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288" r:id="rId2"/>
    <p:sldId id="289" r:id="rId3"/>
    <p:sldId id="299" r:id="rId4"/>
    <p:sldId id="301" r:id="rId5"/>
    <p:sldId id="302" r:id="rId6"/>
    <p:sldId id="300" r:id="rId7"/>
    <p:sldId id="275" r:id="rId8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020654-7FF1-4EA2-8BA0-FCE9678CFEC4}">
  <a:tblStyle styleId="{A3020654-7FF1-4EA2-8BA0-FCE9678CFEC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1E4DC5-636A-47E3-95D5-EA4BD0685D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d41ba7c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/>
              <a:t>Speaker: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Brandon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/>
              <a:t>So, OpenLMIS. We believe in a world where all countries have the data they need to manage their health supply chains and lead to healthier communities.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/>
              <a:t>We are a community initiative and a software platform working to make this vision a reality. AND IT ALL STARTED WITH PATH IN 2008.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/>
              <a:t>-------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/>
              <a:t>CUT: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/>
              <a:t>I’d like to start off with a quick high-level refresher on what OpenLMIS is before outlining the new features in the upcoming release.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OpenLMIS</a:t>
            </a:r>
            <a:r>
              <a:rPr lang="en-US" sz="1400"/>
              <a:t> -- it is both an initiative and a software platform. 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software allows</a:t>
            </a:r>
            <a:r>
              <a:rPr lang="en-US"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countries to </a:t>
            </a:r>
            <a:r>
              <a:rPr lang="en-US" sz="1400">
                <a:solidFill>
                  <a:srgbClr val="222222"/>
                </a:solidFill>
              </a:rPr>
              <a:t>track products within their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health supply chains across all major health programs,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essential medicines, malaria, </a:t>
            </a:r>
            <a:r>
              <a:rPr lang="en-US" sz="1400" b="1">
                <a:solidFill>
                  <a:srgbClr val="000000"/>
                </a:solidFill>
              </a:rPr>
              <a:t>TB, and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family planning products, to vaccines, diluents, and syringes.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5d41ba7c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159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cc5d0831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cc5d0831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cc5d08313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YouSlide">
  <p:cSld name="2_ThankYou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rot="10800000" flipH="1">
            <a:off x="0" y="5297700"/>
            <a:ext cx="9144000" cy="1560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2"/>
          <p:cNvSpPr/>
          <p:nvPr/>
        </p:nvSpPr>
        <p:spPr>
          <a:xfrm rot="10800000" flipH="1">
            <a:off x="0" y="126"/>
            <a:ext cx="9144000" cy="1500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1465941"/>
            <a:ext cx="9144000" cy="4107600"/>
          </a:xfrm>
          <a:prstGeom prst="round2SameRect">
            <a:avLst>
              <a:gd name="adj1" fmla="val 0"/>
              <a:gd name="adj2" fmla="val 0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884255" y="2354355"/>
            <a:ext cx="73755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6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653143" y="5573484"/>
            <a:ext cx="7837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941" y="58056"/>
            <a:ext cx="4202100" cy="13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-1" y="0"/>
            <a:ext cx="9144000" cy="14466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l="-25878" t="18558" r="13657" b="46647"/>
          <a:stretch/>
        </p:blipFill>
        <p:spPr>
          <a:xfrm>
            <a:off x="4907636" y="0"/>
            <a:ext cx="4560300" cy="14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 rot="10800000" flipH="1">
            <a:off x="0" y="6206100"/>
            <a:ext cx="9144000" cy="651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1152570"/>
            <a:ext cx="9144000" cy="505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64777" y="82642"/>
            <a:ext cx="7859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472780"/>
            <a:ext cx="8229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93" y="6299435"/>
            <a:ext cx="1479000" cy="4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YouSlide">
  <p:cSld name="ThankYou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0"/>
            <a:ext cx="9144000" cy="55176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1" y="0"/>
            <a:ext cx="9144000" cy="5517600"/>
          </a:xfrm>
          <a:prstGeom prst="round2SameRect">
            <a:avLst>
              <a:gd name="adj1" fmla="val 0"/>
              <a:gd name="adj2" fmla="val 0"/>
            </a:avLst>
          </a:pr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0" y="0"/>
            <a:ext cx="9144000" cy="55176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84255" y="1593429"/>
            <a:ext cx="73755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6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0" y="5297700"/>
            <a:ext cx="9144000" cy="1560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4356100" y="5297714"/>
            <a:ext cx="4788000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1" y="5544242"/>
            <a:ext cx="3477600" cy="11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LMIS_Title">
  <p:cSld name="OpenLMIS_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rot="10800000" flipH="1">
            <a:off x="0" y="5803800"/>
            <a:ext cx="9144000" cy="10542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0" y="1"/>
            <a:ext cx="9144000" cy="2400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B71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532435" y="5949060"/>
            <a:ext cx="7903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98989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9898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/>
          </p:nvPr>
        </p:nvSpPr>
        <p:spPr>
          <a:xfrm>
            <a:off x="3544939" y="117487"/>
            <a:ext cx="5323500" cy="1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54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3544938" y="1713849"/>
            <a:ext cx="53235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56" name="Google Shape;5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19" y="329088"/>
            <a:ext cx="3432900" cy="17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justFooter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 rot="10800000" flipH="1">
            <a:off x="0" y="6206100"/>
            <a:ext cx="9144000" cy="6519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158606" y="6360883"/>
            <a:ext cx="72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293" y="6299435"/>
            <a:ext cx="1479000" cy="4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7261955" y="5627912"/>
            <a:ext cx="543150" cy="273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</a:t>
            </a:fld>
            <a:endParaRPr/>
          </a:p>
        </p:txBody>
      </p:sp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l="17620"/>
          <a:stretch/>
        </p:blipFill>
        <p:spPr>
          <a:xfrm>
            <a:off x="1" y="-855001"/>
            <a:ext cx="9143999" cy="70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597" y="1962428"/>
            <a:ext cx="4286250" cy="141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02194" y="3376891"/>
            <a:ext cx="383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OpenLMIS Governance Committee Meeting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March 10, 2020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03ABB-3A48-9F40-A5ED-A54379E5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3734" y="5624513"/>
            <a:ext cx="1101616" cy="2738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fld id="{94403FEC-FFF6-7D40-9A7D-8845F2C542DC}" type="slidenum">
              <a:rPr lang="en-US" sz="9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450"/>
                </a:spcAft>
              </a:pPr>
              <a:t>2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968" y="82642"/>
            <a:ext cx="8028909" cy="1070100"/>
          </a:xfrm>
        </p:spPr>
        <p:txBody>
          <a:bodyPr/>
          <a:lstStyle/>
          <a:p>
            <a:r>
              <a:rPr lang="en-US" dirty="0" smtClean="0"/>
              <a:t>Why are we issuing a ‘Call for EOI’?</a:t>
            </a:r>
            <a:endParaRPr lang="en-I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4968" y="946265"/>
            <a:ext cx="8229600" cy="4576198"/>
          </a:xfrm>
        </p:spPr>
        <p:txBody>
          <a:bodyPr/>
          <a:lstStyle/>
          <a:p>
            <a:endParaRPr lang="en-IE" dirty="0" smtClean="0"/>
          </a:p>
          <a:p>
            <a:r>
              <a:rPr lang="en-IE" dirty="0" smtClean="0"/>
              <a:t>To make our partner search more systematic and proactive, versus ad hoc and reactive</a:t>
            </a:r>
          </a:p>
          <a:p>
            <a:r>
              <a:rPr lang="en-IE" dirty="0" smtClean="0"/>
              <a:t>To ensure we are getting the word out widely and not missing any key sectors (research, academia, private, etc.)</a:t>
            </a:r>
          </a:p>
          <a:p>
            <a:pPr lvl="1"/>
            <a:r>
              <a:rPr lang="en-IE" dirty="0" smtClean="0"/>
              <a:t>An easy to share EOI can more easily be disseminated beyond our usual public health and tech circles </a:t>
            </a:r>
          </a:p>
          <a:p>
            <a:r>
              <a:rPr lang="en-IE" dirty="0" smtClean="0"/>
              <a:t>Consensus </a:t>
            </a:r>
            <a:r>
              <a:rPr lang="en-IE" dirty="0"/>
              <a:t>in the Exploration Working </a:t>
            </a:r>
            <a:r>
              <a:rPr lang="en-IE" dirty="0" smtClean="0"/>
              <a:t>Group</a:t>
            </a:r>
          </a:p>
          <a:p>
            <a:r>
              <a:rPr lang="en-IE" dirty="0" smtClean="0"/>
              <a:t>Provide a clearer definition of the community’s requirements to potential partners                                (IQVIA suggestion)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pPr marL="95250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68" y="4407028"/>
            <a:ext cx="1803681" cy="12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Call for EOI-Content Outline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77" y="1285968"/>
            <a:ext cx="8229600" cy="4439400"/>
          </a:xfrm>
        </p:spPr>
        <p:txBody>
          <a:bodyPr/>
          <a:lstStyle/>
          <a:p>
            <a:r>
              <a:rPr lang="en-IE" dirty="0" smtClean="0"/>
              <a:t>Call for EOI document to include:</a:t>
            </a:r>
          </a:p>
          <a:p>
            <a:pPr lvl="1"/>
            <a:r>
              <a:rPr lang="en-IE" dirty="0" smtClean="0"/>
              <a:t>Intro/purpose of the EOI</a:t>
            </a:r>
          </a:p>
          <a:p>
            <a:pPr lvl="1"/>
            <a:r>
              <a:rPr lang="en-IE" dirty="0" smtClean="0"/>
              <a:t>Key dates (in a table)</a:t>
            </a:r>
          </a:p>
          <a:p>
            <a:pPr lvl="1"/>
            <a:r>
              <a:rPr lang="en-IE" dirty="0" smtClean="0"/>
              <a:t>Intro to OpenLMIS (very brief, some context on sustainability journey)</a:t>
            </a:r>
          </a:p>
          <a:p>
            <a:pPr lvl="1"/>
            <a:r>
              <a:rPr lang="en-IE" dirty="0" smtClean="0"/>
              <a:t>EOI Content</a:t>
            </a:r>
          </a:p>
          <a:p>
            <a:pPr lvl="2"/>
            <a:r>
              <a:rPr lang="en-IE" dirty="0" smtClean="0"/>
              <a:t>Required qualifications</a:t>
            </a:r>
          </a:p>
          <a:p>
            <a:pPr lvl="2"/>
            <a:r>
              <a:rPr lang="en-IE" dirty="0" smtClean="0"/>
              <a:t>Preferred qualifications</a:t>
            </a:r>
          </a:p>
          <a:p>
            <a:pPr lvl="1"/>
            <a:r>
              <a:rPr lang="en-IE" dirty="0" smtClean="0"/>
              <a:t>Instructions for submission</a:t>
            </a:r>
          </a:p>
          <a:p>
            <a:pPr lvl="1"/>
            <a:r>
              <a:rPr lang="en-IE" dirty="0" smtClean="0"/>
              <a:t>Submissions to include 3 parts:</a:t>
            </a:r>
          </a:p>
          <a:p>
            <a:pPr lvl="2"/>
            <a:r>
              <a:rPr lang="en-IE" dirty="0" smtClean="0"/>
              <a:t>General info</a:t>
            </a:r>
          </a:p>
          <a:p>
            <a:pPr lvl="2"/>
            <a:r>
              <a:rPr lang="en-IE" dirty="0" smtClean="0"/>
              <a:t>Proposed partnership roles</a:t>
            </a:r>
          </a:p>
          <a:p>
            <a:pPr lvl="2"/>
            <a:r>
              <a:rPr lang="en-IE" dirty="0" smtClean="0"/>
              <a:t>Strategic areas of interest</a:t>
            </a:r>
          </a:p>
          <a:p>
            <a:pPr lvl="2"/>
            <a:endParaRPr lang="en-IE" dirty="0"/>
          </a:p>
          <a:p>
            <a:pPr marL="1028700" lvl="2" indent="0"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5058" y="3136490"/>
            <a:ext cx="3317748" cy="156966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Full Call for EOI Pdf to include:</a:t>
            </a:r>
          </a:p>
          <a:p>
            <a:pPr marL="285750" indent="-285750">
              <a:buFontTx/>
              <a:buChar char="-"/>
            </a:pPr>
            <a:r>
              <a:rPr lang="en-I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Call for EOI</a:t>
            </a:r>
          </a:p>
          <a:p>
            <a:pPr marL="285750" indent="-285750">
              <a:buFontTx/>
              <a:buChar char="-"/>
            </a:pPr>
            <a:r>
              <a:rPr lang="en-I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Appendix A: Overview of partnership roles</a:t>
            </a:r>
          </a:p>
          <a:p>
            <a:pPr marL="285750" indent="-285750">
              <a:buFontTx/>
              <a:buChar char="-"/>
            </a:pPr>
            <a:r>
              <a:rPr lang="en-I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Appendix B: OpenLMIS Briefing document</a:t>
            </a:r>
          </a:p>
        </p:txBody>
      </p:sp>
    </p:spTree>
    <p:extLst>
      <p:ext uri="{BB962C8B-B14F-4D97-AF65-F5344CB8AC3E}">
        <p14:creationId xmlns:p14="http://schemas.microsoft.com/office/powerpoint/2010/main" val="17944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Proposed timeline (for discussion)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77" y="1462948"/>
            <a:ext cx="8229600" cy="4439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IE" sz="2000" dirty="0" smtClean="0"/>
              <a:t>March 6-</a:t>
            </a:r>
            <a:r>
              <a:rPr lang="en-IE" sz="1800" b="0" dirty="0" smtClean="0"/>
              <a:t>Circulated google survey to Partnership Exploration Working Group to solicit specific feedback on EOI content and dissemination</a:t>
            </a:r>
            <a:endParaRPr lang="en-IE" sz="1800" dirty="0" smtClean="0"/>
          </a:p>
          <a:p>
            <a:pPr>
              <a:spcBef>
                <a:spcPts val="200"/>
              </a:spcBef>
            </a:pPr>
            <a:r>
              <a:rPr lang="en-IE" sz="2000" dirty="0" smtClean="0"/>
              <a:t>March 10- </a:t>
            </a:r>
            <a:r>
              <a:rPr lang="en-IE" sz="1800" b="0" dirty="0" smtClean="0"/>
              <a:t>share high level content and approach with governance committee for feedback</a:t>
            </a:r>
          </a:p>
          <a:p>
            <a:pPr>
              <a:spcBef>
                <a:spcPts val="200"/>
              </a:spcBef>
            </a:pPr>
            <a:r>
              <a:rPr lang="en-IE" sz="2000" dirty="0" smtClean="0"/>
              <a:t>Mid-march:</a:t>
            </a:r>
            <a:r>
              <a:rPr lang="en-IE" sz="2000" dirty="0"/>
              <a:t> </a:t>
            </a:r>
            <a:endParaRPr lang="en-IE" sz="2000" dirty="0" smtClean="0"/>
          </a:p>
          <a:p>
            <a:pPr lvl="1">
              <a:spcBef>
                <a:spcPts val="200"/>
              </a:spcBef>
            </a:pPr>
            <a:r>
              <a:rPr lang="en-IE" sz="1600" b="0" dirty="0" smtClean="0"/>
              <a:t>Gather </a:t>
            </a:r>
            <a:r>
              <a:rPr lang="en-IE" sz="1600" b="0" dirty="0"/>
              <a:t>survey responses and revise approach/content as </a:t>
            </a:r>
            <a:r>
              <a:rPr lang="en-IE" sz="1600" b="0" dirty="0" smtClean="0"/>
              <a:t>needed </a:t>
            </a:r>
          </a:p>
          <a:p>
            <a:pPr lvl="1">
              <a:spcBef>
                <a:spcPts val="200"/>
              </a:spcBef>
            </a:pPr>
            <a:r>
              <a:rPr lang="en-IE" sz="1600" b="0" dirty="0" smtClean="0"/>
              <a:t>Create </a:t>
            </a:r>
            <a:r>
              <a:rPr lang="en-IE" sz="1600" b="0" dirty="0"/>
              <a:t>template(s) for email </a:t>
            </a:r>
            <a:r>
              <a:rPr lang="en-IE" sz="1600" b="0" dirty="0" smtClean="0"/>
              <a:t>distribution</a:t>
            </a:r>
          </a:p>
          <a:p>
            <a:pPr lvl="1">
              <a:spcBef>
                <a:spcPts val="200"/>
              </a:spcBef>
            </a:pPr>
            <a:r>
              <a:rPr lang="en-IE" sz="1600" dirty="0" smtClean="0"/>
              <a:t>Create OpenLMIS Briefing Document</a:t>
            </a:r>
            <a:endParaRPr lang="en-IE" sz="1600" b="0" dirty="0" smtClean="0"/>
          </a:p>
          <a:p>
            <a:pPr lvl="1">
              <a:spcBef>
                <a:spcPts val="200"/>
              </a:spcBef>
            </a:pPr>
            <a:r>
              <a:rPr lang="en-IE" sz="1600" b="0" dirty="0" smtClean="0"/>
              <a:t>Finalize dissemination plan (list of email and other distribution channels)</a:t>
            </a:r>
          </a:p>
          <a:p>
            <a:pPr>
              <a:spcBef>
                <a:spcPts val="200"/>
              </a:spcBef>
            </a:pPr>
            <a:r>
              <a:rPr lang="en-IE" sz="2000" dirty="0" smtClean="0"/>
              <a:t>March 31- </a:t>
            </a:r>
            <a:r>
              <a:rPr lang="en-IE" sz="1800" b="0" dirty="0" smtClean="0"/>
              <a:t>EOI language to be finalized and packaged</a:t>
            </a:r>
          </a:p>
          <a:p>
            <a:pPr>
              <a:spcBef>
                <a:spcPts val="200"/>
              </a:spcBef>
            </a:pPr>
            <a:r>
              <a:rPr lang="en-IE" sz="2000" dirty="0" smtClean="0"/>
              <a:t>April 2- *Go live* </a:t>
            </a:r>
            <a:r>
              <a:rPr lang="en-IE" sz="1800" b="0" dirty="0" smtClean="0"/>
              <a:t>Launch dissemination of EOI package</a:t>
            </a:r>
          </a:p>
          <a:p>
            <a:pPr lvl="1">
              <a:spcBef>
                <a:spcPts val="200"/>
              </a:spcBef>
            </a:pPr>
            <a:r>
              <a:rPr lang="en-IE" dirty="0" smtClean="0"/>
              <a:t>OpenLMIS Community Manager</a:t>
            </a:r>
          </a:p>
          <a:p>
            <a:pPr lvl="1">
              <a:spcBef>
                <a:spcPts val="200"/>
              </a:spcBef>
            </a:pPr>
            <a:r>
              <a:rPr lang="en-IE" dirty="0" smtClean="0"/>
              <a:t>Trusted Partners and OpenLMIS Community</a:t>
            </a:r>
          </a:p>
          <a:p>
            <a:pPr>
              <a:spcBef>
                <a:spcPts val="200"/>
              </a:spcBef>
            </a:pPr>
            <a:r>
              <a:rPr lang="en-IE" sz="2000" dirty="0" smtClean="0"/>
              <a:t>April 31- </a:t>
            </a:r>
            <a:r>
              <a:rPr lang="en-IE" sz="1800" b="0" dirty="0" smtClean="0"/>
              <a:t>last day to submit EOI (gives them 4 weeks)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6" y="82642"/>
            <a:ext cx="8418029" cy="1070100"/>
          </a:xfrm>
        </p:spPr>
        <p:txBody>
          <a:bodyPr/>
          <a:lstStyle/>
          <a:p>
            <a:r>
              <a:rPr lang="en-IE" dirty="0"/>
              <a:t>D</a:t>
            </a:r>
            <a:r>
              <a:rPr lang="en-IE" dirty="0" smtClean="0"/>
              <a:t>issemination channels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How public do we want to go??</a:t>
            </a:r>
          </a:p>
          <a:p>
            <a:r>
              <a:rPr lang="en-IE" dirty="0" smtClean="0"/>
              <a:t>Current </a:t>
            </a:r>
            <a:r>
              <a:rPr lang="en-IE" dirty="0" smtClean="0"/>
              <a:t>channels:</a:t>
            </a:r>
          </a:p>
          <a:p>
            <a:pPr lvl="1"/>
            <a:r>
              <a:rPr lang="en-IE" dirty="0" smtClean="0"/>
              <a:t>Usual OpenLMIS collaborators: Digital Square, DIAL</a:t>
            </a:r>
          </a:p>
          <a:p>
            <a:pPr lvl="1"/>
            <a:r>
              <a:rPr lang="en-IE" dirty="0" smtClean="0"/>
              <a:t>Each OpenLMIS Trusted Partner and their respective channels</a:t>
            </a:r>
          </a:p>
          <a:p>
            <a:pPr lvl="1"/>
            <a:r>
              <a:rPr lang="en-IE" dirty="0" smtClean="0"/>
              <a:t>Resonance Global contacts</a:t>
            </a:r>
          </a:p>
          <a:p>
            <a:pPr lvl="1"/>
            <a:r>
              <a:rPr lang="en-IE" dirty="0" err="1" smtClean="0"/>
              <a:t>Listserves</a:t>
            </a:r>
            <a:r>
              <a:rPr lang="en-IE" dirty="0" smtClean="0"/>
              <a:t>: IAPHL, GDHN  </a:t>
            </a:r>
            <a:r>
              <a:rPr lang="en-IE" dirty="0" smtClean="0">
                <a:solidFill>
                  <a:srgbClr val="FF0000"/>
                </a:solidFill>
              </a:rPr>
              <a:t>(others??)</a:t>
            </a:r>
          </a:p>
          <a:p>
            <a:pPr lvl="1"/>
            <a:r>
              <a:rPr lang="en-IE" dirty="0" smtClean="0"/>
              <a:t>BMGF Private sector Advisory Board</a:t>
            </a:r>
          </a:p>
          <a:p>
            <a:pPr lvl="1"/>
            <a:r>
              <a:rPr lang="en-IE" dirty="0" smtClean="0"/>
              <a:t>Compiling a list of individual emails/companies to target (</a:t>
            </a:r>
            <a:r>
              <a:rPr lang="en-IE" dirty="0" smtClean="0">
                <a:solidFill>
                  <a:srgbClr val="FF0000"/>
                </a:solidFill>
              </a:rPr>
              <a:t>email Kim if you have ideas for places we should reach out to individually!)</a:t>
            </a: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/>
              <a:t>Other ideas (for discussion today)</a:t>
            </a:r>
            <a:endParaRPr lang="en-IE" dirty="0"/>
          </a:p>
          <a:p>
            <a:pPr lvl="1"/>
            <a:r>
              <a:rPr lang="en-IE" dirty="0" smtClean="0"/>
              <a:t>How do we break into the private sector?</a:t>
            </a:r>
          </a:p>
          <a:p>
            <a:pPr lvl="1"/>
            <a:r>
              <a:rPr lang="en-IE" dirty="0" smtClean="0"/>
              <a:t>How to leverage current partner networks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Requests to this group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Feedback today re: process, content, &amp; dissemination</a:t>
            </a:r>
          </a:p>
          <a:p>
            <a:r>
              <a:rPr lang="en-IE" dirty="0" smtClean="0"/>
              <a:t>Your support needed with dissemination!</a:t>
            </a:r>
          </a:p>
          <a:p>
            <a:pPr lvl="1"/>
            <a:r>
              <a:rPr lang="en-IE" dirty="0" smtClean="0"/>
              <a:t>You will receive email template to copy/past and share with your networks</a:t>
            </a:r>
          </a:p>
          <a:p>
            <a:pPr lvl="1"/>
            <a:r>
              <a:rPr lang="en-IE" dirty="0" smtClean="0">
                <a:solidFill>
                  <a:schemeClr val="tx1"/>
                </a:solidFill>
              </a:rPr>
              <a:t>Another idea: we could draft social media posts that folks can copy/paste to twitter/LinkedIn</a:t>
            </a:r>
          </a:p>
          <a:p>
            <a:pPr lvl="1"/>
            <a:r>
              <a:rPr lang="en-IE" dirty="0"/>
              <a:t>Send ideas to Kim and the steward team re: potential partners we should </a:t>
            </a:r>
            <a:r>
              <a:rPr lang="en-IE" dirty="0" smtClean="0"/>
              <a:t>target</a:t>
            </a:r>
            <a:endParaRPr lang="en-IE" dirty="0" smtClean="0">
              <a:solidFill>
                <a:schemeClr val="tx1"/>
              </a:solidFill>
            </a:endParaRPr>
          </a:p>
          <a:p>
            <a:r>
              <a:rPr lang="en-IE" dirty="0" smtClean="0"/>
              <a:t>Proactive communication (for discussion today)</a:t>
            </a:r>
          </a:p>
          <a:p>
            <a:pPr lvl="1"/>
            <a:r>
              <a:rPr lang="en-IE" dirty="0" smtClean="0"/>
              <a:t>To get in front of </a:t>
            </a:r>
            <a:r>
              <a:rPr lang="en-IE" dirty="0" err="1" smtClean="0"/>
              <a:t>mis</a:t>
            </a:r>
            <a:r>
              <a:rPr lang="en-IE" dirty="0" smtClean="0"/>
              <a:t>-information/</a:t>
            </a:r>
            <a:r>
              <a:rPr lang="en-IE" dirty="0" err="1" smtClean="0"/>
              <a:t>rumors</a:t>
            </a:r>
            <a:r>
              <a:rPr lang="en-IE" dirty="0" smtClean="0"/>
              <a:t>, and clearly communicate our process/rationale, we’d like feedback on the best channels to use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89899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sz="1200">
              <a:solidFill>
                <a:srgbClr val="9898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8" name="Google Shape;398;p43"/>
          <p:cNvPicPr preferRelativeResize="0"/>
          <p:nvPr/>
        </p:nvPicPr>
        <p:blipFill rotWithShape="1">
          <a:blip r:embed="rId3">
            <a:alphaModFix amt="82000"/>
          </a:blip>
          <a:srcRect l="10474"/>
          <a:stretch/>
        </p:blipFill>
        <p:spPr>
          <a:xfrm>
            <a:off x="0" y="0"/>
            <a:ext cx="920975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3"/>
          <p:cNvSpPr/>
          <p:nvPr/>
        </p:nvSpPr>
        <p:spPr>
          <a:xfrm>
            <a:off x="-10950" y="0"/>
            <a:ext cx="9209700" cy="6858000"/>
          </a:xfrm>
          <a:prstGeom prst="rect">
            <a:avLst/>
          </a:prstGeom>
          <a:solidFill>
            <a:srgbClr val="4CBAEA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3"/>
          <p:cNvSpPr txBox="1"/>
          <p:nvPr/>
        </p:nvSpPr>
        <p:spPr>
          <a:xfrm>
            <a:off x="1721536" y="875704"/>
            <a:ext cx="57447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LMIS Theme ">
  <a:themeElements>
    <a:clrScheme name="Custom 14">
      <a:dk1>
        <a:srgbClr val="58585A"/>
      </a:dk1>
      <a:lt1>
        <a:srgbClr val="FFFFFF"/>
      </a:lt1>
      <a:dk2>
        <a:srgbClr val="008DB3"/>
      </a:dk2>
      <a:lt2>
        <a:srgbClr val="EBEBEB"/>
      </a:lt2>
      <a:accent1>
        <a:srgbClr val="E77325"/>
      </a:accent1>
      <a:accent2>
        <a:srgbClr val="4CBAEA"/>
      </a:accent2>
      <a:accent3>
        <a:srgbClr val="C4581E"/>
      </a:accent3>
      <a:accent4>
        <a:srgbClr val="F6CEAF"/>
      </a:accent4>
      <a:accent5>
        <a:srgbClr val="CBE5F7"/>
      </a:accent5>
      <a:accent6>
        <a:srgbClr val="727476"/>
      </a:accent6>
      <a:hlink>
        <a:srgbClr val="58585A"/>
      </a:hlink>
      <a:folHlink>
        <a:srgbClr val="008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618</Words>
  <Application>Microsoft Office PowerPoint</Application>
  <PresentationFormat>On-screen Show (4:3)</PresentationFormat>
  <Paragraphs>81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Trebuchet MS</vt:lpstr>
      <vt:lpstr>Arial</vt:lpstr>
      <vt:lpstr>Calibri</vt:lpstr>
      <vt:lpstr>Lato</vt:lpstr>
      <vt:lpstr>OpenLMIS Theme </vt:lpstr>
      <vt:lpstr>PowerPoint Presentation</vt:lpstr>
      <vt:lpstr>Why are we issuing a ‘Call for EOI’?</vt:lpstr>
      <vt:lpstr>Call for EOI-Content Outline</vt:lpstr>
      <vt:lpstr>Proposed timeline (for discussion)</vt:lpstr>
      <vt:lpstr>Dissemination channels</vt:lpstr>
      <vt:lpstr>Requests to this group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Alban</dc:creator>
  <cp:lastModifiedBy>Rebecca Alban</cp:lastModifiedBy>
  <cp:revision>16</cp:revision>
  <dcterms:modified xsi:type="dcterms:W3CDTF">2020-03-10T08:15:28Z</dcterms:modified>
</cp:coreProperties>
</file>