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1" r:id="rId2"/>
    <p:sldId id="272" r:id="rId3"/>
    <p:sldId id="279" r:id="rId4"/>
    <p:sldId id="266" r:id="rId5"/>
    <p:sldId id="273" r:id="rId6"/>
    <p:sldId id="281" r:id="rId7"/>
    <p:sldId id="278" r:id="rId8"/>
    <p:sldId id="280" r:id="rId9"/>
    <p:sldId id="257" r:id="rId10"/>
    <p:sldId id="267" r:id="rId11"/>
    <p:sldId id="258" r:id="rId12"/>
    <p:sldId id="276" r:id="rId13"/>
    <p:sldId id="261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9" autoAdjust="0"/>
    <p:restoredTop sz="93876" autoAdjust="0"/>
  </p:normalViewPr>
  <p:slideViewPr>
    <p:cSldViewPr snapToGrid="0">
      <p:cViewPr varScale="1">
        <p:scale>
          <a:sx n="94" d="100"/>
          <a:sy n="94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6CB2C-0028-4B84-826E-040E3290DDB1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22DF2-80B3-4CF7-A05A-BA6A68FC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80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Looking forward, we will support UI screens for the priority areas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22DF2-80B3-4CF7-A05A-BA6A68FCFB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3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22DF2-80B3-4CF7-A05A-BA6A68FCFB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41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Reports are still up for discussion</a:t>
            </a:r>
            <a:r>
              <a:rPr lang="en-US" baseline="0" dirty="0" smtClean="0"/>
              <a:t> in terms of which are the priority reports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22DF2-80B3-4CF7-A05A-BA6A68FCFB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47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LMIS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>
            <a:off x="463296" y="347471"/>
            <a:ext cx="11277600" cy="2315830"/>
          </a:xfrm>
          <a:prstGeom prst="round2SameRect">
            <a:avLst>
              <a:gd name="adj1" fmla="val 14367"/>
              <a:gd name="adj2" fmla="val 0"/>
            </a:avLst>
          </a:prstGeom>
          <a:gradFill flip="none" rotWithShape="1">
            <a:gsLst>
              <a:gs pos="0">
                <a:schemeClr val="accent5"/>
              </a:gs>
              <a:gs pos="49000">
                <a:schemeClr val="accent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ound Same Side Corner Rectangle 8"/>
          <p:cNvSpPr/>
          <p:nvPr userDrawn="1"/>
        </p:nvSpPr>
        <p:spPr>
          <a:xfrm rot="10800000">
            <a:off x="463296" y="5513294"/>
            <a:ext cx="11277600" cy="961971"/>
          </a:xfrm>
          <a:prstGeom prst="round2SameRect">
            <a:avLst/>
          </a:prstGeom>
          <a:gradFill flip="none" rotWithShape="1">
            <a:gsLst>
              <a:gs pos="0">
                <a:srgbClr val="6B7173"/>
              </a:gs>
              <a:gs pos="99000">
                <a:srgbClr val="3C414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openLMIS-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36" y="691463"/>
            <a:ext cx="3831459" cy="106608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914" y="5577827"/>
            <a:ext cx="10537804" cy="763454"/>
          </a:xfr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cap="none" spc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85" r="14241" b="28466"/>
          <a:stretch/>
        </p:blipFill>
        <p:spPr>
          <a:xfrm>
            <a:off x="6555354" y="349624"/>
            <a:ext cx="5182319" cy="23136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537" y="418496"/>
            <a:ext cx="7097829" cy="1782953"/>
          </a:xfrm>
        </p:spPr>
        <p:txBody>
          <a:bodyPr anchor="ctr">
            <a:normAutofit/>
          </a:bodyPr>
          <a:lstStyle>
            <a:lvl1pPr algn="r">
              <a:lnSpc>
                <a:spcPts val="458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86536" y="2014857"/>
            <a:ext cx="7097829" cy="541914"/>
          </a:xfrm>
        </p:spPr>
        <p:txBody>
          <a:bodyPr>
            <a:normAutofit/>
          </a:bodyPr>
          <a:lstStyle>
            <a:lvl1pPr marL="0" indent="0" algn="r">
              <a:buNone/>
              <a:defRPr sz="1800" cap="all" spc="120" baseline="0">
                <a:solidFill>
                  <a:schemeClr val="bg1"/>
                </a:solidFill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</a:t>
            </a:r>
            <a:r>
              <a:rPr lang="en-US" smtClean="0"/>
              <a:t>text styles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039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 userDrawn="1"/>
        </p:nvSpPr>
        <p:spPr>
          <a:xfrm flipH="1">
            <a:off x="182132" y="141403"/>
            <a:ext cx="11827120" cy="1266809"/>
          </a:xfrm>
          <a:prstGeom prst="round2SameRect">
            <a:avLst>
              <a:gd name="adj1" fmla="val 23762"/>
              <a:gd name="adj2" fmla="val 0"/>
            </a:avLst>
          </a:prstGeom>
          <a:gradFill flip="none" rotWithShape="1">
            <a:gsLst>
              <a:gs pos="0">
                <a:schemeClr val="accent5"/>
              </a:gs>
              <a:gs pos="49000">
                <a:schemeClr val="accent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873" t="18560" r="13658" b="46647"/>
          <a:stretch/>
        </p:blipFill>
        <p:spPr>
          <a:xfrm>
            <a:off x="6543516" y="141403"/>
            <a:ext cx="5472517" cy="1272619"/>
          </a:xfrm>
          <a:prstGeom prst="rect">
            <a:avLst/>
          </a:prstGeom>
        </p:spPr>
      </p:pic>
      <p:sp>
        <p:nvSpPr>
          <p:cNvPr id="9" name="Round Same Side Corner Rectangle 8"/>
          <p:cNvSpPr/>
          <p:nvPr userDrawn="1"/>
        </p:nvSpPr>
        <p:spPr>
          <a:xfrm rot="10800000" flipH="1">
            <a:off x="182132" y="6231100"/>
            <a:ext cx="11827120" cy="502727"/>
          </a:xfrm>
          <a:prstGeom prst="round2SameRect">
            <a:avLst>
              <a:gd name="adj1" fmla="val 37388"/>
              <a:gd name="adj2" fmla="val 0"/>
            </a:avLst>
          </a:prstGeom>
          <a:gradFill flip="none" rotWithShape="1">
            <a:gsLst>
              <a:gs pos="0">
                <a:srgbClr val="6B7173"/>
              </a:gs>
              <a:gs pos="99000">
                <a:srgbClr val="3C414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82132" y="1446694"/>
            <a:ext cx="11826240" cy="47593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03" y="259290"/>
            <a:ext cx="10478948" cy="1070167"/>
          </a:xfrm>
        </p:spPr>
        <p:txBody>
          <a:bodyPr anchor="ctr">
            <a:normAutofit/>
          </a:bodyPr>
          <a:lstStyle>
            <a:lvl1pPr algn="l">
              <a:lnSpc>
                <a:spcPts val="372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59119"/>
            <a:ext cx="10972800" cy="3746259"/>
          </a:xfrm>
        </p:spPr>
        <p:txBody>
          <a:bodyPr/>
          <a:lstStyle>
            <a:lvl1pPr>
              <a:spcBef>
                <a:spcPts val="1080"/>
              </a:spcBef>
              <a:defRPr sz="2100" b="1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8142" y="6288974"/>
            <a:ext cx="965724" cy="365125"/>
          </a:xfrm>
        </p:spPr>
        <p:txBody>
          <a:bodyPr/>
          <a:lstStyle>
            <a:lvl1pPr algn="r">
              <a:defRPr b="1">
                <a:solidFill>
                  <a:schemeClr val="bg2"/>
                </a:solidFill>
              </a:defRPr>
            </a:lvl1pPr>
          </a:lstStyle>
          <a:p>
            <a:fld id="{97840870-30C1-6A4C-9012-585F6FD4A0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25" y="6279546"/>
            <a:ext cx="1566087" cy="39152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87986" y="1428039"/>
            <a:ext cx="1192767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1" y="6206048"/>
            <a:ext cx="1219200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62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Column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 userDrawn="1"/>
        </p:nvSpPr>
        <p:spPr>
          <a:xfrm flipH="1">
            <a:off x="182132" y="141403"/>
            <a:ext cx="11827120" cy="1266809"/>
          </a:xfrm>
          <a:prstGeom prst="round2SameRect">
            <a:avLst>
              <a:gd name="adj1" fmla="val 23762"/>
              <a:gd name="adj2" fmla="val 0"/>
            </a:avLst>
          </a:prstGeom>
          <a:gradFill flip="none" rotWithShape="1">
            <a:gsLst>
              <a:gs pos="0">
                <a:schemeClr val="accent5"/>
              </a:gs>
              <a:gs pos="49000">
                <a:schemeClr val="accent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873" t="18560" r="13658" b="46647"/>
          <a:stretch/>
        </p:blipFill>
        <p:spPr>
          <a:xfrm>
            <a:off x="6543516" y="141403"/>
            <a:ext cx="5472517" cy="1272619"/>
          </a:xfrm>
          <a:prstGeom prst="rect">
            <a:avLst/>
          </a:prstGeom>
        </p:spPr>
      </p:pic>
      <p:sp>
        <p:nvSpPr>
          <p:cNvPr id="9" name="Round Same Side Corner Rectangle 8"/>
          <p:cNvSpPr/>
          <p:nvPr userDrawn="1"/>
        </p:nvSpPr>
        <p:spPr>
          <a:xfrm rot="10800000" flipH="1">
            <a:off x="182132" y="6231100"/>
            <a:ext cx="11827120" cy="502727"/>
          </a:xfrm>
          <a:prstGeom prst="round2SameRect">
            <a:avLst>
              <a:gd name="adj1" fmla="val 37388"/>
              <a:gd name="adj2" fmla="val 0"/>
            </a:avLst>
          </a:prstGeom>
          <a:gradFill flip="none" rotWithShape="1">
            <a:gsLst>
              <a:gs pos="0">
                <a:srgbClr val="6B7173"/>
              </a:gs>
              <a:gs pos="99000">
                <a:srgbClr val="3C414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82132" y="1446694"/>
            <a:ext cx="11826240" cy="47593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03" y="259290"/>
            <a:ext cx="10478948" cy="1070167"/>
          </a:xfrm>
        </p:spPr>
        <p:txBody>
          <a:bodyPr anchor="ctr">
            <a:normAutofit/>
          </a:bodyPr>
          <a:lstStyle>
            <a:lvl1pPr algn="l">
              <a:lnSpc>
                <a:spcPts val="372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59118"/>
            <a:ext cx="5439052" cy="4253410"/>
          </a:xfrm>
        </p:spPr>
        <p:txBody>
          <a:bodyPr/>
          <a:lstStyle>
            <a:lvl1pPr>
              <a:spcBef>
                <a:spcPts val="1080"/>
              </a:spcBef>
              <a:defRPr sz="2400" b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8142" y="6288974"/>
            <a:ext cx="965724" cy="365125"/>
          </a:xfrm>
        </p:spPr>
        <p:txBody>
          <a:bodyPr/>
          <a:lstStyle>
            <a:lvl1pPr algn="r">
              <a:defRPr b="1">
                <a:solidFill>
                  <a:schemeClr val="bg2"/>
                </a:solidFill>
              </a:defRPr>
            </a:lvl1pPr>
          </a:lstStyle>
          <a:p>
            <a:fld id="{97840870-30C1-6A4C-9012-585F6FD4A0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25" y="6279546"/>
            <a:ext cx="1566087" cy="39152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87986" y="1428039"/>
            <a:ext cx="1192767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1" y="6206048"/>
            <a:ext cx="1219200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6137430" y="1659118"/>
            <a:ext cx="5439052" cy="4253410"/>
          </a:xfrm>
        </p:spPr>
        <p:txBody>
          <a:bodyPr/>
          <a:lstStyle>
            <a:lvl1pPr>
              <a:spcBef>
                <a:spcPts val="1080"/>
              </a:spcBef>
              <a:defRPr sz="2400" b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5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 userDrawn="1"/>
        </p:nvSpPr>
        <p:spPr>
          <a:xfrm flipH="1">
            <a:off x="182132" y="141403"/>
            <a:ext cx="11827120" cy="1266809"/>
          </a:xfrm>
          <a:prstGeom prst="round2SameRect">
            <a:avLst>
              <a:gd name="adj1" fmla="val 23762"/>
              <a:gd name="adj2" fmla="val 0"/>
            </a:avLst>
          </a:prstGeom>
          <a:gradFill flip="none" rotWithShape="1">
            <a:gsLst>
              <a:gs pos="0">
                <a:schemeClr val="accent5"/>
              </a:gs>
              <a:gs pos="49000">
                <a:schemeClr val="accent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873" t="18560" r="13658" b="46647"/>
          <a:stretch/>
        </p:blipFill>
        <p:spPr>
          <a:xfrm>
            <a:off x="6543516" y="141403"/>
            <a:ext cx="5472517" cy="1272619"/>
          </a:xfrm>
          <a:prstGeom prst="rect">
            <a:avLst/>
          </a:prstGeom>
        </p:spPr>
      </p:pic>
      <p:sp>
        <p:nvSpPr>
          <p:cNvPr id="9" name="Round Same Side Corner Rectangle 8"/>
          <p:cNvSpPr/>
          <p:nvPr userDrawn="1"/>
        </p:nvSpPr>
        <p:spPr>
          <a:xfrm rot="10800000" flipH="1">
            <a:off x="182132" y="6231100"/>
            <a:ext cx="11827120" cy="502727"/>
          </a:xfrm>
          <a:prstGeom prst="round2SameRect">
            <a:avLst>
              <a:gd name="adj1" fmla="val 37388"/>
              <a:gd name="adj2" fmla="val 0"/>
            </a:avLst>
          </a:prstGeom>
          <a:gradFill flip="none" rotWithShape="1">
            <a:gsLst>
              <a:gs pos="0">
                <a:srgbClr val="6B7173"/>
              </a:gs>
              <a:gs pos="99000">
                <a:srgbClr val="3C414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03" y="259290"/>
            <a:ext cx="10478948" cy="1070167"/>
          </a:xfrm>
        </p:spPr>
        <p:txBody>
          <a:bodyPr anchor="ctr">
            <a:normAutofit/>
          </a:bodyPr>
          <a:lstStyle>
            <a:lvl1pPr algn="l">
              <a:lnSpc>
                <a:spcPts val="372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8142" y="6288974"/>
            <a:ext cx="965724" cy="365125"/>
          </a:xfrm>
        </p:spPr>
        <p:txBody>
          <a:bodyPr/>
          <a:lstStyle>
            <a:lvl1pPr algn="r">
              <a:defRPr b="1">
                <a:solidFill>
                  <a:schemeClr val="bg2"/>
                </a:solidFill>
              </a:defRPr>
            </a:lvl1pPr>
          </a:lstStyle>
          <a:p>
            <a:fld id="{97840870-30C1-6A4C-9012-585F6FD4A0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25" y="6279546"/>
            <a:ext cx="1566087" cy="39152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87986" y="1428039"/>
            <a:ext cx="1192767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1" y="6206048"/>
            <a:ext cx="1219200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 b="1" cap="none" spc="30" baseline="0">
                <a:solidFill>
                  <a:schemeClr val="accent1"/>
                </a:solidFill>
              </a:defRPr>
            </a:lvl1pPr>
            <a:lvl2pPr>
              <a:defRPr sz="2000" cap="none"/>
            </a:lvl2pPr>
            <a:lvl3pPr>
              <a:defRPr sz="2000" cap="none"/>
            </a:lvl3pPr>
            <a:lvl4pPr>
              <a:defRPr sz="1800" cap="none"/>
            </a:lvl4pPr>
            <a:lvl5pPr>
              <a:defRPr sz="1800" cap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 b="1" i="0" baseline="0">
                <a:solidFill>
                  <a:schemeClr val="accent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74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913" y="367464"/>
            <a:ext cx="10363200" cy="546937"/>
          </a:xfrm>
        </p:spPr>
        <p:txBody>
          <a:bodyPr anchor="t">
            <a:normAutofit/>
          </a:bodyPr>
          <a:lstStyle>
            <a:lvl1pPr algn="l">
              <a:defRPr sz="2800" b="1" cap="none" spc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ound Same Side Corner Rectangle 6"/>
          <p:cNvSpPr/>
          <p:nvPr userDrawn="1"/>
        </p:nvSpPr>
        <p:spPr>
          <a:xfrm rot="10800000" flipH="1">
            <a:off x="182132" y="6231100"/>
            <a:ext cx="11827120" cy="502727"/>
          </a:xfrm>
          <a:prstGeom prst="round2SameRect">
            <a:avLst>
              <a:gd name="adj1" fmla="val 37388"/>
              <a:gd name="adj2" fmla="val 0"/>
            </a:avLst>
          </a:prstGeom>
          <a:gradFill flip="none" rotWithShape="1">
            <a:gsLst>
              <a:gs pos="0">
                <a:srgbClr val="6B7173"/>
              </a:gs>
              <a:gs pos="99000">
                <a:srgbClr val="3C414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8142" y="6288974"/>
            <a:ext cx="965724" cy="365125"/>
          </a:xfrm>
        </p:spPr>
        <p:txBody>
          <a:bodyPr/>
          <a:lstStyle>
            <a:lvl1pPr algn="r">
              <a:defRPr b="1">
                <a:solidFill>
                  <a:schemeClr val="bg2"/>
                </a:solidFill>
              </a:defRPr>
            </a:lvl1pPr>
          </a:lstStyle>
          <a:p>
            <a:fld id="{97840870-30C1-6A4C-9012-585F6FD4A0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25" y="6279546"/>
            <a:ext cx="1566087" cy="39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8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just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 flipH="1">
            <a:off x="182132" y="6231100"/>
            <a:ext cx="11827120" cy="502727"/>
          </a:xfrm>
          <a:prstGeom prst="round2SameRect">
            <a:avLst>
              <a:gd name="adj1" fmla="val 37388"/>
              <a:gd name="adj2" fmla="val 0"/>
            </a:avLst>
          </a:prstGeom>
          <a:gradFill flip="none" rotWithShape="1">
            <a:gsLst>
              <a:gs pos="0">
                <a:srgbClr val="6B7173"/>
              </a:gs>
              <a:gs pos="99000">
                <a:srgbClr val="3C414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8142" y="6288974"/>
            <a:ext cx="965724" cy="365125"/>
          </a:xfrm>
        </p:spPr>
        <p:txBody>
          <a:bodyPr/>
          <a:lstStyle>
            <a:lvl1pPr algn="r">
              <a:defRPr b="1">
                <a:solidFill>
                  <a:schemeClr val="bg2"/>
                </a:solidFill>
              </a:defRPr>
            </a:lvl1pPr>
          </a:lstStyle>
          <a:p>
            <a:fld id="{97840870-30C1-6A4C-9012-585F6FD4A0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25" y="6279546"/>
            <a:ext cx="1566087" cy="39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09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You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 rot="10800000">
            <a:off x="463296" y="4501663"/>
            <a:ext cx="11277600" cy="1969873"/>
          </a:xfrm>
          <a:prstGeom prst="round2SameRect">
            <a:avLst>
              <a:gd name="adj1" fmla="val 7995"/>
              <a:gd name="adj2" fmla="val 0"/>
            </a:avLst>
          </a:prstGeom>
          <a:gradFill flip="none" rotWithShape="1">
            <a:gsLst>
              <a:gs pos="0">
                <a:srgbClr val="6B7173"/>
              </a:gs>
              <a:gs pos="99000">
                <a:srgbClr val="3C414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Round Same Side Corner Rectangle 4"/>
          <p:cNvSpPr/>
          <p:nvPr userDrawn="1"/>
        </p:nvSpPr>
        <p:spPr>
          <a:xfrm>
            <a:off x="463296" y="347472"/>
            <a:ext cx="11277600" cy="4154191"/>
          </a:xfrm>
          <a:prstGeom prst="round2SameRect">
            <a:avLst>
              <a:gd name="adj1" fmla="val 6992"/>
              <a:gd name="adj2" fmla="val 0"/>
            </a:avLst>
          </a:prstGeom>
          <a:gradFill flip="none" rotWithShape="1">
            <a:gsLst>
              <a:gs pos="0">
                <a:schemeClr val="accent5"/>
              </a:gs>
              <a:gs pos="49000">
                <a:schemeClr val="accent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84" r="14241" b="12302"/>
          <a:stretch/>
        </p:blipFill>
        <p:spPr>
          <a:xfrm>
            <a:off x="4675833" y="349624"/>
            <a:ext cx="7063400" cy="4152039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87986" y="4501662"/>
            <a:ext cx="1192767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07" y="1603765"/>
            <a:ext cx="9833987" cy="2330714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70858" y="4689689"/>
            <a:ext cx="10450285" cy="1412256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openLMIS-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36" y="691463"/>
            <a:ext cx="3831459" cy="106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4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40870-30C1-6A4C-9012-585F6FD4A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2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lmis.atlassian.net/wiki/display/OP/Requisition+Template" TargetMode="External"/><Relationship Id="rId2" Type="http://schemas.openxmlformats.org/officeDocument/2006/relationships/hyperlink" Target="https://openlmis.atlassian.net/browse/OLMIS-1147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lmis.atlassian.net/secure/Dashboard.jspa?selectPageId=11900" TargetMode="External"/><Relationship Id="rId2" Type="http://schemas.openxmlformats.org/officeDocument/2006/relationships/hyperlink" Target="https://openlmis.atlassian.net/wiki/display/OP/3.0.0-beta+Release+Not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OpenLMIS/openlmis-template-service/blob/master/STYLE-GUIDE.md" TargetMode="External"/><Relationship Id="rId3" Type="http://schemas.openxmlformats.org/officeDocument/2006/relationships/hyperlink" Target="https://openlmis.atlassian.net/secure/Dashboard.jspa?selectPageId=12000" TargetMode="External"/><Relationship Id="rId7" Type="http://schemas.openxmlformats.org/officeDocument/2006/relationships/hyperlink" Target="https://openlmis.atlassian.net/wiki/display/OP/Test+Strategy" TargetMode="External"/><Relationship Id="rId2" Type="http://schemas.openxmlformats.org/officeDocument/2006/relationships/hyperlink" Target="https://openlmis.atlassian.net/secure/RapidBoard.jspa?rapidView=46&amp;projectKey=OLMIS&amp;view=planning&amp;selectedIssue=OLMIS-1038&amp;epics=visibl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openlmis.atlassian.net/wiki/display/OP/Developer+Guide" TargetMode="External"/><Relationship Id="rId11" Type="http://schemas.openxmlformats.org/officeDocument/2006/relationships/hyperlink" Target="https://openlmis.atlassian.net/wiki/display/OP/Stock+Cards" TargetMode="External"/><Relationship Id="rId5" Type="http://schemas.openxmlformats.org/officeDocument/2006/relationships/hyperlink" Target="https://openlmis.atlassian.net/wiki/display/OP/User+Personas" TargetMode="External"/><Relationship Id="rId10" Type="http://schemas.openxmlformats.org/officeDocument/2006/relationships/hyperlink" Target="http://openlmis.readthedocs.io/en/latest/api/index.html" TargetMode="External"/><Relationship Id="rId4" Type="http://schemas.openxmlformats.org/officeDocument/2006/relationships/hyperlink" Target="https://openlmis.atlassian.net/wiki/display/OP/Scrum+Meeting+Notes" TargetMode="External"/><Relationship Id="rId9" Type="http://schemas.openxmlformats.org/officeDocument/2006/relationships/hyperlink" Target="https://openlmis.atlassian.net/wiki/x/GgAyB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roductplan.com/p/TNWeSngWRsCmQmPKKgU1dQYPx9TuLvIX" TargetMode="External"/><Relationship Id="rId2" Type="http://schemas.openxmlformats.org/officeDocument/2006/relationships/hyperlink" Target="https://openlmis.atlassian.net/secure/RapidBoard.jspa?rapidView=46&amp;projectKey=OLMIS&amp;view=planning&amp;selectedIssue=OLMIS-703&amp;epics=visibl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productplan.com/p/TNWeSngWRsCmQmPKKgU1dQYPx9TuLvIX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59119"/>
            <a:ext cx="10972800" cy="45539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overall objectives—to better enable contribution and maximize shared benefit by promoting code reuse and transferrable </a:t>
            </a:r>
            <a:r>
              <a:rPr lang="en-US" dirty="0" smtClean="0"/>
              <a:t>customizations</a:t>
            </a:r>
          </a:p>
          <a:p>
            <a:r>
              <a:rPr lang="en-US" dirty="0" smtClean="0"/>
              <a:t>New architecture:</a:t>
            </a:r>
          </a:p>
          <a:p>
            <a:pPr lvl="1"/>
            <a:r>
              <a:rPr lang="en-US" i="1" dirty="0"/>
              <a:t>Independent Services</a:t>
            </a:r>
            <a:r>
              <a:rPr lang="en-US" dirty="0"/>
              <a:t> that communicate through IPC (RESTful APIs) for different functional areas. E.g. Requisition Service, </a:t>
            </a:r>
            <a:r>
              <a:rPr lang="en-US" dirty="0" smtClean="0"/>
              <a:t>Orders Service, Stock </a:t>
            </a:r>
            <a:r>
              <a:rPr lang="en-US" dirty="0" err="1" smtClean="0"/>
              <a:t>Managment</a:t>
            </a:r>
            <a:r>
              <a:rPr lang="en-US" dirty="0" smtClean="0"/>
              <a:t> </a:t>
            </a:r>
            <a:r>
              <a:rPr lang="en-US" dirty="0"/>
              <a:t>Service, </a:t>
            </a:r>
            <a:r>
              <a:rPr lang="en-US" dirty="0" smtClean="0"/>
              <a:t>Notifications, Authentication etc</a:t>
            </a:r>
            <a:r>
              <a:rPr lang="en-US" dirty="0"/>
              <a:t>. An </a:t>
            </a:r>
            <a:r>
              <a:rPr lang="en-US" i="1" dirty="0"/>
              <a:t>Independent Service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Defines </a:t>
            </a:r>
            <a:r>
              <a:rPr lang="en-US" dirty="0"/>
              <a:t>the interface and default behavior</a:t>
            </a:r>
          </a:p>
          <a:p>
            <a:pPr lvl="2"/>
            <a:r>
              <a:rPr lang="en-US" dirty="0" smtClean="0"/>
              <a:t>May </a:t>
            </a:r>
            <a:r>
              <a:rPr lang="en-US" dirty="0"/>
              <a:t>expose Extension Points that a Module may utilize to extend its behavior</a:t>
            </a:r>
          </a:p>
          <a:p>
            <a:pPr lvl="2"/>
            <a:r>
              <a:rPr lang="en-US" dirty="0" smtClean="0"/>
              <a:t>Provides </a:t>
            </a:r>
            <a:r>
              <a:rPr lang="en-US" dirty="0"/>
              <a:t>Data Store, logging, and authorization services to an Extension Module</a:t>
            </a:r>
          </a:p>
          <a:p>
            <a:pPr lvl="2"/>
            <a:endParaRPr lang="en-US" dirty="0" smtClean="0"/>
          </a:p>
          <a:p>
            <a:pPr lvl="1"/>
            <a:r>
              <a:rPr lang="en-US" i="1" dirty="0" smtClean="0"/>
              <a:t>Modules</a:t>
            </a:r>
            <a:r>
              <a:rPr lang="en-US" dirty="0" smtClean="0"/>
              <a:t> </a:t>
            </a:r>
            <a:r>
              <a:rPr lang="en-US" dirty="0"/>
              <a:t>for extension </a:t>
            </a:r>
            <a:r>
              <a:rPr lang="en-US" i="1" dirty="0"/>
              <a:t>within</a:t>
            </a:r>
            <a:r>
              <a:rPr lang="en-US" dirty="0"/>
              <a:t> an independent service. For example, as an Implementer, I want to add a new calculation for order quantity to the Requisition Service; add a new accounting policy to the Inventory Management Service, etc. A </a:t>
            </a:r>
            <a:r>
              <a:rPr lang="en-US" i="1" dirty="0"/>
              <a:t>Module</a:t>
            </a:r>
            <a:r>
              <a:rPr lang="en-US" dirty="0"/>
              <a:t>: </a:t>
            </a:r>
            <a:endParaRPr lang="en-US" dirty="0" smtClean="0"/>
          </a:p>
          <a:p>
            <a:pPr lvl="2"/>
            <a:r>
              <a:rPr lang="en-US" dirty="0"/>
              <a:t>Is packaged and deployed as a JAR through </a:t>
            </a:r>
            <a:r>
              <a:rPr lang="en-US" dirty="0" smtClean="0"/>
              <a:t>Maven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1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Requisition </a:t>
            </a:r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3.0 Scope:</a:t>
            </a:r>
            <a:endParaRPr lang="en-US" dirty="0" smtClean="0"/>
          </a:p>
          <a:p>
            <a:r>
              <a:rPr lang="en-US" dirty="0" smtClean="0"/>
              <a:t>Templates by program</a:t>
            </a:r>
          </a:p>
          <a:p>
            <a:r>
              <a:rPr lang="en-US" dirty="0" smtClean="0"/>
              <a:t>Configuration of allowing s</a:t>
            </a:r>
            <a:r>
              <a:rPr lang="en-US" dirty="0" smtClean="0"/>
              <a:t>kipping </a:t>
            </a:r>
            <a:r>
              <a:rPr lang="en-US" dirty="0" smtClean="0"/>
              <a:t>of products by program</a:t>
            </a:r>
          </a:p>
          <a:p>
            <a:r>
              <a:rPr lang="en-US" dirty="0" smtClean="0"/>
              <a:t>Many configurable columns</a:t>
            </a:r>
          </a:p>
          <a:p>
            <a:pPr lvl="1"/>
            <a:r>
              <a:rPr lang="en-US" dirty="0" smtClean="0"/>
              <a:t>Stock on hand and many more</a:t>
            </a:r>
          </a:p>
          <a:p>
            <a:r>
              <a:rPr lang="en-US" dirty="0" smtClean="0"/>
              <a:t>New columns</a:t>
            </a:r>
          </a:p>
          <a:p>
            <a:pPr lvl="1"/>
            <a:r>
              <a:rPr lang="en-US" dirty="0" smtClean="0"/>
              <a:t>Adjusted Consumption</a:t>
            </a:r>
          </a:p>
          <a:p>
            <a:pPr lvl="1"/>
            <a:r>
              <a:rPr lang="en-US" dirty="0" smtClean="0"/>
              <a:t>Averaged Consumption (configurable)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To be scheduled</a:t>
            </a:r>
          </a:p>
          <a:p>
            <a:r>
              <a:rPr lang="en-US" i="1" dirty="0" smtClean="0"/>
              <a:t>Configurable Headers</a:t>
            </a:r>
          </a:p>
          <a:p>
            <a:r>
              <a:rPr lang="en-US" i="1" dirty="0" smtClean="0"/>
              <a:t>Expiration </a:t>
            </a:r>
            <a:r>
              <a:rPr lang="en-US" i="1" dirty="0" smtClean="0"/>
              <a:t>date</a:t>
            </a:r>
          </a:p>
          <a:p>
            <a:r>
              <a:rPr lang="en-US" i="1" dirty="0"/>
              <a:t>Example extension – </a:t>
            </a:r>
            <a:r>
              <a:rPr lang="en-US" i="1" dirty="0">
                <a:hlinkClick r:id="rId2"/>
              </a:rPr>
              <a:t>pack size in approved quantity</a:t>
            </a:r>
            <a:r>
              <a:rPr lang="en-US" i="1" dirty="0"/>
              <a:t>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Out of Scope (</a:t>
            </a:r>
            <a:r>
              <a:rPr lang="en-US" i="1" dirty="0" smtClean="0">
                <a:hlinkClick r:id="rId3"/>
              </a:rPr>
              <a:t>decision details</a:t>
            </a:r>
            <a:r>
              <a:rPr lang="en-US" i="1" dirty="0" smtClean="0"/>
              <a:t>)</a:t>
            </a:r>
          </a:p>
          <a:p>
            <a:r>
              <a:rPr lang="en-US" i="1" dirty="0" smtClean="0"/>
              <a:t>Hardcoded AMC</a:t>
            </a:r>
          </a:p>
          <a:p>
            <a:r>
              <a:rPr lang="en-US" i="1" dirty="0" smtClean="0"/>
              <a:t>Period Normalized Consumption</a:t>
            </a:r>
          </a:p>
          <a:p>
            <a:r>
              <a:rPr lang="en-US" i="1" dirty="0" smtClean="0"/>
              <a:t>Monthly Normalized Consumption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2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Orders and </a:t>
            </a:r>
            <a:r>
              <a:rPr lang="en-US" dirty="0" smtClean="0"/>
              <a:t>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3.0 </a:t>
            </a:r>
            <a:r>
              <a:rPr lang="en-US" dirty="0" smtClean="0"/>
              <a:t>Scope:</a:t>
            </a:r>
            <a:endParaRPr lang="en-US" dirty="0" smtClean="0"/>
          </a:p>
          <a:p>
            <a:r>
              <a:rPr lang="en-US" dirty="0" smtClean="0"/>
              <a:t>View and search for orders screen</a:t>
            </a:r>
          </a:p>
          <a:p>
            <a:r>
              <a:rPr lang="en-US" dirty="0" smtClean="0"/>
              <a:t>Manage the POD </a:t>
            </a:r>
            <a:r>
              <a:rPr lang="en-US" dirty="0" smtClean="0"/>
              <a:t>to record received quantities against the orders</a:t>
            </a:r>
          </a:p>
          <a:p>
            <a:pPr lvl="1"/>
            <a:r>
              <a:rPr lang="en-US" dirty="0" smtClean="0"/>
              <a:t>Does not address substitutes (need shipment files or local fulfillment first)</a:t>
            </a:r>
            <a:endParaRPr lang="en-US" dirty="0" smtClean="0"/>
          </a:p>
          <a:p>
            <a:r>
              <a:rPr lang="en-US" dirty="0" smtClean="0"/>
              <a:t>Generate order files</a:t>
            </a:r>
          </a:p>
          <a:p>
            <a:r>
              <a:rPr lang="en-US" dirty="0"/>
              <a:t>O</a:t>
            </a:r>
            <a:r>
              <a:rPr lang="en-US" dirty="0" smtClean="0"/>
              <a:t>rder file template (endpoints)</a:t>
            </a:r>
          </a:p>
          <a:p>
            <a:r>
              <a:rPr lang="en-US" dirty="0" smtClean="0"/>
              <a:t>Send order files to FTP </a:t>
            </a:r>
          </a:p>
          <a:p>
            <a:r>
              <a:rPr lang="en-US" dirty="0" smtClean="0"/>
              <a:t>Print order files (PDF/csv)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To be scheduled</a:t>
            </a:r>
          </a:p>
          <a:p>
            <a:r>
              <a:rPr lang="en-US" i="1" dirty="0" smtClean="0"/>
              <a:t>Shipment </a:t>
            </a:r>
            <a:r>
              <a:rPr lang="en-US" i="1" dirty="0" smtClean="0"/>
              <a:t>file template and </a:t>
            </a:r>
            <a:r>
              <a:rPr lang="en-US" i="1" dirty="0" smtClean="0"/>
              <a:t>retrieval process to suppor</a:t>
            </a:r>
            <a:r>
              <a:rPr lang="en-US" i="1" dirty="0" smtClean="0"/>
              <a:t>t external fulfillment</a:t>
            </a:r>
            <a:endParaRPr lang="en-US" i="1" dirty="0" smtClean="0"/>
          </a:p>
          <a:p>
            <a:r>
              <a:rPr lang="en-US" i="1" dirty="0" smtClean="0"/>
              <a:t>Configuration </a:t>
            </a:r>
            <a:r>
              <a:rPr lang="en-US" i="1" dirty="0" smtClean="0"/>
              <a:t>screens</a:t>
            </a:r>
          </a:p>
          <a:p>
            <a:r>
              <a:rPr lang="en-US" i="1" dirty="0" smtClean="0"/>
              <a:t>Local fulfillment</a:t>
            </a:r>
            <a:endParaRPr lang="en-US" i="1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0240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3.0 </a:t>
            </a:r>
            <a:r>
              <a:rPr lang="en-US" dirty="0" smtClean="0"/>
              <a:t>Scope:</a:t>
            </a:r>
            <a:endParaRPr lang="en-US" dirty="0" smtClean="0"/>
          </a:p>
          <a:p>
            <a:r>
              <a:rPr lang="en-US" dirty="0" smtClean="0"/>
              <a:t>Through APIs:</a:t>
            </a:r>
          </a:p>
          <a:p>
            <a:pPr lvl="1"/>
            <a:r>
              <a:rPr lang="en-US" dirty="0" smtClean="0"/>
              <a:t>Create a </a:t>
            </a:r>
            <a:r>
              <a:rPr lang="en-US" dirty="0" err="1" smtClean="0"/>
              <a:t>stockcard</a:t>
            </a:r>
            <a:endParaRPr lang="en-US" dirty="0" smtClean="0"/>
          </a:p>
          <a:p>
            <a:pPr lvl="1"/>
            <a:r>
              <a:rPr lang="en-US" dirty="0" smtClean="0"/>
              <a:t>View a </a:t>
            </a:r>
            <a:r>
              <a:rPr lang="en-US" dirty="0" err="1" smtClean="0"/>
              <a:t>Stockcard</a:t>
            </a:r>
            <a:endParaRPr lang="en-US" dirty="0" smtClean="0"/>
          </a:p>
          <a:p>
            <a:pPr lvl="1"/>
            <a:r>
              <a:rPr lang="en-US" dirty="0" smtClean="0"/>
              <a:t>Perform Physical 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3.1 Scope:</a:t>
            </a:r>
            <a:endParaRPr lang="en-US" dirty="0" smtClean="0"/>
          </a:p>
          <a:p>
            <a:r>
              <a:rPr lang="en-US" dirty="0" smtClean="0"/>
              <a:t>UI</a:t>
            </a:r>
          </a:p>
          <a:p>
            <a:r>
              <a:rPr lang="en-US" dirty="0" smtClean="0"/>
              <a:t>Lot </a:t>
            </a:r>
            <a:r>
              <a:rPr lang="en-US" dirty="0"/>
              <a:t>management</a:t>
            </a:r>
          </a:p>
          <a:p>
            <a:r>
              <a:rPr lang="en-US" dirty="0" smtClean="0"/>
              <a:t>Ad-hoc issue/receipt</a:t>
            </a:r>
          </a:p>
          <a:p>
            <a:r>
              <a:rPr lang="en-US" dirty="0" smtClean="0"/>
              <a:t>Receiving: accept stock into inventory using electronic POD</a:t>
            </a:r>
          </a:p>
          <a:p>
            <a:r>
              <a:rPr lang="en-US" dirty="0" smtClean="0"/>
              <a:t>Adjustments</a:t>
            </a:r>
          </a:p>
          <a:p>
            <a:r>
              <a:rPr lang="en-US" dirty="0" smtClean="0"/>
              <a:t>Issue and receipt configurations</a:t>
            </a:r>
          </a:p>
        </p:txBody>
      </p:sp>
    </p:spTree>
    <p:extLst>
      <p:ext uri="{BB962C8B-B14F-4D97-AF65-F5344CB8AC3E}">
        <p14:creationId xmlns:p14="http://schemas.microsoft.com/office/powerpoint/2010/main" val="20261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3.0 Scope:</a:t>
            </a:r>
          </a:p>
          <a:p>
            <a:r>
              <a:rPr lang="en-US" dirty="0" smtClean="0"/>
              <a:t>Built in Reports</a:t>
            </a:r>
            <a:endParaRPr lang="en-US" dirty="0" smtClean="0"/>
          </a:p>
          <a:p>
            <a:pPr lvl="1"/>
            <a:r>
              <a:rPr lang="en-US" dirty="0" smtClean="0"/>
              <a:t>Reporting </a:t>
            </a:r>
            <a:r>
              <a:rPr lang="en-US" dirty="0" smtClean="0"/>
              <a:t>Rate</a:t>
            </a:r>
          </a:p>
          <a:p>
            <a:pPr lvl="1"/>
            <a:r>
              <a:rPr lang="en-US" dirty="0" smtClean="0"/>
              <a:t>Timeliness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To be scheduled:</a:t>
            </a:r>
            <a:endParaRPr lang="en-US" i="1" dirty="0" smtClean="0"/>
          </a:p>
          <a:p>
            <a:r>
              <a:rPr lang="en-US" i="1" dirty="0" smtClean="0"/>
              <a:t>Embed a BI tool</a:t>
            </a:r>
          </a:p>
          <a:p>
            <a:r>
              <a:rPr lang="en-US" i="1" dirty="0" smtClean="0"/>
              <a:t>Reporting framework</a:t>
            </a:r>
          </a:p>
          <a:p>
            <a:r>
              <a:rPr lang="en-US" i="1" dirty="0" smtClean="0"/>
              <a:t>Dashboards</a:t>
            </a:r>
            <a:endParaRPr lang="en-US" i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3.0 Scope:</a:t>
            </a:r>
          </a:p>
          <a:p>
            <a:r>
              <a:rPr lang="en-US" dirty="0" smtClean="0"/>
              <a:t>Email notifications for requisition state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To be scheduled:</a:t>
            </a:r>
          </a:p>
          <a:p>
            <a:r>
              <a:rPr lang="en-US" i="1" dirty="0" smtClean="0"/>
              <a:t>Configurable user settings</a:t>
            </a:r>
          </a:p>
          <a:p>
            <a:r>
              <a:rPr lang="en-US" i="1" dirty="0" smtClean="0"/>
              <a:t>Configurable templates</a:t>
            </a:r>
          </a:p>
          <a:p>
            <a:r>
              <a:rPr lang="en-US" i="1" dirty="0" smtClean="0"/>
              <a:t>Hooks across services</a:t>
            </a:r>
          </a:p>
          <a:p>
            <a:r>
              <a:rPr lang="en-US" i="1" dirty="0" smtClean="0"/>
              <a:t>SMS</a:t>
            </a:r>
          </a:p>
          <a:p>
            <a:r>
              <a:rPr lang="en-US" i="1" dirty="0" smtClean="0"/>
              <a:t>Others channels?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843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3.0.0-beta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 </a:t>
            </a:r>
            <a:r>
              <a:rPr lang="en-US" dirty="0"/>
              <a:t>Notes: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openlmis.atlassian.net/wiki/display/OP/3.0.0-beta+Release+Notes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3"/>
              </a:rPr>
              <a:t>Burn-up chart</a:t>
            </a:r>
            <a:endParaRPr lang="en-US" dirty="0" smtClean="0"/>
          </a:p>
          <a:p>
            <a:pPr lvl="0"/>
            <a:r>
              <a:rPr lang="en-US" dirty="0" smtClean="0"/>
              <a:t>Main goals were to demonstrate: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micro-services architecture</a:t>
            </a:r>
          </a:p>
          <a:p>
            <a:pPr lvl="1"/>
            <a:r>
              <a:rPr lang="en-US" dirty="0"/>
              <a:t>Ability to support extensions</a:t>
            </a:r>
          </a:p>
          <a:p>
            <a:pPr lvl="1"/>
            <a:r>
              <a:rPr lang="en-US" dirty="0"/>
              <a:t>Basic feature set within requisitioning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Progress</a:t>
            </a:r>
          </a:p>
          <a:p>
            <a:pPr lvl="1"/>
            <a:r>
              <a:rPr lang="en-US" dirty="0" smtClean="0"/>
              <a:t>View the </a:t>
            </a:r>
            <a:r>
              <a:rPr lang="en-US" dirty="0" smtClean="0">
                <a:hlinkClick r:id="rId2"/>
              </a:rPr>
              <a:t>JIRA Board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Burn-down chart</a:t>
            </a:r>
            <a:endParaRPr lang="en-US" dirty="0" smtClean="0"/>
          </a:p>
          <a:p>
            <a:r>
              <a:rPr lang="en-US" dirty="0" smtClean="0"/>
              <a:t>What’s Planned</a:t>
            </a:r>
          </a:p>
          <a:p>
            <a:pPr lvl="1"/>
            <a:r>
              <a:rPr lang="en-US" dirty="0" smtClean="0"/>
              <a:t>View </a:t>
            </a:r>
            <a:r>
              <a:rPr lang="en-US" dirty="0" smtClean="0">
                <a:hlinkClick r:id="rId4"/>
              </a:rPr>
              <a:t>Grooming Notes</a:t>
            </a:r>
            <a:endParaRPr lang="en-US" dirty="0" smtClean="0"/>
          </a:p>
          <a:p>
            <a:r>
              <a:rPr lang="en-US" dirty="0" smtClean="0"/>
              <a:t>Who we are building for? </a:t>
            </a:r>
          </a:p>
          <a:p>
            <a:pPr lvl="1"/>
            <a:r>
              <a:rPr lang="en-US" dirty="0" smtClean="0">
                <a:hlinkClick r:id="rId5"/>
              </a:rPr>
              <a:t>User Personas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Process and </a:t>
            </a:r>
            <a:r>
              <a:rPr lang="en-US" dirty="0" smtClean="0"/>
              <a:t>Tooling </a:t>
            </a:r>
          </a:p>
          <a:p>
            <a:pPr lvl="1"/>
            <a:r>
              <a:rPr lang="en-US" dirty="0" smtClean="0">
                <a:hlinkClick r:id="rId6"/>
              </a:rPr>
              <a:t>Developer </a:t>
            </a:r>
            <a:r>
              <a:rPr lang="en-US" dirty="0">
                <a:hlinkClick r:id="rId6"/>
              </a:rPr>
              <a:t>Guide Resources</a:t>
            </a:r>
            <a:endParaRPr lang="en-US" dirty="0"/>
          </a:p>
          <a:p>
            <a:pPr lvl="2"/>
            <a:r>
              <a:rPr lang="en-US" dirty="0">
                <a:hlinkClick r:id="rId7"/>
              </a:rPr>
              <a:t>Testing Strategy</a:t>
            </a:r>
            <a:endParaRPr lang="en-US" dirty="0"/>
          </a:p>
          <a:p>
            <a:pPr lvl="2"/>
            <a:r>
              <a:rPr lang="en-US" dirty="0">
                <a:hlinkClick r:id="rId8"/>
              </a:rPr>
              <a:t>Coding Standards</a:t>
            </a:r>
            <a:endParaRPr lang="en-US" dirty="0"/>
          </a:p>
          <a:p>
            <a:pPr lvl="2"/>
            <a:r>
              <a:rPr lang="en-US" dirty="0">
                <a:hlinkClick r:id="rId9"/>
              </a:rPr>
              <a:t>Reviews and workflow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Technical </a:t>
            </a:r>
            <a:r>
              <a:rPr lang="en-US" dirty="0"/>
              <a:t>Documentation</a:t>
            </a:r>
          </a:p>
          <a:p>
            <a:pPr lvl="1"/>
            <a:r>
              <a:rPr lang="en-US" dirty="0">
                <a:hlinkClick r:id="rId10"/>
              </a:rPr>
              <a:t>API Documentation</a:t>
            </a:r>
            <a:endParaRPr lang="en-US" dirty="0"/>
          </a:p>
          <a:p>
            <a:r>
              <a:rPr lang="en-US" dirty="0"/>
              <a:t>Functional Documentation</a:t>
            </a:r>
          </a:p>
          <a:p>
            <a:pPr lvl="1"/>
            <a:r>
              <a:rPr lang="en-US" dirty="0" smtClean="0"/>
              <a:t>JIRA Stories</a:t>
            </a:r>
          </a:p>
          <a:p>
            <a:pPr lvl="1"/>
            <a:r>
              <a:rPr lang="en-US" dirty="0" smtClean="0">
                <a:hlinkClick r:id="rId11"/>
              </a:rPr>
              <a:t>Wiki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the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59119"/>
            <a:ext cx="6019800" cy="4453721"/>
          </a:xfrm>
        </p:spPr>
        <p:txBody>
          <a:bodyPr>
            <a:normAutofit/>
          </a:bodyPr>
          <a:lstStyle/>
          <a:p>
            <a:r>
              <a:rPr lang="en-US" dirty="0" smtClean="0"/>
              <a:t>It’s complicated</a:t>
            </a:r>
          </a:p>
          <a:p>
            <a:pPr lvl="1"/>
            <a:r>
              <a:rPr lang="en-US" dirty="0" smtClean="0"/>
              <a:t>Still working on tooling</a:t>
            </a:r>
          </a:p>
          <a:p>
            <a:r>
              <a:rPr lang="en-US" dirty="0" smtClean="0">
                <a:hlinkClick r:id="rId2"/>
              </a:rPr>
              <a:t>JIRA View</a:t>
            </a:r>
            <a:endParaRPr lang="en-US" dirty="0" smtClean="0"/>
          </a:p>
          <a:p>
            <a:pPr lvl="1"/>
            <a:r>
              <a:rPr lang="en-US" dirty="0" smtClean="0"/>
              <a:t>Most updated and relevant for team</a:t>
            </a:r>
          </a:p>
          <a:p>
            <a:r>
              <a:rPr lang="en-US" dirty="0" smtClean="0">
                <a:hlinkClick r:id="rId3"/>
              </a:rPr>
              <a:t>Timeline View</a:t>
            </a:r>
            <a:endParaRPr lang="en-US" dirty="0" smtClean="0"/>
          </a:p>
          <a:p>
            <a:pPr lvl="1"/>
            <a:r>
              <a:rPr lang="en-US" dirty="0" smtClean="0"/>
              <a:t>Manually updated and not one-to-one mappings with JIRA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1222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801" y="123103"/>
            <a:ext cx="5330481" cy="66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80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View: </a:t>
            </a:r>
            <a:r>
              <a:rPr lang="en-US" dirty="0" err="1" smtClean="0">
                <a:hlinkClick r:id="rId2"/>
              </a:rPr>
              <a:t>ProductPlan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Themes</a:t>
            </a:r>
            <a:endParaRPr lang="en-US" b="1" dirty="0" smtClean="0"/>
          </a:p>
          <a:p>
            <a:r>
              <a:rPr lang="en-US" dirty="0" smtClean="0"/>
              <a:t>Green: reproducing functionality within 2.0</a:t>
            </a:r>
          </a:p>
          <a:p>
            <a:r>
              <a:rPr lang="en-US" dirty="0" smtClean="0"/>
              <a:t>Red: Demonstrating extensibility</a:t>
            </a:r>
          </a:p>
          <a:p>
            <a:r>
              <a:rPr lang="en-US" dirty="0" smtClean="0"/>
              <a:t>Blue: End-to-end visibility</a:t>
            </a:r>
          </a:p>
          <a:p>
            <a:r>
              <a:rPr lang="en-US" dirty="0" smtClean="0"/>
              <a:t>Orange: Offline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And..</a:t>
            </a:r>
          </a:p>
          <a:p>
            <a:r>
              <a:rPr lang="en-US" dirty="0" smtClean="0"/>
              <a:t>Gray: Unscheduled and unclear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Dates</a:t>
            </a:r>
          </a:p>
          <a:p>
            <a:r>
              <a:rPr lang="en-US" dirty="0" smtClean="0"/>
              <a:t>Beta: October End</a:t>
            </a:r>
          </a:p>
          <a:p>
            <a:r>
              <a:rPr lang="en-US" dirty="0" smtClean="0"/>
              <a:t>3.0: February End </a:t>
            </a:r>
          </a:p>
          <a:p>
            <a:r>
              <a:rPr lang="en-US" dirty="0" smtClean="0"/>
              <a:t>3.1: May End</a:t>
            </a:r>
          </a:p>
          <a:p>
            <a:r>
              <a:rPr lang="en-US" dirty="0" smtClean="0"/>
              <a:t>3.2: August End</a:t>
            </a:r>
          </a:p>
          <a:p>
            <a:r>
              <a:rPr lang="en-US" dirty="0" smtClean="0"/>
              <a:t>3.3: November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3.0 Scope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slides will outlined the 3.0 scope</a:t>
            </a:r>
          </a:p>
          <a:p>
            <a:r>
              <a:rPr lang="en-US" dirty="0" smtClean="0"/>
              <a:t>In addition, you will see features under “To Be Scheduled”</a:t>
            </a:r>
          </a:p>
          <a:p>
            <a:r>
              <a:rPr lang="en-US" dirty="0" smtClean="0"/>
              <a:t>The items under “to be scheduled” are still up for Product and Governance Committee approval and prioritization. Some of these items have tentative timelines which can be viewed on the </a:t>
            </a:r>
            <a:r>
              <a:rPr lang="en-US" dirty="0" err="1" smtClean="0"/>
              <a:t>ProductPlan</a:t>
            </a:r>
            <a:r>
              <a:rPr lang="en-US" dirty="0" smtClean="0"/>
              <a:t> site.</a:t>
            </a:r>
          </a:p>
          <a:p>
            <a:r>
              <a:rPr lang="en-US" dirty="0" smtClean="0"/>
              <a:t>Vaccines are not included at this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83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Architecture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dirty="0" smtClean="0"/>
              <a:t>3.0 Scope</a:t>
            </a:r>
          </a:p>
          <a:p>
            <a:r>
              <a:rPr lang="en-US" b="0" dirty="0" smtClean="0"/>
              <a:t>Document at </a:t>
            </a:r>
            <a:r>
              <a:rPr lang="en-US" b="0" dirty="0"/>
              <a:t>least one of each type of extension: </a:t>
            </a:r>
            <a:endParaRPr lang="en-US" b="0" dirty="0" smtClean="0"/>
          </a:p>
          <a:p>
            <a:pPr lvl="1"/>
            <a:r>
              <a:rPr lang="en-US" b="0" dirty="0" smtClean="0"/>
              <a:t>business </a:t>
            </a:r>
            <a:r>
              <a:rPr lang="en-US" b="0" dirty="0"/>
              <a:t>logic extensions (in Java</a:t>
            </a:r>
            <a:r>
              <a:rPr lang="en-US" b="0" dirty="0" smtClean="0"/>
              <a:t>) </a:t>
            </a:r>
          </a:p>
          <a:p>
            <a:pPr lvl="1"/>
            <a:r>
              <a:rPr lang="en-US" b="0" dirty="0" smtClean="0"/>
              <a:t>data </a:t>
            </a:r>
            <a:r>
              <a:rPr lang="en-US" b="0" dirty="0"/>
              <a:t>entity extensions (that include storing new custom fields of data</a:t>
            </a:r>
            <a:r>
              <a:rPr lang="en-US" b="0" dirty="0" smtClean="0"/>
              <a:t>) </a:t>
            </a:r>
          </a:p>
          <a:p>
            <a:pPr lvl="1"/>
            <a:r>
              <a:rPr lang="en-US" b="0" dirty="0" smtClean="0"/>
              <a:t>UI </a:t>
            </a:r>
            <a:r>
              <a:rPr lang="en-US" b="0" dirty="0"/>
              <a:t>extensions (in AngularJS</a:t>
            </a:r>
            <a:r>
              <a:rPr lang="en-US" b="0" dirty="0" smtClean="0"/>
              <a:t>) 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638B-86A6-4697-BA4B-863CC111ECCC}" type="slidenum">
              <a:rPr lang="en-US" smtClean="0"/>
              <a:t>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To be scheduled:</a:t>
            </a:r>
          </a:p>
          <a:p>
            <a:r>
              <a:rPr lang="en-US" i="1" dirty="0"/>
              <a:t>Demonstrated examples of each </a:t>
            </a:r>
            <a:r>
              <a:rPr lang="en-US" i="1" dirty="0" smtClean="0"/>
              <a:t>type of extension</a:t>
            </a:r>
          </a:p>
          <a:p>
            <a:pPr lvl="1"/>
            <a:r>
              <a:rPr lang="en-US" i="1" dirty="0" smtClean="0"/>
              <a:t>Was </a:t>
            </a:r>
            <a:r>
              <a:rPr lang="en-US" i="1" dirty="0"/>
              <a:t>deprioritized by the Product Committee and will be scheduled </a:t>
            </a:r>
            <a:r>
              <a:rPr lang="en-US" i="1" dirty="0" smtClean="0"/>
              <a:t>later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4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r>
              <a:rPr lang="en-US" dirty="0" smtClean="0"/>
              <a:t>Dat</a:t>
            </a:r>
            <a:r>
              <a:rPr lang="en-US" dirty="0"/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3.0 Scope:</a:t>
            </a:r>
          </a:p>
          <a:p>
            <a:r>
              <a:rPr lang="en-US" dirty="0" smtClean="0"/>
              <a:t>The following will supported through APIs</a:t>
            </a:r>
          </a:p>
          <a:p>
            <a:pPr lvl="1"/>
            <a:r>
              <a:rPr lang="en-US" dirty="0" smtClean="0"/>
              <a:t>Configurable </a:t>
            </a:r>
            <a:r>
              <a:rPr lang="en-US" dirty="0" smtClean="0"/>
              <a:t>geographic structure</a:t>
            </a:r>
          </a:p>
          <a:p>
            <a:pPr lvl="1"/>
            <a:r>
              <a:rPr lang="en-US" dirty="0" smtClean="0"/>
              <a:t>Configurable approval process (requisition groups and supervisory nodes)</a:t>
            </a:r>
          </a:p>
          <a:p>
            <a:pPr lvl="1"/>
            <a:r>
              <a:rPr lang="en-US" dirty="0" smtClean="0"/>
              <a:t>Product management (create, associate, activate, new </a:t>
            </a:r>
            <a:r>
              <a:rPr lang="en-US" dirty="0" smtClean="0"/>
              <a:t>model inline with GS1)</a:t>
            </a:r>
            <a:endParaRPr lang="en-US" dirty="0" smtClean="0"/>
          </a:p>
          <a:p>
            <a:pPr lvl="1"/>
            <a:r>
              <a:rPr lang="en-US" dirty="0" smtClean="0"/>
              <a:t>Program management </a:t>
            </a:r>
          </a:p>
          <a:p>
            <a:pPr lvl="1"/>
            <a:r>
              <a:rPr lang="en-US" dirty="0" smtClean="0"/>
              <a:t>Facility </a:t>
            </a:r>
            <a:r>
              <a:rPr lang="en-US" dirty="0" smtClean="0"/>
              <a:t>management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0870-30C1-6A4C-9012-585F6FD4A00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To be scheduled</a:t>
            </a:r>
          </a:p>
          <a:p>
            <a:r>
              <a:rPr lang="en-US" i="1" dirty="0" smtClean="0"/>
              <a:t>UI screens for configuration and administration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60871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59117"/>
            <a:ext cx="5439052" cy="448604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3.0 </a:t>
            </a:r>
            <a:r>
              <a:rPr lang="en-US" b="1" dirty="0" smtClean="0"/>
              <a:t>Scope:</a:t>
            </a:r>
            <a:endParaRPr lang="en-US" b="1" dirty="0" smtClean="0"/>
          </a:p>
          <a:p>
            <a:r>
              <a:rPr lang="en-US" dirty="0" smtClean="0"/>
              <a:t>Create, submit, authorize, approve, delete and save a requisition</a:t>
            </a:r>
          </a:p>
          <a:p>
            <a:pPr lvl="1"/>
            <a:r>
              <a:rPr lang="en-US" dirty="0" smtClean="0"/>
              <a:t>UI data validations</a:t>
            </a:r>
          </a:p>
          <a:p>
            <a:pPr lvl="1"/>
            <a:r>
              <a:rPr lang="en-US" dirty="0" smtClean="0"/>
              <a:t>Offline data entry (state changes need internet)</a:t>
            </a:r>
          </a:p>
          <a:p>
            <a:pPr lvl="1"/>
            <a:r>
              <a:rPr lang="en-US" dirty="0" smtClean="0"/>
              <a:t>Regular and emergency</a:t>
            </a:r>
          </a:p>
          <a:p>
            <a:pPr lvl="1"/>
            <a:r>
              <a:rPr lang="en-US" dirty="0" smtClean="0"/>
              <a:t>For “my supervised” facilities</a:t>
            </a:r>
          </a:p>
          <a:p>
            <a:r>
              <a:rPr lang="en-US" dirty="0" smtClean="0"/>
              <a:t>View list of requisitions</a:t>
            </a:r>
          </a:p>
          <a:p>
            <a:r>
              <a:rPr lang="en-US" dirty="0" smtClean="0"/>
              <a:t>Approvers can reject a requisition</a:t>
            </a:r>
          </a:p>
          <a:p>
            <a:r>
              <a:rPr lang="en-US" dirty="0" smtClean="0"/>
              <a:t>Skip a requisition period</a:t>
            </a:r>
          </a:p>
          <a:p>
            <a:r>
              <a:rPr lang="en-US" dirty="0" smtClean="0"/>
              <a:t>Skip products (line items)</a:t>
            </a:r>
          </a:p>
          <a:p>
            <a:r>
              <a:rPr lang="en-US" dirty="0" smtClean="0"/>
              <a:t>Convert a requisition to an </a:t>
            </a:r>
            <a:r>
              <a:rPr lang="en-US" dirty="0" smtClean="0"/>
              <a:t>order</a:t>
            </a:r>
            <a:endParaRPr lang="en-US" dirty="0" smtClean="0"/>
          </a:p>
          <a:p>
            <a:r>
              <a:rPr lang="en-US" dirty="0" smtClean="0"/>
              <a:t>Display total requisition cost </a:t>
            </a:r>
          </a:p>
          <a:p>
            <a:r>
              <a:rPr lang="en-US" dirty="0" smtClean="0"/>
              <a:t>Comments (new functionality)</a:t>
            </a:r>
          </a:p>
          <a:p>
            <a:r>
              <a:rPr lang="en-US" dirty="0" smtClean="0"/>
              <a:t>Print a requisition</a:t>
            </a:r>
          </a:p>
          <a:p>
            <a:r>
              <a:rPr lang="en-US" dirty="0" smtClean="0"/>
              <a:t>Email Notifications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To be scheduled</a:t>
            </a:r>
            <a:endParaRPr lang="en-US" b="1" i="1" dirty="0" smtClean="0"/>
          </a:p>
          <a:p>
            <a:r>
              <a:rPr lang="en-US" i="1" dirty="0" smtClean="0"/>
              <a:t>Collect program </a:t>
            </a:r>
            <a:r>
              <a:rPr lang="en-US" i="1" dirty="0" smtClean="0"/>
              <a:t>data alongside</a:t>
            </a:r>
            <a:endParaRPr lang="en-US" i="1" dirty="0" smtClean="0"/>
          </a:p>
          <a:p>
            <a:r>
              <a:rPr lang="en-US" i="1" dirty="0" smtClean="0"/>
              <a:t>Display allocated budget by program, facility &amp; period</a:t>
            </a:r>
          </a:p>
          <a:p>
            <a:r>
              <a:rPr lang="en-US" i="1" dirty="0" smtClean="0"/>
              <a:t>Price schedules</a:t>
            </a:r>
          </a:p>
          <a:p>
            <a:r>
              <a:rPr lang="en-US" i="1" dirty="0"/>
              <a:t>Skip the authorization </a:t>
            </a:r>
            <a:r>
              <a:rPr lang="en-US" i="1" dirty="0" smtClean="0"/>
              <a:t>step</a:t>
            </a:r>
          </a:p>
          <a:p>
            <a:r>
              <a:rPr lang="en-US" i="1" dirty="0" smtClean="0"/>
              <a:t>Aggregate requisitions</a:t>
            </a:r>
          </a:p>
          <a:p>
            <a:r>
              <a:rPr lang="en-US" i="1" dirty="0" smtClean="0"/>
              <a:t>Generated requisitions from stock management</a:t>
            </a:r>
          </a:p>
          <a:p>
            <a:r>
              <a:rPr lang="en-US" i="1" dirty="0" smtClean="0"/>
              <a:t>Configurable workflow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6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LMIS Theme ">
  <a:themeElements>
    <a:clrScheme name="OpenLMIS_ThemeColors">
      <a:dk1>
        <a:srgbClr val="44484A"/>
      </a:dk1>
      <a:lt1>
        <a:srgbClr val="FFFFFF"/>
      </a:lt1>
      <a:dk2>
        <a:srgbClr val="008DB3"/>
      </a:dk2>
      <a:lt2>
        <a:srgbClr val="EBEBEB"/>
      </a:lt2>
      <a:accent1>
        <a:srgbClr val="E77325"/>
      </a:accent1>
      <a:accent2>
        <a:srgbClr val="4CBAEA"/>
      </a:accent2>
      <a:accent3>
        <a:srgbClr val="C4581E"/>
      </a:accent3>
      <a:accent4>
        <a:srgbClr val="F6CEAF"/>
      </a:accent4>
      <a:accent5>
        <a:srgbClr val="CBE5F7"/>
      </a:accent5>
      <a:accent6>
        <a:srgbClr val="727476"/>
      </a:accent6>
      <a:hlink>
        <a:srgbClr val="E77325"/>
      </a:hlink>
      <a:folHlink>
        <a:srgbClr val="008DB3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4"/>
            </a:gs>
            <a:gs pos="51000">
              <a:schemeClr val="accent1"/>
            </a:gs>
          </a:gsLst>
          <a:lin ang="6600000" scaled="0"/>
        </a:gradFill>
        <a:ln>
          <a:noFill/>
        </a:ln>
        <a:effectLst/>
      </a:spPr>
      <a:bodyPr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3922</TotalTime>
  <Words>845</Words>
  <Application>Microsoft Office PowerPoint</Application>
  <PresentationFormat>Widescreen</PresentationFormat>
  <Paragraphs>185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Trebuchet MS</vt:lpstr>
      <vt:lpstr>OpenLMIS Theme </vt:lpstr>
      <vt:lpstr>Re-architecture</vt:lpstr>
      <vt:lpstr>3.0.0-beta</vt:lpstr>
      <vt:lpstr>Software Development</vt:lpstr>
      <vt:lpstr>Looking at the roadmap</vt:lpstr>
      <vt:lpstr>Timeline View: ProductPlan</vt:lpstr>
      <vt:lpstr>Detailed 3.0 Scope</vt:lpstr>
      <vt:lpstr>Modular Architecture</vt:lpstr>
      <vt:lpstr>Reference Data</vt:lpstr>
      <vt:lpstr>Requisitions</vt:lpstr>
      <vt:lpstr>Requisition Template</vt:lpstr>
      <vt:lpstr>Orders and Fulfillment</vt:lpstr>
      <vt:lpstr>Stock Management</vt:lpstr>
      <vt:lpstr>Reporting</vt:lpstr>
      <vt:lpstr>Notifications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3.0</dc:title>
  <dc:creator>Mary Jo Kochendorfer</dc:creator>
  <cp:lastModifiedBy>Mary Jo</cp:lastModifiedBy>
  <cp:revision>58</cp:revision>
  <dcterms:created xsi:type="dcterms:W3CDTF">2016-11-12T08:07:13Z</dcterms:created>
  <dcterms:modified xsi:type="dcterms:W3CDTF">2017-02-11T01:04:21Z</dcterms:modified>
</cp:coreProperties>
</file>