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858000" cy="9144000"/>
  <p:embeddedFontLst>
    <p:embeddedFont>
      <p:font typeface="Open Sans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CBA0F323-50C4-4550-A1FE-0C02E47C5C5A}">
  <a:tblStyle styleId="{CBA0F323-50C4-4550-A1FE-0C02E47C5C5A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OpenSans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penSans-italic.fntdata"/><Relationship Id="rId25" Type="http://schemas.openxmlformats.org/officeDocument/2006/relationships/font" Target="fonts/OpenSans-bold.fntdata"/><Relationship Id="rId27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Yebo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2111123"/>
            <a:ext cx="7772400" cy="1546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defRPr b="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rgbClr val="93C47D"/>
              </a:buClr>
              <a:buSzPct val="100000"/>
              <a:buNone/>
              <a:defRPr sz="2200">
                <a:solidFill>
                  <a:srgbClr val="93C47D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DHIS 2 Simple Ligh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Font typeface="Open Sans"/>
              <a:defRPr b="0"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rgbClr val="93C47D"/>
              </a:buClr>
              <a:buSzPct val="100000"/>
              <a:buFont typeface="Open Sans"/>
              <a:buChar char="○"/>
              <a:defRPr sz="2200"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buClr>
                <a:srgbClr val="93C47D"/>
              </a:buClr>
              <a:buSzPct val="100000"/>
              <a:buFont typeface="Open Sans"/>
              <a:buChar char="✓"/>
              <a:defRPr sz="1800"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buSzPct val="100000"/>
              <a:buFont typeface="Open Sans"/>
              <a:defRPr sz="1400"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buSzPct val="100000"/>
              <a:buFont typeface="Open Sans"/>
              <a:defRPr sz="1200"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02E34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buNone/>
              <a:defRPr b="1"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600"/>
              </a:spcBef>
              <a:buClr>
                <a:srgbClr val="FFFFFF"/>
              </a:buClr>
              <a:buSzPct val="100000"/>
              <a:defRPr sz="3000">
                <a:solidFill>
                  <a:srgbClr val="FFFFFF"/>
                </a:solidFill>
              </a:defRPr>
            </a:lvl1pPr>
            <a:lvl2pPr lvl="1" rtl="0">
              <a:spcBef>
                <a:spcPts val="480"/>
              </a:spcBef>
              <a:buClr>
                <a:srgbClr val="FFFFFF"/>
              </a:buClr>
              <a:buSzPct val="100000"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480"/>
              </a:spcBef>
              <a:buClr>
                <a:srgbClr val="FFFFFF"/>
              </a:buClr>
              <a:buSzPct val="100000"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360"/>
              </a:spcBef>
              <a:buClr>
                <a:srgbClr val="FFFFFF"/>
              </a:buClr>
              <a:buSzPct val="100000"/>
              <a:defRPr sz="1800">
                <a:solidFill>
                  <a:srgbClr val="FFFFFF"/>
                </a:solidFill>
              </a:defRPr>
            </a:lvl4pPr>
            <a:lvl5pPr lvl="4" rtl="0">
              <a:spcBef>
                <a:spcPts val="360"/>
              </a:spcBef>
              <a:buClr>
                <a:srgbClr val="FFFFFF"/>
              </a:buClr>
              <a:buSzPct val="100000"/>
              <a:defRPr sz="1800">
                <a:solidFill>
                  <a:srgbClr val="FFFFFF"/>
                </a:solidFill>
              </a:defRPr>
            </a:lvl5pPr>
            <a:lvl6pPr lvl="5" rtl="0">
              <a:spcBef>
                <a:spcPts val="360"/>
              </a:spcBef>
              <a:buClr>
                <a:srgbClr val="FFFFFF"/>
              </a:buClr>
              <a:buSzPct val="100000"/>
              <a:defRPr sz="1800">
                <a:solidFill>
                  <a:srgbClr val="FFFFFF"/>
                </a:solidFill>
              </a:defRPr>
            </a:lvl6pPr>
            <a:lvl7pPr lvl="6" rtl="0">
              <a:spcBef>
                <a:spcPts val="360"/>
              </a:spcBef>
              <a:buClr>
                <a:srgbClr val="FFFFFF"/>
              </a:buClr>
              <a:buSzPct val="100000"/>
              <a:defRPr sz="1800">
                <a:solidFill>
                  <a:srgbClr val="FFFFFF"/>
                </a:solidFill>
              </a:defRPr>
            </a:lvl7pPr>
            <a:lvl8pPr lvl="7" rtl="0">
              <a:spcBef>
                <a:spcPts val="360"/>
              </a:spcBef>
              <a:buClr>
                <a:srgbClr val="FFFFFF"/>
              </a:buClr>
              <a:buSzPct val="100000"/>
              <a:defRPr sz="1800">
                <a:solidFill>
                  <a:srgbClr val="FFFFFF"/>
                </a:solidFill>
              </a:defRPr>
            </a:lvl8pPr>
            <a:lvl9pPr lvl="8" rtl="0">
              <a:spcBef>
                <a:spcPts val="360"/>
              </a:spcBef>
              <a:buClr>
                <a:srgbClr val="FFFFFF"/>
              </a:buClr>
              <a:buSzPct val="100000"/>
              <a:defRPr sz="1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6.png"/><Relationship Id="rId4" Type="http://schemas.openxmlformats.org/officeDocument/2006/relationships/image" Target="../media/image09.png"/><Relationship Id="rId5" Type="http://schemas.openxmlformats.org/officeDocument/2006/relationships/image" Target="../media/image07.png"/><Relationship Id="rId6" Type="http://schemas.openxmlformats.org/officeDocument/2006/relationships/image" Target="../media/image1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6.png"/><Relationship Id="rId4" Type="http://schemas.openxmlformats.org/officeDocument/2006/relationships/image" Target="../media/image09.png"/><Relationship Id="rId5" Type="http://schemas.openxmlformats.org/officeDocument/2006/relationships/image" Target="../media/image07.png"/><Relationship Id="rId6" Type="http://schemas.openxmlformats.org/officeDocument/2006/relationships/image" Target="../media/image1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5.png"/><Relationship Id="rId4" Type="http://schemas.openxmlformats.org/officeDocument/2006/relationships/image" Target="../media/image08.png"/><Relationship Id="rId5" Type="http://schemas.openxmlformats.org/officeDocument/2006/relationships/image" Target="../media/image12.png"/><Relationship Id="rId6" Type="http://schemas.openxmlformats.org/officeDocument/2006/relationships/image" Target="../media/image1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png"/><Relationship Id="rId4" Type="http://schemas.openxmlformats.org/officeDocument/2006/relationships/image" Target="../media/image02.png"/><Relationship Id="rId5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png"/><Relationship Id="rId4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x="685800" y="2111123"/>
            <a:ext cx="7772400" cy="1546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Open Sans"/>
                <a:ea typeface="Open Sans"/>
                <a:cs typeface="Open Sans"/>
                <a:sym typeface="Open Sans"/>
              </a:rPr>
              <a:t>Data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Integration</a:t>
            </a:r>
          </a:p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 practical guide for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DHIS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200">
                <a:solidFill>
                  <a:srgbClr val="434343"/>
                </a:solidFill>
              </a:rPr>
              <a:t>PROBLEM 3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832150"/>
            <a:ext cx="8229600" cy="78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</a:rPr>
              <a:t>Organizational hierarchy levels</a:t>
            </a:r>
            <a:r>
              <a:rPr lang="en">
                <a:solidFill>
                  <a:srgbClr val="434343"/>
                </a:solidFill>
              </a:rPr>
              <a:t> different across systems</a:t>
            </a:r>
          </a:p>
        </p:txBody>
      </p:sp>
      <p:sp>
        <p:nvSpPr>
          <p:cNvPr id="135" name="Shape 135"/>
          <p:cNvSpPr/>
          <p:nvPr/>
        </p:nvSpPr>
        <p:spPr>
          <a:xfrm>
            <a:off x="2940100" y="2908400"/>
            <a:ext cx="349800" cy="3405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2192925" y="3746600"/>
            <a:ext cx="349800" cy="3405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3686125" y="3746600"/>
            <a:ext cx="349800" cy="3405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38" name="Shape 138"/>
          <p:cNvCxnSpPr>
            <a:stCxn id="135" idx="4"/>
            <a:endCxn id="136" idx="0"/>
          </p:cNvCxnSpPr>
          <p:nvPr/>
        </p:nvCxnSpPr>
        <p:spPr>
          <a:xfrm flipH="1">
            <a:off x="2367700" y="3248900"/>
            <a:ext cx="747300" cy="49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9" name="Shape 139"/>
          <p:cNvCxnSpPr>
            <a:stCxn id="135" idx="4"/>
            <a:endCxn id="137" idx="0"/>
          </p:cNvCxnSpPr>
          <p:nvPr/>
        </p:nvCxnSpPr>
        <p:spPr>
          <a:xfrm>
            <a:off x="3115000" y="3248900"/>
            <a:ext cx="746100" cy="49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40" name="Shape 140"/>
          <p:cNvSpPr/>
          <p:nvPr/>
        </p:nvSpPr>
        <p:spPr>
          <a:xfrm>
            <a:off x="1745700" y="4599950"/>
            <a:ext cx="349800" cy="340500"/>
          </a:xfrm>
          <a:prstGeom prst="ellipse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2630475" y="4599950"/>
            <a:ext cx="349800" cy="340500"/>
          </a:xfrm>
          <a:prstGeom prst="ellipse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6322900" y="2908400"/>
            <a:ext cx="349800" cy="3405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5575725" y="3746600"/>
            <a:ext cx="349800" cy="340500"/>
          </a:xfrm>
          <a:prstGeom prst="ellipse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7068925" y="3746600"/>
            <a:ext cx="349800" cy="340500"/>
          </a:xfrm>
          <a:prstGeom prst="ellipse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5" name="Shape 145"/>
          <p:cNvCxnSpPr>
            <a:stCxn id="142" idx="4"/>
            <a:endCxn id="143" idx="0"/>
          </p:cNvCxnSpPr>
          <p:nvPr/>
        </p:nvCxnSpPr>
        <p:spPr>
          <a:xfrm flipH="1">
            <a:off x="5750500" y="3248900"/>
            <a:ext cx="747300" cy="49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6" name="Shape 146"/>
          <p:cNvCxnSpPr>
            <a:stCxn id="142" idx="4"/>
            <a:endCxn id="144" idx="0"/>
          </p:cNvCxnSpPr>
          <p:nvPr/>
        </p:nvCxnSpPr>
        <p:spPr>
          <a:xfrm>
            <a:off x="6497800" y="3248900"/>
            <a:ext cx="746100" cy="49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7" name="Shape 147"/>
          <p:cNvCxnSpPr>
            <a:stCxn id="140" idx="0"/>
            <a:endCxn id="136" idx="4"/>
          </p:cNvCxnSpPr>
          <p:nvPr/>
        </p:nvCxnSpPr>
        <p:spPr>
          <a:xfrm flipH="1" rot="10800000">
            <a:off x="1920600" y="4086950"/>
            <a:ext cx="447300" cy="51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8" name="Shape 148"/>
          <p:cNvCxnSpPr>
            <a:stCxn id="136" idx="4"/>
            <a:endCxn id="141" idx="0"/>
          </p:cNvCxnSpPr>
          <p:nvPr/>
        </p:nvCxnSpPr>
        <p:spPr>
          <a:xfrm>
            <a:off x="2367825" y="4087100"/>
            <a:ext cx="437700" cy="51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49" name="Shape 149"/>
          <p:cNvSpPr/>
          <p:nvPr/>
        </p:nvSpPr>
        <p:spPr>
          <a:xfrm>
            <a:off x="3242850" y="4600100"/>
            <a:ext cx="349800" cy="340500"/>
          </a:xfrm>
          <a:prstGeom prst="ellipse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4127625" y="4600100"/>
            <a:ext cx="349800" cy="340500"/>
          </a:xfrm>
          <a:prstGeom prst="ellipse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51" name="Shape 151"/>
          <p:cNvCxnSpPr>
            <a:stCxn id="149" idx="0"/>
          </p:cNvCxnSpPr>
          <p:nvPr/>
        </p:nvCxnSpPr>
        <p:spPr>
          <a:xfrm flipH="1" rot="10800000">
            <a:off x="3417750" y="4087100"/>
            <a:ext cx="447300" cy="51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2" name="Shape 152"/>
          <p:cNvCxnSpPr>
            <a:endCxn id="150" idx="0"/>
          </p:cNvCxnSpPr>
          <p:nvPr/>
        </p:nvCxnSpPr>
        <p:spPr>
          <a:xfrm>
            <a:off x="3864825" y="4087100"/>
            <a:ext cx="437700" cy="51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53" name="Shape 153"/>
          <p:cNvSpPr txBox="1"/>
          <p:nvPr/>
        </p:nvSpPr>
        <p:spPr>
          <a:xfrm>
            <a:off x="2037400" y="5294025"/>
            <a:ext cx="21552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NGO / Country system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5420200" y="4555525"/>
            <a:ext cx="21552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Donor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system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508925" y="4679575"/>
            <a:ext cx="173700" cy="1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x="668925" y="4608325"/>
            <a:ext cx="9891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200">
                <a:latin typeface="Open Sans"/>
                <a:ea typeface="Open Sans"/>
                <a:cs typeface="Open Sans"/>
                <a:sym typeface="Open Sans"/>
              </a:rPr>
              <a:t>Facility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668925" y="3761750"/>
            <a:ext cx="11082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District</a:t>
            </a:r>
          </a:p>
        </p:txBody>
      </p:sp>
      <p:cxnSp>
        <p:nvCxnSpPr>
          <p:cNvPr id="158" name="Shape 158"/>
          <p:cNvCxnSpPr/>
          <p:nvPr/>
        </p:nvCxnSpPr>
        <p:spPr>
          <a:xfrm flipH="1" rot="10800000">
            <a:off x="4674400" y="4111225"/>
            <a:ext cx="745800" cy="4971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59" name="Shape 159"/>
          <p:cNvSpPr txBox="1"/>
          <p:nvPr/>
        </p:nvSpPr>
        <p:spPr>
          <a:xfrm>
            <a:off x="7670125" y="3761750"/>
            <a:ext cx="1108200" cy="3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200">
                <a:latin typeface="Open Sans"/>
                <a:ea typeface="Open Sans"/>
                <a:cs typeface="Open Sans"/>
                <a:sym typeface="Open Sans"/>
              </a:rPr>
              <a:t>District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200">
                <a:solidFill>
                  <a:srgbClr val="434343"/>
                </a:solidFill>
              </a:rPr>
              <a:t>SOLUTION 3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832150"/>
            <a:ext cx="8229600" cy="2141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</a:rPr>
              <a:t>Analytics export</a:t>
            </a:r>
            <a:r>
              <a:rPr lang="en">
                <a:solidFill>
                  <a:srgbClr val="434343"/>
                </a:solidFill>
              </a:rPr>
              <a:t> as raw data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	Data </a:t>
            </a:r>
            <a:r>
              <a:rPr b="1" lang="en">
                <a:solidFill>
                  <a:srgbClr val="434343"/>
                </a:solidFill>
              </a:rPr>
              <a:t>aggregation</a:t>
            </a:r>
            <a:r>
              <a:rPr lang="en">
                <a:solidFill>
                  <a:srgbClr val="434343"/>
                </a:solidFill>
              </a:rPr>
              <a:t> from facility to district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200">
                <a:solidFill>
                  <a:srgbClr val="434343"/>
                </a:solidFill>
              </a:rPr>
              <a:t>PROBLEM 4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832150"/>
            <a:ext cx="8229600" cy="78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b="1" lang="en">
                <a:solidFill>
                  <a:srgbClr val="434343"/>
                </a:solidFill>
              </a:rPr>
              <a:t>Data element definitions</a:t>
            </a:r>
            <a:r>
              <a:rPr lang="en">
                <a:solidFill>
                  <a:srgbClr val="434343"/>
                </a:solidFill>
              </a:rPr>
              <a:t> are not equal across systems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graphicFrame>
        <p:nvGraphicFramePr>
          <p:cNvPr id="172" name="Shape 172"/>
          <p:cNvGraphicFramePr/>
          <p:nvPr/>
        </p:nvGraphicFramePr>
        <p:xfrm>
          <a:off x="349275" y="2794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{CBA0F323-50C4-4550-A1FE-0C02E47C5C5A}</a:tableStyleId>
              </a:tblPr>
              <a:tblGrid>
                <a:gridCol w="2083500"/>
                <a:gridCol w="1592525"/>
              </a:tblGrid>
              <a:tr h="275500">
                <a:tc gridSpan="2"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National System</a:t>
                      </a:r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  <a:tc hMerge="1"/>
              </a:tr>
              <a:tr h="3963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DATA ELEMENT NAME</a:t>
                      </a:r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CODE</a:t>
                      </a:r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</a:tr>
              <a:tr h="5580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HIV testing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HIV_TEST</a:t>
                      </a:r>
                    </a:p>
                  </a:txBody>
                  <a:tcPr marT="91425" marB="91425" marR="91425" marL="91425"/>
                </a:tc>
              </a:tr>
              <a:tr h="5580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HIV counseling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HIV_CNS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73" name="Shape 173"/>
          <p:cNvGraphicFramePr/>
          <p:nvPr/>
        </p:nvGraphicFramePr>
        <p:xfrm>
          <a:off x="4939475" y="2794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{CBA0F323-50C4-4550-A1FE-0C02E47C5C5A}</a:tableStyleId>
              </a:tblPr>
              <a:tblGrid>
                <a:gridCol w="2481000"/>
                <a:gridCol w="1374250"/>
              </a:tblGrid>
              <a:tr h="275500">
                <a:tc gridSpan="2"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NGO System</a:t>
                      </a:r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  <a:tc hMerge="1"/>
              </a:tr>
              <a:tr h="3963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DATA ELEMENT NAME</a:t>
                      </a:r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CODE</a:t>
                      </a:r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</a:tr>
              <a:tr h="558050">
                <a:tc rowSpan="2"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HIV testing and counseling</a:t>
                      </a:r>
                    </a:p>
                  </a:txBody>
                  <a:tcPr marT="91425" marB="91425" marR="91425" marL="91425"/>
                </a:tc>
                <a:tc rowSpan="2"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HTC_TST</a:t>
                      </a:r>
                    </a:p>
                  </a:txBody>
                  <a:tcPr marT="91425" marB="91425" marR="91425" marL="91425"/>
                </a:tc>
              </a:tr>
              <a:tr h="558050">
                <a:tc vMerge="1"/>
                <a:tc vMerge="1"/>
              </a:tr>
            </a:tbl>
          </a:graphicData>
        </a:graphic>
      </p:graphicFrame>
      <p:cxnSp>
        <p:nvCxnSpPr>
          <p:cNvPr id="174" name="Shape 174"/>
          <p:cNvCxnSpPr/>
          <p:nvPr/>
        </p:nvCxnSpPr>
        <p:spPr>
          <a:xfrm>
            <a:off x="4397550" y="4150787"/>
            <a:ext cx="351600" cy="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75" name="Shape 175"/>
          <p:cNvCxnSpPr/>
          <p:nvPr/>
        </p:nvCxnSpPr>
        <p:spPr>
          <a:xfrm rot="10800000">
            <a:off x="4039975" y="3856875"/>
            <a:ext cx="350700" cy="29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76" name="Shape 176"/>
          <p:cNvCxnSpPr/>
          <p:nvPr/>
        </p:nvCxnSpPr>
        <p:spPr>
          <a:xfrm flipH="1">
            <a:off x="4032175" y="4152975"/>
            <a:ext cx="358500" cy="28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200">
                <a:solidFill>
                  <a:srgbClr val="434343"/>
                </a:solidFill>
              </a:rPr>
              <a:t>SOLUTION 4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457200" y="1832150"/>
            <a:ext cx="8229600" cy="417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Create </a:t>
            </a:r>
            <a:r>
              <a:rPr b="1" lang="en">
                <a:solidFill>
                  <a:srgbClr val="434343"/>
                </a:solidFill>
              </a:rPr>
              <a:t>indicators</a:t>
            </a:r>
            <a:r>
              <a:rPr lang="en">
                <a:solidFill>
                  <a:srgbClr val="434343"/>
                </a:solidFill>
              </a:rPr>
              <a:t> to sum across data elements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In DHIS 2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	</a:t>
            </a:r>
            <a:r>
              <a:rPr i="1" lang="en">
                <a:solidFill>
                  <a:srgbClr val="434343"/>
                </a:solidFill>
              </a:rPr>
              <a:t>Data elements</a:t>
            </a:r>
            <a:r>
              <a:rPr lang="en">
                <a:solidFill>
                  <a:srgbClr val="434343"/>
                </a:solidFill>
              </a:rPr>
              <a:t>: </a:t>
            </a:r>
            <a:r>
              <a:rPr lang="en">
                <a:solidFill>
                  <a:srgbClr val="434343"/>
                </a:solidFill>
              </a:rPr>
              <a:t>used to store data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	</a:t>
            </a:r>
            <a:r>
              <a:rPr i="1" lang="en">
                <a:solidFill>
                  <a:srgbClr val="434343"/>
                </a:solidFill>
              </a:rPr>
              <a:t>Indicators</a:t>
            </a:r>
            <a:r>
              <a:rPr lang="en">
                <a:solidFill>
                  <a:srgbClr val="434343"/>
                </a:solidFill>
              </a:rPr>
              <a:t>: calculated expressions </a:t>
            </a:r>
            <a:r>
              <a:rPr lang="en">
                <a:solidFill>
                  <a:srgbClr val="434343"/>
                </a:solidFill>
              </a:rPr>
              <a:t>based on data elements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200">
                <a:solidFill>
                  <a:srgbClr val="434343"/>
                </a:solidFill>
              </a:rPr>
              <a:t>PROBLEM 5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457200" y="1832150"/>
            <a:ext cx="8229600" cy="78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</a:rPr>
              <a:t>Data granularity</a:t>
            </a:r>
            <a:r>
              <a:rPr lang="en">
                <a:solidFill>
                  <a:srgbClr val="434343"/>
                </a:solidFill>
              </a:rPr>
              <a:t> not equal across systems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1139400" y="5675050"/>
            <a:ext cx="27900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600">
                <a:latin typeface="Open Sans"/>
                <a:ea typeface="Open Sans"/>
                <a:cs typeface="Open Sans"/>
                <a:sym typeface="Open Sans"/>
              </a:rPr>
              <a:t>NGO / Country system</a:t>
            </a:r>
          </a:p>
        </p:txBody>
      </p:sp>
      <p:pic>
        <p:nvPicPr>
          <p:cNvPr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2275" y="3427162"/>
            <a:ext cx="882200" cy="8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18449" y="3296612"/>
            <a:ext cx="1143299" cy="114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31375" y="3265725"/>
            <a:ext cx="1143300" cy="1143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13049" y="3359700"/>
            <a:ext cx="949651" cy="949674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Shape 194"/>
          <p:cNvSpPr txBox="1"/>
          <p:nvPr/>
        </p:nvSpPr>
        <p:spPr>
          <a:xfrm>
            <a:off x="5798425" y="2956700"/>
            <a:ext cx="2320800" cy="1862100"/>
          </a:xfrm>
          <a:prstGeom prst="rect">
            <a:avLst/>
          </a:prstGeom>
          <a:noFill/>
          <a:ln cap="flat" cmpd="sng" w="9525">
            <a:solidFill>
              <a:srgbClr val="45818E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latin typeface="Open Sans"/>
                <a:ea typeface="Open Sans"/>
                <a:cs typeface="Open Sans"/>
                <a:sym typeface="Open Sans"/>
              </a:rPr>
              <a:t>4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BCG immunization doses given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5544950" y="5675050"/>
            <a:ext cx="26334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600">
                <a:latin typeface="Open Sans"/>
                <a:ea typeface="Open Sans"/>
                <a:cs typeface="Open Sans"/>
                <a:sym typeface="Open Sans"/>
              </a:rPr>
              <a:t>Donor</a:t>
            </a:r>
            <a:r>
              <a:rPr b="1" lang="en" sz="1600">
                <a:latin typeface="Open Sans"/>
                <a:ea typeface="Open Sans"/>
                <a:cs typeface="Open Sans"/>
                <a:sym typeface="Open Sans"/>
              </a:rPr>
              <a:t> system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1276350" y="5123800"/>
            <a:ext cx="2406000" cy="4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Individual</a:t>
            </a: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 data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5673025" y="5123800"/>
            <a:ext cx="2406000" cy="4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Aggregate</a:t>
            </a: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 data</a:t>
            </a:r>
          </a:p>
        </p:txBody>
      </p:sp>
      <p:cxnSp>
        <p:nvCxnSpPr>
          <p:cNvPr id="198" name="Shape 198"/>
          <p:cNvCxnSpPr/>
          <p:nvPr/>
        </p:nvCxnSpPr>
        <p:spPr>
          <a:xfrm>
            <a:off x="4453750" y="4035325"/>
            <a:ext cx="7686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200">
                <a:solidFill>
                  <a:srgbClr val="434343"/>
                </a:solidFill>
              </a:rPr>
              <a:t>SOLUTION 5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457200" y="1832150"/>
            <a:ext cx="8229600" cy="211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Create</a:t>
            </a:r>
            <a:r>
              <a:rPr b="1" lang="en">
                <a:solidFill>
                  <a:srgbClr val="434343"/>
                </a:solidFill>
              </a:rPr>
              <a:t> program indicators</a:t>
            </a:r>
            <a:r>
              <a:rPr lang="en">
                <a:solidFill>
                  <a:srgbClr val="434343"/>
                </a:solidFill>
              </a:rPr>
              <a:t> to count individual records</a:t>
            </a:r>
          </a:p>
        </p:txBody>
      </p:sp>
      <p:pic>
        <p:nvPicPr>
          <p:cNvPr id="205" name="Shape 2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900" y="3503037"/>
            <a:ext cx="882200" cy="8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33074" y="3600387"/>
            <a:ext cx="1143299" cy="114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97875" y="3278250"/>
            <a:ext cx="1143300" cy="1143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61062" y="3215375"/>
            <a:ext cx="949651" cy="949674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6157425" y="2918848"/>
            <a:ext cx="2313300" cy="1603200"/>
          </a:xfrm>
          <a:prstGeom prst="rect">
            <a:avLst/>
          </a:prstGeom>
          <a:noFill/>
          <a:ln cap="flat" cmpd="sng" w="9525">
            <a:solidFill>
              <a:srgbClr val="45818E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latin typeface="Open Sans"/>
                <a:ea typeface="Open Sans"/>
                <a:cs typeface="Open Sans"/>
                <a:sym typeface="Open Sans"/>
              </a:rPr>
              <a:t>4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BCG immunization doses given</a:t>
            </a:r>
          </a:p>
        </p:txBody>
      </p:sp>
      <p:cxnSp>
        <p:nvCxnSpPr>
          <p:cNvPr id="210" name="Shape 210"/>
          <p:cNvCxnSpPr/>
          <p:nvPr/>
        </p:nvCxnSpPr>
        <p:spPr>
          <a:xfrm>
            <a:off x="4298925" y="3765000"/>
            <a:ext cx="914700" cy="2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11" name="Shape 211"/>
          <p:cNvSpPr txBox="1"/>
          <p:nvPr/>
        </p:nvSpPr>
        <p:spPr>
          <a:xfrm>
            <a:off x="3728850" y="4008552"/>
            <a:ext cx="2236800" cy="949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Program Indicator</a:t>
            </a:r>
          </a:p>
          <a:p>
            <a:pPr lvl="0">
              <a:spcBef>
                <a:spcPts val="0"/>
              </a:spcBef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Count of BCG doses given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</a:rPr>
              <a:t>Connecting the Systems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4729950" y="1743550"/>
            <a:ext cx="3865500" cy="4408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</a:rPr>
              <a:t>Integration Driver</a:t>
            </a:r>
            <a:br>
              <a:rPr b="1" lang="en">
                <a:solidFill>
                  <a:srgbClr val="434343"/>
                </a:solidFill>
              </a:rPr>
            </a:b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Automated data integration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800">
                <a:solidFill>
                  <a:srgbClr val="434343"/>
                </a:solidFill>
              </a:rPr>
              <a:t>Integration route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rPr lang="en" sz="1800">
                <a:solidFill>
                  <a:srgbClr val="434343"/>
                </a:solidFill>
              </a:rPr>
              <a:t>Pull channel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800">
                <a:solidFill>
                  <a:srgbClr val="434343"/>
                </a:solidFill>
              </a:rPr>
              <a:t>Push channel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434343"/>
              </a:solidFill>
            </a:endParaRPr>
          </a:p>
          <a:p>
            <a:pPr indent="-69850" lvl="0" marL="45720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434343"/>
                </a:solidFill>
              </a:rPr>
              <a:t>Scheduling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800">
                <a:solidFill>
                  <a:srgbClr val="434343"/>
                </a:solidFill>
              </a:rPr>
              <a:t>Logging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764825" y="1848200"/>
            <a:ext cx="1219500" cy="1206000"/>
          </a:xfrm>
          <a:prstGeom prst="ellipse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219" name="Shape 219"/>
          <p:cNvSpPr txBox="1"/>
          <p:nvPr/>
        </p:nvSpPr>
        <p:spPr>
          <a:xfrm>
            <a:off x="811625" y="2167850"/>
            <a:ext cx="1125900" cy="4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Destination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System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1717825" y="3578000"/>
            <a:ext cx="1665000" cy="515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Integration Driver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2691137" y="2651450"/>
            <a:ext cx="1332000" cy="5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Push Channel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Id schemes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1193125" y="4497950"/>
            <a:ext cx="1219500" cy="5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Pull</a:t>
            </a:r>
            <a:r>
              <a:rPr lang="en">
                <a:solidFill>
                  <a:srgbClr val="434343"/>
                </a:solidFill>
              </a:rPr>
              <a:t> Channel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Id schemes</a:t>
            </a:r>
          </a:p>
        </p:txBody>
      </p:sp>
      <p:sp>
        <p:nvSpPr>
          <p:cNvPr id="223" name="Shape 223"/>
          <p:cNvSpPr/>
          <p:nvPr/>
        </p:nvSpPr>
        <p:spPr>
          <a:xfrm>
            <a:off x="3141225" y="4667225"/>
            <a:ext cx="1219500" cy="1206000"/>
          </a:xfrm>
          <a:prstGeom prst="ellipse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224" name="Shape 224"/>
          <p:cNvSpPr txBox="1"/>
          <p:nvPr/>
        </p:nvSpPr>
        <p:spPr>
          <a:xfrm>
            <a:off x="3188025" y="4962275"/>
            <a:ext cx="1125900" cy="4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Source System</a:t>
            </a:r>
          </a:p>
        </p:txBody>
      </p:sp>
      <p:cxnSp>
        <p:nvCxnSpPr>
          <p:cNvPr id="225" name="Shape 225"/>
          <p:cNvCxnSpPr>
            <a:stCxn id="220" idx="0"/>
          </p:cNvCxnSpPr>
          <p:nvPr/>
        </p:nvCxnSpPr>
        <p:spPr>
          <a:xfrm flipH="1" rot="10800000">
            <a:off x="2550325" y="2408600"/>
            <a:ext cx="600" cy="116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6" name="Shape 226"/>
          <p:cNvCxnSpPr/>
          <p:nvPr/>
        </p:nvCxnSpPr>
        <p:spPr>
          <a:xfrm rot="10800000">
            <a:off x="2006325" y="2408600"/>
            <a:ext cx="545400" cy="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27" name="Shape 227"/>
          <p:cNvCxnSpPr>
            <a:endCxn id="220" idx="2"/>
          </p:cNvCxnSpPr>
          <p:nvPr/>
        </p:nvCxnSpPr>
        <p:spPr>
          <a:xfrm flipH="1" rot="10800000">
            <a:off x="2550025" y="4093400"/>
            <a:ext cx="300" cy="1181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28" name="Shape 228"/>
          <p:cNvCxnSpPr/>
          <p:nvPr/>
        </p:nvCxnSpPr>
        <p:spPr>
          <a:xfrm>
            <a:off x="2549925" y="5268125"/>
            <a:ext cx="591300" cy="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</a:rPr>
              <a:t>ICAP Use Case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3810000" y="3358850"/>
            <a:ext cx="1524000" cy="704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Integration Driver</a:t>
            </a:r>
          </a:p>
        </p:txBody>
      </p:sp>
      <p:cxnSp>
        <p:nvCxnSpPr>
          <p:cNvPr id="235" name="Shape 235"/>
          <p:cNvCxnSpPr/>
          <p:nvPr/>
        </p:nvCxnSpPr>
        <p:spPr>
          <a:xfrm flipH="1" rot="10800000">
            <a:off x="4338850" y="2949950"/>
            <a:ext cx="333000" cy="40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id="236" name="Shape 2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0" y="1945287"/>
            <a:ext cx="152400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45950" y="4940826"/>
            <a:ext cx="1212424" cy="805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Shape 2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53037" y="4938303"/>
            <a:ext cx="1212424" cy="8108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71950" y="4942087"/>
            <a:ext cx="1212424" cy="803225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Shape 240"/>
          <p:cNvSpPr txBox="1"/>
          <p:nvPr/>
        </p:nvSpPr>
        <p:spPr>
          <a:xfrm>
            <a:off x="945900" y="5914700"/>
            <a:ext cx="12123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ICAP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Cameroon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3053100" y="5914700"/>
            <a:ext cx="12123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ICAP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DRC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5172000" y="5914700"/>
            <a:ext cx="12123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ICAP Swaziland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7076100" y="4941975"/>
            <a:ext cx="1310400" cy="8031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More countries to come...</a:t>
            </a:r>
          </a:p>
        </p:txBody>
      </p:sp>
      <p:cxnSp>
        <p:nvCxnSpPr>
          <p:cNvPr id="244" name="Shape 244"/>
          <p:cNvCxnSpPr/>
          <p:nvPr/>
        </p:nvCxnSpPr>
        <p:spPr>
          <a:xfrm flipH="1" rot="10800000">
            <a:off x="4114775" y="4214550"/>
            <a:ext cx="415800" cy="54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245" name="Shape 245"/>
          <p:cNvSpPr txBox="1"/>
          <p:nvPr/>
        </p:nvSpPr>
        <p:spPr>
          <a:xfrm>
            <a:off x="1327250" y="4063550"/>
            <a:ext cx="1388100" cy="457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Analytics API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1327250" y="3506125"/>
            <a:ext cx="1388100" cy="457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Id schemes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4771025" y="2761325"/>
            <a:ext cx="898200" cy="3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ICAP HQ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</a:rPr>
              <a:t>Summary</a:t>
            </a:r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2884525" y="1736300"/>
            <a:ext cx="5611200" cy="485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434343"/>
                </a:solidFill>
              </a:rPr>
              <a:t>Non-aligned DHIS 2 systems can now be integrated</a:t>
            </a: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666666"/>
                </a:solidFill>
              </a:rPr>
              <a:t>Identifier schemes</a:t>
            </a: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666666"/>
                </a:solidFill>
              </a:rPr>
              <a:t>Analytics export as raw data</a:t>
            </a: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666666"/>
                </a:solidFill>
              </a:rPr>
              <a:t>Indicators</a:t>
            </a: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69850" lvl="0" mar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434343"/>
                </a:solidFill>
              </a:rPr>
              <a:t>DHIS 2 systems connected with pull &amp; push requests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2000">
                <a:solidFill>
                  <a:srgbClr val="666666"/>
                </a:solidFill>
              </a:rPr>
              <a:t>Integration driver</a:t>
            </a:r>
          </a:p>
        </p:txBody>
      </p:sp>
      <p:pic>
        <p:nvPicPr>
          <p:cNvPr id="254" name="Shape 2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300" y="1862700"/>
            <a:ext cx="1628525" cy="162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idx="1" type="body"/>
          </p:nvPr>
        </p:nvSpPr>
        <p:spPr>
          <a:xfrm>
            <a:off x="2421450" y="1297125"/>
            <a:ext cx="4301100" cy="4743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000">
                <a:solidFill>
                  <a:srgbClr val="93C47D"/>
                </a:solidFill>
              </a:rPr>
              <a:t>Scope of presentation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93C47D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en" sz="2400"/>
              <a:t>Data integration between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2400"/>
              <a:t>DHIS 2 instances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ctr">
              <a:spcBef>
                <a:spcPts val="0"/>
              </a:spcBef>
              <a:buNone/>
            </a:pPr>
            <a:r>
              <a:rPr lang="en" sz="2000">
                <a:solidFill>
                  <a:srgbClr val="93C47D"/>
                </a:solidFill>
              </a:rPr>
              <a:t>Not in scope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 algn="ctr">
              <a:spcBef>
                <a:spcPts val="0"/>
              </a:spcBef>
              <a:buNone/>
            </a:pPr>
            <a:r>
              <a:rPr lang="en" sz="1800"/>
              <a:t>Data format standards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/>
              <a:t>Indicator standards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</a:rPr>
              <a:t>D</a:t>
            </a:r>
            <a:r>
              <a:rPr b="1" lang="en">
                <a:solidFill>
                  <a:srgbClr val="434343"/>
                </a:solidFill>
              </a:rPr>
              <a:t>ata Integration Scenarios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1631725" y="5412175"/>
            <a:ext cx="1420200" cy="6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20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NGO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5824150" y="5170975"/>
            <a:ext cx="2109000" cy="6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20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National Gov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3277775" y="2888925"/>
            <a:ext cx="1455300" cy="6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20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Donor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1325" y="4254125"/>
            <a:ext cx="1041024" cy="104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4750" y="1889274"/>
            <a:ext cx="881350" cy="88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41800" y="4143412"/>
            <a:ext cx="1219200" cy="8667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2" name="Shape 52"/>
          <p:cNvCxnSpPr/>
          <p:nvPr/>
        </p:nvCxnSpPr>
        <p:spPr>
          <a:xfrm flipH="1" rot="10800000">
            <a:off x="3198575" y="3755075"/>
            <a:ext cx="507300" cy="8799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53" name="Shape 53"/>
          <p:cNvCxnSpPr/>
          <p:nvPr/>
        </p:nvCxnSpPr>
        <p:spPr>
          <a:xfrm flipH="1" rot="10800000">
            <a:off x="3406100" y="5412175"/>
            <a:ext cx="2109000" cy="1980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54" name="Shape 54"/>
          <p:cNvCxnSpPr/>
          <p:nvPr/>
        </p:nvCxnSpPr>
        <p:spPr>
          <a:xfrm rot="10800000">
            <a:off x="4686325" y="3660025"/>
            <a:ext cx="951600" cy="7296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lg" w="lg" type="triangle"/>
            <a:tailEnd len="lg" w="lg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</a:rPr>
              <a:t>Data Integration Scenarios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1318550" y="5424575"/>
            <a:ext cx="1954500" cy="6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20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NGO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Country </a:t>
            </a:r>
            <a:r>
              <a:rPr lang="en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systems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8200" y="4341000"/>
            <a:ext cx="1041024" cy="10410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2" name="Shape 62"/>
          <p:cNvCxnSpPr/>
          <p:nvPr/>
        </p:nvCxnSpPr>
        <p:spPr>
          <a:xfrm flipH="1" rot="10800000">
            <a:off x="3084550" y="3897575"/>
            <a:ext cx="533700" cy="4965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63" name="Shape 63"/>
          <p:cNvCxnSpPr/>
          <p:nvPr/>
        </p:nvCxnSpPr>
        <p:spPr>
          <a:xfrm rot="10800000">
            <a:off x="4909175" y="3922325"/>
            <a:ext cx="639300" cy="5028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lg" w="lg" type="triangle"/>
            <a:tailEnd len="lg" w="lg" type="triangle"/>
          </a:ln>
        </p:spPr>
      </p:cxnSp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34824" y="1995724"/>
            <a:ext cx="882000" cy="88202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/>
        </p:nvSpPr>
        <p:spPr>
          <a:xfrm>
            <a:off x="3198575" y="3032875"/>
            <a:ext cx="1954500" cy="6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20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NGO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HQ system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5269225" y="5424575"/>
            <a:ext cx="1954500" cy="6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20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NGO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Country systems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1650" y="4341000"/>
            <a:ext cx="1041024" cy="1041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</a:rPr>
              <a:t>Data Integration Challenge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46600" y="1775000"/>
            <a:ext cx="5070600" cy="4377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434343"/>
                </a:solidFill>
              </a:rPr>
              <a:t>Configuration of systems are often not harmonized</a:t>
            </a:r>
            <a:br>
              <a:rPr b="1" lang="en">
                <a:solidFill>
                  <a:srgbClr val="434343"/>
                </a:solidFill>
              </a:rPr>
            </a:b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	Metadata codes (indicators)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	Data collection frequencies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	Organizational hierarchy levels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	Indicator definitions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Age groups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	Data types (cases vs aggregate)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	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3125" y="1999025"/>
            <a:ext cx="1703224" cy="1703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200">
                <a:solidFill>
                  <a:srgbClr val="434343"/>
                </a:solidFill>
              </a:rPr>
              <a:t>PROBLEM 1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1832150"/>
            <a:ext cx="8229600" cy="78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</a:rPr>
              <a:t>Metadata codes </a:t>
            </a:r>
            <a:r>
              <a:rPr lang="en">
                <a:solidFill>
                  <a:srgbClr val="434343"/>
                </a:solidFill>
              </a:rPr>
              <a:t>are not harmonized between systems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graphicFrame>
        <p:nvGraphicFramePr>
          <p:cNvPr id="81" name="Shape 81"/>
          <p:cNvGraphicFramePr/>
          <p:nvPr/>
        </p:nvGraphicFramePr>
        <p:xfrm>
          <a:off x="766075" y="3525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{CBA0F323-50C4-4550-A1FE-0C02E47C5C5A}</a:tableStyleId>
              </a:tblPr>
              <a:tblGrid>
                <a:gridCol w="1242200"/>
                <a:gridCol w="2116750"/>
              </a:tblGrid>
              <a:tr h="337175">
                <a:tc gridSpan="2"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DATA ELEMENT</a:t>
                      </a:r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  <a:tc hMerge="1"/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Name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HIV currently on care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Code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HIV_CARE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82" name="Shape 82"/>
          <p:cNvGraphicFramePr/>
          <p:nvPr/>
        </p:nvGraphicFramePr>
        <p:xfrm>
          <a:off x="5072425" y="3267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{CBA0F323-50C4-4550-A1FE-0C02E47C5C5A}</a:tableStyleId>
              </a:tblPr>
              <a:tblGrid>
                <a:gridCol w="1242200"/>
                <a:gridCol w="2116750"/>
              </a:tblGrid>
              <a:tr h="337175">
                <a:tc gridSpan="2"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DATA ELEMENT</a:t>
                      </a:r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  <a:tc hMerge="1"/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Name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Currently on HIV care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Code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CARE_CURR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83" name="Shape 83"/>
          <p:cNvSpPr txBox="1"/>
          <p:nvPr/>
        </p:nvSpPr>
        <p:spPr>
          <a:xfrm>
            <a:off x="766075" y="2917612"/>
            <a:ext cx="30747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National system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5072425" y="2634987"/>
            <a:ext cx="30747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NGO system</a:t>
            </a:r>
          </a:p>
        </p:txBody>
      </p:sp>
      <p:cxnSp>
        <p:nvCxnSpPr>
          <p:cNvPr id="85" name="Shape 85"/>
          <p:cNvCxnSpPr/>
          <p:nvPr/>
        </p:nvCxnSpPr>
        <p:spPr>
          <a:xfrm>
            <a:off x="4137050" y="4188950"/>
            <a:ext cx="822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200">
                <a:solidFill>
                  <a:srgbClr val="434343"/>
                </a:solidFill>
              </a:rPr>
              <a:t>SOLUTION</a:t>
            </a:r>
            <a:r>
              <a:rPr b="1" lang="en" sz="2200">
                <a:solidFill>
                  <a:srgbClr val="434343"/>
                </a:solidFill>
              </a:rPr>
              <a:t> 1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832150"/>
            <a:ext cx="8229600" cy="78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</a:rPr>
              <a:t>Identifier schemes: </a:t>
            </a:r>
            <a:r>
              <a:rPr lang="en">
                <a:solidFill>
                  <a:srgbClr val="434343"/>
                </a:solidFill>
              </a:rPr>
              <a:t>Extra set of metadata identifiers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graphicFrame>
        <p:nvGraphicFramePr>
          <p:cNvPr id="92" name="Shape 92"/>
          <p:cNvGraphicFramePr/>
          <p:nvPr/>
        </p:nvGraphicFramePr>
        <p:xfrm>
          <a:off x="766075" y="3525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{CBA0F323-50C4-4550-A1FE-0C02E47C5C5A}</a:tableStyleId>
              </a:tblPr>
              <a:tblGrid>
                <a:gridCol w="1242200"/>
                <a:gridCol w="2116750"/>
              </a:tblGrid>
              <a:tr h="337175">
                <a:tc gridSpan="2"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DATA ELEMENT</a:t>
                      </a:r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  <a:tc hMerge="1"/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Name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HIV currently on care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Code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HIV_CARE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PEPFAR ID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CARE_CURR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93" name="Shape 93"/>
          <p:cNvSpPr txBox="1"/>
          <p:nvPr/>
        </p:nvSpPr>
        <p:spPr>
          <a:xfrm>
            <a:off x="540575" y="5532425"/>
            <a:ext cx="1996500" cy="6993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Attribute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Identifier Scheme</a:t>
            </a:r>
          </a:p>
        </p:txBody>
      </p:sp>
      <p:cxnSp>
        <p:nvCxnSpPr>
          <p:cNvPr id="94" name="Shape 94"/>
          <p:cNvCxnSpPr/>
          <p:nvPr/>
        </p:nvCxnSpPr>
        <p:spPr>
          <a:xfrm flipH="1" rot="10800000">
            <a:off x="1175725" y="5176925"/>
            <a:ext cx="82800" cy="35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graphicFrame>
        <p:nvGraphicFramePr>
          <p:cNvPr id="95" name="Shape 95"/>
          <p:cNvGraphicFramePr/>
          <p:nvPr/>
        </p:nvGraphicFramePr>
        <p:xfrm>
          <a:off x="5072425" y="3267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{CBA0F323-50C4-4550-A1FE-0C02E47C5C5A}</a:tableStyleId>
              </a:tblPr>
              <a:tblGrid>
                <a:gridCol w="1242200"/>
                <a:gridCol w="2116750"/>
              </a:tblGrid>
              <a:tr h="337175">
                <a:tc gridSpan="2"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DATA ELEMENT</a:t>
                      </a:r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  <a:tc hMerge="1"/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Name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Currently on HIV care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Code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CARE_CURR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cxnSp>
        <p:nvCxnSpPr>
          <p:cNvPr id="96" name="Shape 96"/>
          <p:cNvCxnSpPr/>
          <p:nvPr/>
        </p:nvCxnSpPr>
        <p:spPr>
          <a:xfrm>
            <a:off x="4125025" y="4910050"/>
            <a:ext cx="32184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7" name="Shape 97"/>
          <p:cNvCxnSpPr/>
          <p:nvPr/>
        </p:nvCxnSpPr>
        <p:spPr>
          <a:xfrm rot="10800000">
            <a:off x="7340775" y="4477450"/>
            <a:ext cx="0" cy="4326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98" name="Shape 98"/>
          <p:cNvSpPr txBox="1"/>
          <p:nvPr/>
        </p:nvSpPr>
        <p:spPr>
          <a:xfrm>
            <a:off x="766075" y="2917612"/>
            <a:ext cx="30747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National system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5072425" y="2634987"/>
            <a:ext cx="30747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NGO system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200">
                <a:solidFill>
                  <a:srgbClr val="434343"/>
                </a:solidFill>
              </a:rPr>
              <a:t>PROBLEM 2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832150"/>
            <a:ext cx="8229600" cy="78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</a:rPr>
              <a:t>Data collection frequencies</a:t>
            </a:r>
            <a:r>
              <a:rPr lang="en">
                <a:solidFill>
                  <a:srgbClr val="434343"/>
                </a:solidFill>
              </a:rPr>
              <a:t> not equal across systems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graphicFrame>
        <p:nvGraphicFramePr>
          <p:cNvPr id="106" name="Shape 106"/>
          <p:cNvGraphicFramePr/>
          <p:nvPr/>
        </p:nvGraphicFramePr>
        <p:xfrm>
          <a:off x="349275" y="3058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{CBA0F323-50C4-4550-A1FE-0C02E47C5C5A}</a:tableStyleId>
              </a:tblPr>
              <a:tblGrid>
                <a:gridCol w="2083500"/>
                <a:gridCol w="1592525"/>
              </a:tblGrid>
              <a:tr h="275500">
                <a:tc gridSpan="2"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National System</a:t>
                      </a:r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  <a:tc hMerge="1"/>
              </a:tr>
              <a:tr h="3963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DATA ELEMENT NAME</a:t>
                      </a:r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CODE</a:t>
                      </a:r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</a:tr>
              <a:tr h="5366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HIV currently on care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HIV_CARE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07" name="Shape 107"/>
          <p:cNvGraphicFramePr/>
          <p:nvPr/>
        </p:nvGraphicFramePr>
        <p:xfrm>
          <a:off x="4939475" y="3058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{CBA0F323-50C4-4550-A1FE-0C02E47C5C5A}</a:tableStyleId>
              </a:tblPr>
              <a:tblGrid>
                <a:gridCol w="2481000"/>
                <a:gridCol w="1374250"/>
              </a:tblGrid>
              <a:tr h="275500">
                <a:tc gridSpan="2"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NGO System</a:t>
                      </a:r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  <a:tc hMerge="1"/>
              </a:tr>
              <a:tr h="3963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DATA ELEMENT NAME</a:t>
                      </a:r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CODE</a:t>
                      </a:r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</a:tr>
              <a:tr h="5366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Currently on HIV care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CARE_CURR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cxnSp>
        <p:nvCxnSpPr>
          <p:cNvPr id="108" name="Shape 108"/>
          <p:cNvCxnSpPr/>
          <p:nvPr/>
        </p:nvCxnSpPr>
        <p:spPr>
          <a:xfrm>
            <a:off x="4032200" y="4116625"/>
            <a:ext cx="717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9" name="Shape 109"/>
          <p:cNvSpPr txBox="1"/>
          <p:nvPr/>
        </p:nvSpPr>
        <p:spPr>
          <a:xfrm>
            <a:off x="457200" y="5061775"/>
            <a:ext cx="1678200" cy="524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Monthly collection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5054875" y="5061775"/>
            <a:ext cx="1769400" cy="524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Quarterly</a:t>
            </a:r>
            <a:r>
              <a:rPr lang="en"/>
              <a:t> collection</a:t>
            </a:r>
          </a:p>
        </p:txBody>
      </p:sp>
      <p:cxnSp>
        <p:nvCxnSpPr>
          <p:cNvPr id="111" name="Shape 111"/>
          <p:cNvCxnSpPr>
            <a:stCxn id="109" idx="0"/>
          </p:cNvCxnSpPr>
          <p:nvPr/>
        </p:nvCxnSpPr>
        <p:spPr>
          <a:xfrm flipH="1" rot="10800000">
            <a:off x="1296300" y="4496275"/>
            <a:ext cx="208200" cy="56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2" name="Shape 112"/>
          <p:cNvCxnSpPr>
            <a:stCxn id="110" idx="0"/>
          </p:cNvCxnSpPr>
          <p:nvPr/>
        </p:nvCxnSpPr>
        <p:spPr>
          <a:xfrm flipH="1" rot="10800000">
            <a:off x="5939575" y="4521475"/>
            <a:ext cx="187200" cy="54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Solution 2: </a:t>
            </a:r>
            <a:r>
              <a:rPr lang="en" sz="3000"/>
              <a:t>Analytics</a:t>
            </a:r>
            <a:r>
              <a:rPr lang="en" sz="3000"/>
              <a:t> Export as Raw Data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1297375" y="5345825"/>
            <a:ext cx="1842600" cy="9165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DHIS 2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93C47D"/>
                </a:solidFill>
                <a:latin typeface="Open Sans"/>
                <a:ea typeface="Open Sans"/>
                <a:cs typeface="Open Sans"/>
                <a:sym typeface="Open Sans"/>
              </a:rPr>
              <a:t>Source System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1297375" y="4685650"/>
            <a:ext cx="1842600" cy="6603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Analytics API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5852275" y="5351750"/>
            <a:ext cx="1842600" cy="9165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DHIS 2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93C47D"/>
                </a:solidFill>
                <a:latin typeface="Open Sans"/>
                <a:ea typeface="Open Sans"/>
                <a:cs typeface="Open Sans"/>
                <a:sym typeface="Open Sans"/>
              </a:rPr>
              <a:t>Destination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5852275" y="4691575"/>
            <a:ext cx="1842600" cy="6603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Data Value API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1379025" y="1845100"/>
            <a:ext cx="1645800" cy="22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93C47D"/>
                </a:solidFill>
                <a:latin typeface="Open Sans"/>
                <a:ea typeface="Open Sans"/>
                <a:cs typeface="Open Sans"/>
                <a:sym typeface="Open Sans"/>
              </a:rPr>
              <a:t>Months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rgbClr val="93C47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93C47D"/>
                </a:solidFill>
                <a:latin typeface="Open Sans"/>
                <a:ea typeface="Open Sans"/>
                <a:cs typeface="Open Sans"/>
                <a:sym typeface="Open Sans"/>
              </a:rPr>
              <a:t>Facilities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rgbClr val="93C47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93C47D"/>
                </a:solidFill>
                <a:latin typeface="Open Sans"/>
                <a:ea typeface="Open Sans"/>
                <a:cs typeface="Open Sans"/>
                <a:sym typeface="Open Sans"/>
              </a:rPr>
              <a:t>Case data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3350" y="4691575"/>
            <a:ext cx="12192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/>
        </p:nvSpPr>
        <p:spPr>
          <a:xfrm>
            <a:off x="4484275" y="1845100"/>
            <a:ext cx="2743200" cy="22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Quarters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rgbClr val="93C47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Districts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93C47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Aggregate data</a:t>
            </a:r>
          </a:p>
        </p:txBody>
      </p:sp>
      <p:cxnSp>
        <p:nvCxnSpPr>
          <p:cNvPr id="125" name="Shape 125"/>
          <p:cNvCxnSpPr/>
          <p:nvPr/>
        </p:nvCxnSpPr>
        <p:spPr>
          <a:xfrm>
            <a:off x="3216175" y="2129900"/>
            <a:ext cx="10008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26" name="Shape 126"/>
          <p:cNvCxnSpPr/>
          <p:nvPr/>
        </p:nvCxnSpPr>
        <p:spPr>
          <a:xfrm>
            <a:off x="3216175" y="2845750"/>
            <a:ext cx="10008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27" name="Shape 127"/>
          <p:cNvCxnSpPr/>
          <p:nvPr/>
        </p:nvCxnSpPr>
        <p:spPr>
          <a:xfrm>
            <a:off x="3216175" y="3591300"/>
            <a:ext cx="10008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8" name="Shape 128"/>
          <p:cNvSpPr txBox="1"/>
          <p:nvPr/>
        </p:nvSpPr>
        <p:spPr>
          <a:xfrm>
            <a:off x="3574825" y="5984425"/>
            <a:ext cx="1842600" cy="4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Raw Data Format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