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4"/>
  </p:notesMasterIdLst>
  <p:sldIdLst>
    <p:sldId id="256" r:id="rId2"/>
    <p:sldId id="258" r:id="rId3"/>
    <p:sldId id="257" r:id="rId4"/>
    <p:sldId id="259" r:id="rId5"/>
    <p:sldId id="260" r:id="rId6"/>
    <p:sldId id="261" r:id="rId7"/>
    <p:sldId id="262" r:id="rId8"/>
    <p:sldId id="265" r:id="rId9"/>
    <p:sldId id="264" r:id="rId10"/>
    <p:sldId id="267" r:id="rId11"/>
    <p:sldId id="263"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9"/>
    <p:restoredTop sz="94631"/>
  </p:normalViewPr>
  <p:slideViewPr>
    <p:cSldViewPr snapToGrid="0" snapToObjects="1">
      <p:cViewPr varScale="1">
        <p:scale>
          <a:sx n="190" d="100"/>
          <a:sy n="190" d="100"/>
        </p:scale>
        <p:origin x="-128" y="-6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631EF-EA7B-284A-B459-38AAE5A202F8}" type="datetimeFigureOut">
              <a:rPr lang="en-US" smtClean="0"/>
              <a:t>5/22/17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6EDD61-9821-4E4E-BFB2-C47EA23CB75C}" type="slidenum">
              <a:rPr lang="en-US" smtClean="0"/>
              <a:t>‹#›</a:t>
            </a:fld>
            <a:endParaRPr lang="en-US"/>
          </a:p>
        </p:txBody>
      </p:sp>
    </p:spTree>
    <p:extLst>
      <p:ext uri="{BB962C8B-B14F-4D97-AF65-F5344CB8AC3E}">
        <p14:creationId xmlns:p14="http://schemas.microsoft.com/office/powerpoint/2010/main" val="161236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bg1">
                    <a:lumMod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lumMod val="50000"/>
                  </a:schemeClr>
                </a:solidFill>
              </a:defRPr>
            </a:lvl1pPr>
          </a:lstStyle>
          <a:p>
            <a:fld id="{4BDF68E2-58F2-4D09-BE8B-E3BD06533059}" type="datetimeFigureOut">
              <a:rPr lang="en-US" smtClean="0"/>
              <a:pPr/>
              <a:t>5/22/17</a:t>
            </a:fld>
            <a:endParaRPr lang="en-US" dirty="0"/>
          </a:p>
        </p:txBody>
      </p:sp>
      <p:sp>
        <p:nvSpPr>
          <p:cNvPr id="5" name="Footer Placeholder 4"/>
          <p:cNvSpPr>
            <a:spLocks noGrp="1"/>
          </p:cNvSpPr>
          <p:nvPr>
            <p:ph type="ftr" sz="quarter" idx="11"/>
          </p:nvPr>
        </p:nvSpPr>
        <p:spPr/>
        <p:txBody>
          <a:bodyPr/>
          <a:lstStyle>
            <a:lvl1pPr>
              <a:defRPr>
                <a:solidFill>
                  <a:schemeClr val="bg1">
                    <a:lumMod val="5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bg1">
                    <a:lumMod val="50000"/>
                  </a:schemeClr>
                </a:solidFill>
              </a:defRPr>
            </a:lvl1pPr>
          </a:lstStyle>
          <a:p>
            <a:fld id="{2E2D6473-DF6D-4702-B328-E0DD40540A4E}" type="datetimeFigureOut">
              <a:rPr lang="en-US" smtClean="0"/>
              <a:pPr/>
              <a:t>5/22/17</a:t>
            </a:fld>
            <a:endParaRPr lang="en-US" dirty="0"/>
          </a:p>
        </p:txBody>
      </p:sp>
      <p:sp>
        <p:nvSpPr>
          <p:cNvPr id="5" name="Footer Placeholder 4"/>
          <p:cNvSpPr>
            <a:spLocks noGrp="1"/>
          </p:cNvSpPr>
          <p:nvPr>
            <p:ph type="ftr" sz="quarter" idx="11"/>
          </p:nvPr>
        </p:nvSpPr>
        <p:spPr/>
        <p:txBody>
          <a:bodyPr/>
          <a:lstStyle>
            <a:lvl1pPr>
              <a:defRPr>
                <a:solidFill>
                  <a:schemeClr val="bg1">
                    <a:lumMod val="5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4FAB73BC-B049-4115-A692-8D63A059BFB8}" type="slidenum">
              <a:rPr lang="en-US" smtClean="0"/>
              <a:pPr/>
              <a:t>‹#›</a:t>
            </a:fld>
            <a:endParaRPr lang="en-US" dirty="0"/>
          </a:p>
        </p:txBody>
      </p:sp>
      <p:sp>
        <p:nvSpPr>
          <p:cNvPr id="7" name="Rectangle 6"/>
          <p:cNvSpPr/>
          <p:nvPr userDrawn="1"/>
        </p:nvSpPr>
        <p:spPr>
          <a:xfrm>
            <a:off x="9297225" y="1726406"/>
            <a:ext cx="2743200" cy="635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chemeClr val="bg1">
                    <a:lumMod val="50000"/>
                  </a:schemeClr>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bg1">
                    <a:lumMod val="50000"/>
                  </a:schemeClr>
                </a:solidFill>
              </a:defRPr>
            </a:lvl1pPr>
          </a:lstStyle>
          <a:p>
            <a:fld id="{E26F7E3A-B166-407D-9866-32884E7D5B37}" type="datetimeFigureOut">
              <a:rPr lang="en-US" smtClean="0"/>
              <a:pPr/>
              <a:t>5/22/17</a:t>
            </a:fld>
            <a:endParaRPr lang="en-US" dirty="0"/>
          </a:p>
        </p:txBody>
      </p:sp>
      <p:sp>
        <p:nvSpPr>
          <p:cNvPr id="5" name="Footer Placeholder 4"/>
          <p:cNvSpPr>
            <a:spLocks noGrp="1"/>
          </p:cNvSpPr>
          <p:nvPr>
            <p:ph type="ftr" sz="quarter" idx="11"/>
          </p:nvPr>
        </p:nvSpPr>
        <p:spPr/>
        <p:txBody>
          <a:bodyPr/>
          <a:lstStyle>
            <a:lvl1pPr>
              <a:defRPr>
                <a:solidFill>
                  <a:schemeClr val="bg1">
                    <a:lumMod val="5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5/22/17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
        <p:nvSpPr>
          <p:cNvPr id="7" name="Rectangle 6"/>
          <p:cNvSpPr/>
          <p:nvPr userDrawn="1"/>
        </p:nvSpPr>
        <p:spPr>
          <a:xfrm>
            <a:off x="9237848" y="1726406"/>
            <a:ext cx="2743200" cy="635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lumMod val="50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lumMod val="50000"/>
                  </a:schemeClr>
                </a:solidFill>
              </a:defRPr>
            </a:lvl1pPr>
          </a:lstStyle>
          <a:p>
            <a:fld id="{20EBB0C4-6273-4C6E-B9BD-2EDC30F1CD52}" type="datetimeFigureOut">
              <a:rPr lang="en-US" smtClean="0"/>
              <a:pPr/>
              <a:t>5/22/17</a:t>
            </a:fld>
            <a:endParaRPr lang="en-US" dirty="0"/>
          </a:p>
        </p:txBody>
      </p:sp>
      <p:sp>
        <p:nvSpPr>
          <p:cNvPr id="5" name="Footer Placeholder 4"/>
          <p:cNvSpPr>
            <a:spLocks noGrp="1"/>
          </p:cNvSpPr>
          <p:nvPr>
            <p:ph type="ftr" sz="quarter" idx="11"/>
          </p:nvPr>
        </p:nvSpPr>
        <p:spPr/>
        <p:txBody>
          <a:bodyPr/>
          <a:lstStyle>
            <a:lvl1pPr>
              <a:defRPr>
                <a:solidFill>
                  <a:schemeClr val="bg1">
                    <a:lumMod val="5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solidFill>
                  <a:schemeClr val="bg1">
                    <a:lumMod val="50000"/>
                  </a:schemeClr>
                </a:solidFill>
              </a:defRPr>
            </a:lvl1pPr>
          </a:lstStyle>
          <a:p>
            <a:fld id="{19AB4D41-86C1-4908-B66A-0B50CEB3BF29}" type="datetimeFigureOut">
              <a:rPr lang="en-US" smtClean="0"/>
              <a:pPr/>
              <a:t>5/22/17</a:t>
            </a:fld>
            <a:endParaRPr lang="en-US" dirty="0"/>
          </a:p>
        </p:txBody>
      </p:sp>
      <p:sp>
        <p:nvSpPr>
          <p:cNvPr id="6" name="Footer Placeholder 5"/>
          <p:cNvSpPr>
            <a:spLocks noGrp="1"/>
          </p:cNvSpPr>
          <p:nvPr>
            <p:ph type="ftr" sz="quarter" idx="11"/>
          </p:nvPr>
        </p:nvSpPr>
        <p:spPr/>
        <p:txBody>
          <a:bodyPr/>
          <a:lstStyle>
            <a:lvl1pPr>
              <a:defRPr>
                <a:solidFill>
                  <a:schemeClr val="bg1">
                    <a:lumMod val="50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lumMod val="50000"/>
                  </a:schemeClr>
                </a:solidFill>
              </a:defRPr>
            </a:lvl1pPr>
          </a:lstStyle>
          <a:p>
            <a:fld id="{4FAB73BC-B049-4115-A692-8D63A059BFB8}" type="slidenum">
              <a:rPr lang="en-US" smtClean="0"/>
              <a:pPr/>
              <a:t>‹#›</a:t>
            </a:fld>
            <a:endParaRPr lang="en-US" dirty="0"/>
          </a:p>
        </p:txBody>
      </p:sp>
      <p:sp>
        <p:nvSpPr>
          <p:cNvPr id="8" name="Rectangle 7"/>
          <p:cNvSpPr/>
          <p:nvPr userDrawn="1"/>
        </p:nvSpPr>
        <p:spPr>
          <a:xfrm>
            <a:off x="9297225" y="1726406"/>
            <a:ext cx="2743200" cy="635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chemeClr val="bg1">
                    <a:lumMod val="50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bg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solidFill>
                  <a:schemeClr val="bg1">
                    <a:lumMod val="50000"/>
                  </a:schemeClr>
                </a:solidFill>
              </a:defRPr>
            </a:lvl1pPr>
          </a:lstStyle>
          <a:p>
            <a:fld id="{E6426E2C-56C1-4E0D-A793-0088A7FDD37E}" type="datetimeFigureOut">
              <a:rPr lang="en-US" smtClean="0"/>
              <a:pPr/>
              <a:t>5/22/17</a:t>
            </a:fld>
            <a:endParaRPr lang="en-US" dirty="0"/>
          </a:p>
        </p:txBody>
      </p:sp>
      <p:sp>
        <p:nvSpPr>
          <p:cNvPr id="8" name="Footer Placeholder 7"/>
          <p:cNvSpPr>
            <a:spLocks noGrp="1"/>
          </p:cNvSpPr>
          <p:nvPr>
            <p:ph type="ftr" sz="quarter" idx="11"/>
          </p:nvPr>
        </p:nvSpPr>
        <p:spPr/>
        <p:txBody>
          <a:bodyPr/>
          <a:lstStyle>
            <a:lvl1pPr>
              <a:defRPr>
                <a:solidFill>
                  <a:schemeClr val="bg1">
                    <a:lumMod val="50000"/>
                  </a:scheme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bg1">
                    <a:lumMod val="50000"/>
                  </a:schemeClr>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lumMod val="50000"/>
                  </a:schemeClr>
                </a:solidFill>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bg1">
                    <a:lumMod val="50000"/>
                  </a:schemeClr>
                </a:solidFill>
              </a:defRPr>
            </a:lvl1pPr>
          </a:lstStyle>
          <a:p>
            <a:fld id="{C8C39B41-D8B5-4052-B551-9B5525EAA8B6}" type="datetimeFigureOut">
              <a:rPr lang="en-US" smtClean="0"/>
              <a:pPr/>
              <a:t>5/22/17</a:t>
            </a:fld>
            <a:endParaRPr lang="en-US" dirty="0"/>
          </a:p>
        </p:txBody>
      </p:sp>
      <p:sp>
        <p:nvSpPr>
          <p:cNvPr id="4" name="Footer Placeholder 3"/>
          <p:cNvSpPr>
            <a:spLocks noGrp="1"/>
          </p:cNvSpPr>
          <p:nvPr>
            <p:ph type="ftr" sz="quarter" idx="11"/>
          </p:nvPr>
        </p:nvSpPr>
        <p:spPr/>
        <p:txBody>
          <a:bodyPr/>
          <a:lstStyle>
            <a:lvl1pPr>
              <a:defRPr>
                <a:solidFill>
                  <a:schemeClr val="bg1">
                    <a:lumMod val="50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lumMod val="50000"/>
                  </a:schemeClr>
                </a:solidFill>
              </a:defRPr>
            </a:lvl1pPr>
          </a:lstStyle>
          <a:p>
            <a:fld id="{4FAB73BC-B049-4115-A692-8D63A059BFB8}" type="slidenum">
              <a:rPr lang="en-US" smtClean="0"/>
              <a:pPr/>
              <a:t>‹#›</a:t>
            </a:fld>
            <a:endParaRPr lang="en-US" dirty="0"/>
          </a:p>
        </p:txBody>
      </p:sp>
      <p:sp>
        <p:nvSpPr>
          <p:cNvPr id="6" name="Rectangle 5"/>
          <p:cNvSpPr/>
          <p:nvPr userDrawn="1"/>
        </p:nvSpPr>
        <p:spPr>
          <a:xfrm>
            <a:off x="9297225" y="1726406"/>
            <a:ext cx="2743200" cy="635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5/22/17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
        <p:nvSpPr>
          <p:cNvPr id="5" name="Rectangle 4"/>
          <p:cNvSpPr/>
          <p:nvPr userDrawn="1"/>
        </p:nvSpPr>
        <p:spPr>
          <a:xfrm>
            <a:off x="9297225" y="1726406"/>
            <a:ext cx="2743200" cy="635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bg1">
                    <a:lumMod val="50000"/>
                  </a:schemeClr>
                </a:solidFill>
              </a:defRPr>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solidFill>
                  <a:schemeClr val="bg1">
                    <a:lumMod val="50000"/>
                  </a:schemeClr>
                </a:solidFill>
              </a:defRPr>
            </a:lvl1pPr>
            <a:lvl2pPr>
              <a:defRPr sz="2800">
                <a:solidFill>
                  <a:schemeClr val="bg1">
                    <a:lumMod val="50000"/>
                  </a:schemeClr>
                </a:solidFill>
              </a:defRPr>
            </a:lvl2pPr>
            <a:lvl3pPr>
              <a:defRPr sz="2400">
                <a:solidFill>
                  <a:schemeClr val="bg1">
                    <a:lumMod val="50000"/>
                  </a:schemeClr>
                </a:solidFill>
              </a:defRPr>
            </a:lvl3pPr>
            <a:lvl4pPr>
              <a:defRPr sz="2000">
                <a:solidFill>
                  <a:schemeClr val="bg1">
                    <a:lumMod val="50000"/>
                  </a:schemeClr>
                </a:solidFill>
              </a:defRPr>
            </a:lvl4pPr>
            <a:lvl5pPr>
              <a:defRPr sz="2000">
                <a:solidFill>
                  <a:schemeClr val="bg1">
                    <a:lumMod val="50000"/>
                  </a:schemeClr>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lumMod val="50000"/>
                  </a:schemeClr>
                </a:solidFill>
              </a:defRPr>
            </a:lvl1pPr>
          </a:lstStyle>
          <a:p>
            <a:fld id="{32ABBEA6-7C60-4B02-AE87-00D78D8422AF}" type="datetimeFigureOut">
              <a:rPr lang="en-US" smtClean="0"/>
              <a:pPr/>
              <a:t>5/22/17</a:t>
            </a:fld>
            <a:endParaRPr lang="en-US" dirty="0"/>
          </a:p>
        </p:txBody>
      </p:sp>
      <p:sp>
        <p:nvSpPr>
          <p:cNvPr id="6" name="Footer Placeholder 5"/>
          <p:cNvSpPr>
            <a:spLocks noGrp="1"/>
          </p:cNvSpPr>
          <p:nvPr>
            <p:ph type="ftr" sz="quarter" idx="11"/>
          </p:nvPr>
        </p:nvSpPr>
        <p:spPr/>
        <p:txBody>
          <a:bodyPr/>
          <a:lstStyle>
            <a:lvl1pPr>
              <a:defRPr>
                <a:solidFill>
                  <a:schemeClr val="bg1">
                    <a:lumMod val="50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lumMod val="50000"/>
                  </a:schemeClr>
                </a:solidFill>
              </a:defRPr>
            </a:lvl1pPr>
          </a:lstStyle>
          <a:p>
            <a:fld id="{4FAB73BC-B049-4115-A692-8D63A059BFB8}" type="slidenum">
              <a:rPr lang="en-US" smtClean="0"/>
              <a:pPr/>
              <a:t>‹#›</a:t>
            </a:fld>
            <a:endParaRPr lang="en-US" dirty="0"/>
          </a:p>
        </p:txBody>
      </p:sp>
      <p:sp>
        <p:nvSpPr>
          <p:cNvPr id="8" name="Rectangle 7"/>
          <p:cNvSpPr/>
          <p:nvPr userDrawn="1"/>
        </p:nvSpPr>
        <p:spPr>
          <a:xfrm>
            <a:off x="9297225" y="1726406"/>
            <a:ext cx="2743200" cy="635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chemeClr val="bg1">
                    <a:lumMod val="50000"/>
                  </a:schemeClr>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8200" y="2057400"/>
            <a:ext cx="3932237" cy="3811588"/>
          </a:xfrm>
        </p:spPr>
        <p:txBody>
          <a:bodyPr/>
          <a:lstStyle>
            <a:lvl1pPr marL="0" indent="0">
              <a:buNone/>
              <a:defRPr sz="16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lumMod val="50000"/>
                  </a:schemeClr>
                </a:solidFill>
              </a:defRPr>
            </a:lvl1pPr>
          </a:lstStyle>
          <a:p>
            <a:fld id="{C9CAD897-D46E-4AD2-BD9B-49DD3E640873}" type="datetimeFigureOut">
              <a:rPr lang="en-US" smtClean="0"/>
              <a:pPr/>
              <a:t>5/22/17</a:t>
            </a:fld>
            <a:endParaRPr lang="en-US" dirty="0"/>
          </a:p>
        </p:txBody>
      </p:sp>
      <p:sp>
        <p:nvSpPr>
          <p:cNvPr id="6" name="Footer Placeholder 5"/>
          <p:cNvSpPr>
            <a:spLocks noGrp="1"/>
          </p:cNvSpPr>
          <p:nvPr>
            <p:ph type="ftr" sz="quarter" idx="11"/>
          </p:nvPr>
        </p:nvSpPr>
        <p:spPr/>
        <p:txBody>
          <a:bodyPr/>
          <a:lstStyle>
            <a:lvl1pPr>
              <a:defRPr>
                <a:solidFill>
                  <a:schemeClr val="bg1">
                    <a:lumMod val="50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lumMod val="50000"/>
                  </a:schemeClr>
                </a:solidFill>
              </a:defRPr>
            </a:lvl1pPr>
          </a:lstStyle>
          <a:p>
            <a:fld id="{4FAB73BC-B049-4115-A692-8D63A059BFB8}" type="slidenum">
              <a:rPr lang="en-US" smtClean="0"/>
              <a:pPr/>
              <a:t>‹#›</a:t>
            </a:fld>
            <a:endParaRPr lang="en-US" dirty="0"/>
          </a:p>
        </p:txBody>
      </p:sp>
      <p:sp>
        <p:nvSpPr>
          <p:cNvPr id="8" name="Rectangle 7"/>
          <p:cNvSpPr/>
          <p:nvPr userDrawn="1"/>
        </p:nvSpPr>
        <p:spPr>
          <a:xfrm>
            <a:off x="9297225" y="1726406"/>
            <a:ext cx="2743200" cy="635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5/22/17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978406" y="6365885"/>
            <a:ext cx="1375394" cy="355590"/>
          </a:xfrm>
          <a:prstGeom prst="rect">
            <a:avLst/>
          </a:prstGeom>
        </p:spPr>
      </p:pic>
    </p:spTree>
    <p:extLst>
      <p:ext uri="{BB962C8B-B14F-4D97-AF65-F5344CB8AC3E}">
        <p14:creationId xmlns:p14="http://schemas.microsoft.com/office/powerpoint/2010/main" val="78492016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Business Model Analysis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0034" y="2120900"/>
            <a:ext cx="2603500" cy="673100"/>
          </a:xfrm>
          <a:prstGeom prst="rect">
            <a:avLst/>
          </a:prstGeom>
        </p:spPr>
      </p:pic>
    </p:spTree>
    <p:extLst>
      <p:ext uri="{BB962C8B-B14F-4D97-AF65-F5344CB8AC3E}">
        <p14:creationId xmlns:p14="http://schemas.microsoft.com/office/powerpoint/2010/main" val="184899310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Multi-vertical Supply Chain Core</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One of the primary challenges with </a:t>
            </a:r>
            <a:r>
              <a:rPr lang="en-US" sz="1800" dirty="0" err="1" smtClean="0"/>
              <a:t>OpenLMIS</a:t>
            </a:r>
            <a:r>
              <a:rPr lang="en-US" sz="1800" dirty="0" smtClean="0"/>
              <a:t> is that when working primarily with governments, there are very few total number of customers.  And given that the countries that are using the software are often aid dependent, fully commercializing the current software will be challenging.  </a:t>
            </a:r>
            <a:endParaRPr lang="en-US" sz="1800" dirty="0" smtClean="0"/>
          </a:p>
          <a:p>
            <a:pPr marL="0" indent="0">
              <a:buNone/>
            </a:pPr>
            <a:r>
              <a:rPr lang="en-US" sz="1800" dirty="0" smtClean="0"/>
              <a:t>The </a:t>
            </a:r>
            <a:r>
              <a:rPr lang="en-US" sz="1800" dirty="0" smtClean="0"/>
              <a:t>core functionality of the software, however, is industry agnostic and could be deployed in multiple verticals and use cases.  If a multi-industry approach to the software was followed there would be an increased opportunity for scale and diversification of customers thereby spreading the underlying costs across a more stable revenue stream.  </a:t>
            </a:r>
          </a:p>
        </p:txBody>
      </p:sp>
    </p:spTree>
    <p:extLst>
      <p:ext uri="{BB962C8B-B14F-4D97-AF65-F5344CB8AC3E}">
        <p14:creationId xmlns:p14="http://schemas.microsoft.com/office/powerpoint/2010/main" val="3143161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Supply Chain Partners </a:t>
            </a:r>
            <a:r>
              <a:rPr lang="mr-IN" sz="4000" dirty="0" smtClean="0"/>
              <a:t>–</a:t>
            </a:r>
            <a:r>
              <a:rPr lang="en-US" sz="4000" dirty="0" smtClean="0"/>
              <a:t> Pay for Access</a:t>
            </a:r>
            <a:endParaRPr lang="en-US" sz="4000" dirty="0"/>
          </a:p>
        </p:txBody>
      </p:sp>
      <p:sp>
        <p:nvSpPr>
          <p:cNvPr id="3" name="Content Placeholder 2"/>
          <p:cNvSpPr>
            <a:spLocks noGrp="1"/>
          </p:cNvSpPr>
          <p:nvPr>
            <p:ph idx="1"/>
          </p:nvPr>
        </p:nvSpPr>
        <p:spPr/>
        <p:txBody>
          <a:bodyPr>
            <a:normAutofit/>
          </a:bodyPr>
          <a:lstStyle/>
          <a:p>
            <a:pPr marL="0" indent="0">
              <a:buNone/>
            </a:pPr>
            <a:r>
              <a:rPr lang="en-US" sz="1800" dirty="0" smtClean="0"/>
              <a:t>Commercializing software through licensing or services is dependent on the willingness of clients to pay and the amount that they are able to pay.  Given that many </a:t>
            </a:r>
            <a:r>
              <a:rPr lang="en-US" sz="1800" dirty="0" err="1" smtClean="0"/>
              <a:t>OpenLMIS</a:t>
            </a:r>
            <a:r>
              <a:rPr lang="en-US" sz="1800" dirty="0" smtClean="0"/>
              <a:t> clients are cost conscious with inconsistent cash flow, this poses a significant operational risk.  An alterative strategy is to extract rents from other partners in the value chain, namely transport companies and pharmaceutical suppliers. </a:t>
            </a:r>
          </a:p>
          <a:p>
            <a:pPr marL="0" indent="0">
              <a:buNone/>
            </a:pPr>
            <a:r>
              <a:rPr lang="en-US" sz="1800" dirty="0" smtClean="0"/>
              <a:t>This can be structured either as membership payments by supply chain partners in order to participate on projects or a transaction fee based model.  </a:t>
            </a:r>
          </a:p>
          <a:p>
            <a:pPr marL="0" indent="0">
              <a:buNone/>
            </a:pPr>
            <a:r>
              <a:rPr lang="en-US" sz="1800" dirty="0" smtClean="0"/>
              <a:t>In some markets with </a:t>
            </a:r>
            <a:r>
              <a:rPr lang="en-US" sz="1800" dirty="0" err="1" smtClean="0"/>
              <a:t>fragmetned</a:t>
            </a:r>
            <a:r>
              <a:rPr lang="en-US" sz="1800" dirty="0" smtClean="0"/>
              <a:t> </a:t>
            </a:r>
            <a:r>
              <a:rPr lang="en-US" sz="1800" dirty="0" smtClean="0"/>
              <a:t>supply chains, OpenLMIS could also operate as a delivery company in various parts of the supply chain.  This type of model shifts the costs around paying for the software and instead monetizing the value created in the supply chain.  </a:t>
            </a:r>
            <a:endParaRPr lang="en-US" sz="1800" dirty="0"/>
          </a:p>
        </p:txBody>
      </p:sp>
    </p:spTree>
    <p:extLst>
      <p:ext uri="{BB962C8B-B14F-4D97-AF65-F5344CB8AC3E}">
        <p14:creationId xmlns:p14="http://schemas.microsoft.com/office/powerpoint/2010/main" val="2892719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Steps</a:t>
            </a:r>
            <a:endParaRPr lang="en-US" dirty="0"/>
          </a:p>
        </p:txBody>
      </p:sp>
      <p:sp>
        <p:nvSpPr>
          <p:cNvPr id="3" name="Content Placeholder 2"/>
          <p:cNvSpPr>
            <a:spLocks noGrp="1"/>
          </p:cNvSpPr>
          <p:nvPr>
            <p:ph idx="1"/>
          </p:nvPr>
        </p:nvSpPr>
        <p:spPr/>
        <p:txBody>
          <a:bodyPr/>
          <a:lstStyle/>
          <a:p>
            <a:r>
              <a:rPr lang="en-US" dirty="0" smtClean="0"/>
              <a:t>Stakeholder Map</a:t>
            </a:r>
          </a:p>
          <a:p>
            <a:r>
              <a:rPr lang="en-US" dirty="0" smtClean="0"/>
              <a:t>Financial Models for each proposed structure</a:t>
            </a:r>
          </a:p>
          <a:p>
            <a:r>
              <a:rPr lang="en-US" dirty="0" smtClean="0"/>
              <a:t>Market overview</a:t>
            </a:r>
          </a:p>
          <a:p>
            <a:r>
              <a:rPr lang="en-US" dirty="0" smtClean="0"/>
              <a:t>Skills analysis by geography (primarily technical)</a:t>
            </a:r>
          </a:p>
          <a:p>
            <a:r>
              <a:rPr lang="en-US" dirty="0" smtClean="0"/>
              <a:t>Solve licensing considerations</a:t>
            </a:r>
          </a:p>
          <a:p>
            <a:r>
              <a:rPr lang="en-US" dirty="0" smtClean="0"/>
              <a:t>Evaluate possible implementation/roll out partners</a:t>
            </a:r>
          </a:p>
          <a:p>
            <a:r>
              <a:rPr lang="en-US" dirty="0" smtClean="0"/>
              <a:t>Identify funding/investment sources</a:t>
            </a:r>
          </a:p>
          <a:p>
            <a:endParaRPr lang="en-US" dirty="0"/>
          </a:p>
        </p:txBody>
      </p:sp>
    </p:spTree>
    <p:extLst>
      <p:ext uri="{BB962C8B-B14F-4D97-AF65-F5344CB8AC3E}">
        <p14:creationId xmlns:p14="http://schemas.microsoft.com/office/powerpoint/2010/main" val="14444658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838200" y="2536825"/>
            <a:ext cx="10515600" cy="1730375"/>
          </a:xfrm>
        </p:spPr>
        <p:txBody>
          <a:bodyPr/>
          <a:lstStyle/>
          <a:p>
            <a:pPr marL="0" indent="0">
              <a:lnSpc>
                <a:spcPct val="100000"/>
              </a:lnSpc>
              <a:spcBef>
                <a:spcPts val="0"/>
              </a:spcBef>
              <a:buNone/>
            </a:pPr>
            <a:r>
              <a:rPr lang="en-US" sz="1800" b="1" dirty="0" smtClean="0"/>
              <a:t>Background: </a:t>
            </a:r>
            <a:r>
              <a:rPr lang="en-US" sz="1800" dirty="0" smtClean="0"/>
              <a:t>OpenLMIS</a:t>
            </a:r>
            <a:r>
              <a:rPr lang="en-US" sz="1800" b="1" dirty="0" smtClean="0"/>
              <a:t> </a:t>
            </a:r>
            <a:r>
              <a:rPr lang="en-US" sz="1800" dirty="0" smtClean="0"/>
              <a:t>is a powerful, enterprise-class, open source electronic logistics management information system (LMIS) purpose-built to manage health commodity supply chains.  </a:t>
            </a:r>
            <a:r>
              <a:rPr lang="en-US" sz="1800" dirty="0" smtClean="0"/>
              <a:t>Developed </a:t>
            </a:r>
            <a:r>
              <a:rPr lang="en-US" sz="1800" dirty="0" smtClean="0"/>
              <a:t>by a consortium of development organizations and international donors, OpenLMIS has has sought to bring supply chain solutions to markets with unique structural challenges, primarily in Africa.</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4315815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1800" dirty="0" smtClean="0"/>
              <a:t>Information system implementations are complex and rely on interdependencies and competencies of a diversity of stakeholders in establishing their design, relevancy, implementation, and ongoing support.  Donors and NGO partners play an essential initial role in establishing the momentum of the solution through defining the problem, coordination of stakeholders, and solution design.  This requires an infusion of capital that commercial enterprises are unable to match but which is essential.  </a:t>
            </a:r>
          </a:p>
          <a:p>
            <a:pPr marL="0" lvl="0" indent="0">
              <a:lnSpc>
                <a:spcPct val="100000"/>
              </a:lnSpc>
              <a:spcBef>
                <a:spcPts val="0"/>
              </a:spcBef>
              <a:buNone/>
            </a:pPr>
            <a:endParaRPr lang="en-US" sz="1800" dirty="0"/>
          </a:p>
          <a:p>
            <a:pPr marL="0" lvl="0" indent="0">
              <a:lnSpc>
                <a:spcPct val="100000"/>
              </a:lnSpc>
              <a:spcBef>
                <a:spcPts val="0"/>
              </a:spcBef>
              <a:buNone/>
            </a:pPr>
            <a:r>
              <a:rPr lang="en-US" sz="1800" dirty="0" smtClean="0"/>
              <a:t>However, building the software, customizing it, and supporting it require a different set of skills and approaches.  Ongoing technical support and financial sustainability beyond grant cycles is essential for the long term success of </a:t>
            </a:r>
            <a:r>
              <a:rPr lang="en-US" sz="1800" dirty="0" err="1" smtClean="0"/>
              <a:t>OpenLMIS</a:t>
            </a:r>
            <a:r>
              <a:rPr lang="en-US" sz="1800" dirty="0" smtClean="0"/>
              <a:t>.  The international development community often fallaciously views open source as the solution to long term sustainability.  While it does eliminate software license costs, the promise that a community will organically emerge to support and contribute to the project rarely materializes.</a:t>
            </a:r>
          </a:p>
          <a:p>
            <a:pPr marL="0" lvl="0" indent="0">
              <a:lnSpc>
                <a:spcPct val="100000"/>
              </a:lnSpc>
              <a:spcBef>
                <a:spcPts val="0"/>
              </a:spcBef>
              <a:buNone/>
            </a:pPr>
            <a:endParaRPr lang="en-US" sz="1400" dirty="0"/>
          </a:p>
        </p:txBody>
      </p:sp>
    </p:spTree>
    <p:extLst>
      <p:ext uri="{BB962C8B-B14F-4D97-AF65-F5344CB8AC3E}">
        <p14:creationId xmlns:p14="http://schemas.microsoft.com/office/powerpoint/2010/main" val="4306309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a:t>
            </a:r>
            <a:endParaRPr lang="en-US" dirty="0"/>
          </a:p>
        </p:txBody>
      </p:sp>
      <p:sp>
        <p:nvSpPr>
          <p:cNvPr id="3" name="Content Placeholder 2"/>
          <p:cNvSpPr>
            <a:spLocks noGrp="1"/>
          </p:cNvSpPr>
          <p:nvPr>
            <p:ph idx="1"/>
          </p:nvPr>
        </p:nvSpPr>
        <p:spPr>
          <a:xfrm>
            <a:off x="838200" y="2095499"/>
            <a:ext cx="10515600" cy="4081463"/>
          </a:xfrm>
        </p:spPr>
        <p:txBody>
          <a:bodyPr>
            <a:normAutofit/>
          </a:bodyPr>
          <a:lstStyle/>
          <a:p>
            <a:pPr marL="0" indent="0">
              <a:lnSpc>
                <a:spcPct val="100000"/>
              </a:lnSpc>
              <a:spcBef>
                <a:spcPts val="0"/>
              </a:spcBef>
              <a:buNone/>
            </a:pPr>
            <a:r>
              <a:rPr lang="en-US" sz="1800" dirty="0" err="1" smtClean="0"/>
              <a:t>OpenLMIS</a:t>
            </a:r>
            <a:r>
              <a:rPr lang="en-US" sz="1800" dirty="0" smtClean="0"/>
              <a:t> and the existing implementations require ongoing support.  This has a financial cost.  The question is who covers the cost of continuing to run and improve the solution.  Public Health supply chains in emerging markets have a cost of appx </a:t>
            </a:r>
            <a:r>
              <a:rPr lang="en-US" sz="1800" b="1" dirty="0" smtClean="0"/>
              <a:t>$36 Billion per year</a:t>
            </a:r>
            <a:r>
              <a:rPr lang="en-US" sz="1800" dirty="0" smtClean="0"/>
              <a:t>.  </a:t>
            </a:r>
            <a:r>
              <a:rPr lang="en-US" sz="1800" dirty="0" smtClean="0"/>
              <a:t>This </a:t>
            </a:r>
            <a:r>
              <a:rPr lang="en-US" sz="1800" dirty="0" smtClean="0"/>
              <a:t>can be conversely seen as the total addressable market size for supply chain solutions.  </a:t>
            </a:r>
            <a:endParaRPr lang="en-US" sz="1800" dirty="0" smtClean="0"/>
          </a:p>
          <a:p>
            <a:pPr marL="0" indent="0">
              <a:lnSpc>
                <a:spcPct val="100000"/>
              </a:lnSpc>
              <a:spcBef>
                <a:spcPts val="0"/>
              </a:spcBef>
              <a:buNone/>
            </a:pPr>
            <a:endParaRPr lang="en-US" sz="1800" dirty="0"/>
          </a:p>
          <a:p>
            <a:pPr marL="0" indent="0">
              <a:lnSpc>
                <a:spcPct val="100000"/>
              </a:lnSpc>
              <a:spcBef>
                <a:spcPts val="0"/>
              </a:spcBef>
              <a:buNone/>
            </a:pPr>
            <a:r>
              <a:rPr lang="en-US" sz="1800" dirty="0" smtClean="0"/>
              <a:t>Through </a:t>
            </a:r>
            <a:r>
              <a:rPr lang="en-US" sz="1800" dirty="0" smtClean="0"/>
              <a:t>creative and context appropriate business models, the OpenLMIS initiative can be commercially sustainable and continue to meet its essential purpose of improving health outcomes at the critical last mile.  </a:t>
            </a:r>
            <a:endParaRPr lang="en-US" sz="1800" dirty="0" smtClean="0"/>
          </a:p>
          <a:p>
            <a:pPr marL="0" indent="0">
              <a:lnSpc>
                <a:spcPct val="100000"/>
              </a:lnSpc>
              <a:spcBef>
                <a:spcPts val="0"/>
              </a:spcBef>
              <a:buNone/>
            </a:pPr>
            <a:endParaRPr lang="en-US" sz="1800" dirty="0"/>
          </a:p>
          <a:p>
            <a:pPr marL="0" indent="0">
              <a:lnSpc>
                <a:spcPct val="100000"/>
              </a:lnSpc>
              <a:spcBef>
                <a:spcPts val="0"/>
              </a:spcBef>
              <a:buNone/>
            </a:pPr>
            <a:r>
              <a:rPr lang="en-US" sz="1800" dirty="0" smtClean="0"/>
              <a:t>This </a:t>
            </a:r>
            <a:r>
              <a:rPr lang="en-US" sz="1800" dirty="0" smtClean="0"/>
              <a:t>business model analysis is intended to identify and evaluate various business model opportunities and to make recommendations for the future commercial structure of OpenLMIS.</a:t>
            </a:r>
            <a:endParaRPr lang="en-US" sz="1800" b="1"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079600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Model Options</a:t>
            </a:r>
            <a:endParaRPr lang="en-US" dirty="0"/>
          </a:p>
        </p:txBody>
      </p:sp>
      <p:sp>
        <p:nvSpPr>
          <p:cNvPr id="3" name="Content Placeholder 2"/>
          <p:cNvSpPr>
            <a:spLocks noGrp="1"/>
          </p:cNvSpPr>
          <p:nvPr>
            <p:ph idx="1"/>
          </p:nvPr>
        </p:nvSpPr>
        <p:spPr/>
        <p:txBody>
          <a:bodyPr>
            <a:normAutofit lnSpcReduction="10000"/>
          </a:bodyPr>
          <a:lstStyle/>
          <a:p>
            <a:r>
              <a:rPr lang="en-US" dirty="0" err="1" smtClean="0"/>
              <a:t>SaaS</a:t>
            </a:r>
            <a:r>
              <a:rPr lang="en-US" dirty="0" smtClean="0"/>
              <a:t>/</a:t>
            </a:r>
            <a:r>
              <a:rPr lang="en-US" dirty="0" err="1" smtClean="0"/>
              <a:t>PaaS</a:t>
            </a:r>
            <a:endParaRPr lang="en-US" dirty="0" smtClean="0"/>
          </a:p>
          <a:p>
            <a:pPr lvl="1"/>
            <a:r>
              <a:rPr lang="en-US" dirty="0" smtClean="0"/>
              <a:t>Open </a:t>
            </a:r>
            <a:r>
              <a:rPr lang="en-US" dirty="0" smtClean="0"/>
              <a:t>source core + </a:t>
            </a:r>
            <a:r>
              <a:rPr lang="en-US" dirty="0"/>
              <a:t>Implementation + Cloud + </a:t>
            </a:r>
            <a:r>
              <a:rPr lang="en-US" dirty="0" smtClean="0"/>
              <a:t>Support</a:t>
            </a:r>
          </a:p>
          <a:p>
            <a:pPr lvl="1"/>
            <a:r>
              <a:rPr lang="en-US" dirty="0" smtClean="0"/>
              <a:t>Licensed </a:t>
            </a:r>
            <a:r>
              <a:rPr lang="en-US" dirty="0" smtClean="0"/>
              <a:t>Software (perhaps dual)</a:t>
            </a:r>
            <a:endParaRPr lang="en-US" dirty="0" smtClean="0"/>
          </a:p>
          <a:p>
            <a:pPr lvl="2"/>
            <a:r>
              <a:rPr lang="en-US" dirty="0"/>
              <a:t>SaaS business model with custom </a:t>
            </a:r>
            <a:r>
              <a:rPr lang="en-US" dirty="0" smtClean="0"/>
              <a:t>modules</a:t>
            </a:r>
          </a:p>
          <a:p>
            <a:pPr lvl="2"/>
            <a:r>
              <a:rPr lang="en-US" dirty="0"/>
              <a:t>Traditional software license + </a:t>
            </a:r>
            <a:r>
              <a:rPr lang="en-US" dirty="0" smtClean="0"/>
              <a:t>support/maintenance</a:t>
            </a:r>
          </a:p>
          <a:p>
            <a:r>
              <a:rPr lang="en-US" dirty="0" smtClean="0"/>
              <a:t>Merge </a:t>
            </a:r>
            <a:r>
              <a:rPr lang="en-US" dirty="0"/>
              <a:t>project with similar and overlapping software initiatives to create a single </a:t>
            </a:r>
            <a:r>
              <a:rPr lang="en-US" dirty="0" smtClean="0"/>
              <a:t>commercial entity</a:t>
            </a:r>
          </a:p>
          <a:p>
            <a:r>
              <a:rPr lang="en-US" dirty="0" smtClean="0"/>
              <a:t>Create a generic supply chain software for use in multiple verticals</a:t>
            </a:r>
          </a:p>
          <a:p>
            <a:r>
              <a:rPr lang="en-US" dirty="0"/>
              <a:t>Commercialize by building a supply chain </a:t>
            </a:r>
            <a:r>
              <a:rPr lang="en-US" dirty="0" smtClean="0"/>
              <a:t>software that charges supply chain partners for access</a:t>
            </a:r>
            <a:endParaRPr lang="en-US" dirty="0"/>
          </a:p>
        </p:txBody>
      </p:sp>
    </p:spTree>
    <p:extLst>
      <p:ext uri="{BB962C8B-B14F-4D97-AF65-F5344CB8AC3E}">
        <p14:creationId xmlns:p14="http://schemas.microsoft.com/office/powerpoint/2010/main" val="5023585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core + Implementation + Cloud + Support</a:t>
            </a: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dirty="0" smtClean="0"/>
              <a:t>Major open source projects have found that the best way to keep the spirit of the project, to facilitate wide access, and to engage the community while providing a high level of support is for a separate commercial entity to offer a set of paid services.  </a:t>
            </a:r>
            <a:endParaRPr lang="en-US" sz="1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r>
              <a:rPr lang="en-US" sz="1800" dirty="0" smtClean="0"/>
              <a:t>Red </a:t>
            </a:r>
            <a:r>
              <a:rPr lang="en-US" sz="1800" dirty="0" smtClean="0"/>
              <a:t>Hat Linux is a good model for this approach.  Offering an enterprise build on top of the open source code provides a level of features for paying customers, enables custom feature development, and allows for support.  </a:t>
            </a:r>
            <a:endParaRPr lang="en-US" sz="1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r>
              <a:rPr lang="en-US" sz="1800" dirty="0" smtClean="0"/>
              <a:t>OpenLMIS </a:t>
            </a:r>
            <a:r>
              <a:rPr lang="en-US" sz="1800" dirty="0" smtClean="0"/>
              <a:t>can easily move to this model by establishing a commercial support entity.  All future implementations will be carried out by this organization and they will sign ongoing support contracts.  </a:t>
            </a:r>
            <a:endParaRPr lang="en-US" sz="1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r>
              <a:rPr lang="en-US" sz="1800" dirty="0" smtClean="0"/>
              <a:t>Cloud </a:t>
            </a:r>
            <a:r>
              <a:rPr lang="en-US" sz="1800" dirty="0" smtClean="0"/>
              <a:t>hosting can also be monetized.  If donors choose to support it will be channeled through the end client who will then pay for the services at commercial rates.</a:t>
            </a:r>
            <a:endParaRPr lang="en-US" sz="1800" dirty="0"/>
          </a:p>
        </p:txBody>
      </p:sp>
    </p:spTree>
    <p:extLst>
      <p:ext uri="{BB962C8B-B14F-4D97-AF65-F5344CB8AC3E}">
        <p14:creationId xmlns:p14="http://schemas.microsoft.com/office/powerpoint/2010/main" val="5104578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Licensed Software</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An alternative but similar approach to monetizing through a support organization is to transition the project to a fully licensed version owned by a commercial entity.  </a:t>
            </a:r>
            <a:endParaRPr lang="en-US" sz="1800" dirty="0" smtClean="0"/>
          </a:p>
          <a:p>
            <a:pPr marL="0" indent="0">
              <a:buNone/>
            </a:pPr>
            <a:r>
              <a:rPr lang="en-US" sz="1800" dirty="0" smtClean="0"/>
              <a:t>The </a:t>
            </a:r>
            <a:r>
              <a:rPr lang="en-US" sz="1800" dirty="0" smtClean="0"/>
              <a:t>current code will be branched leaving the current release </a:t>
            </a:r>
            <a:r>
              <a:rPr lang="en-US" sz="1800" dirty="0" smtClean="0"/>
              <a:t>open source </a:t>
            </a:r>
            <a:r>
              <a:rPr lang="en-US" sz="1800" dirty="0" smtClean="0"/>
              <a:t>but all new code and module development licensed to a commercial entity.  This will allow the entity to monetize both through a license fee and through hosting/support.  </a:t>
            </a:r>
            <a:endParaRPr lang="en-US" sz="1800" dirty="0" smtClean="0"/>
          </a:p>
          <a:p>
            <a:pPr marL="0" indent="0">
              <a:buNone/>
            </a:pPr>
            <a:r>
              <a:rPr lang="en-US" sz="1800" dirty="0" smtClean="0"/>
              <a:t>There </a:t>
            </a:r>
            <a:r>
              <a:rPr lang="en-US" sz="1800" dirty="0" smtClean="0"/>
              <a:t>are two primary structures that can be evaluated.</a:t>
            </a:r>
          </a:p>
          <a:p>
            <a:pPr lvl="2"/>
            <a:r>
              <a:rPr lang="en-US" dirty="0" smtClean="0"/>
              <a:t>SaaS business model with module configuration for custom needs</a:t>
            </a:r>
          </a:p>
          <a:p>
            <a:pPr lvl="2"/>
            <a:r>
              <a:rPr lang="en-US" dirty="0" smtClean="0"/>
              <a:t>Traditional software license + support/maintenance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spTree>
    <p:extLst>
      <p:ext uri="{BB962C8B-B14F-4D97-AF65-F5344CB8AC3E}">
        <p14:creationId xmlns:p14="http://schemas.microsoft.com/office/powerpoint/2010/main" val="678647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Network</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dirty="0" smtClean="0"/>
              <a:t>As OpenLMIS moves towards a business model that will allow for a more sustainable way to achieve the projects aim there will be a choice to either merge commercial activities into a single entity or to build out a partner network.  </a:t>
            </a:r>
            <a:endParaRPr lang="en-US" sz="1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r>
              <a:rPr lang="en-US" sz="1800" dirty="0" smtClean="0"/>
              <a:t>All </a:t>
            </a:r>
            <a:r>
              <a:rPr lang="en-US" sz="1800" dirty="0" smtClean="0"/>
              <a:t>implementation, support, and hosting can be integrated into a single organization or a network of partners can be established.  These partners would then be supported with training, certification, and sales leads.  </a:t>
            </a:r>
            <a:endParaRPr lang="en-US" sz="1800"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a:p>
            <a:pPr marL="0" marR="0" lvl="0" indent="0" defTabSz="914400" eaLnBrk="1" fontAlgn="auto" latinLnBrk="0" hangingPunct="1">
              <a:lnSpc>
                <a:spcPct val="100000"/>
              </a:lnSpc>
              <a:spcBef>
                <a:spcPts val="0"/>
              </a:spcBef>
              <a:spcAft>
                <a:spcPts val="0"/>
              </a:spcAft>
              <a:buClrTx/>
              <a:buSzTx/>
              <a:buFontTx/>
              <a:buNone/>
              <a:tabLst/>
              <a:defRPr/>
            </a:pPr>
            <a:r>
              <a:rPr lang="en-US" sz="1800" dirty="0" smtClean="0"/>
              <a:t>This </a:t>
            </a:r>
            <a:r>
              <a:rPr lang="en-US" sz="1800" dirty="0" smtClean="0"/>
              <a:t>model may be challenging given that lack of established software consultancies in markets where OpenLMIS operates and the relatively small number of implementations.</a:t>
            </a:r>
            <a:endParaRPr lang="en-US" sz="1800" dirty="0"/>
          </a:p>
        </p:txBody>
      </p:sp>
    </p:spTree>
    <p:extLst>
      <p:ext uri="{BB962C8B-B14F-4D97-AF65-F5344CB8AC3E}">
        <p14:creationId xmlns:p14="http://schemas.microsoft.com/office/powerpoint/2010/main" val="18638223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Software Initiatives</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err="1" smtClean="0"/>
              <a:t>OpenLMIS</a:t>
            </a:r>
            <a:r>
              <a:rPr lang="en-US" sz="1800" dirty="0" smtClean="0"/>
              <a:t> is one of several similar donor initiated information system projects.  Each of these will have similar challenges in moving beyond grand support to commercial sustainability.  </a:t>
            </a:r>
            <a:endParaRPr lang="en-US" sz="1800" dirty="0" smtClean="0"/>
          </a:p>
          <a:p>
            <a:pPr marL="0" indent="0">
              <a:buNone/>
            </a:pPr>
            <a:r>
              <a:rPr lang="en-US" sz="1800" dirty="0" smtClean="0"/>
              <a:t>It </a:t>
            </a:r>
            <a:r>
              <a:rPr lang="en-US" sz="1800" dirty="0" smtClean="0"/>
              <a:t>may make sense to merge several of these </a:t>
            </a:r>
            <a:r>
              <a:rPr lang="en-US" sz="1800" dirty="0"/>
              <a:t>overlapping software initiatives to create a single commercial </a:t>
            </a:r>
            <a:r>
              <a:rPr lang="en-US" sz="1800" dirty="0" smtClean="0"/>
              <a:t>entity. </a:t>
            </a:r>
            <a:r>
              <a:rPr lang="en-US" sz="1800" dirty="0"/>
              <a:t>[</a:t>
            </a:r>
            <a:r>
              <a:rPr lang="en-US" sz="1800" dirty="0" err="1"/>
              <a:t>OpenHIE</a:t>
            </a:r>
            <a:r>
              <a:rPr lang="en-US" sz="1800" dirty="0"/>
              <a:t>, </a:t>
            </a:r>
            <a:r>
              <a:rPr lang="en-US" sz="1800" dirty="0" err="1"/>
              <a:t>OpenMRS</a:t>
            </a:r>
            <a:r>
              <a:rPr lang="en-US" sz="1800" dirty="0"/>
              <a:t>, </a:t>
            </a:r>
            <a:r>
              <a:rPr lang="en-US" sz="1800" dirty="0" err="1"/>
              <a:t>OpenHIM</a:t>
            </a:r>
            <a:r>
              <a:rPr lang="en-US" sz="1800" dirty="0"/>
              <a:t>, </a:t>
            </a:r>
            <a:r>
              <a:rPr lang="en-US" sz="1800" dirty="0" smtClean="0"/>
              <a:t>DHIS2</a:t>
            </a:r>
            <a:r>
              <a:rPr lang="en-US" sz="1800" dirty="0"/>
              <a:t>, </a:t>
            </a:r>
            <a:r>
              <a:rPr lang="en-US" sz="1800" dirty="0" err="1" smtClean="0"/>
              <a:t>OpenEMR</a:t>
            </a:r>
            <a:r>
              <a:rPr lang="en-US" sz="1800" dirty="0" smtClean="0"/>
              <a:t>]</a:t>
            </a:r>
            <a:r>
              <a:rPr lang="en-US" sz="1800" dirty="0" smtClean="0"/>
              <a:t>.  </a:t>
            </a:r>
            <a:endParaRPr lang="en-US" sz="1800" dirty="0" smtClean="0"/>
          </a:p>
          <a:p>
            <a:pPr marL="0" indent="0">
              <a:buNone/>
            </a:pPr>
            <a:r>
              <a:rPr lang="en-US" sz="1800" dirty="0" smtClean="0"/>
              <a:t>A </a:t>
            </a:r>
            <a:r>
              <a:rPr lang="en-US" sz="1800" dirty="0" smtClean="0"/>
              <a:t>suite of products can be wrapped under a single umbrella.  This will allow for increased interoperability between the systems while increasing the total size of clients/projects which will better allow a implementation and services arm to be rolled out.  </a:t>
            </a:r>
          </a:p>
        </p:txBody>
      </p:sp>
    </p:spTree>
    <p:extLst>
      <p:ext uri="{BB962C8B-B14F-4D97-AF65-F5344CB8AC3E}">
        <p14:creationId xmlns:p14="http://schemas.microsoft.com/office/powerpoint/2010/main" val="20388595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7599</TotalTime>
  <Words>1189</Words>
  <Application>Microsoft Macintosh PowerPoint</Application>
  <PresentationFormat>Custom</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Background</vt:lpstr>
      <vt:lpstr>Challenges</vt:lpstr>
      <vt:lpstr>Opportunity</vt:lpstr>
      <vt:lpstr>Business Model Options</vt:lpstr>
      <vt:lpstr>Open source core + Implementation + Cloud + Support</vt:lpstr>
      <vt:lpstr>Licensed Software</vt:lpstr>
      <vt:lpstr>Partner Network</vt:lpstr>
      <vt:lpstr>Merge Software Initiatives</vt:lpstr>
      <vt:lpstr>Multi-vertical Supply Chain Core</vt:lpstr>
      <vt:lpstr>Supply Chain Partners – Pay for Access</vt:lpstr>
      <vt:lpstr>Research Steps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 Arensen</dc:creator>
  <cp:lastModifiedBy>Jake Watson</cp:lastModifiedBy>
  <cp:revision>31</cp:revision>
  <dcterms:created xsi:type="dcterms:W3CDTF">2017-04-12T11:02:48Z</dcterms:created>
  <dcterms:modified xsi:type="dcterms:W3CDTF">2017-05-24T19:52:31Z</dcterms:modified>
</cp:coreProperties>
</file>