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303" r:id="rId2"/>
    <p:sldId id="307" r:id="rId3"/>
    <p:sldId id="308" r:id="rId4"/>
    <p:sldId id="304" r:id="rId5"/>
    <p:sldId id="309" r:id="rId6"/>
    <p:sldId id="314" r:id="rId7"/>
    <p:sldId id="313" r:id="rId8"/>
    <p:sldId id="312" r:id="rId9"/>
    <p:sldId id="306" r:id="rId10"/>
    <p:sldId id="305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88" userDrawn="1">
          <p15:clr>
            <a:srgbClr val="A4A3A4"/>
          </p15:clr>
        </p15:guide>
        <p15:guide id="2" pos="55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DEB"/>
    <a:srgbClr val="6B7173"/>
    <a:srgbClr val="EBEBEB"/>
    <a:srgbClr val="1EA7CF"/>
    <a:srgbClr val="3C4142"/>
    <a:srgbClr val="F0F0F0"/>
    <a:srgbClr val="00AFD7"/>
    <a:srgbClr val="009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4" autoAdjust="0"/>
    <p:restoredTop sz="79459" autoAdjust="0"/>
  </p:normalViewPr>
  <p:slideViewPr>
    <p:cSldViewPr snapToGrid="0" snapToObjects="1">
      <p:cViewPr>
        <p:scale>
          <a:sx n="108" d="100"/>
          <a:sy n="108" d="100"/>
        </p:scale>
        <p:origin x="-984" y="760"/>
      </p:cViewPr>
      <p:guideLst>
        <p:guide orient="horz" pos="888"/>
        <p:guide pos="55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50FFA-2B01-5548-956A-7CCC4AC7795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BC364-7218-744F-9596-066A362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4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1E182-3940-3342-804C-BFFC44C9557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CB896-D03E-E34D-8853-1D7619E0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74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This snapshot is describing the five fundamentals of the </a:t>
            </a:r>
            <a:r>
              <a:rPr lang="en-US" baseline="0" dirty="0" err="1" smtClean="0"/>
              <a:t>Gavi</a:t>
            </a:r>
            <a:r>
              <a:rPr lang="en-US" baseline="0" dirty="0" smtClean="0"/>
              <a:t> immunization supply chain strategy – and that first one – D4M – is an enabler of the other 4 in the sense that it’s not just about having reports available to make system design decisions, to exercise informed leadership, to know when a cold chain is out of order, and to know when your improvement plans work – but it’s having a platform that the data first feeds into.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VIDYA presents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VIDYA presents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680"/>
              </a:spcBef>
            </a:pPr>
            <a:r>
              <a:rPr lang="en-US" sz="1600" dirty="0" smtClean="0">
                <a:latin typeface="+mn-lt"/>
                <a:cs typeface="Calibri"/>
              </a:rPr>
              <a:t>Sustainability of </a:t>
            </a:r>
            <a:r>
              <a:rPr lang="en-US" sz="1600" dirty="0" err="1" smtClean="0">
                <a:latin typeface="+mn-lt"/>
                <a:cs typeface="Calibri"/>
              </a:rPr>
              <a:t>OpenLMIS</a:t>
            </a:r>
            <a:endParaRPr lang="en-US" sz="1600" dirty="0" smtClean="0">
              <a:latin typeface="+mn-lt"/>
              <a:cs typeface="Calibri"/>
            </a:endParaRPr>
          </a:p>
          <a:p>
            <a:pPr lvl="1">
              <a:spcBef>
                <a:spcPts val="1680"/>
              </a:spcBef>
            </a:pPr>
            <a:r>
              <a:rPr lang="en-US" sz="1200" dirty="0" smtClean="0">
                <a:latin typeface="+mn-lt"/>
                <a:cs typeface="Calibri"/>
              </a:rPr>
              <a:t>Business model and overall sustainability of </a:t>
            </a:r>
            <a:r>
              <a:rPr lang="en-US" sz="1200" dirty="0" err="1" smtClean="0">
                <a:latin typeface="+mn-lt"/>
                <a:cs typeface="Calibri"/>
              </a:rPr>
              <a:t>OpenLMIS</a:t>
            </a:r>
            <a:endParaRPr lang="en-US" sz="1200" dirty="0" smtClean="0">
              <a:latin typeface="+mn-lt"/>
              <a:cs typeface="Calibri"/>
            </a:endParaRPr>
          </a:p>
          <a:p>
            <a:pPr lvl="1">
              <a:spcBef>
                <a:spcPts val="1680"/>
              </a:spcBef>
            </a:pPr>
            <a:r>
              <a:rPr lang="en-US" sz="1200" dirty="0" smtClean="0">
                <a:latin typeface="+mn-lt"/>
                <a:cs typeface="Calibri"/>
              </a:rPr>
              <a:t>Governance Committee involvement</a:t>
            </a:r>
          </a:p>
          <a:p>
            <a:pPr lvl="1">
              <a:spcBef>
                <a:spcPts val="1680"/>
              </a:spcBef>
            </a:pPr>
            <a:r>
              <a:rPr lang="en-US" sz="1200" dirty="0" smtClean="0">
                <a:latin typeface="+mn-lt"/>
                <a:cs typeface="Calibri"/>
              </a:rPr>
              <a:t>Digital Health Initiative</a:t>
            </a:r>
          </a:p>
          <a:p>
            <a:pPr>
              <a:spcBef>
                <a:spcPts val="1680"/>
              </a:spcBef>
            </a:pPr>
            <a:r>
              <a:rPr lang="en-US" sz="1600" dirty="0" smtClean="0">
                <a:latin typeface="+mn-lt"/>
                <a:cs typeface="Calibri"/>
              </a:rPr>
              <a:t>Programmatic Data Collection</a:t>
            </a:r>
          </a:p>
          <a:p>
            <a:pPr lvl="1">
              <a:spcBef>
                <a:spcPts val="1680"/>
              </a:spcBef>
            </a:pPr>
            <a:r>
              <a:rPr lang="en-US" sz="1200" dirty="0" smtClean="0">
                <a:latin typeface="+mn-lt"/>
                <a:cs typeface="Calibri"/>
              </a:rPr>
              <a:t>Identifying key user needs and integration opportunities</a:t>
            </a:r>
          </a:p>
          <a:p>
            <a:pPr>
              <a:spcBef>
                <a:spcPts val="1680"/>
              </a:spcBef>
            </a:pPr>
            <a:r>
              <a:rPr lang="en-US" sz="1600" dirty="0" err="1" smtClean="0">
                <a:latin typeface="+mn-lt"/>
                <a:cs typeface="Calibri"/>
              </a:rPr>
              <a:t>OpenLMIS</a:t>
            </a:r>
            <a:r>
              <a:rPr lang="en-US" sz="1600" dirty="0" smtClean="0">
                <a:latin typeface="+mn-lt"/>
                <a:cs typeface="Calibri"/>
              </a:rPr>
              <a:t>, VIMS, and version forking</a:t>
            </a:r>
          </a:p>
          <a:p>
            <a:pPr lvl="1">
              <a:spcBef>
                <a:spcPts val="1680"/>
              </a:spcBef>
            </a:pPr>
            <a:r>
              <a:rPr lang="en-US" sz="1200" dirty="0" smtClean="0">
                <a:latin typeface="+mn-lt"/>
                <a:cs typeface="Calibri"/>
              </a:rPr>
              <a:t>Refining the message for better understanding</a:t>
            </a:r>
          </a:p>
          <a:p>
            <a:pPr lvl="1">
              <a:spcBef>
                <a:spcPts val="1680"/>
              </a:spcBef>
            </a:pPr>
            <a:r>
              <a:rPr lang="en-US" sz="1200" dirty="0" smtClean="0">
                <a:latin typeface="+mn-lt"/>
                <a:cs typeface="Calibri"/>
              </a:rPr>
              <a:t>SD resources &amp; Open Source commit process</a:t>
            </a:r>
          </a:p>
          <a:p>
            <a:pPr>
              <a:spcBef>
                <a:spcPts val="1680"/>
              </a:spcBef>
            </a:pPr>
            <a:r>
              <a:rPr lang="en-US" sz="1600" dirty="0" smtClean="0">
                <a:latin typeface="+mn-lt"/>
                <a:cs typeface="Calibri"/>
              </a:rPr>
              <a:t>Introducing </a:t>
            </a:r>
            <a:r>
              <a:rPr lang="en-US" sz="1600" dirty="0" err="1" smtClean="0">
                <a:latin typeface="+mn-lt"/>
                <a:cs typeface="Calibri"/>
              </a:rPr>
              <a:t>OpenLMIS</a:t>
            </a:r>
            <a:r>
              <a:rPr lang="en-US" sz="1600" dirty="0" smtClean="0">
                <a:latin typeface="+mn-lt"/>
                <a:cs typeface="Calibri"/>
              </a:rPr>
              <a:t> to Ministries</a:t>
            </a:r>
          </a:p>
          <a:p>
            <a:pPr lvl="1">
              <a:spcBef>
                <a:spcPts val="1680"/>
              </a:spcBef>
            </a:pPr>
            <a:r>
              <a:rPr lang="en-US" sz="1200" dirty="0" smtClean="0">
                <a:latin typeface="+mn-lt"/>
                <a:cs typeface="Calibri"/>
              </a:rPr>
              <a:t>How to be advocates, “Certified Partners” idea</a:t>
            </a:r>
          </a:p>
          <a:p>
            <a:pPr>
              <a:spcBef>
                <a:spcPts val="1680"/>
              </a:spcBef>
            </a:pPr>
            <a:r>
              <a:rPr lang="en-US" sz="1600" dirty="0" smtClean="0">
                <a:latin typeface="+mn-lt"/>
                <a:cs typeface="Calibri"/>
              </a:rPr>
              <a:t>Feature Roadmap &amp; Continued Feedback</a:t>
            </a:r>
            <a:endParaRPr lang="en-US" sz="1600" dirty="0" smtClean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VIDYA presents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6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8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4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LMI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 userDrawn="1"/>
        </p:nvSpPr>
        <p:spPr>
          <a:xfrm rot="10800000" flipH="1">
            <a:off x="0" y="5803917"/>
            <a:ext cx="9144000" cy="105408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0" y="1"/>
            <a:ext cx="9144000" cy="2400907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B717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437" y="5949061"/>
            <a:ext cx="7903353" cy="763455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4939" y="117489"/>
            <a:ext cx="5323372" cy="1782953"/>
          </a:xfrm>
        </p:spPr>
        <p:txBody>
          <a:bodyPr anchor="ctr">
            <a:normAutofit/>
          </a:bodyPr>
          <a:lstStyle>
            <a:lvl1pPr algn="r">
              <a:lnSpc>
                <a:spcPts val="458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4938" y="1713848"/>
            <a:ext cx="5323372" cy="541915"/>
          </a:xfrm>
        </p:spPr>
        <p:txBody>
          <a:bodyPr>
            <a:normAutofit/>
          </a:bodyPr>
          <a:lstStyle>
            <a:lvl1pPr marL="0" indent="0" algn="r">
              <a:buNone/>
              <a:defRPr sz="1800" cap="all" spc="120" baseline="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9" y="329089"/>
            <a:ext cx="3432988" cy="171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flipH="1">
            <a:off x="-2" y="0"/>
            <a:ext cx="9144001" cy="144669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73" t="18560" r="13658" b="46647"/>
          <a:stretch/>
        </p:blipFill>
        <p:spPr>
          <a:xfrm>
            <a:off x="4907638" y="0"/>
            <a:ext cx="4560431" cy="1414021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 userDrawn="1"/>
        </p:nvSpPr>
        <p:spPr>
          <a:xfrm rot="10800000" flipH="1">
            <a:off x="0" y="6206050"/>
            <a:ext cx="9144000" cy="6519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52569"/>
            <a:ext cx="9144000" cy="5053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9" y="82643"/>
            <a:ext cx="7859211" cy="1070167"/>
          </a:xfrm>
        </p:spPr>
        <p:txBody>
          <a:bodyPr anchor="ctr">
            <a:normAutofit/>
          </a:bodyPr>
          <a:lstStyle>
            <a:lvl1pPr algn="l">
              <a:lnSpc>
                <a:spcPts val="37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781"/>
            <a:ext cx="8229600" cy="4439385"/>
          </a:xfrm>
        </p:spPr>
        <p:txBody>
          <a:bodyPr/>
          <a:lstStyle>
            <a:lvl1pPr>
              <a:spcBef>
                <a:spcPts val="1080"/>
              </a:spcBef>
              <a:defRPr sz="21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8" y="6360884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5" y="6299437"/>
            <a:ext cx="1478857" cy="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Same Side Corner Rectangle 23"/>
          <p:cNvSpPr/>
          <p:nvPr userDrawn="1"/>
        </p:nvSpPr>
        <p:spPr>
          <a:xfrm flipH="1">
            <a:off x="-2" y="0"/>
            <a:ext cx="9144001" cy="144669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73" t="18560" r="13658" b="46647"/>
          <a:stretch/>
        </p:blipFill>
        <p:spPr>
          <a:xfrm>
            <a:off x="4907638" y="0"/>
            <a:ext cx="4560431" cy="141402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1152569"/>
            <a:ext cx="9144000" cy="5053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446693"/>
            <a:ext cx="4079289" cy="4465835"/>
          </a:xfrm>
        </p:spPr>
        <p:txBody>
          <a:bodyPr/>
          <a:lstStyle>
            <a:lvl1pPr>
              <a:spcBef>
                <a:spcPts val="1080"/>
              </a:spcBef>
              <a:defRPr sz="24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" y="6206048"/>
            <a:ext cx="914400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603074" y="1446693"/>
            <a:ext cx="4079289" cy="4465835"/>
          </a:xfrm>
        </p:spPr>
        <p:txBody>
          <a:bodyPr/>
          <a:lstStyle>
            <a:lvl1pPr>
              <a:spcBef>
                <a:spcPts val="1080"/>
              </a:spcBef>
              <a:defRPr sz="24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ound Same Side Corner Rectangle 16"/>
          <p:cNvSpPr/>
          <p:nvPr userDrawn="1"/>
        </p:nvSpPr>
        <p:spPr>
          <a:xfrm rot="10800000" flipH="1">
            <a:off x="0" y="6206050"/>
            <a:ext cx="9144000" cy="6519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8" y="6360884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5" y="6299437"/>
            <a:ext cx="1478857" cy="488023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64779" y="82643"/>
            <a:ext cx="7859211" cy="1070167"/>
          </a:xfrm>
        </p:spPr>
        <p:txBody>
          <a:bodyPr anchor="ctr">
            <a:normAutofit/>
          </a:bodyPr>
          <a:lstStyle>
            <a:lvl1pPr algn="l">
              <a:lnSpc>
                <a:spcPts val="37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 flipH="1">
            <a:off x="2" y="6206048"/>
            <a:ext cx="914400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4024"/>
            <a:ext cx="4038600" cy="4660033"/>
          </a:xfrm>
        </p:spPr>
        <p:txBody>
          <a:bodyPr/>
          <a:lstStyle>
            <a:lvl1pPr>
              <a:defRPr sz="2400" b="1" cap="none" spc="30" baseline="0">
                <a:solidFill>
                  <a:schemeClr val="accent1"/>
                </a:solidFill>
              </a:defRPr>
            </a:lvl1pPr>
            <a:lvl2pPr>
              <a:defRPr sz="2000" cap="none">
                <a:solidFill>
                  <a:schemeClr val="tx1"/>
                </a:solidFill>
              </a:defRPr>
            </a:lvl2pPr>
            <a:lvl3pPr>
              <a:defRPr sz="2000" cap="none">
                <a:solidFill>
                  <a:schemeClr val="tx1"/>
                </a:solidFill>
              </a:defRPr>
            </a:lvl3pPr>
            <a:lvl4pPr>
              <a:defRPr sz="1800" cap="none">
                <a:solidFill>
                  <a:schemeClr val="tx1"/>
                </a:solidFill>
              </a:defRPr>
            </a:lvl4pPr>
            <a:lvl5pPr>
              <a:defRPr sz="1800" cap="none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024"/>
            <a:ext cx="4038600" cy="4660033"/>
          </a:xfrm>
        </p:spPr>
        <p:txBody>
          <a:bodyPr/>
          <a:lstStyle>
            <a:lvl1pPr>
              <a:defRPr sz="2400" b="1" i="0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ound Same Side Corner Rectangle 14"/>
          <p:cNvSpPr/>
          <p:nvPr userDrawn="1"/>
        </p:nvSpPr>
        <p:spPr>
          <a:xfrm flipH="1">
            <a:off x="-3" y="1"/>
            <a:ext cx="9144001" cy="115280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73" t="18560" r="13658" b="46647"/>
          <a:stretch/>
        </p:blipFill>
        <p:spPr>
          <a:xfrm>
            <a:off x="4907638" y="0"/>
            <a:ext cx="4560431" cy="1414021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4779" y="68130"/>
            <a:ext cx="7859211" cy="1070167"/>
          </a:xfrm>
        </p:spPr>
        <p:txBody>
          <a:bodyPr anchor="ctr">
            <a:normAutofit/>
          </a:bodyPr>
          <a:lstStyle>
            <a:lvl1pPr algn="l">
              <a:lnSpc>
                <a:spcPts val="37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ound Same Side Corner Rectangle 19"/>
          <p:cNvSpPr/>
          <p:nvPr userDrawn="1"/>
        </p:nvSpPr>
        <p:spPr>
          <a:xfrm rot="10800000" flipH="1">
            <a:off x="0" y="6206050"/>
            <a:ext cx="9144000" cy="6519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8" y="6360884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5" y="6299437"/>
            <a:ext cx="1478857" cy="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8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85" y="367464"/>
            <a:ext cx="7772400" cy="546937"/>
          </a:xfrm>
        </p:spPr>
        <p:txBody>
          <a:bodyPr anchor="t">
            <a:normAutofit/>
          </a:bodyPr>
          <a:lstStyle>
            <a:lvl1pPr algn="l">
              <a:defRPr sz="28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ound Same Side Corner Rectangle 8"/>
          <p:cNvSpPr/>
          <p:nvPr userDrawn="1"/>
        </p:nvSpPr>
        <p:spPr>
          <a:xfrm rot="10800000" flipH="1">
            <a:off x="0" y="6206050"/>
            <a:ext cx="9144000" cy="6519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8" y="6360884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5" y="6299437"/>
            <a:ext cx="1478857" cy="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just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 rot="10800000" flipH="1">
            <a:off x="0" y="6206050"/>
            <a:ext cx="9144000" cy="6519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8" y="6360884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5" y="6299437"/>
            <a:ext cx="1478857" cy="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>
            <a:off x="0" y="1"/>
            <a:ext cx="9144000" cy="551757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-1" y="1"/>
            <a:ext cx="9144000" cy="5517572"/>
          </a:xfrm>
          <a:prstGeom prst="round2SameRect">
            <a:avLst>
              <a:gd name="adj1" fmla="val 0"/>
              <a:gd name="adj2" fmla="val 0"/>
            </a:avLst>
          </a:prstGeom>
          <a:blipFill dpi="0"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0" y="1"/>
            <a:ext cx="9144000" cy="551757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55" y="1593429"/>
            <a:ext cx="7375490" cy="2330715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ound Same Side Corner Rectangle 9"/>
          <p:cNvSpPr/>
          <p:nvPr userDrawn="1"/>
        </p:nvSpPr>
        <p:spPr>
          <a:xfrm rot="10800000" flipH="1">
            <a:off x="0" y="5297714"/>
            <a:ext cx="9144000" cy="156028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56100" y="5297714"/>
            <a:ext cx="4787900" cy="156028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1" y="5544242"/>
            <a:ext cx="3477718" cy="1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Yo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rot="10800000" flipH="1">
            <a:off x="0" y="5297714"/>
            <a:ext cx="9144000" cy="156028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 userDrawn="1"/>
        </p:nvSpPr>
        <p:spPr>
          <a:xfrm rot="10800000" flipH="1">
            <a:off x="0" y="0"/>
            <a:ext cx="9144000" cy="150102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0" y="1465942"/>
            <a:ext cx="9144000" cy="4107543"/>
          </a:xfrm>
          <a:prstGeom prst="round2SameRect">
            <a:avLst>
              <a:gd name="adj1" fmla="val 0"/>
              <a:gd name="adj2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55" y="2354355"/>
            <a:ext cx="7375490" cy="2330715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3143" y="5573485"/>
            <a:ext cx="7837714" cy="1284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41" y="58056"/>
            <a:ext cx="4202118" cy="138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0870-30C1-6A4C-9012-585F6FD4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9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2" r:id="rId3"/>
    <p:sldLayoutId id="2147483743" r:id="rId4"/>
    <p:sldLayoutId id="2147483735" r:id="rId5"/>
    <p:sldLayoutId id="2147483739" r:id="rId6"/>
    <p:sldLayoutId id="2147483741" r:id="rId7"/>
    <p:sldLayoutId id="2147483744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tiff"/><Relationship Id="rId12" Type="http://schemas.openxmlformats.org/officeDocument/2006/relationships/image" Target="../media/image18.tiff"/><Relationship Id="rId13" Type="http://schemas.openxmlformats.org/officeDocument/2006/relationships/image" Target="../media/image19.tiff"/><Relationship Id="rId14" Type="http://schemas.openxmlformats.org/officeDocument/2006/relationships/image" Target="../media/image20.tiff"/><Relationship Id="rId15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7" Type="http://schemas.openxmlformats.org/officeDocument/2006/relationships/image" Target="../media/image13.tiff"/><Relationship Id="rId8" Type="http://schemas.openxmlformats.org/officeDocument/2006/relationships/image" Target="../media/image14.tiff"/><Relationship Id="rId9" Type="http://schemas.openxmlformats.org/officeDocument/2006/relationships/image" Target="../media/image15.tiff"/><Relationship Id="rId10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700"/>
              </a:lnSpc>
            </a:pPr>
            <a:r>
              <a:rPr lang="en-US" sz="5400" dirty="0" err="1" smtClean="0"/>
              <a:t>OpenLMIS</a:t>
            </a:r>
            <a:r>
              <a:rPr lang="en-US" sz="5400" dirty="0" smtClean="0"/>
              <a:t> Vaccine </a:t>
            </a:r>
            <a:r>
              <a:rPr lang="en-US" sz="5400" dirty="0" smtClean="0"/>
              <a:t>Module Update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Copenhagen Workshop Overview</a:t>
            </a:r>
            <a:endParaRPr lang="en-US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937619" y="4651812"/>
            <a:ext cx="7268767" cy="7372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cap="all" spc="150" dirty="0" smtClean="0">
                <a:solidFill>
                  <a:schemeClr val="bg1"/>
                </a:solidFill>
              </a:rPr>
              <a:t>Rachel Powers •  May </a:t>
            </a:r>
            <a:r>
              <a:rPr lang="en-US" sz="1800" cap="all" spc="150" dirty="0" smtClean="0">
                <a:solidFill>
                  <a:schemeClr val="bg1"/>
                </a:solidFill>
              </a:rPr>
              <a:t>16, </a:t>
            </a:r>
            <a:r>
              <a:rPr lang="en-US" sz="1800" cap="all" spc="150" dirty="0" smtClean="0">
                <a:solidFill>
                  <a:schemeClr val="bg1"/>
                </a:solidFill>
              </a:rPr>
              <a:t>2017</a:t>
            </a:r>
            <a:endParaRPr lang="en-US" sz="1800" cap="all" spc="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1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8608" y="6361544"/>
            <a:ext cx="724293" cy="365125"/>
          </a:xfrm>
        </p:spPr>
        <p:txBody>
          <a:bodyPr/>
          <a:lstStyle/>
          <a:p>
            <a:fld id="{97840870-30C1-6A4C-9012-585F6FD4A00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79" y="1877649"/>
            <a:ext cx="1956123" cy="919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7" y="3082935"/>
            <a:ext cx="1693705" cy="461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083" y="1995145"/>
            <a:ext cx="1048646" cy="696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667" y="3050715"/>
            <a:ext cx="1192629" cy="542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611" y="2001953"/>
            <a:ext cx="1614659" cy="743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510" y="4882273"/>
            <a:ext cx="1717101" cy="733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31" y="4056901"/>
            <a:ext cx="991447" cy="512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2142" y="4163619"/>
            <a:ext cx="1383192" cy="3105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6097" y="3143447"/>
            <a:ext cx="1514927" cy="404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088" y="3971998"/>
            <a:ext cx="2107783" cy="5225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4223" y="3006358"/>
            <a:ext cx="1461113" cy="626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2967" y="2111393"/>
            <a:ext cx="829748" cy="580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6112" y="5096639"/>
            <a:ext cx="3124096" cy="4195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35" y="4058553"/>
            <a:ext cx="2209567" cy="48278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464779" y="167258"/>
            <a:ext cx="7859211" cy="107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372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00"/>
              </a:lnSpc>
            </a:pPr>
            <a:r>
              <a:rPr lang="en-US" dirty="0" err="1" smtClean="0"/>
              <a:t>OpenLMIS</a:t>
            </a:r>
            <a:r>
              <a:rPr lang="en-US" dirty="0" smtClean="0"/>
              <a:t> Community</a:t>
            </a:r>
            <a:br>
              <a:rPr lang="en-US" dirty="0" smtClean="0"/>
            </a:br>
            <a:r>
              <a:rPr lang="en-US" sz="1800" dirty="0" smtClean="0"/>
              <a:t>A Global Team of Partners and Donors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547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25902" y="5297714"/>
            <a:ext cx="4991099" cy="1560287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For additional information:</a:t>
            </a:r>
          </a:p>
          <a:p>
            <a:endParaRPr lang="en-US" sz="1800" dirty="0" smtClean="0">
              <a:latin typeface="Calibri"/>
              <a:cs typeface="Calibri"/>
            </a:endParaRPr>
          </a:p>
          <a:p>
            <a:r>
              <a:rPr lang="en-US" sz="1600" dirty="0" smtClean="0">
                <a:latin typeface="Calibri"/>
                <a:cs typeface="Calibri"/>
              </a:rPr>
              <a:t>Rachel.Powers</a:t>
            </a:r>
            <a:r>
              <a:rPr lang="en-US" sz="1600" dirty="0" smtClean="0">
                <a:latin typeface="Calibri"/>
                <a:cs typeface="Calibri"/>
              </a:rPr>
              <a:t>@</a:t>
            </a:r>
            <a:r>
              <a:rPr lang="en-US" sz="1600" dirty="0" smtClean="0">
                <a:latin typeface="Calibri"/>
                <a:cs typeface="Calibri"/>
              </a:rPr>
              <a:t>villagereach.org</a:t>
            </a:r>
          </a:p>
          <a:p>
            <a:r>
              <a:rPr lang="en-US" sz="1600" dirty="0" err="1" smtClean="0">
                <a:latin typeface="Calibri"/>
                <a:cs typeface="Calibri"/>
              </a:rPr>
              <a:t>MaryJo.Kochendorfer@villagereach.org</a:t>
            </a:r>
            <a:endParaRPr lang="en-US" sz="16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67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Vaccine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2" y="1830266"/>
            <a:ext cx="8942465" cy="325000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956" y="1702725"/>
            <a:ext cx="1828102" cy="365666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3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Vaccine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17" y="1270494"/>
            <a:ext cx="8583984" cy="4630858"/>
            <a:chOff x="874409" y="1649187"/>
            <a:chExt cx="10893301" cy="3894730"/>
          </a:xfrm>
        </p:grpSpPr>
        <p:sp>
          <p:nvSpPr>
            <p:cNvPr id="9" name="Chevron 8"/>
            <p:cNvSpPr/>
            <p:nvPr/>
          </p:nvSpPr>
          <p:spPr>
            <a:xfrm>
              <a:off x="5213040" y="1655182"/>
              <a:ext cx="2410980" cy="809325"/>
            </a:xfrm>
            <a:prstGeom prst="chevron">
              <a:avLst/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3915822" y="1650675"/>
              <a:ext cx="1839120" cy="813830"/>
            </a:xfrm>
            <a:prstGeom prst="chevron">
              <a:avLst/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2146756" y="1649187"/>
              <a:ext cx="2310968" cy="815321"/>
            </a:xfrm>
            <a:prstGeom prst="chevron">
              <a:avLst/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927950" y="1649187"/>
              <a:ext cx="1760708" cy="815321"/>
            </a:xfrm>
            <a:prstGeom prst="homePlate">
              <a:avLst/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8269" y="1831669"/>
              <a:ext cx="13462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MEETING: 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Module Kickoff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95685" y="1836407"/>
              <a:ext cx="21628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Global, HIGH-LEVEL </a:t>
              </a:r>
            </a:p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Requirements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46602" y="1797183"/>
              <a:ext cx="1292786" cy="465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MEETING: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Review &amp; 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Prioritize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72970" y="3169449"/>
              <a:ext cx="13712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Create detailed user stories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30318" y="3259322"/>
              <a:ext cx="11915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Sprints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29543" y="3124311"/>
              <a:ext cx="14514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Review with stakeholders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142366" y="3818339"/>
              <a:ext cx="1015289" cy="707883"/>
              <a:chOff x="5446712" y="3274923"/>
              <a:chExt cx="1560887" cy="1192710"/>
            </a:xfrm>
          </p:grpSpPr>
          <p:sp>
            <p:nvSpPr>
              <p:cNvPr id="20" name="U-Turn Arrow 19"/>
              <p:cNvSpPr/>
              <p:nvPr/>
            </p:nvSpPr>
            <p:spPr>
              <a:xfrm rot="10800000">
                <a:off x="5446712" y="3274923"/>
                <a:ext cx="1466506" cy="863600"/>
              </a:xfrm>
              <a:prstGeom prst="uturnArrow">
                <a:avLst/>
              </a:prstGeom>
              <a:gradFill>
                <a:gsLst>
                  <a:gs pos="0">
                    <a:schemeClr val="accent4"/>
                  </a:gs>
                  <a:gs pos="51000">
                    <a:schemeClr val="accent1"/>
                  </a:gs>
                </a:gsLst>
                <a:lin ang="66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692307" y="4052776"/>
                <a:ext cx="1315292" cy="41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84A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iterate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018458" y="1808069"/>
              <a:ext cx="13619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Refine &amp; User 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Design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MEETING: UX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3" name="Left Bracket 22"/>
            <p:cNvSpPr/>
            <p:nvPr/>
          </p:nvSpPr>
          <p:spPr>
            <a:xfrm>
              <a:off x="7960689" y="2785294"/>
              <a:ext cx="419875" cy="1949738"/>
            </a:xfrm>
            <a:prstGeom prst="leftBracket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6665328" y="3395496"/>
              <a:ext cx="2223262" cy="368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Development by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domain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61103" y="2536255"/>
              <a:ext cx="1835237" cy="1760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Informed by: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VIMS, SIIGL, VLMIS, HCMIS, SELV, DVD-MT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, SMT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user stories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KPI &amp;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Reporting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needs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(Country,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Gavi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,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WHO, UNICEF)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Stakeholder input &amp; interviews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51570" y="2536256"/>
              <a:ext cx="1428453" cy="163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(in-person)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Outputs: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Prioritized list of user stories (stubs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)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Prioritization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of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domains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for SD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4409" y="2536256"/>
              <a:ext cx="1493527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(remote, BMGF </a:t>
              </a:r>
              <a:r>
                <a:rPr kumimoji="0" lang="en-US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convenes</a:t>
              </a: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)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Outputs: </a:t>
              </a: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Stakeholder agreement on process, on high level scope of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module, and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identification of members for Vx module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domain SME groups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229243" y="3830206"/>
              <a:ext cx="1015289" cy="707882"/>
              <a:chOff x="5446714" y="3274923"/>
              <a:chExt cx="1560886" cy="1192709"/>
            </a:xfrm>
          </p:grpSpPr>
          <p:sp>
            <p:nvSpPr>
              <p:cNvPr id="29" name="U-Turn Arrow 28"/>
              <p:cNvSpPr/>
              <p:nvPr/>
            </p:nvSpPr>
            <p:spPr>
              <a:xfrm rot="10800000">
                <a:off x="5446714" y="3274923"/>
                <a:ext cx="1466507" cy="863600"/>
              </a:xfrm>
              <a:prstGeom prst="uturnArrow">
                <a:avLst/>
              </a:prstGeom>
              <a:gradFill>
                <a:gsLst>
                  <a:gs pos="0">
                    <a:schemeClr val="accent4"/>
                  </a:gs>
                  <a:gs pos="51000">
                    <a:schemeClr val="accent1"/>
                  </a:gs>
                </a:gsLst>
                <a:lin ang="66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692309" y="4052775"/>
                <a:ext cx="1315291" cy="41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84A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iterate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285014" y="2536255"/>
              <a:ext cx="2125809" cy="2795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</a:t>
              </a:r>
              <a:r>
                <a:rPr lang="en-US" sz="1000" i="1" dirty="0" smtClean="0">
                  <a:solidFill>
                    <a:srgbClr val="44484A"/>
                  </a:solidFill>
                  <a:latin typeface="Calibri"/>
                  <a:cs typeface="Calibri"/>
                </a:rPr>
                <a:t>one</a:t>
              </a:r>
              <a:r>
                <a:rPr kumimoji="0" lang="en-US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workshop</a:t>
              </a:r>
              <a:r>
                <a:rPr kumimoji="0" lang="en-US" sz="1000" b="0" i="1" u="none" strike="noStrike" kern="1200" cap="none" spc="0" normalizeH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in French, specific engagements in English)</a:t>
              </a:r>
              <a:endPara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Outputs: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Review prioritized stories &amp; fill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gaps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Gather end user feedback on UX prototypes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Identify additional specifications in user journeys, personas, UX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Finalize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documentation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for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SD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484A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team</a:t>
              </a: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71442" marR="0" lvl="0" indent="-171442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484A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7082118" y="1653073"/>
              <a:ext cx="4685591" cy="809325"/>
            </a:xfrm>
            <a:prstGeom prst="chevron">
              <a:avLst/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27954" y="4903109"/>
              <a:ext cx="10839756" cy="640808"/>
            </a:xfrm>
            <a:prstGeom prst="rightArrow">
              <a:avLst/>
            </a:prstGeom>
            <a:gradFill flip="none" rotWithShape="1">
              <a:gsLst>
                <a:gs pos="28000">
                  <a:schemeClr val="tx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  <a:gs pos="55000">
                  <a:schemeClr val="tx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2965" y="5087488"/>
              <a:ext cx="21628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DB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February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8DB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83201" y="5102599"/>
              <a:ext cx="21628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DB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May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8DB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24792" y="5094098"/>
              <a:ext cx="21628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DB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June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8DB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71706" y="5095487"/>
              <a:ext cx="2162810" cy="20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DB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June-July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8DB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74392" y="1912943"/>
              <a:ext cx="2897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Software development; UAT; Release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9262" y="5102868"/>
              <a:ext cx="21628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DB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February - April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8DB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0263162" y="3818255"/>
              <a:ext cx="1015289" cy="707882"/>
              <a:chOff x="5446714" y="3274923"/>
              <a:chExt cx="1560886" cy="1192709"/>
            </a:xfrm>
          </p:grpSpPr>
          <p:sp>
            <p:nvSpPr>
              <p:cNvPr id="41" name="U-Turn Arrow 40"/>
              <p:cNvSpPr/>
              <p:nvPr/>
            </p:nvSpPr>
            <p:spPr>
              <a:xfrm rot="10800000">
                <a:off x="5446714" y="3274923"/>
                <a:ext cx="1466507" cy="863600"/>
              </a:xfrm>
              <a:prstGeom prst="uturnArrow">
                <a:avLst/>
              </a:prstGeom>
              <a:gradFill>
                <a:gsLst>
                  <a:gs pos="0">
                    <a:schemeClr val="accent4"/>
                  </a:gs>
                  <a:gs pos="51000">
                    <a:schemeClr val="accent1"/>
                  </a:gs>
                </a:gsLst>
                <a:lin ang="66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692309" y="4052775"/>
                <a:ext cx="1315291" cy="41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84A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iterate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7834627" y="5381866"/>
            <a:ext cx="170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DB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November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8DB3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50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8608" y="6361544"/>
            <a:ext cx="724293" cy="365125"/>
          </a:xfrm>
        </p:spPr>
        <p:txBody>
          <a:bodyPr/>
          <a:lstStyle/>
          <a:p>
            <a:fld id="{97840870-30C1-6A4C-9012-585F6FD4A0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 Workshop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65944"/>
            <a:ext cx="8229600" cy="4597507"/>
          </a:xfrm>
        </p:spPr>
        <p:txBody>
          <a:bodyPr>
            <a:noAutofit/>
          </a:bodyPr>
          <a:lstStyle/>
          <a:p>
            <a:pPr>
              <a:spcBef>
                <a:spcPts val="1680"/>
              </a:spcBef>
            </a:pPr>
            <a:r>
              <a:rPr lang="en-US" sz="1800" dirty="0" smtClean="0"/>
              <a:t>May 2 – 4, UN City Copenhagen</a:t>
            </a:r>
            <a:endParaRPr lang="en-US" sz="1800" dirty="0" smtClean="0"/>
          </a:p>
          <a:p>
            <a:pPr>
              <a:spcBef>
                <a:spcPts val="1680"/>
              </a:spcBef>
            </a:pPr>
            <a:r>
              <a:rPr lang="en-US" sz="1800" dirty="0" smtClean="0"/>
              <a:t>27 participants</a:t>
            </a:r>
          </a:p>
          <a:p>
            <a:pPr>
              <a:spcBef>
                <a:spcPts val="1680"/>
              </a:spcBef>
            </a:pPr>
            <a:r>
              <a:rPr lang="en-US" sz="1800" dirty="0" smtClean="0"/>
              <a:t>Objectives:</a:t>
            </a:r>
          </a:p>
          <a:p>
            <a:pPr lvl="1">
              <a:spcBef>
                <a:spcPts val="1680"/>
              </a:spcBef>
            </a:pPr>
            <a:r>
              <a:rPr lang="en-US" sz="1400" dirty="0" smtClean="0"/>
              <a:t>1. Create a shared understanding of the purpose of the vaccine module</a:t>
            </a:r>
          </a:p>
          <a:p>
            <a:pPr lvl="1">
              <a:spcBef>
                <a:spcPts val="1680"/>
              </a:spcBef>
            </a:pPr>
            <a:r>
              <a:rPr lang="en-US" sz="1400" dirty="0" smtClean="0"/>
              <a:t>2. Prioritize module features for development</a:t>
            </a:r>
          </a:p>
          <a:p>
            <a:pPr lvl="1">
              <a:spcBef>
                <a:spcPts val="1680"/>
              </a:spcBef>
            </a:pPr>
            <a:r>
              <a:rPr lang="en-US" sz="1400" dirty="0" smtClean="0"/>
              <a:t>3. Generate enthusiasm for continued engagement post-workshop</a:t>
            </a:r>
            <a:endParaRPr lang="en-US" sz="1100" dirty="0"/>
          </a:p>
          <a:p>
            <a:pPr>
              <a:spcBef>
                <a:spcPts val="1680"/>
              </a:spcBef>
            </a:pPr>
            <a:r>
              <a:rPr lang="en-US" sz="1800" dirty="0" smtClean="0"/>
              <a:t>Next steps:</a:t>
            </a:r>
          </a:p>
          <a:p>
            <a:pPr lvl="1">
              <a:spcBef>
                <a:spcPts val="1680"/>
              </a:spcBef>
            </a:pPr>
            <a:r>
              <a:rPr lang="en-US" sz="1400" dirty="0" smtClean="0"/>
              <a:t>Finalization of vaccine module roadmap </a:t>
            </a:r>
          </a:p>
          <a:p>
            <a:pPr lvl="1">
              <a:spcBef>
                <a:spcPts val="1680"/>
              </a:spcBef>
            </a:pPr>
            <a:r>
              <a:rPr lang="en-US" sz="1400" dirty="0" smtClean="0"/>
              <a:t>User Design Workshop in Senegal (June 2017) to inform module UI design</a:t>
            </a:r>
          </a:p>
          <a:p>
            <a:pPr lvl="1">
              <a:spcBef>
                <a:spcPts val="1680"/>
              </a:spcBef>
            </a:pPr>
            <a:r>
              <a:rPr lang="en-US" sz="1400" dirty="0" smtClean="0"/>
              <a:t>Software development begins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1605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8608" y="6361544"/>
            <a:ext cx="724293" cy="365125"/>
          </a:xfrm>
        </p:spPr>
        <p:txBody>
          <a:bodyPr/>
          <a:lstStyle/>
          <a:p>
            <a:fld id="{97840870-30C1-6A4C-9012-585F6FD4A0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Domains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47036" y="1093518"/>
            <a:ext cx="10806406" cy="5098884"/>
            <a:chOff x="1666035" y="567236"/>
            <a:chExt cx="10195976" cy="5262869"/>
          </a:xfrm>
        </p:grpSpPr>
        <p:sp>
          <p:nvSpPr>
            <p:cNvPr id="7" name="Shape 54"/>
            <p:cNvSpPr/>
            <p:nvPr/>
          </p:nvSpPr>
          <p:spPr>
            <a:xfrm>
              <a:off x="2022031" y="3251303"/>
              <a:ext cx="8235000" cy="1246447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4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Shape 55"/>
            <p:cNvSpPr/>
            <p:nvPr/>
          </p:nvSpPr>
          <p:spPr>
            <a:xfrm>
              <a:off x="7877482" y="671118"/>
              <a:ext cx="2402100" cy="4895036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4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Shape 56"/>
            <p:cNvSpPr txBox="1"/>
            <p:nvPr/>
          </p:nvSpPr>
          <p:spPr>
            <a:xfrm>
              <a:off x="2698031" y="579449"/>
              <a:ext cx="1209000" cy="575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350" dirty="0">
                  <a:solidFill>
                    <a:srgbClr val="000000"/>
                  </a:solidFill>
                  <a:latin typeface="Calibri" panose="020F0502020204030204" pitchFamily="34" charset="0"/>
                </a:rPr>
                <a:t>Data Sources</a:t>
              </a:r>
            </a:p>
          </p:txBody>
        </p:sp>
        <p:sp>
          <p:nvSpPr>
            <p:cNvPr id="10" name="Shape 57"/>
            <p:cNvSpPr txBox="1"/>
            <p:nvPr/>
          </p:nvSpPr>
          <p:spPr>
            <a:xfrm>
              <a:off x="5196482" y="567625"/>
              <a:ext cx="1992300" cy="60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350" dirty="0">
                  <a:solidFill>
                    <a:srgbClr val="000000"/>
                  </a:solidFill>
                  <a:latin typeface="Calibri" panose="020F0502020204030204" pitchFamily="34" charset="0"/>
                </a:rPr>
                <a:t>Vaccine Module Features</a:t>
              </a:r>
            </a:p>
          </p:txBody>
        </p:sp>
        <p:cxnSp>
          <p:nvCxnSpPr>
            <p:cNvPr id="11" name="Shape 58"/>
            <p:cNvCxnSpPr/>
            <p:nvPr/>
          </p:nvCxnSpPr>
          <p:spPr>
            <a:xfrm>
              <a:off x="4140531" y="99138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2" name="Shape 59"/>
            <p:cNvSpPr/>
            <p:nvPr/>
          </p:nvSpPr>
          <p:spPr>
            <a:xfrm>
              <a:off x="2022031" y="892818"/>
              <a:ext cx="8242200" cy="11691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4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Shape 60"/>
            <p:cNvSpPr txBox="1"/>
            <p:nvPr/>
          </p:nvSpPr>
          <p:spPr>
            <a:xfrm rot="16200000">
              <a:off x="1796792" y="1135235"/>
              <a:ext cx="1205880" cy="684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CCE Reporting </a:t>
              </a:r>
            </a:p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&amp; Management</a:t>
              </a:r>
            </a:p>
          </p:txBody>
        </p:sp>
        <p:sp>
          <p:nvSpPr>
            <p:cNvPr id="14" name="Shape 61"/>
            <p:cNvSpPr/>
            <p:nvPr/>
          </p:nvSpPr>
          <p:spPr>
            <a:xfrm>
              <a:off x="2660884" y="1595957"/>
              <a:ext cx="1472449" cy="252647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Remote T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emperature </a:t>
              </a:r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onitoring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Shape 62"/>
            <p:cNvSpPr/>
            <p:nvPr/>
          </p:nvSpPr>
          <p:spPr>
            <a:xfrm>
              <a:off x="2664482" y="1103592"/>
              <a:ext cx="1472449" cy="14134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CCE Inventory Catalog</a:t>
              </a:r>
            </a:p>
          </p:txBody>
        </p:sp>
        <p:sp>
          <p:nvSpPr>
            <p:cNvPr id="16" name="Shape 63"/>
            <p:cNvSpPr/>
            <p:nvPr/>
          </p:nvSpPr>
          <p:spPr>
            <a:xfrm>
              <a:off x="8048131" y="924669"/>
              <a:ext cx="2085900" cy="23851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✥ Functional status of CCE</a:t>
              </a:r>
            </a:p>
          </p:txBody>
        </p:sp>
        <p:sp>
          <p:nvSpPr>
            <p:cNvPr id="17" name="Shape 64"/>
            <p:cNvSpPr/>
            <p:nvPr/>
          </p:nvSpPr>
          <p:spPr>
            <a:xfrm>
              <a:off x="8048131" y="1197406"/>
              <a:ext cx="2085900" cy="23851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✥ Temperature alarms</a:t>
              </a:r>
            </a:p>
          </p:txBody>
        </p:sp>
        <p:sp>
          <p:nvSpPr>
            <p:cNvPr id="18" name="Shape 65"/>
            <p:cNvSpPr/>
            <p:nvPr/>
          </p:nvSpPr>
          <p:spPr>
            <a:xfrm>
              <a:off x="2664482" y="1268444"/>
              <a:ext cx="1472449" cy="14134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CCE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Functioning </a:t>
              </a:r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L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og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Shape 66"/>
            <p:cNvSpPr/>
            <p:nvPr/>
          </p:nvSpPr>
          <p:spPr>
            <a:xfrm>
              <a:off x="2664482" y="1433268"/>
              <a:ext cx="1472449" cy="14134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CCE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Temperature Log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Shape 67"/>
            <p:cNvSpPr/>
            <p:nvPr/>
          </p:nvSpPr>
          <p:spPr>
            <a:xfrm>
              <a:off x="4404382" y="924667"/>
              <a:ext cx="3308100" cy="2496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Manage CCE inventory (including location, capacity, date of manufacture, date of installation)</a:t>
              </a:r>
            </a:p>
          </p:txBody>
        </p:sp>
        <p:sp>
          <p:nvSpPr>
            <p:cNvPr id="21" name="Shape 68"/>
            <p:cNvSpPr/>
            <p:nvPr/>
          </p:nvSpPr>
          <p:spPr>
            <a:xfrm>
              <a:off x="4404382" y="1511366"/>
              <a:ext cx="3308100" cy="1998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Capture CCE temperature status</a:t>
              </a:r>
            </a:p>
          </p:txBody>
        </p:sp>
        <p:sp>
          <p:nvSpPr>
            <p:cNvPr id="22" name="Shape 69"/>
            <p:cNvSpPr/>
            <p:nvPr/>
          </p:nvSpPr>
          <p:spPr>
            <a:xfrm>
              <a:off x="4404382" y="1242854"/>
              <a:ext cx="3308100" cy="1998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Capture CCE functional status</a:t>
              </a:r>
            </a:p>
          </p:txBody>
        </p:sp>
        <p:cxnSp>
          <p:nvCxnSpPr>
            <p:cNvPr id="23" name="Shape 70"/>
            <p:cNvCxnSpPr/>
            <p:nvPr/>
          </p:nvCxnSpPr>
          <p:spPr>
            <a:xfrm>
              <a:off x="3732352" y="3910418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4" name="Shape 71"/>
            <p:cNvSpPr/>
            <p:nvPr/>
          </p:nvSpPr>
          <p:spPr>
            <a:xfrm>
              <a:off x="4404382" y="1779879"/>
              <a:ext cx="3308100" cy="23976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Generate temperature alarms &amp; notifications (by facility, geog. area)</a:t>
              </a:r>
            </a:p>
          </p:txBody>
        </p:sp>
        <p:sp>
          <p:nvSpPr>
            <p:cNvPr id="25" name="Shape 72"/>
            <p:cNvSpPr txBox="1"/>
            <p:nvPr/>
          </p:nvSpPr>
          <p:spPr>
            <a:xfrm>
              <a:off x="8624254" y="567236"/>
              <a:ext cx="15606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35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Reporting</a:t>
              </a:r>
            </a:p>
          </p:txBody>
        </p:sp>
        <p:sp>
          <p:nvSpPr>
            <p:cNvPr id="26" name="Shape 73"/>
            <p:cNvSpPr/>
            <p:nvPr/>
          </p:nvSpPr>
          <p:spPr>
            <a:xfrm>
              <a:off x="2022031" y="2108361"/>
              <a:ext cx="8242200" cy="10965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4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Shape 74"/>
            <p:cNvSpPr txBox="1"/>
            <p:nvPr/>
          </p:nvSpPr>
          <p:spPr>
            <a:xfrm rot="16200000">
              <a:off x="1835143" y="2334972"/>
              <a:ext cx="1096500" cy="684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Forecasting</a:t>
              </a:r>
            </a:p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&amp; Estimation</a:t>
              </a:r>
            </a:p>
          </p:txBody>
        </p:sp>
        <p:sp>
          <p:nvSpPr>
            <p:cNvPr id="28" name="Shape 75"/>
            <p:cNvSpPr/>
            <p:nvPr/>
          </p:nvSpPr>
          <p:spPr>
            <a:xfrm>
              <a:off x="2676831" y="2186484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Vaccination Targets</a:t>
              </a:r>
            </a:p>
          </p:txBody>
        </p:sp>
        <p:sp>
          <p:nvSpPr>
            <p:cNvPr id="29" name="Shape 76"/>
            <p:cNvSpPr/>
            <p:nvPr/>
          </p:nvSpPr>
          <p:spPr>
            <a:xfrm>
              <a:off x="2676831" y="2354082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Vaccine Orders</a:t>
              </a:r>
            </a:p>
          </p:txBody>
        </p:sp>
        <p:sp>
          <p:nvSpPr>
            <p:cNvPr id="30" name="Shape 77"/>
            <p:cNvSpPr/>
            <p:nvPr/>
          </p:nvSpPr>
          <p:spPr>
            <a:xfrm>
              <a:off x="8048131" y="2233791"/>
              <a:ext cx="2085900" cy="256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✥ Forecast Accuracy / Forecast Demand Ratio</a:t>
              </a:r>
            </a:p>
          </p:txBody>
        </p:sp>
        <p:sp>
          <p:nvSpPr>
            <p:cNvPr id="31" name="Shape 78"/>
            <p:cNvSpPr/>
            <p:nvPr/>
          </p:nvSpPr>
          <p:spPr>
            <a:xfrm>
              <a:off x="8048131" y="2558892"/>
              <a:ext cx="2085900" cy="256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✥ Comparison of estimates using different inputs </a:t>
              </a:r>
            </a:p>
          </p:txBody>
        </p:sp>
        <p:sp>
          <p:nvSpPr>
            <p:cNvPr id="32" name="Shape 79"/>
            <p:cNvSpPr/>
            <p:nvPr/>
          </p:nvSpPr>
          <p:spPr>
            <a:xfrm>
              <a:off x="2676831" y="2521709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Immunization Reports</a:t>
              </a:r>
            </a:p>
          </p:txBody>
        </p:sp>
        <p:sp>
          <p:nvSpPr>
            <p:cNvPr id="33" name="Shape 80"/>
            <p:cNvSpPr/>
            <p:nvPr/>
          </p:nvSpPr>
          <p:spPr>
            <a:xfrm>
              <a:off x="2676831" y="2689309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Stock Card/Ledger</a:t>
              </a:r>
            </a:p>
          </p:txBody>
        </p:sp>
        <p:sp>
          <p:nvSpPr>
            <p:cNvPr id="34" name="Shape 81"/>
            <p:cNvSpPr/>
            <p:nvPr/>
          </p:nvSpPr>
          <p:spPr>
            <a:xfrm>
              <a:off x="4404380" y="2193316"/>
              <a:ext cx="3308102" cy="533671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Calculate vaccine needs using multiple variables (MoH targets, wastage rates, *historical consumption, historical supply, available CCE capacity and functional status)</a:t>
              </a:r>
            </a:p>
          </p:txBody>
        </p:sp>
        <p:sp>
          <p:nvSpPr>
            <p:cNvPr id="35" name="Shape 82"/>
            <p:cNvSpPr/>
            <p:nvPr/>
          </p:nvSpPr>
          <p:spPr>
            <a:xfrm>
              <a:off x="4400780" y="2775531"/>
              <a:ext cx="3311702" cy="316549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Display estimates by facility / delivery area / product / multiple time periods</a:t>
              </a:r>
            </a:p>
          </p:txBody>
        </p:sp>
        <p:sp>
          <p:nvSpPr>
            <p:cNvPr id="36" name="Shape 83"/>
            <p:cNvSpPr/>
            <p:nvPr/>
          </p:nvSpPr>
          <p:spPr>
            <a:xfrm>
              <a:off x="2676831" y="3655039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Vaccine Arrival Report</a:t>
              </a:r>
            </a:p>
          </p:txBody>
        </p:sp>
        <p:sp>
          <p:nvSpPr>
            <p:cNvPr id="37" name="Shape 84"/>
            <p:cNvSpPr/>
            <p:nvPr/>
          </p:nvSpPr>
          <p:spPr>
            <a:xfrm>
              <a:off x="2676831" y="3488842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Proof of Delivery</a:t>
              </a:r>
            </a:p>
          </p:txBody>
        </p:sp>
        <p:sp>
          <p:nvSpPr>
            <p:cNvPr id="38" name="Shape 85"/>
            <p:cNvSpPr/>
            <p:nvPr/>
          </p:nvSpPr>
          <p:spPr>
            <a:xfrm>
              <a:off x="2676831" y="3831245"/>
              <a:ext cx="1460100" cy="119999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Delivery Schedule</a:t>
              </a:r>
            </a:p>
          </p:txBody>
        </p:sp>
        <p:sp>
          <p:nvSpPr>
            <p:cNvPr id="39" name="Shape 86"/>
            <p:cNvSpPr/>
            <p:nvPr/>
          </p:nvSpPr>
          <p:spPr>
            <a:xfrm>
              <a:off x="2683780" y="4009109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Resupply Schedule</a:t>
              </a:r>
            </a:p>
          </p:txBody>
        </p:sp>
        <p:sp>
          <p:nvSpPr>
            <p:cNvPr id="40" name="Shape 87"/>
            <p:cNvSpPr/>
            <p:nvPr/>
          </p:nvSpPr>
          <p:spPr>
            <a:xfrm>
              <a:off x="2676831" y="4183642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Submitted Requisitions</a:t>
              </a:r>
            </a:p>
          </p:txBody>
        </p:sp>
        <p:sp>
          <p:nvSpPr>
            <p:cNvPr id="41" name="Shape 88"/>
            <p:cNvSpPr txBox="1"/>
            <p:nvPr/>
          </p:nvSpPr>
          <p:spPr>
            <a:xfrm>
              <a:off x="4404380" y="3320039"/>
              <a:ext cx="3322800" cy="2052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Support *pull, push, and mixed supply chains</a:t>
              </a:r>
            </a:p>
          </p:txBody>
        </p:sp>
        <p:sp>
          <p:nvSpPr>
            <p:cNvPr id="42" name="Shape 89"/>
            <p:cNvSpPr txBox="1"/>
            <p:nvPr/>
          </p:nvSpPr>
          <p:spPr>
            <a:xfrm>
              <a:off x="4404380" y="3923995"/>
              <a:ext cx="3319199" cy="27627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*For pull supply chain needs: Create requisitions, authorizations, &amp; approvals</a:t>
              </a:r>
            </a:p>
          </p:txBody>
        </p:sp>
        <p:sp>
          <p:nvSpPr>
            <p:cNvPr id="43" name="Shape 90"/>
            <p:cNvSpPr txBox="1"/>
            <p:nvPr/>
          </p:nvSpPr>
          <p:spPr>
            <a:xfrm>
              <a:off x="8048131" y="3350567"/>
              <a:ext cx="2085900" cy="256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✥ On-Time &amp; In-Full Orders or Deliveries</a:t>
              </a:r>
            </a:p>
          </p:txBody>
        </p:sp>
        <p:sp>
          <p:nvSpPr>
            <p:cNvPr id="44" name="Shape 91"/>
            <p:cNvSpPr txBox="1"/>
            <p:nvPr/>
          </p:nvSpPr>
          <p:spPr>
            <a:xfrm>
              <a:off x="8048131" y="3675606"/>
              <a:ext cx="2085900" cy="371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✥ Delivery/Resupply Status Reports by facility / geographic area / time period </a:t>
              </a:r>
            </a:p>
          </p:txBody>
        </p:sp>
        <p:sp>
          <p:nvSpPr>
            <p:cNvPr id="45" name="Shape 92"/>
            <p:cNvSpPr txBox="1"/>
            <p:nvPr/>
          </p:nvSpPr>
          <p:spPr>
            <a:xfrm>
              <a:off x="8048131" y="4115542"/>
              <a:ext cx="2085900" cy="199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Custom reports as identified by working group </a:t>
              </a:r>
            </a:p>
          </p:txBody>
        </p:sp>
        <p:sp>
          <p:nvSpPr>
            <p:cNvPr id="46" name="Shape 93"/>
            <p:cNvSpPr txBox="1"/>
            <p:nvPr/>
          </p:nvSpPr>
          <p:spPr>
            <a:xfrm>
              <a:off x="4404380" y="3562683"/>
              <a:ext cx="3322800" cy="323868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For push supply chain needs: Create &amp; display distribution plans by product, time period, delivery area, facility </a:t>
              </a:r>
            </a:p>
          </p:txBody>
        </p:sp>
        <p:sp>
          <p:nvSpPr>
            <p:cNvPr id="47" name="Shape 94"/>
            <p:cNvSpPr/>
            <p:nvPr/>
          </p:nvSpPr>
          <p:spPr>
            <a:xfrm>
              <a:off x="2676831" y="2856908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Wastage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Reporting Form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Shape 95"/>
            <p:cNvSpPr/>
            <p:nvPr/>
          </p:nvSpPr>
          <p:spPr>
            <a:xfrm>
              <a:off x="2676831" y="3024534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CCE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Capacity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Shape 96"/>
            <p:cNvSpPr/>
            <p:nvPr/>
          </p:nvSpPr>
          <p:spPr>
            <a:xfrm>
              <a:off x="8048131" y="2891868"/>
              <a:ext cx="2085900" cy="19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Custom reports as identified by working group </a:t>
              </a:r>
            </a:p>
          </p:txBody>
        </p:sp>
        <p:sp>
          <p:nvSpPr>
            <p:cNvPr id="50" name="Shape 97"/>
            <p:cNvSpPr txBox="1"/>
            <p:nvPr/>
          </p:nvSpPr>
          <p:spPr>
            <a:xfrm rot="16200000">
              <a:off x="1851467" y="3547679"/>
              <a:ext cx="1096500" cy="684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Distribution / Resupply</a:t>
              </a:r>
            </a:p>
          </p:txBody>
        </p:sp>
        <p:sp>
          <p:nvSpPr>
            <p:cNvPr id="51" name="Shape 98"/>
            <p:cNvSpPr/>
            <p:nvPr/>
          </p:nvSpPr>
          <p:spPr>
            <a:xfrm>
              <a:off x="8048131" y="1470142"/>
              <a:ext cx="2085900" cy="23851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✥ Available CCE storage capacity </a:t>
              </a:r>
            </a:p>
          </p:txBody>
        </p:sp>
        <p:sp>
          <p:nvSpPr>
            <p:cNvPr id="52" name="Shape 99"/>
            <p:cNvSpPr txBox="1"/>
            <p:nvPr/>
          </p:nvSpPr>
          <p:spPr>
            <a:xfrm>
              <a:off x="8048131" y="1742870"/>
              <a:ext cx="2085900" cy="234645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Custom reports as identified by working group </a:t>
              </a:r>
            </a:p>
          </p:txBody>
        </p:sp>
        <p:sp>
          <p:nvSpPr>
            <p:cNvPr id="53" name="Shape 100"/>
            <p:cNvSpPr txBox="1"/>
            <p:nvPr/>
          </p:nvSpPr>
          <p:spPr>
            <a:xfrm>
              <a:off x="4404380" y="4237714"/>
              <a:ext cx="3322800" cy="2052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*Support local fulfillment; integrated supply chains </a:t>
              </a:r>
            </a:p>
          </p:txBody>
        </p:sp>
        <p:sp>
          <p:nvSpPr>
            <p:cNvPr id="54" name="Shape 101"/>
            <p:cNvSpPr/>
            <p:nvPr/>
          </p:nvSpPr>
          <p:spPr>
            <a:xfrm>
              <a:off x="1692975" y="5580505"/>
              <a:ext cx="33081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Please note that </a:t>
              </a:r>
              <a:r>
                <a:rPr lang="en" sz="80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Reporting</a:t>
              </a:r>
              <a:r>
                <a:rPr lang="en" sz="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is also a specified domain of the vaccine module. </a:t>
              </a:r>
            </a:p>
          </p:txBody>
        </p:sp>
        <p:sp>
          <p:nvSpPr>
            <p:cNvPr id="55" name="Shape 102"/>
            <p:cNvSpPr/>
            <p:nvPr/>
          </p:nvSpPr>
          <p:spPr>
            <a:xfrm>
              <a:off x="4803263" y="5577257"/>
              <a:ext cx="7058748" cy="2407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* </a:t>
              </a:r>
              <a:r>
                <a:rPr lang="en" sz="9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Indicates </a:t>
              </a:r>
              <a:r>
                <a:rPr lang="en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feature supported by current core OpenLMIS roadmap    </a:t>
              </a:r>
              <a:r>
                <a:rPr lang="en" sz="9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	✥ </a:t>
              </a:r>
              <a:r>
                <a:rPr lang="en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</a:t>
              </a:r>
              <a:r>
                <a:rPr lang="en" sz="9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ndicates </a:t>
              </a:r>
              <a:r>
                <a:rPr lang="en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DISC Key Performance indicator (KPI) </a:t>
              </a:r>
            </a:p>
          </p:txBody>
        </p:sp>
        <p:sp>
          <p:nvSpPr>
            <p:cNvPr id="56" name="Shape 103"/>
            <p:cNvSpPr/>
            <p:nvPr/>
          </p:nvSpPr>
          <p:spPr>
            <a:xfrm>
              <a:off x="2022031" y="4544192"/>
              <a:ext cx="8242200" cy="10452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4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Shape 104"/>
            <p:cNvSpPr txBox="1"/>
            <p:nvPr/>
          </p:nvSpPr>
          <p:spPr>
            <a:xfrm rot="16200000">
              <a:off x="1713282" y="4778818"/>
              <a:ext cx="1169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Stock </a:t>
              </a:r>
            </a:p>
            <a:p>
              <a:pPr algn="ctr"/>
              <a:r>
                <a:rPr lang="en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Management</a:t>
              </a:r>
            </a:p>
          </p:txBody>
        </p:sp>
        <p:sp>
          <p:nvSpPr>
            <p:cNvPr id="58" name="Shape 106"/>
            <p:cNvSpPr/>
            <p:nvPr/>
          </p:nvSpPr>
          <p:spPr>
            <a:xfrm>
              <a:off x="2673231" y="5001751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Stock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Card/Ledger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Shape 107"/>
            <p:cNvSpPr/>
            <p:nvPr/>
          </p:nvSpPr>
          <p:spPr>
            <a:xfrm>
              <a:off x="8044531" y="4581942"/>
              <a:ext cx="2085900" cy="164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✥ Stocked according to plan</a:t>
              </a:r>
            </a:p>
          </p:txBody>
        </p:sp>
        <p:sp>
          <p:nvSpPr>
            <p:cNvPr id="60" name="Shape 108"/>
            <p:cNvSpPr/>
            <p:nvPr/>
          </p:nvSpPr>
          <p:spPr>
            <a:xfrm>
              <a:off x="8044531" y="4811118"/>
              <a:ext cx="2085900" cy="164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✥ Full stock availability</a:t>
              </a:r>
            </a:p>
          </p:txBody>
        </p:sp>
        <p:sp>
          <p:nvSpPr>
            <p:cNvPr id="61" name="Shape 109"/>
            <p:cNvSpPr/>
            <p:nvPr/>
          </p:nvSpPr>
          <p:spPr>
            <a:xfrm>
              <a:off x="8044531" y="5040294"/>
              <a:ext cx="2085900" cy="164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>
                  <a:solidFill>
                    <a:srgbClr val="000000"/>
                  </a:solidFill>
                  <a:latin typeface="Calibri" panose="020F0502020204030204" pitchFamily="34" charset="0"/>
                </a:rPr>
                <a:t>✥ Closed vial wastage</a:t>
              </a:r>
            </a:p>
          </p:txBody>
        </p:sp>
        <p:sp>
          <p:nvSpPr>
            <p:cNvPr id="62" name="Shape 110"/>
            <p:cNvSpPr/>
            <p:nvPr/>
          </p:nvSpPr>
          <p:spPr>
            <a:xfrm>
              <a:off x="2673231" y="4706370"/>
              <a:ext cx="1460100" cy="247086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MoH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Min/Max Stock </a:t>
              </a:r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olicy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Shape 111"/>
            <p:cNvSpPr/>
            <p:nvPr/>
          </p:nvSpPr>
          <p:spPr>
            <a:xfrm>
              <a:off x="2673231" y="5174573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Stockout </a:t>
              </a:r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eport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Shape 112"/>
            <p:cNvSpPr/>
            <p:nvPr/>
          </p:nvSpPr>
          <p:spPr>
            <a:xfrm>
              <a:off x="2673231" y="5337411"/>
              <a:ext cx="1460100" cy="120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50" dirty="0">
                  <a:solidFill>
                    <a:srgbClr val="000000"/>
                  </a:solidFill>
                  <a:latin typeface="Calibri" panose="020F0502020204030204" pitchFamily="34" charset="0"/>
                </a:rPr>
                <a:t>Wastage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Reporting</a:t>
              </a:r>
              <a:r>
                <a:rPr lang="en" sz="105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Form</a:t>
              </a:r>
              <a:endParaRPr lang="en" sz="10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Shape 113"/>
            <p:cNvSpPr/>
            <p:nvPr/>
          </p:nvSpPr>
          <p:spPr>
            <a:xfrm>
              <a:off x="4427531" y="4605718"/>
              <a:ext cx="3322800" cy="2496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*Enter vaccine stock data and capture stock movements (amounts, history, received stock)</a:t>
              </a:r>
            </a:p>
          </p:txBody>
        </p:sp>
        <p:sp>
          <p:nvSpPr>
            <p:cNvPr id="66" name="Shape 114"/>
            <p:cNvSpPr/>
            <p:nvPr/>
          </p:nvSpPr>
          <p:spPr>
            <a:xfrm>
              <a:off x="4427531" y="4891354"/>
              <a:ext cx="3322800" cy="2052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*Capture vial wastage (by facility, zone, 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period</a:t>
              </a:r>
              <a:r>
                <a:rPr lang="en-US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, reason</a:t>
              </a:r>
              <a:r>
                <a:rPr lang="en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  <a:endParaRPr lang="en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Shape 115"/>
            <p:cNvSpPr txBox="1"/>
            <p:nvPr/>
          </p:nvSpPr>
          <p:spPr>
            <a:xfrm>
              <a:off x="8044531" y="5269469"/>
              <a:ext cx="2085900" cy="164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Custom reports as identified by working group </a:t>
              </a:r>
            </a:p>
          </p:txBody>
        </p:sp>
        <p:sp>
          <p:nvSpPr>
            <p:cNvPr id="68" name="Shape 116"/>
            <p:cNvSpPr txBox="1"/>
            <p:nvPr/>
          </p:nvSpPr>
          <p:spPr>
            <a:xfrm rot="16200000">
              <a:off x="1344008" y="2774325"/>
              <a:ext cx="1209000" cy="56494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Domain</a:t>
              </a:r>
            </a:p>
          </p:txBody>
        </p:sp>
        <p:sp>
          <p:nvSpPr>
            <p:cNvPr id="69" name="Shape 117"/>
            <p:cNvSpPr/>
            <p:nvPr/>
          </p:nvSpPr>
          <p:spPr>
            <a:xfrm>
              <a:off x="4427531" y="5132604"/>
              <a:ext cx="3322800" cy="2052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Supports product bundling (kits) </a:t>
              </a:r>
            </a:p>
          </p:txBody>
        </p:sp>
        <p:sp>
          <p:nvSpPr>
            <p:cNvPr id="70" name="Shape 119"/>
            <p:cNvSpPr/>
            <p:nvPr/>
          </p:nvSpPr>
          <p:spPr>
            <a:xfrm>
              <a:off x="4427531" y="5360954"/>
              <a:ext cx="3322800" cy="205200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66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Generate stock level notifications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05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8608" y="6361544"/>
            <a:ext cx="724293" cy="365125"/>
          </a:xfrm>
        </p:spPr>
        <p:txBody>
          <a:bodyPr/>
          <a:lstStyle/>
          <a:p>
            <a:fld id="{97840870-30C1-6A4C-9012-585F6FD4A0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Focus Areas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464" y="1431376"/>
            <a:ext cx="79725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CCE Reporting &amp; Management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</a:b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Forecasting &amp; Estimation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</a:b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Resupply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(includes distribution &amp; pickup)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Stock Management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</a:b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Reporting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(crosscut of all domains)</a:t>
            </a:r>
          </a:p>
          <a:p>
            <a:pPr marL="342900" indent="-342900">
              <a:buFont typeface="Arial"/>
              <a:buChar char="•"/>
            </a:pPr>
            <a:endParaRPr lang="en-US" i="1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endParaRPr lang="en-US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Next steps: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Analysis of participant feedback, LOE estimations, Finalization of MVP/Roadmap, and refinement of chosen user stories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32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8608" y="6361544"/>
            <a:ext cx="724293" cy="365125"/>
          </a:xfrm>
        </p:spPr>
        <p:txBody>
          <a:bodyPr/>
          <a:lstStyle/>
          <a:p>
            <a:fld id="{97840870-30C1-6A4C-9012-585F6FD4A0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Key Topics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6606"/>
            <a:ext cx="8229600" cy="4597507"/>
          </a:xfrm>
        </p:spPr>
        <p:txBody>
          <a:bodyPr>
            <a:noAutofit/>
          </a:bodyPr>
          <a:lstStyle/>
          <a:p>
            <a:pPr>
              <a:spcBef>
                <a:spcPts val="1680"/>
              </a:spcBef>
            </a:pPr>
            <a:r>
              <a:rPr lang="en-US" sz="1600" dirty="0" smtClean="0">
                <a:latin typeface="Calibri"/>
                <a:cs typeface="Calibri"/>
              </a:rPr>
              <a:t>Sustainability of </a:t>
            </a:r>
            <a:r>
              <a:rPr lang="en-US" sz="1600" dirty="0" err="1" smtClean="0">
                <a:latin typeface="Calibri"/>
                <a:cs typeface="Calibri"/>
              </a:rPr>
              <a:t>OpenLMIS</a:t>
            </a:r>
            <a:endParaRPr lang="en-US" sz="1600" dirty="0" smtClean="0">
              <a:latin typeface="Calibri"/>
              <a:cs typeface="Calibri"/>
            </a:endParaRPr>
          </a:p>
          <a:p>
            <a:pPr lvl="1">
              <a:spcBef>
                <a:spcPts val="1680"/>
              </a:spcBef>
            </a:pPr>
            <a:r>
              <a:rPr lang="en-US" sz="1200" dirty="0" smtClean="0">
                <a:latin typeface="Calibri"/>
                <a:cs typeface="Calibri"/>
              </a:rPr>
              <a:t>Business model and overall sustainability of </a:t>
            </a:r>
            <a:r>
              <a:rPr lang="en-US" sz="1200" dirty="0" err="1" smtClean="0">
                <a:latin typeface="Calibri"/>
                <a:cs typeface="Calibri"/>
              </a:rPr>
              <a:t>OpenLMIS</a:t>
            </a:r>
            <a:endParaRPr lang="en-US" sz="1200" dirty="0" smtClean="0">
              <a:latin typeface="Calibri"/>
              <a:cs typeface="Calibri"/>
            </a:endParaRPr>
          </a:p>
          <a:p>
            <a:pPr lvl="1">
              <a:spcBef>
                <a:spcPts val="1680"/>
              </a:spcBef>
            </a:pPr>
            <a:r>
              <a:rPr lang="en-US" sz="1200" dirty="0" smtClean="0">
                <a:latin typeface="Calibri"/>
                <a:cs typeface="Calibri"/>
              </a:rPr>
              <a:t>Governance Committee involvement</a:t>
            </a:r>
          </a:p>
          <a:p>
            <a:pPr lvl="1">
              <a:spcBef>
                <a:spcPts val="1680"/>
              </a:spcBef>
            </a:pPr>
            <a:r>
              <a:rPr lang="en-US" sz="1200" dirty="0" smtClean="0">
                <a:latin typeface="Calibri"/>
                <a:cs typeface="Calibri"/>
              </a:rPr>
              <a:t>Digital Health Initiative</a:t>
            </a:r>
            <a:endParaRPr lang="en-US" sz="1200" dirty="0" smtClean="0">
              <a:latin typeface="Calibri"/>
              <a:cs typeface="Calibri"/>
            </a:endParaRPr>
          </a:p>
          <a:p>
            <a:pPr>
              <a:spcBef>
                <a:spcPts val="1680"/>
              </a:spcBef>
            </a:pPr>
            <a:r>
              <a:rPr lang="en-US" sz="1600" dirty="0" smtClean="0">
                <a:latin typeface="Calibri"/>
                <a:cs typeface="Calibri"/>
              </a:rPr>
              <a:t>Programmatic Data Collection</a:t>
            </a:r>
          </a:p>
          <a:p>
            <a:pPr lvl="1">
              <a:spcBef>
                <a:spcPts val="1680"/>
              </a:spcBef>
            </a:pPr>
            <a:r>
              <a:rPr lang="en-US" sz="1200" dirty="0">
                <a:latin typeface="Calibri"/>
                <a:cs typeface="Calibri"/>
              </a:rPr>
              <a:t>I</a:t>
            </a:r>
            <a:r>
              <a:rPr lang="en-US" sz="1200" dirty="0" smtClean="0">
                <a:latin typeface="Calibri"/>
                <a:cs typeface="Calibri"/>
              </a:rPr>
              <a:t>dentifying key user needs and integration opportunities</a:t>
            </a:r>
            <a:endParaRPr lang="en-US" sz="1200" dirty="0" smtClean="0">
              <a:latin typeface="Calibri"/>
              <a:cs typeface="Calibri"/>
            </a:endParaRPr>
          </a:p>
          <a:p>
            <a:pPr>
              <a:spcBef>
                <a:spcPts val="1680"/>
              </a:spcBef>
            </a:pPr>
            <a:r>
              <a:rPr lang="en-US" sz="1600" dirty="0" err="1" smtClean="0">
                <a:latin typeface="Calibri"/>
                <a:cs typeface="Calibri"/>
              </a:rPr>
              <a:t>OpenLMIS</a:t>
            </a:r>
            <a:r>
              <a:rPr lang="en-US" sz="1600" dirty="0" smtClean="0">
                <a:latin typeface="Calibri"/>
                <a:cs typeface="Calibri"/>
              </a:rPr>
              <a:t>, VIMS, and version forking</a:t>
            </a:r>
          </a:p>
          <a:p>
            <a:pPr lvl="1">
              <a:spcBef>
                <a:spcPts val="1680"/>
              </a:spcBef>
            </a:pPr>
            <a:r>
              <a:rPr lang="en-US" sz="1200" dirty="0" smtClean="0">
                <a:latin typeface="Calibri"/>
                <a:cs typeface="Calibri"/>
              </a:rPr>
              <a:t>Refining the message for better understanding</a:t>
            </a:r>
          </a:p>
          <a:p>
            <a:pPr lvl="1">
              <a:spcBef>
                <a:spcPts val="1680"/>
              </a:spcBef>
            </a:pPr>
            <a:r>
              <a:rPr lang="en-US" sz="1200" dirty="0" smtClean="0">
                <a:latin typeface="Calibri"/>
                <a:cs typeface="Calibri"/>
              </a:rPr>
              <a:t>SD resources &amp; Open Source commit process</a:t>
            </a:r>
          </a:p>
          <a:p>
            <a:pPr>
              <a:spcBef>
                <a:spcPts val="1680"/>
              </a:spcBef>
            </a:pPr>
            <a:r>
              <a:rPr lang="en-US" sz="1600" dirty="0" smtClean="0">
                <a:latin typeface="Calibri"/>
                <a:cs typeface="Calibri"/>
              </a:rPr>
              <a:t>Introducing </a:t>
            </a:r>
            <a:r>
              <a:rPr lang="en-US" sz="1600" dirty="0" err="1" smtClean="0">
                <a:latin typeface="Calibri"/>
                <a:cs typeface="Calibri"/>
              </a:rPr>
              <a:t>OpenLMIS</a:t>
            </a:r>
            <a:r>
              <a:rPr lang="en-US" sz="1600" dirty="0" smtClean="0">
                <a:latin typeface="Calibri"/>
                <a:cs typeface="Calibri"/>
              </a:rPr>
              <a:t> to Ministries</a:t>
            </a:r>
          </a:p>
          <a:p>
            <a:pPr>
              <a:spcBef>
                <a:spcPts val="1680"/>
              </a:spcBef>
            </a:pPr>
            <a:r>
              <a:rPr lang="en-US" sz="1600" dirty="0" smtClean="0">
                <a:latin typeface="Calibri"/>
                <a:cs typeface="Calibri"/>
              </a:rPr>
              <a:t>Feature Roadmap &amp; Continued Feedback</a:t>
            </a:r>
          </a:p>
        </p:txBody>
      </p:sp>
    </p:spTree>
    <p:extLst>
      <p:ext uri="{BB962C8B-B14F-4D97-AF65-F5344CB8AC3E}">
        <p14:creationId xmlns:p14="http://schemas.microsoft.com/office/powerpoint/2010/main" val="252944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8608" y="6361544"/>
            <a:ext cx="724293" cy="365125"/>
          </a:xfrm>
        </p:spPr>
        <p:txBody>
          <a:bodyPr/>
          <a:lstStyle/>
          <a:p>
            <a:fld id="{97840870-30C1-6A4C-9012-585F6FD4A0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User </a:t>
            </a:r>
            <a:r>
              <a:rPr lang="en-US" dirty="0" smtClean="0"/>
              <a:t>Design Activities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9248" y="1737084"/>
            <a:ext cx="3562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Senegal Workshop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1049" y="1754858"/>
            <a:ext cx="3562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Additional Country Team Engagements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657378"/>
            <a:ext cx="4164040" cy="2806415"/>
          </a:xfrm>
        </p:spPr>
        <p:txBody>
          <a:bodyPr>
            <a:noAutofit/>
          </a:bodyPr>
          <a:lstStyle/>
          <a:p>
            <a:pPr>
              <a:spcBef>
                <a:spcPts val="1680"/>
              </a:spcBef>
            </a:pPr>
            <a:r>
              <a:rPr lang="en-US" sz="2000" dirty="0" smtClean="0">
                <a:latin typeface="Calibri Light"/>
                <a:cs typeface="Calibri Light"/>
              </a:rPr>
              <a:t>Week of June 26 </a:t>
            </a:r>
          </a:p>
          <a:p>
            <a:pPr>
              <a:spcBef>
                <a:spcPts val="1680"/>
              </a:spcBef>
            </a:pPr>
            <a:r>
              <a:rPr lang="en-US" sz="2000" dirty="0" smtClean="0">
                <a:latin typeface="Calibri Light"/>
                <a:cs typeface="Calibri Light"/>
              </a:rPr>
              <a:t>Facilitated in French</a:t>
            </a:r>
          </a:p>
          <a:p>
            <a:pPr>
              <a:spcBef>
                <a:spcPts val="1680"/>
              </a:spcBef>
            </a:pPr>
            <a:r>
              <a:rPr lang="en-US" sz="2000" dirty="0" smtClean="0">
                <a:latin typeface="Calibri Light"/>
                <a:cs typeface="Calibri Light"/>
              </a:rPr>
              <a:t>PATH Headquarters in Dakar</a:t>
            </a:r>
          </a:p>
          <a:p>
            <a:pPr>
              <a:spcBef>
                <a:spcPts val="1680"/>
              </a:spcBef>
            </a:pPr>
            <a:r>
              <a:rPr lang="en-US" sz="2000" dirty="0" smtClean="0">
                <a:latin typeface="Calibri Light"/>
                <a:cs typeface="Calibri Light"/>
              </a:rPr>
              <a:t>2.5 days of activities &amp; discussion</a:t>
            </a:r>
            <a:endParaRPr lang="en-US" sz="2000" dirty="0">
              <a:latin typeface="Calibri Light"/>
              <a:cs typeface="Calibri Light"/>
            </a:endParaRPr>
          </a:p>
          <a:p>
            <a:pPr>
              <a:spcBef>
                <a:spcPts val="1680"/>
              </a:spcBef>
            </a:pPr>
            <a:r>
              <a:rPr lang="en-US" sz="2000" dirty="0" smtClean="0">
                <a:latin typeface="Calibri Light"/>
                <a:cs typeface="Calibri Light"/>
              </a:rPr>
              <a:t>~5 countries, 2 participants each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41081" y="2645167"/>
            <a:ext cx="4164040" cy="2305058"/>
          </a:xfrm>
        </p:spPr>
        <p:txBody>
          <a:bodyPr>
            <a:noAutofit/>
          </a:bodyPr>
          <a:lstStyle/>
          <a:p>
            <a:pPr>
              <a:spcBef>
                <a:spcPts val="1680"/>
              </a:spcBef>
            </a:pPr>
            <a:r>
              <a:rPr lang="en-US" sz="2000" dirty="0" smtClean="0">
                <a:latin typeface="Calibri Light"/>
                <a:cs typeface="Calibri Light"/>
              </a:rPr>
              <a:t>Summer 2017</a:t>
            </a:r>
            <a:endParaRPr lang="en-US" sz="2000" dirty="0" smtClean="0">
              <a:latin typeface="Calibri Light"/>
              <a:cs typeface="Calibri Light"/>
            </a:endParaRPr>
          </a:p>
          <a:p>
            <a:pPr>
              <a:spcBef>
                <a:spcPts val="1680"/>
              </a:spcBef>
            </a:pPr>
            <a:r>
              <a:rPr lang="en-US" sz="2000" dirty="0" smtClean="0">
                <a:latin typeface="Calibri Light"/>
                <a:cs typeface="Calibri Light"/>
              </a:rPr>
              <a:t>Facilitated in English</a:t>
            </a:r>
          </a:p>
          <a:p>
            <a:pPr>
              <a:spcBef>
                <a:spcPts val="1680"/>
              </a:spcBef>
            </a:pPr>
            <a:r>
              <a:rPr lang="en-US" sz="2000" dirty="0" smtClean="0">
                <a:latin typeface="Calibri Light"/>
                <a:cs typeface="Calibri Light"/>
              </a:rPr>
              <a:t>Potentially Malawi, </a:t>
            </a:r>
            <a:r>
              <a:rPr lang="en-US" sz="2000" dirty="0" smtClean="0">
                <a:latin typeface="Calibri Light"/>
                <a:cs typeface="Calibri Light"/>
              </a:rPr>
              <a:t>Mozambique, others</a:t>
            </a:r>
            <a:endParaRPr lang="en-US" sz="2000" dirty="0" smtClean="0">
              <a:latin typeface="Calibri Light"/>
              <a:cs typeface="Calibri Light"/>
            </a:endParaRPr>
          </a:p>
          <a:p>
            <a:pPr>
              <a:spcBef>
                <a:spcPts val="1680"/>
              </a:spcBef>
            </a:pPr>
            <a:r>
              <a:rPr lang="en-US" sz="2000" dirty="0" smtClean="0">
                <a:latin typeface="Calibri Light"/>
                <a:cs typeface="Calibri Light"/>
              </a:rPr>
              <a:t>1.5 days of activity &amp; discussion</a:t>
            </a:r>
            <a:endParaRPr lang="en-US" sz="20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593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778" y="45379"/>
            <a:ext cx="8130963" cy="1070167"/>
          </a:xfrm>
        </p:spPr>
        <p:txBody>
          <a:bodyPr>
            <a:noAutofit/>
          </a:bodyPr>
          <a:lstStyle/>
          <a:p>
            <a:r>
              <a:rPr lang="en-US" sz="2800" dirty="0" smtClean="0"/>
              <a:t>Digging Deeper: </a:t>
            </a:r>
            <a:r>
              <a:rPr lang="en-US" sz="2800" dirty="0"/>
              <a:t>Stakeholders Input </a:t>
            </a:r>
            <a:r>
              <a:rPr lang="en-US" sz="2800" dirty="0" smtClean="0"/>
              <a:t>Process</a:t>
            </a:r>
            <a:endParaRPr lang="en-US" sz="2800" dirty="0"/>
          </a:p>
        </p:txBody>
      </p:sp>
      <p:sp>
        <p:nvSpPr>
          <p:cNvPr id="22" name="Chevron 21"/>
          <p:cNvSpPr/>
          <p:nvPr/>
        </p:nvSpPr>
        <p:spPr>
          <a:xfrm>
            <a:off x="149156" y="3116531"/>
            <a:ext cx="2249656" cy="1128191"/>
          </a:xfrm>
          <a:prstGeom prst="chevron">
            <a:avLst/>
          </a:prstGeom>
          <a:gradFill>
            <a:gsLst>
              <a:gs pos="0">
                <a:schemeClr val="accent4"/>
              </a:gs>
              <a:gs pos="51000">
                <a:schemeClr val="accent1"/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3638406" y="3116531"/>
            <a:ext cx="2111688" cy="1128191"/>
          </a:xfrm>
          <a:prstGeom prst="chevron">
            <a:avLst/>
          </a:prstGeom>
          <a:gradFill>
            <a:gsLst>
              <a:gs pos="0">
                <a:schemeClr val="accent4"/>
              </a:gs>
              <a:gs pos="51000">
                <a:schemeClr val="accent1"/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90406" y="2998350"/>
            <a:ext cx="1601270" cy="1493296"/>
            <a:chOff x="4491893" y="3115937"/>
            <a:chExt cx="2316499" cy="1975386"/>
          </a:xfrm>
        </p:grpSpPr>
        <p:sp>
          <p:nvSpPr>
            <p:cNvPr id="5" name="Circular Arrow 4"/>
            <p:cNvSpPr/>
            <p:nvPr/>
          </p:nvSpPr>
          <p:spPr>
            <a:xfrm>
              <a:off x="4491893" y="3115937"/>
              <a:ext cx="2316499" cy="1975386"/>
            </a:xfrm>
            <a:prstGeom prst="circularArrow">
              <a:avLst>
                <a:gd name="adj1" fmla="val 17229"/>
                <a:gd name="adj2" fmla="val 1142319"/>
                <a:gd name="adj3" fmla="val 20417660"/>
                <a:gd name="adj4" fmla="val 10908083"/>
                <a:gd name="adj5" fmla="val 19400"/>
              </a:avLst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Circular Arrow 24"/>
            <p:cNvSpPr/>
            <p:nvPr/>
          </p:nvSpPr>
          <p:spPr>
            <a:xfrm rot="10800000">
              <a:off x="4491893" y="3115937"/>
              <a:ext cx="2316499" cy="1975386"/>
            </a:xfrm>
            <a:prstGeom prst="circularArrow">
              <a:avLst>
                <a:gd name="adj1" fmla="val 17229"/>
                <a:gd name="adj2" fmla="val 1142319"/>
                <a:gd name="adj3" fmla="val 20417660"/>
                <a:gd name="adj4" fmla="val 10908083"/>
                <a:gd name="adj5" fmla="val 19400"/>
              </a:avLst>
            </a:prstGeom>
            <a:gradFill>
              <a:gsLst>
                <a:gs pos="0">
                  <a:schemeClr val="accent4"/>
                </a:gs>
                <a:gs pos="51000">
                  <a:schemeClr val="accent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6" name="Chevron 25"/>
          <p:cNvSpPr/>
          <p:nvPr/>
        </p:nvSpPr>
        <p:spPr>
          <a:xfrm>
            <a:off x="1899663" y="3116532"/>
            <a:ext cx="2227704" cy="1128191"/>
          </a:xfrm>
          <a:prstGeom prst="chevron">
            <a:avLst/>
          </a:prstGeom>
          <a:gradFill>
            <a:gsLst>
              <a:gs pos="0">
                <a:schemeClr val="accent4"/>
              </a:gs>
              <a:gs pos="51000">
                <a:schemeClr val="accent1"/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3166" y="3350712"/>
            <a:ext cx="1704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Combine </a:t>
            </a:r>
            <a:r>
              <a:rPr lang="en-US" sz="1000" dirty="0" err="1" smtClean="0">
                <a:solidFill>
                  <a:srgbClr val="FFFFFF"/>
                </a:solidFill>
                <a:latin typeface="Calibri"/>
                <a:cs typeface="Calibri"/>
              </a:rPr>
              <a:t>reqs</a:t>
            </a: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 from multiple existing systems, taking </a:t>
            </a:r>
          </a:p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into account gaps </a:t>
            </a:r>
          </a:p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and lessons learned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9500" y="3391462"/>
            <a:ext cx="17043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rgbClr val="FFFFFF"/>
                </a:solidFill>
                <a:latin typeface="Calibri"/>
                <a:cs typeface="Calibri"/>
              </a:rPr>
              <a:t>Prioritize features and determine software development schedule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5248905" y="3116532"/>
            <a:ext cx="2241501" cy="1128191"/>
          </a:xfrm>
          <a:prstGeom prst="chevron">
            <a:avLst/>
          </a:prstGeom>
          <a:gradFill>
            <a:gsLst>
              <a:gs pos="0">
                <a:schemeClr val="accent4"/>
              </a:gs>
              <a:gs pos="51000">
                <a:schemeClr val="accent1"/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0443" y="3367859"/>
            <a:ext cx="1704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Work with end users to optimize user experience </a:t>
            </a:r>
          </a:p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FF"/>
                </a:solidFill>
                <a:latin typeface="Calibri"/>
                <a:cs typeface="Calibri"/>
              </a:rPr>
              <a:t>and ensure system supports workflows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39693" y="2885917"/>
            <a:ext cx="1704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Build the software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6888" y="4341172"/>
            <a:ext cx="1704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rgbClr val="BD5F15"/>
                </a:solidFill>
                <a:latin typeface="Calibri"/>
                <a:cs typeface="Calibri"/>
              </a:rPr>
              <a:t>Iterate on system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038" y="2459848"/>
            <a:ext cx="1704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58585A"/>
                </a:solidFill>
                <a:latin typeface="Calibri"/>
                <a:cs typeface="Calibri"/>
              </a:rPr>
              <a:t>Establish support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2932" y="3414437"/>
            <a:ext cx="17043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rgbClr val="FFFFFF"/>
                </a:solidFill>
                <a:latin typeface="Calibri"/>
                <a:cs typeface="Calibri"/>
              </a:rPr>
              <a:t>Gain buy-in from global stakeholders </a:t>
            </a:r>
          </a:p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rgbClr val="FFFFFF"/>
                </a:solidFill>
                <a:latin typeface="Calibri"/>
                <a:cs typeface="Calibri"/>
              </a:rPr>
              <a:t>and funders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34196" y="2459848"/>
            <a:ext cx="190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58585A"/>
                </a:solidFill>
                <a:latin typeface="Calibri"/>
                <a:cs typeface="Calibri"/>
              </a:rPr>
              <a:t>Build upon existing efforts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62021" y="2459848"/>
            <a:ext cx="184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58585A"/>
                </a:solidFill>
                <a:latin typeface="Calibri"/>
                <a:cs typeface="Calibri"/>
              </a:rPr>
              <a:t>Prioritize scope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03254" y="2459848"/>
            <a:ext cx="1704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58585A"/>
                </a:solidFill>
                <a:latin typeface="Calibri"/>
                <a:cs typeface="Calibri"/>
              </a:rPr>
              <a:t>Validate user needs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47659" y="2474163"/>
            <a:ext cx="1864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58585A"/>
                </a:solidFill>
                <a:latin typeface="Calibri"/>
                <a:cs typeface="Calibri"/>
              </a:rPr>
              <a:t>Realize the tech vision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9156" y="4388048"/>
            <a:ext cx="1704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dirty="0" smtClean="0">
                <a:solidFill>
                  <a:srgbClr val="1EA7CF"/>
                </a:solidFill>
                <a:latin typeface="Calibri"/>
                <a:cs typeface="Calibri"/>
              </a:rPr>
              <a:t>Global stakeholders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EA7C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99663" y="4388048"/>
            <a:ext cx="17043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dirty="0" smtClean="0">
                <a:solidFill>
                  <a:srgbClr val="1EA7CF"/>
                </a:solidFill>
                <a:latin typeface="Calibri"/>
                <a:cs typeface="Calibri"/>
              </a:rPr>
              <a:t>Country systems</a:t>
            </a:r>
          </a:p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A7CF"/>
                </a:solidFill>
                <a:effectLst/>
                <a:uLnTx/>
                <a:uFillTx/>
                <a:latin typeface="Calibri"/>
                <a:cs typeface="Calibri"/>
              </a:rPr>
              <a:t>Subject matter experts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EA7C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26647" y="4385824"/>
            <a:ext cx="1704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dirty="0" smtClean="0">
                <a:solidFill>
                  <a:srgbClr val="1EA7CF"/>
                </a:solidFill>
                <a:latin typeface="Calibri"/>
                <a:cs typeface="Calibri"/>
              </a:rPr>
              <a:t>Global stakeholders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EA7C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03254" y="4382822"/>
            <a:ext cx="1704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dirty="0" smtClean="0">
                <a:solidFill>
                  <a:srgbClr val="1EA7CF"/>
                </a:solidFill>
                <a:latin typeface="Calibri"/>
                <a:cs typeface="Calibri"/>
              </a:rPr>
              <a:t>Country users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EA7C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6454" y="4676588"/>
            <a:ext cx="17043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dirty="0" smtClean="0">
                <a:solidFill>
                  <a:srgbClr val="1EA7CF"/>
                </a:solidFill>
                <a:latin typeface="Calibri"/>
                <a:cs typeface="Calibri"/>
              </a:rPr>
              <a:t>Subject matter experts</a:t>
            </a:r>
          </a:p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A7CF"/>
                </a:solidFill>
                <a:effectLst/>
                <a:uLnTx/>
                <a:uFillTx/>
                <a:latin typeface="Calibri"/>
                <a:cs typeface="Calibri"/>
              </a:rPr>
              <a:t>Country</a:t>
            </a:r>
            <a:r>
              <a:rPr kumimoji="0" lang="en-US" sz="1050" b="0" i="0" u="none" strike="noStrike" kern="1200" cap="none" spc="0" normalizeH="0" noProof="0" dirty="0" smtClean="0">
                <a:ln>
                  <a:noFill/>
                </a:ln>
                <a:solidFill>
                  <a:srgbClr val="1EA7CF"/>
                </a:solidFill>
                <a:effectLst/>
                <a:uLnTx/>
                <a:uFillTx/>
                <a:latin typeface="Calibri"/>
                <a:cs typeface="Calibri"/>
              </a:rPr>
              <a:t> systems</a:t>
            </a:r>
          </a:p>
          <a:p>
            <a:pPr marL="171450" marR="0" lvl="0" indent="-17145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50" baseline="0" dirty="0" smtClean="0">
                <a:solidFill>
                  <a:srgbClr val="1EA7CF"/>
                </a:solidFill>
                <a:latin typeface="Calibri"/>
                <a:cs typeface="Calibri"/>
              </a:rPr>
              <a:t>Country</a:t>
            </a:r>
            <a:r>
              <a:rPr lang="en-US" sz="1050" dirty="0" smtClean="0">
                <a:solidFill>
                  <a:srgbClr val="1EA7CF"/>
                </a:solidFill>
                <a:latin typeface="Calibri"/>
                <a:cs typeface="Calibri"/>
              </a:rPr>
              <a:t> users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EA7C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39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penLMIS Theme ">
  <a:themeElements>
    <a:clrScheme name="Custom 14">
      <a:dk1>
        <a:srgbClr val="58585A"/>
      </a:dk1>
      <a:lt1>
        <a:srgbClr val="FFFFFF"/>
      </a:lt1>
      <a:dk2>
        <a:srgbClr val="008DB3"/>
      </a:dk2>
      <a:lt2>
        <a:srgbClr val="EBEBEB"/>
      </a:lt2>
      <a:accent1>
        <a:srgbClr val="E77325"/>
      </a:accent1>
      <a:accent2>
        <a:srgbClr val="4CBAEA"/>
      </a:accent2>
      <a:accent3>
        <a:srgbClr val="C4581E"/>
      </a:accent3>
      <a:accent4>
        <a:srgbClr val="F6CEAF"/>
      </a:accent4>
      <a:accent5>
        <a:srgbClr val="CBE5F7"/>
      </a:accent5>
      <a:accent6>
        <a:srgbClr val="727476"/>
      </a:accent6>
      <a:hlink>
        <a:srgbClr val="58585A"/>
      </a:hlink>
      <a:folHlink>
        <a:srgbClr val="008DB3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4"/>
            </a:gs>
            <a:gs pos="51000">
              <a:schemeClr val="accent1"/>
            </a:gs>
          </a:gsLst>
          <a:lin ang="6600000" scaled="0"/>
        </a:gradFill>
        <a:ln>
          <a:noFill/>
        </a:ln>
        <a:effectLst/>
      </a:spPr>
      <a:bodyPr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1012</Words>
  <Application>Microsoft Macintosh PowerPoint</Application>
  <PresentationFormat>On-screen Show (4:3)</PresentationFormat>
  <Paragraphs>228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OpenLMIS Theme </vt:lpstr>
      <vt:lpstr>OpenLMIS Vaccine Module Update</vt:lpstr>
      <vt:lpstr>Purpose of Vaccine Module</vt:lpstr>
      <vt:lpstr>Timeline of Vaccine Module</vt:lpstr>
      <vt:lpstr>Prioritization Workshop</vt:lpstr>
      <vt:lpstr>Feature Domains</vt:lpstr>
      <vt:lpstr>Domain Focus Areas</vt:lpstr>
      <vt:lpstr>Additional Key Topics</vt:lpstr>
      <vt:lpstr>Upcoming User Design Activities</vt:lpstr>
      <vt:lpstr>Digging Deeper: Stakeholders Input Process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2017-02-07T19:59:47Z</cp:lastPrinted>
  <dcterms:created xsi:type="dcterms:W3CDTF">2016-02-10T19:47:18Z</dcterms:created>
  <dcterms:modified xsi:type="dcterms:W3CDTF">2017-05-16T17:57:08Z</dcterms:modified>
</cp:coreProperties>
</file>