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32" r:id="rId1"/>
  </p:sldMasterIdLst>
  <p:notesMasterIdLst>
    <p:notesMasterId r:id="rId19"/>
  </p:notesMasterIdLst>
  <p:handoutMasterIdLst>
    <p:handoutMasterId r:id="rId20"/>
  </p:handoutMasterIdLst>
  <p:sldIdLst>
    <p:sldId id="303" r:id="rId2"/>
    <p:sldId id="319" r:id="rId3"/>
    <p:sldId id="320" r:id="rId4"/>
    <p:sldId id="321" r:id="rId5"/>
    <p:sldId id="322" r:id="rId6"/>
    <p:sldId id="323" r:id="rId7"/>
    <p:sldId id="318" r:id="rId8"/>
    <p:sldId id="324" r:id="rId9"/>
    <p:sldId id="325" r:id="rId10"/>
    <p:sldId id="326" r:id="rId11"/>
    <p:sldId id="302" r:id="rId12"/>
    <p:sldId id="317" r:id="rId13"/>
    <p:sldId id="312" r:id="rId14"/>
    <p:sldId id="315" r:id="rId15"/>
    <p:sldId id="316" r:id="rId16"/>
    <p:sldId id="309" r:id="rId17"/>
    <p:sldId id="29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55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B7173"/>
    <a:srgbClr val="16C9F0"/>
    <a:srgbClr val="51BDEB"/>
    <a:srgbClr val="EBEBEB"/>
    <a:srgbClr val="1EA7CF"/>
    <a:srgbClr val="3C4142"/>
    <a:srgbClr val="F0F0F0"/>
    <a:srgbClr val="00AFD7"/>
    <a:srgbClr val="0093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52" autoAdjust="0"/>
    <p:restoredTop sz="93389" autoAdjust="0"/>
  </p:normalViewPr>
  <p:slideViewPr>
    <p:cSldViewPr snapToGrid="0" snapToObjects="1">
      <p:cViewPr varScale="1">
        <p:scale>
          <a:sx n="83" d="100"/>
          <a:sy n="83" d="100"/>
        </p:scale>
        <p:origin x="1533" y="54"/>
      </p:cViewPr>
      <p:guideLst>
        <p:guide orient="horz" pos="888"/>
        <p:guide pos="55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750FFA-2B01-5548-956A-7CCC4AC77955}" type="datetimeFigureOut">
              <a:rPr lang="en-US" smtClean="0"/>
              <a:t>5/4/2017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3BC364-7218-744F-9596-066A362487D6}" type="slidenum">
              <a:rPr lang="en-US" smtClean="0"/>
              <a:t>‹#›</a:t>
            </a:fld>
            <a:endParaRPr lang="en-US"/>
          </a:p>
        </p:txBody>
      </p:sp>
    </p:spTree>
    <p:extLst>
      <p:ext uri="{BB962C8B-B14F-4D97-AF65-F5344CB8AC3E}">
        <p14:creationId xmlns:p14="http://schemas.microsoft.com/office/powerpoint/2010/main" val="31726742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1E182-3940-3342-804C-BFFC44C95575}" type="datetimeFigureOut">
              <a:rPr lang="en-US" smtClean="0"/>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7CB896-D03E-E34D-8853-1D7619E04010}" type="slidenum">
              <a:rPr lang="en-US" smtClean="0"/>
              <a:t>‹#›</a:t>
            </a:fld>
            <a:endParaRPr lang="en-US"/>
          </a:p>
        </p:txBody>
      </p:sp>
    </p:spTree>
    <p:extLst>
      <p:ext uri="{BB962C8B-B14F-4D97-AF65-F5344CB8AC3E}">
        <p14:creationId xmlns:p14="http://schemas.microsoft.com/office/powerpoint/2010/main" val="1131874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VillageReach</a:t>
            </a:r>
            <a:r>
              <a:rPr lang="en-US" dirty="0" smtClean="0"/>
              <a:t> is leading a number of activities in support of this important work, one of which will be a User Design Workshop to take place the last week of June 2017 (3 days to be confirmed during the week of June 26-30). This workshop will be an opportunity for </a:t>
            </a:r>
            <a:r>
              <a:rPr lang="en-US" dirty="0" err="1" smtClean="0"/>
              <a:t>VillageReach</a:t>
            </a:r>
            <a:r>
              <a:rPr lang="en-US" dirty="0" smtClean="0"/>
              <a:t> and the </a:t>
            </a:r>
            <a:r>
              <a:rPr lang="en-US" dirty="0" err="1" smtClean="0"/>
              <a:t>OpenLMIS</a:t>
            </a:r>
            <a:r>
              <a:rPr lang="en-US" dirty="0" smtClean="0"/>
              <a:t> software development team to collect feedback from country EPI staff on specific user needs and for participants to work together within the design framework to inform the optimal user experience for the </a:t>
            </a:r>
            <a:r>
              <a:rPr lang="en-US" dirty="0" err="1" smtClean="0"/>
              <a:t>OpenLMIS</a:t>
            </a:r>
            <a:r>
              <a:rPr lang="en-US" dirty="0" smtClean="0"/>
              <a:t> vaccine functionality system.</a:t>
            </a:r>
          </a:p>
          <a:p>
            <a:r>
              <a:rPr lang="en-US" dirty="0" smtClean="0"/>
              <a:t>In order to address user needs and ensure relevancy for a variety of country users, </a:t>
            </a:r>
            <a:r>
              <a:rPr lang="en-US" dirty="0" err="1" smtClean="0"/>
              <a:t>VillageReach</a:t>
            </a:r>
            <a:r>
              <a:rPr lang="en-US" dirty="0" smtClean="0"/>
              <a:t> will conduct this user design workshop in Dakar, Senegal to work with country-level users to co-create the user experience for vaccine functionality. </a:t>
            </a:r>
            <a:r>
              <a:rPr lang="en-US" dirty="0" err="1" smtClean="0"/>
              <a:t>VillageReach</a:t>
            </a:r>
            <a:r>
              <a:rPr lang="en-US" dirty="0" smtClean="0"/>
              <a:t> will facilitate the workshop in French and will lead participants through various design activities over the course of the three days.</a:t>
            </a:r>
          </a:p>
          <a:p>
            <a:r>
              <a:rPr lang="en-US" dirty="0" err="1" smtClean="0"/>
              <a:t>VillageReach</a:t>
            </a:r>
            <a:r>
              <a:rPr lang="en-US" dirty="0" smtClean="0"/>
              <a:t> would like to invite two EPI staff members from each collaborating country to participate in the workshop. In order to capture user needs at multiple levels within the country’s vaccine system, we ask that two different types of users should be represented. These two participants should be:</a:t>
            </a:r>
          </a:p>
          <a:p>
            <a:r>
              <a:rPr lang="en-US" dirty="0" smtClean="0"/>
              <a:t>1. An EPI officer or other central-level manager, and</a:t>
            </a:r>
          </a:p>
          <a:p>
            <a:r>
              <a:rPr lang="en-US" dirty="0" smtClean="0"/>
              <a:t>2. An “end user,” someone who is conducting initial data collection within the LMIS. (Such as a facility CCE manager, a pharmacist, facility store room manager, etc.) </a:t>
            </a:r>
          </a:p>
          <a:p>
            <a:r>
              <a:rPr lang="en-US" dirty="0" smtClean="0"/>
              <a:t>This way we will be able to work across the levels of the system and co-design user experiences to fit the variety of needs.</a:t>
            </a:r>
            <a:endParaRPr lang="en-US" dirty="0"/>
          </a:p>
        </p:txBody>
      </p:sp>
      <p:sp>
        <p:nvSpPr>
          <p:cNvPr id="4" name="Slide Number Placeholder 3"/>
          <p:cNvSpPr>
            <a:spLocks noGrp="1"/>
          </p:cNvSpPr>
          <p:nvPr>
            <p:ph type="sldNum" sz="quarter" idx="10"/>
          </p:nvPr>
        </p:nvSpPr>
        <p:spPr/>
        <p:txBody>
          <a:bodyPr/>
          <a:lstStyle/>
          <a:p>
            <a:fld id="{F67CB896-D03E-E34D-8853-1D7619E04010}" type="slidenum">
              <a:rPr lang="en-US" smtClean="0"/>
              <a:t>3</a:t>
            </a:fld>
            <a:endParaRPr lang="en-US"/>
          </a:p>
        </p:txBody>
      </p:sp>
    </p:spTree>
    <p:extLst>
      <p:ext uri="{BB962C8B-B14F-4D97-AF65-F5344CB8AC3E}">
        <p14:creationId xmlns:p14="http://schemas.microsoft.com/office/powerpoint/2010/main" val="4284371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7CB896-D03E-E34D-8853-1D7619E04010}" type="slidenum">
              <a:rPr lang="en-US" smtClean="0"/>
              <a:t>5</a:t>
            </a:fld>
            <a:endParaRPr lang="en-US"/>
          </a:p>
        </p:txBody>
      </p:sp>
    </p:spTree>
    <p:extLst>
      <p:ext uri="{BB962C8B-B14F-4D97-AF65-F5344CB8AC3E}">
        <p14:creationId xmlns:p14="http://schemas.microsoft.com/office/powerpoint/2010/main" val="126650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7CB896-D03E-E34D-8853-1D7619E04010}" type="slidenum">
              <a:rPr lang="en-US" smtClean="0"/>
              <a:t>11</a:t>
            </a:fld>
            <a:endParaRPr lang="en-US"/>
          </a:p>
        </p:txBody>
      </p:sp>
    </p:spTree>
    <p:extLst>
      <p:ext uri="{BB962C8B-B14F-4D97-AF65-F5344CB8AC3E}">
        <p14:creationId xmlns:p14="http://schemas.microsoft.com/office/powerpoint/2010/main" val="1513849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LMIS_Title">
    <p:spTree>
      <p:nvGrpSpPr>
        <p:cNvPr id="1" name=""/>
        <p:cNvGrpSpPr/>
        <p:nvPr/>
      </p:nvGrpSpPr>
      <p:grpSpPr>
        <a:xfrm>
          <a:off x="0" y="0"/>
          <a:ext cx="0" cy="0"/>
          <a:chOff x="0" y="0"/>
          <a:chExt cx="0" cy="0"/>
        </a:xfrm>
      </p:grpSpPr>
      <p:sp>
        <p:nvSpPr>
          <p:cNvPr id="13" name="Round Same Side Corner Rectangle 12"/>
          <p:cNvSpPr/>
          <p:nvPr userDrawn="1"/>
        </p:nvSpPr>
        <p:spPr>
          <a:xfrm rot="10800000" flipH="1">
            <a:off x="0" y="5803918"/>
            <a:ext cx="9144000" cy="1054082"/>
          </a:xfrm>
          <a:prstGeom prst="round2SameRect">
            <a:avLst>
              <a:gd name="adj1" fmla="val 0"/>
              <a:gd name="adj2" fmla="val 0"/>
            </a:avLst>
          </a:prstGeom>
          <a:solidFill>
            <a:srgbClr val="51BD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a:off x="0" y="1"/>
            <a:ext cx="9144000" cy="2400906"/>
          </a:xfrm>
          <a:prstGeom prst="round2SameRect">
            <a:avLst>
              <a:gd name="adj1" fmla="val 0"/>
              <a:gd name="adj2" fmla="val 0"/>
            </a:avLst>
          </a:prstGeom>
          <a:solidFill>
            <a:srgbClr val="F0F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B7173"/>
              </a:solidFill>
            </a:endParaRPr>
          </a:p>
        </p:txBody>
      </p:sp>
      <p:sp>
        <p:nvSpPr>
          <p:cNvPr id="3" name="Subtitle 2"/>
          <p:cNvSpPr>
            <a:spLocks noGrp="1"/>
          </p:cNvSpPr>
          <p:nvPr>
            <p:ph type="subTitle" idx="1"/>
          </p:nvPr>
        </p:nvSpPr>
        <p:spPr>
          <a:xfrm>
            <a:off x="532435" y="5949060"/>
            <a:ext cx="7903353" cy="763454"/>
          </a:xfrm>
        </p:spPr>
        <p:txBody>
          <a:bodyPr anchor="ctr">
            <a:normAutofit/>
          </a:bodyPr>
          <a:lstStyle>
            <a:lvl1pPr marL="0" marR="0" indent="0" algn="ctr" defTabSz="457200" rtl="0" eaLnBrk="1" fontAlgn="auto" latinLnBrk="0" hangingPunct="1">
              <a:lnSpc>
                <a:spcPct val="100000"/>
              </a:lnSpc>
              <a:spcBef>
                <a:spcPct val="20000"/>
              </a:spcBef>
              <a:spcAft>
                <a:spcPts val="0"/>
              </a:spcAft>
              <a:buClrTx/>
              <a:buSzTx/>
              <a:buFont typeface="Arial"/>
              <a:buNone/>
              <a:tabLst/>
              <a:defRPr sz="2000" b="0" cap="none" spc="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2" name="Title 1"/>
          <p:cNvSpPr>
            <a:spLocks noGrp="1"/>
          </p:cNvSpPr>
          <p:nvPr>
            <p:ph type="ctrTitle"/>
          </p:nvPr>
        </p:nvSpPr>
        <p:spPr>
          <a:xfrm>
            <a:off x="3544939" y="117487"/>
            <a:ext cx="5323372" cy="1782953"/>
          </a:xfrm>
        </p:spPr>
        <p:txBody>
          <a:bodyPr anchor="ctr">
            <a:normAutofit/>
          </a:bodyPr>
          <a:lstStyle>
            <a:lvl1pPr algn="r">
              <a:lnSpc>
                <a:spcPts val="4580"/>
              </a:lnSpc>
              <a:defRPr sz="4800">
                <a:solidFill>
                  <a:schemeClr val="tx1"/>
                </a:solidFill>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3544938" y="1713849"/>
            <a:ext cx="5323372" cy="541914"/>
          </a:xfrm>
        </p:spPr>
        <p:txBody>
          <a:bodyPr>
            <a:normAutofit/>
          </a:bodyPr>
          <a:lstStyle>
            <a:lvl1pPr marL="0" indent="0" algn="r">
              <a:buNone/>
              <a:defRPr sz="1800" cap="all" spc="120" baseline="0">
                <a:solidFill>
                  <a:schemeClr val="tx1"/>
                </a:solidFill>
              </a:defRPr>
            </a:lvl1pPr>
            <a:lvl2pPr algn="r">
              <a:defRPr/>
            </a:lvl2pPr>
            <a:lvl3pPr algn="r">
              <a:defRPr/>
            </a:lvl3pPr>
            <a:lvl4pPr algn="r">
              <a:defRPr/>
            </a:lvl4pPr>
            <a:lvl5pPr algn="r">
              <a:defRPr/>
            </a:lvl5pPr>
          </a:lstStyle>
          <a:p>
            <a:pPr lvl="0"/>
            <a:r>
              <a:rPr lang="en-US" dirty="0" smtClean="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0019" y="329088"/>
            <a:ext cx="3432988" cy="1716494"/>
          </a:xfrm>
          <a:prstGeom prst="rect">
            <a:avLst/>
          </a:prstGeom>
        </p:spPr>
      </p:pic>
    </p:spTree>
    <p:extLst>
      <p:ext uri="{BB962C8B-B14F-4D97-AF65-F5344CB8AC3E}">
        <p14:creationId xmlns:p14="http://schemas.microsoft.com/office/powerpoint/2010/main" val="242204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 Same Side Corner Rectangle 6"/>
          <p:cNvSpPr/>
          <p:nvPr userDrawn="1"/>
        </p:nvSpPr>
        <p:spPr>
          <a:xfrm flipH="1">
            <a:off x="-2" y="0"/>
            <a:ext cx="9144001" cy="1446693"/>
          </a:xfrm>
          <a:prstGeom prst="round2SameRect">
            <a:avLst>
              <a:gd name="adj1" fmla="val 0"/>
              <a:gd name="adj2" fmla="val 0"/>
            </a:avLst>
          </a:prstGeom>
          <a:solidFill>
            <a:srgbClr val="51BD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5873" t="18560" r="13658" b="46647"/>
          <a:stretch/>
        </p:blipFill>
        <p:spPr>
          <a:xfrm>
            <a:off x="4907636" y="0"/>
            <a:ext cx="4560431" cy="1414021"/>
          </a:xfrm>
          <a:prstGeom prst="rect">
            <a:avLst/>
          </a:prstGeom>
        </p:spPr>
      </p:pic>
      <p:sp>
        <p:nvSpPr>
          <p:cNvPr id="9" name="Round Same Side Corner Rectangle 8"/>
          <p:cNvSpPr/>
          <p:nvPr userDrawn="1"/>
        </p:nvSpPr>
        <p:spPr>
          <a:xfrm rot="10800000" flipH="1">
            <a:off x="0" y="6206050"/>
            <a:ext cx="9144000" cy="651950"/>
          </a:xfrm>
          <a:prstGeom prst="round2SameRect">
            <a:avLst>
              <a:gd name="adj1" fmla="val 0"/>
              <a:gd name="adj2" fmla="val 0"/>
            </a:avLst>
          </a:prstGeom>
          <a:solidFill>
            <a:srgbClr val="6B7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1152570"/>
            <a:ext cx="9144000" cy="5053480"/>
          </a:xfrm>
          <a:prstGeom prst="rect">
            <a:avLst/>
          </a:prstGeom>
          <a:solidFill>
            <a:srgbClr val="F0F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4777" y="82642"/>
            <a:ext cx="7859211" cy="1070167"/>
          </a:xfrm>
        </p:spPr>
        <p:txBody>
          <a:bodyPr anchor="ctr">
            <a:normAutofit/>
          </a:bodyPr>
          <a:lstStyle>
            <a:lvl1pPr algn="l">
              <a:lnSpc>
                <a:spcPts val="3720"/>
              </a:lnSpc>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72780"/>
            <a:ext cx="8229600" cy="4439385"/>
          </a:xfrm>
        </p:spPr>
        <p:txBody>
          <a:bodyPr/>
          <a:lstStyle>
            <a:lvl1pPr>
              <a:spcBef>
                <a:spcPts val="1080"/>
              </a:spcBef>
              <a:defRPr sz="2100" b="1">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158606" y="6360883"/>
            <a:ext cx="724293" cy="365125"/>
          </a:xfrm>
        </p:spPr>
        <p:txBody>
          <a:bodyPr/>
          <a:lstStyle>
            <a:lvl1pPr algn="r">
              <a:defRPr b="1">
                <a:solidFill>
                  <a:schemeClr val="bg2"/>
                </a:solidFill>
              </a:defRPr>
            </a:lvl1pPr>
          </a:lstStyle>
          <a:p>
            <a:fld id="{97840870-30C1-6A4C-9012-585F6FD4A006}"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9293" y="6299435"/>
            <a:ext cx="1478857" cy="488023"/>
          </a:xfrm>
          <a:prstGeom prst="rect">
            <a:avLst/>
          </a:prstGeom>
        </p:spPr>
      </p:pic>
    </p:spTree>
    <p:extLst>
      <p:ext uri="{BB962C8B-B14F-4D97-AF65-F5344CB8AC3E}">
        <p14:creationId xmlns:p14="http://schemas.microsoft.com/office/powerpoint/2010/main" val="210757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Content A">
    <p:bg>
      <p:bgPr>
        <a:solidFill>
          <a:schemeClr val="bg1"/>
        </a:solidFill>
        <a:effectLst/>
      </p:bgPr>
    </p:bg>
    <p:spTree>
      <p:nvGrpSpPr>
        <p:cNvPr id="1" name=""/>
        <p:cNvGrpSpPr/>
        <p:nvPr/>
      </p:nvGrpSpPr>
      <p:grpSpPr>
        <a:xfrm>
          <a:off x="0" y="0"/>
          <a:ext cx="0" cy="0"/>
          <a:chOff x="0" y="0"/>
          <a:chExt cx="0" cy="0"/>
        </a:xfrm>
      </p:grpSpPr>
      <p:sp>
        <p:nvSpPr>
          <p:cNvPr id="24" name="Round Same Side Corner Rectangle 23"/>
          <p:cNvSpPr/>
          <p:nvPr userDrawn="1"/>
        </p:nvSpPr>
        <p:spPr>
          <a:xfrm flipH="1">
            <a:off x="-2" y="0"/>
            <a:ext cx="9144001" cy="1446693"/>
          </a:xfrm>
          <a:prstGeom prst="round2SameRect">
            <a:avLst>
              <a:gd name="adj1" fmla="val 0"/>
              <a:gd name="adj2" fmla="val 0"/>
            </a:avLst>
          </a:prstGeom>
          <a:solidFill>
            <a:srgbClr val="51BD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Picture 24"/>
          <p:cNvPicPr>
            <a:picLocks noChangeAspect="1"/>
          </p:cNvPicPr>
          <p:nvPr userDrawn="1"/>
        </p:nvPicPr>
        <p:blipFill rotWithShape="1">
          <a:blip r:embed="rId2">
            <a:extLst>
              <a:ext uri="{28A0092B-C50C-407E-A947-70E740481C1C}">
                <a14:useLocalDpi xmlns:a14="http://schemas.microsoft.com/office/drawing/2010/main" val="0"/>
              </a:ext>
            </a:extLst>
          </a:blip>
          <a:srcRect l="-25873" t="18560" r="13658" b="46647"/>
          <a:stretch/>
        </p:blipFill>
        <p:spPr>
          <a:xfrm>
            <a:off x="4907636" y="0"/>
            <a:ext cx="4560431" cy="1414021"/>
          </a:xfrm>
          <a:prstGeom prst="rect">
            <a:avLst/>
          </a:prstGeom>
        </p:spPr>
      </p:pic>
      <p:sp>
        <p:nvSpPr>
          <p:cNvPr id="21" name="Rectangle 20"/>
          <p:cNvSpPr/>
          <p:nvPr userDrawn="1"/>
        </p:nvSpPr>
        <p:spPr>
          <a:xfrm>
            <a:off x="0" y="1152570"/>
            <a:ext cx="9144000" cy="5053480"/>
          </a:xfrm>
          <a:prstGeom prst="rect">
            <a:avLst/>
          </a:prstGeom>
          <a:solidFill>
            <a:srgbClr val="F0F0F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446693"/>
            <a:ext cx="4079289" cy="4465835"/>
          </a:xfrm>
        </p:spPr>
        <p:txBody>
          <a:bodyPr/>
          <a:lstStyle>
            <a:lvl1pPr>
              <a:spcBef>
                <a:spcPts val="1080"/>
              </a:spcBef>
              <a:defRPr sz="2400" b="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4" name="Straight Connector 13"/>
          <p:cNvCxnSpPr/>
          <p:nvPr userDrawn="1"/>
        </p:nvCxnSpPr>
        <p:spPr>
          <a:xfrm flipH="1">
            <a:off x="0" y="6206048"/>
            <a:ext cx="9144001" cy="0"/>
          </a:xfrm>
          <a:prstGeom prst="line">
            <a:avLst/>
          </a:prstGeom>
          <a:ln w="50800">
            <a:solidFill>
              <a:schemeClr val="bg1"/>
            </a:solidFill>
          </a:ln>
        </p:spPr>
        <p:style>
          <a:lnRef idx="1">
            <a:schemeClr val="dk1"/>
          </a:lnRef>
          <a:fillRef idx="0">
            <a:schemeClr val="dk1"/>
          </a:fillRef>
          <a:effectRef idx="0">
            <a:schemeClr val="dk1"/>
          </a:effectRef>
          <a:fontRef idx="minor">
            <a:schemeClr val="tx1"/>
          </a:fontRef>
        </p:style>
      </p:cxnSp>
      <p:sp>
        <p:nvSpPr>
          <p:cNvPr id="15" name="Content Placeholder 2"/>
          <p:cNvSpPr>
            <a:spLocks noGrp="1"/>
          </p:cNvSpPr>
          <p:nvPr>
            <p:ph idx="13"/>
          </p:nvPr>
        </p:nvSpPr>
        <p:spPr>
          <a:xfrm>
            <a:off x="4603072" y="1446693"/>
            <a:ext cx="4079289" cy="4465835"/>
          </a:xfrm>
        </p:spPr>
        <p:txBody>
          <a:bodyPr/>
          <a:lstStyle>
            <a:lvl1pPr>
              <a:spcBef>
                <a:spcPts val="1080"/>
              </a:spcBef>
              <a:defRPr sz="2400" b="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Round Same Side Corner Rectangle 16"/>
          <p:cNvSpPr/>
          <p:nvPr userDrawn="1"/>
        </p:nvSpPr>
        <p:spPr>
          <a:xfrm rot="10800000" flipH="1">
            <a:off x="0" y="6206050"/>
            <a:ext cx="9144000" cy="651950"/>
          </a:xfrm>
          <a:prstGeom prst="round2SameRect">
            <a:avLst>
              <a:gd name="adj1" fmla="val 0"/>
              <a:gd name="adj2" fmla="val 0"/>
            </a:avLst>
          </a:prstGeom>
          <a:solidFill>
            <a:srgbClr val="6B7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Slide Number Placeholder 5"/>
          <p:cNvSpPr>
            <a:spLocks noGrp="1"/>
          </p:cNvSpPr>
          <p:nvPr>
            <p:ph type="sldNum" sz="quarter" idx="12"/>
          </p:nvPr>
        </p:nvSpPr>
        <p:spPr>
          <a:xfrm>
            <a:off x="8158606" y="6360883"/>
            <a:ext cx="724293" cy="365125"/>
          </a:xfrm>
        </p:spPr>
        <p:txBody>
          <a:bodyPr/>
          <a:lstStyle>
            <a:lvl1pPr algn="r">
              <a:defRPr b="1">
                <a:solidFill>
                  <a:schemeClr val="bg2"/>
                </a:solidFill>
              </a:defRPr>
            </a:lvl1pPr>
          </a:lstStyle>
          <a:p>
            <a:fld id="{97840870-30C1-6A4C-9012-585F6FD4A006}" type="slidenum">
              <a:rPr lang="en-US" smtClean="0"/>
              <a:pPr/>
              <a:t>‹#›</a:t>
            </a:fld>
            <a:endParaRPr lang="en-US" dirty="0"/>
          </a:p>
        </p:txBody>
      </p:sp>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9293" y="6299435"/>
            <a:ext cx="1478857" cy="488023"/>
          </a:xfrm>
          <a:prstGeom prst="rect">
            <a:avLst/>
          </a:prstGeom>
        </p:spPr>
      </p:pic>
      <p:sp>
        <p:nvSpPr>
          <p:cNvPr id="26" name="Title 1"/>
          <p:cNvSpPr>
            <a:spLocks noGrp="1"/>
          </p:cNvSpPr>
          <p:nvPr>
            <p:ph type="title"/>
          </p:nvPr>
        </p:nvSpPr>
        <p:spPr>
          <a:xfrm>
            <a:off x="464777" y="82642"/>
            <a:ext cx="7859211" cy="1070167"/>
          </a:xfrm>
        </p:spPr>
        <p:txBody>
          <a:bodyPr anchor="ctr">
            <a:normAutofit/>
          </a:bodyPr>
          <a:lstStyle>
            <a:lvl1pPr algn="l">
              <a:lnSpc>
                <a:spcPts val="3720"/>
              </a:lnSpc>
              <a:defRPr sz="36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0702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Content B">
    <p:spTree>
      <p:nvGrpSpPr>
        <p:cNvPr id="1" name=""/>
        <p:cNvGrpSpPr/>
        <p:nvPr/>
      </p:nvGrpSpPr>
      <p:grpSpPr>
        <a:xfrm>
          <a:off x="0" y="0"/>
          <a:ext cx="0" cy="0"/>
          <a:chOff x="0" y="0"/>
          <a:chExt cx="0" cy="0"/>
        </a:xfrm>
      </p:grpSpPr>
      <p:cxnSp>
        <p:nvCxnSpPr>
          <p:cNvPr id="14" name="Straight Connector 13"/>
          <p:cNvCxnSpPr/>
          <p:nvPr userDrawn="1"/>
        </p:nvCxnSpPr>
        <p:spPr>
          <a:xfrm flipH="1">
            <a:off x="0" y="6206048"/>
            <a:ext cx="9144001" cy="0"/>
          </a:xfrm>
          <a:prstGeom prst="line">
            <a:avLst/>
          </a:prstGeom>
          <a:ln w="50800">
            <a:solidFill>
              <a:schemeClr val="bg1"/>
            </a:solidFill>
          </a:ln>
        </p:spPr>
        <p:style>
          <a:lnRef idx="1">
            <a:schemeClr val="dk1"/>
          </a:lnRef>
          <a:fillRef idx="0">
            <a:schemeClr val="dk1"/>
          </a:fillRef>
          <a:effectRef idx="0">
            <a:schemeClr val="dk1"/>
          </a:effectRef>
          <a:fontRef idx="minor">
            <a:schemeClr val="tx1"/>
          </a:fontRef>
        </p:style>
      </p:cxnSp>
      <p:sp>
        <p:nvSpPr>
          <p:cNvPr id="16" name="Content Placeholder 2"/>
          <p:cNvSpPr>
            <a:spLocks noGrp="1"/>
          </p:cNvSpPr>
          <p:nvPr>
            <p:ph sz="half" idx="1"/>
          </p:nvPr>
        </p:nvSpPr>
        <p:spPr>
          <a:xfrm>
            <a:off x="457200" y="1414022"/>
            <a:ext cx="4038600" cy="4660033"/>
          </a:xfrm>
        </p:spPr>
        <p:txBody>
          <a:bodyPr/>
          <a:lstStyle>
            <a:lvl1pPr>
              <a:defRPr sz="2400" b="1" cap="none" spc="30" baseline="0">
                <a:solidFill>
                  <a:schemeClr val="accent1"/>
                </a:solidFill>
              </a:defRPr>
            </a:lvl1pPr>
            <a:lvl2pPr>
              <a:defRPr sz="2000" cap="none">
                <a:solidFill>
                  <a:schemeClr val="tx1"/>
                </a:solidFill>
              </a:defRPr>
            </a:lvl2pPr>
            <a:lvl3pPr>
              <a:defRPr sz="2000" cap="none">
                <a:solidFill>
                  <a:schemeClr val="tx1"/>
                </a:solidFill>
              </a:defRPr>
            </a:lvl3pPr>
            <a:lvl4pPr>
              <a:defRPr sz="1800" cap="none">
                <a:solidFill>
                  <a:schemeClr val="tx1"/>
                </a:solidFill>
              </a:defRPr>
            </a:lvl4pPr>
            <a:lvl5pPr>
              <a:defRPr sz="1800" cap="none">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3"/>
          <p:cNvSpPr>
            <a:spLocks noGrp="1"/>
          </p:cNvSpPr>
          <p:nvPr>
            <p:ph sz="half" idx="2"/>
          </p:nvPr>
        </p:nvSpPr>
        <p:spPr>
          <a:xfrm>
            <a:off x="4648200" y="1414022"/>
            <a:ext cx="4038600" cy="4660033"/>
          </a:xfrm>
        </p:spPr>
        <p:txBody>
          <a:bodyPr/>
          <a:lstStyle>
            <a:lvl1pPr>
              <a:defRPr sz="2400" b="1" i="0" baseline="0">
                <a:solidFill>
                  <a:schemeClr val="accent1"/>
                </a:solidFill>
              </a:defRPr>
            </a:lvl1pPr>
            <a:lvl2pPr>
              <a:defRPr sz="20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Round Same Side Corner Rectangle 14"/>
          <p:cNvSpPr/>
          <p:nvPr userDrawn="1"/>
        </p:nvSpPr>
        <p:spPr>
          <a:xfrm flipH="1">
            <a:off x="-3" y="0"/>
            <a:ext cx="9144001" cy="1152809"/>
          </a:xfrm>
          <a:prstGeom prst="round2SameRect">
            <a:avLst>
              <a:gd name="adj1" fmla="val 0"/>
              <a:gd name="adj2" fmla="val 0"/>
            </a:avLst>
          </a:prstGeom>
          <a:solidFill>
            <a:srgbClr val="51BDE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rotWithShape="1">
          <a:blip r:embed="rId2">
            <a:extLst>
              <a:ext uri="{28A0092B-C50C-407E-A947-70E740481C1C}">
                <a14:useLocalDpi xmlns:a14="http://schemas.microsoft.com/office/drawing/2010/main" val="0"/>
              </a:ext>
            </a:extLst>
          </a:blip>
          <a:srcRect l="-25873" t="18560" r="13658" b="46647"/>
          <a:stretch/>
        </p:blipFill>
        <p:spPr>
          <a:xfrm>
            <a:off x="4907636" y="0"/>
            <a:ext cx="4560431" cy="1414021"/>
          </a:xfrm>
          <a:prstGeom prst="rect">
            <a:avLst/>
          </a:prstGeom>
        </p:spPr>
      </p:pic>
      <p:sp>
        <p:nvSpPr>
          <p:cNvPr id="19" name="Title 1"/>
          <p:cNvSpPr>
            <a:spLocks noGrp="1"/>
          </p:cNvSpPr>
          <p:nvPr>
            <p:ph type="title"/>
          </p:nvPr>
        </p:nvSpPr>
        <p:spPr>
          <a:xfrm>
            <a:off x="464777" y="68128"/>
            <a:ext cx="7859211" cy="1070167"/>
          </a:xfrm>
        </p:spPr>
        <p:txBody>
          <a:bodyPr anchor="ctr">
            <a:normAutofit/>
          </a:bodyPr>
          <a:lstStyle>
            <a:lvl1pPr algn="l">
              <a:lnSpc>
                <a:spcPts val="3720"/>
              </a:lnSpc>
              <a:defRPr sz="3600">
                <a:solidFill>
                  <a:schemeClr val="bg1"/>
                </a:solidFill>
              </a:defRPr>
            </a:lvl1pPr>
          </a:lstStyle>
          <a:p>
            <a:r>
              <a:rPr lang="en-US" dirty="0" smtClean="0"/>
              <a:t>Click to edit Master title style</a:t>
            </a:r>
            <a:endParaRPr lang="en-US" dirty="0"/>
          </a:p>
        </p:txBody>
      </p:sp>
      <p:sp>
        <p:nvSpPr>
          <p:cNvPr id="20" name="Round Same Side Corner Rectangle 19"/>
          <p:cNvSpPr/>
          <p:nvPr userDrawn="1"/>
        </p:nvSpPr>
        <p:spPr>
          <a:xfrm rot="10800000" flipH="1">
            <a:off x="0" y="6206050"/>
            <a:ext cx="9144000" cy="651950"/>
          </a:xfrm>
          <a:prstGeom prst="round2SameRect">
            <a:avLst>
              <a:gd name="adj1" fmla="val 0"/>
              <a:gd name="adj2" fmla="val 0"/>
            </a:avLst>
          </a:prstGeom>
          <a:solidFill>
            <a:srgbClr val="6B7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Slide Number Placeholder 5"/>
          <p:cNvSpPr>
            <a:spLocks noGrp="1"/>
          </p:cNvSpPr>
          <p:nvPr>
            <p:ph type="sldNum" sz="quarter" idx="12"/>
          </p:nvPr>
        </p:nvSpPr>
        <p:spPr>
          <a:xfrm>
            <a:off x="8158606" y="6360883"/>
            <a:ext cx="724293" cy="365125"/>
          </a:xfrm>
        </p:spPr>
        <p:txBody>
          <a:bodyPr/>
          <a:lstStyle>
            <a:lvl1pPr algn="r">
              <a:defRPr b="1">
                <a:solidFill>
                  <a:schemeClr val="bg2"/>
                </a:solidFill>
              </a:defRPr>
            </a:lvl1pPr>
          </a:lstStyle>
          <a:p>
            <a:fld id="{97840870-30C1-6A4C-9012-585F6FD4A006}" type="slidenum">
              <a:rPr lang="en-US" smtClean="0"/>
              <a:pPr/>
              <a:t>‹#›</a:t>
            </a:fld>
            <a:endParaRPr lang="en-US" dirty="0"/>
          </a:p>
        </p:txBody>
      </p:sp>
      <p:pic>
        <p:nvPicPr>
          <p:cNvPr id="22" name="Picture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9293" y="6299435"/>
            <a:ext cx="1478857" cy="488023"/>
          </a:xfrm>
          <a:prstGeom prst="rect">
            <a:avLst/>
          </a:prstGeom>
        </p:spPr>
      </p:pic>
    </p:spTree>
    <p:extLst>
      <p:ext uri="{BB962C8B-B14F-4D97-AF65-F5344CB8AC3E}">
        <p14:creationId xmlns:p14="http://schemas.microsoft.com/office/powerpoint/2010/main" val="2098989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1685" y="367463"/>
            <a:ext cx="7772400" cy="546937"/>
          </a:xfrm>
        </p:spPr>
        <p:txBody>
          <a:bodyPr anchor="t">
            <a:normAutofit/>
          </a:bodyPr>
          <a:lstStyle>
            <a:lvl1pPr algn="l">
              <a:defRPr sz="2800" b="1" cap="none" spc="0" baseline="0">
                <a:solidFill>
                  <a:schemeClr val="accent1"/>
                </a:solidFill>
              </a:defRPr>
            </a:lvl1pPr>
          </a:lstStyle>
          <a:p>
            <a:r>
              <a:rPr lang="en-US" smtClean="0"/>
              <a:t>Click to edit Master title style</a:t>
            </a:r>
            <a:endParaRPr lang="en-US"/>
          </a:p>
        </p:txBody>
      </p:sp>
      <p:sp>
        <p:nvSpPr>
          <p:cNvPr id="9" name="Round Same Side Corner Rectangle 8"/>
          <p:cNvSpPr/>
          <p:nvPr userDrawn="1"/>
        </p:nvSpPr>
        <p:spPr>
          <a:xfrm rot="10800000" flipH="1">
            <a:off x="0" y="6206050"/>
            <a:ext cx="9144000" cy="651950"/>
          </a:xfrm>
          <a:prstGeom prst="round2SameRect">
            <a:avLst>
              <a:gd name="adj1" fmla="val 0"/>
              <a:gd name="adj2" fmla="val 0"/>
            </a:avLst>
          </a:prstGeom>
          <a:solidFill>
            <a:srgbClr val="6B7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Slide Number Placeholder 5"/>
          <p:cNvSpPr>
            <a:spLocks noGrp="1"/>
          </p:cNvSpPr>
          <p:nvPr>
            <p:ph type="sldNum" sz="quarter" idx="12"/>
          </p:nvPr>
        </p:nvSpPr>
        <p:spPr>
          <a:xfrm>
            <a:off x="8158606" y="6360883"/>
            <a:ext cx="724293" cy="365125"/>
          </a:xfrm>
        </p:spPr>
        <p:txBody>
          <a:bodyPr/>
          <a:lstStyle>
            <a:lvl1pPr algn="r">
              <a:defRPr b="1">
                <a:solidFill>
                  <a:schemeClr val="bg2"/>
                </a:solidFill>
              </a:defRPr>
            </a:lvl1pPr>
          </a:lstStyle>
          <a:p>
            <a:fld id="{97840870-30C1-6A4C-9012-585F6FD4A006}"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9293" y="6299435"/>
            <a:ext cx="1478857" cy="488023"/>
          </a:xfrm>
          <a:prstGeom prst="rect">
            <a:avLst/>
          </a:prstGeom>
        </p:spPr>
      </p:pic>
    </p:spTree>
    <p:extLst>
      <p:ext uri="{BB962C8B-B14F-4D97-AF65-F5344CB8AC3E}">
        <p14:creationId xmlns:p14="http://schemas.microsoft.com/office/powerpoint/2010/main" val="11098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_justFooter">
    <p:spTree>
      <p:nvGrpSpPr>
        <p:cNvPr id="1" name=""/>
        <p:cNvGrpSpPr/>
        <p:nvPr/>
      </p:nvGrpSpPr>
      <p:grpSpPr>
        <a:xfrm>
          <a:off x="0" y="0"/>
          <a:ext cx="0" cy="0"/>
          <a:chOff x="0" y="0"/>
          <a:chExt cx="0" cy="0"/>
        </a:xfrm>
      </p:grpSpPr>
      <p:sp>
        <p:nvSpPr>
          <p:cNvPr id="5" name="Round Same Side Corner Rectangle 4"/>
          <p:cNvSpPr/>
          <p:nvPr userDrawn="1"/>
        </p:nvSpPr>
        <p:spPr>
          <a:xfrm rot="10800000" flipH="1">
            <a:off x="0" y="6206050"/>
            <a:ext cx="9144000" cy="651950"/>
          </a:xfrm>
          <a:prstGeom prst="round2SameRect">
            <a:avLst>
              <a:gd name="adj1" fmla="val 0"/>
              <a:gd name="adj2" fmla="val 0"/>
            </a:avLst>
          </a:prstGeom>
          <a:solidFill>
            <a:srgbClr val="6B7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Slide Number Placeholder 5"/>
          <p:cNvSpPr>
            <a:spLocks noGrp="1"/>
          </p:cNvSpPr>
          <p:nvPr>
            <p:ph type="sldNum" sz="quarter" idx="12"/>
          </p:nvPr>
        </p:nvSpPr>
        <p:spPr>
          <a:xfrm>
            <a:off x="8158606" y="6360883"/>
            <a:ext cx="724293" cy="365125"/>
          </a:xfrm>
        </p:spPr>
        <p:txBody>
          <a:bodyPr/>
          <a:lstStyle>
            <a:lvl1pPr algn="r">
              <a:defRPr b="1">
                <a:solidFill>
                  <a:schemeClr val="bg2"/>
                </a:solidFill>
              </a:defRPr>
            </a:lvl1pPr>
          </a:lstStyle>
          <a:p>
            <a:fld id="{97840870-30C1-6A4C-9012-585F6FD4A006}"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9293" y="6299435"/>
            <a:ext cx="1478857" cy="488023"/>
          </a:xfrm>
          <a:prstGeom prst="rect">
            <a:avLst/>
          </a:prstGeom>
        </p:spPr>
      </p:pic>
    </p:spTree>
    <p:extLst>
      <p:ext uri="{BB962C8B-B14F-4D97-AF65-F5344CB8AC3E}">
        <p14:creationId xmlns:p14="http://schemas.microsoft.com/office/powerpoint/2010/main" val="160157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YouSlide">
    <p:spTree>
      <p:nvGrpSpPr>
        <p:cNvPr id="1" name=""/>
        <p:cNvGrpSpPr/>
        <p:nvPr/>
      </p:nvGrpSpPr>
      <p:grpSpPr>
        <a:xfrm>
          <a:off x="0" y="0"/>
          <a:ext cx="0" cy="0"/>
          <a:chOff x="0" y="0"/>
          <a:chExt cx="0" cy="0"/>
        </a:xfrm>
      </p:grpSpPr>
      <p:sp>
        <p:nvSpPr>
          <p:cNvPr id="5" name="Round Same Side Corner Rectangle 4"/>
          <p:cNvSpPr/>
          <p:nvPr userDrawn="1"/>
        </p:nvSpPr>
        <p:spPr>
          <a:xfrm>
            <a:off x="0" y="0"/>
            <a:ext cx="9144000" cy="5517572"/>
          </a:xfrm>
          <a:prstGeom prst="round2SameRect">
            <a:avLst>
              <a:gd name="adj1" fmla="val 0"/>
              <a:gd name="adj2" fmla="val 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a:off x="-1" y="0"/>
            <a:ext cx="9144000" cy="5517572"/>
          </a:xfrm>
          <a:prstGeom prst="round2SameRect">
            <a:avLst>
              <a:gd name="adj1" fmla="val 0"/>
              <a:gd name="adj2" fmla="val 0"/>
            </a:avLst>
          </a:prstGeom>
          <a:blipFill dpi="0" rotWithShape="1">
            <a:blip r:embed="rId2">
              <a:alphaModFix amt="40000"/>
              <a:extLst>
                <a:ext uri="{28A0092B-C50C-407E-A947-70E740481C1C}">
                  <a14:useLocalDpi xmlns:a14="http://schemas.microsoft.com/office/drawing/2010/main" val="0"/>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 Same Side Corner Rectangle 10"/>
          <p:cNvSpPr/>
          <p:nvPr userDrawn="1"/>
        </p:nvSpPr>
        <p:spPr>
          <a:xfrm>
            <a:off x="0" y="0"/>
            <a:ext cx="9144000" cy="5517572"/>
          </a:xfrm>
          <a:prstGeom prst="round2SameRect">
            <a:avLst>
              <a:gd name="adj1" fmla="val 0"/>
              <a:gd name="adj2" fmla="val 0"/>
            </a:avLst>
          </a:prstGeom>
          <a:solidFill>
            <a:schemeClr val="accent2">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84255" y="1593429"/>
            <a:ext cx="7375490" cy="2330714"/>
          </a:xfrm>
        </p:spPr>
        <p:txBody>
          <a:bodyPr anchor="ctr">
            <a:noAutofit/>
          </a:bodyPr>
          <a:lstStyle>
            <a:lvl1pPr algn="ctr">
              <a:lnSpc>
                <a:spcPts val="6800"/>
              </a:lnSpc>
              <a:defRPr sz="6600">
                <a:solidFill>
                  <a:schemeClr val="bg1"/>
                </a:solidFill>
              </a:defRPr>
            </a:lvl1pPr>
          </a:lstStyle>
          <a:p>
            <a:r>
              <a:rPr lang="en-US" dirty="0" smtClean="0"/>
              <a:t>Click to edit Master title style</a:t>
            </a:r>
            <a:endParaRPr lang="en-US" dirty="0"/>
          </a:p>
        </p:txBody>
      </p:sp>
      <p:sp>
        <p:nvSpPr>
          <p:cNvPr id="10" name="Round Same Side Corner Rectangle 9"/>
          <p:cNvSpPr/>
          <p:nvPr userDrawn="1"/>
        </p:nvSpPr>
        <p:spPr>
          <a:xfrm rot="10800000" flipH="1">
            <a:off x="0" y="5297714"/>
            <a:ext cx="9144000" cy="1560286"/>
          </a:xfrm>
          <a:prstGeom prst="round2SameRect">
            <a:avLst>
              <a:gd name="adj1" fmla="val 0"/>
              <a:gd name="adj2" fmla="val 0"/>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quarter" idx="13"/>
          </p:nvPr>
        </p:nvSpPr>
        <p:spPr>
          <a:xfrm>
            <a:off x="4356100" y="5297714"/>
            <a:ext cx="4787900" cy="1560286"/>
          </a:xfrm>
        </p:spPr>
        <p:txBody>
          <a:bodyPr anchor="ctr">
            <a:normAutofit/>
          </a:bodyPr>
          <a:lstStyle>
            <a:lvl1pPr marL="0" indent="0" algn="ctr">
              <a:spcBef>
                <a:spcPts val="0"/>
              </a:spcBef>
              <a:buNone/>
              <a:defRPr sz="2400">
                <a:solidFill>
                  <a:schemeClr val="tx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US" dirty="0" smtClean="0"/>
              <a:t>Click to edit Master text styles</a:t>
            </a:r>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7751" y="5544242"/>
            <a:ext cx="3477718" cy="1147646"/>
          </a:xfrm>
          <a:prstGeom prst="rect">
            <a:avLst/>
          </a:prstGeom>
        </p:spPr>
      </p:pic>
    </p:spTree>
    <p:extLst>
      <p:ext uri="{BB962C8B-B14F-4D97-AF65-F5344CB8AC3E}">
        <p14:creationId xmlns:p14="http://schemas.microsoft.com/office/powerpoint/2010/main" val="1406532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hankYouSlide">
    <p:spTree>
      <p:nvGrpSpPr>
        <p:cNvPr id="1" name=""/>
        <p:cNvGrpSpPr/>
        <p:nvPr/>
      </p:nvGrpSpPr>
      <p:grpSpPr>
        <a:xfrm>
          <a:off x="0" y="0"/>
          <a:ext cx="0" cy="0"/>
          <a:chOff x="0" y="0"/>
          <a:chExt cx="0" cy="0"/>
        </a:xfrm>
      </p:grpSpPr>
      <p:sp>
        <p:nvSpPr>
          <p:cNvPr id="7" name="Round Same Side Corner Rectangle 6"/>
          <p:cNvSpPr/>
          <p:nvPr userDrawn="1"/>
        </p:nvSpPr>
        <p:spPr>
          <a:xfrm rot="10800000" flipH="1">
            <a:off x="0" y="5297714"/>
            <a:ext cx="9144000" cy="1560286"/>
          </a:xfrm>
          <a:prstGeom prst="round2SameRect">
            <a:avLst>
              <a:gd name="adj1" fmla="val 0"/>
              <a:gd name="adj2" fmla="val 0"/>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 Same Side Corner Rectangle 8"/>
          <p:cNvSpPr/>
          <p:nvPr userDrawn="1"/>
        </p:nvSpPr>
        <p:spPr>
          <a:xfrm rot="10800000" flipH="1">
            <a:off x="0" y="0"/>
            <a:ext cx="9144000" cy="1501026"/>
          </a:xfrm>
          <a:prstGeom prst="round2SameRect">
            <a:avLst>
              <a:gd name="adj1" fmla="val 0"/>
              <a:gd name="adj2" fmla="val 0"/>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 Same Side Corner Rectangle 4"/>
          <p:cNvSpPr/>
          <p:nvPr userDrawn="1"/>
        </p:nvSpPr>
        <p:spPr>
          <a:xfrm>
            <a:off x="0" y="1465941"/>
            <a:ext cx="9144000" cy="4107543"/>
          </a:xfrm>
          <a:prstGeom prst="round2SameRect">
            <a:avLst>
              <a:gd name="adj1" fmla="val 0"/>
              <a:gd name="adj2" fmla="val 0"/>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84255" y="2354355"/>
            <a:ext cx="7375490" cy="2330714"/>
          </a:xfrm>
        </p:spPr>
        <p:txBody>
          <a:bodyPr anchor="ctr">
            <a:noAutofit/>
          </a:bodyPr>
          <a:lstStyle>
            <a:lvl1pPr algn="ctr">
              <a:lnSpc>
                <a:spcPts val="6800"/>
              </a:lnSpc>
              <a:defRPr sz="6600">
                <a:solidFill>
                  <a:schemeClr val="bg1"/>
                </a:solidFill>
              </a:defRPr>
            </a:lvl1pPr>
          </a:lstStyle>
          <a:p>
            <a:r>
              <a:rPr lang="en-US" dirty="0" smtClean="0"/>
              <a:t>Click to edit Master title style</a:t>
            </a:r>
            <a:endParaRPr lang="en-US" dirty="0"/>
          </a:p>
        </p:txBody>
      </p:sp>
      <p:sp>
        <p:nvSpPr>
          <p:cNvPr id="4" name="Text Placeholder 3"/>
          <p:cNvSpPr>
            <a:spLocks noGrp="1"/>
          </p:cNvSpPr>
          <p:nvPr>
            <p:ph type="body" sz="quarter" idx="13"/>
          </p:nvPr>
        </p:nvSpPr>
        <p:spPr>
          <a:xfrm>
            <a:off x="653143" y="5573484"/>
            <a:ext cx="7837714" cy="1284516"/>
          </a:xfrm>
        </p:spPr>
        <p:txBody>
          <a:bodyPr anchor="ctr">
            <a:normAutofit/>
          </a:bodyPr>
          <a:lstStyle>
            <a:lvl1pPr marL="0" indent="0" algn="ctr">
              <a:spcBef>
                <a:spcPts val="0"/>
              </a:spcBef>
              <a:buNone/>
              <a:defRPr sz="2400">
                <a:solidFill>
                  <a:schemeClr val="tx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US" dirty="0" smtClean="0"/>
              <a:t>Click to edit Master text styles</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70941" y="58056"/>
            <a:ext cx="4202118" cy="1386698"/>
          </a:xfrm>
          <a:prstGeom prst="rect">
            <a:avLst/>
          </a:prstGeom>
        </p:spPr>
      </p:pic>
    </p:spTree>
    <p:extLst>
      <p:ext uri="{BB962C8B-B14F-4D97-AF65-F5344CB8AC3E}">
        <p14:creationId xmlns:p14="http://schemas.microsoft.com/office/powerpoint/2010/main" val="39759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840870-30C1-6A4C-9012-585F6FD4A006}" type="slidenum">
              <a:rPr lang="en-US" smtClean="0"/>
              <a:t>‹#›</a:t>
            </a:fld>
            <a:endParaRPr lang="en-US"/>
          </a:p>
        </p:txBody>
      </p:sp>
    </p:spTree>
    <p:extLst>
      <p:ext uri="{BB962C8B-B14F-4D97-AF65-F5344CB8AC3E}">
        <p14:creationId xmlns:p14="http://schemas.microsoft.com/office/powerpoint/2010/main" val="293559811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42" r:id="rId3"/>
    <p:sldLayoutId id="2147483743" r:id="rId4"/>
    <p:sldLayoutId id="2147483735" r:id="rId5"/>
    <p:sldLayoutId id="2147483739" r:id="rId6"/>
    <p:sldLayoutId id="2147483741" r:id="rId7"/>
    <p:sldLayoutId id="2147483744" r:id="rId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openlmis.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openlmis.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lmis.atlassian.net/secure/RapidBoard.jspa?rapidView=46&amp;projectKey=OLMIS&amp;view=planning&amp;selectedIssue=OLMIS-703&amp;epics=visib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hyperlink" Target="https://app.productplan.com/p/TNWeSngWRsCmQmPKKgU1dQYPx9TuLvIX"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55" y="2061581"/>
            <a:ext cx="7375490" cy="2330714"/>
          </a:xfrm>
        </p:spPr>
        <p:txBody>
          <a:bodyPr/>
          <a:lstStyle/>
          <a:p>
            <a:pPr>
              <a:lnSpc>
                <a:spcPts val="5700"/>
              </a:lnSpc>
            </a:pPr>
            <a:r>
              <a:rPr lang="en-US" sz="5400" dirty="0" err="1" smtClean="0"/>
              <a:t>OpenLMIS</a:t>
            </a:r>
            <a:r>
              <a:rPr lang="en-US" sz="5400" dirty="0" smtClean="0"/>
              <a:t> Engagement</a:t>
            </a:r>
            <a:endParaRPr lang="en-US" sz="5400" dirty="0"/>
          </a:p>
        </p:txBody>
      </p:sp>
      <p:sp>
        <p:nvSpPr>
          <p:cNvPr id="7" name="Text Placeholder 6"/>
          <p:cNvSpPr txBox="1">
            <a:spLocks/>
          </p:cNvSpPr>
          <p:nvPr/>
        </p:nvSpPr>
        <p:spPr>
          <a:xfrm>
            <a:off x="937617" y="4154158"/>
            <a:ext cx="7268767" cy="99673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endParaRPr lang="en-US" sz="1800" cap="all" spc="150" dirty="0" smtClean="0">
              <a:solidFill>
                <a:schemeClr val="bg1"/>
              </a:solidFill>
            </a:endParaRPr>
          </a:p>
        </p:txBody>
      </p:sp>
      <p:sp>
        <p:nvSpPr>
          <p:cNvPr id="4" name="Text Placeholder 6"/>
          <p:cNvSpPr txBox="1">
            <a:spLocks/>
          </p:cNvSpPr>
          <p:nvPr/>
        </p:nvSpPr>
        <p:spPr>
          <a:xfrm>
            <a:off x="1090017" y="5682458"/>
            <a:ext cx="7268767" cy="99673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n-US" sz="1800" dirty="0">
                <a:solidFill>
                  <a:srgbClr val="6B7173"/>
                </a:solidFill>
                <a:latin typeface="Trebuchet MS" panose="020B0603020202020204" pitchFamily="34" charset="0"/>
              </a:rPr>
              <a:t>“Open source software is developed by people who show up” </a:t>
            </a:r>
            <a:endParaRPr lang="en-US" sz="1800" dirty="0">
              <a:solidFill>
                <a:srgbClr val="6B7173"/>
              </a:solidFill>
            </a:endParaRPr>
          </a:p>
          <a:p>
            <a:pPr marL="0" indent="0">
              <a:buNone/>
            </a:pPr>
            <a:r>
              <a:rPr lang="en-US" sz="1600" i="1" dirty="0" smtClean="0">
                <a:solidFill>
                  <a:srgbClr val="6B7173"/>
                </a:solidFill>
                <a:latin typeface="Trebuchet MS" panose="020B0603020202020204" pitchFamily="34" charset="0"/>
              </a:rPr>
              <a:t>		- </a:t>
            </a:r>
            <a:r>
              <a:rPr lang="en-US" sz="1600" i="1" dirty="0">
                <a:solidFill>
                  <a:srgbClr val="6B7173"/>
                </a:solidFill>
                <a:latin typeface="Trebuchet MS" panose="020B0603020202020204" pitchFamily="34" charset="0"/>
              </a:rPr>
              <a:t>Mr. T (a.k.a. Brian Taliesin)</a:t>
            </a:r>
            <a:endParaRPr lang="en-US" sz="1800" cap="all" spc="150" dirty="0" smtClean="0">
              <a:solidFill>
                <a:srgbClr val="6B7173"/>
              </a:solidFill>
            </a:endParaRPr>
          </a:p>
        </p:txBody>
      </p:sp>
    </p:spTree>
    <p:extLst>
      <p:ext uri="{BB962C8B-B14F-4D97-AF65-F5344CB8AC3E}">
        <p14:creationId xmlns:p14="http://schemas.microsoft.com/office/powerpoint/2010/main" val="845217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Conversation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CCE Capacity discussion</a:t>
            </a:r>
          </a:p>
          <a:p>
            <a:r>
              <a:rPr lang="en-US" dirty="0" smtClean="0"/>
              <a:t>Calculation of reorder/allocation amounts for routine resupply</a:t>
            </a:r>
          </a:p>
          <a:p>
            <a:pPr lvl="1"/>
            <a:r>
              <a:rPr lang="en-US" dirty="0" smtClean="0"/>
              <a:t>MOS, CCE capacity, buffer, average consumption, FEFO</a:t>
            </a:r>
            <a:endParaRPr lang="en-US" dirty="0"/>
          </a:p>
          <a:p>
            <a:r>
              <a:rPr lang="en-US" dirty="0" smtClean="0"/>
              <a:t>Program data capture</a:t>
            </a:r>
          </a:p>
          <a:p>
            <a:pPr lvl="1"/>
            <a:r>
              <a:rPr lang="en-US" dirty="0" smtClean="0"/>
              <a:t>During requisitioning? Allocation? Delivery</a:t>
            </a:r>
          </a:p>
          <a:p>
            <a:r>
              <a:rPr lang="en-US" dirty="0" smtClean="0"/>
              <a:t>Closed/open vial discarded/wastage </a:t>
            </a:r>
          </a:p>
          <a:p>
            <a:r>
              <a:rPr lang="en-US" dirty="0" smtClean="0"/>
              <a:t>Requisition updates/changes to meet vaccine needs</a:t>
            </a:r>
          </a:p>
          <a:p>
            <a:r>
              <a:rPr lang="en-US" dirty="0" smtClean="0"/>
              <a:t>Lot management system requirements </a:t>
            </a:r>
            <a:r>
              <a:rPr lang="en-US" b="0" dirty="0" smtClean="0"/>
              <a:t>(do we require? How?)</a:t>
            </a:r>
          </a:p>
          <a:p>
            <a:r>
              <a:rPr lang="en-US" dirty="0" smtClean="0"/>
              <a:t>Location of stock</a:t>
            </a:r>
          </a:p>
          <a:p>
            <a:r>
              <a:rPr lang="en-US" dirty="0" smtClean="0"/>
              <a:t>End to end mapping/view</a:t>
            </a:r>
          </a:p>
          <a:p>
            <a:pPr lvl="1"/>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10</a:t>
            </a:fld>
            <a:endParaRPr lang="en-US" dirty="0"/>
          </a:p>
        </p:txBody>
      </p:sp>
    </p:spTree>
    <p:extLst>
      <p:ext uri="{BB962C8B-B14F-4D97-AF65-F5344CB8AC3E}">
        <p14:creationId xmlns:p14="http://schemas.microsoft.com/office/powerpoint/2010/main" val="157629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3"/>
          </p:nvPr>
        </p:nvSpPr>
        <p:spPr>
          <a:xfrm>
            <a:off x="4025900" y="5297714"/>
            <a:ext cx="4991099" cy="1560286"/>
          </a:xfrm>
        </p:spPr>
        <p:txBody>
          <a:bodyPr>
            <a:normAutofit/>
          </a:bodyPr>
          <a:lstStyle/>
          <a:p>
            <a:r>
              <a:rPr lang="en-US" sz="2000" dirty="0" smtClean="0"/>
              <a:t>For additional information:</a:t>
            </a:r>
          </a:p>
          <a:p>
            <a:r>
              <a:rPr lang="en-US" sz="2000" dirty="0" smtClean="0">
                <a:hlinkClick r:id="rId3"/>
              </a:rPr>
              <a:t>info@openlmis.org</a:t>
            </a:r>
            <a:r>
              <a:rPr lang="en-US" sz="2000" dirty="0" smtClean="0"/>
              <a:t>   </a:t>
            </a:r>
            <a:r>
              <a:rPr lang="en-US" sz="2000" dirty="0" smtClean="0">
                <a:hlinkClick r:id="rId4"/>
              </a:rPr>
              <a:t>openlmis.org</a:t>
            </a:r>
            <a:endParaRPr lang="en-US" sz="2000" dirty="0" smtClean="0"/>
          </a:p>
        </p:txBody>
      </p:sp>
    </p:spTree>
    <p:extLst>
      <p:ext uri="{BB962C8B-B14F-4D97-AF65-F5344CB8AC3E}">
        <p14:creationId xmlns:p14="http://schemas.microsoft.com/office/powerpoint/2010/main" val="677677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ounded Rectangle 73"/>
          <p:cNvSpPr/>
          <p:nvPr/>
        </p:nvSpPr>
        <p:spPr>
          <a:xfrm>
            <a:off x="5493377" y="3492379"/>
            <a:ext cx="3072631" cy="588962"/>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73" name="Rounded Rectangle 72"/>
          <p:cNvSpPr/>
          <p:nvPr/>
        </p:nvSpPr>
        <p:spPr>
          <a:xfrm>
            <a:off x="5493378" y="2855236"/>
            <a:ext cx="3106036" cy="588962"/>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13" name="Rounded Rectangle 12"/>
          <p:cNvSpPr/>
          <p:nvPr/>
        </p:nvSpPr>
        <p:spPr>
          <a:xfrm>
            <a:off x="192088" y="2151063"/>
            <a:ext cx="8373920" cy="588962"/>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smtClean="0">
                <a:solidFill>
                  <a:schemeClr val="tx1"/>
                </a:solidFill>
              </a:rPr>
              <a:t>Requisitions</a:t>
            </a:r>
            <a:endParaRPr lang="en-US" dirty="0">
              <a:solidFill>
                <a:schemeClr val="tx1"/>
              </a:solidFill>
            </a:endParaRPr>
          </a:p>
        </p:txBody>
      </p:sp>
      <p:sp>
        <p:nvSpPr>
          <p:cNvPr id="21" name="Rounded Rectangle 20"/>
          <p:cNvSpPr/>
          <p:nvPr/>
        </p:nvSpPr>
        <p:spPr>
          <a:xfrm>
            <a:off x="179388" y="1455741"/>
            <a:ext cx="8352021" cy="59055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Modular Framework</a:t>
            </a:r>
            <a:endParaRPr lang="en-US" dirty="0">
              <a:solidFill>
                <a:schemeClr val="tx1"/>
              </a:solidFill>
            </a:endParaRPr>
          </a:p>
        </p:txBody>
      </p:sp>
      <p:sp>
        <p:nvSpPr>
          <p:cNvPr id="2" name="Title 1"/>
          <p:cNvSpPr>
            <a:spLocks noGrp="1"/>
          </p:cNvSpPr>
          <p:nvPr>
            <p:ph type="title"/>
          </p:nvPr>
        </p:nvSpPr>
        <p:spPr>
          <a:xfrm>
            <a:off x="179388" y="27418"/>
            <a:ext cx="8703511" cy="1070167"/>
          </a:xfrm>
        </p:spPr>
        <p:txBody>
          <a:bodyPr/>
          <a:lstStyle/>
          <a:p>
            <a:r>
              <a:rPr lang="en-US" dirty="0" smtClean="0"/>
              <a:t>Current Development &amp; </a:t>
            </a:r>
            <a:br>
              <a:rPr lang="en-US" dirty="0" smtClean="0"/>
            </a:br>
            <a:r>
              <a:rPr lang="en-US" dirty="0" smtClean="0"/>
              <a:t>Product Roadmap</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12</a:t>
            </a:fld>
            <a:endParaRPr lang="en-US" dirty="0"/>
          </a:p>
        </p:txBody>
      </p:sp>
      <p:sp>
        <p:nvSpPr>
          <p:cNvPr id="10" name="Rounded Rectangle 9"/>
          <p:cNvSpPr/>
          <p:nvPr/>
        </p:nvSpPr>
        <p:spPr>
          <a:xfrm>
            <a:off x="187286" y="5568398"/>
            <a:ext cx="8412127" cy="590550"/>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Vaccine Feature Set </a:t>
            </a:r>
            <a:endParaRPr lang="en-US" dirty="0">
              <a:solidFill>
                <a:schemeClr val="tx1"/>
              </a:solidFill>
            </a:endParaRPr>
          </a:p>
        </p:txBody>
      </p:sp>
      <p:sp>
        <p:nvSpPr>
          <p:cNvPr id="11" name="Rounded Rectangle 10"/>
          <p:cNvSpPr/>
          <p:nvPr/>
        </p:nvSpPr>
        <p:spPr>
          <a:xfrm>
            <a:off x="192088" y="3519488"/>
            <a:ext cx="5013323" cy="590550"/>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Stock Management</a:t>
            </a:r>
            <a:endParaRPr lang="en-US" dirty="0">
              <a:solidFill>
                <a:schemeClr val="tx1"/>
              </a:solidFill>
            </a:endParaRPr>
          </a:p>
        </p:txBody>
      </p:sp>
      <p:sp>
        <p:nvSpPr>
          <p:cNvPr id="12" name="Rounded Rectangle 11"/>
          <p:cNvSpPr/>
          <p:nvPr/>
        </p:nvSpPr>
        <p:spPr>
          <a:xfrm>
            <a:off x="206998" y="4209930"/>
            <a:ext cx="8304143" cy="588963"/>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Reporting/Analytics</a:t>
            </a:r>
          </a:p>
          <a:p>
            <a:r>
              <a:rPr lang="en-US" sz="1200" i="1" dirty="0" smtClean="0">
                <a:solidFill>
                  <a:schemeClr val="tx1"/>
                </a:solidFill>
              </a:rPr>
              <a:t>(ongoing deployments)</a:t>
            </a:r>
            <a:endParaRPr lang="en-US" i="1" dirty="0">
              <a:solidFill>
                <a:schemeClr val="tx1"/>
              </a:solidFill>
            </a:endParaRPr>
          </a:p>
        </p:txBody>
      </p:sp>
      <p:sp>
        <p:nvSpPr>
          <p:cNvPr id="14" name="Rounded Rectangle 13"/>
          <p:cNvSpPr/>
          <p:nvPr/>
        </p:nvSpPr>
        <p:spPr>
          <a:xfrm>
            <a:off x="187499" y="2835488"/>
            <a:ext cx="8388316" cy="590550"/>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System Administration</a:t>
            </a:r>
            <a:endParaRPr lang="en-US" dirty="0">
              <a:solidFill>
                <a:schemeClr val="tx1"/>
              </a:solidFill>
            </a:endParaRPr>
          </a:p>
        </p:txBody>
      </p:sp>
      <p:sp>
        <p:nvSpPr>
          <p:cNvPr id="15" name="Rounded Rectangle 14"/>
          <p:cNvSpPr/>
          <p:nvPr/>
        </p:nvSpPr>
        <p:spPr>
          <a:xfrm>
            <a:off x="2688266" y="2155826"/>
            <a:ext cx="1201387" cy="588962"/>
          </a:xfrm>
          <a:prstGeom prst="roundRect">
            <a:avLst/>
          </a:prstGeom>
          <a:solidFill>
            <a:schemeClr val="accent2">
              <a:lumMod val="20000"/>
              <a:lumOff val="80000"/>
            </a:schemeClr>
          </a:solidFill>
          <a:ln w="38100"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19" name="Rounded Rectangle 18"/>
          <p:cNvSpPr/>
          <p:nvPr/>
        </p:nvSpPr>
        <p:spPr>
          <a:xfrm>
            <a:off x="2688265" y="2155826"/>
            <a:ext cx="1237009" cy="588962"/>
          </a:xfrm>
          <a:prstGeom prst="roundRect">
            <a:avLst/>
          </a:prstGeom>
          <a:solidFill>
            <a:schemeClr val="tx2"/>
          </a:solidFill>
          <a:ln w="3810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20" name="Rounded Rectangle 19"/>
          <p:cNvSpPr/>
          <p:nvPr/>
        </p:nvSpPr>
        <p:spPr>
          <a:xfrm>
            <a:off x="2614438" y="5577391"/>
            <a:ext cx="5913077" cy="588962"/>
          </a:xfrm>
          <a:prstGeom prst="roundRect">
            <a:avLst/>
          </a:prstGeom>
          <a:solidFill>
            <a:schemeClr val="tx2">
              <a:lumMod val="60000"/>
              <a:lumOff val="40000"/>
            </a:schemeClr>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2">
                  <a:lumMod val="40000"/>
                  <a:lumOff val="60000"/>
                </a:schemeClr>
              </a:solidFill>
            </a:endParaRPr>
          </a:p>
        </p:txBody>
      </p:sp>
      <p:sp>
        <p:nvSpPr>
          <p:cNvPr id="22" name="Rounded Rectangle 21"/>
          <p:cNvSpPr/>
          <p:nvPr/>
        </p:nvSpPr>
        <p:spPr>
          <a:xfrm>
            <a:off x="2699377" y="1457329"/>
            <a:ext cx="1225897" cy="588962"/>
          </a:xfrm>
          <a:prstGeom prst="roundRect">
            <a:avLst/>
          </a:prstGeom>
          <a:solidFill>
            <a:srgbClr val="008DB3"/>
          </a:solidFill>
          <a:ln w="38100" cmpd="sng">
            <a:solidFill>
              <a:srgbClr val="E7732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23" name="Rounded Rectangle 22"/>
          <p:cNvSpPr/>
          <p:nvPr/>
        </p:nvSpPr>
        <p:spPr>
          <a:xfrm>
            <a:off x="184508" y="4915947"/>
            <a:ext cx="8388316" cy="590550"/>
          </a:xfrm>
          <a:prstGeom prst="roundRect">
            <a:avLst/>
          </a:prstGeom>
          <a:solidFill>
            <a:srgbClr val="DBF1F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tx1"/>
                </a:solidFill>
              </a:rPr>
              <a:t>Ad-hoc Program Data</a:t>
            </a:r>
          </a:p>
          <a:p>
            <a:r>
              <a:rPr lang="en-US" dirty="0" smtClean="0">
                <a:solidFill>
                  <a:schemeClr val="tx1"/>
                </a:solidFill>
              </a:rPr>
              <a:t>Collection</a:t>
            </a:r>
            <a:endParaRPr lang="en-US" dirty="0">
              <a:solidFill>
                <a:schemeClr val="tx1"/>
              </a:solidFill>
            </a:endParaRPr>
          </a:p>
        </p:txBody>
      </p:sp>
      <p:sp>
        <p:nvSpPr>
          <p:cNvPr id="27" name="Rounded Rectangle 26"/>
          <p:cNvSpPr/>
          <p:nvPr/>
        </p:nvSpPr>
        <p:spPr>
          <a:xfrm>
            <a:off x="2712079" y="3513140"/>
            <a:ext cx="2705098" cy="588962"/>
          </a:xfrm>
          <a:prstGeom prst="roundRect">
            <a:avLst/>
          </a:prstGeom>
          <a:solidFill>
            <a:schemeClr val="tx2">
              <a:lumMod val="20000"/>
              <a:lumOff val="80000"/>
            </a:schemeClr>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31" name="Rounded Rectangle 30"/>
          <p:cNvSpPr/>
          <p:nvPr/>
        </p:nvSpPr>
        <p:spPr>
          <a:xfrm>
            <a:off x="2712078" y="2841625"/>
            <a:ext cx="2703358" cy="588962"/>
          </a:xfrm>
          <a:prstGeom prst="roundRect">
            <a:avLst/>
          </a:prstGeom>
          <a:solidFill>
            <a:schemeClr val="tx2">
              <a:lumMod val="20000"/>
              <a:lumOff val="80000"/>
            </a:schemeClr>
          </a:solidFill>
          <a:ln w="381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33" name="Rounded Rectangle 32"/>
          <p:cNvSpPr/>
          <p:nvPr/>
        </p:nvSpPr>
        <p:spPr>
          <a:xfrm>
            <a:off x="2688266" y="2846388"/>
            <a:ext cx="2762790" cy="588962"/>
          </a:xfrm>
          <a:prstGeom prst="roundRect">
            <a:avLst/>
          </a:prstGeom>
          <a:noFill/>
          <a:ln w="38100" cmpd="sng">
            <a:solidFill>
              <a:srgbClr val="E7732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35" name="Rounded Rectangle 34"/>
          <p:cNvSpPr/>
          <p:nvPr/>
        </p:nvSpPr>
        <p:spPr>
          <a:xfrm>
            <a:off x="2688267" y="3508376"/>
            <a:ext cx="2762790" cy="588962"/>
          </a:xfrm>
          <a:prstGeom prst="roundRect">
            <a:avLst/>
          </a:prstGeom>
          <a:noFill/>
          <a:ln w="38100" cmpd="sng">
            <a:solidFill>
              <a:srgbClr val="E7732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38" name="Rounded Rectangle 37"/>
          <p:cNvSpPr/>
          <p:nvPr/>
        </p:nvSpPr>
        <p:spPr>
          <a:xfrm>
            <a:off x="2614439" y="5577391"/>
            <a:ext cx="5951570" cy="588962"/>
          </a:xfrm>
          <a:prstGeom prst="roundRect">
            <a:avLst/>
          </a:prstGeom>
          <a:noFill/>
          <a:ln w="38100" cmpd="sng">
            <a:solidFill>
              <a:srgbClr val="E7732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grpSp>
        <p:nvGrpSpPr>
          <p:cNvPr id="65" name="Group 64"/>
          <p:cNvGrpSpPr/>
          <p:nvPr/>
        </p:nvGrpSpPr>
        <p:grpSpPr>
          <a:xfrm>
            <a:off x="6966265" y="1077485"/>
            <a:ext cx="577676" cy="5053851"/>
            <a:chOff x="7002989" y="1243890"/>
            <a:chExt cx="577676" cy="5094536"/>
          </a:xfrm>
        </p:grpSpPr>
        <p:grpSp>
          <p:nvGrpSpPr>
            <p:cNvPr id="59" name="Group 58"/>
            <p:cNvGrpSpPr/>
            <p:nvPr/>
          </p:nvGrpSpPr>
          <p:grpSpPr>
            <a:xfrm>
              <a:off x="7035799" y="1243890"/>
              <a:ext cx="544866" cy="5094536"/>
              <a:chOff x="3677888" y="1053854"/>
              <a:chExt cx="544866" cy="5094536"/>
            </a:xfrm>
          </p:grpSpPr>
          <p:cxnSp>
            <p:nvCxnSpPr>
              <p:cNvPr id="60" name="Straight Connector 59"/>
              <p:cNvCxnSpPr/>
              <p:nvPr/>
            </p:nvCxnSpPr>
            <p:spPr>
              <a:xfrm>
                <a:off x="3713508" y="1725717"/>
                <a:ext cx="0" cy="4422673"/>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rot="5400000">
                <a:off x="3548434" y="1183308"/>
                <a:ext cx="803774" cy="544866"/>
              </a:xfrm>
              <a:prstGeom prst="triangle">
                <a:avLst>
                  <a:gd name="adj" fmla="val 51718"/>
                </a:avLst>
              </a:prstGeom>
              <a:solidFill>
                <a:schemeClr val="accent1"/>
              </a:solidFill>
              <a:ln>
                <a:solidFill>
                  <a:schemeClr val="accent1"/>
                </a:solidFill>
              </a:ln>
            </p:spPr>
            <p:txBody>
              <a:bodyPr wrap="square" rtlCol="0">
                <a:spAutoFit/>
              </a:bodyPr>
              <a:lstStyle/>
              <a:p>
                <a:endParaRPr lang="en-US" dirty="0"/>
              </a:p>
            </p:txBody>
          </p:sp>
        </p:grpSp>
        <p:sp>
          <p:nvSpPr>
            <p:cNvPr id="64" name="TextBox 63"/>
            <p:cNvSpPr txBox="1"/>
            <p:nvPr/>
          </p:nvSpPr>
          <p:spPr>
            <a:xfrm>
              <a:off x="7002989" y="1479844"/>
              <a:ext cx="577676" cy="323165"/>
            </a:xfrm>
            <a:prstGeom prst="rect">
              <a:avLst/>
            </a:prstGeom>
            <a:noFill/>
          </p:spPr>
          <p:txBody>
            <a:bodyPr wrap="square" rtlCol="0">
              <a:spAutoFit/>
            </a:bodyPr>
            <a:lstStyle/>
            <a:p>
              <a:r>
                <a:rPr lang="en-US" sz="1500" b="1" dirty="0" smtClean="0">
                  <a:solidFill>
                    <a:schemeClr val="bg1"/>
                  </a:solidFill>
                </a:rPr>
                <a:t>3.2</a:t>
              </a:r>
              <a:endParaRPr lang="en-US" sz="1500" b="1" dirty="0">
                <a:solidFill>
                  <a:schemeClr val="bg1"/>
                </a:solidFill>
              </a:endParaRPr>
            </a:p>
          </p:txBody>
        </p:sp>
      </p:grpSp>
      <p:grpSp>
        <p:nvGrpSpPr>
          <p:cNvPr id="72" name="Group 71"/>
          <p:cNvGrpSpPr/>
          <p:nvPr/>
        </p:nvGrpSpPr>
        <p:grpSpPr>
          <a:xfrm>
            <a:off x="8464526" y="1091291"/>
            <a:ext cx="591481" cy="5053119"/>
            <a:chOff x="5924687" y="1350003"/>
            <a:chExt cx="591481" cy="5094536"/>
          </a:xfrm>
        </p:grpSpPr>
        <p:grpSp>
          <p:nvGrpSpPr>
            <p:cNvPr id="66" name="Group 65"/>
            <p:cNvGrpSpPr/>
            <p:nvPr/>
          </p:nvGrpSpPr>
          <p:grpSpPr>
            <a:xfrm>
              <a:off x="5971302" y="1350003"/>
              <a:ext cx="544866" cy="5094536"/>
              <a:chOff x="3677888" y="1053854"/>
              <a:chExt cx="544866" cy="5094536"/>
            </a:xfrm>
          </p:grpSpPr>
          <p:cxnSp>
            <p:nvCxnSpPr>
              <p:cNvPr id="67" name="Straight Connector 66"/>
              <p:cNvCxnSpPr/>
              <p:nvPr/>
            </p:nvCxnSpPr>
            <p:spPr>
              <a:xfrm>
                <a:off x="3713508" y="1725717"/>
                <a:ext cx="0" cy="4422673"/>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rot="5400000">
                <a:off x="3548434" y="1183308"/>
                <a:ext cx="803774" cy="544866"/>
              </a:xfrm>
              <a:prstGeom prst="triangle">
                <a:avLst>
                  <a:gd name="adj" fmla="val 51718"/>
                </a:avLst>
              </a:prstGeom>
              <a:solidFill>
                <a:schemeClr val="accent1"/>
              </a:solidFill>
              <a:ln>
                <a:solidFill>
                  <a:schemeClr val="accent1"/>
                </a:solidFill>
              </a:ln>
            </p:spPr>
            <p:txBody>
              <a:bodyPr wrap="square" rtlCol="0">
                <a:spAutoFit/>
              </a:bodyPr>
              <a:lstStyle/>
              <a:p>
                <a:endParaRPr lang="en-US" dirty="0"/>
              </a:p>
            </p:txBody>
          </p:sp>
        </p:grpSp>
        <p:sp>
          <p:nvSpPr>
            <p:cNvPr id="70" name="TextBox 69"/>
            <p:cNvSpPr txBox="1"/>
            <p:nvPr/>
          </p:nvSpPr>
          <p:spPr>
            <a:xfrm>
              <a:off x="5924687" y="1573194"/>
              <a:ext cx="577676" cy="323165"/>
            </a:xfrm>
            <a:prstGeom prst="rect">
              <a:avLst/>
            </a:prstGeom>
            <a:noFill/>
          </p:spPr>
          <p:txBody>
            <a:bodyPr wrap="square" rtlCol="0">
              <a:spAutoFit/>
            </a:bodyPr>
            <a:lstStyle/>
            <a:p>
              <a:r>
                <a:rPr lang="en-US" sz="1500" b="1" dirty="0" smtClean="0">
                  <a:solidFill>
                    <a:schemeClr val="bg1"/>
                  </a:solidFill>
                </a:rPr>
                <a:t>3.3</a:t>
              </a:r>
              <a:endParaRPr lang="en-US" sz="1500" b="1" dirty="0">
                <a:solidFill>
                  <a:schemeClr val="bg1"/>
                </a:solidFill>
              </a:endParaRPr>
            </a:p>
          </p:txBody>
        </p:sp>
      </p:grpSp>
      <p:sp>
        <p:nvSpPr>
          <p:cNvPr id="75" name="Rounded Rectangle 74"/>
          <p:cNvSpPr/>
          <p:nvPr/>
        </p:nvSpPr>
        <p:spPr>
          <a:xfrm>
            <a:off x="2688266" y="4240904"/>
            <a:ext cx="4327181" cy="588962"/>
          </a:xfrm>
          <a:prstGeom prst="roundRect">
            <a:avLst/>
          </a:prstGeom>
          <a:solidFill>
            <a:srgbClr val="008000">
              <a:alpha val="34000"/>
            </a:srgbClr>
          </a:solidFill>
          <a:ln w="38100" cmpd="sng">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sp>
        <p:nvSpPr>
          <p:cNvPr id="34" name="Rounded Rectangle 33"/>
          <p:cNvSpPr/>
          <p:nvPr/>
        </p:nvSpPr>
        <p:spPr>
          <a:xfrm>
            <a:off x="3960102" y="4903729"/>
            <a:ext cx="3038972" cy="588962"/>
          </a:xfrm>
          <a:prstGeom prst="roundRect">
            <a:avLst/>
          </a:prstGeom>
          <a:solidFill>
            <a:srgbClr val="008000">
              <a:alpha val="37000"/>
            </a:srgbClr>
          </a:solidFill>
          <a:ln w="38100" cmpd="sng">
            <a:solidFill>
              <a:srgbClr val="E7732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solidFill>
                <a:schemeClr val="tx1"/>
              </a:solidFill>
            </a:endParaRPr>
          </a:p>
        </p:txBody>
      </p:sp>
      <p:grpSp>
        <p:nvGrpSpPr>
          <p:cNvPr id="71" name="Group 70"/>
          <p:cNvGrpSpPr/>
          <p:nvPr/>
        </p:nvGrpSpPr>
        <p:grpSpPr>
          <a:xfrm>
            <a:off x="3859444" y="1077486"/>
            <a:ext cx="588881" cy="5066924"/>
            <a:chOff x="3633873" y="1053854"/>
            <a:chExt cx="588881" cy="5094536"/>
          </a:xfrm>
        </p:grpSpPr>
        <p:grpSp>
          <p:nvGrpSpPr>
            <p:cNvPr id="55" name="Group 54"/>
            <p:cNvGrpSpPr/>
            <p:nvPr/>
          </p:nvGrpSpPr>
          <p:grpSpPr>
            <a:xfrm>
              <a:off x="3677888" y="1053854"/>
              <a:ext cx="544866" cy="5094536"/>
              <a:chOff x="3677888" y="1053854"/>
              <a:chExt cx="544866" cy="5094536"/>
            </a:xfrm>
          </p:grpSpPr>
          <p:cxnSp>
            <p:nvCxnSpPr>
              <p:cNvPr id="41" name="Straight Connector 40"/>
              <p:cNvCxnSpPr/>
              <p:nvPr/>
            </p:nvCxnSpPr>
            <p:spPr>
              <a:xfrm>
                <a:off x="3713508" y="1725717"/>
                <a:ext cx="0" cy="4422673"/>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rot="5400000">
                <a:off x="3548434" y="1183308"/>
                <a:ext cx="803774" cy="544866"/>
              </a:xfrm>
              <a:prstGeom prst="triangle">
                <a:avLst>
                  <a:gd name="adj" fmla="val 51718"/>
                </a:avLst>
              </a:prstGeom>
              <a:solidFill>
                <a:schemeClr val="accent1"/>
              </a:solidFill>
              <a:ln>
                <a:solidFill>
                  <a:schemeClr val="accent1"/>
                </a:solidFill>
              </a:ln>
            </p:spPr>
            <p:txBody>
              <a:bodyPr wrap="square" rtlCol="0">
                <a:spAutoFit/>
              </a:bodyPr>
              <a:lstStyle/>
              <a:p>
                <a:endParaRPr lang="en-US" dirty="0"/>
              </a:p>
            </p:txBody>
          </p:sp>
        </p:grpSp>
        <p:sp>
          <p:nvSpPr>
            <p:cNvPr id="62" name="TextBox 61"/>
            <p:cNvSpPr txBox="1"/>
            <p:nvPr/>
          </p:nvSpPr>
          <p:spPr>
            <a:xfrm>
              <a:off x="3633873" y="1291447"/>
              <a:ext cx="577676" cy="323165"/>
            </a:xfrm>
            <a:prstGeom prst="rect">
              <a:avLst/>
            </a:prstGeom>
            <a:noFill/>
          </p:spPr>
          <p:txBody>
            <a:bodyPr wrap="square" rtlCol="0">
              <a:spAutoFit/>
            </a:bodyPr>
            <a:lstStyle/>
            <a:p>
              <a:r>
                <a:rPr lang="en-US" sz="1500" b="1" dirty="0" smtClean="0">
                  <a:solidFill>
                    <a:schemeClr val="bg1"/>
                  </a:solidFill>
                </a:rPr>
                <a:t>3.0</a:t>
              </a:r>
              <a:endParaRPr lang="en-US" sz="1500" b="1" dirty="0">
                <a:solidFill>
                  <a:schemeClr val="bg1"/>
                </a:solidFill>
              </a:endParaRPr>
            </a:p>
          </p:txBody>
        </p:sp>
      </p:grpSp>
      <p:grpSp>
        <p:nvGrpSpPr>
          <p:cNvPr id="69" name="Group 68"/>
          <p:cNvGrpSpPr/>
          <p:nvPr/>
        </p:nvGrpSpPr>
        <p:grpSpPr>
          <a:xfrm>
            <a:off x="5355205" y="1077486"/>
            <a:ext cx="605097" cy="5053118"/>
            <a:chOff x="4971793" y="1206254"/>
            <a:chExt cx="605097" cy="5094536"/>
          </a:xfrm>
        </p:grpSpPr>
        <p:grpSp>
          <p:nvGrpSpPr>
            <p:cNvPr id="56" name="Group 55"/>
            <p:cNvGrpSpPr/>
            <p:nvPr/>
          </p:nvGrpSpPr>
          <p:grpSpPr>
            <a:xfrm>
              <a:off x="5032024" y="1206254"/>
              <a:ext cx="544866" cy="5094536"/>
              <a:chOff x="3677888" y="1053854"/>
              <a:chExt cx="544866" cy="5094536"/>
            </a:xfrm>
          </p:grpSpPr>
          <p:cxnSp>
            <p:nvCxnSpPr>
              <p:cNvPr id="57" name="Straight Connector 56"/>
              <p:cNvCxnSpPr/>
              <p:nvPr/>
            </p:nvCxnSpPr>
            <p:spPr>
              <a:xfrm>
                <a:off x="3713508" y="1725717"/>
                <a:ext cx="0" cy="4422673"/>
              </a:xfrm>
              <a:prstGeom prst="line">
                <a:avLst/>
              </a:prstGeom>
              <a:ln w="76200"/>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rot="5400000">
                <a:off x="3548434" y="1183308"/>
                <a:ext cx="803774" cy="544866"/>
              </a:xfrm>
              <a:prstGeom prst="triangle">
                <a:avLst>
                  <a:gd name="adj" fmla="val 51718"/>
                </a:avLst>
              </a:prstGeom>
              <a:solidFill>
                <a:schemeClr val="accent1"/>
              </a:solidFill>
              <a:ln>
                <a:solidFill>
                  <a:schemeClr val="accent1"/>
                </a:solidFill>
              </a:ln>
            </p:spPr>
            <p:txBody>
              <a:bodyPr wrap="square" rtlCol="0">
                <a:spAutoFit/>
              </a:bodyPr>
              <a:lstStyle/>
              <a:p>
                <a:endParaRPr lang="en-US" dirty="0"/>
              </a:p>
            </p:txBody>
          </p:sp>
        </p:grpSp>
        <p:sp>
          <p:nvSpPr>
            <p:cNvPr id="63" name="TextBox 62"/>
            <p:cNvSpPr txBox="1"/>
            <p:nvPr/>
          </p:nvSpPr>
          <p:spPr>
            <a:xfrm>
              <a:off x="4971793" y="1443847"/>
              <a:ext cx="577676" cy="323165"/>
            </a:xfrm>
            <a:prstGeom prst="rect">
              <a:avLst/>
            </a:prstGeom>
            <a:noFill/>
          </p:spPr>
          <p:txBody>
            <a:bodyPr wrap="square" rtlCol="0">
              <a:spAutoFit/>
            </a:bodyPr>
            <a:lstStyle/>
            <a:p>
              <a:r>
                <a:rPr lang="en-US" sz="1500" b="1" dirty="0" smtClean="0">
                  <a:solidFill>
                    <a:schemeClr val="bg1"/>
                  </a:solidFill>
                </a:rPr>
                <a:t>3.1</a:t>
              </a:r>
              <a:endParaRPr lang="en-US" sz="1500" b="1" dirty="0">
                <a:solidFill>
                  <a:schemeClr val="bg1"/>
                </a:solidFill>
              </a:endParaRPr>
            </a:p>
          </p:txBody>
        </p:sp>
      </p:grpSp>
    </p:spTree>
    <p:extLst>
      <p:ext uri="{BB962C8B-B14F-4D97-AF65-F5344CB8AC3E}">
        <p14:creationId xmlns:p14="http://schemas.microsoft.com/office/powerpoint/2010/main" val="1553657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OpenLMIS version 3</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13</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13123543"/>
              </p:ext>
            </p:extLst>
          </p:nvPr>
        </p:nvGraphicFramePr>
        <p:xfrm>
          <a:off x="464777" y="1137658"/>
          <a:ext cx="8240612" cy="5064318"/>
        </p:xfrm>
        <a:graphic>
          <a:graphicData uri="http://schemas.openxmlformats.org/drawingml/2006/table">
            <a:tbl>
              <a:tblPr firstRow="1" bandRow="1">
                <a:tableStyleId>{5C22544A-7EE6-4342-B048-85BDC9FD1C3A}</a:tableStyleId>
              </a:tblPr>
              <a:tblGrid>
                <a:gridCol w="6253657">
                  <a:extLst>
                    <a:ext uri="{9D8B030D-6E8A-4147-A177-3AD203B41FA5}">
                      <a16:colId xmlns:a16="http://schemas.microsoft.com/office/drawing/2014/main" val="20000"/>
                    </a:ext>
                  </a:extLst>
                </a:gridCol>
                <a:gridCol w="1986955">
                  <a:extLst>
                    <a:ext uri="{9D8B030D-6E8A-4147-A177-3AD203B41FA5}">
                      <a16:colId xmlns:a16="http://schemas.microsoft.com/office/drawing/2014/main" val="20001"/>
                    </a:ext>
                  </a:extLst>
                </a:gridCol>
              </a:tblGrid>
              <a:tr h="344959">
                <a:tc>
                  <a:txBody>
                    <a:bodyPr/>
                    <a:lstStyle/>
                    <a:p>
                      <a:pPr algn="ctr"/>
                      <a:r>
                        <a:rPr lang="en-US" sz="1600" dirty="0" smtClean="0"/>
                        <a:t>Version 3 Key Features &amp;</a:t>
                      </a:r>
                      <a:r>
                        <a:rPr lang="en-US" sz="1600" baseline="0" dirty="0" smtClean="0"/>
                        <a:t> Functionality</a:t>
                      </a:r>
                      <a:endParaRPr lang="en-US" sz="1600" dirty="0"/>
                    </a:p>
                  </a:txBody>
                  <a:tcPr marT="91440" marB="91440"/>
                </a:tc>
                <a:tc>
                  <a:txBody>
                    <a:bodyPr/>
                    <a:lstStyle/>
                    <a:p>
                      <a:pPr algn="ctr"/>
                      <a:r>
                        <a:rPr lang="en-US" sz="1600" dirty="0" smtClean="0"/>
                        <a:t>Release Date</a:t>
                      </a:r>
                      <a:endParaRPr lang="en-US" sz="1600" dirty="0"/>
                    </a:p>
                  </a:txBody>
                  <a:tcPr marT="91440" marB="91440"/>
                </a:tc>
                <a:extLst>
                  <a:ext uri="{0D108BD9-81ED-4DB2-BD59-A6C34878D82A}">
                    <a16:rowId xmlns:a16="http://schemas.microsoft.com/office/drawing/2014/main" val="10000"/>
                  </a:ext>
                </a:extLst>
              </a:tr>
              <a:tr h="593119">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b="1" dirty="0" smtClean="0"/>
                        <a:t>Comprehensive set of</a:t>
                      </a:r>
                      <a:r>
                        <a:rPr lang="en-US" sz="1400" b="1" baseline="0" dirty="0" smtClean="0"/>
                        <a:t> features available to support the requisitioning and ordering products</a:t>
                      </a:r>
                      <a:endParaRPr lang="en-US" sz="1400" b="1" dirty="0" smtClean="0"/>
                    </a:p>
                    <a:p>
                      <a:pPr marL="742950" marR="0" lvl="1" indent="-285750" algn="l" defTabSz="457200" rtl="0" eaLnBrk="1" fontAlgn="auto" latinLnBrk="0" hangingPunct="1">
                        <a:lnSpc>
                          <a:spcPct val="100000"/>
                        </a:lnSpc>
                        <a:spcBef>
                          <a:spcPts val="0"/>
                        </a:spcBef>
                        <a:spcAft>
                          <a:spcPts val="0"/>
                        </a:spcAft>
                        <a:buClrTx/>
                        <a:buSzTx/>
                        <a:buFont typeface="Wingdings" charset="2"/>
                        <a:buChar char="²"/>
                        <a:tabLst/>
                        <a:defRPr/>
                      </a:pPr>
                      <a:r>
                        <a:rPr lang="en-US" sz="1400" dirty="0" smtClean="0"/>
                        <a:t>Offline data capture</a:t>
                      </a:r>
                    </a:p>
                    <a:p>
                      <a:pPr marL="742950" marR="0" lvl="1" indent="-285750" algn="l" defTabSz="457200" rtl="0" eaLnBrk="1" fontAlgn="auto" latinLnBrk="0" hangingPunct="1">
                        <a:lnSpc>
                          <a:spcPct val="100000"/>
                        </a:lnSpc>
                        <a:spcBef>
                          <a:spcPts val="0"/>
                        </a:spcBef>
                        <a:spcAft>
                          <a:spcPts val="0"/>
                        </a:spcAft>
                        <a:buClrTx/>
                        <a:buSzTx/>
                        <a:buFont typeface="Wingdings" charset="2"/>
                        <a:buChar char="²"/>
                        <a:tabLst/>
                        <a:defRPr/>
                      </a:pPr>
                      <a:r>
                        <a:rPr lang="en-US" sz="1400" dirty="0" smtClean="0"/>
                        <a:t>Complex</a:t>
                      </a:r>
                      <a:r>
                        <a:rPr lang="en-US" sz="1400" baseline="0" dirty="0" smtClean="0"/>
                        <a:t> approval hierarchies</a:t>
                      </a:r>
                    </a:p>
                  </a:txBody>
                  <a:tcPr marL="182880"/>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dirty="0" smtClean="0"/>
                        <a:t>Available</a:t>
                      </a:r>
                      <a:r>
                        <a:rPr lang="en-US" sz="1400" baseline="0" dirty="0" smtClean="0"/>
                        <a:t> now</a:t>
                      </a:r>
                      <a:endParaRPr lang="en-US" sz="1400" dirty="0" smtClean="0"/>
                    </a:p>
                  </a:txBody>
                  <a:tcPr marL="182880"/>
                </a:tc>
                <a:extLst>
                  <a:ext uri="{0D108BD9-81ED-4DB2-BD59-A6C34878D82A}">
                    <a16:rowId xmlns:a16="http://schemas.microsoft.com/office/drawing/2014/main" val="10001"/>
                  </a:ext>
                </a:extLst>
              </a:tr>
              <a:tr h="307122">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charset="2"/>
                        <a:buChar char="ü"/>
                        <a:tabLst/>
                        <a:defRPr/>
                      </a:pPr>
                      <a:r>
                        <a:rPr kumimoji="0" lang="en-US" sz="1400" b="1" i="0" u="none" strike="noStrike" kern="1200" cap="none" spc="0" normalizeH="0" baseline="0" noProof="0" dirty="0" smtClean="0">
                          <a:ln>
                            <a:noFill/>
                          </a:ln>
                          <a:solidFill>
                            <a:srgbClr val="58585A"/>
                          </a:solidFill>
                          <a:effectLst/>
                          <a:uLnTx/>
                          <a:uFillTx/>
                          <a:latin typeface="+mn-lt"/>
                          <a:ea typeface="+mn-ea"/>
                          <a:cs typeface="+mn-cs"/>
                        </a:rPr>
                        <a:t>Configurable setup of products, facilities, programs, and more</a:t>
                      </a:r>
                      <a:endParaRPr lang="en-US" sz="1400" dirty="0" smtClean="0"/>
                    </a:p>
                  </a:txBody>
                  <a:tcPr marL="182880"/>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dirty="0" smtClean="0"/>
                        <a:t>Available now</a:t>
                      </a:r>
                    </a:p>
                  </a:txBody>
                  <a:tcPr marL="182880"/>
                </a:tc>
                <a:extLst>
                  <a:ext uri="{0D108BD9-81ED-4DB2-BD59-A6C34878D82A}">
                    <a16:rowId xmlns:a16="http://schemas.microsoft.com/office/drawing/2014/main" val="1272731738"/>
                  </a:ext>
                </a:extLst>
              </a:tr>
              <a:tr h="793195">
                <a:tc>
                  <a:txBody>
                    <a:bodyPr/>
                    <a:lstStyle/>
                    <a:p>
                      <a:pPr marL="285750" indent="-285750">
                        <a:buFont typeface="Wingdings" charset="2"/>
                        <a:buChar char="ü"/>
                      </a:pPr>
                      <a:r>
                        <a:rPr lang="en-US" sz="1400" b="1" dirty="0" smtClean="0"/>
                        <a:t>Monitor stock levels</a:t>
                      </a:r>
                    </a:p>
                    <a:p>
                      <a:pPr marL="742950" lvl="1" indent="-285750">
                        <a:buFont typeface="Wingdings" charset="2"/>
                        <a:buChar char="²"/>
                      </a:pPr>
                      <a:r>
                        <a:rPr lang="en-US" sz="1400" dirty="0" smtClean="0"/>
                        <a:t>Electronic</a:t>
                      </a:r>
                      <a:r>
                        <a:rPr lang="en-US" sz="1400" baseline="0" dirty="0" smtClean="0"/>
                        <a:t> stock cards with lot tracking and management</a:t>
                      </a:r>
                    </a:p>
                    <a:p>
                      <a:pPr marL="742950" lvl="1" indent="-285750">
                        <a:buFont typeface="Wingdings" charset="2"/>
                        <a:buChar char="²"/>
                      </a:pPr>
                      <a:r>
                        <a:rPr lang="en-US" sz="1400" baseline="0" dirty="0" smtClean="0"/>
                        <a:t>Perform physical inventory &amp; adjustments</a:t>
                      </a:r>
                    </a:p>
                    <a:p>
                      <a:pPr marL="742950" marR="0" lvl="1" indent="-285750" algn="l" defTabSz="457200" rtl="0" eaLnBrk="1" fontAlgn="auto" latinLnBrk="0" hangingPunct="1">
                        <a:lnSpc>
                          <a:spcPct val="100000"/>
                        </a:lnSpc>
                        <a:spcBef>
                          <a:spcPts val="0"/>
                        </a:spcBef>
                        <a:spcAft>
                          <a:spcPts val="0"/>
                        </a:spcAft>
                        <a:buClrTx/>
                        <a:buSzTx/>
                        <a:buFont typeface="Wingdings" charset="2"/>
                        <a:buChar char="²"/>
                        <a:tabLst/>
                        <a:defRPr/>
                      </a:pPr>
                      <a:r>
                        <a:rPr lang="en-US" sz="1400" baseline="0" dirty="0" smtClean="0"/>
                        <a:t>Track ins/outs of stock – send and receive</a:t>
                      </a:r>
                    </a:p>
                  </a:txBody>
                  <a:tcPr marL="182880"/>
                </a:tc>
                <a:tc>
                  <a:txBody>
                    <a:bodyPr/>
                    <a:lstStyle/>
                    <a:p>
                      <a:pPr marL="285750" marR="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b="1" dirty="0" smtClean="0"/>
                        <a:t>3.1</a:t>
                      </a:r>
                      <a:r>
                        <a:rPr lang="en-US" sz="1400" baseline="0" dirty="0" smtClean="0"/>
                        <a:t> </a:t>
                      </a:r>
                      <a:r>
                        <a:rPr lang="en-US" sz="1400" dirty="0" smtClean="0"/>
                        <a:t>May/June 2017</a:t>
                      </a:r>
                    </a:p>
                  </a:txBody>
                  <a:tcPr marL="182880"/>
                </a:tc>
                <a:extLst>
                  <a:ext uri="{0D108BD9-81ED-4DB2-BD59-A6C34878D82A}">
                    <a16:rowId xmlns:a16="http://schemas.microsoft.com/office/drawing/2014/main" val="10002"/>
                  </a:ext>
                </a:extLst>
              </a:tr>
              <a:tr h="373175">
                <a:tc>
                  <a:txBody>
                    <a:bodyPr/>
                    <a:lstStyle/>
                    <a:p>
                      <a:pPr marL="285750" indent="-285750">
                        <a:buFont typeface="Wingdings" charset="2"/>
                        <a:buChar char="ü"/>
                      </a:pPr>
                      <a:r>
                        <a:rPr lang="en-US" sz="1400" i="0" dirty="0" smtClean="0"/>
                        <a:t>Third party Business Intelligence</a:t>
                      </a:r>
                      <a:r>
                        <a:rPr lang="en-US" sz="1400" i="0" baseline="0" dirty="0" smtClean="0"/>
                        <a:t> (BI) tool </a:t>
                      </a:r>
                      <a:r>
                        <a:rPr lang="en-US" sz="1400" i="0" baseline="0" dirty="0" smtClean="0"/>
                        <a:t>(</a:t>
                      </a:r>
                      <a:r>
                        <a:rPr lang="en-US" sz="1400" i="0" baseline="0" dirty="0" smtClean="0"/>
                        <a:t>ex. Tableau) </a:t>
                      </a:r>
                      <a:endParaRPr lang="en-US" sz="1400" i="0" dirty="0"/>
                    </a:p>
                  </a:txBody>
                  <a:tcPr marL="182880"/>
                </a:tc>
                <a:tc>
                  <a:txBody>
                    <a:bodyPr/>
                    <a:lstStyle/>
                    <a:p>
                      <a:pPr marL="285750" indent="-285750">
                        <a:buFont typeface="Wingdings" charset="2"/>
                        <a:buChar char="ü"/>
                      </a:pPr>
                      <a:r>
                        <a:rPr lang="en-US" sz="1400" i="0" dirty="0" smtClean="0"/>
                        <a:t>Available now</a:t>
                      </a:r>
                      <a:endParaRPr lang="en-US" sz="1400" i="0" dirty="0"/>
                    </a:p>
                  </a:txBody>
                  <a:tcPr marL="182880"/>
                </a:tc>
                <a:extLst>
                  <a:ext uri="{0D108BD9-81ED-4DB2-BD59-A6C34878D82A}">
                    <a16:rowId xmlns:a16="http://schemas.microsoft.com/office/drawing/2014/main" val="10003"/>
                  </a:ext>
                </a:extLst>
              </a:tr>
              <a:tr h="364564">
                <a:tc>
                  <a:txBody>
                    <a:bodyPr/>
                    <a:lstStyle/>
                    <a:p>
                      <a:pPr marL="285750" marR="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dirty="0" smtClean="0"/>
                        <a:t>API-enabled</a:t>
                      </a:r>
                      <a:r>
                        <a:rPr lang="en-US" sz="1400" baseline="0" dirty="0" smtClean="0"/>
                        <a:t> interoperability </a:t>
                      </a:r>
                      <a:endParaRPr lang="en-US" sz="1400" dirty="0" smtClean="0"/>
                    </a:p>
                  </a:txBody>
                  <a:tcPr marL="182880"/>
                </a:tc>
                <a:tc>
                  <a:txBody>
                    <a:bodyPr/>
                    <a:lstStyle/>
                    <a:p>
                      <a:pPr marL="285750" marR="0" indent="-285750" algn="l" defTabSz="457200" rtl="0" eaLnBrk="1" fontAlgn="auto" latinLnBrk="0" hangingPunct="1">
                        <a:lnSpc>
                          <a:spcPct val="100000"/>
                        </a:lnSpc>
                        <a:spcBef>
                          <a:spcPts val="0"/>
                        </a:spcBef>
                        <a:spcAft>
                          <a:spcPts val="0"/>
                        </a:spcAft>
                        <a:buClrTx/>
                        <a:buSzTx/>
                        <a:buFont typeface="Wingdings" charset="2"/>
                        <a:buChar char="ü"/>
                        <a:tabLst/>
                        <a:defRPr/>
                      </a:pPr>
                      <a:r>
                        <a:rPr lang="en-US" sz="1400" dirty="0" smtClean="0"/>
                        <a:t>Available now</a:t>
                      </a:r>
                    </a:p>
                  </a:txBody>
                  <a:tcPr marL="182880"/>
                </a:tc>
                <a:extLst>
                  <a:ext uri="{0D108BD9-81ED-4DB2-BD59-A6C34878D82A}">
                    <a16:rowId xmlns:a16="http://schemas.microsoft.com/office/drawing/2014/main" val="10004"/>
                  </a:ext>
                </a:extLst>
              </a:tr>
              <a:tr h="331377">
                <a:tc>
                  <a:txBody>
                    <a:bodyPr/>
                    <a:lstStyle/>
                    <a:p>
                      <a:pPr marL="285750" indent="-285750">
                        <a:buFont typeface="Wingdings" charset="2"/>
                        <a:buChar char="ü"/>
                      </a:pPr>
                      <a:r>
                        <a:rPr lang="en-US" sz="1400" dirty="0" smtClean="0"/>
                        <a:t>Supports GTIN</a:t>
                      </a:r>
                      <a:r>
                        <a:rPr lang="en-US" sz="1400" baseline="0" dirty="0" smtClean="0"/>
                        <a:t> tracking in accordance with </a:t>
                      </a:r>
                      <a:r>
                        <a:rPr lang="en-US" sz="1400" dirty="0" smtClean="0"/>
                        <a:t>Global Standards</a:t>
                      </a:r>
                      <a:r>
                        <a:rPr lang="en-US" sz="1400" baseline="0" dirty="0" smtClean="0"/>
                        <a:t> One (GS1) </a:t>
                      </a:r>
                      <a:endParaRPr lang="en-US" sz="1400" dirty="0"/>
                    </a:p>
                  </a:txBody>
                  <a:tcPr marL="182880"/>
                </a:tc>
                <a:tc>
                  <a:txBody>
                    <a:bodyPr/>
                    <a:lstStyle/>
                    <a:p>
                      <a:pPr marL="285750" indent="-285750">
                        <a:buFont typeface="Wingdings" charset="2"/>
                        <a:buChar char="ü"/>
                      </a:pPr>
                      <a:r>
                        <a:rPr lang="en-US" sz="1400" dirty="0" smtClean="0"/>
                        <a:t>Available now</a:t>
                      </a:r>
                      <a:endParaRPr lang="en-US" sz="1400" dirty="0"/>
                    </a:p>
                  </a:txBody>
                  <a:tcPr marL="182880"/>
                </a:tc>
                <a:extLst>
                  <a:ext uri="{0D108BD9-81ED-4DB2-BD59-A6C34878D82A}">
                    <a16:rowId xmlns:a16="http://schemas.microsoft.com/office/drawing/2014/main" val="10005"/>
                  </a:ext>
                </a:extLst>
              </a:tr>
              <a:tr h="464200">
                <a:tc>
                  <a:txBody>
                    <a:bodyPr/>
                    <a:lstStyle/>
                    <a:p>
                      <a:pPr marL="285750" indent="-285750">
                        <a:buFont typeface="Wingdings" charset="2"/>
                        <a:buChar char="ü"/>
                      </a:pPr>
                      <a:r>
                        <a:rPr lang="en-US" sz="1400" dirty="0" smtClean="0"/>
                        <a:t>Vaccines module</a:t>
                      </a:r>
                      <a:endParaRPr lang="en-US" sz="1400" baseline="0" dirty="0" smtClean="0"/>
                    </a:p>
                    <a:p>
                      <a:pPr marL="742950" lvl="1" indent="-285750">
                        <a:buFont typeface="Wingdings" charset="2"/>
                        <a:buChar char="²"/>
                      </a:pPr>
                      <a:r>
                        <a:rPr lang="en-US" sz="1400" dirty="0" smtClean="0"/>
                        <a:t>Cold chain equipment support</a:t>
                      </a:r>
                    </a:p>
                    <a:p>
                      <a:pPr marL="742950" lvl="1" indent="-285750">
                        <a:buFont typeface="Wingdings" charset="2"/>
                        <a:buChar char="²"/>
                      </a:pPr>
                      <a:r>
                        <a:rPr lang="en-US" sz="1400" dirty="0" smtClean="0"/>
                        <a:t>Manage</a:t>
                      </a:r>
                      <a:r>
                        <a:rPr lang="en-US" sz="1400" baseline="0" dirty="0" smtClean="0"/>
                        <a:t> demand calculation &amp; estimates </a:t>
                      </a:r>
                    </a:p>
                    <a:p>
                      <a:pPr marL="742950" lvl="1" indent="-285750">
                        <a:buFont typeface="Wingdings" charset="2"/>
                        <a:buChar char="²"/>
                      </a:pPr>
                      <a:r>
                        <a:rPr lang="en-US" sz="1400" baseline="0" dirty="0" smtClean="0"/>
                        <a:t>Support mixed supply chains (push distributions and pull reordering)</a:t>
                      </a:r>
                    </a:p>
                    <a:p>
                      <a:pPr marL="742950" lvl="1" indent="-285750">
                        <a:buFont typeface="Wingdings" charset="2"/>
                        <a:buChar char="²"/>
                      </a:pPr>
                      <a:r>
                        <a:rPr lang="en-US" sz="1400" baseline="0" dirty="0" smtClean="0"/>
                        <a:t>Track wastage amounts</a:t>
                      </a:r>
                      <a:endParaRPr lang="en-US" sz="1400" dirty="0"/>
                    </a:p>
                  </a:txBody>
                  <a:tcPr marL="182880"/>
                </a:tc>
                <a:tc>
                  <a:txBody>
                    <a:bodyPr/>
                    <a:lstStyle/>
                    <a:p>
                      <a:pPr marL="285750" indent="-285750">
                        <a:buFont typeface="Wingdings" charset="2"/>
                        <a:buChar char="ü"/>
                      </a:pPr>
                      <a:r>
                        <a:rPr lang="en-US" sz="1400" b="1" dirty="0" smtClean="0"/>
                        <a:t>3.3</a:t>
                      </a:r>
                      <a:r>
                        <a:rPr lang="en-US" sz="1400" baseline="0" dirty="0" smtClean="0"/>
                        <a:t> </a:t>
                      </a:r>
                      <a:r>
                        <a:rPr lang="en-US" sz="1400" baseline="0" dirty="0" smtClean="0"/>
                        <a:t>~</a:t>
                      </a:r>
                      <a:r>
                        <a:rPr lang="en-US" sz="1400" dirty="0" smtClean="0"/>
                        <a:t>November </a:t>
                      </a:r>
                      <a:r>
                        <a:rPr lang="en-US" sz="1400" dirty="0" smtClean="0"/>
                        <a:t>2017</a:t>
                      </a:r>
                      <a:endParaRPr lang="en-US" sz="1400" dirty="0"/>
                    </a:p>
                  </a:txBody>
                  <a:tcPr marL="18288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124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open source? Why version 3? </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14</a:t>
            </a:fld>
            <a:endParaRPr lang="en-US" dirty="0"/>
          </a:p>
        </p:txBody>
      </p:sp>
      <p:grpSp>
        <p:nvGrpSpPr>
          <p:cNvPr id="5" name="Group 4"/>
          <p:cNvGrpSpPr/>
          <p:nvPr/>
        </p:nvGrpSpPr>
        <p:grpSpPr>
          <a:xfrm>
            <a:off x="5200952" y="1606056"/>
            <a:ext cx="1706035" cy="3859679"/>
            <a:chOff x="2468431" y="99161"/>
            <a:chExt cx="2127184" cy="4962430"/>
          </a:xfrm>
        </p:grpSpPr>
        <p:sp>
          <p:nvSpPr>
            <p:cNvPr id="6" name="Rounded Rectangle 5"/>
            <p:cNvSpPr/>
            <p:nvPr/>
          </p:nvSpPr>
          <p:spPr>
            <a:xfrm>
              <a:off x="2468431" y="99161"/>
              <a:ext cx="2127184" cy="49624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96756" y="256826"/>
              <a:ext cx="1270535" cy="672709"/>
            </a:xfrm>
            <a:prstGeom prst="rect">
              <a:avLst/>
            </a:prstGeom>
            <a:noFill/>
          </p:spPr>
          <p:txBody>
            <a:bodyPr wrap="square" rtlCol="0">
              <a:spAutoFit/>
            </a:bodyPr>
            <a:lstStyle/>
            <a:p>
              <a:pPr algn="ctr"/>
              <a:r>
                <a:rPr lang="en-US" sz="1400" dirty="0" smtClean="0"/>
                <a:t>OpenLMIS </a:t>
              </a:r>
            </a:p>
            <a:p>
              <a:pPr algn="ctr"/>
              <a:r>
                <a:rPr lang="en-US" sz="1400" dirty="0" smtClean="0"/>
                <a:t>Version 3</a:t>
              </a:r>
              <a:endParaRPr lang="en-US" sz="1400" dirty="0"/>
            </a:p>
          </p:txBody>
        </p:sp>
        <p:sp>
          <p:nvSpPr>
            <p:cNvPr id="8" name="Rounded Rectangle 7"/>
            <p:cNvSpPr/>
            <p:nvPr/>
          </p:nvSpPr>
          <p:spPr>
            <a:xfrm>
              <a:off x="2615777" y="98257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Reference Data Service</a:t>
              </a:r>
              <a:endParaRPr lang="en-US" sz="1200" dirty="0">
                <a:solidFill>
                  <a:schemeClr val="bg1"/>
                </a:solidFill>
              </a:endParaRPr>
            </a:p>
          </p:txBody>
        </p:sp>
        <p:sp>
          <p:nvSpPr>
            <p:cNvPr id="9" name="Rounded Rectangle 8"/>
            <p:cNvSpPr/>
            <p:nvPr/>
          </p:nvSpPr>
          <p:spPr>
            <a:xfrm>
              <a:off x="2615776" y="1545914"/>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Fulfillment</a:t>
              </a:r>
              <a:endParaRPr lang="en-US" sz="1200" dirty="0">
                <a:solidFill>
                  <a:schemeClr val="bg1"/>
                </a:solidFill>
              </a:endParaRPr>
            </a:p>
          </p:txBody>
        </p:sp>
        <p:sp>
          <p:nvSpPr>
            <p:cNvPr id="10" name="Rounded Rectangle 9"/>
            <p:cNvSpPr/>
            <p:nvPr/>
          </p:nvSpPr>
          <p:spPr>
            <a:xfrm>
              <a:off x="2627173" y="2109257"/>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Requisition</a:t>
              </a:r>
              <a:endParaRPr lang="en-US" sz="1200" dirty="0">
                <a:solidFill>
                  <a:schemeClr val="bg1"/>
                </a:solidFill>
              </a:endParaRPr>
            </a:p>
          </p:txBody>
        </p:sp>
        <p:sp>
          <p:nvSpPr>
            <p:cNvPr id="11" name="Rounded Rectangle 10"/>
            <p:cNvSpPr/>
            <p:nvPr/>
          </p:nvSpPr>
          <p:spPr>
            <a:xfrm>
              <a:off x="2615775" y="2672600"/>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Authentication</a:t>
              </a:r>
              <a:endParaRPr lang="en-US" sz="1200" dirty="0">
                <a:solidFill>
                  <a:schemeClr val="bg1"/>
                </a:solidFill>
              </a:endParaRPr>
            </a:p>
          </p:txBody>
        </p:sp>
        <p:sp>
          <p:nvSpPr>
            <p:cNvPr id="12" name="Rounded Rectangle 11"/>
            <p:cNvSpPr/>
            <p:nvPr/>
          </p:nvSpPr>
          <p:spPr>
            <a:xfrm>
              <a:off x="2615773" y="3235943"/>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Notifications</a:t>
              </a:r>
              <a:endParaRPr lang="en-US" sz="1200" dirty="0">
                <a:solidFill>
                  <a:schemeClr val="bg1"/>
                </a:solidFill>
              </a:endParaRPr>
            </a:p>
          </p:txBody>
        </p:sp>
        <p:sp>
          <p:nvSpPr>
            <p:cNvPr id="13" name="Rounded Rectangle 12"/>
            <p:cNvSpPr/>
            <p:nvPr/>
          </p:nvSpPr>
          <p:spPr>
            <a:xfrm>
              <a:off x="2627173" y="3799286"/>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“Pull” Specific Features</a:t>
              </a:r>
              <a:endParaRPr lang="en-US" sz="1200" dirty="0">
                <a:solidFill>
                  <a:schemeClr val="bg1"/>
                </a:solidFill>
              </a:endParaRPr>
            </a:p>
          </p:txBody>
        </p:sp>
        <p:sp>
          <p:nvSpPr>
            <p:cNvPr id="14" name="Rounded Rectangle 13"/>
            <p:cNvSpPr/>
            <p:nvPr/>
          </p:nvSpPr>
          <p:spPr>
            <a:xfrm>
              <a:off x="2615772" y="4362627"/>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“Push” Specific Features</a:t>
              </a:r>
              <a:endParaRPr lang="en-US" sz="1200" dirty="0">
                <a:solidFill>
                  <a:schemeClr val="bg1"/>
                </a:solidFill>
              </a:endParaRPr>
            </a:p>
          </p:txBody>
        </p:sp>
      </p:grpSp>
      <p:grpSp>
        <p:nvGrpSpPr>
          <p:cNvPr id="23" name="Group 22"/>
          <p:cNvGrpSpPr/>
          <p:nvPr/>
        </p:nvGrpSpPr>
        <p:grpSpPr>
          <a:xfrm>
            <a:off x="6996107" y="1606056"/>
            <a:ext cx="1893011" cy="3859679"/>
            <a:chOff x="4741712" y="99162"/>
            <a:chExt cx="2127184" cy="4812473"/>
          </a:xfrm>
        </p:grpSpPr>
        <p:sp>
          <p:nvSpPr>
            <p:cNvPr id="24" name="Rounded Rectangle 23"/>
            <p:cNvSpPr/>
            <p:nvPr/>
          </p:nvSpPr>
          <p:spPr>
            <a:xfrm>
              <a:off x="4741712" y="99162"/>
              <a:ext cx="2127184" cy="481247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948657" y="232908"/>
              <a:ext cx="1713294" cy="669313"/>
            </a:xfrm>
            <a:prstGeom prst="rect">
              <a:avLst/>
            </a:prstGeom>
            <a:noFill/>
          </p:spPr>
          <p:txBody>
            <a:bodyPr wrap="square" rtlCol="0">
              <a:spAutoFit/>
            </a:bodyPr>
            <a:lstStyle/>
            <a:p>
              <a:pPr algn="ctr"/>
              <a:r>
                <a:rPr lang="en-US" sz="1400" dirty="0" smtClean="0"/>
                <a:t>Country</a:t>
              </a:r>
            </a:p>
            <a:p>
              <a:pPr algn="ctr"/>
              <a:r>
                <a:rPr lang="en-US" sz="1400" dirty="0" smtClean="0"/>
                <a:t>Implementation</a:t>
              </a:r>
              <a:endParaRPr lang="en-US" sz="1400" dirty="0"/>
            </a:p>
          </p:txBody>
        </p:sp>
        <p:sp>
          <p:nvSpPr>
            <p:cNvPr id="26" name="Rounded Rectangle 25"/>
            <p:cNvSpPr/>
            <p:nvPr/>
          </p:nvSpPr>
          <p:spPr>
            <a:xfrm>
              <a:off x="4889058" y="98257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Reference Data Service</a:t>
              </a:r>
              <a:endParaRPr lang="en-US" sz="1200" dirty="0">
                <a:solidFill>
                  <a:schemeClr val="bg1"/>
                </a:solidFill>
              </a:endParaRPr>
            </a:p>
          </p:txBody>
        </p:sp>
        <p:sp>
          <p:nvSpPr>
            <p:cNvPr id="27" name="Rounded Rectangle 26"/>
            <p:cNvSpPr/>
            <p:nvPr/>
          </p:nvSpPr>
          <p:spPr>
            <a:xfrm>
              <a:off x="4889058" y="203588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Requisition</a:t>
              </a:r>
              <a:endParaRPr lang="en-US" sz="1200" dirty="0">
                <a:solidFill>
                  <a:schemeClr val="bg1"/>
                </a:solidFill>
              </a:endParaRPr>
            </a:p>
          </p:txBody>
        </p:sp>
        <p:sp>
          <p:nvSpPr>
            <p:cNvPr id="28" name="Rounded Rectangle 27"/>
            <p:cNvSpPr/>
            <p:nvPr/>
          </p:nvSpPr>
          <p:spPr>
            <a:xfrm>
              <a:off x="4889058" y="2588518"/>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Authentication</a:t>
              </a:r>
              <a:endParaRPr lang="en-US" sz="1200" dirty="0">
                <a:solidFill>
                  <a:schemeClr val="bg1"/>
                </a:solidFill>
              </a:endParaRPr>
            </a:p>
          </p:txBody>
        </p:sp>
        <p:sp>
          <p:nvSpPr>
            <p:cNvPr id="29" name="Rounded Rectangle 28"/>
            <p:cNvSpPr/>
            <p:nvPr/>
          </p:nvSpPr>
          <p:spPr>
            <a:xfrm>
              <a:off x="4870864" y="3141155"/>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Notifications</a:t>
              </a:r>
              <a:endParaRPr lang="en-US" sz="1200" dirty="0">
                <a:solidFill>
                  <a:schemeClr val="bg1"/>
                </a:solidFill>
              </a:endParaRPr>
            </a:p>
          </p:txBody>
        </p:sp>
        <p:sp>
          <p:nvSpPr>
            <p:cNvPr id="30" name="Rounded Rectangle 29"/>
            <p:cNvSpPr/>
            <p:nvPr/>
          </p:nvSpPr>
          <p:spPr>
            <a:xfrm>
              <a:off x="4884151" y="4221158"/>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“Pull” Specific Features</a:t>
              </a:r>
              <a:endParaRPr lang="en-US" sz="1200" dirty="0">
                <a:solidFill>
                  <a:schemeClr val="bg1"/>
                </a:solidFill>
              </a:endParaRPr>
            </a:p>
          </p:txBody>
        </p:sp>
      </p:grpSp>
      <p:sp>
        <p:nvSpPr>
          <p:cNvPr id="31" name="TextBox 30"/>
          <p:cNvSpPr txBox="1"/>
          <p:nvPr/>
        </p:nvSpPr>
        <p:spPr>
          <a:xfrm>
            <a:off x="271948" y="1817972"/>
            <a:ext cx="4872154" cy="3016210"/>
          </a:xfrm>
          <a:prstGeom prst="rect">
            <a:avLst/>
          </a:prstGeom>
          <a:noFill/>
        </p:spPr>
        <p:txBody>
          <a:bodyPr wrap="square" rtlCol="0">
            <a:spAutoFit/>
          </a:bodyPr>
          <a:lstStyle/>
          <a:p>
            <a:r>
              <a:rPr lang="en-US" b="1" dirty="0">
                <a:solidFill>
                  <a:srgbClr val="E77325"/>
                </a:solidFill>
              </a:rPr>
              <a:t>s</a:t>
            </a:r>
            <a:r>
              <a:rPr lang="en-US" b="1" dirty="0" smtClean="0">
                <a:solidFill>
                  <a:srgbClr val="E77325"/>
                </a:solidFill>
              </a:rPr>
              <a:t>hared investment </a:t>
            </a:r>
            <a:r>
              <a:rPr lang="en-US" b="1" dirty="0" smtClean="0"/>
              <a:t>shared benefit </a:t>
            </a:r>
          </a:p>
          <a:p>
            <a:endParaRPr lang="en-US" dirty="0" smtClean="0"/>
          </a:p>
          <a:p>
            <a:r>
              <a:rPr lang="en-US" sz="1400" dirty="0" smtClean="0"/>
              <a:t>Through OpenLMIS’ modular architecture</a:t>
            </a:r>
            <a:r>
              <a:rPr lang="mr-IN" sz="1400" dirty="0" smtClean="0"/>
              <a:t>…</a:t>
            </a:r>
            <a:endParaRPr lang="en-US" sz="1400" dirty="0" smtClean="0"/>
          </a:p>
          <a:p>
            <a:endParaRPr lang="en-US" sz="1400" dirty="0"/>
          </a:p>
          <a:p>
            <a:pPr marL="285750" indent="-285750">
              <a:buFont typeface="Arial" charset="0"/>
              <a:buChar char="•"/>
            </a:pPr>
            <a:r>
              <a:rPr lang="en-US" sz="1400" dirty="0" smtClean="0"/>
              <a:t>Country programs select which features they want from the version 3 code. </a:t>
            </a:r>
          </a:p>
          <a:p>
            <a:pPr marL="285750" indent="-285750">
              <a:buFont typeface="Arial" charset="0"/>
              <a:buChar char="•"/>
            </a:pPr>
            <a:endParaRPr lang="en-US" sz="1400" dirty="0"/>
          </a:p>
          <a:p>
            <a:pPr marL="285750" indent="-285750">
              <a:buFont typeface="Arial" charset="0"/>
              <a:buChar char="•"/>
            </a:pPr>
            <a:r>
              <a:rPr lang="en-US" sz="1400" dirty="0" smtClean="0"/>
              <a:t>Countries can develop customized modules to run on top of that instance to support their workflows.</a:t>
            </a:r>
          </a:p>
          <a:p>
            <a:pPr marL="285750" indent="-285750">
              <a:buFont typeface="Arial" charset="0"/>
              <a:buChar char="•"/>
            </a:pPr>
            <a:endParaRPr lang="en-US" sz="1400" dirty="0"/>
          </a:p>
          <a:p>
            <a:pPr marL="285750" indent="-285750">
              <a:buFont typeface="Arial" charset="0"/>
              <a:buChar char="•"/>
            </a:pPr>
            <a:r>
              <a:rPr lang="en-US" sz="1400" dirty="0" smtClean="0"/>
              <a:t>These modules can be contributed back to the open source community, allowing others to benefit from this development, saving money and extending resources.</a:t>
            </a:r>
          </a:p>
        </p:txBody>
      </p:sp>
    </p:spTree>
    <p:extLst>
      <p:ext uri="{BB962C8B-B14F-4D97-AF65-F5344CB8AC3E}">
        <p14:creationId xmlns:p14="http://schemas.microsoft.com/office/powerpoint/2010/main" val="1333865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open source? Why version 3? </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15</a:t>
            </a:fld>
            <a:endParaRPr lang="en-US" dirty="0"/>
          </a:p>
        </p:txBody>
      </p:sp>
      <p:sp>
        <p:nvSpPr>
          <p:cNvPr id="31" name="TextBox 30"/>
          <p:cNvSpPr txBox="1"/>
          <p:nvPr/>
        </p:nvSpPr>
        <p:spPr>
          <a:xfrm>
            <a:off x="203810" y="1172486"/>
            <a:ext cx="4849826" cy="4401205"/>
          </a:xfrm>
          <a:prstGeom prst="rect">
            <a:avLst/>
          </a:prstGeom>
          <a:noFill/>
        </p:spPr>
        <p:txBody>
          <a:bodyPr wrap="square" rtlCol="0">
            <a:spAutoFit/>
          </a:bodyPr>
          <a:lstStyle/>
          <a:p>
            <a:endParaRPr lang="en-US" sz="1600" b="1" dirty="0" smtClean="0"/>
          </a:p>
          <a:p>
            <a:r>
              <a:rPr lang="en-US" sz="1600" b="1" dirty="0">
                <a:solidFill>
                  <a:srgbClr val="E77325"/>
                </a:solidFill>
              </a:rPr>
              <a:t>Easier Upgrades </a:t>
            </a:r>
            <a:r>
              <a:rPr lang="en-US" sz="1600" b="1" dirty="0" smtClean="0">
                <a:solidFill>
                  <a:srgbClr val="E77325"/>
                </a:solidFill>
              </a:rPr>
              <a:t>as Global Product Advances</a:t>
            </a:r>
            <a:endParaRPr lang="en-US" sz="1600" b="1" dirty="0"/>
          </a:p>
          <a:p>
            <a:endParaRPr lang="en-US" sz="1600" dirty="0"/>
          </a:p>
          <a:p>
            <a:r>
              <a:rPr lang="en-US" sz="1400" b="1" dirty="0"/>
              <a:t>Country X</a:t>
            </a:r>
            <a:r>
              <a:rPr lang="en-US" sz="1400" dirty="0"/>
              <a:t> is using </a:t>
            </a:r>
            <a:r>
              <a:rPr lang="en-US" sz="1400" dirty="0" smtClean="0"/>
              <a:t>their chosen set of </a:t>
            </a:r>
            <a:r>
              <a:rPr lang="en-US" sz="1400" dirty="0" err="1" smtClean="0"/>
              <a:t>OpenLMIS</a:t>
            </a:r>
            <a:r>
              <a:rPr lang="en-US" sz="1400" dirty="0" smtClean="0"/>
              <a:t> modules. The new modular architecture makes upgrades easy when the global </a:t>
            </a:r>
            <a:r>
              <a:rPr lang="en-US" sz="1400" dirty="0" err="1" smtClean="0"/>
              <a:t>OpenLMIS</a:t>
            </a:r>
            <a:r>
              <a:rPr lang="en-US" sz="1400" dirty="0" smtClean="0"/>
              <a:t> product releases new features.</a:t>
            </a:r>
            <a:endParaRPr lang="en-US" sz="1400" dirty="0"/>
          </a:p>
          <a:p>
            <a:endParaRPr lang="en-US" sz="1600" b="1" dirty="0"/>
          </a:p>
          <a:p>
            <a:endParaRPr lang="en-US" sz="1600" b="1" dirty="0" smtClean="0"/>
          </a:p>
          <a:p>
            <a:r>
              <a:rPr lang="en-US" sz="1600" b="1" dirty="0" smtClean="0">
                <a:solidFill>
                  <a:srgbClr val="E77325"/>
                </a:solidFill>
              </a:rPr>
              <a:t>Countries Sharing Functionality</a:t>
            </a:r>
            <a:endParaRPr lang="en-US" sz="1600" b="1" dirty="0"/>
          </a:p>
          <a:p>
            <a:endParaRPr lang="en-US" sz="1600" b="1" dirty="0"/>
          </a:p>
          <a:p>
            <a:r>
              <a:rPr lang="en-US" sz="1400" b="1" dirty="0" smtClean="0"/>
              <a:t>Country X</a:t>
            </a:r>
            <a:r>
              <a:rPr lang="en-US" sz="1400" dirty="0" smtClean="0"/>
              <a:t> develops a customized module to support batch viewing of requisitions – something not included in the core OpenLMIS code. </a:t>
            </a:r>
            <a:endParaRPr lang="en-US" sz="1400" dirty="0"/>
          </a:p>
          <a:p>
            <a:endParaRPr lang="en-US" sz="1400" b="1" dirty="0" smtClean="0"/>
          </a:p>
          <a:p>
            <a:r>
              <a:rPr lang="en-US" sz="1400" b="1" dirty="0" smtClean="0"/>
              <a:t>Country Y</a:t>
            </a:r>
            <a:r>
              <a:rPr lang="en-US" sz="1400" dirty="0" smtClean="0"/>
              <a:t> wants to use this module in their OpenLMIS implementation. They are able to take the module and apply it in their context without spending manpower or financial resources on its development.</a:t>
            </a:r>
          </a:p>
          <a:p>
            <a:endParaRPr lang="en-US" sz="1400" dirty="0"/>
          </a:p>
        </p:txBody>
      </p:sp>
      <p:grpSp>
        <p:nvGrpSpPr>
          <p:cNvPr id="33" name="Group 32"/>
          <p:cNvGrpSpPr/>
          <p:nvPr/>
        </p:nvGrpSpPr>
        <p:grpSpPr>
          <a:xfrm>
            <a:off x="5200952" y="1606056"/>
            <a:ext cx="1706035" cy="3859679"/>
            <a:chOff x="2468431" y="99161"/>
            <a:chExt cx="2127184" cy="4962430"/>
          </a:xfrm>
        </p:grpSpPr>
        <p:sp>
          <p:nvSpPr>
            <p:cNvPr id="34" name="Rounded Rectangle 33"/>
            <p:cNvSpPr/>
            <p:nvPr/>
          </p:nvSpPr>
          <p:spPr>
            <a:xfrm>
              <a:off x="2468431" y="99161"/>
              <a:ext cx="2127184" cy="49624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896756" y="256826"/>
              <a:ext cx="1270535" cy="672709"/>
            </a:xfrm>
            <a:prstGeom prst="rect">
              <a:avLst/>
            </a:prstGeom>
            <a:noFill/>
          </p:spPr>
          <p:txBody>
            <a:bodyPr wrap="square" rtlCol="0">
              <a:spAutoFit/>
            </a:bodyPr>
            <a:lstStyle/>
            <a:p>
              <a:pPr algn="ctr"/>
              <a:r>
                <a:rPr lang="en-US" sz="1400" dirty="0" smtClean="0"/>
                <a:t>OpenLMIS </a:t>
              </a:r>
            </a:p>
            <a:p>
              <a:pPr algn="ctr"/>
              <a:r>
                <a:rPr lang="en-US" sz="1400" dirty="0" smtClean="0"/>
                <a:t>Version 3</a:t>
              </a:r>
              <a:endParaRPr lang="en-US" sz="1400" dirty="0"/>
            </a:p>
          </p:txBody>
        </p:sp>
        <p:sp>
          <p:nvSpPr>
            <p:cNvPr id="36" name="Rounded Rectangle 35"/>
            <p:cNvSpPr/>
            <p:nvPr/>
          </p:nvSpPr>
          <p:spPr>
            <a:xfrm>
              <a:off x="2615777" y="98257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Reference Data Service</a:t>
              </a:r>
              <a:endParaRPr lang="en-US" sz="1200" dirty="0">
                <a:solidFill>
                  <a:schemeClr val="bg1"/>
                </a:solidFill>
              </a:endParaRPr>
            </a:p>
          </p:txBody>
        </p:sp>
        <p:sp>
          <p:nvSpPr>
            <p:cNvPr id="37" name="Rounded Rectangle 36"/>
            <p:cNvSpPr/>
            <p:nvPr/>
          </p:nvSpPr>
          <p:spPr>
            <a:xfrm>
              <a:off x="2615776" y="1545914"/>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Fulfillment</a:t>
              </a:r>
              <a:endParaRPr lang="en-US" sz="1200" dirty="0">
                <a:solidFill>
                  <a:schemeClr val="bg1"/>
                </a:solidFill>
              </a:endParaRPr>
            </a:p>
          </p:txBody>
        </p:sp>
        <p:sp>
          <p:nvSpPr>
            <p:cNvPr id="38" name="Rounded Rectangle 37"/>
            <p:cNvSpPr/>
            <p:nvPr/>
          </p:nvSpPr>
          <p:spPr>
            <a:xfrm>
              <a:off x="2627173" y="2109257"/>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Requisition</a:t>
              </a:r>
              <a:endParaRPr lang="en-US" sz="1200" dirty="0">
                <a:solidFill>
                  <a:schemeClr val="bg1"/>
                </a:solidFill>
              </a:endParaRPr>
            </a:p>
          </p:txBody>
        </p:sp>
        <p:sp>
          <p:nvSpPr>
            <p:cNvPr id="39" name="Rounded Rectangle 38"/>
            <p:cNvSpPr/>
            <p:nvPr/>
          </p:nvSpPr>
          <p:spPr>
            <a:xfrm>
              <a:off x="2615775" y="2672600"/>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Authentication</a:t>
              </a:r>
              <a:endParaRPr lang="en-US" sz="1200" dirty="0">
                <a:solidFill>
                  <a:schemeClr val="bg1"/>
                </a:solidFill>
              </a:endParaRPr>
            </a:p>
          </p:txBody>
        </p:sp>
        <p:sp>
          <p:nvSpPr>
            <p:cNvPr id="40" name="Rounded Rectangle 39"/>
            <p:cNvSpPr/>
            <p:nvPr/>
          </p:nvSpPr>
          <p:spPr>
            <a:xfrm>
              <a:off x="2615773" y="3235943"/>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Notifications</a:t>
              </a:r>
              <a:endParaRPr lang="en-US" sz="1200" dirty="0">
                <a:solidFill>
                  <a:schemeClr val="bg1"/>
                </a:solidFill>
              </a:endParaRPr>
            </a:p>
          </p:txBody>
        </p:sp>
        <p:sp>
          <p:nvSpPr>
            <p:cNvPr id="41" name="Rounded Rectangle 40"/>
            <p:cNvSpPr/>
            <p:nvPr/>
          </p:nvSpPr>
          <p:spPr>
            <a:xfrm>
              <a:off x="2627173" y="3799286"/>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“Pull” Specific Features</a:t>
              </a:r>
              <a:endParaRPr lang="en-US" sz="1200" dirty="0">
                <a:solidFill>
                  <a:schemeClr val="bg1"/>
                </a:solidFill>
              </a:endParaRPr>
            </a:p>
          </p:txBody>
        </p:sp>
        <p:sp>
          <p:nvSpPr>
            <p:cNvPr id="42" name="Rounded Rectangle 41"/>
            <p:cNvSpPr/>
            <p:nvPr/>
          </p:nvSpPr>
          <p:spPr>
            <a:xfrm>
              <a:off x="2615772" y="4362627"/>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“Push” Specific Features</a:t>
              </a:r>
              <a:endParaRPr lang="en-US" sz="1200" dirty="0">
                <a:solidFill>
                  <a:schemeClr val="bg1"/>
                </a:solidFill>
              </a:endParaRPr>
            </a:p>
          </p:txBody>
        </p:sp>
      </p:grpSp>
      <p:grpSp>
        <p:nvGrpSpPr>
          <p:cNvPr id="43" name="Group 42"/>
          <p:cNvGrpSpPr/>
          <p:nvPr/>
        </p:nvGrpSpPr>
        <p:grpSpPr>
          <a:xfrm>
            <a:off x="6996107" y="1606056"/>
            <a:ext cx="1893011" cy="3859679"/>
            <a:chOff x="4741712" y="99162"/>
            <a:chExt cx="2127184" cy="4812473"/>
          </a:xfrm>
        </p:grpSpPr>
        <p:sp>
          <p:nvSpPr>
            <p:cNvPr id="44" name="Rounded Rectangle 43"/>
            <p:cNvSpPr/>
            <p:nvPr/>
          </p:nvSpPr>
          <p:spPr>
            <a:xfrm>
              <a:off x="4741712" y="99162"/>
              <a:ext cx="2127184" cy="481247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4948657" y="232908"/>
              <a:ext cx="1713294" cy="669313"/>
            </a:xfrm>
            <a:prstGeom prst="rect">
              <a:avLst/>
            </a:prstGeom>
            <a:noFill/>
          </p:spPr>
          <p:txBody>
            <a:bodyPr wrap="square" rtlCol="0">
              <a:spAutoFit/>
            </a:bodyPr>
            <a:lstStyle/>
            <a:p>
              <a:pPr algn="ctr"/>
              <a:r>
                <a:rPr lang="en-US" sz="1400" dirty="0" smtClean="0"/>
                <a:t>Country</a:t>
              </a:r>
            </a:p>
            <a:p>
              <a:pPr algn="ctr"/>
              <a:r>
                <a:rPr lang="en-US" sz="1400" dirty="0" smtClean="0"/>
                <a:t>Implementation</a:t>
              </a:r>
              <a:endParaRPr lang="en-US" sz="1400" dirty="0"/>
            </a:p>
          </p:txBody>
        </p:sp>
        <p:sp>
          <p:nvSpPr>
            <p:cNvPr id="46" name="Rounded Rectangle 45"/>
            <p:cNvSpPr/>
            <p:nvPr/>
          </p:nvSpPr>
          <p:spPr>
            <a:xfrm>
              <a:off x="4889058" y="98257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Reference Data Service</a:t>
              </a:r>
              <a:endParaRPr lang="en-US" sz="1200" dirty="0">
                <a:solidFill>
                  <a:schemeClr val="bg1"/>
                </a:solidFill>
              </a:endParaRPr>
            </a:p>
          </p:txBody>
        </p:sp>
        <p:sp>
          <p:nvSpPr>
            <p:cNvPr id="47" name="Rounded Rectangle 46"/>
            <p:cNvSpPr/>
            <p:nvPr/>
          </p:nvSpPr>
          <p:spPr>
            <a:xfrm>
              <a:off x="4889058" y="2035881"/>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Requisition</a:t>
              </a:r>
              <a:endParaRPr lang="en-US" sz="1200" dirty="0">
                <a:solidFill>
                  <a:schemeClr val="bg1"/>
                </a:solidFill>
              </a:endParaRPr>
            </a:p>
          </p:txBody>
        </p:sp>
        <p:sp>
          <p:nvSpPr>
            <p:cNvPr id="48" name="Rounded Rectangle 47"/>
            <p:cNvSpPr/>
            <p:nvPr/>
          </p:nvSpPr>
          <p:spPr>
            <a:xfrm>
              <a:off x="4889058" y="2588518"/>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Authentication</a:t>
              </a:r>
              <a:endParaRPr lang="en-US" sz="1200" dirty="0">
                <a:solidFill>
                  <a:schemeClr val="bg1"/>
                </a:solidFill>
              </a:endParaRPr>
            </a:p>
          </p:txBody>
        </p:sp>
        <p:sp>
          <p:nvSpPr>
            <p:cNvPr id="49" name="Rounded Rectangle 48"/>
            <p:cNvSpPr/>
            <p:nvPr/>
          </p:nvSpPr>
          <p:spPr>
            <a:xfrm>
              <a:off x="4870864" y="3141155"/>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Notifications</a:t>
              </a:r>
              <a:endParaRPr lang="en-US" sz="1200" dirty="0">
                <a:solidFill>
                  <a:schemeClr val="bg1"/>
                </a:solidFill>
              </a:endParaRPr>
            </a:p>
          </p:txBody>
        </p:sp>
        <p:sp>
          <p:nvSpPr>
            <p:cNvPr id="50" name="Rounded Rectangle 49"/>
            <p:cNvSpPr/>
            <p:nvPr/>
          </p:nvSpPr>
          <p:spPr>
            <a:xfrm>
              <a:off x="4884151" y="4221158"/>
              <a:ext cx="1832493" cy="418129"/>
            </a:xfrm>
            <a:prstGeom prst="roundRect">
              <a:avLst>
                <a:gd name="adj" fmla="val 0"/>
              </a:avLst>
            </a:prstGeom>
            <a:solidFill>
              <a:srgbClr val="1EA7C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smtClean="0">
                  <a:solidFill>
                    <a:schemeClr val="bg1"/>
                  </a:solidFill>
                </a:rPr>
                <a:t>“Pull” Specific Features</a:t>
              </a:r>
              <a:endParaRPr lang="en-US" sz="1200" dirty="0">
                <a:solidFill>
                  <a:schemeClr val="bg1"/>
                </a:solidFill>
              </a:endParaRPr>
            </a:p>
          </p:txBody>
        </p:sp>
      </p:grpSp>
    </p:spTree>
    <p:extLst>
      <p:ext uri="{BB962C8B-B14F-4D97-AF65-F5344CB8AC3E}">
        <p14:creationId xmlns:p14="http://schemas.microsoft.com/office/powerpoint/2010/main" val="612736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7" y="-50403"/>
            <a:ext cx="3350381" cy="1070167"/>
          </a:xfrm>
        </p:spPr>
        <p:txBody>
          <a:bodyPr>
            <a:normAutofit/>
          </a:bodyPr>
          <a:lstStyle/>
          <a:p>
            <a:r>
              <a:rPr lang="en-US" sz="3200" dirty="0" smtClean="0"/>
              <a:t>Implementations</a:t>
            </a:r>
            <a:endParaRPr lang="en-US" sz="3200"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16</a:t>
            </a:fld>
            <a:endParaRPr lang="en-US" dirty="0"/>
          </a:p>
        </p:txBody>
      </p:sp>
      <p:pic>
        <p:nvPicPr>
          <p:cNvPr id="5" name="Picture 4" descr="OpenLMIS_ImplementationsMap.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5716" y="30913"/>
            <a:ext cx="6698284" cy="6698284"/>
          </a:xfrm>
          <a:prstGeom prst="rect">
            <a:avLst/>
          </a:prstGeom>
          <a:effectLst>
            <a:softEdge rad="0"/>
          </a:effectLst>
        </p:spPr>
      </p:pic>
    </p:spTree>
    <p:extLst>
      <p:ext uri="{BB962C8B-B14F-4D97-AF65-F5344CB8AC3E}">
        <p14:creationId xmlns:p14="http://schemas.microsoft.com/office/powerpoint/2010/main" val="289640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7840870-30C1-6A4C-9012-585F6FD4A006}" type="slidenum">
              <a:rPr lang="en-US" smtClean="0"/>
              <a:pPr/>
              <a:t>17</a:t>
            </a:fld>
            <a:endParaRPr lang="en-US"/>
          </a:p>
        </p:txBody>
      </p:sp>
      <p:sp>
        <p:nvSpPr>
          <p:cNvPr id="3" name="Title 2"/>
          <p:cNvSpPr>
            <a:spLocks noGrp="1"/>
          </p:cNvSpPr>
          <p:nvPr>
            <p:ph type="title"/>
          </p:nvPr>
        </p:nvSpPr>
        <p:spPr>
          <a:xfrm>
            <a:off x="464777" y="68128"/>
            <a:ext cx="7859211" cy="1070167"/>
          </a:xfrm>
        </p:spPr>
        <p:txBody>
          <a:bodyPr>
            <a:normAutofit/>
          </a:bodyPr>
          <a:lstStyle/>
          <a:p>
            <a:r>
              <a:rPr lang="en-US" dirty="0" smtClean="0"/>
              <a:t>Integration &amp; Interoperability</a:t>
            </a:r>
            <a:endParaRPr lang="en-US" dirty="0"/>
          </a:p>
        </p:txBody>
      </p:sp>
      <p:sp>
        <p:nvSpPr>
          <p:cNvPr id="7" name="Rectangle 6"/>
          <p:cNvSpPr/>
          <p:nvPr/>
        </p:nvSpPr>
        <p:spPr>
          <a:xfrm>
            <a:off x="4479667" y="2967335"/>
            <a:ext cx="184666" cy="923330"/>
          </a:xfrm>
          <a:prstGeom prst="rect">
            <a:avLst/>
          </a:prstGeom>
          <a:noFill/>
        </p:spPr>
        <p:txBody>
          <a:bodyPr wrap="none" lIns="91440" tIns="45720" rIns="91440" bIns="45720">
            <a:spAutoFit/>
          </a:bodyPr>
          <a:lstStyle/>
          <a:p>
            <a:pPr algn="ct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TextBox 7"/>
          <p:cNvSpPr txBox="1"/>
          <p:nvPr/>
        </p:nvSpPr>
        <p:spPr>
          <a:xfrm>
            <a:off x="848296" y="1421065"/>
            <a:ext cx="1951643" cy="830997"/>
          </a:xfrm>
          <a:prstGeom prst="wedgeRectCallout">
            <a:avLst>
              <a:gd name="adj1" fmla="val 41443"/>
              <a:gd name="adj2" fmla="val 124196"/>
            </a:avLst>
          </a:prstGeom>
          <a:solidFill>
            <a:srgbClr val="4CBAEA">
              <a:alpha val="34000"/>
            </a:srgbClr>
          </a:solidFill>
          <a:ln w="38100" cmpd="sng">
            <a:solidFill>
              <a:srgbClr val="E77325"/>
            </a:solidFill>
          </a:ln>
        </p:spPr>
        <p:txBody>
          <a:bodyPr wrap="square" rtlCol="0">
            <a:spAutoFit/>
          </a:bodyPr>
          <a:lstStyle/>
          <a:p>
            <a:r>
              <a:rPr lang="en-US" sz="1600" b="1" dirty="0" smtClean="0"/>
              <a:t>Zambia</a:t>
            </a:r>
            <a:r>
              <a:rPr lang="en-US" sz="1600" dirty="0" smtClean="0"/>
              <a:t> MACS</a:t>
            </a:r>
          </a:p>
          <a:p>
            <a:r>
              <a:rPr lang="en-US" sz="1600" b="1" dirty="0" smtClean="0"/>
              <a:t>Tanzania</a:t>
            </a:r>
            <a:r>
              <a:rPr lang="en-US" sz="1600" dirty="0" smtClean="0"/>
              <a:t> EPICOR9, </a:t>
            </a:r>
            <a:r>
              <a:rPr lang="en-US" sz="1600" dirty="0" err="1" smtClean="0"/>
              <a:t>mSupply</a:t>
            </a:r>
            <a:endParaRPr lang="en-US" dirty="0"/>
          </a:p>
        </p:txBody>
      </p:sp>
      <p:sp>
        <p:nvSpPr>
          <p:cNvPr id="9" name="TextBox 8"/>
          <p:cNvSpPr txBox="1"/>
          <p:nvPr/>
        </p:nvSpPr>
        <p:spPr>
          <a:xfrm>
            <a:off x="135548" y="3275753"/>
            <a:ext cx="1523692" cy="584776"/>
          </a:xfrm>
          <a:prstGeom prst="wedgeRectCallout">
            <a:avLst>
              <a:gd name="adj1" fmla="val 42353"/>
              <a:gd name="adj2" fmla="val 115681"/>
            </a:avLst>
          </a:prstGeom>
          <a:solidFill>
            <a:schemeClr val="accent2">
              <a:alpha val="54000"/>
            </a:schemeClr>
          </a:solidFill>
          <a:ln w="38100" cmpd="sng">
            <a:solidFill>
              <a:srgbClr val="E77325"/>
            </a:solidFill>
          </a:ln>
        </p:spPr>
        <p:txBody>
          <a:bodyPr wrap="square" rtlCol="0">
            <a:spAutoFit/>
          </a:bodyPr>
          <a:lstStyle/>
          <a:p>
            <a:r>
              <a:rPr lang="en-US" sz="1600" b="1" dirty="0" smtClean="0"/>
              <a:t>TZ </a:t>
            </a:r>
            <a:r>
              <a:rPr lang="en-US" sz="1600" dirty="0" smtClean="0"/>
              <a:t>HMIS/LMIS dashboard</a:t>
            </a:r>
            <a:endParaRPr lang="en-US" sz="1600" b="1" dirty="0" smtClean="0"/>
          </a:p>
        </p:txBody>
      </p:sp>
      <p:sp>
        <p:nvSpPr>
          <p:cNvPr id="10" name="TextBox 9"/>
          <p:cNvSpPr txBox="1"/>
          <p:nvPr/>
        </p:nvSpPr>
        <p:spPr>
          <a:xfrm>
            <a:off x="4228824" y="1214229"/>
            <a:ext cx="1523692" cy="584776"/>
          </a:xfrm>
          <a:prstGeom prst="wedgeRectCallout">
            <a:avLst>
              <a:gd name="adj1" fmla="val -21441"/>
              <a:gd name="adj2" fmla="val 110318"/>
            </a:avLst>
          </a:prstGeom>
          <a:solidFill>
            <a:schemeClr val="accent2">
              <a:alpha val="54000"/>
            </a:schemeClr>
          </a:solidFill>
          <a:ln w="38100" cmpd="sng">
            <a:solidFill>
              <a:srgbClr val="E77325"/>
            </a:solidFill>
          </a:ln>
        </p:spPr>
        <p:txBody>
          <a:bodyPr wrap="square" rtlCol="0">
            <a:spAutoFit/>
          </a:bodyPr>
          <a:lstStyle/>
          <a:p>
            <a:r>
              <a:rPr lang="en-US" sz="1600" b="1" dirty="0" smtClean="0"/>
              <a:t>Zambia </a:t>
            </a:r>
            <a:r>
              <a:rPr lang="en-US" sz="1600" dirty="0" smtClean="0"/>
              <a:t>SmartCare</a:t>
            </a:r>
            <a:endParaRPr lang="en-US" sz="1600" b="1" dirty="0" smtClean="0"/>
          </a:p>
        </p:txBody>
      </p:sp>
      <p:sp>
        <p:nvSpPr>
          <p:cNvPr id="11" name="TextBox 10"/>
          <p:cNvSpPr txBox="1"/>
          <p:nvPr/>
        </p:nvSpPr>
        <p:spPr>
          <a:xfrm>
            <a:off x="7622100" y="2162167"/>
            <a:ext cx="1466488" cy="1323439"/>
          </a:xfrm>
          <a:prstGeom prst="wedgeRectCallout">
            <a:avLst>
              <a:gd name="adj1" fmla="val -37864"/>
              <a:gd name="adj2" fmla="val 107637"/>
            </a:avLst>
          </a:prstGeom>
          <a:solidFill>
            <a:schemeClr val="accent2">
              <a:alpha val="54000"/>
            </a:schemeClr>
          </a:solidFill>
          <a:ln w="38100" cmpd="sng">
            <a:solidFill>
              <a:srgbClr val="E77325"/>
            </a:solidFill>
          </a:ln>
        </p:spPr>
        <p:txBody>
          <a:bodyPr wrap="square" rtlCol="0">
            <a:spAutoFit/>
          </a:bodyPr>
          <a:lstStyle/>
          <a:p>
            <a:r>
              <a:rPr lang="en-US" sz="1600" b="1" dirty="0" smtClean="0"/>
              <a:t>Mozambique </a:t>
            </a:r>
            <a:r>
              <a:rPr lang="en-US" sz="1600" dirty="0" smtClean="0"/>
              <a:t>ESMS (front-end client) </a:t>
            </a:r>
          </a:p>
          <a:p>
            <a:r>
              <a:rPr lang="en-US" sz="1600" b="1" dirty="0" smtClean="0"/>
              <a:t>Tanzania</a:t>
            </a:r>
            <a:r>
              <a:rPr lang="en-US" sz="1600" dirty="0" smtClean="0"/>
              <a:t> CommTrack</a:t>
            </a:r>
            <a:endParaRPr lang="en-US" sz="1600" b="1" dirty="0" smtClean="0"/>
          </a:p>
        </p:txBody>
      </p:sp>
      <p:pic>
        <p:nvPicPr>
          <p:cNvPr id="13" name="Picture 12" descr="InteroperabilityInfographic_700px.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788" y="2179507"/>
            <a:ext cx="6678970" cy="3616185"/>
          </a:xfrm>
          <a:prstGeom prst="rect">
            <a:avLst/>
          </a:prstGeom>
        </p:spPr>
      </p:pic>
    </p:spTree>
    <p:extLst>
      <p:ext uri="{BB962C8B-B14F-4D97-AF65-F5344CB8AC3E}">
        <p14:creationId xmlns:p14="http://schemas.microsoft.com/office/powerpoint/2010/main" val="229329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Messages</a:t>
            </a:r>
            <a:endParaRPr lang="en-US" dirty="0"/>
          </a:p>
        </p:txBody>
      </p:sp>
      <p:sp>
        <p:nvSpPr>
          <p:cNvPr id="5" name="Content Placeholder 4"/>
          <p:cNvSpPr>
            <a:spLocks noGrp="1"/>
          </p:cNvSpPr>
          <p:nvPr>
            <p:ph idx="1"/>
          </p:nvPr>
        </p:nvSpPr>
        <p:spPr/>
        <p:txBody>
          <a:bodyPr>
            <a:normAutofit lnSpcReduction="10000"/>
          </a:bodyPr>
          <a:lstStyle/>
          <a:p>
            <a:r>
              <a:rPr lang="en-US" dirty="0" smtClean="0"/>
              <a:t>Next Steps</a:t>
            </a:r>
          </a:p>
          <a:p>
            <a:pPr lvl="1"/>
            <a:r>
              <a:rPr lang="en-US" dirty="0" smtClean="0"/>
              <a:t>Regional workshops</a:t>
            </a:r>
          </a:p>
          <a:p>
            <a:pPr lvl="1"/>
            <a:endParaRPr lang="en-US" dirty="0" smtClean="0"/>
          </a:p>
          <a:p>
            <a:r>
              <a:rPr lang="en-US" dirty="0" smtClean="0"/>
              <a:t>Roadmap </a:t>
            </a:r>
          </a:p>
          <a:p>
            <a:pPr lvl="1"/>
            <a:r>
              <a:rPr lang="en-US" dirty="0" smtClean="0"/>
              <a:t>How will it be generated?</a:t>
            </a:r>
          </a:p>
          <a:p>
            <a:pPr lvl="1"/>
            <a:r>
              <a:rPr lang="en-US" dirty="0" smtClean="0"/>
              <a:t>Transparency </a:t>
            </a:r>
          </a:p>
          <a:p>
            <a:endParaRPr lang="en-US" dirty="0" smtClean="0"/>
          </a:p>
          <a:p>
            <a:r>
              <a:rPr lang="en-US" dirty="0" smtClean="0"/>
              <a:t>Software </a:t>
            </a:r>
            <a:r>
              <a:rPr lang="en-US" dirty="0"/>
              <a:t>Development</a:t>
            </a:r>
          </a:p>
          <a:p>
            <a:pPr lvl="1"/>
            <a:endParaRPr lang="en-US" dirty="0"/>
          </a:p>
          <a:p>
            <a:r>
              <a:rPr lang="en-US" dirty="0" smtClean="0"/>
              <a:t>Engagement	</a:t>
            </a:r>
          </a:p>
          <a:p>
            <a:pPr lvl="1"/>
            <a:r>
              <a:rPr lang="en-US" dirty="0" smtClean="0"/>
              <a:t>Online resources</a:t>
            </a:r>
          </a:p>
          <a:p>
            <a:pPr lvl="1"/>
            <a:r>
              <a:rPr lang="en-US" dirty="0" smtClean="0"/>
              <a:t>Community committees</a:t>
            </a:r>
          </a:p>
          <a:p>
            <a:pPr lvl="1"/>
            <a:endParaRPr lang="en-US" dirty="0"/>
          </a:p>
          <a:p>
            <a:pPr lvl="1"/>
            <a:endParaRPr lang="en-US" dirty="0"/>
          </a:p>
        </p:txBody>
      </p:sp>
    </p:spTree>
    <p:extLst>
      <p:ext uri="{BB962C8B-B14F-4D97-AF65-F5344CB8AC3E}">
        <p14:creationId xmlns:p14="http://schemas.microsoft.com/office/powerpoint/2010/main" val="875070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Workshop</a:t>
            </a:r>
            <a:endParaRPr lang="en-US" dirty="0"/>
          </a:p>
        </p:txBody>
      </p:sp>
      <p:sp>
        <p:nvSpPr>
          <p:cNvPr id="3" name="Content Placeholder 2"/>
          <p:cNvSpPr>
            <a:spLocks noGrp="1"/>
          </p:cNvSpPr>
          <p:nvPr>
            <p:ph idx="1"/>
          </p:nvPr>
        </p:nvSpPr>
        <p:spPr/>
        <p:txBody>
          <a:bodyPr/>
          <a:lstStyle/>
          <a:p>
            <a:r>
              <a:rPr lang="en-US" dirty="0" smtClean="0"/>
              <a:t>Senegal</a:t>
            </a:r>
          </a:p>
          <a:p>
            <a:pPr lvl="1"/>
            <a:r>
              <a:rPr lang="en-US" dirty="0" smtClean="0"/>
              <a:t>When: last week of June (25</a:t>
            </a:r>
            <a:r>
              <a:rPr lang="en-US" baseline="30000" dirty="0" smtClean="0"/>
              <a:t>th</a:t>
            </a:r>
            <a:r>
              <a:rPr lang="en-US" dirty="0" smtClean="0"/>
              <a:t>?)</a:t>
            </a:r>
          </a:p>
          <a:p>
            <a:pPr lvl="1"/>
            <a:r>
              <a:rPr lang="en-US" dirty="0" smtClean="0"/>
              <a:t>Who: hope to have representatives from DRC, Benin, Guinea, Senegal</a:t>
            </a:r>
          </a:p>
          <a:p>
            <a:pPr lvl="1"/>
            <a:r>
              <a:rPr lang="en-US" dirty="0" smtClean="0"/>
              <a:t>What: user-centric design workshop</a:t>
            </a:r>
          </a:p>
          <a:p>
            <a:pPr lvl="1"/>
            <a:r>
              <a:rPr lang="en-US" dirty="0" smtClean="0"/>
              <a:t>How: leveraging prototypes and user centric design activities</a:t>
            </a:r>
          </a:p>
          <a:p>
            <a:pPr lvl="1"/>
            <a:endParaRPr lang="en-US" dirty="0"/>
          </a:p>
          <a:p>
            <a:r>
              <a:rPr lang="en-US" dirty="0" smtClean="0"/>
              <a:t>Desired Outcomes</a:t>
            </a:r>
          </a:p>
          <a:p>
            <a:pPr lvl="1"/>
            <a:r>
              <a:rPr lang="en-US" dirty="0" smtClean="0"/>
              <a:t>Design recommendations</a:t>
            </a:r>
            <a:r>
              <a:rPr lang="en-US" dirty="0"/>
              <a:t> </a:t>
            </a:r>
            <a:r>
              <a:rPr lang="en-US" dirty="0" smtClean="0"/>
              <a:t>(specifically on user experience)</a:t>
            </a:r>
          </a:p>
          <a:p>
            <a:pPr lvl="1"/>
            <a:r>
              <a:rPr lang="en-US" dirty="0" smtClean="0"/>
              <a:t>Mock-ups</a:t>
            </a:r>
          </a:p>
          <a:p>
            <a:pPr lvl="1"/>
            <a:r>
              <a:rPr lang="en-US" dirty="0" smtClean="0"/>
              <a:t>User </a:t>
            </a:r>
            <a:r>
              <a:rPr lang="en-US" dirty="0"/>
              <a:t>personas (idealized system users) that will directly inform development of the user </a:t>
            </a:r>
            <a:r>
              <a:rPr lang="en-US" dirty="0" smtClean="0"/>
              <a:t>interface</a:t>
            </a:r>
          </a:p>
        </p:txBody>
      </p:sp>
      <p:sp>
        <p:nvSpPr>
          <p:cNvPr id="4" name="Slide Number Placeholder 3"/>
          <p:cNvSpPr>
            <a:spLocks noGrp="1"/>
          </p:cNvSpPr>
          <p:nvPr>
            <p:ph type="sldNum" sz="quarter" idx="12"/>
          </p:nvPr>
        </p:nvSpPr>
        <p:spPr/>
        <p:txBody>
          <a:bodyPr/>
          <a:lstStyle/>
          <a:p>
            <a:fld id="{97840870-30C1-6A4C-9012-585F6FD4A006}" type="slidenum">
              <a:rPr lang="en-US" smtClean="0"/>
              <a:pPr/>
              <a:t>3</a:t>
            </a:fld>
            <a:endParaRPr lang="en-US" dirty="0"/>
          </a:p>
        </p:txBody>
      </p:sp>
    </p:spTree>
    <p:extLst>
      <p:ext uri="{BB962C8B-B14F-4D97-AF65-F5344CB8AC3E}">
        <p14:creationId xmlns:p14="http://schemas.microsoft.com/office/powerpoint/2010/main" val="73623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How it is created</a:t>
            </a:r>
          </a:p>
          <a:p>
            <a:r>
              <a:rPr lang="en-US" b="0" dirty="0" smtClean="0"/>
              <a:t>Derive baseline from vaccine workshop</a:t>
            </a:r>
          </a:p>
          <a:p>
            <a:r>
              <a:rPr lang="en-US" b="0" dirty="0" smtClean="0"/>
              <a:t>Leverage user stories from currently implemented systems</a:t>
            </a:r>
          </a:p>
          <a:p>
            <a:r>
              <a:rPr lang="en-US" b="0" dirty="0" smtClean="0"/>
              <a:t>Input and guidance by the Product Committee</a:t>
            </a:r>
          </a:p>
          <a:p>
            <a:endParaRPr lang="en-US" dirty="0"/>
          </a:p>
          <a:p>
            <a:pPr marL="0" indent="0">
              <a:buNone/>
            </a:pPr>
            <a:r>
              <a:rPr lang="en-US" dirty="0" smtClean="0"/>
              <a:t>Priorities derived by (not in order)</a:t>
            </a:r>
          </a:p>
          <a:p>
            <a:r>
              <a:rPr lang="en-US" b="0" dirty="0" smtClean="0"/>
              <a:t>Customer value (both end user and country requirements)</a:t>
            </a:r>
          </a:p>
          <a:p>
            <a:r>
              <a:rPr lang="en-US" b="0" dirty="0" smtClean="0"/>
              <a:t>Donor objectives </a:t>
            </a:r>
          </a:p>
          <a:p>
            <a:r>
              <a:rPr lang="en-US" b="0" dirty="0" smtClean="0"/>
              <a:t>Cost</a:t>
            </a:r>
          </a:p>
          <a:p>
            <a:r>
              <a:rPr lang="en-US" b="0" dirty="0" smtClean="0"/>
              <a:t>Feasibility</a:t>
            </a:r>
            <a:endParaRPr lang="en-US" dirty="0" smtClean="0"/>
          </a:p>
          <a:p>
            <a:r>
              <a:rPr lang="en-US" b="0" dirty="0" smtClean="0"/>
              <a:t>Industry standards/best </a:t>
            </a:r>
            <a:r>
              <a:rPr lang="en-US" b="0" dirty="0" err="1" smtClean="0"/>
              <a:t>practicies</a:t>
            </a:r>
            <a:r>
              <a:rPr lang="en-US" b="0" dirty="0" smtClean="0"/>
              <a:t> (set by global actors/community)</a:t>
            </a:r>
          </a:p>
        </p:txBody>
      </p:sp>
      <p:sp>
        <p:nvSpPr>
          <p:cNvPr id="4" name="Slide Number Placeholder 3"/>
          <p:cNvSpPr>
            <a:spLocks noGrp="1"/>
          </p:cNvSpPr>
          <p:nvPr>
            <p:ph type="sldNum" sz="quarter" idx="12"/>
          </p:nvPr>
        </p:nvSpPr>
        <p:spPr/>
        <p:txBody>
          <a:bodyPr/>
          <a:lstStyle/>
          <a:p>
            <a:fld id="{97840870-30C1-6A4C-9012-585F6FD4A006}" type="slidenum">
              <a:rPr lang="en-US" smtClean="0"/>
              <a:pPr/>
              <a:t>4</a:t>
            </a:fld>
            <a:endParaRPr lang="en-US" dirty="0"/>
          </a:p>
        </p:txBody>
      </p:sp>
    </p:spTree>
    <p:extLst>
      <p:ext uri="{BB962C8B-B14F-4D97-AF65-F5344CB8AC3E}">
        <p14:creationId xmlns:p14="http://schemas.microsoft.com/office/powerpoint/2010/main" val="858700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up with the </a:t>
            </a:r>
            <a:r>
              <a:rPr lang="en-US" dirty="0" smtClean="0"/>
              <a:t>roadmap</a:t>
            </a:r>
            <a:endParaRPr lang="en-US" dirty="0"/>
          </a:p>
        </p:txBody>
      </p:sp>
      <p:sp>
        <p:nvSpPr>
          <p:cNvPr id="3" name="Content Placeholder 2"/>
          <p:cNvSpPr>
            <a:spLocks noGrp="1"/>
          </p:cNvSpPr>
          <p:nvPr>
            <p:ph idx="1"/>
          </p:nvPr>
        </p:nvSpPr>
        <p:spPr>
          <a:xfrm>
            <a:off x="334652" y="1469994"/>
            <a:ext cx="4514850" cy="4270930"/>
          </a:xfrm>
        </p:spPr>
        <p:txBody>
          <a:bodyPr>
            <a:normAutofit/>
          </a:bodyPr>
          <a:lstStyle/>
          <a:p>
            <a:r>
              <a:rPr lang="en-US" dirty="0" smtClean="0"/>
              <a:t>It’s complicated</a:t>
            </a:r>
          </a:p>
          <a:p>
            <a:pPr lvl="1"/>
            <a:r>
              <a:rPr lang="en-US" dirty="0" smtClean="0"/>
              <a:t>Join the Product Committee </a:t>
            </a:r>
            <a:r>
              <a:rPr lang="en-US" dirty="0" smtClean="0">
                <a:sym typeface="Wingdings" panose="05000000000000000000" pitchFamily="2" charset="2"/>
              </a:rPr>
              <a:t></a:t>
            </a:r>
            <a:endParaRPr lang="en-US" dirty="0" smtClean="0"/>
          </a:p>
          <a:p>
            <a:pPr lvl="1"/>
            <a:endParaRPr lang="en-US" dirty="0" smtClean="0"/>
          </a:p>
          <a:p>
            <a:r>
              <a:rPr lang="en-US" dirty="0" smtClean="0">
                <a:hlinkClick r:id="rId3"/>
              </a:rPr>
              <a:t>Ticket </a:t>
            </a:r>
            <a:r>
              <a:rPr lang="en-US" dirty="0" smtClean="0">
                <a:hlinkClick r:id="rId3"/>
              </a:rPr>
              <a:t>View</a:t>
            </a:r>
            <a:endParaRPr lang="en-US" dirty="0" smtClean="0"/>
          </a:p>
          <a:p>
            <a:pPr lvl="1"/>
            <a:r>
              <a:rPr lang="en-US" dirty="0" smtClean="0"/>
              <a:t>Most updated and relevant for </a:t>
            </a:r>
            <a:r>
              <a:rPr lang="en-US" dirty="0" smtClean="0"/>
              <a:t>team</a:t>
            </a:r>
          </a:p>
          <a:p>
            <a:pPr lvl="1"/>
            <a:endParaRPr lang="en-US" dirty="0" smtClean="0"/>
          </a:p>
          <a:p>
            <a:r>
              <a:rPr lang="en-US" dirty="0">
                <a:hlinkClick r:id="rId4"/>
              </a:rPr>
              <a:t>Timeline View</a:t>
            </a:r>
            <a:r>
              <a:rPr lang="en-US" dirty="0" smtClean="0"/>
              <a:t> </a:t>
            </a:r>
            <a:endParaRPr lang="en-US" dirty="0" smtClean="0"/>
          </a:p>
          <a:p>
            <a:pPr lvl="1"/>
            <a:r>
              <a:rPr lang="en-US" dirty="0" smtClean="0"/>
              <a:t>High-level</a:t>
            </a:r>
          </a:p>
          <a:p>
            <a:pPr lvl="1"/>
            <a:r>
              <a:rPr lang="en-US" dirty="0" smtClean="0"/>
              <a:t>Manually </a:t>
            </a:r>
            <a:r>
              <a:rPr lang="en-US" dirty="0" smtClean="0"/>
              <a:t>updated and not one-to-one mappings with JIRA </a:t>
            </a:r>
          </a:p>
        </p:txBody>
      </p:sp>
      <p:sp>
        <p:nvSpPr>
          <p:cNvPr id="4" name="Slide Number Placeholder 3"/>
          <p:cNvSpPr>
            <a:spLocks noGrp="1"/>
          </p:cNvSpPr>
          <p:nvPr>
            <p:ph type="sldNum" sz="quarter" idx="12"/>
          </p:nvPr>
        </p:nvSpPr>
        <p:spPr/>
        <p:txBody>
          <a:bodyPr/>
          <a:lstStyle/>
          <a:p>
            <a:fld id="{97840870-30C1-6A4C-9012-585F6FD4A006}" type="slidenum">
              <a:rPr lang="en-US" smtClean="0"/>
              <a:pPr/>
              <a:t>5</a:t>
            </a:fld>
            <a:endParaRPr lang="en-US" dirty="0"/>
          </a:p>
        </p:txBody>
      </p:sp>
      <p:sp>
        <p:nvSpPr>
          <p:cNvPr id="5" name="Rectangle 4"/>
          <p:cNvSpPr/>
          <p:nvPr/>
        </p:nvSpPr>
        <p:spPr>
          <a:xfrm>
            <a:off x="2484169" y="3290500"/>
            <a:ext cx="184731" cy="300082"/>
          </a:xfrm>
          <a:prstGeom prst="rect">
            <a:avLst/>
          </a:prstGeom>
        </p:spPr>
        <p:txBody>
          <a:bodyPr wrap="none">
            <a:spAutoFit/>
          </a:bodyPr>
          <a:lstStyle/>
          <a:p>
            <a:endParaRPr lang="en-US" sz="1350"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3309" y="1152809"/>
            <a:ext cx="4060691" cy="5040601"/>
          </a:xfrm>
          <a:prstGeom prst="rect">
            <a:avLst/>
          </a:prstGeom>
        </p:spPr>
      </p:pic>
    </p:spTree>
    <p:extLst>
      <p:ext uri="{BB962C8B-B14F-4D97-AF65-F5344CB8AC3E}">
        <p14:creationId xmlns:p14="http://schemas.microsoft.com/office/powerpoint/2010/main" val="3077615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Development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Micro-services and architectural vision</a:t>
            </a:r>
          </a:p>
          <a:p>
            <a:pPr lvl="1"/>
            <a:r>
              <a:rPr lang="en-US" dirty="0" smtClean="0"/>
              <a:t>Maintainability</a:t>
            </a:r>
          </a:p>
          <a:p>
            <a:pPr lvl="1"/>
            <a:r>
              <a:rPr lang="en-US" dirty="0" smtClean="0"/>
              <a:t>Quality</a:t>
            </a:r>
          </a:p>
          <a:p>
            <a:pPr lvl="1"/>
            <a:r>
              <a:rPr lang="en-US" dirty="0" smtClean="0"/>
              <a:t>Cross country availability</a:t>
            </a:r>
          </a:p>
          <a:p>
            <a:pPr lvl="1"/>
            <a:endParaRPr lang="en-US" dirty="0" smtClean="0"/>
          </a:p>
          <a:p>
            <a:r>
              <a:rPr lang="en-US" dirty="0" smtClean="0"/>
              <a:t>Supporting Standards </a:t>
            </a:r>
          </a:p>
          <a:p>
            <a:pPr lvl="1"/>
            <a:r>
              <a:rPr lang="en-US" dirty="0" smtClean="0"/>
              <a:t>GS1 with GTIN and </a:t>
            </a:r>
            <a:r>
              <a:rPr lang="en-US" dirty="0" err="1" smtClean="0"/>
              <a:t>TradeItems</a:t>
            </a:r>
            <a:endParaRPr lang="en-US" dirty="0" smtClean="0"/>
          </a:p>
          <a:p>
            <a:pPr marL="0" indent="0">
              <a:buNone/>
            </a:pPr>
            <a:endParaRPr lang="en-US" dirty="0" smtClean="0"/>
          </a:p>
          <a:p>
            <a:r>
              <a:rPr lang="en-US" dirty="0" smtClean="0"/>
              <a:t>Coordinating with country implementations for re-usability</a:t>
            </a:r>
          </a:p>
          <a:p>
            <a:pPr marL="0" indent="0">
              <a:buNone/>
            </a:pPr>
            <a:endParaRPr lang="en-US" dirty="0" smtClean="0"/>
          </a:p>
          <a:p>
            <a:r>
              <a:rPr lang="en-US" dirty="0" smtClean="0"/>
              <a:t>Engagement</a:t>
            </a:r>
          </a:p>
          <a:p>
            <a:pPr lvl="1"/>
            <a:r>
              <a:rPr lang="en-US" dirty="0" smtClean="0"/>
              <a:t>Technical Committee</a:t>
            </a:r>
          </a:p>
          <a:p>
            <a:pPr lvl="1"/>
            <a:r>
              <a:rPr lang="en-US" dirty="0" smtClean="0"/>
              <a:t>Listserv</a:t>
            </a:r>
          </a:p>
          <a:p>
            <a:pPr lvl="1"/>
            <a:r>
              <a:rPr lang="en-US" dirty="0" smtClean="0"/>
              <a:t>JIRA</a:t>
            </a:r>
          </a:p>
          <a:p>
            <a:pPr lvl="1"/>
            <a:r>
              <a:rPr lang="en-US" dirty="0" smtClean="0"/>
              <a:t>Contribute</a:t>
            </a:r>
          </a:p>
          <a:p>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6</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0300" y="0"/>
            <a:ext cx="2933700" cy="1562100"/>
          </a:xfrm>
          <a:prstGeom prst="rect">
            <a:avLst/>
          </a:prstGeom>
        </p:spPr>
      </p:pic>
    </p:spTree>
    <p:extLst>
      <p:ext uri="{BB962C8B-B14F-4D97-AF65-F5344CB8AC3E}">
        <p14:creationId xmlns:p14="http://schemas.microsoft.com/office/powerpoint/2010/main" val="879544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OpenLMIS</a:t>
            </a:r>
            <a:r>
              <a:rPr lang="en-US" dirty="0" smtClean="0"/>
              <a:t> Community Engagement</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7</a:t>
            </a:fld>
            <a:endParaRPr lang="en-US" dirty="0"/>
          </a:p>
        </p:txBody>
      </p:sp>
      <p:pic>
        <p:nvPicPr>
          <p:cNvPr id="8" name="Picture 7" descr="Screenshot 2017-03-02 13.49.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425" y="1152808"/>
            <a:ext cx="5302835" cy="5012535"/>
          </a:xfrm>
          <a:prstGeom prst="rect">
            <a:avLst/>
          </a:prstGeom>
        </p:spPr>
      </p:pic>
      <p:sp>
        <p:nvSpPr>
          <p:cNvPr id="7" name="Rounded Rectangle 6"/>
          <p:cNvSpPr/>
          <p:nvPr/>
        </p:nvSpPr>
        <p:spPr>
          <a:xfrm>
            <a:off x="3977123" y="2071650"/>
            <a:ext cx="4862850" cy="3166058"/>
          </a:xfrm>
          <a:prstGeom prst="roundRect">
            <a:avLst>
              <a:gd name="adj" fmla="val 6670"/>
            </a:avLst>
          </a:prstGeom>
          <a:gradFill>
            <a:gsLst>
              <a:gs pos="0">
                <a:schemeClr val="accent4"/>
              </a:gs>
              <a:gs pos="51000">
                <a:schemeClr val="accent1"/>
              </a:gs>
            </a:gsLst>
            <a:lin ang="66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342900" indent="-342900">
              <a:lnSpc>
                <a:spcPct val="150000"/>
              </a:lnSpc>
              <a:buFont typeface="Arial"/>
              <a:buChar char="•"/>
              <a:defRPr/>
            </a:pPr>
            <a:r>
              <a:rPr lang="en-US" sz="2000" dirty="0" smtClean="0">
                <a:solidFill>
                  <a:schemeClr val="bg1"/>
                </a:solidFill>
              </a:rPr>
              <a:t>OpenLMIS wiki</a:t>
            </a:r>
          </a:p>
          <a:p>
            <a:pPr marL="342900" indent="-342900">
              <a:lnSpc>
                <a:spcPct val="150000"/>
              </a:lnSpc>
              <a:buFont typeface="Arial"/>
              <a:buChar char="•"/>
              <a:defRPr/>
            </a:pPr>
            <a:r>
              <a:rPr lang="en-US" sz="2000" dirty="0" smtClean="0">
                <a:solidFill>
                  <a:schemeClr val="bg1"/>
                </a:solidFill>
              </a:rPr>
              <a:t>Governance, Product, and Technical Committees</a:t>
            </a:r>
          </a:p>
          <a:p>
            <a:pPr marL="342900" indent="-342900">
              <a:lnSpc>
                <a:spcPct val="150000"/>
              </a:lnSpc>
              <a:buFont typeface="Arial"/>
              <a:buChar char="•"/>
              <a:defRPr/>
            </a:pPr>
            <a:r>
              <a:rPr lang="en-US" sz="2000" dirty="0" err="1" smtClean="0">
                <a:solidFill>
                  <a:schemeClr val="bg1"/>
                </a:solidFill>
              </a:rPr>
              <a:t>Openlmis.org</a:t>
            </a:r>
            <a:endParaRPr lang="en-US" sz="2000" dirty="0" smtClean="0">
              <a:solidFill>
                <a:schemeClr val="bg1"/>
              </a:solidFill>
            </a:endParaRPr>
          </a:p>
          <a:p>
            <a:pPr marL="342900" indent="-342900">
              <a:lnSpc>
                <a:spcPct val="150000"/>
              </a:lnSpc>
              <a:buFont typeface="Arial"/>
              <a:buChar char="•"/>
              <a:defRPr/>
            </a:pPr>
            <a:r>
              <a:rPr lang="en-US" sz="2000" dirty="0" smtClean="0">
                <a:solidFill>
                  <a:schemeClr val="bg1"/>
                </a:solidFill>
              </a:rPr>
              <a:t>Community meetings</a:t>
            </a:r>
          </a:p>
          <a:p>
            <a:pPr marL="342900" indent="-342900">
              <a:lnSpc>
                <a:spcPct val="150000"/>
              </a:lnSpc>
              <a:buFont typeface="Arial"/>
              <a:buChar char="•"/>
              <a:defRPr/>
            </a:pPr>
            <a:r>
              <a:rPr lang="en-US" sz="2000" dirty="0">
                <a:solidFill>
                  <a:schemeClr val="bg1"/>
                </a:solidFill>
              </a:rPr>
              <a:t>G</a:t>
            </a:r>
            <a:r>
              <a:rPr lang="en-US" sz="2000" dirty="0" smtClean="0">
                <a:solidFill>
                  <a:schemeClr val="bg1"/>
                </a:solidFill>
              </a:rPr>
              <a:t>eneral info mailing list</a:t>
            </a:r>
            <a:endParaRPr lang="en-US" sz="2000" dirty="0">
              <a:solidFill>
                <a:schemeClr val="bg1"/>
              </a:solidFill>
            </a:endParaRPr>
          </a:p>
        </p:txBody>
      </p:sp>
    </p:spTree>
    <p:extLst>
      <p:ext uri="{BB962C8B-B14F-4D97-AF65-F5344CB8AC3E}">
        <p14:creationId xmlns:p14="http://schemas.microsoft.com/office/powerpoint/2010/main" val="143194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Committee</a:t>
            </a:r>
            <a:endParaRPr lang="en-US" dirty="0"/>
          </a:p>
        </p:txBody>
      </p:sp>
      <p:sp>
        <p:nvSpPr>
          <p:cNvPr id="3" name="Content Placeholder 2"/>
          <p:cNvSpPr>
            <a:spLocks noGrp="1"/>
          </p:cNvSpPr>
          <p:nvPr>
            <p:ph idx="1"/>
          </p:nvPr>
        </p:nvSpPr>
        <p:spPr/>
        <p:txBody>
          <a:bodyPr>
            <a:normAutofit/>
          </a:bodyPr>
          <a:lstStyle/>
          <a:p>
            <a:r>
              <a:rPr lang="en-US" dirty="0" smtClean="0"/>
              <a:t>Role: "build </a:t>
            </a:r>
            <a:r>
              <a:rPr lang="en-US" dirty="0"/>
              <a:t>the right (correct) product</a:t>
            </a:r>
            <a:r>
              <a:rPr lang="en-US" dirty="0" smtClean="0"/>
              <a:t>" </a:t>
            </a:r>
          </a:p>
          <a:p>
            <a:r>
              <a:rPr lang="en-US" dirty="0" smtClean="0"/>
              <a:t>What: </a:t>
            </a:r>
            <a:r>
              <a:rPr lang="en-US" b="0" dirty="0" smtClean="0"/>
              <a:t>Operations </a:t>
            </a:r>
            <a:r>
              <a:rPr lang="en-US" b="0" dirty="0"/>
              <a:t>related to the roadmap, requirements, and incorporation of features into the </a:t>
            </a:r>
            <a:r>
              <a:rPr lang="en-US" b="0" dirty="0" smtClean="0"/>
              <a:t>product</a:t>
            </a:r>
            <a:endParaRPr lang="en-US" dirty="0" smtClean="0"/>
          </a:p>
          <a:p>
            <a:r>
              <a:rPr lang="en-US" dirty="0" smtClean="0"/>
              <a:t>Communication: </a:t>
            </a:r>
          </a:p>
          <a:p>
            <a:pPr lvl="1"/>
            <a:r>
              <a:rPr lang="en-US" b="0" dirty="0" smtClean="0"/>
              <a:t>Meets </a:t>
            </a:r>
            <a:r>
              <a:rPr lang="en-US" b="0" dirty="0"/>
              <a:t>every two weeks to review </a:t>
            </a:r>
            <a:r>
              <a:rPr lang="en-US" b="0" dirty="0" smtClean="0"/>
              <a:t>direction</a:t>
            </a:r>
            <a:r>
              <a:rPr lang="en-US" dirty="0" smtClean="0"/>
              <a:t> </a:t>
            </a:r>
          </a:p>
          <a:p>
            <a:pPr lvl="1"/>
            <a:r>
              <a:rPr lang="en-US" dirty="0" smtClean="0"/>
              <a:t>Listserv</a:t>
            </a:r>
          </a:p>
          <a:p>
            <a:r>
              <a:rPr lang="en-US" dirty="0" smtClean="0"/>
              <a:t>How: </a:t>
            </a:r>
          </a:p>
          <a:p>
            <a:pPr lvl="1"/>
            <a:r>
              <a:rPr lang="en-US" b="0" dirty="0" smtClean="0"/>
              <a:t>update </a:t>
            </a:r>
            <a:r>
              <a:rPr lang="en-US" b="0" dirty="0"/>
              <a:t>the </a:t>
            </a:r>
            <a:r>
              <a:rPr lang="en-US" b="0" dirty="0" smtClean="0"/>
              <a:t>backlog</a:t>
            </a:r>
          </a:p>
          <a:p>
            <a:pPr lvl="1"/>
            <a:r>
              <a:rPr lang="en-US" b="0" dirty="0" smtClean="0"/>
              <a:t>share </a:t>
            </a:r>
            <a:r>
              <a:rPr lang="en-US" b="0" dirty="0"/>
              <a:t>information regarding implementations and their relevance to the </a:t>
            </a:r>
            <a:r>
              <a:rPr lang="en-US" b="0" dirty="0" err="1"/>
              <a:t>OpenLMIS</a:t>
            </a:r>
            <a:r>
              <a:rPr lang="en-US" b="0" dirty="0"/>
              <a:t> </a:t>
            </a:r>
            <a:r>
              <a:rPr lang="en-US" b="0" dirty="0" smtClean="0"/>
              <a:t>platform</a:t>
            </a:r>
          </a:p>
          <a:p>
            <a:pPr lvl="1"/>
            <a:r>
              <a:rPr lang="en-US" b="0" dirty="0" smtClean="0"/>
              <a:t>decide </a:t>
            </a:r>
            <a:r>
              <a:rPr lang="en-US" b="0" dirty="0"/>
              <a:t>what work from implementations should be incorporated back into </a:t>
            </a:r>
            <a:r>
              <a:rPr lang="en-US" b="0" dirty="0" err="1"/>
              <a:t>OpenLMIS</a:t>
            </a:r>
            <a:r>
              <a:rPr lang="en-US" b="0" dirty="0" smtClean="0"/>
              <a:t>.</a:t>
            </a:r>
          </a:p>
        </p:txBody>
      </p:sp>
      <p:sp>
        <p:nvSpPr>
          <p:cNvPr id="4" name="Slide Number Placeholder 3"/>
          <p:cNvSpPr>
            <a:spLocks noGrp="1"/>
          </p:cNvSpPr>
          <p:nvPr>
            <p:ph type="sldNum" sz="quarter" idx="12"/>
          </p:nvPr>
        </p:nvSpPr>
        <p:spPr/>
        <p:txBody>
          <a:bodyPr/>
          <a:lstStyle/>
          <a:p>
            <a:fld id="{97840870-30C1-6A4C-9012-585F6FD4A006}" type="slidenum">
              <a:rPr lang="en-US" smtClean="0"/>
              <a:pPr/>
              <a:t>8</a:t>
            </a:fld>
            <a:endParaRPr lang="en-US" dirty="0"/>
          </a:p>
        </p:txBody>
      </p:sp>
    </p:spTree>
    <p:extLst>
      <p:ext uri="{BB962C8B-B14F-4D97-AF65-F5344CB8AC3E}">
        <p14:creationId xmlns:p14="http://schemas.microsoft.com/office/powerpoint/2010/main" val="981337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Vaccine Working Group??</a:t>
            </a:r>
            <a:endParaRPr lang="en-US" dirty="0"/>
          </a:p>
        </p:txBody>
      </p:sp>
      <p:sp>
        <p:nvSpPr>
          <p:cNvPr id="3" name="Content Placeholder 2"/>
          <p:cNvSpPr>
            <a:spLocks noGrp="1"/>
          </p:cNvSpPr>
          <p:nvPr>
            <p:ph idx="1"/>
          </p:nvPr>
        </p:nvSpPr>
        <p:spPr/>
        <p:txBody>
          <a:bodyPr/>
          <a:lstStyle/>
          <a:p>
            <a:r>
              <a:rPr lang="en-US" dirty="0" smtClean="0"/>
              <a:t>Do we want to make a working group?</a:t>
            </a:r>
          </a:p>
          <a:p>
            <a:r>
              <a:rPr lang="en-US" dirty="0" smtClean="0"/>
              <a:t>Ideas for continued engagement outside of the current channels?</a:t>
            </a:r>
            <a:endParaRPr lang="en-US" dirty="0"/>
          </a:p>
        </p:txBody>
      </p:sp>
      <p:sp>
        <p:nvSpPr>
          <p:cNvPr id="4" name="Slide Number Placeholder 3"/>
          <p:cNvSpPr>
            <a:spLocks noGrp="1"/>
          </p:cNvSpPr>
          <p:nvPr>
            <p:ph type="sldNum" sz="quarter" idx="12"/>
          </p:nvPr>
        </p:nvSpPr>
        <p:spPr/>
        <p:txBody>
          <a:bodyPr/>
          <a:lstStyle/>
          <a:p>
            <a:fld id="{97840870-30C1-6A4C-9012-585F6FD4A006}" type="slidenum">
              <a:rPr lang="en-US" smtClean="0"/>
              <a:pPr/>
              <a:t>9</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2641121"/>
            <a:ext cx="3136151" cy="3136151"/>
          </a:xfrm>
          <a:prstGeom prst="rect">
            <a:avLst/>
          </a:prstGeom>
        </p:spPr>
      </p:pic>
    </p:spTree>
    <p:extLst>
      <p:ext uri="{BB962C8B-B14F-4D97-AF65-F5344CB8AC3E}">
        <p14:creationId xmlns:p14="http://schemas.microsoft.com/office/powerpoint/2010/main" val="288165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penLMIS Theme ">
  <a:themeElements>
    <a:clrScheme name="Custom 14">
      <a:dk1>
        <a:srgbClr val="58585A"/>
      </a:dk1>
      <a:lt1>
        <a:srgbClr val="FFFFFF"/>
      </a:lt1>
      <a:dk2>
        <a:srgbClr val="008DB3"/>
      </a:dk2>
      <a:lt2>
        <a:srgbClr val="EBEBEB"/>
      </a:lt2>
      <a:accent1>
        <a:srgbClr val="E77325"/>
      </a:accent1>
      <a:accent2>
        <a:srgbClr val="4CBAEA"/>
      </a:accent2>
      <a:accent3>
        <a:srgbClr val="C4581E"/>
      </a:accent3>
      <a:accent4>
        <a:srgbClr val="F6CEAF"/>
      </a:accent4>
      <a:accent5>
        <a:srgbClr val="CBE5F7"/>
      </a:accent5>
      <a:accent6>
        <a:srgbClr val="727476"/>
      </a:accent6>
      <a:hlink>
        <a:srgbClr val="58585A"/>
      </a:hlink>
      <a:folHlink>
        <a:srgbClr val="008DB3"/>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accent4"/>
            </a:gs>
            <a:gs pos="51000">
              <a:schemeClr val="accent1"/>
            </a:gs>
          </a:gsLst>
          <a:lin ang="6600000" scaled="0"/>
        </a:gradFill>
        <a:ln>
          <a:noFill/>
        </a:ln>
        <a:effectLst/>
      </a:spPr>
      <a:bodyPr anchor="ctr"/>
      <a:lstStyle>
        <a:defPPr algn="ctr">
          <a:defRPr sz="2400"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1115</Words>
  <Application>Microsoft Office PowerPoint</Application>
  <PresentationFormat>On-screen Show (4:3)</PresentationFormat>
  <Paragraphs>223</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Mangal</vt:lpstr>
      <vt:lpstr>Trebuchet MS</vt:lpstr>
      <vt:lpstr>Wingdings</vt:lpstr>
      <vt:lpstr>OpenLMIS Theme </vt:lpstr>
      <vt:lpstr>OpenLMIS Engagement</vt:lpstr>
      <vt:lpstr>Key Messages</vt:lpstr>
      <vt:lpstr>Regional Workshop</vt:lpstr>
      <vt:lpstr>Roadmap</vt:lpstr>
      <vt:lpstr>Keeping up with the roadmap</vt:lpstr>
      <vt:lpstr>Software Development</vt:lpstr>
      <vt:lpstr>OpenLMIS Community Engagement</vt:lpstr>
      <vt:lpstr>Product Committee</vt:lpstr>
      <vt:lpstr>Vaccine Working Group??</vt:lpstr>
      <vt:lpstr>Continued Conversation Topics</vt:lpstr>
      <vt:lpstr>Thank You</vt:lpstr>
      <vt:lpstr>Current Development &amp;  Product Roadmap</vt:lpstr>
      <vt:lpstr>Features of OpenLMIS version 3</vt:lpstr>
      <vt:lpstr>Why open source? Why version 3? </vt:lpstr>
      <vt:lpstr>Why open source? Why version 3? </vt:lpstr>
      <vt:lpstr>Implementations</vt:lpstr>
      <vt:lpstr>Integration &amp; Interoperability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2017-02-07T19:59:47Z</cp:lastPrinted>
  <dcterms:created xsi:type="dcterms:W3CDTF">2016-02-10T19:47:18Z</dcterms:created>
  <dcterms:modified xsi:type="dcterms:W3CDTF">2017-05-05T13:01:37Z</dcterms:modified>
</cp:coreProperties>
</file>