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32" r:id="rId1"/>
  </p:sldMasterIdLst>
  <p:notesMasterIdLst>
    <p:notesMasterId r:id="rId14"/>
  </p:notesMasterIdLst>
  <p:handoutMasterIdLst>
    <p:handoutMasterId r:id="rId15"/>
  </p:handoutMasterIdLst>
  <p:sldIdLst>
    <p:sldId id="303" r:id="rId2"/>
    <p:sldId id="317" r:id="rId3"/>
    <p:sldId id="318" r:id="rId4"/>
    <p:sldId id="319" r:id="rId5"/>
    <p:sldId id="321" r:id="rId6"/>
    <p:sldId id="322" r:id="rId7"/>
    <p:sldId id="323" r:id="rId8"/>
    <p:sldId id="324" r:id="rId9"/>
    <p:sldId id="325" r:id="rId10"/>
    <p:sldId id="326" r:id="rId11"/>
    <p:sldId id="302" r:id="rId12"/>
    <p:sldId id="29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73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C9F0"/>
    <a:srgbClr val="51BDEB"/>
    <a:srgbClr val="6B7173"/>
    <a:srgbClr val="EBEBEB"/>
    <a:srgbClr val="1EA7CF"/>
    <a:srgbClr val="3C4142"/>
    <a:srgbClr val="F0F0F0"/>
    <a:srgbClr val="00AFD7"/>
    <a:srgbClr val="0093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2" autoAdjust="0"/>
    <p:restoredTop sz="82853" autoAdjust="0"/>
  </p:normalViewPr>
  <p:slideViewPr>
    <p:cSldViewPr snapToGrid="0" snapToObjects="1">
      <p:cViewPr varScale="1">
        <p:scale>
          <a:sx n="57" d="100"/>
          <a:sy n="57" d="100"/>
        </p:scale>
        <p:origin x="936" y="36"/>
      </p:cViewPr>
      <p:guideLst>
        <p:guide orient="horz" pos="888"/>
        <p:guide pos="73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750FFA-2B01-5548-956A-7CCC4AC77955}" type="datetimeFigureOut">
              <a:rPr lang="en-US" smtClean="0"/>
              <a:t>5/1/2017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3BC364-7218-744F-9596-066A362487D6}" type="slidenum">
              <a:rPr lang="en-US" smtClean="0"/>
              <a:t>‹#›</a:t>
            </a:fld>
            <a:endParaRPr lang="en-US"/>
          </a:p>
        </p:txBody>
      </p:sp>
    </p:spTree>
    <p:extLst>
      <p:ext uri="{BB962C8B-B14F-4D97-AF65-F5344CB8AC3E}">
        <p14:creationId xmlns:p14="http://schemas.microsoft.com/office/powerpoint/2010/main" val="3172674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1E182-3940-3342-804C-BFFC44C95575}" type="datetimeFigureOut">
              <a:rPr lang="en-US" smtClean="0"/>
              <a:t>5/1/2017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CB896-D03E-E34D-8853-1D7619E04010}" type="slidenum">
              <a:rPr lang="en-US" smtClean="0"/>
              <a:t>‹#›</a:t>
            </a:fld>
            <a:endParaRPr lang="en-US"/>
          </a:p>
        </p:txBody>
      </p:sp>
    </p:spTree>
    <p:extLst>
      <p:ext uri="{BB962C8B-B14F-4D97-AF65-F5344CB8AC3E}">
        <p14:creationId xmlns:p14="http://schemas.microsoft.com/office/powerpoint/2010/main" val="11318746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slide is familiar to most of us</a:t>
            </a:r>
            <a:r>
              <a:rPr lang="en-US" baseline="0" dirty="0" smtClean="0"/>
              <a:t> in the room – it’s the five fundamentals laid out in </a:t>
            </a:r>
            <a:r>
              <a:rPr lang="en-US" baseline="0" dirty="0" err="1" smtClean="0"/>
              <a:t>Gavi’s</a:t>
            </a:r>
            <a:r>
              <a:rPr lang="en-US" baseline="0" dirty="0" smtClean="0"/>
              <a:t> iSC strategy. That first fundamental – Data for Management reads -- </a:t>
            </a:r>
            <a:r>
              <a:rPr lang="en-US" dirty="0" smtClean="0"/>
              <a:t>Manager</a:t>
            </a:r>
            <a:r>
              <a:rPr lang="en-US" baseline="0" dirty="0" smtClean="0"/>
              <a:t>s at each supply chain level need relevant and reliable data to manage the supply chain </a:t>
            </a:r>
          </a:p>
          <a:p>
            <a:r>
              <a:rPr lang="en-US" baseline="0" dirty="0" smtClean="0"/>
              <a:t>Extrapolate that further, and say, that USERS at each supply chain level need relevant and reliable data to do their job effectively and thus bring about improvements in supply chain management. </a:t>
            </a:r>
            <a:endParaRPr lang="en-US" dirty="0"/>
          </a:p>
        </p:txBody>
      </p:sp>
      <p:sp>
        <p:nvSpPr>
          <p:cNvPr id="4" name="Slide Number Placeholder 3"/>
          <p:cNvSpPr>
            <a:spLocks noGrp="1"/>
          </p:cNvSpPr>
          <p:nvPr>
            <p:ph type="sldNum" sz="quarter" idx="10"/>
          </p:nvPr>
        </p:nvSpPr>
        <p:spPr/>
        <p:txBody>
          <a:bodyPr/>
          <a:lstStyle/>
          <a:p>
            <a:fld id="{F67CB896-D03E-E34D-8853-1D7619E04010}" type="slidenum">
              <a:rPr lang="en-US" smtClean="0"/>
              <a:t>2</a:t>
            </a:fld>
            <a:endParaRPr lang="en-US"/>
          </a:p>
        </p:txBody>
      </p:sp>
    </p:spTree>
    <p:extLst>
      <p:ext uri="{BB962C8B-B14F-4D97-AF65-F5344CB8AC3E}">
        <p14:creationId xmlns:p14="http://schemas.microsoft.com/office/powerpoint/2010/main" val="299385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reporting domain?</a:t>
            </a:r>
            <a:r>
              <a:rPr lang="en-US" baseline="0" dirty="0" smtClean="0"/>
              <a:t> As you see it here, it’s this vertical domain that has all the other operational domains of CCE, of F and E, of Re-S, and of SM all plug into reporting. So it’s a domain that both cuts across the others but also is a layer above that pull them all together. </a:t>
            </a:r>
            <a:endParaRPr lang="en-US" dirty="0"/>
          </a:p>
        </p:txBody>
      </p:sp>
      <p:sp>
        <p:nvSpPr>
          <p:cNvPr id="4" name="Slide Number Placeholder 3"/>
          <p:cNvSpPr>
            <a:spLocks noGrp="1"/>
          </p:cNvSpPr>
          <p:nvPr>
            <p:ph type="sldNum" sz="quarter" idx="10"/>
          </p:nvPr>
        </p:nvSpPr>
        <p:spPr/>
        <p:txBody>
          <a:bodyPr/>
          <a:lstStyle/>
          <a:p>
            <a:fld id="{F67CB896-D03E-E34D-8853-1D7619E04010}" type="slidenum">
              <a:rPr lang="en-US" smtClean="0"/>
              <a:t>4</a:t>
            </a:fld>
            <a:endParaRPr lang="en-US"/>
          </a:p>
        </p:txBody>
      </p:sp>
    </p:spTree>
    <p:extLst>
      <p:ext uri="{BB962C8B-B14F-4D97-AF65-F5344CB8AC3E}">
        <p14:creationId xmlns:p14="http://schemas.microsoft.com/office/powerpoint/2010/main" val="338753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CB896-D03E-E34D-8853-1D7619E04010}" type="slidenum">
              <a:rPr lang="en-US" smtClean="0"/>
              <a:t>11</a:t>
            </a:fld>
            <a:endParaRPr lang="en-US"/>
          </a:p>
        </p:txBody>
      </p:sp>
    </p:spTree>
    <p:extLst>
      <p:ext uri="{BB962C8B-B14F-4D97-AF65-F5344CB8AC3E}">
        <p14:creationId xmlns:p14="http://schemas.microsoft.com/office/powerpoint/2010/main" val="151384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CB896-D03E-E34D-8853-1D7619E04010}" type="slidenum">
              <a:rPr lang="en-US" smtClean="0"/>
              <a:t>12</a:t>
            </a:fld>
            <a:endParaRPr lang="en-US"/>
          </a:p>
        </p:txBody>
      </p:sp>
    </p:spTree>
    <p:extLst>
      <p:ext uri="{BB962C8B-B14F-4D97-AF65-F5344CB8AC3E}">
        <p14:creationId xmlns:p14="http://schemas.microsoft.com/office/powerpoint/2010/main" val="1485362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LMIS_Title">
    <p:spTree>
      <p:nvGrpSpPr>
        <p:cNvPr id="1" name=""/>
        <p:cNvGrpSpPr/>
        <p:nvPr/>
      </p:nvGrpSpPr>
      <p:grpSpPr>
        <a:xfrm>
          <a:off x="0" y="0"/>
          <a:ext cx="0" cy="0"/>
          <a:chOff x="0" y="0"/>
          <a:chExt cx="0" cy="0"/>
        </a:xfrm>
      </p:grpSpPr>
      <p:sp>
        <p:nvSpPr>
          <p:cNvPr id="13" name="Round Same Side Corner Rectangle 12"/>
          <p:cNvSpPr/>
          <p:nvPr userDrawn="1"/>
        </p:nvSpPr>
        <p:spPr>
          <a:xfrm rot="10800000" flipH="1">
            <a:off x="0" y="5803918"/>
            <a:ext cx="12192000" cy="1054082"/>
          </a:xfrm>
          <a:prstGeom prst="round2SameRect">
            <a:avLst>
              <a:gd name="adj1" fmla="val 0"/>
              <a:gd name="adj2" fmla="val 0"/>
            </a:avLst>
          </a:prstGeom>
          <a:solidFill>
            <a:srgbClr val="51BD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ound Same Side Corner Rectangle 7"/>
          <p:cNvSpPr/>
          <p:nvPr userDrawn="1"/>
        </p:nvSpPr>
        <p:spPr>
          <a:xfrm>
            <a:off x="0" y="1"/>
            <a:ext cx="12192000" cy="2400906"/>
          </a:xfrm>
          <a:prstGeom prst="round2SameRect">
            <a:avLst>
              <a:gd name="adj1" fmla="val 0"/>
              <a:gd name="adj2" fmla="val 0"/>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6B7173"/>
              </a:solidFill>
            </a:endParaRPr>
          </a:p>
        </p:txBody>
      </p:sp>
      <p:sp>
        <p:nvSpPr>
          <p:cNvPr id="3" name="Subtitle 2"/>
          <p:cNvSpPr>
            <a:spLocks noGrp="1"/>
          </p:cNvSpPr>
          <p:nvPr>
            <p:ph type="subTitle" idx="1"/>
          </p:nvPr>
        </p:nvSpPr>
        <p:spPr>
          <a:xfrm>
            <a:off x="709914" y="5949060"/>
            <a:ext cx="10537804" cy="763454"/>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0" cap="none" spc="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 name="Title 1"/>
          <p:cNvSpPr>
            <a:spLocks noGrp="1"/>
          </p:cNvSpPr>
          <p:nvPr>
            <p:ph type="ctrTitle"/>
          </p:nvPr>
        </p:nvSpPr>
        <p:spPr>
          <a:xfrm>
            <a:off x="4726586" y="117488"/>
            <a:ext cx="7097829" cy="1782953"/>
          </a:xfrm>
        </p:spPr>
        <p:txBody>
          <a:bodyPr anchor="ctr">
            <a:normAutofit/>
          </a:bodyPr>
          <a:lstStyle>
            <a:lvl1pPr algn="r">
              <a:lnSpc>
                <a:spcPts val="4580"/>
              </a:lnSpc>
              <a:defRPr sz="4800">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726584" y="1713849"/>
            <a:ext cx="7097829" cy="541914"/>
          </a:xfrm>
        </p:spPr>
        <p:txBody>
          <a:bodyPr>
            <a:normAutofit/>
          </a:bodyPr>
          <a:lstStyle>
            <a:lvl1pPr marL="0" indent="0" algn="r">
              <a:buNone/>
              <a:defRPr sz="1800" cap="all" spc="120" baseline="0">
                <a:solidFill>
                  <a:schemeClr val="tx1"/>
                </a:solidFill>
              </a:defRPr>
            </a:lvl1pPr>
            <a:lvl2pPr algn="r">
              <a:defRPr/>
            </a:lvl2pPr>
            <a:lvl3pPr algn="r">
              <a:defRPr/>
            </a:lvl3pPr>
            <a:lvl4pPr algn="r">
              <a:defRPr/>
            </a:lvl4pPr>
            <a:lvl5pPr algn="r">
              <a:defRPr/>
            </a:lvl5pPr>
          </a:lstStyle>
          <a:p>
            <a:pPr lvl="0"/>
            <a:r>
              <a:rPr lang="en-US" dirty="0"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026" y="329088"/>
            <a:ext cx="4577317" cy="1716494"/>
          </a:xfrm>
          <a:prstGeom prst="rect">
            <a:avLst/>
          </a:prstGeom>
        </p:spPr>
      </p:pic>
    </p:spTree>
    <p:extLst>
      <p:ext uri="{BB962C8B-B14F-4D97-AF65-F5344CB8AC3E}">
        <p14:creationId xmlns:p14="http://schemas.microsoft.com/office/powerpoint/2010/main" val="242204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 Same Side Corner Rectangle 6"/>
          <p:cNvSpPr/>
          <p:nvPr userDrawn="1"/>
        </p:nvSpPr>
        <p:spPr>
          <a:xfrm flipH="1">
            <a:off x="-2" y="1"/>
            <a:ext cx="12192001" cy="1446693"/>
          </a:xfrm>
          <a:prstGeom prst="round2SameRect">
            <a:avLst>
              <a:gd name="adj1" fmla="val 0"/>
              <a:gd name="adj2" fmla="val 0"/>
            </a:avLst>
          </a:prstGeom>
          <a:solidFill>
            <a:srgbClr val="51BD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5873" t="18560" r="13658" b="46647"/>
          <a:stretch/>
        </p:blipFill>
        <p:spPr>
          <a:xfrm>
            <a:off x="6543515" y="1"/>
            <a:ext cx="6080575" cy="1414021"/>
          </a:xfrm>
          <a:prstGeom prst="rect">
            <a:avLst/>
          </a:prstGeom>
        </p:spPr>
      </p:pic>
      <p:sp>
        <p:nvSpPr>
          <p:cNvPr id="9" name="Round Same Side Corner Rectangle 8"/>
          <p:cNvSpPr/>
          <p:nvPr userDrawn="1"/>
        </p:nvSpPr>
        <p:spPr>
          <a:xfrm rot="10800000" flipH="1">
            <a:off x="0" y="6206050"/>
            <a:ext cx="12192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0" y="1152570"/>
            <a:ext cx="12192000" cy="5053480"/>
          </a:xfrm>
          <a:prstGeom prst="rect">
            <a:avLst/>
          </a:prstGeom>
          <a:solidFill>
            <a:srgbClr val="F0F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9703" y="82643"/>
            <a:ext cx="10478948" cy="1070167"/>
          </a:xfrm>
        </p:spPr>
        <p:txBody>
          <a:bodyPr anchor="ctr">
            <a:normAutofit/>
          </a:bodyPr>
          <a:lstStyle>
            <a:lvl1pPr algn="l">
              <a:lnSpc>
                <a:spcPts val="3720"/>
              </a:lnSpc>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472781"/>
            <a:ext cx="10972800" cy="4439385"/>
          </a:xfrm>
        </p:spPr>
        <p:txBody>
          <a:bodyPr/>
          <a:lstStyle>
            <a:lvl1pPr>
              <a:spcBef>
                <a:spcPts val="1080"/>
              </a:spcBef>
              <a:defRPr sz="2100" b="1">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0878142" y="6360884"/>
            <a:ext cx="965724"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725" y="6299436"/>
            <a:ext cx="1971809" cy="488023"/>
          </a:xfrm>
          <a:prstGeom prst="rect">
            <a:avLst/>
          </a:prstGeom>
        </p:spPr>
      </p:pic>
    </p:spTree>
    <p:extLst>
      <p:ext uri="{BB962C8B-B14F-4D97-AF65-F5344CB8AC3E}">
        <p14:creationId xmlns:p14="http://schemas.microsoft.com/office/powerpoint/2010/main" val="210757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Content A">
    <p:bg>
      <p:bgPr>
        <a:solidFill>
          <a:schemeClr val="bg1"/>
        </a:solidFill>
        <a:effectLst/>
      </p:bgPr>
    </p:bg>
    <p:spTree>
      <p:nvGrpSpPr>
        <p:cNvPr id="1" name=""/>
        <p:cNvGrpSpPr/>
        <p:nvPr/>
      </p:nvGrpSpPr>
      <p:grpSpPr>
        <a:xfrm>
          <a:off x="0" y="0"/>
          <a:ext cx="0" cy="0"/>
          <a:chOff x="0" y="0"/>
          <a:chExt cx="0" cy="0"/>
        </a:xfrm>
      </p:grpSpPr>
      <p:sp>
        <p:nvSpPr>
          <p:cNvPr id="24" name="Round Same Side Corner Rectangle 23"/>
          <p:cNvSpPr/>
          <p:nvPr userDrawn="1"/>
        </p:nvSpPr>
        <p:spPr>
          <a:xfrm flipH="1">
            <a:off x="-2" y="1"/>
            <a:ext cx="12192001" cy="1446693"/>
          </a:xfrm>
          <a:prstGeom prst="round2SameRect">
            <a:avLst>
              <a:gd name="adj1" fmla="val 0"/>
              <a:gd name="adj2" fmla="val 0"/>
            </a:avLst>
          </a:prstGeom>
          <a:solidFill>
            <a:srgbClr val="51BD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25873" t="18560" r="13658" b="46647"/>
          <a:stretch/>
        </p:blipFill>
        <p:spPr>
          <a:xfrm>
            <a:off x="6543515" y="1"/>
            <a:ext cx="6080575" cy="1414021"/>
          </a:xfrm>
          <a:prstGeom prst="rect">
            <a:avLst/>
          </a:prstGeom>
        </p:spPr>
      </p:pic>
      <p:sp>
        <p:nvSpPr>
          <p:cNvPr id="21" name="Rectangle 20"/>
          <p:cNvSpPr/>
          <p:nvPr userDrawn="1"/>
        </p:nvSpPr>
        <p:spPr>
          <a:xfrm>
            <a:off x="0" y="1152570"/>
            <a:ext cx="12192000" cy="5053480"/>
          </a:xfrm>
          <a:prstGeom prst="rect">
            <a:avLst/>
          </a:prstGeom>
          <a:solidFill>
            <a:srgbClr val="F0F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446694"/>
            <a:ext cx="5439052" cy="4465835"/>
          </a:xfrm>
        </p:spPr>
        <p:txBody>
          <a:bodyPr/>
          <a:lstStyle>
            <a:lvl1pPr>
              <a:spcBef>
                <a:spcPts val="1080"/>
              </a:spcBef>
              <a:defRPr sz="24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flipH="1">
            <a:off x="1" y="6206048"/>
            <a:ext cx="12192001"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5" name="Content Placeholder 2"/>
          <p:cNvSpPr>
            <a:spLocks noGrp="1"/>
          </p:cNvSpPr>
          <p:nvPr>
            <p:ph idx="13"/>
          </p:nvPr>
        </p:nvSpPr>
        <p:spPr>
          <a:xfrm>
            <a:off x="6137430" y="1446694"/>
            <a:ext cx="5439052" cy="4465835"/>
          </a:xfrm>
        </p:spPr>
        <p:txBody>
          <a:bodyPr/>
          <a:lstStyle>
            <a:lvl1pPr>
              <a:spcBef>
                <a:spcPts val="1080"/>
              </a:spcBef>
              <a:defRPr sz="2400" b="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ound Same Side Corner Rectangle 16"/>
          <p:cNvSpPr/>
          <p:nvPr userDrawn="1"/>
        </p:nvSpPr>
        <p:spPr>
          <a:xfrm rot="10800000" flipH="1">
            <a:off x="0" y="6206050"/>
            <a:ext cx="12192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Slide Number Placeholder 5"/>
          <p:cNvSpPr>
            <a:spLocks noGrp="1"/>
          </p:cNvSpPr>
          <p:nvPr>
            <p:ph type="sldNum" sz="quarter" idx="12"/>
          </p:nvPr>
        </p:nvSpPr>
        <p:spPr>
          <a:xfrm>
            <a:off x="10878142" y="6360884"/>
            <a:ext cx="965724"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725" y="6299436"/>
            <a:ext cx="1971809" cy="488023"/>
          </a:xfrm>
          <a:prstGeom prst="rect">
            <a:avLst/>
          </a:prstGeom>
        </p:spPr>
      </p:pic>
      <p:sp>
        <p:nvSpPr>
          <p:cNvPr id="26" name="Title 1"/>
          <p:cNvSpPr>
            <a:spLocks noGrp="1"/>
          </p:cNvSpPr>
          <p:nvPr>
            <p:ph type="title"/>
          </p:nvPr>
        </p:nvSpPr>
        <p:spPr>
          <a:xfrm>
            <a:off x="619703" y="82643"/>
            <a:ext cx="10478948" cy="1070167"/>
          </a:xfrm>
        </p:spPr>
        <p:txBody>
          <a:bodyPr anchor="ctr">
            <a:normAutofit/>
          </a:bodyPr>
          <a:lstStyle>
            <a:lvl1pPr algn="l">
              <a:lnSpc>
                <a:spcPts val="3720"/>
              </a:lnSpc>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070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B">
    <p:spTree>
      <p:nvGrpSpPr>
        <p:cNvPr id="1" name=""/>
        <p:cNvGrpSpPr/>
        <p:nvPr/>
      </p:nvGrpSpPr>
      <p:grpSpPr>
        <a:xfrm>
          <a:off x="0" y="0"/>
          <a:ext cx="0" cy="0"/>
          <a:chOff x="0" y="0"/>
          <a:chExt cx="0" cy="0"/>
        </a:xfrm>
      </p:grpSpPr>
      <p:cxnSp>
        <p:nvCxnSpPr>
          <p:cNvPr id="14" name="Straight Connector 13"/>
          <p:cNvCxnSpPr/>
          <p:nvPr userDrawn="1"/>
        </p:nvCxnSpPr>
        <p:spPr>
          <a:xfrm flipH="1">
            <a:off x="1" y="6206048"/>
            <a:ext cx="12192001" cy="0"/>
          </a:xfrm>
          <a:prstGeom prst="line">
            <a:avLst/>
          </a:prstGeom>
          <a:ln w="50800">
            <a:solidFill>
              <a:schemeClr val="bg1"/>
            </a:solidFill>
          </a:ln>
        </p:spPr>
        <p:style>
          <a:lnRef idx="1">
            <a:schemeClr val="dk1"/>
          </a:lnRef>
          <a:fillRef idx="0">
            <a:schemeClr val="dk1"/>
          </a:fillRef>
          <a:effectRef idx="0">
            <a:schemeClr val="dk1"/>
          </a:effectRef>
          <a:fontRef idx="minor">
            <a:schemeClr val="tx1"/>
          </a:fontRef>
        </p:style>
      </p:cxnSp>
      <p:sp>
        <p:nvSpPr>
          <p:cNvPr id="16" name="Content Placeholder 2"/>
          <p:cNvSpPr>
            <a:spLocks noGrp="1"/>
          </p:cNvSpPr>
          <p:nvPr>
            <p:ph sz="half" idx="1"/>
          </p:nvPr>
        </p:nvSpPr>
        <p:spPr>
          <a:xfrm>
            <a:off x="609600" y="1414023"/>
            <a:ext cx="5384800" cy="4660033"/>
          </a:xfrm>
        </p:spPr>
        <p:txBody>
          <a:bodyPr/>
          <a:lstStyle>
            <a:lvl1pPr>
              <a:defRPr sz="2400" b="1" cap="none" spc="30" baseline="0">
                <a:solidFill>
                  <a:schemeClr val="accent1"/>
                </a:solidFill>
              </a:defRPr>
            </a:lvl1pPr>
            <a:lvl2pPr>
              <a:defRPr sz="2000" cap="none">
                <a:solidFill>
                  <a:schemeClr val="tx1"/>
                </a:solidFill>
              </a:defRPr>
            </a:lvl2pPr>
            <a:lvl3pPr>
              <a:defRPr sz="2000" cap="none">
                <a:solidFill>
                  <a:schemeClr val="tx1"/>
                </a:solidFill>
              </a:defRPr>
            </a:lvl3pPr>
            <a:lvl4pPr>
              <a:defRPr sz="1800" cap="none">
                <a:solidFill>
                  <a:schemeClr val="tx1"/>
                </a:solidFill>
              </a:defRPr>
            </a:lvl4pPr>
            <a:lvl5pPr>
              <a:defRPr sz="1800" cap="none">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
          <p:cNvSpPr>
            <a:spLocks noGrp="1"/>
          </p:cNvSpPr>
          <p:nvPr>
            <p:ph sz="half" idx="2"/>
          </p:nvPr>
        </p:nvSpPr>
        <p:spPr>
          <a:xfrm>
            <a:off x="6197600" y="1414023"/>
            <a:ext cx="5384800" cy="4660033"/>
          </a:xfrm>
        </p:spPr>
        <p:txBody>
          <a:bodyPr/>
          <a:lstStyle>
            <a:lvl1pPr>
              <a:defRPr sz="2400" b="1" i="0" baseline="0">
                <a:solidFill>
                  <a:schemeClr val="accent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ound Same Side Corner Rectangle 14"/>
          <p:cNvSpPr/>
          <p:nvPr userDrawn="1"/>
        </p:nvSpPr>
        <p:spPr>
          <a:xfrm flipH="1">
            <a:off x="-3" y="1"/>
            <a:ext cx="12192001" cy="1152809"/>
          </a:xfrm>
          <a:prstGeom prst="round2SameRect">
            <a:avLst>
              <a:gd name="adj1" fmla="val 0"/>
              <a:gd name="adj2" fmla="val 0"/>
            </a:avLst>
          </a:prstGeom>
          <a:solidFill>
            <a:srgbClr val="51BD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25873" t="18560" r="13658" b="46647"/>
          <a:stretch/>
        </p:blipFill>
        <p:spPr>
          <a:xfrm>
            <a:off x="6543515" y="1"/>
            <a:ext cx="6080575" cy="1414021"/>
          </a:xfrm>
          <a:prstGeom prst="rect">
            <a:avLst/>
          </a:prstGeom>
        </p:spPr>
      </p:pic>
      <p:sp>
        <p:nvSpPr>
          <p:cNvPr id="19" name="Title 1"/>
          <p:cNvSpPr>
            <a:spLocks noGrp="1"/>
          </p:cNvSpPr>
          <p:nvPr>
            <p:ph type="title"/>
          </p:nvPr>
        </p:nvSpPr>
        <p:spPr>
          <a:xfrm>
            <a:off x="619703" y="68129"/>
            <a:ext cx="10478948" cy="1070167"/>
          </a:xfrm>
        </p:spPr>
        <p:txBody>
          <a:bodyPr anchor="ctr">
            <a:normAutofit/>
          </a:bodyPr>
          <a:lstStyle>
            <a:lvl1pPr algn="l">
              <a:lnSpc>
                <a:spcPts val="3720"/>
              </a:lnSpc>
              <a:defRPr sz="3600">
                <a:solidFill>
                  <a:schemeClr val="bg1"/>
                </a:solidFill>
              </a:defRPr>
            </a:lvl1pPr>
          </a:lstStyle>
          <a:p>
            <a:r>
              <a:rPr lang="en-US" dirty="0" smtClean="0"/>
              <a:t>Click to edit Master title style</a:t>
            </a:r>
            <a:endParaRPr lang="en-US" dirty="0"/>
          </a:p>
        </p:txBody>
      </p:sp>
      <p:sp>
        <p:nvSpPr>
          <p:cNvPr id="20" name="Round Same Side Corner Rectangle 19"/>
          <p:cNvSpPr/>
          <p:nvPr userDrawn="1"/>
        </p:nvSpPr>
        <p:spPr>
          <a:xfrm rot="10800000" flipH="1">
            <a:off x="0" y="6206050"/>
            <a:ext cx="12192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Slide Number Placeholder 5"/>
          <p:cNvSpPr>
            <a:spLocks noGrp="1"/>
          </p:cNvSpPr>
          <p:nvPr>
            <p:ph type="sldNum" sz="quarter" idx="12"/>
          </p:nvPr>
        </p:nvSpPr>
        <p:spPr>
          <a:xfrm>
            <a:off x="10878142" y="6360884"/>
            <a:ext cx="965724"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725" y="6299436"/>
            <a:ext cx="1971809" cy="488023"/>
          </a:xfrm>
          <a:prstGeom prst="rect">
            <a:avLst/>
          </a:prstGeom>
        </p:spPr>
      </p:pic>
    </p:spTree>
    <p:extLst>
      <p:ext uri="{BB962C8B-B14F-4D97-AF65-F5344CB8AC3E}">
        <p14:creationId xmlns:p14="http://schemas.microsoft.com/office/powerpoint/2010/main" val="209898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8913" y="367464"/>
            <a:ext cx="10363200" cy="546937"/>
          </a:xfrm>
        </p:spPr>
        <p:txBody>
          <a:bodyPr anchor="t">
            <a:normAutofit/>
          </a:bodyPr>
          <a:lstStyle>
            <a:lvl1pPr algn="l">
              <a:defRPr sz="2800" b="1" cap="none" spc="0" baseline="0">
                <a:solidFill>
                  <a:schemeClr val="accent1"/>
                </a:solidFill>
              </a:defRPr>
            </a:lvl1pPr>
          </a:lstStyle>
          <a:p>
            <a:r>
              <a:rPr lang="en-US" smtClean="0"/>
              <a:t>Click to edit Master title style</a:t>
            </a:r>
            <a:endParaRPr lang="en-US"/>
          </a:p>
        </p:txBody>
      </p:sp>
      <p:sp>
        <p:nvSpPr>
          <p:cNvPr id="9" name="Round Same Side Corner Rectangle 8"/>
          <p:cNvSpPr/>
          <p:nvPr userDrawn="1"/>
        </p:nvSpPr>
        <p:spPr>
          <a:xfrm rot="10800000" flipH="1">
            <a:off x="0" y="6206050"/>
            <a:ext cx="12192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Slide Number Placeholder 5"/>
          <p:cNvSpPr>
            <a:spLocks noGrp="1"/>
          </p:cNvSpPr>
          <p:nvPr>
            <p:ph type="sldNum" sz="quarter" idx="12"/>
          </p:nvPr>
        </p:nvSpPr>
        <p:spPr>
          <a:xfrm>
            <a:off x="10878142" y="6360884"/>
            <a:ext cx="965724"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5" y="6299436"/>
            <a:ext cx="1971809" cy="488023"/>
          </a:xfrm>
          <a:prstGeom prst="rect">
            <a:avLst/>
          </a:prstGeom>
        </p:spPr>
      </p:pic>
    </p:spTree>
    <p:extLst>
      <p:ext uri="{BB962C8B-B14F-4D97-AF65-F5344CB8AC3E}">
        <p14:creationId xmlns:p14="http://schemas.microsoft.com/office/powerpoint/2010/main" val="11098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_justFooter">
    <p:spTree>
      <p:nvGrpSpPr>
        <p:cNvPr id="1" name=""/>
        <p:cNvGrpSpPr/>
        <p:nvPr/>
      </p:nvGrpSpPr>
      <p:grpSpPr>
        <a:xfrm>
          <a:off x="0" y="0"/>
          <a:ext cx="0" cy="0"/>
          <a:chOff x="0" y="0"/>
          <a:chExt cx="0" cy="0"/>
        </a:xfrm>
      </p:grpSpPr>
      <p:sp>
        <p:nvSpPr>
          <p:cNvPr id="5" name="Round Same Side Corner Rectangle 4"/>
          <p:cNvSpPr/>
          <p:nvPr userDrawn="1"/>
        </p:nvSpPr>
        <p:spPr>
          <a:xfrm rot="10800000" flipH="1">
            <a:off x="0" y="6206050"/>
            <a:ext cx="12192000" cy="651950"/>
          </a:xfrm>
          <a:prstGeom prst="round2SameRect">
            <a:avLst>
              <a:gd name="adj1" fmla="val 0"/>
              <a:gd name="adj2" fmla="val 0"/>
            </a:avLst>
          </a:prstGeom>
          <a:solidFill>
            <a:srgbClr val="6B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Slide Number Placeholder 5"/>
          <p:cNvSpPr>
            <a:spLocks noGrp="1"/>
          </p:cNvSpPr>
          <p:nvPr>
            <p:ph type="sldNum" sz="quarter" idx="12"/>
          </p:nvPr>
        </p:nvSpPr>
        <p:spPr>
          <a:xfrm>
            <a:off x="10878142" y="6360884"/>
            <a:ext cx="965724" cy="365125"/>
          </a:xfrm>
        </p:spPr>
        <p:txBody>
          <a:bodyPr/>
          <a:lstStyle>
            <a:lvl1pPr algn="r">
              <a:defRPr b="1">
                <a:solidFill>
                  <a:schemeClr val="bg2"/>
                </a:solidFill>
              </a:defRPr>
            </a:lvl1pPr>
          </a:lstStyle>
          <a:p>
            <a:fld id="{97840870-30C1-6A4C-9012-585F6FD4A006}"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25" y="6299436"/>
            <a:ext cx="1971809" cy="488023"/>
          </a:xfrm>
          <a:prstGeom prst="rect">
            <a:avLst/>
          </a:prstGeom>
        </p:spPr>
      </p:pic>
    </p:spTree>
    <p:extLst>
      <p:ext uri="{BB962C8B-B14F-4D97-AF65-F5344CB8AC3E}">
        <p14:creationId xmlns:p14="http://schemas.microsoft.com/office/powerpoint/2010/main" val="160157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YouSlide">
    <p:spTree>
      <p:nvGrpSpPr>
        <p:cNvPr id="1" name=""/>
        <p:cNvGrpSpPr/>
        <p:nvPr/>
      </p:nvGrpSpPr>
      <p:grpSpPr>
        <a:xfrm>
          <a:off x="0" y="0"/>
          <a:ext cx="0" cy="0"/>
          <a:chOff x="0" y="0"/>
          <a:chExt cx="0" cy="0"/>
        </a:xfrm>
      </p:grpSpPr>
      <p:sp>
        <p:nvSpPr>
          <p:cNvPr id="5" name="Round Same Side Corner Rectangle 4"/>
          <p:cNvSpPr/>
          <p:nvPr userDrawn="1"/>
        </p:nvSpPr>
        <p:spPr>
          <a:xfrm>
            <a:off x="0" y="0"/>
            <a:ext cx="12192000" cy="5517572"/>
          </a:xfrm>
          <a:prstGeom prst="round2SameRect">
            <a:avLst>
              <a:gd name="adj1" fmla="val 0"/>
              <a:gd name="adj2"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ound Same Side Corner Rectangle 7"/>
          <p:cNvSpPr/>
          <p:nvPr userDrawn="1"/>
        </p:nvSpPr>
        <p:spPr>
          <a:xfrm>
            <a:off x="-1" y="0"/>
            <a:ext cx="12192000" cy="5517572"/>
          </a:xfrm>
          <a:prstGeom prst="round2SameRect">
            <a:avLst>
              <a:gd name="adj1" fmla="val 0"/>
              <a:gd name="adj2" fmla="val 0"/>
            </a:avLst>
          </a:prstGeom>
          <a:blipFill dpi="0" rotWithShape="1">
            <a:blip r:embed="rId2">
              <a:alphaModFix amt="40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ound Same Side Corner Rectangle 10"/>
          <p:cNvSpPr/>
          <p:nvPr userDrawn="1"/>
        </p:nvSpPr>
        <p:spPr>
          <a:xfrm>
            <a:off x="0" y="0"/>
            <a:ext cx="12192000" cy="5517572"/>
          </a:xfrm>
          <a:prstGeom prst="round2SameRect">
            <a:avLst>
              <a:gd name="adj1" fmla="val 0"/>
              <a:gd name="adj2" fmla="val 0"/>
            </a:avLst>
          </a:prstGeom>
          <a:solidFill>
            <a:schemeClr val="accent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179007" y="1593429"/>
            <a:ext cx="9833987" cy="2330714"/>
          </a:xfrm>
        </p:spPr>
        <p:txBody>
          <a:bodyPr anchor="ctr">
            <a:noAutofit/>
          </a:bodyPr>
          <a:lstStyle>
            <a:lvl1pPr algn="ctr">
              <a:lnSpc>
                <a:spcPts val="6800"/>
              </a:lnSpc>
              <a:defRPr sz="6600">
                <a:solidFill>
                  <a:schemeClr val="bg1"/>
                </a:solidFill>
              </a:defRPr>
            </a:lvl1pPr>
          </a:lstStyle>
          <a:p>
            <a:r>
              <a:rPr lang="en-US" dirty="0" smtClean="0"/>
              <a:t>Click to edit Master title style</a:t>
            </a:r>
            <a:endParaRPr lang="en-US" dirty="0"/>
          </a:p>
        </p:txBody>
      </p:sp>
      <p:sp>
        <p:nvSpPr>
          <p:cNvPr id="10" name="Round Same Side Corner Rectangle 9"/>
          <p:cNvSpPr/>
          <p:nvPr userDrawn="1"/>
        </p:nvSpPr>
        <p:spPr>
          <a:xfrm rot="10800000" flipH="1">
            <a:off x="0" y="5297714"/>
            <a:ext cx="12192000" cy="1560286"/>
          </a:xfrm>
          <a:prstGeom prst="round2Same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3"/>
          </p:nvPr>
        </p:nvSpPr>
        <p:spPr>
          <a:xfrm>
            <a:off x="5808133" y="5297714"/>
            <a:ext cx="6383867" cy="1560286"/>
          </a:xfrm>
        </p:spPr>
        <p:txBody>
          <a:bodyPr anchor="ctr">
            <a:normAutofit/>
          </a:bodyPr>
          <a:lstStyle>
            <a:lvl1pPr marL="0" indent="0" algn="ctr">
              <a:spcBef>
                <a:spcPts val="0"/>
              </a:spcBef>
              <a:buNone/>
              <a:defRPr sz="2400">
                <a:solidFill>
                  <a:schemeClr val="tx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smtClean="0"/>
              <a:t>Click to edit Master text styles</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668" y="5544242"/>
            <a:ext cx="4636957" cy="1147646"/>
          </a:xfrm>
          <a:prstGeom prst="rect">
            <a:avLst/>
          </a:prstGeom>
        </p:spPr>
      </p:pic>
    </p:spTree>
    <p:extLst>
      <p:ext uri="{BB962C8B-B14F-4D97-AF65-F5344CB8AC3E}">
        <p14:creationId xmlns:p14="http://schemas.microsoft.com/office/powerpoint/2010/main" val="140653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hankYouSlide">
    <p:spTree>
      <p:nvGrpSpPr>
        <p:cNvPr id="1" name=""/>
        <p:cNvGrpSpPr/>
        <p:nvPr/>
      </p:nvGrpSpPr>
      <p:grpSpPr>
        <a:xfrm>
          <a:off x="0" y="0"/>
          <a:ext cx="0" cy="0"/>
          <a:chOff x="0" y="0"/>
          <a:chExt cx="0" cy="0"/>
        </a:xfrm>
      </p:grpSpPr>
      <p:sp>
        <p:nvSpPr>
          <p:cNvPr id="7" name="Round Same Side Corner Rectangle 6"/>
          <p:cNvSpPr/>
          <p:nvPr userDrawn="1"/>
        </p:nvSpPr>
        <p:spPr>
          <a:xfrm rot="10800000" flipH="1">
            <a:off x="0" y="5297714"/>
            <a:ext cx="12192000" cy="1560286"/>
          </a:xfrm>
          <a:prstGeom prst="round2Same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ound Same Side Corner Rectangle 8"/>
          <p:cNvSpPr/>
          <p:nvPr userDrawn="1"/>
        </p:nvSpPr>
        <p:spPr>
          <a:xfrm rot="10800000" flipH="1">
            <a:off x="0" y="0"/>
            <a:ext cx="12192000" cy="1501026"/>
          </a:xfrm>
          <a:prstGeom prst="round2SameRect">
            <a:avLst>
              <a:gd name="adj1" fmla="val 0"/>
              <a:gd name="adj2"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ound Same Side Corner Rectangle 4"/>
          <p:cNvSpPr/>
          <p:nvPr userDrawn="1"/>
        </p:nvSpPr>
        <p:spPr>
          <a:xfrm>
            <a:off x="0" y="1465941"/>
            <a:ext cx="12192000" cy="4107543"/>
          </a:xfrm>
          <a:prstGeom prst="round2SameRect">
            <a:avLst>
              <a:gd name="adj1" fmla="val 0"/>
              <a:gd name="adj2" fmla="val 0"/>
            </a:avLst>
          </a:prstGeom>
          <a:blipFill dpi="0" rotWithShape="1">
            <a:blip r:embed="rId2"/>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179007" y="2354355"/>
            <a:ext cx="9833987" cy="2330714"/>
          </a:xfrm>
        </p:spPr>
        <p:txBody>
          <a:bodyPr anchor="ctr">
            <a:noAutofit/>
          </a:bodyPr>
          <a:lstStyle>
            <a:lvl1pPr algn="ctr">
              <a:lnSpc>
                <a:spcPts val="6800"/>
              </a:lnSpc>
              <a:defRPr sz="6600">
                <a:solidFill>
                  <a:schemeClr val="bg1"/>
                </a:solidFill>
              </a:defRPr>
            </a:lvl1pPr>
          </a:lstStyle>
          <a:p>
            <a:r>
              <a:rPr lang="en-US" dirty="0" smtClean="0"/>
              <a:t>Click to edit Master title style</a:t>
            </a:r>
            <a:endParaRPr lang="en-US" dirty="0"/>
          </a:p>
        </p:txBody>
      </p:sp>
      <p:sp>
        <p:nvSpPr>
          <p:cNvPr id="4" name="Text Placeholder 3"/>
          <p:cNvSpPr>
            <a:spLocks noGrp="1"/>
          </p:cNvSpPr>
          <p:nvPr>
            <p:ph type="body" sz="quarter" idx="13"/>
          </p:nvPr>
        </p:nvSpPr>
        <p:spPr>
          <a:xfrm>
            <a:off x="870858" y="5573484"/>
            <a:ext cx="10450285" cy="1284516"/>
          </a:xfrm>
        </p:spPr>
        <p:txBody>
          <a:bodyPr anchor="ctr">
            <a:normAutofit/>
          </a:bodyPr>
          <a:lstStyle>
            <a:lvl1pPr marL="0" indent="0" algn="ctr">
              <a:spcBef>
                <a:spcPts val="0"/>
              </a:spcBef>
              <a:buNone/>
              <a:defRPr sz="2400">
                <a:solidFill>
                  <a:schemeClr val="tx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smtClean="0"/>
              <a:t>Click to edit Master text styles</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4588" y="58056"/>
            <a:ext cx="5602824" cy="1386698"/>
          </a:xfrm>
          <a:prstGeom prst="rect">
            <a:avLst/>
          </a:prstGeom>
        </p:spPr>
      </p:pic>
    </p:spTree>
    <p:extLst>
      <p:ext uri="{BB962C8B-B14F-4D97-AF65-F5344CB8AC3E}">
        <p14:creationId xmlns:p14="http://schemas.microsoft.com/office/powerpoint/2010/main" val="39759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40870-30C1-6A4C-9012-585F6FD4A006}" type="slidenum">
              <a:rPr lang="en-US" smtClean="0"/>
              <a:t>‹#›</a:t>
            </a:fld>
            <a:endParaRPr lang="en-US"/>
          </a:p>
        </p:txBody>
      </p:sp>
    </p:spTree>
    <p:extLst>
      <p:ext uri="{BB962C8B-B14F-4D97-AF65-F5344CB8AC3E}">
        <p14:creationId xmlns:p14="http://schemas.microsoft.com/office/powerpoint/2010/main" val="29355981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42" r:id="rId3"/>
    <p:sldLayoutId id="2147483743" r:id="rId4"/>
    <p:sldLayoutId id="2147483735" r:id="rId5"/>
    <p:sldLayoutId id="2147483739" r:id="rId6"/>
    <p:sldLayoutId id="2147483741" r:id="rId7"/>
    <p:sldLayoutId id="2147483744"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openlmi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openlmis.or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emf"/><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9.emf"/><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255" y="2327052"/>
            <a:ext cx="7375490" cy="2330714"/>
          </a:xfrm>
        </p:spPr>
        <p:txBody>
          <a:bodyPr/>
          <a:lstStyle/>
          <a:p>
            <a:pPr>
              <a:lnSpc>
                <a:spcPts val="5700"/>
              </a:lnSpc>
            </a:pPr>
            <a:r>
              <a:rPr lang="en-US" sz="5400" dirty="0"/>
              <a:t>Reporting Domain Overview</a:t>
            </a:r>
            <a:endParaRPr lang="en-US" sz="5400" dirty="0"/>
          </a:p>
        </p:txBody>
      </p:sp>
      <p:sp>
        <p:nvSpPr>
          <p:cNvPr id="7" name="Text Placeholder 6"/>
          <p:cNvSpPr txBox="1">
            <a:spLocks/>
          </p:cNvSpPr>
          <p:nvPr/>
        </p:nvSpPr>
        <p:spPr>
          <a:xfrm>
            <a:off x="2599269" y="5636106"/>
            <a:ext cx="7268767" cy="9967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cap="all" spc="150" dirty="0"/>
              <a:t>OpenLMIS vaccine Module</a:t>
            </a:r>
          </a:p>
          <a:p>
            <a:pPr marL="0" indent="0" algn="ctr">
              <a:buNone/>
            </a:pPr>
            <a:r>
              <a:rPr lang="en-US" sz="1800" cap="all" spc="150" dirty="0"/>
              <a:t>Requirements prioritization workshop </a:t>
            </a:r>
          </a:p>
          <a:p>
            <a:pPr marL="0" indent="0" algn="ctr">
              <a:buNone/>
            </a:pPr>
            <a:r>
              <a:rPr lang="en-US" sz="1800" cap="all" spc="150" dirty="0"/>
              <a:t>May 2017</a:t>
            </a:r>
          </a:p>
          <a:p>
            <a:pPr marL="0" indent="0" algn="ctr">
              <a:buNone/>
            </a:pPr>
            <a:endParaRPr lang="en-US" sz="1800" cap="all" spc="150" dirty="0">
              <a:solidFill>
                <a:schemeClr val="bg1"/>
              </a:solidFill>
            </a:endParaRPr>
          </a:p>
        </p:txBody>
      </p:sp>
    </p:spTree>
    <p:extLst>
      <p:ext uri="{BB962C8B-B14F-4D97-AF65-F5344CB8AC3E}">
        <p14:creationId xmlns:p14="http://schemas.microsoft.com/office/powerpoint/2010/main" val="845217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back to Plenary</a:t>
            </a:r>
            <a:endParaRPr lang="en-US" dirty="0"/>
          </a:p>
        </p:txBody>
      </p:sp>
      <p:sp>
        <p:nvSpPr>
          <p:cNvPr id="3" name="Content Placeholder 2"/>
          <p:cNvSpPr>
            <a:spLocks noGrp="1"/>
          </p:cNvSpPr>
          <p:nvPr>
            <p:ph idx="1"/>
          </p:nvPr>
        </p:nvSpPr>
        <p:spPr/>
        <p:txBody>
          <a:bodyPr/>
          <a:lstStyle/>
          <a:p>
            <a:r>
              <a:rPr lang="en-US" dirty="0" smtClean="0"/>
              <a:t>Identify the person who will report back for your group (MORE STICKERS!)</a:t>
            </a:r>
          </a:p>
          <a:p>
            <a:r>
              <a:rPr lang="en-US" dirty="0" smtClean="0"/>
              <a:t>Report on:</a:t>
            </a:r>
          </a:p>
          <a:p>
            <a:pPr lvl="1"/>
            <a:r>
              <a:rPr lang="en-US" dirty="0" smtClean="0"/>
              <a:t>1-2 KPIs and WHO, WHY, HOW OFTEN</a:t>
            </a:r>
          </a:p>
          <a:p>
            <a:pPr lvl="1"/>
            <a:r>
              <a:rPr lang="en-US" dirty="0" smtClean="0"/>
              <a:t>1-2 Reports and WHO, WHY, HOW OFTEN </a:t>
            </a:r>
            <a:endParaRPr lang="en-US" dirty="0"/>
          </a:p>
          <a:p>
            <a:pPr lvl="1"/>
            <a:endParaRPr lang="en-US" dirty="0" smtClean="0"/>
          </a:p>
          <a:p>
            <a:pPr lvl="0"/>
            <a:r>
              <a:rPr lang="en-US" dirty="0">
                <a:solidFill>
                  <a:srgbClr val="58585A"/>
                </a:solidFill>
              </a:rPr>
              <a:t>Larger group reacts and discusses – chance to weigh in if you’re in another </a:t>
            </a:r>
            <a:r>
              <a:rPr lang="en-US" dirty="0" smtClean="0">
                <a:solidFill>
                  <a:srgbClr val="58585A"/>
                </a:solidFill>
              </a:rPr>
              <a:t>group</a:t>
            </a:r>
          </a:p>
          <a:p>
            <a:pPr lvl="0"/>
            <a:endParaRPr lang="en-US" dirty="0">
              <a:solidFill>
                <a:srgbClr val="58585A"/>
              </a:solidFill>
            </a:endParaRPr>
          </a:p>
          <a:p>
            <a:pPr lvl="0"/>
            <a:r>
              <a:rPr lang="en-US" dirty="0" smtClean="0">
                <a:solidFill>
                  <a:srgbClr val="58585A"/>
                </a:solidFill>
              </a:rPr>
              <a:t>Likely come up with more than 2 – that work is not lost – facilitator is tasked with capturing that, documenting it online, and we will use them in the prioritization exercise on Day 3</a:t>
            </a:r>
            <a:endParaRPr lang="en-US" dirty="0">
              <a:solidFill>
                <a:srgbClr val="58585A"/>
              </a:solidFill>
            </a:endParaRP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97840870-30C1-6A4C-9012-585F6FD4A006}" type="slidenum">
              <a:rPr lang="en-US" smtClean="0"/>
              <a:pPr/>
              <a:t>10</a:t>
            </a:fld>
            <a:endParaRPr lang="en-US" dirty="0"/>
          </a:p>
        </p:txBody>
      </p:sp>
    </p:spTree>
    <p:extLst>
      <p:ext uri="{BB962C8B-B14F-4D97-AF65-F5344CB8AC3E}">
        <p14:creationId xmlns:p14="http://schemas.microsoft.com/office/powerpoint/2010/main" val="3892888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3"/>
          </p:nvPr>
        </p:nvSpPr>
        <p:spPr>
          <a:xfrm>
            <a:off x="5549901" y="5297714"/>
            <a:ext cx="4991099" cy="1560286"/>
          </a:xfrm>
        </p:spPr>
        <p:txBody>
          <a:bodyPr>
            <a:normAutofit/>
          </a:bodyPr>
          <a:lstStyle/>
          <a:p>
            <a:r>
              <a:rPr lang="en-US" sz="2000" dirty="0"/>
              <a:t>For additional information:</a:t>
            </a:r>
          </a:p>
          <a:p>
            <a:r>
              <a:rPr lang="en-US" sz="2000" dirty="0">
                <a:hlinkClick r:id="rId3"/>
              </a:rPr>
              <a:t>info@openlmis.org</a:t>
            </a:r>
            <a:r>
              <a:rPr lang="en-US" sz="2000" dirty="0"/>
              <a:t> ; </a:t>
            </a:r>
            <a:r>
              <a:rPr lang="en-US" sz="2000" dirty="0">
                <a:hlinkClick r:id="rId4"/>
              </a:rPr>
              <a:t>openlmis.org</a:t>
            </a:r>
            <a:endParaRPr lang="en-US" sz="2000" dirty="0"/>
          </a:p>
        </p:txBody>
      </p:sp>
    </p:spTree>
    <p:extLst>
      <p:ext uri="{BB962C8B-B14F-4D97-AF65-F5344CB8AC3E}">
        <p14:creationId xmlns:p14="http://schemas.microsoft.com/office/powerpoint/2010/main" val="677677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OpenLMIS?</a:t>
            </a:r>
            <a:endParaRPr lang="en-US" dirty="0"/>
          </a:p>
        </p:txBody>
      </p:sp>
      <p:sp>
        <p:nvSpPr>
          <p:cNvPr id="3" name="Content Placeholder 2"/>
          <p:cNvSpPr>
            <a:spLocks noGrp="1"/>
          </p:cNvSpPr>
          <p:nvPr>
            <p:ph idx="1"/>
          </p:nvPr>
        </p:nvSpPr>
        <p:spPr>
          <a:xfrm>
            <a:off x="1981200" y="1196763"/>
            <a:ext cx="8229600" cy="1876500"/>
          </a:xfrm>
        </p:spPr>
        <p:txBody>
          <a:bodyPr>
            <a:noAutofit/>
          </a:bodyPr>
          <a:lstStyle/>
          <a:p>
            <a:pPr marL="0" indent="0" algn="ctr">
              <a:buNone/>
            </a:pPr>
            <a:r>
              <a:rPr lang="en-US" sz="2000" b="0" dirty="0">
                <a:solidFill>
                  <a:schemeClr val="bg2">
                    <a:lumMod val="50000"/>
                  </a:schemeClr>
                </a:solidFill>
              </a:rPr>
              <a:t>OpenLMIS is a state-of-the-art, open source, web-enabled, enterprise class electronic logistics management information system (LMIS) purpose-built to manage </a:t>
            </a:r>
            <a:r>
              <a:rPr lang="en-US" sz="2000" b="0" dirty="0">
                <a:solidFill>
                  <a:schemeClr val="bg2">
                    <a:lumMod val="50000"/>
                  </a:schemeClr>
                </a:solidFill>
              </a:rPr>
              <a:t>health commodity </a:t>
            </a:r>
            <a:r>
              <a:rPr lang="en-US" sz="2000" b="0" dirty="0">
                <a:solidFill>
                  <a:schemeClr val="bg2">
                    <a:lumMod val="50000"/>
                  </a:schemeClr>
                </a:solidFill>
              </a:rPr>
              <a:t>supply </a:t>
            </a:r>
            <a:r>
              <a:rPr lang="en-US" sz="2000" b="0" dirty="0">
                <a:solidFill>
                  <a:schemeClr val="bg2">
                    <a:lumMod val="50000"/>
                  </a:schemeClr>
                </a:solidFill>
              </a:rPr>
              <a:t>chains</a:t>
            </a:r>
          </a:p>
          <a:p>
            <a:pPr marL="0" indent="0" algn="ctr">
              <a:buNone/>
            </a:pPr>
            <a:r>
              <a:rPr lang="en-US" sz="2000" b="0" dirty="0">
                <a:solidFill>
                  <a:schemeClr val="bg2">
                    <a:lumMod val="50000"/>
                  </a:schemeClr>
                </a:solidFill>
              </a:rPr>
              <a:t>The </a:t>
            </a:r>
            <a:r>
              <a:rPr lang="en-US" sz="2000" b="0" dirty="0">
                <a:solidFill>
                  <a:schemeClr val="bg2">
                    <a:lumMod val="50000"/>
                  </a:schemeClr>
                </a:solidFill>
              </a:rPr>
              <a:t>OpenLMIS initiative incorporates a community-focused approach to develop open source and customizable LMIS </a:t>
            </a:r>
            <a:r>
              <a:rPr lang="en-US" sz="2000" b="0" dirty="0">
                <a:solidFill>
                  <a:schemeClr val="bg2">
                    <a:lumMod val="50000"/>
                  </a:schemeClr>
                </a:solidFill>
              </a:rPr>
              <a:t>systems</a:t>
            </a:r>
            <a:endParaRPr lang="en-US" dirty="0"/>
          </a:p>
        </p:txBody>
      </p:sp>
      <p:sp>
        <p:nvSpPr>
          <p:cNvPr id="4" name="Slide Number Placeholder 3"/>
          <p:cNvSpPr>
            <a:spLocks noGrp="1"/>
          </p:cNvSpPr>
          <p:nvPr>
            <p:ph type="sldNum" sz="quarter" idx="12"/>
          </p:nvPr>
        </p:nvSpPr>
        <p:spPr/>
        <p:txBody>
          <a:bodyPr/>
          <a:lstStyle/>
          <a:p>
            <a:fld id="{97840870-30C1-6A4C-9012-585F6FD4A006}" type="slidenum">
              <a:rPr lang="en-US" smtClean="0"/>
              <a:pPr/>
              <a:t>12</a:t>
            </a:fld>
            <a:endParaRPr lang="en-US" dirty="0"/>
          </a:p>
        </p:txBody>
      </p:sp>
      <p:grpSp>
        <p:nvGrpSpPr>
          <p:cNvPr id="22" name="Group 21"/>
          <p:cNvGrpSpPr/>
          <p:nvPr/>
        </p:nvGrpSpPr>
        <p:grpSpPr>
          <a:xfrm>
            <a:off x="1461288" y="3023454"/>
            <a:ext cx="9141462" cy="2941979"/>
            <a:chOff x="-62712" y="3023453"/>
            <a:chExt cx="9141462" cy="2941979"/>
          </a:xfrm>
        </p:grpSpPr>
        <p:pic>
          <p:nvPicPr>
            <p:cNvPr id="6" name="Picture 5" descr="AMP 2012 new.jpg"/>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3867110" y="4593447"/>
              <a:ext cx="1201242" cy="612210"/>
            </a:xfrm>
            <a:prstGeom prst="rect">
              <a:avLst/>
            </a:prstGeom>
          </p:spPr>
        </p:pic>
        <p:pic>
          <p:nvPicPr>
            <p:cNvPr id="7" name="Picture 6" descr="BAO_LOGO_CMYK_PRIN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666" y="3762983"/>
              <a:ext cx="1371600" cy="646648"/>
            </a:xfrm>
            <a:prstGeom prst="rect">
              <a:avLst/>
            </a:prstGeom>
          </p:spPr>
        </p:pic>
        <p:pic>
          <p:nvPicPr>
            <p:cNvPr id="8" name="Picture 7" descr="Bill &amp; Melinda Gates Foundation.png"/>
            <p:cNvPicPr>
              <a:picLocks noChangeAspect="1"/>
            </p:cNvPicPr>
            <p:nvPr/>
          </p:nvPicPr>
          <p:blipFill>
            <a:blip r:embed="rId5">
              <a:clrChange>
                <a:clrFrom>
                  <a:srgbClr val="FBFEFC"/>
                </a:clrFrom>
                <a:clrTo>
                  <a:srgbClr val="FBFEFC">
                    <a:alpha val="0"/>
                  </a:srgbClr>
                </a:clrTo>
              </a:clrChange>
              <a:extLst>
                <a:ext uri="{28A0092B-C50C-407E-A947-70E740481C1C}">
                  <a14:useLocalDpi xmlns:a14="http://schemas.microsoft.com/office/drawing/2010/main" val="0"/>
                </a:ext>
              </a:extLst>
            </a:blip>
            <a:stretch>
              <a:fillRect/>
            </a:stretch>
          </p:blipFill>
          <p:spPr>
            <a:xfrm>
              <a:off x="2169023" y="3135706"/>
              <a:ext cx="2286000" cy="470646"/>
            </a:xfrm>
            <a:prstGeom prst="rect">
              <a:avLst/>
            </a:prstGeom>
          </p:spPr>
        </p:pic>
        <p:pic>
          <p:nvPicPr>
            <p:cNvPr id="9" name="Picture 8" descr="CHAI.pn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3825" y="4562087"/>
              <a:ext cx="1828800" cy="851535"/>
            </a:xfrm>
            <a:prstGeom prst="rect">
              <a:avLst/>
            </a:prstGeom>
          </p:spPr>
        </p:pic>
        <p:pic>
          <p:nvPicPr>
            <p:cNvPr id="10" name="Picture 9" descr="Gavi logo_UK.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5472" y="3566357"/>
              <a:ext cx="1828800" cy="948690"/>
            </a:xfrm>
            <a:prstGeom prst="rect">
              <a:avLst/>
            </a:prstGeom>
          </p:spPr>
        </p:pic>
        <p:pic>
          <p:nvPicPr>
            <p:cNvPr id="11" name="Picture 10" descr="Horizontal_RGB_294.png"/>
            <p:cNvPicPr>
              <a:picLocks noChangeAspect="1"/>
            </p:cNvPicPr>
            <p:nvPr/>
          </p:nvPicPr>
          <p:blipFill rotWithShape="1">
            <a:blip r:embed="rId8">
              <a:extLst>
                <a:ext uri="{28A0092B-C50C-407E-A947-70E740481C1C}">
                  <a14:useLocalDpi xmlns:a14="http://schemas.microsoft.com/office/drawing/2010/main" val="0"/>
                </a:ext>
              </a:extLst>
            </a:blip>
            <a:srcRect l="4888" t="10116" r="8086" b="12621"/>
            <a:stretch/>
          </p:blipFill>
          <p:spPr>
            <a:xfrm>
              <a:off x="-62712" y="3023453"/>
              <a:ext cx="1847088" cy="637905"/>
            </a:xfrm>
            <a:prstGeom prst="rect">
              <a:avLst/>
            </a:prstGeom>
          </p:spPr>
        </p:pic>
        <p:pic>
          <p:nvPicPr>
            <p:cNvPr id="12" name="Picture 11" descr="John Snow, In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790" y="4503711"/>
              <a:ext cx="1153633" cy="791709"/>
            </a:xfrm>
            <a:prstGeom prst="rect">
              <a:avLst/>
            </a:prstGeom>
          </p:spPr>
        </p:pic>
        <p:pic>
          <p:nvPicPr>
            <p:cNvPr id="13" name="Picture 12" descr="LSCPN_TEMP_BLUE2.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034" y="3850917"/>
              <a:ext cx="2286000" cy="406340"/>
            </a:xfrm>
            <a:prstGeom prst="rect">
              <a:avLst/>
            </a:prstGeom>
          </p:spPr>
        </p:pic>
        <p:pic>
          <p:nvPicPr>
            <p:cNvPr id="15" name="Picture 14" descr="PATH.pn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209" y="4562087"/>
              <a:ext cx="1828800" cy="611505"/>
            </a:xfrm>
            <a:prstGeom prst="rect">
              <a:avLst/>
            </a:prstGeom>
          </p:spPr>
        </p:pic>
        <p:pic>
          <p:nvPicPr>
            <p:cNvPr id="16" name="Picture 15" descr="PEPFAR logo brandmark.JPG"/>
            <p:cNvPicPr>
              <a:picLocks noChangeAspect="1"/>
            </p:cNvPicPr>
            <p:nvPr/>
          </p:nvPicPr>
          <p:blipFill>
            <a:blip r:embed="rId12">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7249950" y="3023453"/>
              <a:ext cx="1828800" cy="661834"/>
            </a:xfrm>
            <a:prstGeom prst="rect">
              <a:avLst/>
            </a:prstGeom>
          </p:spPr>
        </p:pic>
        <p:pic>
          <p:nvPicPr>
            <p:cNvPr id="17" name="Picture 16" descr="Soldevelo_logo_EPS_CMYK (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65209" y="5456636"/>
              <a:ext cx="2286000" cy="508796"/>
            </a:xfrm>
            <a:prstGeom prst="rect">
              <a:avLst/>
            </a:prstGeom>
          </p:spPr>
        </p:pic>
        <p:pic>
          <p:nvPicPr>
            <p:cNvPr id="18" name="Picture 17" descr="ThoughtWorks.png"/>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2166" y="5545524"/>
              <a:ext cx="2286000" cy="357188"/>
            </a:xfrm>
            <a:prstGeom prst="rect">
              <a:avLst/>
            </a:prstGeom>
          </p:spPr>
        </p:pic>
        <p:pic>
          <p:nvPicPr>
            <p:cNvPr id="19" name="Picture 18" descr="thQA3O7P1C.jpg"/>
            <p:cNvPicPr>
              <a:picLocks noChangeAspect="1"/>
            </p:cNvPicPr>
            <p:nvPr/>
          </p:nvPicPr>
          <p:blipFill>
            <a:blip r:embed="rId1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58655" y="3075737"/>
              <a:ext cx="1828800" cy="483195"/>
            </a:xfrm>
            <a:prstGeom prst="rect">
              <a:avLst/>
            </a:prstGeom>
          </p:spPr>
        </p:pic>
        <p:pic>
          <p:nvPicPr>
            <p:cNvPr id="20" name="Picture 19" descr="UNFPA Logo 2.jpg"/>
            <p:cNvPicPr>
              <a:picLocks noChangeAspect="1"/>
            </p:cNvPicPr>
            <p:nvPr/>
          </p:nvPicPr>
          <p:blipFill>
            <a:blip r:embed="rId16">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7056070" y="4530727"/>
              <a:ext cx="1828800" cy="831829"/>
            </a:xfrm>
            <a:prstGeom prst="rect">
              <a:avLst/>
            </a:prstGeom>
          </p:spPr>
        </p:pic>
        <p:pic>
          <p:nvPicPr>
            <p:cNvPr id="21" name="Picture 20" descr="VillageReachLOGO MAIN PN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86166" y="3836355"/>
              <a:ext cx="2286000" cy="499485"/>
            </a:xfrm>
            <a:prstGeom prst="rect">
              <a:avLst/>
            </a:prstGeom>
          </p:spPr>
        </p:pic>
      </p:grpSp>
    </p:spTree>
    <p:extLst>
      <p:ext uri="{BB962C8B-B14F-4D97-AF65-F5344CB8AC3E}">
        <p14:creationId xmlns:p14="http://schemas.microsoft.com/office/powerpoint/2010/main" val="1760226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Data </a:t>
            </a:r>
            <a:endParaRPr lang="en-US" dirty="0"/>
          </a:p>
        </p:txBody>
      </p:sp>
      <p:sp>
        <p:nvSpPr>
          <p:cNvPr id="4" name="Slide Number Placeholder 3"/>
          <p:cNvSpPr>
            <a:spLocks noGrp="1"/>
          </p:cNvSpPr>
          <p:nvPr>
            <p:ph type="sldNum" sz="quarter" idx="12"/>
          </p:nvPr>
        </p:nvSpPr>
        <p:spPr/>
        <p:txBody>
          <a:bodyPr/>
          <a:lstStyle/>
          <a:p>
            <a:fld id="{97840870-30C1-6A4C-9012-585F6FD4A006}" type="slidenum">
              <a:rPr lang="en-US" smtClean="0"/>
              <a:pPr/>
              <a:t>2</a:t>
            </a:fld>
            <a:endParaRPr lang="en-US" dirty="0"/>
          </a:p>
        </p:txBody>
      </p:sp>
      <p:pic>
        <p:nvPicPr>
          <p:cNvPr id="10" name="Picture 9"/>
          <p:cNvPicPr>
            <a:picLocks noChangeAspect="1"/>
          </p:cNvPicPr>
          <p:nvPr/>
        </p:nvPicPr>
        <p:blipFill>
          <a:blip r:embed="rId3"/>
          <a:stretch>
            <a:fillRect/>
          </a:stretch>
        </p:blipFill>
        <p:spPr>
          <a:xfrm>
            <a:off x="619703" y="1690687"/>
            <a:ext cx="11054622" cy="4017631"/>
          </a:xfrm>
          <a:prstGeom prst="rect">
            <a:avLst/>
          </a:prstGeom>
        </p:spPr>
      </p:pic>
      <p:sp>
        <p:nvSpPr>
          <p:cNvPr id="11" name="Oval 10"/>
          <p:cNvSpPr/>
          <p:nvPr/>
        </p:nvSpPr>
        <p:spPr>
          <a:xfrm>
            <a:off x="506926" y="1492083"/>
            <a:ext cx="2386013" cy="4414838"/>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solidFill>
                <a:schemeClr val="bg1"/>
              </a:solidFill>
            </a:endParaRPr>
          </a:p>
        </p:txBody>
      </p:sp>
    </p:spTree>
    <p:extLst>
      <p:ext uri="{BB962C8B-B14F-4D97-AF65-F5344CB8AC3E}">
        <p14:creationId xmlns:p14="http://schemas.microsoft.com/office/powerpoint/2010/main" val="363332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 Indicators </a:t>
            </a:r>
            <a:endParaRPr lang="en-US" dirty="0"/>
          </a:p>
        </p:txBody>
      </p:sp>
      <p:sp>
        <p:nvSpPr>
          <p:cNvPr id="3" name="Content Placeholder 2"/>
          <p:cNvSpPr>
            <a:spLocks noGrp="1"/>
          </p:cNvSpPr>
          <p:nvPr>
            <p:ph idx="1"/>
          </p:nvPr>
        </p:nvSpPr>
        <p:spPr>
          <a:xfrm>
            <a:off x="956441" y="1432073"/>
            <a:ext cx="10226566" cy="4439385"/>
          </a:xfrm>
        </p:spPr>
        <p:txBody>
          <a:bodyPr/>
          <a:lstStyle/>
          <a:p>
            <a:r>
              <a:rPr lang="en-US" dirty="0" err="1" smtClean="0"/>
              <a:t>Gavi’s</a:t>
            </a:r>
            <a:r>
              <a:rPr lang="en-US" dirty="0" smtClean="0"/>
              <a:t> D4M Working Group, included iSC partner organizations (UNICEF, WHO, BMGF, JSI, CHAI, VR etc)</a:t>
            </a:r>
          </a:p>
          <a:p>
            <a:r>
              <a:rPr lang="en-US" dirty="0" smtClean="0"/>
              <a:t>Developed DISC Guidance, including standardizing </a:t>
            </a:r>
          </a:p>
          <a:p>
            <a:pPr lvl="1"/>
            <a:r>
              <a:rPr lang="en-US" dirty="0" smtClean="0"/>
              <a:t>7 Primary Supply Chain Indicators </a:t>
            </a:r>
          </a:p>
          <a:p>
            <a:pPr lvl="1"/>
            <a:r>
              <a:rPr lang="en-US" dirty="0" smtClean="0"/>
              <a:t>Their definitions, calculations, data sources, visualization and RCA</a:t>
            </a:r>
            <a:endParaRPr lang="en-US" dirty="0"/>
          </a:p>
          <a:p>
            <a:pPr lvl="0"/>
            <a:r>
              <a:rPr lang="en-US" dirty="0">
                <a:solidFill>
                  <a:srgbClr val="58585A"/>
                </a:solidFill>
              </a:rPr>
              <a:t>Push in the last six </a:t>
            </a:r>
            <a:r>
              <a:rPr lang="en-US" dirty="0" smtClean="0">
                <a:solidFill>
                  <a:srgbClr val="58585A"/>
                </a:solidFill>
              </a:rPr>
              <a:t>months/year </a:t>
            </a:r>
            <a:r>
              <a:rPr lang="en-US" dirty="0">
                <a:solidFill>
                  <a:srgbClr val="58585A"/>
                </a:solidFill>
              </a:rPr>
              <a:t>to start including DISC KPIs in country level reporting, and figuring out what is possible to collect depending on SC </a:t>
            </a:r>
            <a:r>
              <a:rPr lang="en-US" dirty="0" smtClean="0">
                <a:solidFill>
                  <a:srgbClr val="58585A"/>
                </a:solidFill>
              </a:rPr>
              <a:t>maturity, existing data collection reality </a:t>
            </a:r>
          </a:p>
          <a:p>
            <a:pPr lvl="0"/>
            <a:r>
              <a:rPr lang="en-US" dirty="0" smtClean="0">
                <a:solidFill>
                  <a:srgbClr val="58585A"/>
                </a:solidFill>
              </a:rPr>
              <a:t>OpenLMIS wants to support by enabling the vaccine module to be a platform for this data to be collected (</a:t>
            </a:r>
            <a:r>
              <a:rPr lang="en-US" dirty="0">
                <a:solidFill>
                  <a:srgbClr val="58585A"/>
                </a:solidFill>
              </a:rPr>
              <a:t>where and when </a:t>
            </a:r>
            <a:r>
              <a:rPr lang="en-US" dirty="0" smtClean="0">
                <a:solidFill>
                  <a:srgbClr val="58585A"/>
                </a:solidFill>
              </a:rPr>
              <a:t>possible)</a:t>
            </a:r>
            <a:endParaRPr lang="en-US" dirty="0" smtClean="0"/>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fld id="{97840870-30C1-6A4C-9012-585F6FD4A006}" type="slidenum">
              <a:rPr lang="en-US" smtClean="0"/>
              <a:pPr/>
              <a:t>3</a:t>
            </a:fld>
            <a:endParaRPr lang="en-US" dirty="0"/>
          </a:p>
        </p:txBody>
      </p:sp>
    </p:spTree>
    <p:extLst>
      <p:ext uri="{BB962C8B-B14F-4D97-AF65-F5344CB8AC3E}">
        <p14:creationId xmlns:p14="http://schemas.microsoft.com/office/powerpoint/2010/main" val="7888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840870-30C1-6A4C-9012-585F6FD4A006}" type="slidenum">
              <a:rPr lang="en-US" smtClean="0"/>
              <a:pPr/>
              <a:t>4</a:t>
            </a:fld>
            <a:endParaRPr lang="en-US" dirty="0"/>
          </a:p>
        </p:txBody>
      </p:sp>
      <p:grpSp>
        <p:nvGrpSpPr>
          <p:cNvPr id="5" name="Group 4"/>
          <p:cNvGrpSpPr/>
          <p:nvPr/>
        </p:nvGrpSpPr>
        <p:grpSpPr>
          <a:xfrm>
            <a:off x="798786" y="142676"/>
            <a:ext cx="11235559" cy="6026265"/>
            <a:chOff x="1225024" y="615780"/>
            <a:chExt cx="10261255" cy="5214325"/>
          </a:xfrm>
        </p:grpSpPr>
        <p:sp>
          <p:nvSpPr>
            <p:cNvPr id="6" name="Shape 54"/>
            <p:cNvSpPr/>
            <p:nvPr/>
          </p:nvSpPr>
          <p:spPr>
            <a:xfrm>
              <a:off x="2022031" y="3302869"/>
              <a:ext cx="8235000" cy="1169100"/>
            </a:xfrm>
            <a:prstGeom prst="roundRect">
              <a:avLst>
                <a:gd name="adj" fmla="val 16667"/>
              </a:avLst>
            </a:prstGeom>
            <a:noFill/>
            <a:ln w="12700" cap="flat" cmpd="sng">
              <a:solidFill>
                <a:schemeClr val="accent3"/>
              </a:solidFill>
              <a:prstDash val="solid"/>
              <a:round/>
              <a:headEnd type="none" w="med" len="med"/>
              <a:tailEnd type="none" w="med" len="med"/>
            </a:ln>
          </p:spPr>
          <p:txBody>
            <a:bodyPr lIns="91425" tIns="91425" rIns="91425" bIns="91425" anchor="ctr" anchorCtr="0">
              <a:noAutofit/>
            </a:bodyPr>
            <a:lstStyle/>
            <a:p>
              <a:endParaRPr sz="1404">
                <a:solidFill>
                  <a:srgbClr val="000000"/>
                </a:solidFill>
                <a:latin typeface="Calibri" panose="020F0502020204030204" pitchFamily="34" charset="0"/>
              </a:endParaRPr>
            </a:p>
          </p:txBody>
        </p:sp>
        <p:sp>
          <p:nvSpPr>
            <p:cNvPr id="7" name="Shape 55"/>
            <p:cNvSpPr/>
            <p:nvPr/>
          </p:nvSpPr>
          <p:spPr>
            <a:xfrm>
              <a:off x="7877482" y="671118"/>
              <a:ext cx="2402100" cy="4844700"/>
            </a:xfrm>
            <a:prstGeom prst="roundRect">
              <a:avLst>
                <a:gd name="adj" fmla="val 16667"/>
              </a:avLst>
            </a:prstGeom>
            <a:noFill/>
            <a:ln w="28575" cap="flat" cmpd="sng">
              <a:solidFill>
                <a:schemeClr val="accent3"/>
              </a:solidFill>
              <a:prstDash val="dot"/>
              <a:round/>
              <a:headEnd type="none" w="med" len="med"/>
              <a:tailEnd type="none" w="med" len="med"/>
            </a:ln>
          </p:spPr>
          <p:txBody>
            <a:bodyPr lIns="91425" tIns="91425" rIns="91425" bIns="91425" anchor="ctr" anchorCtr="0">
              <a:noAutofit/>
            </a:bodyPr>
            <a:lstStyle/>
            <a:p>
              <a:endParaRPr sz="1404">
                <a:solidFill>
                  <a:srgbClr val="000000"/>
                </a:solidFill>
                <a:latin typeface="Calibri" panose="020F0502020204030204" pitchFamily="34" charset="0"/>
              </a:endParaRPr>
            </a:p>
          </p:txBody>
        </p:sp>
        <p:sp>
          <p:nvSpPr>
            <p:cNvPr id="8" name="Shape 56"/>
            <p:cNvSpPr txBox="1"/>
            <p:nvPr/>
          </p:nvSpPr>
          <p:spPr>
            <a:xfrm>
              <a:off x="2698031" y="627994"/>
              <a:ext cx="1209000" cy="575700"/>
            </a:xfrm>
            <a:prstGeom prst="rect">
              <a:avLst/>
            </a:prstGeom>
            <a:noFill/>
            <a:ln>
              <a:noFill/>
            </a:ln>
          </p:spPr>
          <p:txBody>
            <a:bodyPr lIns="91425" tIns="91425" rIns="91425" bIns="91425" anchor="t" anchorCtr="0">
              <a:noAutofit/>
            </a:bodyPr>
            <a:lstStyle/>
            <a:p>
              <a:r>
                <a:rPr lang="en" sz="1350" dirty="0">
                  <a:solidFill>
                    <a:srgbClr val="000000"/>
                  </a:solidFill>
                  <a:latin typeface="Calibri" panose="020F0502020204030204" pitchFamily="34" charset="0"/>
                </a:rPr>
                <a:t>Data Sources</a:t>
              </a:r>
            </a:p>
          </p:txBody>
        </p:sp>
        <p:sp>
          <p:nvSpPr>
            <p:cNvPr id="9" name="Shape 57"/>
            <p:cNvSpPr txBox="1"/>
            <p:nvPr/>
          </p:nvSpPr>
          <p:spPr>
            <a:xfrm>
              <a:off x="5196482" y="616169"/>
              <a:ext cx="1992300" cy="608700"/>
            </a:xfrm>
            <a:prstGeom prst="rect">
              <a:avLst/>
            </a:prstGeom>
            <a:noFill/>
            <a:ln>
              <a:noFill/>
            </a:ln>
          </p:spPr>
          <p:txBody>
            <a:bodyPr lIns="91425" tIns="91425" rIns="91425" bIns="91425" anchor="t" anchorCtr="0">
              <a:noAutofit/>
            </a:bodyPr>
            <a:lstStyle/>
            <a:p>
              <a:r>
                <a:rPr lang="en" sz="1350">
                  <a:solidFill>
                    <a:srgbClr val="000000"/>
                  </a:solidFill>
                  <a:latin typeface="Calibri" panose="020F0502020204030204" pitchFamily="34" charset="0"/>
                </a:rPr>
                <a:t>Vaccine Module Features</a:t>
              </a:r>
            </a:p>
          </p:txBody>
        </p:sp>
        <p:cxnSp>
          <p:nvCxnSpPr>
            <p:cNvPr id="10" name="Shape 58"/>
            <p:cNvCxnSpPr/>
            <p:nvPr/>
          </p:nvCxnSpPr>
          <p:spPr>
            <a:xfrm>
              <a:off x="4140531" y="991382"/>
              <a:ext cx="0" cy="0"/>
            </a:xfrm>
            <a:prstGeom prst="straightConnector1">
              <a:avLst/>
            </a:prstGeom>
            <a:noFill/>
            <a:ln w="9525" cap="flat" cmpd="sng">
              <a:solidFill>
                <a:schemeClr val="dk2"/>
              </a:solidFill>
              <a:prstDash val="solid"/>
              <a:round/>
              <a:headEnd type="none" w="lg" len="lg"/>
              <a:tailEnd type="none" w="lg" len="lg"/>
            </a:ln>
          </p:spPr>
        </p:cxnSp>
        <p:sp>
          <p:nvSpPr>
            <p:cNvPr id="11" name="Shape 59"/>
            <p:cNvSpPr/>
            <p:nvPr/>
          </p:nvSpPr>
          <p:spPr>
            <a:xfrm>
              <a:off x="2022031" y="892818"/>
              <a:ext cx="8242200" cy="1169100"/>
            </a:xfrm>
            <a:prstGeom prst="roundRect">
              <a:avLst>
                <a:gd name="adj" fmla="val 16667"/>
              </a:avLst>
            </a:prstGeom>
            <a:noFill/>
            <a:ln w="12700" cap="flat" cmpd="sng">
              <a:solidFill>
                <a:schemeClr val="accent3"/>
              </a:solidFill>
              <a:prstDash val="solid"/>
              <a:round/>
              <a:headEnd type="none" w="med" len="med"/>
              <a:tailEnd type="none" w="med" len="med"/>
            </a:ln>
          </p:spPr>
          <p:txBody>
            <a:bodyPr lIns="91425" tIns="91425" rIns="91425" bIns="91425" anchor="ctr" anchorCtr="0">
              <a:noAutofit/>
            </a:bodyPr>
            <a:lstStyle/>
            <a:p>
              <a:endParaRPr sz="1404">
                <a:solidFill>
                  <a:srgbClr val="000000"/>
                </a:solidFill>
                <a:latin typeface="Calibri" panose="020F0502020204030204" pitchFamily="34" charset="0"/>
              </a:endParaRPr>
            </a:p>
          </p:txBody>
        </p:sp>
        <p:sp>
          <p:nvSpPr>
            <p:cNvPr id="12" name="Shape 60"/>
            <p:cNvSpPr txBox="1"/>
            <p:nvPr/>
          </p:nvSpPr>
          <p:spPr>
            <a:xfrm rot="16200000">
              <a:off x="1851482" y="1129092"/>
              <a:ext cx="1096500" cy="684600"/>
            </a:xfrm>
            <a:prstGeom prst="rect">
              <a:avLst/>
            </a:prstGeom>
            <a:noFill/>
            <a:ln>
              <a:noFill/>
            </a:ln>
          </p:spPr>
          <p:txBody>
            <a:bodyPr lIns="91425" tIns="91425" rIns="91425" bIns="91425" anchor="t" anchorCtr="0">
              <a:noAutofit/>
            </a:bodyPr>
            <a:lstStyle/>
            <a:p>
              <a:pPr algn="ctr"/>
              <a:r>
                <a:rPr lang="en" sz="1300" dirty="0">
                  <a:solidFill>
                    <a:srgbClr val="000000"/>
                  </a:solidFill>
                  <a:latin typeface="Calibri" panose="020F0502020204030204" pitchFamily="34" charset="0"/>
                </a:rPr>
                <a:t>CCE Reporting </a:t>
              </a:r>
            </a:p>
            <a:p>
              <a:pPr algn="ctr"/>
              <a:r>
                <a:rPr lang="en" sz="1300" dirty="0">
                  <a:solidFill>
                    <a:srgbClr val="000000"/>
                  </a:solidFill>
                  <a:latin typeface="Calibri" panose="020F0502020204030204" pitchFamily="34" charset="0"/>
                </a:rPr>
                <a:t>&amp; Management</a:t>
              </a:r>
            </a:p>
          </p:txBody>
        </p:sp>
        <p:sp>
          <p:nvSpPr>
            <p:cNvPr id="13" name="Shape 61"/>
            <p:cNvSpPr/>
            <p:nvPr/>
          </p:nvSpPr>
          <p:spPr>
            <a:xfrm>
              <a:off x="2660884" y="1595957"/>
              <a:ext cx="1472449" cy="252647"/>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Remote T</a:t>
              </a:r>
              <a:r>
                <a:rPr lang="en" sz="1100" dirty="0">
                  <a:solidFill>
                    <a:srgbClr val="000000"/>
                  </a:solidFill>
                  <a:latin typeface="Calibri" panose="020F0502020204030204" pitchFamily="34" charset="0"/>
                </a:rPr>
                <a:t>emperature </a:t>
              </a:r>
              <a:r>
                <a:rPr lang="en" sz="1100" dirty="0">
                  <a:solidFill>
                    <a:srgbClr val="000000"/>
                  </a:solidFill>
                  <a:latin typeface="Calibri" panose="020F0502020204030204" pitchFamily="34" charset="0"/>
                </a:rPr>
                <a:t>M</a:t>
              </a:r>
              <a:r>
                <a:rPr lang="en" sz="1100" dirty="0">
                  <a:solidFill>
                    <a:srgbClr val="000000"/>
                  </a:solidFill>
                  <a:latin typeface="Calibri" panose="020F0502020204030204" pitchFamily="34" charset="0"/>
                </a:rPr>
                <a:t>onitoring</a:t>
              </a:r>
              <a:endParaRPr lang="en" sz="1100" dirty="0">
                <a:solidFill>
                  <a:srgbClr val="000000"/>
                </a:solidFill>
                <a:latin typeface="Calibri" panose="020F0502020204030204" pitchFamily="34" charset="0"/>
              </a:endParaRPr>
            </a:p>
          </p:txBody>
        </p:sp>
        <p:sp>
          <p:nvSpPr>
            <p:cNvPr id="14" name="Shape 62"/>
            <p:cNvSpPr/>
            <p:nvPr/>
          </p:nvSpPr>
          <p:spPr>
            <a:xfrm>
              <a:off x="2664482" y="1103592"/>
              <a:ext cx="1472449" cy="141349"/>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CCE Inventory Catalog</a:t>
              </a:r>
            </a:p>
          </p:txBody>
        </p:sp>
        <p:sp>
          <p:nvSpPr>
            <p:cNvPr id="15" name="Shape 63"/>
            <p:cNvSpPr/>
            <p:nvPr/>
          </p:nvSpPr>
          <p:spPr>
            <a:xfrm>
              <a:off x="8048131" y="1017389"/>
              <a:ext cx="2085900" cy="238519"/>
            </a:xfrm>
            <a:prstGeom prst="rect">
              <a:avLst/>
            </a:prstGeom>
            <a:solidFill>
              <a:schemeClr val="lt2"/>
            </a:soli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 Functional status of CCE</a:t>
              </a:r>
            </a:p>
          </p:txBody>
        </p:sp>
        <p:sp>
          <p:nvSpPr>
            <p:cNvPr id="16" name="Shape 64"/>
            <p:cNvSpPr/>
            <p:nvPr/>
          </p:nvSpPr>
          <p:spPr>
            <a:xfrm>
              <a:off x="8048131" y="1352026"/>
              <a:ext cx="2085900" cy="238519"/>
            </a:xfrm>
            <a:prstGeom prst="rect">
              <a:avLst/>
            </a:prstGeom>
            <a:solidFill>
              <a:schemeClr val="lt2"/>
            </a:soli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 Temperature alarms</a:t>
              </a:r>
            </a:p>
          </p:txBody>
        </p:sp>
        <p:sp>
          <p:nvSpPr>
            <p:cNvPr id="17" name="Shape 65"/>
            <p:cNvSpPr/>
            <p:nvPr/>
          </p:nvSpPr>
          <p:spPr>
            <a:xfrm>
              <a:off x="2664482" y="1268444"/>
              <a:ext cx="1472449" cy="141349"/>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CCE </a:t>
              </a:r>
              <a:r>
                <a:rPr lang="en" sz="1100" dirty="0">
                  <a:solidFill>
                    <a:srgbClr val="000000"/>
                  </a:solidFill>
                  <a:latin typeface="Calibri" panose="020F0502020204030204" pitchFamily="34" charset="0"/>
                </a:rPr>
                <a:t>Functioning </a:t>
              </a:r>
              <a:r>
                <a:rPr lang="en" sz="1100" dirty="0">
                  <a:solidFill>
                    <a:srgbClr val="000000"/>
                  </a:solidFill>
                  <a:latin typeface="Calibri" panose="020F0502020204030204" pitchFamily="34" charset="0"/>
                </a:rPr>
                <a:t>L</a:t>
              </a:r>
              <a:r>
                <a:rPr lang="en" sz="1100" dirty="0">
                  <a:solidFill>
                    <a:srgbClr val="000000"/>
                  </a:solidFill>
                  <a:latin typeface="Calibri" panose="020F0502020204030204" pitchFamily="34" charset="0"/>
                </a:rPr>
                <a:t>og</a:t>
              </a:r>
              <a:endParaRPr lang="en" sz="1100" dirty="0">
                <a:solidFill>
                  <a:srgbClr val="000000"/>
                </a:solidFill>
                <a:latin typeface="Calibri" panose="020F0502020204030204" pitchFamily="34" charset="0"/>
              </a:endParaRPr>
            </a:p>
          </p:txBody>
        </p:sp>
        <p:sp>
          <p:nvSpPr>
            <p:cNvPr id="18" name="Shape 66"/>
            <p:cNvSpPr/>
            <p:nvPr/>
          </p:nvSpPr>
          <p:spPr>
            <a:xfrm>
              <a:off x="2664482" y="1433268"/>
              <a:ext cx="1472449" cy="141349"/>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CCE </a:t>
              </a:r>
              <a:r>
                <a:rPr lang="en" sz="1100" dirty="0">
                  <a:solidFill>
                    <a:srgbClr val="000000"/>
                  </a:solidFill>
                  <a:latin typeface="Calibri" panose="020F0502020204030204" pitchFamily="34" charset="0"/>
                </a:rPr>
                <a:t>Temperature Log</a:t>
              </a:r>
              <a:endParaRPr lang="en" sz="1100" dirty="0">
                <a:solidFill>
                  <a:srgbClr val="000000"/>
                </a:solidFill>
                <a:latin typeface="Calibri" panose="020F0502020204030204" pitchFamily="34" charset="0"/>
              </a:endParaRPr>
            </a:p>
          </p:txBody>
        </p:sp>
        <p:sp>
          <p:nvSpPr>
            <p:cNvPr id="19" name="Shape 67"/>
            <p:cNvSpPr/>
            <p:nvPr/>
          </p:nvSpPr>
          <p:spPr>
            <a:xfrm>
              <a:off x="4404382" y="924667"/>
              <a:ext cx="3308100" cy="2496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Manage CCE inventory </a:t>
              </a:r>
              <a:r>
                <a:rPr lang="en" sz="1000" dirty="0">
                  <a:solidFill>
                    <a:srgbClr val="000000"/>
                  </a:solidFill>
                  <a:latin typeface="Calibri" panose="020F0502020204030204" pitchFamily="34" charset="0"/>
                </a:rPr>
                <a:t>(including location, capacity, date of manufacture, date of installation)</a:t>
              </a:r>
            </a:p>
          </p:txBody>
        </p:sp>
        <p:sp>
          <p:nvSpPr>
            <p:cNvPr id="20" name="Shape 68"/>
            <p:cNvSpPr/>
            <p:nvPr/>
          </p:nvSpPr>
          <p:spPr>
            <a:xfrm>
              <a:off x="4404382" y="1511366"/>
              <a:ext cx="3308100" cy="1998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Capture CCE temperature status</a:t>
              </a:r>
            </a:p>
          </p:txBody>
        </p:sp>
        <p:sp>
          <p:nvSpPr>
            <p:cNvPr id="21" name="Shape 69"/>
            <p:cNvSpPr/>
            <p:nvPr/>
          </p:nvSpPr>
          <p:spPr>
            <a:xfrm>
              <a:off x="4404382" y="1242854"/>
              <a:ext cx="3308100" cy="1998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Capture CCE functional status</a:t>
              </a:r>
            </a:p>
          </p:txBody>
        </p:sp>
        <p:cxnSp>
          <p:nvCxnSpPr>
            <p:cNvPr id="22" name="Shape 70"/>
            <p:cNvCxnSpPr/>
            <p:nvPr/>
          </p:nvCxnSpPr>
          <p:spPr>
            <a:xfrm>
              <a:off x="3732352" y="3910418"/>
              <a:ext cx="0" cy="0"/>
            </a:xfrm>
            <a:prstGeom prst="straightConnector1">
              <a:avLst/>
            </a:prstGeom>
            <a:noFill/>
            <a:ln w="9525" cap="flat" cmpd="sng">
              <a:solidFill>
                <a:schemeClr val="dk2"/>
              </a:solidFill>
              <a:prstDash val="solid"/>
              <a:round/>
              <a:headEnd type="none" w="lg" len="lg"/>
              <a:tailEnd type="none" w="lg" len="lg"/>
            </a:ln>
          </p:spPr>
        </p:cxnSp>
        <p:sp>
          <p:nvSpPr>
            <p:cNvPr id="23" name="Shape 71"/>
            <p:cNvSpPr/>
            <p:nvPr/>
          </p:nvSpPr>
          <p:spPr>
            <a:xfrm>
              <a:off x="4404382" y="1779879"/>
              <a:ext cx="3308100" cy="239764"/>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Generate temperature alarms &amp; notifications (by facility, geog. area)</a:t>
              </a:r>
            </a:p>
          </p:txBody>
        </p:sp>
        <p:sp>
          <p:nvSpPr>
            <p:cNvPr id="24" name="Shape 72"/>
            <p:cNvSpPr txBox="1"/>
            <p:nvPr/>
          </p:nvSpPr>
          <p:spPr>
            <a:xfrm>
              <a:off x="8624254" y="615780"/>
              <a:ext cx="1560600" cy="324300"/>
            </a:xfrm>
            <a:prstGeom prst="rect">
              <a:avLst/>
            </a:prstGeom>
            <a:noFill/>
            <a:ln>
              <a:noFill/>
            </a:ln>
          </p:spPr>
          <p:txBody>
            <a:bodyPr lIns="91425" tIns="91425" rIns="91425" bIns="91425" anchor="t" anchorCtr="0">
              <a:noAutofit/>
            </a:bodyPr>
            <a:lstStyle/>
            <a:p>
              <a:r>
                <a:rPr lang="en" sz="1350" dirty="0">
                  <a:solidFill>
                    <a:srgbClr val="000000"/>
                  </a:solidFill>
                  <a:latin typeface="Calibri" panose="020F0502020204030204" pitchFamily="34" charset="0"/>
                </a:rPr>
                <a:t>Reporting</a:t>
              </a:r>
            </a:p>
          </p:txBody>
        </p:sp>
        <p:sp>
          <p:nvSpPr>
            <p:cNvPr id="25" name="Shape 73"/>
            <p:cNvSpPr/>
            <p:nvPr/>
          </p:nvSpPr>
          <p:spPr>
            <a:xfrm>
              <a:off x="2022031" y="2134142"/>
              <a:ext cx="8242200" cy="1096500"/>
            </a:xfrm>
            <a:prstGeom prst="roundRect">
              <a:avLst>
                <a:gd name="adj" fmla="val 16667"/>
              </a:avLst>
            </a:prstGeom>
            <a:noFill/>
            <a:ln w="12700" cap="flat" cmpd="sng">
              <a:solidFill>
                <a:schemeClr val="accent3"/>
              </a:solidFill>
              <a:prstDash val="solid"/>
              <a:round/>
              <a:headEnd type="none" w="med" len="med"/>
              <a:tailEnd type="none" w="med" len="med"/>
            </a:ln>
          </p:spPr>
          <p:txBody>
            <a:bodyPr lIns="91425" tIns="91425" rIns="91425" bIns="91425" anchor="ctr" anchorCtr="0">
              <a:noAutofit/>
            </a:bodyPr>
            <a:lstStyle/>
            <a:p>
              <a:endParaRPr sz="1404">
                <a:solidFill>
                  <a:srgbClr val="000000"/>
                </a:solidFill>
                <a:latin typeface="Calibri" panose="020F0502020204030204" pitchFamily="34" charset="0"/>
              </a:endParaRPr>
            </a:p>
          </p:txBody>
        </p:sp>
        <p:sp>
          <p:nvSpPr>
            <p:cNvPr id="26" name="Shape 74"/>
            <p:cNvSpPr txBox="1"/>
            <p:nvPr/>
          </p:nvSpPr>
          <p:spPr>
            <a:xfrm rot="16200000">
              <a:off x="1835143" y="2334972"/>
              <a:ext cx="1096500" cy="684600"/>
            </a:xfrm>
            <a:prstGeom prst="rect">
              <a:avLst/>
            </a:prstGeom>
            <a:noFill/>
            <a:ln>
              <a:noFill/>
            </a:ln>
          </p:spPr>
          <p:txBody>
            <a:bodyPr lIns="91425" tIns="91425" rIns="91425" bIns="91425" anchor="t" anchorCtr="0">
              <a:noAutofit/>
            </a:bodyPr>
            <a:lstStyle/>
            <a:p>
              <a:pPr algn="ctr"/>
              <a:r>
                <a:rPr lang="en" sz="1300">
                  <a:solidFill>
                    <a:srgbClr val="000000"/>
                  </a:solidFill>
                  <a:latin typeface="Calibri" panose="020F0502020204030204" pitchFamily="34" charset="0"/>
                </a:rPr>
                <a:t>Forecasting</a:t>
              </a:r>
            </a:p>
            <a:p>
              <a:pPr algn="ctr"/>
              <a:r>
                <a:rPr lang="en" sz="1300">
                  <a:solidFill>
                    <a:srgbClr val="000000"/>
                  </a:solidFill>
                  <a:latin typeface="Calibri" panose="020F0502020204030204" pitchFamily="34" charset="0"/>
                </a:rPr>
                <a:t>&amp; Estimation</a:t>
              </a:r>
            </a:p>
          </p:txBody>
        </p:sp>
        <p:sp>
          <p:nvSpPr>
            <p:cNvPr id="27" name="Shape 75"/>
            <p:cNvSpPr/>
            <p:nvPr/>
          </p:nvSpPr>
          <p:spPr>
            <a:xfrm>
              <a:off x="2676831" y="2222892"/>
              <a:ext cx="1460100" cy="120000"/>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Vaccination Targets</a:t>
              </a:r>
            </a:p>
          </p:txBody>
        </p:sp>
        <p:sp>
          <p:nvSpPr>
            <p:cNvPr id="28" name="Shape 76"/>
            <p:cNvSpPr/>
            <p:nvPr/>
          </p:nvSpPr>
          <p:spPr>
            <a:xfrm>
              <a:off x="2676831" y="2390491"/>
              <a:ext cx="1460100" cy="120000"/>
            </a:xfrm>
            <a:prstGeom prst="rect">
              <a:avLst/>
            </a:prstGeom>
            <a:solidFill>
              <a:srgbClr val="CFE2F3"/>
            </a:solidFill>
            <a:ln>
              <a:noFill/>
            </a:ln>
          </p:spPr>
          <p:txBody>
            <a:bodyPr lIns="91425" tIns="91425" rIns="91425" bIns="91425" anchor="ctr" anchorCtr="0">
              <a:noAutofit/>
            </a:bodyPr>
            <a:lstStyle/>
            <a:p>
              <a:r>
                <a:rPr lang="en" sz="1100">
                  <a:solidFill>
                    <a:srgbClr val="000000"/>
                  </a:solidFill>
                  <a:latin typeface="Calibri" panose="020F0502020204030204" pitchFamily="34" charset="0"/>
                </a:rPr>
                <a:t>Vaccine Orders</a:t>
              </a:r>
            </a:p>
          </p:txBody>
        </p:sp>
        <p:sp>
          <p:nvSpPr>
            <p:cNvPr id="29" name="Shape 77"/>
            <p:cNvSpPr/>
            <p:nvPr/>
          </p:nvSpPr>
          <p:spPr>
            <a:xfrm>
              <a:off x="8048131" y="2338358"/>
              <a:ext cx="2085900" cy="256200"/>
            </a:xfrm>
            <a:prstGeom prst="rect">
              <a:avLst/>
            </a:prstGeom>
            <a:solidFill>
              <a:schemeClr val="lt2"/>
            </a:soli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 Forecast Accuracy / Forecast Demand Ratio</a:t>
              </a:r>
            </a:p>
          </p:txBody>
        </p:sp>
        <p:sp>
          <p:nvSpPr>
            <p:cNvPr id="30" name="Shape 79"/>
            <p:cNvSpPr/>
            <p:nvPr/>
          </p:nvSpPr>
          <p:spPr>
            <a:xfrm>
              <a:off x="2676831" y="2558118"/>
              <a:ext cx="1460100" cy="120000"/>
            </a:xfrm>
            <a:prstGeom prst="rect">
              <a:avLst/>
            </a:prstGeom>
            <a:solidFill>
              <a:srgbClr val="CFE2F3"/>
            </a:solidFill>
            <a:ln>
              <a:noFill/>
            </a:ln>
          </p:spPr>
          <p:txBody>
            <a:bodyPr lIns="91425" tIns="91425" rIns="91425" bIns="91425" anchor="ctr" anchorCtr="0">
              <a:noAutofit/>
            </a:bodyPr>
            <a:lstStyle/>
            <a:p>
              <a:r>
                <a:rPr lang="en" sz="1100">
                  <a:solidFill>
                    <a:srgbClr val="000000"/>
                  </a:solidFill>
                  <a:latin typeface="Calibri" panose="020F0502020204030204" pitchFamily="34" charset="0"/>
                </a:rPr>
                <a:t>Immunization Reports</a:t>
              </a:r>
            </a:p>
          </p:txBody>
        </p:sp>
        <p:sp>
          <p:nvSpPr>
            <p:cNvPr id="31" name="Shape 80"/>
            <p:cNvSpPr/>
            <p:nvPr/>
          </p:nvSpPr>
          <p:spPr>
            <a:xfrm>
              <a:off x="2676831" y="2725718"/>
              <a:ext cx="1460100" cy="120000"/>
            </a:xfrm>
            <a:prstGeom prst="rect">
              <a:avLst/>
            </a:prstGeom>
            <a:solidFill>
              <a:srgbClr val="CFE2F3"/>
            </a:solidFill>
            <a:ln>
              <a:noFill/>
            </a:ln>
          </p:spPr>
          <p:txBody>
            <a:bodyPr lIns="91425" tIns="91425" rIns="91425" bIns="91425" anchor="ctr" anchorCtr="0">
              <a:noAutofit/>
            </a:bodyPr>
            <a:lstStyle/>
            <a:p>
              <a:r>
                <a:rPr lang="en" sz="1100">
                  <a:solidFill>
                    <a:srgbClr val="000000"/>
                  </a:solidFill>
                  <a:latin typeface="Calibri" panose="020F0502020204030204" pitchFamily="34" charset="0"/>
                </a:rPr>
                <a:t>Stock Card/Ledger</a:t>
              </a:r>
            </a:p>
          </p:txBody>
        </p:sp>
        <p:sp>
          <p:nvSpPr>
            <p:cNvPr id="32" name="Shape 81"/>
            <p:cNvSpPr/>
            <p:nvPr/>
          </p:nvSpPr>
          <p:spPr>
            <a:xfrm>
              <a:off x="4404380" y="2278269"/>
              <a:ext cx="3308102" cy="418498"/>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Calculate vaccine needs using multiple variables (MoH targets, wastage rates, *historical consumption, historical supply, available CCE capacity and functional status)</a:t>
              </a:r>
            </a:p>
          </p:txBody>
        </p:sp>
        <p:sp>
          <p:nvSpPr>
            <p:cNvPr id="33" name="Shape 82"/>
            <p:cNvSpPr/>
            <p:nvPr/>
          </p:nvSpPr>
          <p:spPr>
            <a:xfrm>
              <a:off x="4400780" y="2751259"/>
              <a:ext cx="3311702" cy="316549"/>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Display estimates by facility / delivery area / product / multiple time periods</a:t>
              </a:r>
            </a:p>
          </p:txBody>
        </p:sp>
        <p:sp>
          <p:nvSpPr>
            <p:cNvPr id="34" name="Shape 83"/>
            <p:cNvSpPr/>
            <p:nvPr/>
          </p:nvSpPr>
          <p:spPr>
            <a:xfrm>
              <a:off x="2676831" y="3655039"/>
              <a:ext cx="1460100" cy="120000"/>
            </a:xfrm>
            <a:prstGeom prst="rect">
              <a:avLst/>
            </a:prstGeom>
            <a:solidFill>
              <a:srgbClr val="CFE2F3"/>
            </a:solidFill>
            <a:ln>
              <a:noFill/>
            </a:ln>
          </p:spPr>
          <p:txBody>
            <a:bodyPr lIns="91425" tIns="91425" rIns="91425" bIns="91425" anchor="ctr" anchorCtr="0">
              <a:noAutofit/>
            </a:bodyPr>
            <a:lstStyle/>
            <a:p>
              <a:r>
                <a:rPr lang="en" sz="1100">
                  <a:solidFill>
                    <a:srgbClr val="000000"/>
                  </a:solidFill>
                  <a:latin typeface="Calibri" panose="020F0502020204030204" pitchFamily="34" charset="0"/>
                </a:rPr>
                <a:t>Vaccine Arrival Report</a:t>
              </a:r>
            </a:p>
          </p:txBody>
        </p:sp>
        <p:sp>
          <p:nvSpPr>
            <p:cNvPr id="35" name="Shape 84"/>
            <p:cNvSpPr/>
            <p:nvPr/>
          </p:nvSpPr>
          <p:spPr>
            <a:xfrm>
              <a:off x="2676831" y="3488842"/>
              <a:ext cx="1460100" cy="120000"/>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Proof of Delivery</a:t>
              </a:r>
            </a:p>
          </p:txBody>
        </p:sp>
        <p:sp>
          <p:nvSpPr>
            <p:cNvPr id="36" name="Shape 85"/>
            <p:cNvSpPr/>
            <p:nvPr/>
          </p:nvSpPr>
          <p:spPr>
            <a:xfrm>
              <a:off x="2676831" y="3831245"/>
              <a:ext cx="1460100" cy="119999"/>
            </a:xfrm>
            <a:prstGeom prst="rect">
              <a:avLst/>
            </a:prstGeom>
            <a:solidFill>
              <a:srgbClr val="CFE2F3"/>
            </a:solidFill>
            <a:ln>
              <a:noFill/>
            </a:ln>
          </p:spPr>
          <p:txBody>
            <a:bodyPr lIns="91425" tIns="91425" rIns="91425" bIns="91425" anchor="ctr" anchorCtr="0">
              <a:noAutofit/>
            </a:bodyPr>
            <a:lstStyle/>
            <a:p>
              <a:r>
                <a:rPr lang="en" sz="1100">
                  <a:solidFill>
                    <a:srgbClr val="000000"/>
                  </a:solidFill>
                  <a:latin typeface="Calibri" panose="020F0502020204030204" pitchFamily="34" charset="0"/>
                </a:rPr>
                <a:t>Delivery Schedule</a:t>
              </a:r>
            </a:p>
          </p:txBody>
        </p:sp>
        <p:sp>
          <p:nvSpPr>
            <p:cNvPr id="37" name="Shape 86"/>
            <p:cNvSpPr/>
            <p:nvPr/>
          </p:nvSpPr>
          <p:spPr>
            <a:xfrm>
              <a:off x="2683780" y="4009109"/>
              <a:ext cx="1460100" cy="120000"/>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Resupply Schedule</a:t>
              </a:r>
            </a:p>
          </p:txBody>
        </p:sp>
        <p:sp>
          <p:nvSpPr>
            <p:cNvPr id="38" name="Shape 87"/>
            <p:cNvSpPr/>
            <p:nvPr/>
          </p:nvSpPr>
          <p:spPr>
            <a:xfrm>
              <a:off x="2676831" y="4183642"/>
              <a:ext cx="1460100" cy="120000"/>
            </a:xfrm>
            <a:prstGeom prst="rect">
              <a:avLst/>
            </a:prstGeom>
            <a:solidFill>
              <a:srgbClr val="CFE2F3"/>
            </a:solidFill>
            <a:ln>
              <a:noFill/>
            </a:ln>
          </p:spPr>
          <p:txBody>
            <a:bodyPr lIns="91425" tIns="91425" rIns="91425" bIns="91425" anchor="ctr" anchorCtr="0">
              <a:noAutofit/>
            </a:bodyPr>
            <a:lstStyle/>
            <a:p>
              <a:r>
                <a:rPr lang="en" sz="1100">
                  <a:solidFill>
                    <a:srgbClr val="000000"/>
                  </a:solidFill>
                  <a:latin typeface="Calibri" panose="020F0502020204030204" pitchFamily="34" charset="0"/>
                </a:rPr>
                <a:t>Submitted Requisitions</a:t>
              </a:r>
            </a:p>
          </p:txBody>
        </p:sp>
        <p:sp>
          <p:nvSpPr>
            <p:cNvPr id="39" name="Shape 88"/>
            <p:cNvSpPr txBox="1"/>
            <p:nvPr/>
          </p:nvSpPr>
          <p:spPr>
            <a:xfrm>
              <a:off x="4404380" y="3404992"/>
              <a:ext cx="3322800" cy="2052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Support *pull, push, and mixed supply chains</a:t>
              </a:r>
            </a:p>
          </p:txBody>
        </p:sp>
        <p:sp>
          <p:nvSpPr>
            <p:cNvPr id="40" name="Shape 89"/>
            <p:cNvSpPr txBox="1"/>
            <p:nvPr/>
          </p:nvSpPr>
          <p:spPr>
            <a:xfrm>
              <a:off x="4404380" y="3960957"/>
              <a:ext cx="3319199" cy="222684"/>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*For pull supply chain needs: Create requisitions, authorizations, &amp; approvals</a:t>
              </a:r>
            </a:p>
          </p:txBody>
        </p:sp>
        <p:sp>
          <p:nvSpPr>
            <p:cNvPr id="41" name="Shape 90"/>
            <p:cNvSpPr txBox="1"/>
            <p:nvPr/>
          </p:nvSpPr>
          <p:spPr>
            <a:xfrm>
              <a:off x="8048131" y="3350567"/>
              <a:ext cx="2085900" cy="256200"/>
            </a:xfrm>
            <a:prstGeom prst="rect">
              <a:avLst/>
            </a:prstGeom>
            <a:solidFill>
              <a:srgbClr val="EFEFEF"/>
            </a:soli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 On-Time &amp; In-Full Orders or Deliveries</a:t>
              </a:r>
            </a:p>
          </p:txBody>
        </p:sp>
        <p:sp>
          <p:nvSpPr>
            <p:cNvPr id="42" name="Shape 91"/>
            <p:cNvSpPr txBox="1"/>
            <p:nvPr/>
          </p:nvSpPr>
          <p:spPr>
            <a:xfrm>
              <a:off x="8048131" y="3675606"/>
              <a:ext cx="2085900" cy="371100"/>
            </a:xfrm>
            <a:prstGeom prst="rect">
              <a:avLst/>
            </a:prstGeom>
            <a:solidFill>
              <a:srgbClr val="EFEFEF"/>
            </a:soli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Resupply </a:t>
              </a:r>
              <a:r>
                <a:rPr lang="en" sz="1050" dirty="0">
                  <a:solidFill>
                    <a:srgbClr val="000000"/>
                  </a:solidFill>
                  <a:latin typeface="Calibri" panose="020F0502020204030204" pitchFamily="34" charset="0"/>
                </a:rPr>
                <a:t>Status Reports by facility / geographic area / time period </a:t>
              </a:r>
            </a:p>
          </p:txBody>
        </p:sp>
        <p:sp>
          <p:nvSpPr>
            <p:cNvPr id="43" name="Shape 92"/>
            <p:cNvSpPr txBox="1"/>
            <p:nvPr/>
          </p:nvSpPr>
          <p:spPr>
            <a:xfrm>
              <a:off x="8048131" y="4115542"/>
              <a:ext cx="2085900" cy="199800"/>
            </a:xfrm>
            <a:prstGeom prst="rect">
              <a:avLst/>
            </a:prstGeom>
            <a:solidFill>
              <a:srgbClr val="EFEFEF"/>
            </a:soli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Custom reports as identified by working group </a:t>
              </a:r>
            </a:p>
          </p:txBody>
        </p:sp>
        <p:sp>
          <p:nvSpPr>
            <p:cNvPr id="44" name="Shape 93"/>
            <p:cNvSpPr txBox="1"/>
            <p:nvPr/>
          </p:nvSpPr>
          <p:spPr>
            <a:xfrm>
              <a:off x="4404380" y="3657475"/>
              <a:ext cx="3322800" cy="2562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For push supply chain needs: Create &amp; display distribution plans by product, time period, delivery area, facility </a:t>
              </a:r>
            </a:p>
          </p:txBody>
        </p:sp>
        <p:sp>
          <p:nvSpPr>
            <p:cNvPr id="45" name="Shape 94"/>
            <p:cNvSpPr/>
            <p:nvPr/>
          </p:nvSpPr>
          <p:spPr>
            <a:xfrm>
              <a:off x="2676831" y="2893316"/>
              <a:ext cx="1460100" cy="120000"/>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Wastage </a:t>
              </a:r>
              <a:r>
                <a:rPr lang="en" sz="1100" dirty="0">
                  <a:solidFill>
                    <a:srgbClr val="000000"/>
                  </a:solidFill>
                  <a:latin typeface="Calibri" panose="020F0502020204030204" pitchFamily="34" charset="0"/>
                </a:rPr>
                <a:t>Reporting Form</a:t>
              </a:r>
              <a:endParaRPr lang="en" sz="1100" dirty="0">
                <a:solidFill>
                  <a:srgbClr val="000000"/>
                </a:solidFill>
                <a:latin typeface="Calibri" panose="020F0502020204030204" pitchFamily="34" charset="0"/>
              </a:endParaRPr>
            </a:p>
          </p:txBody>
        </p:sp>
        <p:sp>
          <p:nvSpPr>
            <p:cNvPr id="46" name="Shape 95"/>
            <p:cNvSpPr/>
            <p:nvPr/>
          </p:nvSpPr>
          <p:spPr>
            <a:xfrm>
              <a:off x="2676831" y="3060942"/>
              <a:ext cx="1460100" cy="120000"/>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CCE </a:t>
              </a:r>
              <a:r>
                <a:rPr lang="en" sz="1100" dirty="0">
                  <a:solidFill>
                    <a:srgbClr val="000000"/>
                  </a:solidFill>
                  <a:latin typeface="Calibri" panose="020F0502020204030204" pitchFamily="34" charset="0"/>
                </a:rPr>
                <a:t>Capacity</a:t>
              </a:r>
              <a:endParaRPr lang="en" sz="1100" dirty="0">
                <a:solidFill>
                  <a:srgbClr val="000000"/>
                </a:solidFill>
                <a:latin typeface="Calibri" panose="020F0502020204030204" pitchFamily="34" charset="0"/>
              </a:endParaRPr>
            </a:p>
          </p:txBody>
        </p:sp>
        <p:sp>
          <p:nvSpPr>
            <p:cNvPr id="47" name="Shape 96"/>
            <p:cNvSpPr/>
            <p:nvPr/>
          </p:nvSpPr>
          <p:spPr>
            <a:xfrm>
              <a:off x="8048131" y="2685818"/>
              <a:ext cx="2085900" cy="199800"/>
            </a:xfrm>
            <a:prstGeom prst="rect">
              <a:avLst/>
            </a:prstGeom>
            <a:solidFill>
              <a:schemeClr val="lt2"/>
            </a:soli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Custom reports as identified by working group </a:t>
              </a:r>
            </a:p>
          </p:txBody>
        </p:sp>
        <p:sp>
          <p:nvSpPr>
            <p:cNvPr id="48" name="Shape 97"/>
            <p:cNvSpPr txBox="1"/>
            <p:nvPr/>
          </p:nvSpPr>
          <p:spPr>
            <a:xfrm rot="16200000">
              <a:off x="1851467" y="3547679"/>
              <a:ext cx="1096500" cy="684600"/>
            </a:xfrm>
            <a:prstGeom prst="rect">
              <a:avLst/>
            </a:prstGeom>
            <a:noFill/>
            <a:ln>
              <a:noFill/>
            </a:ln>
          </p:spPr>
          <p:txBody>
            <a:bodyPr lIns="91425" tIns="91425" rIns="91425" bIns="91425" anchor="t" anchorCtr="0">
              <a:noAutofit/>
            </a:bodyPr>
            <a:lstStyle/>
            <a:p>
              <a:pPr algn="ctr"/>
              <a:r>
                <a:rPr lang="en" sz="1300" dirty="0">
                  <a:solidFill>
                    <a:srgbClr val="000000"/>
                  </a:solidFill>
                  <a:latin typeface="Calibri" panose="020F0502020204030204" pitchFamily="34" charset="0"/>
                </a:rPr>
                <a:t>Re-Supply</a:t>
              </a:r>
              <a:endParaRPr lang="en" sz="1300" dirty="0">
                <a:solidFill>
                  <a:srgbClr val="000000"/>
                </a:solidFill>
                <a:latin typeface="Calibri" panose="020F0502020204030204" pitchFamily="34" charset="0"/>
              </a:endParaRPr>
            </a:p>
          </p:txBody>
        </p:sp>
        <p:sp>
          <p:nvSpPr>
            <p:cNvPr id="49" name="Shape 99"/>
            <p:cNvSpPr txBox="1"/>
            <p:nvPr/>
          </p:nvSpPr>
          <p:spPr>
            <a:xfrm>
              <a:off x="8035581" y="1649279"/>
              <a:ext cx="2085900" cy="234645"/>
            </a:xfrm>
            <a:prstGeom prst="rect">
              <a:avLst/>
            </a:prstGeom>
            <a:solidFill>
              <a:srgbClr val="EFEFEF"/>
            </a:solidFill>
            <a:ln>
              <a:noFill/>
            </a:ln>
          </p:spPr>
          <p:txBody>
            <a:bodyPr lIns="91425" tIns="91425" rIns="91425" bIns="91425" anchor="ctr" anchorCtr="0">
              <a:noAutofit/>
            </a:bodyPr>
            <a:lstStyle/>
            <a:p>
              <a:r>
                <a:rPr lang="en" sz="1000" dirty="0">
                  <a:solidFill>
                    <a:srgbClr val="000000"/>
                  </a:solidFill>
                  <a:latin typeface="Calibri" panose="020F0502020204030204" pitchFamily="34" charset="0"/>
                </a:rPr>
                <a:t>Custom reports as identified by working group </a:t>
              </a:r>
            </a:p>
          </p:txBody>
        </p:sp>
        <p:sp>
          <p:nvSpPr>
            <p:cNvPr id="50" name="Shape 100"/>
            <p:cNvSpPr txBox="1"/>
            <p:nvPr/>
          </p:nvSpPr>
          <p:spPr>
            <a:xfrm>
              <a:off x="4404380" y="4213442"/>
              <a:ext cx="3322800" cy="2052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*Support local fulfillment; integrated supply chains </a:t>
              </a:r>
            </a:p>
          </p:txBody>
        </p:sp>
        <p:sp>
          <p:nvSpPr>
            <p:cNvPr id="51" name="Shape 101"/>
            <p:cNvSpPr/>
            <p:nvPr/>
          </p:nvSpPr>
          <p:spPr>
            <a:xfrm>
              <a:off x="1499832" y="5580505"/>
              <a:ext cx="3308100" cy="249600"/>
            </a:xfrm>
            <a:prstGeom prst="rect">
              <a:avLst/>
            </a:prstGeom>
            <a:noFill/>
            <a:ln>
              <a:noFill/>
            </a:ln>
          </p:spPr>
          <p:txBody>
            <a:bodyPr lIns="91425" tIns="91425" rIns="91425" bIns="91425" anchor="ctr" anchorCtr="0">
              <a:noAutofit/>
            </a:bodyPr>
            <a:lstStyle/>
            <a:p>
              <a:r>
                <a:rPr lang="en" sz="800" i="1" dirty="0">
                  <a:solidFill>
                    <a:srgbClr val="000000"/>
                  </a:solidFill>
                  <a:latin typeface="Calibri" panose="020F0502020204030204" pitchFamily="34" charset="0"/>
                </a:rPr>
                <a:t>Please note that </a:t>
              </a:r>
              <a:r>
                <a:rPr lang="en" sz="800" b="1" i="1" dirty="0">
                  <a:solidFill>
                    <a:srgbClr val="000000"/>
                  </a:solidFill>
                  <a:latin typeface="Calibri" panose="020F0502020204030204" pitchFamily="34" charset="0"/>
                </a:rPr>
                <a:t>Reporting</a:t>
              </a:r>
              <a:r>
                <a:rPr lang="en" sz="800" i="1" dirty="0">
                  <a:solidFill>
                    <a:srgbClr val="000000"/>
                  </a:solidFill>
                  <a:latin typeface="Calibri" panose="020F0502020204030204" pitchFamily="34" charset="0"/>
                </a:rPr>
                <a:t> is also a specified domain of the vaccine module. </a:t>
              </a:r>
            </a:p>
          </p:txBody>
        </p:sp>
        <p:sp>
          <p:nvSpPr>
            <p:cNvPr id="52" name="Shape 102"/>
            <p:cNvSpPr/>
            <p:nvPr/>
          </p:nvSpPr>
          <p:spPr>
            <a:xfrm>
              <a:off x="4427531" y="5589393"/>
              <a:ext cx="7058748" cy="240712"/>
            </a:xfrm>
            <a:prstGeom prst="rect">
              <a:avLst/>
            </a:prstGeom>
            <a:noFill/>
            <a:ln>
              <a:noFill/>
            </a:ln>
          </p:spPr>
          <p:txBody>
            <a:bodyPr lIns="91425" tIns="91425" rIns="91425" bIns="91425" anchor="ctr" anchorCtr="0">
              <a:noAutofit/>
            </a:bodyPr>
            <a:lstStyle/>
            <a:p>
              <a:r>
                <a:rPr lang="en" sz="1000" dirty="0">
                  <a:solidFill>
                    <a:srgbClr val="000000"/>
                  </a:solidFill>
                  <a:latin typeface="Calibri" panose="020F0502020204030204" pitchFamily="34" charset="0"/>
                </a:rPr>
                <a:t>* </a:t>
              </a:r>
              <a:r>
                <a:rPr lang="en" sz="1000" dirty="0">
                  <a:solidFill>
                    <a:srgbClr val="000000"/>
                  </a:solidFill>
                  <a:latin typeface="Calibri" panose="020F0502020204030204" pitchFamily="34" charset="0"/>
                </a:rPr>
                <a:t>Indicates </a:t>
              </a:r>
              <a:r>
                <a:rPr lang="en" sz="1000" dirty="0">
                  <a:solidFill>
                    <a:srgbClr val="000000"/>
                  </a:solidFill>
                  <a:latin typeface="Calibri" panose="020F0502020204030204" pitchFamily="34" charset="0"/>
                </a:rPr>
                <a:t>feature supported by current core OpenLMIS roadmap           </a:t>
              </a:r>
              <a:r>
                <a:rPr lang="en" sz="1000" dirty="0">
                  <a:solidFill>
                    <a:srgbClr val="000000"/>
                  </a:solidFill>
                  <a:latin typeface="Calibri" panose="020F0502020204030204" pitchFamily="34" charset="0"/>
                </a:rPr>
                <a:t>	✥ </a:t>
              </a:r>
              <a:r>
                <a:rPr lang="en" sz="1000" dirty="0">
                  <a:solidFill>
                    <a:srgbClr val="000000"/>
                  </a:solidFill>
                  <a:latin typeface="Calibri" panose="020F0502020204030204" pitchFamily="34" charset="0"/>
                </a:rPr>
                <a:t>I</a:t>
              </a:r>
              <a:r>
                <a:rPr lang="en" sz="1000" dirty="0">
                  <a:solidFill>
                    <a:srgbClr val="000000"/>
                  </a:solidFill>
                  <a:latin typeface="Calibri" panose="020F0502020204030204" pitchFamily="34" charset="0"/>
                </a:rPr>
                <a:t>ndicates </a:t>
              </a:r>
              <a:r>
                <a:rPr lang="en" sz="1000" dirty="0">
                  <a:solidFill>
                    <a:srgbClr val="000000"/>
                  </a:solidFill>
                  <a:latin typeface="Calibri" panose="020F0502020204030204" pitchFamily="34" charset="0"/>
                </a:rPr>
                <a:t>DISC Key Performance indicator (KPI) </a:t>
              </a:r>
            </a:p>
          </p:txBody>
        </p:sp>
        <p:sp>
          <p:nvSpPr>
            <p:cNvPr id="53" name="Shape 103"/>
            <p:cNvSpPr/>
            <p:nvPr/>
          </p:nvSpPr>
          <p:spPr>
            <a:xfrm>
              <a:off x="2022031" y="4544192"/>
              <a:ext cx="8242200" cy="1045200"/>
            </a:xfrm>
            <a:prstGeom prst="roundRect">
              <a:avLst>
                <a:gd name="adj" fmla="val 16667"/>
              </a:avLst>
            </a:prstGeom>
            <a:noFill/>
            <a:ln w="12700" cap="flat" cmpd="sng">
              <a:solidFill>
                <a:schemeClr val="accent3"/>
              </a:solidFill>
              <a:prstDash val="solid"/>
              <a:round/>
              <a:headEnd type="none" w="med" len="med"/>
              <a:tailEnd type="none" w="med" len="med"/>
            </a:ln>
          </p:spPr>
          <p:txBody>
            <a:bodyPr lIns="91425" tIns="91425" rIns="91425" bIns="91425" anchor="ctr" anchorCtr="0">
              <a:noAutofit/>
            </a:bodyPr>
            <a:lstStyle/>
            <a:p>
              <a:endParaRPr sz="1404">
                <a:solidFill>
                  <a:srgbClr val="000000"/>
                </a:solidFill>
                <a:latin typeface="Calibri" panose="020F0502020204030204" pitchFamily="34" charset="0"/>
              </a:endParaRPr>
            </a:p>
          </p:txBody>
        </p:sp>
        <p:sp>
          <p:nvSpPr>
            <p:cNvPr id="54" name="Shape 104"/>
            <p:cNvSpPr txBox="1"/>
            <p:nvPr/>
          </p:nvSpPr>
          <p:spPr>
            <a:xfrm rot="16200000">
              <a:off x="1713282" y="4778818"/>
              <a:ext cx="1169100" cy="492600"/>
            </a:xfrm>
            <a:prstGeom prst="rect">
              <a:avLst/>
            </a:prstGeom>
            <a:noFill/>
            <a:ln>
              <a:noFill/>
            </a:ln>
          </p:spPr>
          <p:txBody>
            <a:bodyPr lIns="91425" tIns="91425" rIns="91425" bIns="91425" anchor="t" anchorCtr="0">
              <a:noAutofit/>
            </a:bodyPr>
            <a:lstStyle/>
            <a:p>
              <a:pPr algn="ctr"/>
              <a:r>
                <a:rPr lang="en" sz="1300">
                  <a:solidFill>
                    <a:srgbClr val="000000"/>
                  </a:solidFill>
                  <a:latin typeface="Calibri" panose="020F0502020204030204" pitchFamily="34" charset="0"/>
                </a:rPr>
                <a:t>Stock </a:t>
              </a:r>
            </a:p>
            <a:p>
              <a:pPr algn="ctr"/>
              <a:r>
                <a:rPr lang="en" sz="1300">
                  <a:solidFill>
                    <a:srgbClr val="000000"/>
                  </a:solidFill>
                  <a:latin typeface="Calibri" panose="020F0502020204030204" pitchFamily="34" charset="0"/>
                </a:rPr>
                <a:t>Management</a:t>
              </a:r>
            </a:p>
          </p:txBody>
        </p:sp>
        <p:sp>
          <p:nvSpPr>
            <p:cNvPr id="55" name="Shape 106"/>
            <p:cNvSpPr/>
            <p:nvPr/>
          </p:nvSpPr>
          <p:spPr>
            <a:xfrm>
              <a:off x="2673231" y="5001751"/>
              <a:ext cx="1460100" cy="120000"/>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Stock </a:t>
              </a:r>
              <a:r>
                <a:rPr lang="en" sz="1100" dirty="0">
                  <a:solidFill>
                    <a:srgbClr val="000000"/>
                  </a:solidFill>
                  <a:latin typeface="Calibri" panose="020F0502020204030204" pitchFamily="34" charset="0"/>
                </a:rPr>
                <a:t>Card/Ledger</a:t>
              </a:r>
              <a:endParaRPr lang="en" sz="1100" dirty="0">
                <a:solidFill>
                  <a:srgbClr val="000000"/>
                </a:solidFill>
                <a:latin typeface="Calibri" panose="020F0502020204030204" pitchFamily="34" charset="0"/>
              </a:endParaRPr>
            </a:p>
          </p:txBody>
        </p:sp>
        <p:sp>
          <p:nvSpPr>
            <p:cNvPr id="56" name="Shape 107"/>
            <p:cNvSpPr/>
            <p:nvPr/>
          </p:nvSpPr>
          <p:spPr>
            <a:xfrm>
              <a:off x="8044531" y="4581942"/>
              <a:ext cx="2085900" cy="164100"/>
            </a:xfrm>
            <a:prstGeom prst="rect">
              <a:avLst/>
            </a:prstGeom>
            <a:solidFill>
              <a:schemeClr val="lt2"/>
            </a:solidFill>
            <a:ln>
              <a:noFill/>
            </a:ln>
          </p:spPr>
          <p:txBody>
            <a:bodyPr lIns="91425" tIns="91425" rIns="91425" bIns="91425" anchor="ctr" anchorCtr="0">
              <a:noAutofit/>
            </a:bodyPr>
            <a:lstStyle/>
            <a:p>
              <a:r>
                <a:rPr lang="en" sz="1000" dirty="0">
                  <a:solidFill>
                    <a:srgbClr val="000000"/>
                  </a:solidFill>
                  <a:latin typeface="Calibri" panose="020F0502020204030204" pitchFamily="34" charset="0"/>
                </a:rPr>
                <a:t>✥ Stocked according to plan</a:t>
              </a:r>
            </a:p>
          </p:txBody>
        </p:sp>
        <p:sp>
          <p:nvSpPr>
            <p:cNvPr id="57" name="Shape 108"/>
            <p:cNvSpPr/>
            <p:nvPr/>
          </p:nvSpPr>
          <p:spPr>
            <a:xfrm>
              <a:off x="8044531" y="4811118"/>
              <a:ext cx="2085900" cy="164100"/>
            </a:xfrm>
            <a:prstGeom prst="rect">
              <a:avLst/>
            </a:prstGeom>
            <a:solidFill>
              <a:schemeClr val="lt2"/>
            </a:solidFill>
            <a:ln>
              <a:noFill/>
            </a:ln>
          </p:spPr>
          <p:txBody>
            <a:bodyPr lIns="91425" tIns="91425" rIns="91425" bIns="91425" anchor="ctr" anchorCtr="0">
              <a:noAutofit/>
            </a:bodyPr>
            <a:lstStyle/>
            <a:p>
              <a:r>
                <a:rPr lang="en" sz="1000">
                  <a:solidFill>
                    <a:srgbClr val="000000"/>
                  </a:solidFill>
                  <a:latin typeface="Calibri" panose="020F0502020204030204" pitchFamily="34" charset="0"/>
                </a:rPr>
                <a:t>✥ Full stock availability</a:t>
              </a:r>
            </a:p>
          </p:txBody>
        </p:sp>
        <p:sp>
          <p:nvSpPr>
            <p:cNvPr id="58" name="Shape 109"/>
            <p:cNvSpPr/>
            <p:nvPr/>
          </p:nvSpPr>
          <p:spPr>
            <a:xfrm>
              <a:off x="8044531" y="5040294"/>
              <a:ext cx="2085900" cy="164100"/>
            </a:xfrm>
            <a:prstGeom prst="rect">
              <a:avLst/>
            </a:prstGeom>
            <a:solidFill>
              <a:schemeClr val="lt2"/>
            </a:solidFill>
            <a:ln>
              <a:noFill/>
            </a:ln>
          </p:spPr>
          <p:txBody>
            <a:bodyPr lIns="91425" tIns="91425" rIns="91425" bIns="91425" anchor="ctr" anchorCtr="0">
              <a:noAutofit/>
            </a:bodyPr>
            <a:lstStyle/>
            <a:p>
              <a:r>
                <a:rPr lang="en" sz="1000">
                  <a:solidFill>
                    <a:srgbClr val="000000"/>
                  </a:solidFill>
                  <a:latin typeface="Calibri" panose="020F0502020204030204" pitchFamily="34" charset="0"/>
                </a:rPr>
                <a:t>✥ Closed vial wastage</a:t>
              </a:r>
            </a:p>
          </p:txBody>
        </p:sp>
        <p:sp>
          <p:nvSpPr>
            <p:cNvPr id="59" name="Shape 110"/>
            <p:cNvSpPr/>
            <p:nvPr/>
          </p:nvSpPr>
          <p:spPr>
            <a:xfrm>
              <a:off x="2673231" y="4706370"/>
              <a:ext cx="1460100" cy="247086"/>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MoH </a:t>
              </a:r>
              <a:r>
                <a:rPr lang="en" sz="1100" dirty="0">
                  <a:solidFill>
                    <a:srgbClr val="000000"/>
                  </a:solidFill>
                  <a:latin typeface="Calibri" panose="020F0502020204030204" pitchFamily="34" charset="0"/>
                </a:rPr>
                <a:t>Min/Max Stock </a:t>
              </a:r>
              <a:r>
                <a:rPr lang="en" sz="1100" dirty="0">
                  <a:solidFill>
                    <a:srgbClr val="000000"/>
                  </a:solidFill>
                  <a:latin typeface="Calibri" panose="020F0502020204030204" pitchFamily="34" charset="0"/>
                </a:rPr>
                <a:t>P</a:t>
              </a:r>
              <a:r>
                <a:rPr lang="en" sz="1100" dirty="0">
                  <a:solidFill>
                    <a:srgbClr val="000000"/>
                  </a:solidFill>
                  <a:latin typeface="Calibri" panose="020F0502020204030204" pitchFamily="34" charset="0"/>
                </a:rPr>
                <a:t>olicy</a:t>
              </a:r>
              <a:endParaRPr lang="en" sz="1100" dirty="0">
                <a:solidFill>
                  <a:srgbClr val="000000"/>
                </a:solidFill>
                <a:latin typeface="Calibri" panose="020F0502020204030204" pitchFamily="34" charset="0"/>
              </a:endParaRPr>
            </a:p>
          </p:txBody>
        </p:sp>
        <p:sp>
          <p:nvSpPr>
            <p:cNvPr id="60" name="Shape 111"/>
            <p:cNvSpPr/>
            <p:nvPr/>
          </p:nvSpPr>
          <p:spPr>
            <a:xfrm>
              <a:off x="2673231" y="5174573"/>
              <a:ext cx="1460100" cy="120000"/>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Stockout </a:t>
              </a:r>
              <a:r>
                <a:rPr lang="en" sz="1100" dirty="0">
                  <a:solidFill>
                    <a:srgbClr val="000000"/>
                  </a:solidFill>
                  <a:latin typeface="Calibri" panose="020F0502020204030204" pitchFamily="34" charset="0"/>
                </a:rPr>
                <a:t>R</a:t>
              </a:r>
              <a:r>
                <a:rPr lang="en" sz="1100" dirty="0">
                  <a:solidFill>
                    <a:srgbClr val="000000"/>
                  </a:solidFill>
                  <a:latin typeface="Calibri" panose="020F0502020204030204" pitchFamily="34" charset="0"/>
                </a:rPr>
                <a:t>eport</a:t>
              </a:r>
              <a:endParaRPr lang="en" sz="1100" dirty="0">
                <a:solidFill>
                  <a:srgbClr val="000000"/>
                </a:solidFill>
                <a:latin typeface="Calibri" panose="020F0502020204030204" pitchFamily="34" charset="0"/>
              </a:endParaRPr>
            </a:p>
          </p:txBody>
        </p:sp>
        <p:sp>
          <p:nvSpPr>
            <p:cNvPr id="61" name="Shape 112"/>
            <p:cNvSpPr/>
            <p:nvPr/>
          </p:nvSpPr>
          <p:spPr>
            <a:xfrm>
              <a:off x="2673231" y="5337411"/>
              <a:ext cx="1460100" cy="120000"/>
            </a:xfrm>
            <a:prstGeom prst="rect">
              <a:avLst/>
            </a:prstGeom>
            <a:solidFill>
              <a:srgbClr val="CFE2F3"/>
            </a:solidFill>
            <a:ln>
              <a:noFill/>
            </a:ln>
          </p:spPr>
          <p:txBody>
            <a:bodyPr lIns="91425" tIns="91425" rIns="91425" bIns="91425" anchor="ctr" anchorCtr="0">
              <a:noAutofit/>
            </a:bodyPr>
            <a:lstStyle/>
            <a:p>
              <a:r>
                <a:rPr lang="en" sz="1100" dirty="0">
                  <a:solidFill>
                    <a:srgbClr val="000000"/>
                  </a:solidFill>
                  <a:latin typeface="Calibri" panose="020F0502020204030204" pitchFamily="34" charset="0"/>
                </a:rPr>
                <a:t>Wastage </a:t>
              </a:r>
              <a:r>
                <a:rPr lang="en" sz="1100" dirty="0">
                  <a:solidFill>
                    <a:srgbClr val="000000"/>
                  </a:solidFill>
                  <a:latin typeface="Calibri" panose="020F0502020204030204" pitchFamily="34" charset="0"/>
                </a:rPr>
                <a:t>Reporting Form</a:t>
              </a:r>
              <a:endParaRPr lang="en" sz="1100" dirty="0">
                <a:solidFill>
                  <a:srgbClr val="000000"/>
                </a:solidFill>
                <a:latin typeface="Calibri" panose="020F0502020204030204" pitchFamily="34" charset="0"/>
              </a:endParaRPr>
            </a:p>
          </p:txBody>
        </p:sp>
        <p:sp>
          <p:nvSpPr>
            <p:cNvPr id="62" name="Shape 113"/>
            <p:cNvSpPr/>
            <p:nvPr/>
          </p:nvSpPr>
          <p:spPr>
            <a:xfrm>
              <a:off x="4427531" y="4605718"/>
              <a:ext cx="3322800" cy="2496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*Enter vaccine stock data and capture stock movements (amounts, history, received stock)</a:t>
              </a:r>
            </a:p>
          </p:txBody>
        </p:sp>
        <p:sp>
          <p:nvSpPr>
            <p:cNvPr id="63" name="Shape 114"/>
            <p:cNvSpPr/>
            <p:nvPr/>
          </p:nvSpPr>
          <p:spPr>
            <a:xfrm>
              <a:off x="4427531" y="4891354"/>
              <a:ext cx="3322800" cy="2052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dirty="0">
                  <a:solidFill>
                    <a:srgbClr val="000000"/>
                  </a:solidFill>
                  <a:latin typeface="Calibri" panose="020F0502020204030204" pitchFamily="34" charset="0"/>
                </a:rPr>
                <a:t>*Capture vial wastage (by facility, zone, </a:t>
              </a:r>
              <a:r>
                <a:rPr lang="en" sz="1050" dirty="0">
                  <a:solidFill>
                    <a:srgbClr val="000000"/>
                  </a:solidFill>
                  <a:latin typeface="Calibri" panose="020F0502020204030204" pitchFamily="34" charset="0"/>
                </a:rPr>
                <a:t>period</a:t>
              </a:r>
              <a:r>
                <a:rPr lang="en-US" sz="1050" dirty="0">
                  <a:solidFill>
                    <a:srgbClr val="000000"/>
                  </a:solidFill>
                  <a:latin typeface="Calibri" panose="020F0502020204030204" pitchFamily="34" charset="0"/>
                </a:rPr>
                <a:t>, reason</a:t>
              </a:r>
              <a:r>
                <a:rPr lang="en" sz="1050" dirty="0">
                  <a:solidFill>
                    <a:srgbClr val="000000"/>
                  </a:solidFill>
                  <a:latin typeface="Calibri" panose="020F0502020204030204" pitchFamily="34" charset="0"/>
                </a:rPr>
                <a:t>)</a:t>
              </a:r>
              <a:endParaRPr lang="en" sz="1050" dirty="0">
                <a:solidFill>
                  <a:srgbClr val="000000"/>
                </a:solidFill>
                <a:latin typeface="Calibri" panose="020F0502020204030204" pitchFamily="34" charset="0"/>
              </a:endParaRPr>
            </a:p>
          </p:txBody>
        </p:sp>
        <p:sp>
          <p:nvSpPr>
            <p:cNvPr id="64" name="Shape 115"/>
            <p:cNvSpPr txBox="1"/>
            <p:nvPr/>
          </p:nvSpPr>
          <p:spPr>
            <a:xfrm>
              <a:off x="8044531" y="5269469"/>
              <a:ext cx="2085900" cy="164100"/>
            </a:xfrm>
            <a:prstGeom prst="rect">
              <a:avLst/>
            </a:prstGeom>
            <a:solidFill>
              <a:srgbClr val="EFEFEF"/>
            </a:solidFill>
            <a:ln>
              <a:noFill/>
            </a:ln>
          </p:spPr>
          <p:txBody>
            <a:bodyPr lIns="91425" tIns="91425" rIns="91425" bIns="91425" anchor="ctr" anchorCtr="0">
              <a:noAutofit/>
            </a:bodyPr>
            <a:lstStyle/>
            <a:p>
              <a:r>
                <a:rPr lang="en" sz="1000" dirty="0">
                  <a:solidFill>
                    <a:srgbClr val="000000"/>
                  </a:solidFill>
                  <a:latin typeface="Calibri" panose="020F0502020204030204" pitchFamily="34" charset="0"/>
                </a:rPr>
                <a:t>Custom reports as identified by working group </a:t>
              </a:r>
            </a:p>
          </p:txBody>
        </p:sp>
        <p:sp>
          <p:nvSpPr>
            <p:cNvPr id="65" name="Shape 116"/>
            <p:cNvSpPr txBox="1"/>
            <p:nvPr/>
          </p:nvSpPr>
          <p:spPr>
            <a:xfrm rot="16200000">
              <a:off x="902997" y="2883550"/>
              <a:ext cx="1209000" cy="564946"/>
            </a:xfrm>
            <a:prstGeom prst="rect">
              <a:avLst/>
            </a:prstGeom>
            <a:noFill/>
            <a:ln>
              <a:noFill/>
            </a:ln>
          </p:spPr>
          <p:txBody>
            <a:bodyPr lIns="91425" tIns="91425" rIns="91425" bIns="91425" anchor="t" anchorCtr="0">
              <a:noAutofit/>
            </a:bodyPr>
            <a:lstStyle/>
            <a:p>
              <a:r>
                <a:rPr lang="en" sz="2800" dirty="0">
                  <a:solidFill>
                    <a:srgbClr val="000000"/>
                  </a:solidFill>
                  <a:latin typeface="Calibri" panose="020F0502020204030204" pitchFamily="34" charset="0"/>
                </a:rPr>
                <a:t>Domain</a:t>
              </a:r>
            </a:p>
          </p:txBody>
        </p:sp>
        <p:sp>
          <p:nvSpPr>
            <p:cNvPr id="66" name="Shape 117"/>
            <p:cNvSpPr/>
            <p:nvPr/>
          </p:nvSpPr>
          <p:spPr>
            <a:xfrm>
              <a:off x="4427531" y="5132604"/>
              <a:ext cx="3322800" cy="2052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a:solidFill>
                    <a:srgbClr val="000000"/>
                  </a:solidFill>
                  <a:latin typeface="Calibri" panose="020F0502020204030204" pitchFamily="34" charset="0"/>
                </a:rPr>
                <a:t>Supports product bundling (kits) </a:t>
              </a:r>
            </a:p>
          </p:txBody>
        </p:sp>
        <p:sp>
          <p:nvSpPr>
            <p:cNvPr id="67" name="Shape 119"/>
            <p:cNvSpPr/>
            <p:nvPr/>
          </p:nvSpPr>
          <p:spPr>
            <a:xfrm>
              <a:off x="4427531" y="5360954"/>
              <a:ext cx="3322800" cy="205200"/>
            </a:xfrm>
            <a:prstGeom prst="rect">
              <a:avLst/>
            </a:prstGeom>
            <a:gradFill>
              <a:gsLst>
                <a:gs pos="0">
                  <a:schemeClr val="accent2">
                    <a:lumMod val="40000"/>
                    <a:lumOff val="60000"/>
                  </a:schemeClr>
                </a:gs>
                <a:gs pos="100000">
                  <a:schemeClr val="accent2">
                    <a:lumMod val="40000"/>
                    <a:lumOff val="60000"/>
                  </a:schemeClr>
                </a:gs>
              </a:gsLst>
              <a:lin ang="6600000" scaled="0"/>
            </a:gradFill>
            <a:ln>
              <a:noFill/>
            </a:ln>
          </p:spPr>
          <p:txBody>
            <a:bodyPr lIns="91425" tIns="91425" rIns="91425" bIns="91425" anchor="ctr" anchorCtr="0">
              <a:noAutofit/>
            </a:bodyPr>
            <a:lstStyle/>
            <a:p>
              <a:r>
                <a:rPr lang="en" sz="1050">
                  <a:solidFill>
                    <a:srgbClr val="000000"/>
                  </a:solidFill>
                  <a:latin typeface="Calibri" panose="020F0502020204030204" pitchFamily="34" charset="0"/>
                </a:rPr>
                <a:t>Generate stock level notifications </a:t>
              </a:r>
            </a:p>
          </p:txBody>
        </p:sp>
      </p:grpSp>
    </p:spTree>
    <p:extLst>
      <p:ext uri="{BB962C8B-B14F-4D97-AF65-F5344CB8AC3E}">
        <p14:creationId xmlns:p14="http://schemas.microsoft.com/office/powerpoint/2010/main" val="1298605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start with this domain? 	</a:t>
            </a:r>
            <a:endParaRPr lang="en-US" dirty="0"/>
          </a:p>
        </p:txBody>
      </p:sp>
      <p:sp>
        <p:nvSpPr>
          <p:cNvPr id="3" name="Content Placeholder 2"/>
          <p:cNvSpPr>
            <a:spLocks noGrp="1"/>
          </p:cNvSpPr>
          <p:nvPr>
            <p:ph idx="1"/>
          </p:nvPr>
        </p:nvSpPr>
        <p:spPr/>
        <p:txBody>
          <a:bodyPr/>
          <a:lstStyle/>
          <a:p>
            <a:r>
              <a:rPr lang="en-US" dirty="0" smtClean="0"/>
              <a:t>Have a discussion on what’s NEEDED for each persona so that they can do their job </a:t>
            </a:r>
          </a:p>
          <a:p>
            <a:r>
              <a:rPr lang="en-US" dirty="0" smtClean="0"/>
              <a:t>WHY do they need it and HOW OFTEN do they need it </a:t>
            </a:r>
          </a:p>
          <a:p>
            <a:r>
              <a:rPr lang="en-US" dirty="0" smtClean="0"/>
              <a:t>This discussion will set the stage for tomorrow’s deep dive into operational workflows. </a:t>
            </a:r>
          </a:p>
          <a:p>
            <a:r>
              <a:rPr lang="en-US" dirty="0" smtClean="0"/>
              <a:t>You will reference back today’s discussions throughout = </a:t>
            </a:r>
          </a:p>
          <a:p>
            <a:pPr marL="0" indent="0">
              <a:buNone/>
            </a:pPr>
            <a:r>
              <a:rPr lang="en-US" dirty="0"/>
              <a:t>	</a:t>
            </a:r>
            <a:r>
              <a:rPr lang="en-US" dirty="0" smtClean="0"/>
              <a:t>				</a:t>
            </a:r>
          </a:p>
          <a:p>
            <a:pPr marL="0" indent="0">
              <a:buNone/>
            </a:pPr>
            <a:r>
              <a:rPr lang="en-US" sz="2400" dirty="0"/>
              <a:t>	</a:t>
            </a:r>
            <a:r>
              <a:rPr lang="en-US" sz="2400" dirty="0" smtClean="0"/>
              <a:t>REPORTING DOMAIN AS FOUNDATIONAL LAYER for WORKSHOP THINKING and DISCUSSION</a:t>
            </a:r>
            <a:endParaRPr lang="en-US" sz="2400" dirty="0"/>
          </a:p>
        </p:txBody>
      </p:sp>
      <p:sp>
        <p:nvSpPr>
          <p:cNvPr id="4" name="Slide Number Placeholder 3"/>
          <p:cNvSpPr>
            <a:spLocks noGrp="1"/>
          </p:cNvSpPr>
          <p:nvPr>
            <p:ph type="sldNum" sz="quarter" idx="12"/>
          </p:nvPr>
        </p:nvSpPr>
        <p:spPr/>
        <p:txBody>
          <a:bodyPr/>
          <a:lstStyle/>
          <a:p>
            <a:fld id="{97840870-30C1-6A4C-9012-585F6FD4A006}" type="slidenum">
              <a:rPr lang="en-US" smtClean="0"/>
              <a:pPr/>
              <a:t>5</a:t>
            </a:fld>
            <a:endParaRPr lang="en-US" dirty="0"/>
          </a:p>
        </p:txBody>
      </p:sp>
    </p:spTree>
    <p:extLst>
      <p:ext uri="{BB962C8B-B14F-4D97-AF65-F5344CB8AC3E}">
        <p14:creationId xmlns:p14="http://schemas.microsoft.com/office/powerpoint/2010/main" val="389155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Differences, Nuances  </a:t>
            </a:r>
            <a:endParaRPr lang="en-US" dirty="0"/>
          </a:p>
        </p:txBody>
      </p:sp>
      <p:sp>
        <p:nvSpPr>
          <p:cNvPr id="3" name="Content Placeholder 2"/>
          <p:cNvSpPr>
            <a:spLocks noGrp="1"/>
          </p:cNvSpPr>
          <p:nvPr>
            <p:ph idx="1"/>
          </p:nvPr>
        </p:nvSpPr>
        <p:spPr>
          <a:xfrm>
            <a:off x="379141" y="1152810"/>
            <a:ext cx="11203259" cy="4991511"/>
          </a:xfrm>
        </p:spPr>
        <p:txBody>
          <a:bodyPr/>
          <a:lstStyle/>
          <a:p>
            <a:pPr marL="0" indent="0">
              <a:buNone/>
            </a:pPr>
            <a:endParaRPr lang="en-US" dirty="0" smtClean="0"/>
          </a:p>
          <a:p>
            <a:r>
              <a:rPr lang="en-US" sz="2800" dirty="0" smtClean="0"/>
              <a:t>KPI – Key Performance Indicator:</a:t>
            </a:r>
          </a:p>
          <a:p>
            <a:pPr lvl="1"/>
            <a:r>
              <a:rPr lang="en-US" sz="2400" dirty="0" smtClean="0"/>
              <a:t>DISC is one set; does the group also think others are a must? </a:t>
            </a:r>
          </a:p>
          <a:p>
            <a:pPr marL="457200" lvl="1" indent="0">
              <a:buNone/>
            </a:pPr>
            <a:endParaRPr lang="en-US" sz="2400" dirty="0" smtClean="0"/>
          </a:p>
          <a:p>
            <a:pPr lvl="1"/>
            <a:r>
              <a:rPr lang="en-US" sz="2400" dirty="0" smtClean="0"/>
              <a:t>WHY do you think so? WHO needs it? HOW OFTEN do they need this? </a:t>
            </a:r>
          </a:p>
          <a:p>
            <a:pPr lvl="1"/>
            <a:endParaRPr lang="en-US" sz="2400" dirty="0" smtClean="0"/>
          </a:p>
          <a:p>
            <a:pPr lvl="1"/>
            <a:r>
              <a:rPr lang="en-US" sz="2400" dirty="0" smtClean="0"/>
              <a:t>Which is the 1</a:t>
            </a:r>
            <a:r>
              <a:rPr lang="en-US" sz="2400" baseline="30000" dirty="0" smtClean="0"/>
              <a:t>st</a:t>
            </a:r>
            <a:r>
              <a:rPr lang="en-US" sz="2400" dirty="0" smtClean="0"/>
              <a:t> KPI in terms of importance? The 2</a:t>
            </a:r>
            <a:r>
              <a:rPr lang="en-US" sz="2400" baseline="30000" dirty="0" smtClean="0"/>
              <a:t>nd</a:t>
            </a:r>
            <a:r>
              <a:rPr lang="en-US" sz="2400" dirty="0" smtClean="0"/>
              <a:t>? The 3</a:t>
            </a:r>
            <a:r>
              <a:rPr lang="en-US" sz="2400" baseline="30000" dirty="0" smtClean="0"/>
              <a:t>rd</a:t>
            </a:r>
            <a:r>
              <a:rPr lang="en-US" sz="2400" dirty="0" smtClean="0"/>
              <a:t>?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7840870-30C1-6A4C-9012-585F6FD4A006}" type="slidenum">
              <a:rPr lang="en-US" smtClean="0"/>
              <a:pPr/>
              <a:t>6</a:t>
            </a:fld>
            <a:endParaRPr lang="en-US" dirty="0"/>
          </a:p>
        </p:txBody>
      </p:sp>
    </p:spTree>
    <p:extLst>
      <p:ext uri="{BB962C8B-B14F-4D97-AF65-F5344CB8AC3E}">
        <p14:creationId xmlns:p14="http://schemas.microsoft.com/office/powerpoint/2010/main" val="1803277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Differences, Nuances </a:t>
            </a:r>
          </a:p>
        </p:txBody>
      </p:sp>
      <p:sp>
        <p:nvSpPr>
          <p:cNvPr id="3" name="Content Placeholder 2"/>
          <p:cNvSpPr>
            <a:spLocks noGrp="1"/>
          </p:cNvSpPr>
          <p:nvPr>
            <p:ph idx="1"/>
          </p:nvPr>
        </p:nvSpPr>
        <p:spPr/>
        <p:txBody>
          <a:bodyPr>
            <a:normAutofit fontScale="92500" lnSpcReduction="10000"/>
          </a:bodyPr>
          <a:lstStyle/>
          <a:p>
            <a:r>
              <a:rPr lang="en-US" sz="2600" dirty="0"/>
              <a:t>Reports </a:t>
            </a:r>
          </a:p>
          <a:p>
            <a:pPr lvl="1"/>
            <a:r>
              <a:rPr lang="en-US" sz="2600" dirty="0"/>
              <a:t>Routine reporting / Built-in reporting – needed to manage, to review, and to make decisions routine workflow and actions on a regular basis </a:t>
            </a:r>
            <a:endParaRPr lang="en-US" sz="2600" dirty="0" smtClean="0"/>
          </a:p>
          <a:p>
            <a:pPr lvl="1"/>
            <a:endParaRPr lang="en-US" sz="2600" dirty="0"/>
          </a:p>
          <a:p>
            <a:pPr lvl="1"/>
            <a:r>
              <a:rPr lang="en-US" sz="2600" dirty="0"/>
              <a:t>ONE-TIME/ANNUAL  Donor/External Agency Reporting Requirement – Data Extraction and further analysis required on top of it – may or may not drive an action to the personas using this system – IS THERE A ROLE FOR THIS TYPE OF REPORT IN OPENLMIS</a:t>
            </a:r>
            <a:r>
              <a:rPr lang="en-US" sz="2600" dirty="0" smtClean="0"/>
              <a:t>?</a:t>
            </a:r>
          </a:p>
          <a:p>
            <a:pPr lvl="1"/>
            <a:endParaRPr lang="en-US" sz="2600" dirty="0"/>
          </a:p>
          <a:p>
            <a:pPr lvl="1"/>
            <a:r>
              <a:rPr lang="en-US" sz="2600" dirty="0"/>
              <a:t>“View” versus “Report” – “View stock on hand so I can submit a requisition” versus “Report on Stock Status/ Stock Levels” – action is more corrective than immediate </a:t>
            </a:r>
          </a:p>
          <a:p>
            <a:endParaRPr lang="en-US" dirty="0"/>
          </a:p>
        </p:txBody>
      </p:sp>
      <p:sp>
        <p:nvSpPr>
          <p:cNvPr id="4" name="Slide Number Placeholder 3"/>
          <p:cNvSpPr>
            <a:spLocks noGrp="1"/>
          </p:cNvSpPr>
          <p:nvPr>
            <p:ph type="sldNum" sz="quarter" idx="12"/>
          </p:nvPr>
        </p:nvSpPr>
        <p:spPr/>
        <p:txBody>
          <a:bodyPr/>
          <a:lstStyle/>
          <a:p>
            <a:fld id="{97840870-30C1-6A4C-9012-585F6FD4A006}" type="slidenum">
              <a:rPr lang="en-US" smtClean="0"/>
              <a:pPr/>
              <a:t>7</a:t>
            </a:fld>
            <a:endParaRPr lang="en-US" dirty="0"/>
          </a:p>
        </p:txBody>
      </p:sp>
    </p:spTree>
    <p:extLst>
      <p:ext uri="{BB962C8B-B14F-4D97-AF65-F5344CB8AC3E}">
        <p14:creationId xmlns:p14="http://schemas.microsoft.com/office/powerpoint/2010/main" val="18642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Differences, Nuances </a:t>
            </a:r>
          </a:p>
        </p:txBody>
      </p:sp>
      <p:sp>
        <p:nvSpPr>
          <p:cNvPr id="3" name="Content Placeholder 2"/>
          <p:cNvSpPr>
            <a:spLocks noGrp="1"/>
          </p:cNvSpPr>
          <p:nvPr>
            <p:ph idx="1"/>
          </p:nvPr>
        </p:nvSpPr>
        <p:spPr/>
        <p:txBody>
          <a:bodyPr/>
          <a:lstStyle/>
          <a:p>
            <a:r>
              <a:rPr lang="en-US" dirty="0" smtClean="0"/>
              <a:t>Dashboards</a:t>
            </a:r>
          </a:p>
          <a:p>
            <a:pPr lvl="1"/>
            <a:r>
              <a:rPr lang="en-US" dirty="0" smtClean="0"/>
              <a:t>Data visualization tool displaying FEW KPIs and analysis such as scorecards</a:t>
            </a:r>
          </a:p>
          <a:p>
            <a:pPr lvl="1"/>
            <a:r>
              <a:rPr lang="en-US" dirty="0" smtClean="0"/>
              <a:t>AT A GLANCE! Performance View </a:t>
            </a:r>
          </a:p>
          <a:p>
            <a:pPr lvl="1"/>
            <a:r>
              <a:rPr lang="en-US" dirty="0"/>
              <a:t>Can drill-down or filter but </a:t>
            </a:r>
            <a:r>
              <a:rPr lang="en-US" dirty="0" err="1"/>
              <a:t>ould</a:t>
            </a:r>
            <a:r>
              <a:rPr lang="en-US" dirty="0"/>
              <a:t> be able to see under-performing/well performing KPIs at a </a:t>
            </a:r>
            <a:r>
              <a:rPr lang="en-US" dirty="0" smtClean="0"/>
              <a:t>glance</a:t>
            </a:r>
          </a:p>
          <a:p>
            <a:pPr lvl="1"/>
            <a:r>
              <a:rPr lang="en-US" dirty="0" smtClean="0"/>
              <a:t>All on a single screen </a:t>
            </a:r>
          </a:p>
          <a:p>
            <a:pPr lvl="1"/>
            <a:r>
              <a:rPr lang="en-US" dirty="0" smtClean="0"/>
              <a:t>Can be a single dashboard for a set of personas, or for a domain/workflow, etc </a:t>
            </a:r>
          </a:p>
          <a:p>
            <a:pPr lvl="1"/>
            <a:r>
              <a:rPr lang="en-US" dirty="0" smtClean="0"/>
              <a:t>Auto-update without too much work on the part of a user </a:t>
            </a:r>
          </a:p>
          <a:p>
            <a:pPr lvl="1"/>
            <a:endParaRPr lang="en-US" dirty="0"/>
          </a:p>
          <a:p>
            <a:pPr marL="457200" lvl="1" indent="0">
              <a:buNone/>
            </a:pPr>
            <a:r>
              <a:rPr lang="en-US" i="1" dirty="0" smtClean="0">
                <a:solidFill>
                  <a:srgbClr val="FF0000"/>
                </a:solidFill>
              </a:rPr>
              <a:t>We will talk about this in small groups IF TIME PERMITS today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97840870-30C1-6A4C-9012-585F6FD4A006}" type="slidenum">
              <a:rPr lang="en-US" smtClean="0"/>
              <a:pPr/>
              <a:t>8</a:t>
            </a:fld>
            <a:endParaRPr lang="en-US" dirty="0"/>
          </a:p>
        </p:txBody>
      </p:sp>
    </p:spTree>
    <p:extLst>
      <p:ext uri="{BB962C8B-B14F-4D97-AF65-F5344CB8AC3E}">
        <p14:creationId xmlns:p14="http://schemas.microsoft.com/office/powerpoint/2010/main" val="1628408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have to do this afternoon?</a:t>
            </a:r>
            <a:endParaRPr lang="en-US" dirty="0"/>
          </a:p>
        </p:txBody>
      </p:sp>
      <p:sp>
        <p:nvSpPr>
          <p:cNvPr id="3" name="Content Placeholder 2"/>
          <p:cNvSpPr>
            <a:spLocks noGrp="1"/>
          </p:cNvSpPr>
          <p:nvPr>
            <p:ph idx="1"/>
          </p:nvPr>
        </p:nvSpPr>
        <p:spPr>
          <a:xfrm>
            <a:off x="401444" y="1472781"/>
            <a:ext cx="11318488" cy="4439385"/>
          </a:xfrm>
        </p:spPr>
        <p:txBody>
          <a:bodyPr>
            <a:normAutofit lnSpcReduction="10000"/>
          </a:bodyPr>
          <a:lstStyle/>
          <a:p>
            <a:r>
              <a:rPr lang="en-US" dirty="0" smtClean="0"/>
              <a:t>Each group has a facilitator </a:t>
            </a:r>
          </a:p>
          <a:p>
            <a:r>
              <a:rPr lang="en-US" dirty="0" smtClean="0"/>
              <a:t>Possess a list of KPIs and Reports and Blank Templates </a:t>
            </a:r>
          </a:p>
          <a:p>
            <a:r>
              <a:rPr lang="en-US" dirty="0" smtClean="0"/>
              <a:t>Your role:</a:t>
            </a:r>
          </a:p>
          <a:p>
            <a:pPr lvl="1"/>
            <a:r>
              <a:rPr lang="en-US" dirty="0" smtClean="0"/>
              <a:t>Discuss these KPIS and Reports and their usefulness</a:t>
            </a:r>
          </a:p>
          <a:p>
            <a:pPr lvl="1"/>
            <a:r>
              <a:rPr lang="en-US" dirty="0" smtClean="0"/>
              <a:t>You can agree or disagree; you can add additional KPIs and remove existing ones </a:t>
            </a:r>
          </a:p>
          <a:p>
            <a:pPr lvl="1"/>
            <a:r>
              <a:rPr lang="en-US" dirty="0" smtClean="0"/>
              <a:t>You can edit the existing ones to better capture/define the “need” </a:t>
            </a:r>
          </a:p>
          <a:p>
            <a:pPr lvl="1"/>
            <a:r>
              <a:rPr lang="en-US" dirty="0" smtClean="0"/>
              <a:t>BUT….. You HAVE TO do it this way:</a:t>
            </a:r>
          </a:p>
          <a:p>
            <a:pPr lvl="2"/>
            <a:r>
              <a:rPr lang="en-US" dirty="0" smtClean="0"/>
              <a:t>Talk about WHO needs these KPIs and Reports to do their JOB</a:t>
            </a:r>
          </a:p>
          <a:p>
            <a:pPr lvl="2"/>
            <a:r>
              <a:rPr lang="en-US" dirty="0" smtClean="0"/>
              <a:t>WHY do they need it? </a:t>
            </a:r>
          </a:p>
          <a:p>
            <a:pPr lvl="2"/>
            <a:r>
              <a:rPr lang="en-US" dirty="0" smtClean="0"/>
              <a:t>HOW OFTEN do they need it?</a:t>
            </a:r>
          </a:p>
          <a:p>
            <a:pPr lvl="2"/>
            <a:r>
              <a:rPr lang="en-US" i="1" dirty="0" smtClean="0">
                <a:solidFill>
                  <a:srgbClr val="FF0000"/>
                </a:solidFill>
              </a:rPr>
              <a:t>If time permits, talk about how a user would want to get this KPI or Report and how it can be visualized</a:t>
            </a:r>
          </a:p>
          <a:p>
            <a:pPr lvl="2"/>
            <a:r>
              <a:rPr lang="en-US" i="1" dirty="0" smtClean="0">
                <a:solidFill>
                  <a:srgbClr val="FF0000"/>
                </a:solidFill>
              </a:rPr>
              <a:t>If time permits, what a dashboard for that domain could look like or for a persona you pick</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7840870-30C1-6A4C-9012-585F6FD4A006}" type="slidenum">
              <a:rPr lang="en-US" smtClean="0"/>
              <a:pPr/>
              <a:t>9</a:t>
            </a:fld>
            <a:endParaRPr lang="en-US" dirty="0"/>
          </a:p>
        </p:txBody>
      </p:sp>
    </p:spTree>
    <p:extLst>
      <p:ext uri="{BB962C8B-B14F-4D97-AF65-F5344CB8AC3E}">
        <p14:creationId xmlns:p14="http://schemas.microsoft.com/office/powerpoint/2010/main" val="434736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penLMIS Theme ">
  <a:themeElements>
    <a:clrScheme name="Custom 14">
      <a:dk1>
        <a:srgbClr val="58585A"/>
      </a:dk1>
      <a:lt1>
        <a:srgbClr val="FFFFFF"/>
      </a:lt1>
      <a:dk2>
        <a:srgbClr val="008DB3"/>
      </a:dk2>
      <a:lt2>
        <a:srgbClr val="EBEBEB"/>
      </a:lt2>
      <a:accent1>
        <a:srgbClr val="E77325"/>
      </a:accent1>
      <a:accent2>
        <a:srgbClr val="4CBAEA"/>
      </a:accent2>
      <a:accent3>
        <a:srgbClr val="C4581E"/>
      </a:accent3>
      <a:accent4>
        <a:srgbClr val="F6CEAF"/>
      </a:accent4>
      <a:accent5>
        <a:srgbClr val="CBE5F7"/>
      </a:accent5>
      <a:accent6>
        <a:srgbClr val="727476"/>
      </a:accent6>
      <a:hlink>
        <a:srgbClr val="58585A"/>
      </a:hlink>
      <a:folHlink>
        <a:srgbClr val="008DB3"/>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4"/>
            </a:gs>
            <a:gs pos="51000">
              <a:schemeClr val="accent1"/>
            </a:gs>
          </a:gsLst>
          <a:lin ang="6600000" scaled="0"/>
        </a:gradFill>
        <a:ln>
          <a:noFill/>
        </a:ln>
        <a:effectLst/>
      </a:spPr>
      <a:bodyPr anchor="ctr"/>
      <a:lstStyle>
        <a:defPPr algn="ctr">
          <a:defRPr sz="24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1209</Words>
  <Application>Microsoft Office PowerPoint</Application>
  <PresentationFormat>Widescreen</PresentationFormat>
  <Paragraphs>147</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OpenLMIS Theme </vt:lpstr>
      <vt:lpstr>Reporting Domain Overview</vt:lpstr>
      <vt:lpstr>Role of Data </vt:lpstr>
      <vt:lpstr>DISC Indicators </vt:lpstr>
      <vt:lpstr>PowerPoint Presentation</vt:lpstr>
      <vt:lpstr>Why start with this domain?  </vt:lpstr>
      <vt:lpstr>Definitions, Differences, Nuances  </vt:lpstr>
      <vt:lpstr>Definitions, Differences, Nuances </vt:lpstr>
      <vt:lpstr>Definitions, Differences, Nuances </vt:lpstr>
      <vt:lpstr>What do you have to do this afternoon?</vt:lpstr>
      <vt:lpstr>Report back to Plenary</vt:lpstr>
      <vt:lpstr>Thank You</vt:lpstr>
      <vt:lpstr>What is OpenLMIS?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2017-02-07T19:59:47Z</cp:lastPrinted>
  <dcterms:created xsi:type="dcterms:W3CDTF">2016-02-10T19:47:18Z</dcterms:created>
  <dcterms:modified xsi:type="dcterms:W3CDTF">2017-05-02T20:49:38Z</dcterms:modified>
</cp:coreProperties>
</file>