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6" r:id="rId1"/>
  </p:sldMasterIdLst>
  <p:notesMasterIdLst>
    <p:notesMasterId r:id="rId4"/>
  </p:notesMasterIdLst>
  <p:sldIdLst>
    <p:sldId id="309" r:id="rId2"/>
    <p:sldId id="310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6CF"/>
    <a:srgbClr val="7293FF"/>
    <a:srgbClr val="E1DCC7"/>
    <a:srgbClr val="01B150"/>
    <a:srgbClr val="0070C0"/>
    <a:srgbClr val="0432FF"/>
    <a:srgbClr val="E78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75" autoAdjust="0"/>
    <p:restoredTop sz="68141" autoAdjust="0"/>
  </p:normalViewPr>
  <p:slideViewPr>
    <p:cSldViewPr>
      <p:cViewPr varScale="1">
        <p:scale>
          <a:sx n="97" d="100"/>
          <a:sy n="97" d="100"/>
        </p:scale>
        <p:origin x="7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DDF23-AFCA-4539-B6E4-6E3C060E02B8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D87E-3DFB-4BC3-B1B3-37ABC8B80A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5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FD87E-3DFB-4BC3-B1B3-37ABC8B80A3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19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FD87E-3DFB-4BC3-B1B3-37ABC8B80A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0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>
            <a:normAutofit/>
          </a:bodyPr>
          <a:lstStyle>
            <a:lvl1pPr>
              <a:defRPr sz="3500" cap="all">
                <a:latin typeface="TradeGothic Bold"/>
                <a:cs typeface="TradeGothic 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5444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2E4B04B-5E3E-41E8-BB3D-318B0E79E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60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2E4B04B-5E3E-41E8-BB3D-318B0E79E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056523" y="4758809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CONFIDENTIAL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83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2E4B04B-5E3E-41E8-BB3D-318B0E79E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70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2E4B04B-5E3E-41E8-BB3D-318B0E79E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95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2E4B04B-5E3E-41E8-BB3D-318B0E79E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30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2E4B04B-5E3E-41E8-BB3D-318B0E79E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2E4B04B-5E3E-41E8-BB3D-318B0E79E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47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2E4B04B-5E3E-41E8-BB3D-318B0E79E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88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6" indent="0">
              <a:buNone/>
              <a:defRPr sz="1200"/>
            </a:lvl2pPr>
            <a:lvl3pPr marL="914411" indent="0">
              <a:buNone/>
              <a:defRPr sz="1000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2E4B04B-5E3E-41E8-BB3D-318B0E79E4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61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71550"/>
            <a:ext cx="8229600" cy="3623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1009" y="4747023"/>
            <a:ext cx="407365" cy="339327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4814316"/>
            <a:ext cx="541782" cy="258318"/>
          </a:xfrm>
          <a:prstGeom prst="rect">
            <a:avLst/>
          </a:prstGeom>
        </p:spPr>
        <p:txBody>
          <a:bodyPr/>
          <a:lstStyle>
            <a:lvl1pPr algn="r">
              <a:defRPr sz="135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44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11" rtl="0" eaLnBrk="1" latinLnBrk="0" hangingPunct="1">
        <a:spcBef>
          <a:spcPct val="0"/>
        </a:spcBef>
        <a:buNone/>
        <a:defRPr sz="2600" b="1" i="0" kern="1200" cap="all" baseline="0">
          <a:solidFill>
            <a:schemeClr val="tx2"/>
          </a:solidFill>
          <a:latin typeface="Trade Gothic LT Std" charset="0"/>
          <a:ea typeface="Trade Gothic LT Std" charset="0"/>
          <a:cs typeface="Trade Gothic LT Std" charset="0"/>
        </a:defRPr>
      </a:lvl1pPr>
    </p:titleStyle>
    <p:bodyStyle>
      <a:lvl1pPr marL="342904" indent="-342904" algn="l" defTabSz="914411" rtl="0" eaLnBrk="1" latinLnBrk="0" hangingPunct="1">
        <a:spcBef>
          <a:spcPct val="20000"/>
        </a:spcBef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9" indent="-285754" algn="l" defTabSz="91441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3" algn="l" defTabSz="9144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2E4B04B-5E3E-41E8-BB3D-318B0E79E454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81001" y="285751"/>
            <a:ext cx="2819399" cy="2133600"/>
            <a:chOff x="381000" y="285750"/>
            <a:chExt cx="3232901" cy="2455409"/>
          </a:xfrm>
        </p:grpSpPr>
        <p:sp>
          <p:nvSpPr>
            <p:cNvPr id="3" name="Rounded Rectangle 2"/>
            <p:cNvSpPr/>
            <p:nvPr/>
          </p:nvSpPr>
          <p:spPr>
            <a:xfrm>
              <a:off x="381000" y="285750"/>
              <a:ext cx="3232901" cy="2455409"/>
            </a:xfrm>
            <a:prstGeom prst="roundRect">
              <a:avLst/>
            </a:prstGeom>
            <a:noFill/>
            <a:ln w="76200">
              <a:solidFill>
                <a:srgbClr val="1E62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/>
              <a:endParaRPr lang="en-US" sz="675" dirty="0">
                <a:solidFill>
                  <a:prstClr val="white"/>
                </a:solidFill>
                <a:latin typeface="Helvetica Neue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580862" y="1829582"/>
              <a:ext cx="771525" cy="552989"/>
              <a:chOff x="6780698" y="8411297"/>
              <a:chExt cx="2057400" cy="1474636"/>
            </a:xfrm>
          </p:grpSpPr>
          <p:pic>
            <p:nvPicPr>
              <p:cNvPr id="5" name="圖片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780698" y="8411297"/>
                <a:ext cx="2057400" cy="909341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780698" y="9320638"/>
                <a:ext cx="2057400" cy="565295"/>
              </a:xfrm>
              <a:prstGeom prst="rect">
                <a:avLst/>
              </a:prstGeom>
            </p:spPr>
          </p:pic>
        </p:grpSp>
        <p:sp>
          <p:nvSpPr>
            <p:cNvPr id="7" name="Freeform 6"/>
            <p:cNvSpPr/>
            <p:nvPr/>
          </p:nvSpPr>
          <p:spPr>
            <a:xfrm rot="21267822">
              <a:off x="2038384" y="1326611"/>
              <a:ext cx="1004575" cy="346784"/>
            </a:xfrm>
            <a:custGeom>
              <a:avLst/>
              <a:gdLst>
                <a:gd name="connsiteX0" fmla="*/ 2602523 w 2602523"/>
                <a:gd name="connsiteY0" fmla="*/ 0 h 955865"/>
                <a:gd name="connsiteX1" fmla="*/ 1336431 w 2602523"/>
                <a:gd name="connsiteY1" fmla="*/ 668216 h 955865"/>
                <a:gd name="connsiteX2" fmla="*/ 1107831 w 2602523"/>
                <a:gd name="connsiteY2" fmla="*/ 931985 h 955865"/>
                <a:gd name="connsiteX3" fmla="*/ 0 w 2602523"/>
                <a:gd name="connsiteY3" fmla="*/ 105508 h 955865"/>
                <a:gd name="connsiteX0" fmla="*/ 2602523 w 2602523"/>
                <a:gd name="connsiteY0" fmla="*/ 0 h 992670"/>
                <a:gd name="connsiteX1" fmla="*/ 1881554 w 2602523"/>
                <a:gd name="connsiteY1" fmla="*/ 826478 h 992670"/>
                <a:gd name="connsiteX2" fmla="*/ 1107831 w 2602523"/>
                <a:gd name="connsiteY2" fmla="*/ 931985 h 992670"/>
                <a:gd name="connsiteX3" fmla="*/ 0 w 2602523"/>
                <a:gd name="connsiteY3" fmla="*/ 105508 h 992670"/>
                <a:gd name="connsiteX0" fmla="*/ 3182816 w 3182816"/>
                <a:gd name="connsiteY0" fmla="*/ 756138 h 862985"/>
                <a:gd name="connsiteX1" fmla="*/ 1881554 w 3182816"/>
                <a:gd name="connsiteY1" fmla="*/ 720970 h 862985"/>
                <a:gd name="connsiteX2" fmla="*/ 1107831 w 3182816"/>
                <a:gd name="connsiteY2" fmla="*/ 826477 h 862985"/>
                <a:gd name="connsiteX3" fmla="*/ 0 w 3182816"/>
                <a:gd name="connsiteY3" fmla="*/ 0 h 862985"/>
                <a:gd name="connsiteX0" fmla="*/ 3182816 w 3182816"/>
                <a:gd name="connsiteY0" fmla="*/ 756138 h 862985"/>
                <a:gd name="connsiteX1" fmla="*/ 1881554 w 3182816"/>
                <a:gd name="connsiteY1" fmla="*/ 720970 h 862985"/>
                <a:gd name="connsiteX2" fmla="*/ 1107831 w 3182816"/>
                <a:gd name="connsiteY2" fmla="*/ 826477 h 862985"/>
                <a:gd name="connsiteX3" fmla="*/ 0 w 3182816"/>
                <a:gd name="connsiteY3" fmla="*/ 0 h 862985"/>
                <a:gd name="connsiteX0" fmla="*/ 3182816 w 3182816"/>
                <a:gd name="connsiteY0" fmla="*/ 756138 h 914528"/>
                <a:gd name="connsiteX1" fmla="*/ 2672861 w 3182816"/>
                <a:gd name="connsiteY1" fmla="*/ 914400 h 914528"/>
                <a:gd name="connsiteX2" fmla="*/ 1881554 w 3182816"/>
                <a:gd name="connsiteY2" fmla="*/ 720970 h 914528"/>
                <a:gd name="connsiteX3" fmla="*/ 1107831 w 3182816"/>
                <a:gd name="connsiteY3" fmla="*/ 826477 h 914528"/>
                <a:gd name="connsiteX4" fmla="*/ 0 w 3182816"/>
                <a:gd name="connsiteY4" fmla="*/ 0 h 914528"/>
                <a:gd name="connsiteX0" fmla="*/ 3165231 w 3165231"/>
                <a:gd name="connsiteY0" fmla="*/ 351692 h 914442"/>
                <a:gd name="connsiteX1" fmla="*/ 2672861 w 3165231"/>
                <a:gd name="connsiteY1" fmla="*/ 914400 h 914442"/>
                <a:gd name="connsiteX2" fmla="*/ 1881554 w 3165231"/>
                <a:gd name="connsiteY2" fmla="*/ 720970 h 914442"/>
                <a:gd name="connsiteX3" fmla="*/ 1107831 w 3165231"/>
                <a:gd name="connsiteY3" fmla="*/ 826477 h 914442"/>
                <a:gd name="connsiteX4" fmla="*/ 0 w 3165231"/>
                <a:gd name="connsiteY4" fmla="*/ 0 h 914442"/>
                <a:gd name="connsiteX0" fmla="*/ 3165231 w 3165231"/>
                <a:gd name="connsiteY0" fmla="*/ 351692 h 862341"/>
                <a:gd name="connsiteX1" fmla="*/ 2672861 w 3165231"/>
                <a:gd name="connsiteY1" fmla="*/ 791308 h 862341"/>
                <a:gd name="connsiteX2" fmla="*/ 1881554 w 3165231"/>
                <a:gd name="connsiteY2" fmla="*/ 720970 h 862341"/>
                <a:gd name="connsiteX3" fmla="*/ 1107831 w 3165231"/>
                <a:gd name="connsiteY3" fmla="*/ 826477 h 862341"/>
                <a:gd name="connsiteX4" fmla="*/ 0 w 3165231"/>
                <a:gd name="connsiteY4" fmla="*/ 0 h 862341"/>
                <a:gd name="connsiteX0" fmla="*/ 3130062 w 3130062"/>
                <a:gd name="connsiteY0" fmla="*/ 334108 h 862341"/>
                <a:gd name="connsiteX1" fmla="*/ 2672861 w 3130062"/>
                <a:gd name="connsiteY1" fmla="*/ 791308 h 862341"/>
                <a:gd name="connsiteX2" fmla="*/ 1881554 w 3130062"/>
                <a:gd name="connsiteY2" fmla="*/ 720970 h 862341"/>
                <a:gd name="connsiteX3" fmla="*/ 1107831 w 3130062"/>
                <a:gd name="connsiteY3" fmla="*/ 826477 h 862341"/>
                <a:gd name="connsiteX4" fmla="*/ 0 w 3130062"/>
                <a:gd name="connsiteY4" fmla="*/ 0 h 862341"/>
                <a:gd name="connsiteX0" fmla="*/ 3130062 w 3184987"/>
                <a:gd name="connsiteY0" fmla="*/ 334108 h 862027"/>
                <a:gd name="connsiteX1" fmla="*/ 3094892 w 3184987"/>
                <a:gd name="connsiteY1" fmla="*/ 808892 h 862027"/>
                <a:gd name="connsiteX2" fmla="*/ 1881554 w 3184987"/>
                <a:gd name="connsiteY2" fmla="*/ 720970 h 862027"/>
                <a:gd name="connsiteX3" fmla="*/ 1107831 w 3184987"/>
                <a:gd name="connsiteY3" fmla="*/ 826477 h 862027"/>
                <a:gd name="connsiteX4" fmla="*/ 0 w 3184987"/>
                <a:gd name="connsiteY4" fmla="*/ 0 h 862027"/>
                <a:gd name="connsiteX0" fmla="*/ 3130062 w 3184987"/>
                <a:gd name="connsiteY0" fmla="*/ 474857 h 960838"/>
                <a:gd name="connsiteX1" fmla="*/ 3094892 w 3184987"/>
                <a:gd name="connsiteY1" fmla="*/ 949641 h 960838"/>
                <a:gd name="connsiteX2" fmla="*/ 1881554 w 3184987"/>
                <a:gd name="connsiteY2" fmla="*/ 861719 h 960838"/>
                <a:gd name="connsiteX3" fmla="*/ 896816 w 3184987"/>
                <a:gd name="connsiteY3" fmla="*/ 35241 h 960838"/>
                <a:gd name="connsiteX4" fmla="*/ 0 w 3184987"/>
                <a:gd name="connsiteY4" fmla="*/ 140749 h 960838"/>
                <a:gd name="connsiteX0" fmla="*/ 3130062 w 3301615"/>
                <a:gd name="connsiteY0" fmla="*/ 474857 h 916266"/>
                <a:gd name="connsiteX1" fmla="*/ 3235568 w 3301615"/>
                <a:gd name="connsiteY1" fmla="*/ 844134 h 916266"/>
                <a:gd name="connsiteX2" fmla="*/ 1881554 w 3301615"/>
                <a:gd name="connsiteY2" fmla="*/ 861719 h 916266"/>
                <a:gd name="connsiteX3" fmla="*/ 896816 w 3301615"/>
                <a:gd name="connsiteY3" fmla="*/ 35241 h 916266"/>
                <a:gd name="connsiteX4" fmla="*/ 0 w 3301615"/>
                <a:gd name="connsiteY4" fmla="*/ 140749 h 916266"/>
                <a:gd name="connsiteX0" fmla="*/ 3130062 w 3301615"/>
                <a:gd name="connsiteY0" fmla="*/ 474857 h 960839"/>
                <a:gd name="connsiteX1" fmla="*/ 3235568 w 3301615"/>
                <a:gd name="connsiteY1" fmla="*/ 949642 h 960839"/>
                <a:gd name="connsiteX2" fmla="*/ 1881554 w 3301615"/>
                <a:gd name="connsiteY2" fmla="*/ 861719 h 960839"/>
                <a:gd name="connsiteX3" fmla="*/ 896816 w 3301615"/>
                <a:gd name="connsiteY3" fmla="*/ 35241 h 960839"/>
                <a:gd name="connsiteX4" fmla="*/ 0 w 3301615"/>
                <a:gd name="connsiteY4" fmla="*/ 140749 h 960839"/>
                <a:gd name="connsiteX0" fmla="*/ 3130062 w 3301615"/>
                <a:gd name="connsiteY0" fmla="*/ 474857 h 1005802"/>
                <a:gd name="connsiteX1" fmla="*/ 3235568 w 3301615"/>
                <a:gd name="connsiteY1" fmla="*/ 949642 h 1005802"/>
                <a:gd name="connsiteX2" fmla="*/ 1881554 w 3301615"/>
                <a:gd name="connsiteY2" fmla="*/ 861719 h 1005802"/>
                <a:gd name="connsiteX3" fmla="*/ 896816 w 3301615"/>
                <a:gd name="connsiteY3" fmla="*/ 35241 h 1005802"/>
                <a:gd name="connsiteX4" fmla="*/ 0 w 3301615"/>
                <a:gd name="connsiteY4" fmla="*/ 140749 h 1005802"/>
                <a:gd name="connsiteX0" fmla="*/ 3130062 w 3130062"/>
                <a:gd name="connsiteY0" fmla="*/ 474857 h 871055"/>
                <a:gd name="connsiteX1" fmla="*/ 1881554 w 3130062"/>
                <a:gd name="connsiteY1" fmla="*/ 861719 h 871055"/>
                <a:gd name="connsiteX2" fmla="*/ 896816 w 3130062"/>
                <a:gd name="connsiteY2" fmla="*/ 35241 h 871055"/>
                <a:gd name="connsiteX3" fmla="*/ 0 w 3130062"/>
                <a:gd name="connsiteY3" fmla="*/ 140749 h 871055"/>
                <a:gd name="connsiteX0" fmla="*/ 3130062 w 3153650"/>
                <a:gd name="connsiteY0" fmla="*/ 474857 h 978509"/>
                <a:gd name="connsiteX1" fmla="*/ 3059723 w 3153650"/>
                <a:gd name="connsiteY1" fmla="*/ 932057 h 978509"/>
                <a:gd name="connsiteX2" fmla="*/ 1881554 w 3153650"/>
                <a:gd name="connsiteY2" fmla="*/ 861719 h 978509"/>
                <a:gd name="connsiteX3" fmla="*/ 896816 w 3153650"/>
                <a:gd name="connsiteY3" fmla="*/ 35241 h 978509"/>
                <a:gd name="connsiteX4" fmla="*/ 0 w 3153650"/>
                <a:gd name="connsiteY4" fmla="*/ 140749 h 978509"/>
                <a:gd name="connsiteX0" fmla="*/ 2233246 w 2256834"/>
                <a:gd name="connsiteY0" fmla="*/ 439616 h 943268"/>
                <a:gd name="connsiteX1" fmla="*/ 2162907 w 2256834"/>
                <a:gd name="connsiteY1" fmla="*/ 896816 h 943268"/>
                <a:gd name="connsiteX2" fmla="*/ 984738 w 2256834"/>
                <a:gd name="connsiteY2" fmla="*/ 826478 h 943268"/>
                <a:gd name="connsiteX3" fmla="*/ 0 w 2256834"/>
                <a:gd name="connsiteY3" fmla="*/ 0 h 943268"/>
                <a:gd name="connsiteX0" fmla="*/ 2655277 w 2678865"/>
                <a:gd name="connsiteY0" fmla="*/ 422031 h 924756"/>
                <a:gd name="connsiteX1" fmla="*/ 2584938 w 2678865"/>
                <a:gd name="connsiteY1" fmla="*/ 879231 h 924756"/>
                <a:gd name="connsiteX2" fmla="*/ 1406769 w 2678865"/>
                <a:gd name="connsiteY2" fmla="*/ 808893 h 924756"/>
                <a:gd name="connsiteX3" fmla="*/ 0 w 2678865"/>
                <a:gd name="connsiteY3" fmla="*/ 0 h 924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8865" h="924756">
                  <a:moveTo>
                    <a:pt x="2655277" y="422031"/>
                  </a:moveTo>
                  <a:cubicBezTo>
                    <a:pt x="2579077" y="457200"/>
                    <a:pt x="2793023" y="814754"/>
                    <a:pt x="2584938" y="879231"/>
                  </a:cubicBezTo>
                  <a:cubicBezTo>
                    <a:pt x="2376853" y="943708"/>
                    <a:pt x="1837592" y="955431"/>
                    <a:pt x="1406769" y="808893"/>
                  </a:cubicBezTo>
                  <a:cubicBezTo>
                    <a:pt x="975946" y="662355"/>
                    <a:pt x="313592" y="120162"/>
                    <a:pt x="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/>
              <a:endParaRPr lang="en-US" sz="675">
                <a:solidFill>
                  <a:prstClr val="white"/>
                </a:solidFill>
                <a:latin typeface="Helvetica Neue"/>
              </a:endParaRPr>
            </a:p>
          </p:txBody>
        </p:sp>
        <p:pic>
          <p:nvPicPr>
            <p:cNvPr id="8" name="Picture 7" descr="ColdTrace5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67263" y="788230"/>
              <a:ext cx="798723" cy="799765"/>
            </a:xfrm>
            <a:prstGeom prst="rect">
              <a:avLst/>
            </a:prstGeom>
          </p:spPr>
        </p:pic>
        <p:pic>
          <p:nvPicPr>
            <p:cNvPr id="9" name="Picture 8" descr="ColdTrace-Diagram_Wireless_Signal_(Right)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186005">
              <a:off x="2996500" y="676820"/>
              <a:ext cx="306185" cy="30618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287074" y="2147765"/>
              <a:ext cx="218330" cy="196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8"/>
              <a:r>
                <a:rPr lang="en-US" sz="675" dirty="0">
                  <a:solidFill>
                    <a:prstClr val="black"/>
                  </a:solidFill>
                  <a:latin typeface="Arial" charset="0"/>
                  <a:ea typeface="Arial" charset="0"/>
                  <a:cs typeface="Arial" charset="0"/>
                </a:rPr>
                <a:t>*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7"/>
            <a:srcRect r="29938"/>
            <a:stretch/>
          </p:blipFill>
          <p:spPr>
            <a:xfrm>
              <a:off x="959591" y="617271"/>
              <a:ext cx="1085545" cy="1765300"/>
            </a:xfrm>
            <a:prstGeom prst="rect">
              <a:avLst/>
            </a:prstGeom>
          </p:spPr>
        </p:pic>
      </p:grpSp>
      <p:cxnSp>
        <p:nvCxnSpPr>
          <p:cNvPr id="14" name="Straight Arrow Connector 13"/>
          <p:cNvCxnSpPr/>
          <p:nvPr/>
        </p:nvCxnSpPr>
        <p:spPr>
          <a:xfrm>
            <a:off x="1358937" y="2536006"/>
            <a:ext cx="0" cy="36462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2840896"/>
            <a:ext cx="44195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SMS Alerts – Real Time – to clinics staff (Optional)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</a:t>
            </a:r>
            <a:r>
              <a:rPr lang="en-US" sz="1400" dirty="0" smtClean="0"/>
              <a:t>irect from CT5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For </a:t>
            </a:r>
            <a:r>
              <a:rPr lang="en-US" sz="1400" dirty="0"/>
              <a:t>whom: clinic level health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What does the alert say: Alert about temperature from individual sensors/fridges and power.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How many numbers: Up to 5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How is device configured: Configured via GPRS or SMS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505200" y="819150"/>
            <a:ext cx="6096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66981" y="228065"/>
            <a:ext cx="46722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Temperature &amp; Power Data upload to dashboard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via GPRS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Less than 5MB a month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Typically upload every 60 </a:t>
            </a:r>
            <a:r>
              <a:rPr lang="en-US" sz="1400" dirty="0" err="1" smtClean="0"/>
              <a:t>mins</a:t>
            </a:r>
            <a:r>
              <a:rPr lang="en-US" sz="1400" dirty="0" smtClean="0"/>
              <a:t> (configurable)</a:t>
            </a:r>
          </a:p>
          <a:p>
            <a:pPr lvl="1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via SMS (optional)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failover when GPRS connectivity is poor/not working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Requires 2-way SMS Gateway service (dashboard receives SMS) with local country phone number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Not recommended unless free/very cheap SMS plan with SIM &amp; cheap 2-way SMS gateway plan</a:t>
            </a:r>
          </a:p>
        </p:txBody>
      </p:sp>
    </p:spTree>
    <p:extLst>
      <p:ext uri="{BB962C8B-B14F-4D97-AF65-F5344CB8AC3E}">
        <p14:creationId xmlns:p14="http://schemas.microsoft.com/office/powerpoint/2010/main" val="194691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2E4B04B-5E3E-41E8-BB3D-318B0E79E4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81001" y="285751"/>
            <a:ext cx="1523999" cy="1219200"/>
          </a:xfrm>
          <a:prstGeom prst="roundRect">
            <a:avLst/>
          </a:prstGeom>
          <a:noFill/>
          <a:ln w="76200">
            <a:solidFill>
              <a:srgbClr val="1E62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en-US" sz="675" dirty="0">
              <a:solidFill>
                <a:prstClr val="white"/>
              </a:solidFill>
              <a:latin typeface="Helvetica Neue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3400" y="438150"/>
            <a:ext cx="1205114" cy="863764"/>
            <a:chOff x="6780698" y="8411297"/>
            <a:chExt cx="2057400" cy="1474636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80698" y="8411297"/>
              <a:ext cx="2057400" cy="909341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80698" y="9320638"/>
              <a:ext cx="2057400" cy="565295"/>
            </a:xfrm>
            <a:prstGeom prst="rect">
              <a:avLst/>
            </a:prstGeom>
          </p:spPr>
        </p:pic>
      </p:grpSp>
      <p:cxnSp>
        <p:nvCxnSpPr>
          <p:cNvPr id="19" name="Straight Arrow Connector 18"/>
          <p:cNvCxnSpPr/>
          <p:nvPr/>
        </p:nvCxnSpPr>
        <p:spPr>
          <a:xfrm>
            <a:off x="2057400" y="514350"/>
            <a:ext cx="6096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06831" y="209550"/>
            <a:ext cx="5943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Facility Level Alerts – Real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For whom: clinic level health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What does the alert say: Alert about temperature from individual sensors/fridges and power.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How are alerts sent: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SMS direct from device (see previous slide)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SMS direct from </a:t>
            </a:r>
            <a:r>
              <a:rPr lang="en-US" sz="1400" dirty="0" err="1" smtClean="0"/>
              <a:t>Nexleaf</a:t>
            </a:r>
            <a:r>
              <a:rPr lang="en-US" sz="1400" dirty="0" smtClean="0"/>
              <a:t> dashboard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Requires SMS Gateway service, preferably with local number or sender name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OR requires cell phone carriers ‘email to SMS gateway’ if supported (e.g. you can send an email to 9492126877@txt.att.net and I will receive it as a txt message)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Email direct from dashboard</a:t>
            </a:r>
          </a:p>
          <a:p>
            <a:pPr lvl="1"/>
            <a:endParaRPr lang="en-US" sz="1400" dirty="0"/>
          </a:p>
          <a:p>
            <a:r>
              <a:rPr lang="en-US" sz="1400" b="1" dirty="0" smtClean="0"/>
              <a:t>Aggregated Alerts - Scheduled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For whom: Managers responsible for multiple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What does the alert say: list of facilities with issues and severity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How often sent: Sent once or twice a day at scheduled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How are alerts sent: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SMS direct from dashboard (see above description)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Email direct from dashboard</a:t>
            </a:r>
          </a:p>
        </p:txBody>
      </p:sp>
    </p:spTree>
    <p:extLst>
      <p:ext uri="{BB962C8B-B14F-4D97-AF65-F5344CB8AC3E}">
        <p14:creationId xmlns:p14="http://schemas.microsoft.com/office/powerpoint/2010/main" val="126941193"/>
      </p:ext>
    </p:extLst>
  </p:cSld>
  <p:clrMapOvr>
    <a:masterClrMapping/>
  </p:clrMapOvr>
</p:sld>
</file>

<file path=ppt/theme/theme1.xml><?xml version="1.0" encoding="utf-8"?>
<a:theme xmlns:a="http://schemas.openxmlformats.org/drawingml/2006/main" name="Nexleaf-PowerPoint-Theme_2016-Aug">
  <a:themeElements>
    <a:clrScheme name="Custom 1">
      <a:dk1>
        <a:sysClr val="windowText" lastClr="000000"/>
      </a:dk1>
      <a:lt1>
        <a:sysClr val="window" lastClr="FFFFFF"/>
      </a:lt1>
      <a:dk2>
        <a:srgbClr val="0070C0"/>
      </a:dk2>
      <a:lt2>
        <a:srgbClr val="EEECE1"/>
      </a:lt2>
      <a:accent1>
        <a:srgbClr val="0070C0"/>
      </a:accent1>
      <a:accent2>
        <a:srgbClr val="C00000"/>
      </a:accent2>
      <a:accent3>
        <a:srgbClr val="9BBB59"/>
      </a:accent3>
      <a:accent4>
        <a:srgbClr val="9BBB59"/>
      </a:accent4>
      <a:accent5>
        <a:srgbClr val="9BBB59"/>
      </a:accent5>
      <a:accent6>
        <a:srgbClr val="A5A5A5"/>
      </a:accent6>
      <a:hlink>
        <a:srgbClr val="C00000"/>
      </a:hlink>
      <a:folHlink>
        <a:srgbClr val="7F7F7F"/>
      </a:folHlink>
    </a:clrScheme>
    <a:fontScheme name="nexleaf">
      <a:majorFont>
        <a:latin typeface="Helvetica Neue"/>
        <a:ea typeface=""/>
        <a:cs typeface=""/>
      </a:majorFont>
      <a:minorFont>
        <a:latin typeface="Helvetica Ne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xleaf-PPT-Template_2016-Aug" id="{3179CF8F-EA49-4A40-8A2E-1C2AC5C20E22}" vid="{E560B35A-EBCB-9845-9451-8D522BFCE3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Nexleaf-PPT-Template_2016-Aug</Template>
  <TotalTime>7958</TotalTime>
  <Words>276</Words>
  <Application>Microsoft Office PowerPoint</Application>
  <PresentationFormat>On-screen Show (16:9)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 Neue</vt:lpstr>
      <vt:lpstr>Trade Gothic LT Std</vt:lpstr>
      <vt:lpstr>TradeGothic Bold</vt:lpstr>
      <vt:lpstr>Wingdings</vt:lpstr>
      <vt:lpstr>Nexleaf-PowerPoint-Theme_2016-Aug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Chalikian</dc:creator>
  <cp:lastModifiedBy>martin</cp:lastModifiedBy>
  <cp:revision>185</cp:revision>
  <cp:lastPrinted>2016-04-28T03:50:54Z</cp:lastPrinted>
  <dcterms:created xsi:type="dcterms:W3CDTF">2017-01-12T22:38:00Z</dcterms:created>
  <dcterms:modified xsi:type="dcterms:W3CDTF">2017-08-14T16:44:28Z</dcterms:modified>
</cp:coreProperties>
</file>