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706" r:id="rId2"/>
    <p:sldMasterId id="2147483728" r:id="rId3"/>
  </p:sldMasterIdLst>
  <p:notesMasterIdLst>
    <p:notesMasterId r:id="rId18"/>
  </p:notesMasterIdLst>
  <p:handoutMasterIdLst>
    <p:handoutMasterId r:id="rId19"/>
  </p:handoutMasterIdLst>
  <p:sldIdLst>
    <p:sldId id="336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8" r:id="rId14"/>
    <p:sldId id="349" r:id="rId15"/>
    <p:sldId id="350" r:id="rId16"/>
    <p:sldId id="352" r:id="rId17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6F2"/>
    <a:srgbClr val="008FCC"/>
    <a:srgbClr val="0092CC"/>
    <a:srgbClr val="F4EBE6"/>
    <a:srgbClr val="D2AF9C"/>
    <a:srgbClr val="BC886A"/>
    <a:srgbClr val="A56039"/>
    <a:srgbClr val="8F3807"/>
    <a:srgbClr val="761302"/>
    <a:srgbClr val="EAF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1" autoAdjust="0"/>
    <p:restoredTop sz="87967" autoAdjust="0"/>
  </p:normalViewPr>
  <p:slideViewPr>
    <p:cSldViewPr snapToGrid="0">
      <p:cViewPr varScale="1">
        <p:scale>
          <a:sx n="87" d="100"/>
          <a:sy n="87" d="100"/>
        </p:scale>
        <p:origin x="-1584" y="-96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-2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33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E8843-A7C4-432A-9F08-16396B59A19A}" type="datetimeFigureOut">
              <a:rPr lang="en-US" smtClean="0"/>
              <a:t>03/11/17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C6CFA-711A-479C-88D9-264F221D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28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CDB66-C0F6-45B6-BFF5-4575694EFB28}" type="datetimeFigureOut">
              <a:rPr lang="en-US" smtClean="0"/>
              <a:t>03/11/17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DFC79-30DA-484F-85C8-36E397180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8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 bIns="122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5184"/>
            <a:ext cx="5508000" cy="1119158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rgbClr val="0092CC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6507006"/>
            <a:ext cx="4478700" cy="247650"/>
          </a:xfrm>
        </p:spPr>
        <p:txBody>
          <a:bodyPr lIns="0"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>
          <a:xfrm>
            <a:off x="7121935" y="6476048"/>
            <a:ext cx="1646444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www.who.int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482001"/>
            <a:ext cx="9143999" cy="1656000"/>
          </a:xfrm>
          <a:solidFill>
            <a:schemeClr val="tx2"/>
          </a:solidFill>
        </p:spPr>
        <p:txBody>
          <a:bodyPr lIns="360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5440855"/>
            <a:ext cx="8408379" cy="288000"/>
          </a:xfrm>
          <a:noFill/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5595508" y="485184"/>
            <a:ext cx="3172871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954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A826542-68AB-4EF5-B2B7-7C8D70871A17}" type="datetime1">
              <a:rPr lang="en-GB" noProof="0" smtClean="0"/>
              <a:pPr/>
              <a:t>03/11/17</a:t>
            </a:fld>
            <a:endParaRPr lang="en-GB" noProof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>
          <a:noFill/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  <a:noFill/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59999" y="1800000"/>
            <a:ext cx="8419774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7807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2"/>
            <a:ext cx="9144000" cy="6857999"/>
          </a:xfrm>
          <a:solidFill>
            <a:schemeClr val="bg1"/>
          </a:solidFill>
        </p:spPr>
        <p:txBody>
          <a:bodyPr wrap="square" tIns="1980000" bIns="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6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1" y="1800000"/>
            <a:ext cx="3209925" cy="1649446"/>
          </a:xfrm>
          <a:solidFill>
            <a:schemeClr val="tx2">
              <a:alpha val="90000"/>
            </a:schemeClr>
          </a:solidFill>
        </p:spPr>
        <p:txBody>
          <a:bodyPr lIns="360000" tIns="180000" rIns="360000" bIns="180000">
            <a:no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  <a:lvl2pPr marL="541338" indent="-274638">
              <a:buClr>
                <a:schemeClr val="bg1"/>
              </a:buClr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AB999A-019E-47DF-9626-59D35A5C5D1F}" type="datetime1">
              <a:rPr lang="en-GB" noProof="0" smtClean="0"/>
              <a:t>03/11/17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|     Title of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803373" y="371958"/>
            <a:ext cx="1976400" cy="694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672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hit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/>
        <p:txBody>
          <a:bodyPr/>
          <a:lstStyle/>
          <a:p>
            <a:fld id="{99262F6C-3198-4C0D-9FD3-A522B66D4040}" type="datetime1">
              <a:rPr lang="en-GB" noProof="0" smtClean="0"/>
              <a:t>03/11/17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360000" y="1800002"/>
            <a:ext cx="477588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359999" y="2143683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 dirty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280578" y="214368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 dirty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574552" y="214368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 dirty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59999" y="2877928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280578" y="2877928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5574552" y="2877928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359999" y="3612173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280578" y="361217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5574552" y="361217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359999" y="4346418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280578" y="4346418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5574552" y="4346418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359999" y="5080663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280578" y="508066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5574552" y="508066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359999" y="5814910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280578" y="5814910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5574552" y="5814910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228545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8F2AE24-6C3D-4363-8DA8-E9E849065A01}" type="datetime1">
              <a:rPr lang="en-GB" noProof="0" smtClean="0"/>
              <a:t>03/11/17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0535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60000" y="6507006"/>
            <a:ext cx="4478700" cy="247650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" y="4482000"/>
            <a:ext cx="9143999" cy="1656000"/>
          </a:xfrm>
          <a:solidFill>
            <a:schemeClr val="tx2">
              <a:alpha val="90000"/>
            </a:schemeClr>
          </a:solidFill>
        </p:spPr>
        <p:txBody>
          <a:bodyPr lIns="360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b="1" noProof="0" dirty="0"/>
              <a:t>WHO</a:t>
            </a:r>
          </a:p>
          <a:p>
            <a:r>
              <a:rPr lang="en-GB" noProof="0" dirty="0"/>
              <a:t>20, Avenue </a:t>
            </a:r>
            <a:r>
              <a:rPr lang="en-GB" noProof="0" dirty="0" err="1"/>
              <a:t>Appia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/>
              <a:t>1211 Geneva</a:t>
            </a:r>
          </a:p>
          <a:p>
            <a:r>
              <a:rPr lang="en-GB" noProof="0" dirty="0"/>
              <a:t>Switzerland</a:t>
            </a:r>
          </a:p>
          <a:p>
            <a:endParaRPr lang="en-GB" noProof="0" dirty="0"/>
          </a:p>
          <a:p>
            <a:r>
              <a:rPr lang="en-GB" noProof="0" dirty="0"/>
              <a:t>Tel.: +xx</a:t>
            </a:r>
            <a:br>
              <a:rPr lang="en-GB" noProof="0" dirty="0"/>
            </a:br>
            <a:r>
              <a:rPr lang="en-GB" noProof="0" dirty="0"/>
              <a:t>Fax: +xx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595508" y="488563"/>
            <a:ext cx="3172871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121935" y="6476048"/>
            <a:ext cx="1646444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www.who.int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5508000" cy="1119158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rgbClr val="0092CC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485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rgbClr val="0074A2"/>
          </a:solidFill>
        </p:spPr>
        <p:txBody>
          <a:bodyPr bIns="1980000" anchor="ctr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 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" y="4482002"/>
            <a:ext cx="9143999" cy="1655999"/>
          </a:xfrm>
          <a:solidFill>
            <a:schemeClr val="tx2"/>
          </a:solidFill>
        </p:spPr>
        <p:txBody>
          <a:bodyPr lIns="360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5508000" cy="1119158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60000" y="6507006"/>
            <a:ext cx="4478700" cy="247650"/>
          </a:xfrm>
        </p:spPr>
        <p:txBody>
          <a:bodyPr lIns="0" anchor="ctr">
            <a:noAutofit/>
          </a:bodyPr>
          <a:lstStyle>
            <a:lvl1pPr>
              <a:defRPr sz="1000" b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121935" y="6476048"/>
            <a:ext cx="1646444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www.who.int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9999" y="5440855"/>
            <a:ext cx="8408379" cy="288000"/>
          </a:xfrm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595508" y="488563"/>
            <a:ext cx="3172871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8026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359999" y="1800000"/>
            <a:ext cx="8424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fld id="{DCD9F9BF-D269-4020-816F-460E917B7A74}" type="datetime1">
              <a:rPr lang="en-GB" noProof="0" smtClean="0"/>
              <a:t>03/11/17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359999" y="359999"/>
            <a:ext cx="612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529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invGray">
          <a:xfrm>
            <a:off x="359999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4675773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39CDCE64-EE06-4559-BA59-FD6059702EC4}" type="datetime1">
              <a:rPr lang="en-GB" noProof="0" smtClean="0"/>
              <a:t>03/11/17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367639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167802BA-8623-48AE-9924-9F5F6790139C}" type="datetime1">
              <a:rPr lang="en-GB" noProof="0" smtClean="0"/>
              <a:t>03/11/17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359999" y="2160000"/>
            <a:ext cx="4104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4675773" y="2160000"/>
            <a:ext cx="4104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359999" y="1800000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4675774" y="1800000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530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035824F7-C870-482C-80C0-AFECF2DA260C}" type="datetime1">
              <a:rPr lang="en-GB" noProof="0" smtClean="0"/>
              <a:t>03/11/17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359999" y="21600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4675773" y="21600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359999" y="1800000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4675774" y="1800000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 bwMode="invGray">
          <a:xfrm>
            <a:off x="359999" y="43812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 bwMode="invGray">
          <a:xfrm>
            <a:off x="4675773" y="43812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 bwMode="invGray">
          <a:xfrm>
            <a:off x="359999" y="4039524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 bwMode="invGray">
          <a:xfrm>
            <a:off x="4675774" y="4039524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82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800000"/>
            <a:ext cx="8424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F5F25C-B8D8-45F9-9C80-5699EEACB709}" type="datetime1">
              <a:rPr lang="en-GB" noProof="0" smtClean="0"/>
              <a:t>03/11/17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9924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BBB6CCEC-3D0A-48BE-9958-590F11C39C0A}" type="datetime1">
              <a:rPr lang="en-GB" noProof="0" smtClean="0"/>
              <a:t>03/11/17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359999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359999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 bwMode="invGray">
          <a:xfrm>
            <a:off x="3237886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 bwMode="invGray">
          <a:xfrm>
            <a:off x="3237886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 bwMode="invGray">
          <a:xfrm>
            <a:off x="6115773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 bwMode="invGray">
          <a:xfrm>
            <a:off x="6115773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799778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4675773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359999" y="1800000"/>
            <a:ext cx="4104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414CCF51-8078-42ED-9407-7F055975162E}" type="datetime1">
              <a:rPr lang="en-GB" noProof="0" smtClean="0"/>
              <a:t>03/11/17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379594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4675773" y="1800000"/>
            <a:ext cx="4104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359999" y="1800000"/>
            <a:ext cx="4104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B5CB8422-2CBD-43EC-AF21-8B33A2ACAA82}" type="datetime1">
              <a:rPr lang="en-GB" noProof="0" smtClean="0"/>
              <a:t>03/11/17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756257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359999" y="1800000"/>
            <a:ext cx="8419773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6C135116-9A9A-47DA-A114-676E0C1FD8BF}" type="datetime1">
              <a:rPr lang="en-GB" noProof="0" smtClean="0"/>
              <a:t>03/11/17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956194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 bwMode="invGray"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D0CC27D-0020-48D4-9B6C-9E6EA0640D93}" type="datetime1">
              <a:rPr lang="en-GB" noProof="0" smtClean="0"/>
              <a:t>03/11/17</a:t>
            </a:fld>
            <a:endParaRPr lang="en-GB" noProof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 bwMode="invGray">
          <a:noFill/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  <a:noFill/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 bwMode="invGray">
          <a:xfrm>
            <a:off x="359999" y="1800000"/>
            <a:ext cx="8419774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1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110000"/>
              </a:lnSpc>
              <a:defRPr sz="1400">
                <a:solidFill>
                  <a:schemeClr val="bg2"/>
                </a:solidFill>
                <a:latin typeface="+mn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94080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0"/>
            <a:ext cx="9144000" cy="6858000"/>
          </a:xfrm>
          <a:solidFill>
            <a:srgbClr val="0074A2"/>
          </a:solidFill>
        </p:spPr>
        <p:txBody>
          <a:bodyPr wrap="square" tIns="1980000" bIns="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1" y="1800000"/>
            <a:ext cx="3209925" cy="1649446"/>
          </a:xfrm>
          <a:solidFill>
            <a:schemeClr val="tx2">
              <a:alpha val="90000"/>
            </a:schemeClr>
          </a:solidFill>
        </p:spPr>
        <p:txBody>
          <a:bodyPr lIns="360000" tIns="180000" rIns="360000" bIns="180000">
            <a:no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  <a:lvl2pPr marL="541338" indent="-274638">
              <a:tabLst>
                <a:tab pos="1614488" algn="l"/>
              </a:tabLst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8D69CF-73BC-4E26-B56A-FEC2ABB77ED4}" type="datetime1">
              <a:rPr lang="en-GB" noProof="0" smtClean="0"/>
              <a:t>03/11/17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|     Title of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804000" y="370800"/>
            <a:ext cx="1976400" cy="694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6219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/>
        <p:txBody>
          <a:bodyPr/>
          <a:lstStyle/>
          <a:p>
            <a:fld id="{99262F6C-3198-4C0D-9FD3-A522B66D4040}" type="datetime1">
              <a:rPr lang="en-GB" noProof="0" smtClean="0"/>
              <a:t>03/11/17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/>
        <p:txBody>
          <a:bodyPr/>
          <a:lstStyle/>
          <a:p>
            <a:r>
              <a:rPr lang="en-GB" noProof="0" dirty="0"/>
              <a:t>|     Title of the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359999" y="359999"/>
            <a:ext cx="6120000" cy="72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360000" y="1800002"/>
            <a:ext cx="477588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359999" y="2143683"/>
            <a:ext cx="741363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280578" y="214368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574552" y="214368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59999" y="2877928"/>
            <a:ext cx="741363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280578" y="2877928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5574552" y="2877928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359999" y="3612173"/>
            <a:ext cx="741363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280578" y="361217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5574552" y="361217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359999" y="4346418"/>
            <a:ext cx="741363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280578" y="4346418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5574552" y="4346418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359999" y="5080663"/>
            <a:ext cx="741363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280578" y="508066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5574552" y="508066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359999" y="5814910"/>
            <a:ext cx="741363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280578" y="5814910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5574552" y="5814910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495313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invGray"/>
        <p:txBody>
          <a:bodyPr/>
          <a:lstStyle/>
          <a:p>
            <a:fld id="{7BA931E1-7FC2-4DBD-9F66-3D1575A3F79C}" type="datetime1">
              <a:rPr lang="en-GB" noProof="0" smtClean="0"/>
              <a:t>03/11/17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918371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rgbClr val="0074A2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60000" y="6507006"/>
            <a:ext cx="4478700" cy="247650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595508" y="488563"/>
            <a:ext cx="3172871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121935" y="6476048"/>
            <a:ext cx="1646444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www.who.int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5508000" cy="1119158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" y="4482000"/>
            <a:ext cx="9143999" cy="1656000"/>
          </a:xfrm>
          <a:solidFill>
            <a:schemeClr val="tx2">
              <a:alpha val="90000"/>
            </a:schemeClr>
          </a:solidFill>
        </p:spPr>
        <p:txBody>
          <a:bodyPr lIns="360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b="1" noProof="0" dirty="0"/>
              <a:t>WHO</a:t>
            </a:r>
          </a:p>
          <a:p>
            <a:r>
              <a:rPr lang="en-GB" noProof="0" dirty="0"/>
              <a:t>20, Avenue </a:t>
            </a:r>
            <a:r>
              <a:rPr lang="en-GB" noProof="0" dirty="0" err="1"/>
              <a:t>Appia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/>
              <a:t>1211 Geneva</a:t>
            </a:r>
          </a:p>
          <a:p>
            <a:r>
              <a:rPr lang="en-GB" noProof="0" dirty="0"/>
              <a:t>Switzerland</a:t>
            </a:r>
          </a:p>
          <a:p>
            <a:endParaRPr lang="en-GB" noProof="0" dirty="0"/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82847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8F2AE24-6C3D-4363-8DA8-E9E849065A01}" type="datetime1">
              <a:rPr lang="en-US" smtClean="0">
                <a:solidFill>
                  <a:prstClr val="black"/>
                </a:solidFill>
              </a:rPr>
              <a:pPr/>
              <a:t>03/11/17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59999" y="6293648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Source: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364" y="1188000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2490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99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773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F5FFF000-091D-47C5-9387-17D52AD2CE62}" type="datetime1">
              <a:rPr lang="en-GB" noProof="0" smtClean="0"/>
              <a:t>03/11/17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633454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749C-89F3-44B5-8628-0A21AF6C5C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7D26-9573-4F26-AB7C-CA77016A8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89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749C-89F3-44B5-8628-0A21AF6C5C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7D26-9573-4F26-AB7C-CA77016A8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60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749C-89F3-44B5-8628-0A21AF6C5C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7D26-9573-4F26-AB7C-CA77016A8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644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749C-89F3-44B5-8628-0A21AF6C5C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7D26-9573-4F26-AB7C-CA77016A8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999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749C-89F3-44B5-8628-0A21AF6C5C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7D26-9573-4F26-AB7C-CA77016A8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811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749C-89F3-44B5-8628-0A21AF6C5C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7D26-9573-4F26-AB7C-CA77016A8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15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749C-89F3-44B5-8628-0A21AF6C5C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7D26-9573-4F26-AB7C-CA77016A8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21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749C-89F3-44B5-8628-0A21AF6C5C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7D26-9573-4F26-AB7C-CA77016A8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41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749C-89F3-44B5-8628-0A21AF6C5C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7D26-9573-4F26-AB7C-CA77016A8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7807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749C-89F3-44B5-8628-0A21AF6C5C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7D26-9573-4F26-AB7C-CA77016A8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0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C78BF3F-558A-4B3C-B451-D04BA3C54A4A}" type="datetime1">
              <a:rPr lang="en-GB" noProof="0" smtClean="0"/>
              <a:t>03/11/17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>
          <a:xfrm>
            <a:off x="359999" y="2160000"/>
            <a:ext cx="4104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>
          <a:xfrm>
            <a:off x="4675773" y="2160000"/>
            <a:ext cx="4104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359999" y="1800000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675774" y="1800000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190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749C-89F3-44B5-8628-0A21AF6C5C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7D26-9573-4F26-AB7C-CA77016A8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6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00EC954-D5DE-4DD1-907A-F19F26ED4621}" type="datetime1">
              <a:rPr lang="en-GB" noProof="0" smtClean="0"/>
              <a:t>03/11/17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>
          <a:xfrm>
            <a:off x="359999" y="21600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>
          <a:xfrm>
            <a:off x="4675773" y="21600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359999" y="1800000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675774" y="1800000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>
          <a:xfrm>
            <a:off x="359999" y="43812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>
          <a:xfrm>
            <a:off x="4675773" y="43812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359999" y="4039524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675774" y="4039524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69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539959C5-8A63-4BDF-9345-C80A98690B8E}" type="datetime1">
              <a:rPr lang="en-GB" noProof="0" smtClean="0"/>
              <a:t>03/11/17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>
          <a:xfrm>
            <a:off x="359999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359999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>
          <a:xfrm>
            <a:off x="3237886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3237886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>
          <a:xfrm>
            <a:off x="6115773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115773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30733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773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59999" y="1800000"/>
            <a:ext cx="4104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EB9FF11-A344-43C4-823B-F8CC00676CD1}" type="datetime1">
              <a:rPr lang="en-GB" noProof="0" smtClean="0"/>
              <a:t>03/11/17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49456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773" y="1800000"/>
            <a:ext cx="4104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59999" y="1800000"/>
            <a:ext cx="4104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29A7516-E6F8-4BF1-9169-1AE6A8B4C4E1}" type="datetime1">
              <a:rPr lang="en-GB" noProof="0" smtClean="0"/>
              <a:t>03/11/17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17715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59999" y="1800000"/>
            <a:ext cx="8419773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31EE352-73CD-4388-84F2-249FAFD249D6}" type="datetime1">
              <a:rPr lang="en-GB" noProof="0" smtClean="0"/>
              <a:t>03/11/17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6228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9.xml"/><Relationship Id="rId16" Type="http://schemas.openxmlformats.org/officeDocument/2006/relationships/theme" Target="../theme/theme2.xml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59999" y="367619"/>
            <a:ext cx="612000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9999" y="1807620"/>
            <a:ext cx="8424001" cy="42372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59999" y="6588208"/>
            <a:ext cx="59250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0087168E-D4AA-4E26-BAB4-555C1D81D0C3}" type="datetime1">
              <a:rPr lang="en-GB" noProof="0" smtClean="0"/>
              <a:t>03/11/17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1044744" y="6588208"/>
            <a:ext cx="1698456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562325" y="6588208"/>
            <a:ext cx="217448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6803373" y="379578"/>
            <a:ext cx="1976400" cy="69480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</p:spTree>
    <p:extLst>
      <p:ext uri="{BB962C8B-B14F-4D97-AF65-F5344CB8AC3E}">
        <p14:creationId xmlns:p14="http://schemas.microsoft.com/office/powerpoint/2010/main" val="266350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662" r:id="rId2"/>
    <p:sldLayoutId id="2147483664" r:id="rId3"/>
    <p:sldLayoutId id="2147483686" r:id="rId4"/>
    <p:sldLayoutId id="2147483687" r:id="rId5"/>
    <p:sldLayoutId id="2147483688" r:id="rId6"/>
    <p:sldLayoutId id="2147483670" r:id="rId7"/>
    <p:sldLayoutId id="2147483690" r:id="rId8"/>
    <p:sldLayoutId id="2147483671" r:id="rId9"/>
    <p:sldLayoutId id="2147483685" r:id="rId10"/>
    <p:sldLayoutId id="2147483676" r:id="rId11"/>
    <p:sldLayoutId id="2147483725" r:id="rId12"/>
    <p:sldLayoutId id="2147483666" r:id="rId13"/>
    <p:sldLayoutId id="2147483684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92C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tx1"/>
        </a:buClr>
        <a:buSzPct val="80000"/>
        <a:buFontTx/>
        <a:buNone/>
        <a:defRPr sz="1400" b="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360363" indent="-179388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27087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9513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6075" indent="-358775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62163" indent="-358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139" userDrawn="1">
          <p15:clr>
            <a:srgbClr val="F26B43"/>
          </p15:clr>
        </p15:guide>
        <p15:guide id="2" orient="horz" pos="3809" userDrawn="1">
          <p15:clr>
            <a:srgbClr val="F26B43"/>
          </p15:clr>
        </p15:guide>
        <p15:guide id="3" pos="2880" userDrawn="1">
          <p15:clr>
            <a:srgbClr val="F26B43"/>
          </p15:clr>
        </p15:guide>
        <p15:guide id="4" pos="226" userDrawn="1">
          <p15:clr>
            <a:srgbClr val="F26B43"/>
          </p15:clr>
        </p15:guide>
        <p15:guide id="5" pos="5534" userDrawn="1">
          <p15:clr>
            <a:srgbClr val="F26B43"/>
          </p15:clr>
        </p15:guide>
        <p15:guide id="6" pos="2939" userDrawn="1">
          <p15:clr>
            <a:srgbClr val="F26B43"/>
          </p15:clr>
        </p15:guide>
        <p15:guide id="7" pos="282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4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invGray">
          <a:xfrm>
            <a:off x="359999" y="359999"/>
            <a:ext cx="612000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359999" y="1800000"/>
            <a:ext cx="8424001" cy="42372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invGray">
          <a:xfrm>
            <a:off x="359999" y="6580588"/>
            <a:ext cx="59250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B2A9C5F-569E-41BE-B5E5-7CBFE1B687B2}" type="datetime1">
              <a:rPr lang="en-GB" noProof="0" smtClean="0"/>
              <a:t>03/11/17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invGray">
          <a:xfrm>
            <a:off x="1044744" y="6580588"/>
            <a:ext cx="1698456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invGray">
          <a:xfrm>
            <a:off x="8562325" y="6580588"/>
            <a:ext cx="217448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 b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6803373" y="371958"/>
            <a:ext cx="1976400" cy="694800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</p:spTree>
    <p:extLst>
      <p:ext uri="{BB962C8B-B14F-4D97-AF65-F5344CB8AC3E}">
        <p14:creationId xmlns:p14="http://schemas.microsoft.com/office/powerpoint/2010/main" val="238844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26" r:id="rId12"/>
    <p:sldLayoutId id="2147483719" r:id="rId13"/>
    <p:sldLayoutId id="2147483720" r:id="rId14"/>
    <p:sldLayoutId id="2147483727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bg1"/>
        </a:buClr>
        <a:buSzPct val="80000"/>
        <a:buFontTx/>
        <a:buNone/>
        <a:defRPr sz="1400" b="0" kern="1200">
          <a:solidFill>
            <a:schemeClr val="bg1"/>
          </a:solidFill>
          <a:latin typeface="+mn-lt"/>
          <a:ea typeface="+mn-ea"/>
          <a:cs typeface="Times New Roman" panose="02020603050405020304" pitchFamily="18" charset="0"/>
        </a:defRPr>
      </a:lvl1pPr>
      <a:lvl2pPr marL="466725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827087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179513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tabLst>
          <a:tab pos="1074738" algn="l"/>
        </a:tabLst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616075" indent="-358775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062163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131" userDrawn="1">
          <p15:clr>
            <a:srgbClr val="F26B43"/>
          </p15:clr>
        </p15:guide>
        <p15:guide id="2" orient="horz" pos="3809" userDrawn="1">
          <p15:clr>
            <a:srgbClr val="F26B43"/>
          </p15:clr>
        </p15:guide>
        <p15:guide id="3" pos="2880" userDrawn="1">
          <p15:clr>
            <a:srgbClr val="F26B43"/>
          </p15:clr>
        </p15:guide>
        <p15:guide id="4" pos="227" userDrawn="1">
          <p15:clr>
            <a:srgbClr val="F26B43"/>
          </p15:clr>
        </p15:guide>
        <p15:guide id="5" pos="5534" userDrawn="1">
          <p15:clr>
            <a:srgbClr val="F26B43"/>
          </p15:clr>
        </p15:guide>
        <p15:guide id="6" pos="2821" userDrawn="1">
          <p15:clr>
            <a:srgbClr val="F26B43"/>
          </p15:clr>
        </p15:guide>
        <p15:guide id="7" pos="293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641749C-89F3-44B5-8628-0A21AF6C5C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03/11/17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F737D26-9573-4F26-AB7C-CA77016A8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2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Data Standards for routine health facility systems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Kathryn O’Neill | HQ/HIS/IER/GPM | September 2017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Update on the DHIS Health App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2221106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75773" y="1800000"/>
            <a:ext cx="4049938" cy="4542434"/>
          </a:xfrm>
        </p:spPr>
        <p:txBody>
          <a:bodyPr/>
          <a:lstStyle/>
          <a:p>
            <a:r>
              <a:rPr lang="en-US" sz="1600" b="1" u="sng" dirty="0">
                <a:solidFill>
                  <a:srgbClr val="009CDE"/>
                </a:solidFill>
              </a:rPr>
              <a:t>Core </a:t>
            </a:r>
            <a:r>
              <a:rPr lang="en-US" sz="1600" b="1" u="sng" dirty="0" smtClean="0">
                <a:solidFill>
                  <a:srgbClr val="009CDE"/>
                </a:solidFill>
              </a:rPr>
              <a:t>analysis</a:t>
            </a:r>
            <a:endParaRPr lang="en-US" sz="1600" b="1" u="sng" dirty="0">
              <a:solidFill>
                <a:srgbClr val="009CDE"/>
              </a:solidFill>
            </a:endParaRPr>
          </a:p>
          <a:p>
            <a:pPr marL="285750" indent="-285750">
              <a:spcAft>
                <a:spcPts val="0"/>
              </a:spcAft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Immunization </a:t>
            </a:r>
            <a:r>
              <a:rPr lang="en-US" dirty="0"/>
              <a:t>coverage for each vaccine in national schedule</a:t>
            </a:r>
          </a:p>
          <a:p>
            <a:pPr marL="285750" indent="-285750">
              <a:spcAft>
                <a:spcPts val="0"/>
              </a:spcAft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/>
              <a:t>Monitor </a:t>
            </a:r>
            <a:r>
              <a:rPr lang="en-US" dirty="0" smtClean="0"/>
              <a:t>drop-outs</a:t>
            </a:r>
            <a:endParaRPr lang="en-US" dirty="0"/>
          </a:p>
          <a:p>
            <a:pPr marL="285750" indent="-285750">
              <a:spcAft>
                <a:spcPts val="0"/>
              </a:spcAft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/>
              <a:t>Monitor availability of vaccines and injection supplies</a:t>
            </a:r>
          </a:p>
          <a:p>
            <a:pPr marL="285750" indent="-285750">
              <a:spcAft>
                <a:spcPts val="0"/>
              </a:spcAft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/>
              <a:t>Monitor cold chain (vaccine </a:t>
            </a:r>
            <a:r>
              <a:rPr lang="en-US" dirty="0" smtClean="0"/>
              <a:t>vial </a:t>
            </a:r>
            <a:r>
              <a:rPr lang="en-US" dirty="0"/>
              <a:t>wastage, vaccine </a:t>
            </a:r>
            <a:r>
              <a:rPr lang="en-US" dirty="0" smtClean="0"/>
              <a:t>temperature)</a:t>
            </a:r>
            <a:endParaRPr lang="en-US" dirty="0"/>
          </a:p>
          <a:p>
            <a:r>
              <a:rPr lang="en-US" sz="1600" b="1" u="sng" dirty="0" smtClean="0">
                <a:solidFill>
                  <a:srgbClr val="009CDE"/>
                </a:solidFill>
              </a:rPr>
              <a:t>Highlights/future priorities</a:t>
            </a:r>
            <a:endParaRPr lang="en-US" sz="1600" b="1" u="sng" dirty="0">
              <a:solidFill>
                <a:srgbClr val="009CDE"/>
              </a:solidFill>
            </a:endParaRPr>
          </a:p>
          <a:p>
            <a:pPr marL="285750" indent="-285750"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WHO, GAVI  promoting/supporting </a:t>
            </a:r>
            <a:r>
              <a:rPr lang="en-US" dirty="0"/>
              <a:t>integration of EPI into HMIS</a:t>
            </a:r>
          </a:p>
          <a:p>
            <a:pPr marL="285750" indent="-285750"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Supporting implementation at country level (through country governance)</a:t>
            </a:r>
            <a:endParaRPr lang="en-US" dirty="0" smtClean="0"/>
          </a:p>
          <a:p>
            <a:pPr marL="285750" indent="-285750"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Aligning </a:t>
            </a:r>
            <a:r>
              <a:rPr lang="en-US" dirty="0"/>
              <a:t>with existing tools (</a:t>
            </a:r>
            <a:r>
              <a:rPr lang="en-US" dirty="0" err="1"/>
              <a:t>e.g</a:t>
            </a:r>
            <a:r>
              <a:rPr lang="en-US" dirty="0"/>
              <a:t> DVDMT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EB9FF11-A344-43C4-823B-F8CC00676CD1}" type="datetime1">
              <a:rPr lang="en-GB" noProof="0" smtClean="0"/>
              <a:t>03/11/17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/>
              <a:t>WHO Health App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10</a:t>
            </a:fld>
            <a:endParaRPr lang="en-GB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Immunization module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 smtClean="0"/>
              <a:t>Analysis and use of routine immunization data</a:t>
            </a:r>
            <a:endParaRPr lang="en-US" b="1" dirty="0"/>
          </a:p>
        </p:txBody>
      </p:sp>
      <p:pic>
        <p:nvPicPr>
          <p:cNvPr id="10" name="Picture 85" descr="Temp alar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44" y="1929578"/>
            <a:ext cx="2164987" cy="159963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7" descr="Temp alarms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438" y="1941480"/>
            <a:ext cx="2125710" cy="158773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1" descr="Fridg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28" y="3631669"/>
            <a:ext cx="2964806" cy="22161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019" y="659663"/>
            <a:ext cx="479624" cy="55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285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Curriculum: </a:t>
            </a:r>
            <a:br>
              <a:rPr lang="en-GB" dirty="0" smtClean="0"/>
            </a:br>
            <a:r>
              <a:rPr lang="en-GB" dirty="0" smtClean="0"/>
              <a:t>Analysis and use of facility data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3"/>
          </p:nvPr>
        </p:nvSpPr>
        <p:spPr/>
      </p:sp>
      <p:cxnSp>
        <p:nvCxnSpPr>
          <p:cNvPr id="156" name="Straight Connector 155"/>
          <p:cNvCxnSpPr/>
          <p:nvPr/>
        </p:nvCxnSpPr>
        <p:spPr>
          <a:xfrm flipH="1">
            <a:off x="6717303" y="3057637"/>
            <a:ext cx="21459" cy="3286198"/>
          </a:xfrm>
          <a:prstGeom prst="line">
            <a:avLst/>
          </a:prstGeom>
          <a:ln w="1016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843611" y="2828064"/>
            <a:ext cx="21459" cy="3286198"/>
          </a:xfrm>
          <a:prstGeom prst="line">
            <a:avLst/>
          </a:prstGeom>
          <a:ln w="1016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1058864" y="1697772"/>
            <a:ext cx="5124660" cy="669"/>
          </a:xfrm>
          <a:prstGeom prst="line">
            <a:avLst/>
          </a:prstGeom>
          <a:ln w="152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Oval 158"/>
          <p:cNvSpPr/>
          <p:nvPr/>
        </p:nvSpPr>
        <p:spPr>
          <a:xfrm>
            <a:off x="165684" y="1188608"/>
            <a:ext cx="1308937" cy="1033345"/>
          </a:xfrm>
          <a:prstGeom prst="ellipse">
            <a:avLst/>
          </a:prstGeom>
          <a:solidFill>
            <a:schemeClr val="bg1"/>
          </a:solidFill>
          <a:ln w="152400">
            <a:solidFill>
              <a:srgbClr val="359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TextBox 159"/>
          <p:cNvSpPr txBox="1"/>
          <p:nvPr/>
        </p:nvSpPr>
        <p:spPr>
          <a:xfrm>
            <a:off x="474976" y="1346425"/>
            <a:ext cx="802046" cy="717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Module</a:t>
            </a:r>
          </a:p>
          <a:p>
            <a:pPr algn="ctr"/>
            <a:r>
              <a:rPr lang="en-GB" sz="2800" dirty="0">
                <a:solidFill>
                  <a:srgbClr val="3590CE"/>
                </a:solidFill>
                <a:latin typeface="Arial Black" panose="020B0A04020102020204" pitchFamily="34" charset="0"/>
              </a:rPr>
              <a:t>1</a:t>
            </a:r>
          </a:p>
        </p:txBody>
      </p:sp>
      <p:grpSp>
        <p:nvGrpSpPr>
          <p:cNvPr id="161" name="Group 160"/>
          <p:cNvGrpSpPr/>
          <p:nvPr/>
        </p:nvGrpSpPr>
        <p:grpSpPr>
          <a:xfrm>
            <a:off x="2149669" y="1181100"/>
            <a:ext cx="1308936" cy="1033345"/>
            <a:chOff x="2405836" y="187893"/>
            <a:chExt cx="1152128" cy="1152128"/>
          </a:xfrm>
        </p:grpSpPr>
        <p:sp>
          <p:nvSpPr>
            <p:cNvPr id="200" name="Oval 199"/>
            <p:cNvSpPr/>
            <p:nvPr/>
          </p:nvSpPr>
          <p:spPr>
            <a:xfrm>
              <a:off x="2405836" y="187893"/>
              <a:ext cx="1152128" cy="1152128"/>
            </a:xfrm>
            <a:prstGeom prst="ellipse">
              <a:avLst/>
            </a:prstGeom>
            <a:solidFill>
              <a:schemeClr val="bg1"/>
            </a:solidFill>
            <a:ln w="152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2664380" y="378403"/>
              <a:ext cx="70596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Module</a:t>
              </a:r>
            </a:p>
            <a:p>
              <a:pPr algn="ctr"/>
              <a:r>
                <a:rPr lang="en-GB" sz="2800" dirty="0" smtClean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GB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4088017" y="1181770"/>
            <a:ext cx="1308936" cy="1033345"/>
            <a:chOff x="4237729" y="188640"/>
            <a:chExt cx="1152128" cy="1152128"/>
          </a:xfrm>
        </p:grpSpPr>
        <p:sp>
          <p:nvSpPr>
            <p:cNvPr id="198" name="Oval 197"/>
            <p:cNvSpPr/>
            <p:nvPr/>
          </p:nvSpPr>
          <p:spPr>
            <a:xfrm>
              <a:off x="4237729" y="188640"/>
              <a:ext cx="1152128" cy="1152128"/>
            </a:xfrm>
            <a:prstGeom prst="ellipse">
              <a:avLst/>
            </a:prstGeom>
            <a:solidFill>
              <a:schemeClr val="bg1"/>
            </a:solidFill>
            <a:ln w="152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4487474" y="364594"/>
              <a:ext cx="70596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Module</a:t>
              </a:r>
            </a:p>
            <a:p>
              <a:pPr algn="ctr"/>
              <a:r>
                <a:rPr lang="en-GB" sz="2800" dirty="0" smtClean="0">
                  <a:solidFill>
                    <a:srgbClr val="00B050"/>
                  </a:solidFill>
                  <a:latin typeface="Arial Black" panose="020B0A04020102020204" pitchFamily="34" charset="0"/>
                </a:rPr>
                <a:t>3</a:t>
              </a:r>
              <a:endParaRPr lang="en-GB" sz="2800" dirty="0">
                <a:solidFill>
                  <a:srgbClr val="00B05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6049183" y="1205871"/>
            <a:ext cx="1308936" cy="1033345"/>
            <a:chOff x="5940151" y="215511"/>
            <a:chExt cx="1152128" cy="1152128"/>
          </a:xfrm>
        </p:grpSpPr>
        <p:sp>
          <p:nvSpPr>
            <p:cNvPr id="196" name="Oval 195"/>
            <p:cNvSpPr/>
            <p:nvPr/>
          </p:nvSpPr>
          <p:spPr>
            <a:xfrm>
              <a:off x="5940151" y="215511"/>
              <a:ext cx="1152128" cy="1152128"/>
            </a:xfrm>
            <a:prstGeom prst="ellipse">
              <a:avLst/>
            </a:prstGeom>
            <a:solidFill>
              <a:schemeClr val="bg1"/>
            </a:solidFill>
            <a:ln w="152400">
              <a:solidFill>
                <a:srgbClr val="CF1C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6203756" y="372218"/>
              <a:ext cx="70596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Module</a:t>
              </a:r>
            </a:p>
            <a:p>
              <a:pPr algn="ctr"/>
              <a:r>
                <a:rPr lang="en-GB" sz="2800" dirty="0" smtClean="0">
                  <a:solidFill>
                    <a:srgbClr val="CF1C73"/>
                  </a:solidFill>
                  <a:latin typeface="Arial Black" panose="020B0A04020102020204" pitchFamily="34" charset="0"/>
                </a:rPr>
                <a:t>4</a:t>
              </a:r>
              <a:endParaRPr lang="en-GB" sz="2800" dirty="0">
                <a:solidFill>
                  <a:srgbClr val="CF1C73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64" name="TextBox 163"/>
          <p:cNvSpPr txBox="1"/>
          <p:nvPr/>
        </p:nvSpPr>
        <p:spPr>
          <a:xfrm>
            <a:off x="328975" y="2355622"/>
            <a:ext cx="1009661" cy="3036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3590CE"/>
                </a:solidFill>
              </a:rPr>
              <a:t>GENERAL</a:t>
            </a:r>
            <a:endParaRPr lang="en-GB" sz="1600" b="1" dirty="0">
              <a:solidFill>
                <a:srgbClr val="3590CE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2177056" y="2259006"/>
            <a:ext cx="1312886" cy="496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MORTALITY</a:t>
            </a:r>
          </a:p>
          <a:p>
            <a:pPr algn="ctr">
              <a:lnSpc>
                <a:spcPts val="1800"/>
              </a:lnSpc>
            </a:pP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&amp; MORBIDITY</a:t>
            </a:r>
            <a:endParaRPr lang="en-GB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4285213" y="2259006"/>
            <a:ext cx="990539" cy="496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1600" b="1" dirty="0" smtClean="0">
                <a:solidFill>
                  <a:srgbClr val="00B050"/>
                </a:solidFill>
              </a:rPr>
              <a:t>HEALTH </a:t>
            </a:r>
          </a:p>
          <a:p>
            <a:pPr algn="ctr">
              <a:lnSpc>
                <a:spcPts val="1800"/>
              </a:lnSpc>
            </a:pPr>
            <a:r>
              <a:rPr lang="en-GB" sz="1600" b="1" dirty="0" smtClean="0">
                <a:solidFill>
                  <a:srgbClr val="00B050"/>
                </a:solidFill>
              </a:rPr>
              <a:t>SYSTEMS</a:t>
            </a:r>
            <a:endParaRPr lang="en-GB" sz="1600" b="1" dirty="0">
              <a:solidFill>
                <a:srgbClr val="00B050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6067008" y="2259006"/>
            <a:ext cx="1332009" cy="496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1600" b="1" dirty="0" smtClean="0">
                <a:solidFill>
                  <a:srgbClr val="CF1C73"/>
                </a:solidFill>
              </a:rPr>
              <a:t>PROGRAMME</a:t>
            </a:r>
          </a:p>
          <a:p>
            <a:pPr algn="ctr">
              <a:lnSpc>
                <a:spcPts val="1800"/>
              </a:lnSpc>
            </a:pPr>
            <a:r>
              <a:rPr lang="en-GB" sz="1600" b="1" dirty="0" smtClean="0">
                <a:solidFill>
                  <a:srgbClr val="CF1C73"/>
                </a:solidFill>
              </a:rPr>
              <a:t>SPECIFIC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7160" y="2786538"/>
            <a:ext cx="1554363" cy="580534"/>
          </a:xfrm>
          <a:prstGeom prst="rect">
            <a:avLst/>
          </a:prstGeom>
          <a:solidFill>
            <a:schemeClr val="bg1"/>
          </a:solidFill>
          <a:ln w="25400">
            <a:solidFill>
              <a:srgbClr val="3590CE"/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GB" sz="1100" dirty="0" smtClean="0">
                <a:solidFill>
                  <a:srgbClr val="3590CE"/>
                </a:solidFill>
              </a:rPr>
              <a:t>Core indicators</a:t>
            </a:r>
          </a:p>
          <a:p>
            <a:pPr marL="266700" indent="-88900" defTabSz="896938">
              <a:buFontTx/>
              <a:buChar char="-"/>
              <a:tabLst>
                <a:tab pos="630238" algn="l"/>
              </a:tabLst>
            </a:pPr>
            <a:r>
              <a:rPr lang="en-GB" sz="1100" dirty="0" smtClean="0">
                <a:solidFill>
                  <a:srgbClr val="3590CE"/>
                </a:solidFill>
              </a:rPr>
              <a:t>Aggregate</a:t>
            </a:r>
            <a:endParaRPr lang="en-GB" sz="1100" dirty="0">
              <a:solidFill>
                <a:srgbClr val="3590CE"/>
              </a:solidFill>
            </a:endParaRPr>
          </a:p>
          <a:p>
            <a:pPr marL="266700" indent="-88900" defTabSz="896938">
              <a:buFontTx/>
              <a:buChar char="-"/>
              <a:tabLst>
                <a:tab pos="630238" algn="l"/>
              </a:tabLst>
            </a:pPr>
            <a:r>
              <a:rPr lang="en-GB" sz="1100" dirty="0" smtClean="0">
                <a:solidFill>
                  <a:srgbClr val="3590CE"/>
                </a:solidFill>
              </a:rPr>
              <a:t>Case based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77160" y="3488238"/>
            <a:ext cx="1554363" cy="241980"/>
          </a:xfrm>
          <a:prstGeom prst="rect">
            <a:avLst/>
          </a:prstGeom>
          <a:solidFill>
            <a:schemeClr val="bg1"/>
          </a:solidFill>
          <a:ln w="25400">
            <a:solidFill>
              <a:srgbClr val="3590CE"/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GB" sz="1100" dirty="0" smtClean="0">
                <a:solidFill>
                  <a:srgbClr val="3590CE"/>
                </a:solidFill>
              </a:rPr>
              <a:t>Data quality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77160" y="3977431"/>
            <a:ext cx="1554363" cy="411257"/>
          </a:xfrm>
          <a:prstGeom prst="rect">
            <a:avLst/>
          </a:prstGeom>
          <a:solidFill>
            <a:schemeClr val="bg1"/>
          </a:solidFill>
          <a:ln w="25400">
            <a:solidFill>
              <a:srgbClr val="3590CE"/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GB" sz="1100" dirty="0" smtClean="0">
                <a:solidFill>
                  <a:srgbClr val="3590CE"/>
                </a:solidFill>
              </a:rPr>
              <a:t>Population estimates/</a:t>
            </a:r>
            <a:br>
              <a:rPr lang="en-GB" sz="1100" dirty="0" smtClean="0">
                <a:solidFill>
                  <a:srgbClr val="3590CE"/>
                </a:solidFill>
              </a:rPr>
            </a:br>
            <a:r>
              <a:rPr lang="en-GB" sz="1100" dirty="0" smtClean="0">
                <a:solidFill>
                  <a:srgbClr val="3590CE"/>
                </a:solidFill>
              </a:rPr>
              <a:t>denominators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77160" y="4635899"/>
            <a:ext cx="1554363" cy="241980"/>
          </a:xfrm>
          <a:prstGeom prst="rect">
            <a:avLst/>
          </a:prstGeom>
          <a:solidFill>
            <a:schemeClr val="bg1"/>
          </a:solidFill>
          <a:ln w="25400">
            <a:solidFill>
              <a:srgbClr val="3590CE"/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GB" sz="1100" dirty="0" smtClean="0">
                <a:solidFill>
                  <a:srgbClr val="3590CE"/>
                </a:solidFill>
              </a:rPr>
              <a:t>Analysis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77160" y="5035380"/>
            <a:ext cx="1554363" cy="411257"/>
          </a:xfrm>
          <a:prstGeom prst="rect">
            <a:avLst/>
          </a:prstGeom>
          <a:solidFill>
            <a:schemeClr val="bg1"/>
          </a:solidFill>
          <a:ln w="25400">
            <a:solidFill>
              <a:srgbClr val="3590CE"/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GB" sz="1100" dirty="0" smtClean="0">
                <a:solidFill>
                  <a:srgbClr val="3590CE"/>
                </a:solidFill>
              </a:rPr>
              <a:t>Presentation and communication</a:t>
            </a:r>
          </a:p>
        </p:txBody>
      </p:sp>
      <p:cxnSp>
        <p:nvCxnSpPr>
          <p:cNvPr id="173" name="Straight Connector 172"/>
          <p:cNvCxnSpPr/>
          <p:nvPr/>
        </p:nvCxnSpPr>
        <p:spPr>
          <a:xfrm flipH="1">
            <a:off x="2793407" y="2892649"/>
            <a:ext cx="21459" cy="3286198"/>
          </a:xfrm>
          <a:prstGeom prst="line">
            <a:avLst/>
          </a:prstGeom>
          <a:ln w="1016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2026956" y="2822872"/>
            <a:ext cx="1554363" cy="41125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</a:rPr>
              <a:t>Mortality and causes of death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2026956" y="3688782"/>
            <a:ext cx="1554363" cy="74981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</a:rPr>
              <a:t>Outpatient morbidity &amp;</a:t>
            </a:r>
            <a:br>
              <a:rPr lang="en-GB" sz="11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</a:rPr>
              <a:t>routine surveillance of priority diseases</a:t>
            </a:r>
          </a:p>
          <a:p>
            <a:pPr algn="ctr"/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176" name="Straight Connector 175"/>
          <p:cNvCxnSpPr/>
          <p:nvPr/>
        </p:nvCxnSpPr>
        <p:spPr>
          <a:xfrm flipH="1">
            <a:off x="4740391" y="2828064"/>
            <a:ext cx="21459" cy="3286198"/>
          </a:xfrm>
          <a:prstGeom prst="line">
            <a:avLst/>
          </a:prstGeom>
          <a:ln w="1016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3973941" y="2907508"/>
            <a:ext cx="1554363" cy="241980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GB" sz="1100" dirty="0" smtClean="0">
                <a:solidFill>
                  <a:srgbClr val="00B050"/>
                </a:solidFill>
              </a:rPr>
              <a:t>Health infrastructure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3988509" y="3428906"/>
            <a:ext cx="1554363" cy="411257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GB" sz="1100" dirty="0" smtClean="0">
                <a:solidFill>
                  <a:srgbClr val="00B050"/>
                </a:solidFill>
              </a:rPr>
              <a:t>Human </a:t>
            </a:r>
          </a:p>
          <a:p>
            <a:pPr algn="ctr"/>
            <a:r>
              <a:rPr lang="en-GB" sz="1100" dirty="0" smtClean="0">
                <a:solidFill>
                  <a:srgbClr val="00B050"/>
                </a:solidFill>
              </a:rPr>
              <a:t>resources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3963212" y="4034945"/>
            <a:ext cx="1554363" cy="411257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GB" sz="1100" dirty="0" smtClean="0">
                <a:solidFill>
                  <a:srgbClr val="00B050"/>
                </a:solidFill>
              </a:rPr>
              <a:t>Drugs and </a:t>
            </a:r>
          </a:p>
          <a:p>
            <a:pPr algn="ctr"/>
            <a:r>
              <a:rPr lang="en-GB" sz="1100" dirty="0" smtClean="0">
                <a:solidFill>
                  <a:srgbClr val="00B050"/>
                </a:solidFill>
              </a:rPr>
              <a:t>supplies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988509" y="4640988"/>
            <a:ext cx="1554363" cy="411257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GB" sz="1100" dirty="0" smtClean="0">
                <a:solidFill>
                  <a:srgbClr val="00B050"/>
                </a:solidFill>
              </a:rPr>
              <a:t>General service delivery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5931448" y="2817792"/>
            <a:ext cx="1554363" cy="241980"/>
          </a:xfrm>
          <a:prstGeom prst="rect">
            <a:avLst/>
          </a:prstGeom>
          <a:solidFill>
            <a:schemeClr val="bg1"/>
          </a:solidFill>
          <a:ln w="25400">
            <a:solidFill>
              <a:srgbClr val="CF1C73"/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GB" sz="1100" dirty="0" smtClean="0">
                <a:solidFill>
                  <a:srgbClr val="CF1C73"/>
                </a:solidFill>
              </a:rPr>
              <a:t>HIV/AIDS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5931448" y="3152467"/>
            <a:ext cx="1554363" cy="241980"/>
          </a:xfrm>
          <a:prstGeom prst="rect">
            <a:avLst/>
          </a:prstGeom>
          <a:solidFill>
            <a:schemeClr val="bg1"/>
          </a:solidFill>
          <a:ln w="25400">
            <a:solidFill>
              <a:srgbClr val="CF1C73"/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GB" sz="1100" dirty="0" smtClean="0">
                <a:solidFill>
                  <a:srgbClr val="CF1C73"/>
                </a:solidFill>
              </a:rPr>
              <a:t>Tuberculosis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5931448" y="3821819"/>
            <a:ext cx="1554363" cy="241980"/>
          </a:xfrm>
          <a:prstGeom prst="rect">
            <a:avLst/>
          </a:prstGeom>
          <a:solidFill>
            <a:schemeClr val="bg1"/>
          </a:solidFill>
          <a:ln w="25400">
            <a:solidFill>
              <a:srgbClr val="CF1C73"/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GB" sz="1100" dirty="0" smtClean="0">
                <a:solidFill>
                  <a:srgbClr val="CF1C73"/>
                </a:solidFill>
              </a:rPr>
              <a:t>RMNCAH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5931448" y="4156495"/>
            <a:ext cx="1554363" cy="241980"/>
          </a:xfrm>
          <a:prstGeom prst="rect">
            <a:avLst/>
          </a:prstGeom>
          <a:solidFill>
            <a:schemeClr val="bg1"/>
          </a:solidFill>
          <a:ln w="25400">
            <a:solidFill>
              <a:srgbClr val="CF1C73"/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GB" sz="1100" dirty="0" smtClean="0">
                <a:solidFill>
                  <a:srgbClr val="CF1C73"/>
                </a:solidFill>
              </a:rPr>
              <a:t>Immunization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5931448" y="5160526"/>
            <a:ext cx="1554363" cy="241980"/>
          </a:xfrm>
          <a:prstGeom prst="rect">
            <a:avLst/>
          </a:prstGeom>
          <a:solidFill>
            <a:schemeClr val="bg1"/>
          </a:solidFill>
          <a:ln w="25400">
            <a:solidFill>
              <a:srgbClr val="CF1C73"/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GB" sz="1100" dirty="0" smtClean="0">
                <a:solidFill>
                  <a:srgbClr val="CF1C73"/>
                </a:solidFill>
              </a:rPr>
              <a:t>Surveillance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5950852" y="5563913"/>
            <a:ext cx="1554363" cy="1045168"/>
          </a:xfrm>
          <a:prstGeom prst="rect">
            <a:avLst/>
          </a:prstGeom>
          <a:solidFill>
            <a:srgbClr val="CF1C73"/>
          </a:solidFill>
          <a:ln w="25400">
            <a:solidFill>
              <a:srgbClr val="CF1C73"/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GB" sz="1100" b="1" dirty="0" smtClean="0">
                <a:solidFill>
                  <a:schemeClr val="bg1"/>
                </a:solidFill>
              </a:rPr>
              <a:t>STRUCTURE</a:t>
            </a:r>
          </a:p>
          <a:p>
            <a:pPr marL="88900" indent="-88900">
              <a:buFontTx/>
              <a:buChar char="-"/>
            </a:pPr>
            <a:r>
              <a:rPr lang="en-GB" sz="1000" dirty="0" smtClean="0">
                <a:solidFill>
                  <a:schemeClr val="bg1"/>
                </a:solidFill>
              </a:rPr>
              <a:t>Introduction to data</a:t>
            </a:r>
          </a:p>
          <a:p>
            <a:pPr marL="88900" indent="-88900">
              <a:buFontTx/>
              <a:buChar char="-"/>
            </a:pPr>
            <a:r>
              <a:rPr lang="en-GB" sz="1000" dirty="0" smtClean="0">
                <a:solidFill>
                  <a:schemeClr val="bg1"/>
                </a:solidFill>
              </a:rPr>
              <a:t>Indicators</a:t>
            </a:r>
          </a:p>
          <a:p>
            <a:pPr marL="88900" indent="-88900">
              <a:buFontTx/>
              <a:buChar char="-"/>
            </a:pPr>
            <a:r>
              <a:rPr lang="en-GB" sz="1000" dirty="0" smtClean="0">
                <a:solidFill>
                  <a:schemeClr val="bg1"/>
                </a:solidFill>
              </a:rPr>
              <a:t>Data quality</a:t>
            </a:r>
          </a:p>
          <a:p>
            <a:pPr marL="88900" indent="-88900">
              <a:buFontTx/>
              <a:buChar char="-"/>
            </a:pPr>
            <a:r>
              <a:rPr lang="en-GB" sz="1000" dirty="0" smtClean="0">
                <a:solidFill>
                  <a:schemeClr val="bg1"/>
                </a:solidFill>
              </a:rPr>
              <a:t>Core analysis</a:t>
            </a:r>
          </a:p>
          <a:p>
            <a:pPr marL="88900" indent="-88900">
              <a:buFontTx/>
              <a:buChar char="-"/>
            </a:pPr>
            <a:r>
              <a:rPr lang="en-GB" sz="1000" dirty="0" smtClean="0">
                <a:solidFill>
                  <a:schemeClr val="bg1"/>
                </a:solidFill>
              </a:rPr>
              <a:t>Data limitations</a:t>
            </a:r>
          </a:p>
          <a:p>
            <a:pPr marL="88900" indent="-88900">
              <a:buFontTx/>
              <a:buChar char="-"/>
            </a:pPr>
            <a:r>
              <a:rPr lang="en-GB" sz="1000" dirty="0" smtClean="0">
                <a:solidFill>
                  <a:schemeClr val="bg1"/>
                </a:solidFill>
              </a:rPr>
              <a:t>Practical assignments</a:t>
            </a:r>
            <a:endParaRPr lang="en-GB" sz="1000" dirty="0" smtClean="0"/>
          </a:p>
        </p:txBody>
      </p:sp>
      <p:sp>
        <p:nvSpPr>
          <p:cNvPr id="187" name="TextBox 186"/>
          <p:cNvSpPr txBox="1"/>
          <p:nvPr/>
        </p:nvSpPr>
        <p:spPr>
          <a:xfrm>
            <a:off x="3988509" y="5571960"/>
            <a:ext cx="1554363" cy="1045168"/>
          </a:xfrm>
          <a:prstGeom prst="rect">
            <a:avLst/>
          </a:prstGeom>
          <a:solidFill>
            <a:srgbClr val="00B050"/>
          </a:solidFill>
          <a:ln w="25400">
            <a:solidFill>
              <a:srgbClr val="00B050"/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GB" sz="1100" b="1" dirty="0" smtClean="0">
                <a:solidFill>
                  <a:schemeClr val="bg1"/>
                </a:solidFill>
              </a:rPr>
              <a:t>STRUCTURE</a:t>
            </a:r>
          </a:p>
          <a:p>
            <a:pPr marL="88900" indent="-88900">
              <a:buFontTx/>
              <a:buChar char="-"/>
            </a:pPr>
            <a:r>
              <a:rPr lang="en-GB" sz="1000" dirty="0" smtClean="0">
                <a:solidFill>
                  <a:schemeClr val="bg1"/>
                </a:solidFill>
              </a:rPr>
              <a:t>Introduction</a:t>
            </a:r>
          </a:p>
          <a:p>
            <a:pPr marL="88900" indent="-88900">
              <a:buFontTx/>
              <a:buChar char="-"/>
            </a:pPr>
            <a:r>
              <a:rPr lang="en-GB" sz="1000" dirty="0" smtClean="0">
                <a:solidFill>
                  <a:schemeClr val="bg1"/>
                </a:solidFill>
              </a:rPr>
              <a:t>Indicators</a:t>
            </a:r>
          </a:p>
          <a:p>
            <a:pPr marL="88900" indent="-88900">
              <a:buFontTx/>
              <a:buChar char="-"/>
            </a:pPr>
            <a:r>
              <a:rPr lang="en-GB" sz="1000" dirty="0" smtClean="0">
                <a:solidFill>
                  <a:schemeClr val="bg1"/>
                </a:solidFill>
              </a:rPr>
              <a:t>Data quality</a:t>
            </a:r>
          </a:p>
          <a:p>
            <a:pPr marL="88900" indent="-88900">
              <a:buFontTx/>
              <a:buChar char="-"/>
            </a:pPr>
            <a:r>
              <a:rPr lang="en-GB" sz="1000" dirty="0" smtClean="0">
                <a:solidFill>
                  <a:schemeClr val="bg1"/>
                </a:solidFill>
              </a:rPr>
              <a:t>Analysis</a:t>
            </a:r>
          </a:p>
          <a:p>
            <a:pPr marL="88900" indent="-88900">
              <a:buFontTx/>
              <a:buChar char="-"/>
            </a:pPr>
            <a:r>
              <a:rPr lang="en-GB" sz="1000" dirty="0" smtClean="0">
                <a:solidFill>
                  <a:schemeClr val="bg1"/>
                </a:solidFill>
              </a:rPr>
              <a:t>Data  limitations</a:t>
            </a:r>
          </a:p>
          <a:p>
            <a:pPr marL="88900" indent="-88900">
              <a:buFontTx/>
              <a:buChar char="-"/>
            </a:pPr>
            <a:r>
              <a:rPr lang="en-GB" sz="1000" dirty="0" smtClean="0">
                <a:solidFill>
                  <a:schemeClr val="bg1"/>
                </a:solidFill>
              </a:rPr>
              <a:t>Practical assignments</a:t>
            </a:r>
            <a:endParaRPr lang="en-GB" sz="1000" dirty="0" smtClean="0"/>
          </a:p>
        </p:txBody>
      </p:sp>
      <p:sp>
        <p:nvSpPr>
          <p:cNvPr id="188" name="TextBox 187"/>
          <p:cNvSpPr txBox="1"/>
          <p:nvPr/>
        </p:nvSpPr>
        <p:spPr>
          <a:xfrm>
            <a:off x="2029423" y="5571960"/>
            <a:ext cx="1554363" cy="104516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GB" sz="1100" b="1" dirty="0" smtClean="0">
                <a:solidFill>
                  <a:schemeClr val="bg1"/>
                </a:solidFill>
              </a:rPr>
              <a:t>STRUCTURE</a:t>
            </a:r>
          </a:p>
          <a:p>
            <a:pPr marL="88900" indent="-88900">
              <a:buFontTx/>
              <a:buChar char="-"/>
            </a:pPr>
            <a:r>
              <a:rPr lang="en-GB" sz="1000" dirty="0" smtClean="0">
                <a:solidFill>
                  <a:schemeClr val="bg1"/>
                </a:solidFill>
              </a:rPr>
              <a:t>Introduction</a:t>
            </a:r>
          </a:p>
          <a:p>
            <a:pPr marL="88900" indent="-88900">
              <a:buFontTx/>
              <a:buChar char="-"/>
            </a:pPr>
            <a:r>
              <a:rPr lang="en-GB" sz="1000" dirty="0" smtClean="0">
                <a:solidFill>
                  <a:schemeClr val="bg1"/>
                </a:solidFill>
              </a:rPr>
              <a:t>Indicators</a:t>
            </a:r>
          </a:p>
          <a:p>
            <a:pPr marL="88900" indent="-88900">
              <a:buFontTx/>
              <a:buChar char="-"/>
            </a:pPr>
            <a:r>
              <a:rPr lang="en-GB" sz="1000" dirty="0" smtClean="0">
                <a:solidFill>
                  <a:schemeClr val="bg1"/>
                </a:solidFill>
              </a:rPr>
              <a:t>Data quality</a:t>
            </a:r>
          </a:p>
          <a:p>
            <a:pPr marL="88900" indent="-88900">
              <a:buFontTx/>
              <a:buChar char="-"/>
            </a:pPr>
            <a:r>
              <a:rPr lang="en-GB" sz="1000" dirty="0" smtClean="0">
                <a:solidFill>
                  <a:schemeClr val="bg1"/>
                </a:solidFill>
              </a:rPr>
              <a:t>Analysis</a:t>
            </a:r>
          </a:p>
          <a:p>
            <a:pPr marL="88900" indent="-88900">
              <a:buFontTx/>
              <a:buChar char="-"/>
            </a:pPr>
            <a:r>
              <a:rPr lang="en-GB" sz="1000" dirty="0" smtClean="0">
                <a:solidFill>
                  <a:schemeClr val="bg1"/>
                </a:solidFill>
              </a:rPr>
              <a:t>Data limitations</a:t>
            </a:r>
          </a:p>
          <a:p>
            <a:pPr marL="88900" indent="-88900">
              <a:buFontTx/>
              <a:buChar char="-"/>
            </a:pPr>
            <a:r>
              <a:rPr lang="en-GB" sz="1000" dirty="0" smtClean="0">
                <a:solidFill>
                  <a:schemeClr val="bg1"/>
                </a:solidFill>
              </a:rPr>
              <a:t>Practical assignments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66431" y="5571960"/>
            <a:ext cx="1554363" cy="1045168"/>
          </a:xfrm>
          <a:prstGeom prst="rect">
            <a:avLst/>
          </a:prstGeom>
          <a:solidFill>
            <a:srgbClr val="3590CE"/>
          </a:solidFill>
          <a:ln w="25400">
            <a:solidFill>
              <a:srgbClr val="3590CE"/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GB" sz="1100" b="1" dirty="0" smtClean="0">
                <a:solidFill>
                  <a:schemeClr val="bg1"/>
                </a:solidFill>
              </a:rPr>
              <a:t>STRUCTURE</a:t>
            </a:r>
          </a:p>
          <a:p>
            <a:pPr marL="88900" indent="-88900">
              <a:buFontTx/>
              <a:buChar char="-"/>
            </a:pPr>
            <a:r>
              <a:rPr lang="en-GB" sz="1000" dirty="0" smtClean="0">
                <a:solidFill>
                  <a:schemeClr val="bg1"/>
                </a:solidFill>
              </a:rPr>
              <a:t>Introduction</a:t>
            </a:r>
          </a:p>
          <a:p>
            <a:pPr marL="88900" indent="-88900">
              <a:buFontTx/>
              <a:buChar char="-"/>
            </a:pPr>
            <a:r>
              <a:rPr lang="en-GB" sz="1000" dirty="0" smtClean="0">
                <a:solidFill>
                  <a:schemeClr val="bg1"/>
                </a:solidFill>
              </a:rPr>
              <a:t>Indicators</a:t>
            </a:r>
          </a:p>
          <a:p>
            <a:pPr marL="88900" indent="-88900">
              <a:buFontTx/>
              <a:buChar char="-"/>
            </a:pPr>
            <a:r>
              <a:rPr lang="en-GB" sz="1000" dirty="0" smtClean="0">
                <a:solidFill>
                  <a:schemeClr val="bg1"/>
                </a:solidFill>
              </a:rPr>
              <a:t>Data quality</a:t>
            </a:r>
          </a:p>
          <a:p>
            <a:pPr marL="88900" indent="-88900">
              <a:buFontTx/>
              <a:buChar char="-"/>
            </a:pPr>
            <a:r>
              <a:rPr lang="en-GB" sz="1000" dirty="0" smtClean="0">
                <a:solidFill>
                  <a:schemeClr val="bg1"/>
                </a:solidFill>
              </a:rPr>
              <a:t>Analysis</a:t>
            </a:r>
          </a:p>
          <a:p>
            <a:pPr marL="88900" indent="-88900">
              <a:buFontTx/>
              <a:buChar char="-"/>
            </a:pPr>
            <a:r>
              <a:rPr lang="en-GB" sz="1000" dirty="0" smtClean="0">
                <a:solidFill>
                  <a:schemeClr val="bg1"/>
                </a:solidFill>
              </a:rPr>
              <a:t>Data limitations</a:t>
            </a:r>
          </a:p>
          <a:p>
            <a:pPr marL="88900" indent="-88900">
              <a:buFontTx/>
              <a:buChar char="-"/>
            </a:pPr>
            <a:r>
              <a:rPr lang="en-GB" sz="1000" dirty="0" smtClean="0">
                <a:solidFill>
                  <a:schemeClr val="bg1"/>
                </a:solidFill>
              </a:rPr>
              <a:t>Practical assignments</a:t>
            </a:r>
            <a:endParaRPr lang="en-GB" sz="1000" dirty="0" smtClean="0"/>
          </a:p>
        </p:txBody>
      </p:sp>
      <p:sp>
        <p:nvSpPr>
          <p:cNvPr id="190" name="TextBox 189"/>
          <p:cNvSpPr txBox="1"/>
          <p:nvPr/>
        </p:nvSpPr>
        <p:spPr>
          <a:xfrm>
            <a:off x="7607115" y="2821567"/>
            <a:ext cx="367149" cy="3809365"/>
          </a:xfrm>
          <a:prstGeom prst="rect">
            <a:avLst/>
          </a:prstGeom>
          <a:solidFill>
            <a:srgbClr val="EBEBEB"/>
          </a:solidFill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8179775" y="2821568"/>
            <a:ext cx="367149" cy="3809365"/>
          </a:xfrm>
          <a:prstGeom prst="rect">
            <a:avLst/>
          </a:prstGeom>
          <a:solidFill>
            <a:srgbClr val="EBEBEB"/>
          </a:solidFill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DISTRICT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8752434" y="2814807"/>
            <a:ext cx="367149" cy="3809365"/>
          </a:xfrm>
          <a:prstGeom prst="rect">
            <a:avLst/>
          </a:prstGeom>
          <a:solidFill>
            <a:srgbClr val="EBEBEB"/>
          </a:solidFill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FACILITY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5931448" y="3487143"/>
            <a:ext cx="1554363" cy="241980"/>
          </a:xfrm>
          <a:prstGeom prst="rect">
            <a:avLst/>
          </a:prstGeom>
          <a:solidFill>
            <a:schemeClr val="bg1"/>
          </a:solidFill>
          <a:ln w="25400">
            <a:solidFill>
              <a:srgbClr val="CF1C73"/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GB" sz="1100" dirty="0" smtClean="0">
                <a:solidFill>
                  <a:srgbClr val="CF1C73"/>
                </a:solidFill>
              </a:rPr>
              <a:t>Malaria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5931448" y="4491171"/>
            <a:ext cx="1554363" cy="241980"/>
          </a:xfrm>
          <a:prstGeom prst="rect">
            <a:avLst/>
          </a:prstGeom>
          <a:solidFill>
            <a:schemeClr val="bg1"/>
          </a:solidFill>
          <a:ln w="25400">
            <a:solidFill>
              <a:srgbClr val="CF1C73"/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GB" sz="1100" dirty="0" smtClean="0">
                <a:solidFill>
                  <a:srgbClr val="CF1C73"/>
                </a:solidFill>
              </a:rPr>
              <a:t>NTDs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5931448" y="4825847"/>
            <a:ext cx="1554363" cy="241980"/>
          </a:xfrm>
          <a:prstGeom prst="rect">
            <a:avLst/>
          </a:prstGeom>
          <a:solidFill>
            <a:schemeClr val="bg1"/>
          </a:solidFill>
          <a:ln w="25400">
            <a:solidFill>
              <a:srgbClr val="CF1C73"/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GB" sz="1100" dirty="0" smtClean="0">
                <a:solidFill>
                  <a:srgbClr val="CF1C73"/>
                </a:solidFill>
              </a:rPr>
              <a:t>NCDs</a:t>
            </a:r>
          </a:p>
        </p:txBody>
      </p:sp>
    </p:spTree>
    <p:extLst>
      <p:ext uri="{BB962C8B-B14F-4D97-AF65-F5344CB8AC3E}">
        <p14:creationId xmlns:p14="http://schemas.microsoft.com/office/powerpoint/2010/main" val="193902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48AB999A-019E-47DF-9626-59D35A5C5D1F}" type="datetime1">
              <a:rPr lang="en-GB" noProof="0" smtClean="0"/>
              <a:t>03/11/17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dirty="0"/>
              <a:t>WHO Health App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12</a:t>
            </a:fld>
            <a:endParaRPr lang="en-GB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 of WHO Health App </a:t>
            </a:r>
            <a:br>
              <a:rPr lang="en-GB" dirty="0" smtClean="0"/>
            </a:br>
            <a:r>
              <a:rPr lang="en-GB" dirty="0" smtClean="0"/>
              <a:t>DHIS configurations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3"/>
          </p:nvPr>
        </p:nvSpPr>
        <p:spPr/>
      </p:sp>
      <p:graphicFrame>
        <p:nvGraphicFramePr>
          <p:cNvPr id="12" name="Plassholder for innhold 3"/>
          <p:cNvGraphicFramePr/>
          <p:nvPr>
            <p:extLst>
              <p:ext uri="{D42A27DB-BD31-4B8C-83A1-F6EECF244321}">
                <p14:modId xmlns:p14="http://schemas.microsoft.com/office/powerpoint/2010/main" val="4093370240"/>
              </p:ext>
            </p:extLst>
          </p:nvPr>
        </p:nvGraphicFramePr>
        <p:xfrm>
          <a:off x="601394" y="1968441"/>
          <a:ext cx="7941210" cy="3549671"/>
        </p:xfrm>
        <a:graphic>
          <a:graphicData uri="http://schemas.openxmlformats.org/drawingml/2006/table">
            <a:tbl>
              <a:tblPr firstRow="1"/>
              <a:tblGrid>
                <a:gridCol w="2121664"/>
                <a:gridCol w="1368206"/>
                <a:gridCol w="883209"/>
                <a:gridCol w="3568131"/>
              </a:tblGrid>
              <a:tr h="308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dirty="0">
                          <a:solidFill>
                            <a:srgbClr val="009CDE"/>
                          </a:solidFill>
                          <a:sym typeface="Helvetica Neue"/>
                        </a:rPr>
                        <a:t>Content</a:t>
                      </a:r>
                    </a:p>
                  </a:txBody>
                  <a:tcPr marL="32148" marR="32148" marT="32147" marB="3214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dirty="0">
                          <a:solidFill>
                            <a:srgbClr val="009CDE"/>
                          </a:solidFill>
                          <a:sym typeface="Helvetica Neue"/>
                        </a:rPr>
                        <a:t>Type</a:t>
                      </a:r>
                    </a:p>
                  </a:txBody>
                  <a:tcPr marL="32148" marR="32148" marT="32147" marB="32147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dirty="0">
                          <a:solidFill>
                            <a:srgbClr val="009CDE"/>
                          </a:solidFill>
                          <a:sym typeface="Helvetica Neue"/>
                        </a:rPr>
                        <a:t>Status</a:t>
                      </a:r>
                    </a:p>
                  </a:txBody>
                  <a:tcPr marL="32148" marR="32148" marT="32147" marB="32147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dirty="0">
                          <a:solidFill>
                            <a:srgbClr val="009CDE"/>
                          </a:solidFill>
                          <a:sym typeface="Helvetica Neue"/>
                        </a:rPr>
                        <a:t>Comment</a:t>
                      </a:r>
                    </a:p>
                  </a:txBody>
                  <a:tcPr marL="32148" marR="32148" marT="32147" marB="32147" anchor="b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chemeClr val="tx1"/>
                          </a:solidFill>
                          <a:sym typeface="Helvetica Neue"/>
                        </a:rPr>
                        <a:t>Cause of death</a:t>
                      </a:r>
                    </a:p>
                  </a:txBody>
                  <a:tcPr marL="32148" marR="32148" marT="32147" marB="321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chemeClr val="tx1"/>
                          </a:solidFill>
                          <a:sym typeface="Helvetica Neue"/>
                        </a:rPr>
                        <a:t>Tracker</a:t>
                      </a:r>
                    </a:p>
                  </a:txBody>
                  <a:tcPr marL="32148" marR="32148" marT="32147" marB="32147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l">
                        <a:defRPr>
                          <a:solidFill>
                            <a:schemeClr val="accent3">
                              <a:hueOff val="-365725"/>
                              <a:satOff val="-32500"/>
                              <a:lumOff val="18235"/>
                            </a:schemeClr>
                          </a:solidFill>
                          <a:sym typeface="Helvetica Neue"/>
                        </a:defRPr>
                      </a:pPr>
                      <a:endParaRPr sz="900"/>
                    </a:p>
                  </a:txBody>
                  <a:tcPr marL="32148" marR="32148" marT="32147" marB="32147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B100">
                        <a:hueOff val="-365725"/>
                        <a:satOff val="-32500"/>
                        <a:lumOff val="1823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>
                          <a:solidFill>
                            <a:schemeClr val="tx1"/>
                          </a:solidFill>
                          <a:sym typeface="Helvetica Neue"/>
                        </a:rPr>
                        <a:t>Ready</a:t>
                      </a:r>
                    </a:p>
                  </a:txBody>
                  <a:tcPr marL="32148" marR="32148" marT="32147" marB="32147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88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chemeClr val="tx1"/>
                          </a:solidFill>
                          <a:sym typeface="Helvetica Neue"/>
                        </a:rPr>
                        <a:t>Data Quality Tool</a:t>
                      </a:r>
                    </a:p>
                  </a:txBody>
                  <a:tcPr marL="32148" marR="32148" marT="32147" marB="321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chemeClr val="tx1"/>
                          </a:solidFill>
                          <a:sym typeface="Helvetica Neue"/>
                        </a:rPr>
                        <a:t>App</a:t>
                      </a:r>
                    </a:p>
                  </a:txBody>
                  <a:tcPr marL="32148" marR="32148" marT="32147" marB="32147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l">
                        <a:defRPr>
                          <a:solidFill>
                            <a:schemeClr val="accent1">
                              <a:lumOff val="13529"/>
                            </a:schemeClr>
                          </a:solidFill>
                          <a:sym typeface="Helvetica Neue"/>
                        </a:defRPr>
                      </a:pPr>
                      <a:endParaRPr sz="900"/>
                    </a:p>
                  </a:txBody>
                  <a:tcPr marL="32148" marR="32148" marT="32147" marB="32147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B100">
                        <a:hueOff val="-365725"/>
                        <a:satOff val="-32500"/>
                        <a:lumOff val="1823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>
                          <a:solidFill>
                            <a:schemeClr val="tx1"/>
                          </a:solidFill>
                          <a:sym typeface="Helvetica Neue"/>
                        </a:rPr>
                        <a:t>Released</a:t>
                      </a:r>
                    </a:p>
                  </a:txBody>
                  <a:tcPr marL="32148" marR="32148" marT="32147" marB="32147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88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chemeClr val="tx1"/>
                          </a:solidFill>
                          <a:sym typeface="Helvetica Neue"/>
                        </a:rPr>
                        <a:t>Immunization</a:t>
                      </a:r>
                    </a:p>
                  </a:txBody>
                  <a:tcPr marL="32148" marR="32148" marT="32147" marB="321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chemeClr val="tx1"/>
                          </a:solidFill>
                          <a:sym typeface="Helvetica Neue"/>
                        </a:rPr>
                        <a:t>Aggregate</a:t>
                      </a:r>
                    </a:p>
                  </a:txBody>
                  <a:tcPr marL="32148" marR="32148" marT="32147" marB="32147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l">
                        <a:defRPr>
                          <a:solidFill>
                            <a:schemeClr val="accent1">
                              <a:lumOff val="13529"/>
                            </a:schemeClr>
                          </a:solidFill>
                          <a:sym typeface="Helvetica Neue"/>
                        </a:defRPr>
                      </a:pPr>
                      <a:endParaRPr sz="900"/>
                    </a:p>
                  </a:txBody>
                  <a:tcPr marL="32148" marR="32148" marT="32147" marB="32147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8BA00"/>
                        </a:gs>
                        <a:gs pos="100000">
                          <a:srgbClr val="1DB100">
                            <a:hueOff val="-365725"/>
                            <a:satOff val="-32500"/>
                            <a:lumOff val="18235"/>
                          </a:srgbClr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>
                          <a:solidFill>
                            <a:schemeClr val="tx1"/>
                          </a:solidFill>
                          <a:sym typeface="Helvetica Neue"/>
                        </a:rPr>
                        <a:t>Ready for testing</a:t>
                      </a:r>
                    </a:p>
                  </a:txBody>
                  <a:tcPr marL="32148" marR="32148" marT="32147" marB="32147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88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chemeClr val="tx1"/>
                          </a:solidFill>
                          <a:sym typeface="Helvetica Neue"/>
                        </a:rPr>
                        <a:t>HIV</a:t>
                      </a:r>
                    </a:p>
                  </a:txBody>
                  <a:tcPr marL="32148" marR="32148" marT="32147" marB="321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chemeClr val="tx1"/>
                          </a:solidFill>
                          <a:sym typeface="Helvetica Neue"/>
                        </a:rPr>
                        <a:t>Dashboard</a:t>
                      </a:r>
                    </a:p>
                  </a:txBody>
                  <a:tcPr marL="32148" marR="32148" marT="32147" marB="32147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l">
                        <a:defRPr>
                          <a:solidFill>
                            <a:schemeClr val="accent1">
                              <a:lumOff val="13529"/>
                            </a:schemeClr>
                          </a:solidFill>
                          <a:sym typeface="Helvetica Neue"/>
                        </a:defRPr>
                      </a:pPr>
                      <a:endParaRPr sz="900" dirty="0"/>
                    </a:p>
                  </a:txBody>
                  <a:tcPr marL="32148" marR="32148" marT="32147" marB="32147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B100">
                        <a:hueOff val="-365725"/>
                        <a:satOff val="-32500"/>
                        <a:lumOff val="1823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>
                          <a:solidFill>
                            <a:schemeClr val="tx1"/>
                          </a:solidFill>
                          <a:sym typeface="Helvetica Neue"/>
                        </a:rPr>
                        <a:t>Ready</a:t>
                      </a:r>
                    </a:p>
                  </a:txBody>
                  <a:tcPr marL="32148" marR="32148" marT="32147" marB="32147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88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chemeClr val="tx1"/>
                          </a:solidFill>
                          <a:sym typeface="Helvetica Neue"/>
                        </a:rPr>
                        <a:t>Malaria</a:t>
                      </a:r>
                    </a:p>
                  </a:txBody>
                  <a:tcPr marL="32148" marR="32148" marT="32147" marB="321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chemeClr val="tx1"/>
                          </a:solidFill>
                          <a:sym typeface="Helvetica Neue"/>
                        </a:rPr>
                        <a:t>Both</a:t>
                      </a:r>
                    </a:p>
                  </a:txBody>
                  <a:tcPr marL="32148" marR="32148" marT="32147" marB="32147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l">
                        <a:defRPr>
                          <a:solidFill>
                            <a:schemeClr val="accent1">
                              <a:lumOff val="13529"/>
                            </a:schemeClr>
                          </a:solidFill>
                          <a:sym typeface="Helvetica Neue"/>
                        </a:defRPr>
                      </a:pPr>
                      <a:endParaRPr sz="900" dirty="0"/>
                    </a:p>
                  </a:txBody>
                  <a:tcPr marL="32148" marR="32148" marT="32147" marB="32147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8BA00"/>
                        </a:gs>
                        <a:gs pos="100000">
                          <a:srgbClr val="1DB100">
                            <a:hueOff val="-365725"/>
                            <a:satOff val="-32500"/>
                            <a:lumOff val="18235"/>
                          </a:srgbClr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>
                          <a:solidFill>
                            <a:schemeClr val="tx1"/>
                          </a:solidFill>
                          <a:sym typeface="Helvetica Neue"/>
                        </a:rPr>
                        <a:t>Advanced development</a:t>
                      </a:r>
                    </a:p>
                  </a:txBody>
                  <a:tcPr marL="32148" marR="32148" marT="32147" marB="32147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88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chemeClr val="tx1"/>
                          </a:solidFill>
                          <a:sym typeface="Helvetica Neue"/>
                        </a:rPr>
                        <a:t>Metadata browser</a:t>
                      </a:r>
                    </a:p>
                  </a:txBody>
                  <a:tcPr marL="32148" marR="32148" marT="32147" marB="321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chemeClr val="tx1"/>
                          </a:solidFill>
                          <a:sym typeface="Helvetica Neue"/>
                        </a:rPr>
                        <a:t>App</a:t>
                      </a:r>
                    </a:p>
                  </a:txBody>
                  <a:tcPr marL="32148" marR="32148" marT="32147" marB="32147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l">
                        <a:defRPr>
                          <a:solidFill>
                            <a:schemeClr val="accent1">
                              <a:lumOff val="13529"/>
                            </a:schemeClr>
                          </a:solidFill>
                          <a:sym typeface="Helvetica Neue"/>
                        </a:defRPr>
                      </a:pPr>
                      <a:endParaRPr sz="900" dirty="0"/>
                    </a:p>
                  </a:txBody>
                  <a:tcPr marL="32148" marR="32148" marT="32147" marB="32147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8BA00"/>
                        </a:gs>
                        <a:gs pos="100000">
                          <a:srgbClr val="1DB100">
                            <a:hueOff val="-365725"/>
                            <a:satOff val="-32500"/>
                            <a:lumOff val="18235"/>
                          </a:srgbClr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>
                          <a:solidFill>
                            <a:schemeClr val="tx1"/>
                          </a:solidFill>
                          <a:sym typeface="Helvetica Neue"/>
                        </a:rPr>
                        <a:t>Advanced development</a:t>
                      </a:r>
                    </a:p>
                  </a:txBody>
                  <a:tcPr marL="32148" marR="32148" marT="32147" marB="32147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16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chemeClr val="tx1"/>
                          </a:solidFill>
                          <a:sym typeface="Helvetica Neue"/>
                        </a:rPr>
                        <a:t>NTDs</a:t>
                      </a:r>
                    </a:p>
                  </a:txBody>
                  <a:tcPr marL="32148" marR="32148" marT="32147" marB="321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chemeClr val="tx1"/>
                          </a:solidFill>
                          <a:sym typeface="Helvetica Neue"/>
                        </a:rPr>
                        <a:t>Both</a:t>
                      </a:r>
                    </a:p>
                  </a:txBody>
                  <a:tcPr marL="32148" marR="32148" marT="32147" marB="32147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l">
                        <a:defRPr>
                          <a:solidFill>
                            <a:schemeClr val="accent1">
                              <a:lumOff val="13529"/>
                            </a:schemeClr>
                          </a:solidFill>
                          <a:sym typeface="Helvetica Neue"/>
                        </a:defRPr>
                      </a:pPr>
                      <a:endParaRPr sz="900" dirty="0"/>
                    </a:p>
                  </a:txBody>
                  <a:tcPr marL="32148" marR="32148" marT="32147" marB="32147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E220C"/>
                        </a:gs>
                        <a:gs pos="100000">
                          <a:srgbClr val="1DB100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>
                          <a:solidFill>
                            <a:schemeClr val="tx1"/>
                          </a:solidFill>
                          <a:sym typeface="Helvetica Neue"/>
                        </a:rPr>
                        <a:t>Content developed for several diseases, yet to be integrated with main </a:t>
                      </a:r>
                      <a:r>
                        <a:rPr sz="1300" dirty="0" err="1">
                          <a:solidFill>
                            <a:schemeClr val="tx1"/>
                          </a:solidFill>
                          <a:sym typeface="Helvetica Neue"/>
                        </a:rPr>
                        <a:t>workstream</a:t>
                      </a:r>
                      <a:endParaRPr sz="13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32148" marR="32148" marT="32147" marB="32147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88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chemeClr val="tx1"/>
                          </a:solidFill>
                          <a:sym typeface="Helvetica Neue"/>
                        </a:rPr>
                        <a:t>RCH</a:t>
                      </a:r>
                    </a:p>
                  </a:txBody>
                  <a:tcPr marL="32148" marR="32148" marT="32147" marB="321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chemeClr val="tx1"/>
                          </a:solidFill>
                          <a:sym typeface="Helvetica Neue"/>
                        </a:rPr>
                        <a:t>Dashboard</a:t>
                      </a:r>
                    </a:p>
                  </a:txBody>
                  <a:tcPr marL="32148" marR="32148" marT="32147" marB="32147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l">
                        <a:defRPr>
                          <a:solidFill>
                            <a:schemeClr val="accent1">
                              <a:lumOff val="13529"/>
                            </a:schemeClr>
                          </a:solidFill>
                          <a:sym typeface="Helvetica Neue"/>
                        </a:defRPr>
                      </a:pPr>
                      <a:endParaRPr sz="900"/>
                    </a:p>
                  </a:txBody>
                  <a:tcPr marL="32148" marR="32148" marT="32147" marB="32147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E220C"/>
                        </a:gs>
                        <a:gs pos="100000">
                          <a:srgbClr val="F8BA00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>
                          <a:solidFill>
                            <a:schemeClr val="tx1"/>
                          </a:solidFill>
                          <a:sym typeface="Helvetica Neue"/>
                        </a:rPr>
                        <a:t>Started</a:t>
                      </a:r>
                    </a:p>
                  </a:txBody>
                  <a:tcPr marL="32148" marR="32148" marT="32147" marB="32147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882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l">
                        <a:defRPr sz="2200">
                          <a:sym typeface="Helvetica Neue"/>
                        </a:defRPr>
                      </a:pPr>
                      <a:r>
                        <a:rPr sz="1500">
                          <a:solidFill>
                            <a:schemeClr val="tx1"/>
                          </a:solidFill>
                        </a:rPr>
                        <a:t>TB</a:t>
                      </a:r>
                    </a:p>
                  </a:txBody>
                  <a:tcPr marL="32148" marR="32148" marT="32147" marB="321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chemeClr val="tx1"/>
                          </a:solidFill>
                          <a:sym typeface="Helvetica Neue"/>
                        </a:rPr>
                        <a:t>Aggregate</a:t>
                      </a:r>
                    </a:p>
                  </a:txBody>
                  <a:tcPr marL="32148" marR="32148" marT="32147" marB="32147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l">
                        <a:defRPr>
                          <a:solidFill>
                            <a:schemeClr val="accent1">
                              <a:lumOff val="13529"/>
                            </a:schemeClr>
                          </a:solidFill>
                          <a:sym typeface="Helvetica Neue"/>
                        </a:defRPr>
                      </a:pPr>
                      <a:endParaRPr sz="900"/>
                    </a:p>
                  </a:txBody>
                  <a:tcPr marL="32148" marR="32148" marT="32147" marB="32147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B100">
                        <a:hueOff val="-365725"/>
                        <a:satOff val="-32500"/>
                        <a:lumOff val="1823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>
                          <a:solidFill>
                            <a:schemeClr val="tx1"/>
                          </a:solidFill>
                          <a:sym typeface="Helvetica Neue"/>
                        </a:rPr>
                        <a:t>Ready</a:t>
                      </a:r>
                    </a:p>
                  </a:txBody>
                  <a:tcPr marL="32148" marR="32148" marT="32147" marB="32147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chemeClr val="tx1"/>
                          </a:solidFill>
                          <a:sym typeface="Helvetica Neue"/>
                        </a:rPr>
                        <a:t>Tracker</a:t>
                      </a:r>
                    </a:p>
                  </a:txBody>
                  <a:tcPr marL="32148" marR="32148" marT="32147" marB="32147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l">
                        <a:defRPr>
                          <a:solidFill>
                            <a:schemeClr val="accent1">
                              <a:lumOff val="13529"/>
                            </a:schemeClr>
                          </a:solidFill>
                          <a:sym typeface="Helvetica Neue"/>
                        </a:defRPr>
                      </a:pPr>
                      <a:endParaRPr sz="900"/>
                    </a:p>
                  </a:txBody>
                  <a:tcPr marL="32148" marR="32148" marT="32147" marB="32147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E220C"/>
                        </a:gs>
                        <a:gs pos="100000">
                          <a:srgbClr val="F8BA00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>
                          <a:solidFill>
                            <a:schemeClr val="tx1"/>
                          </a:solidFill>
                          <a:sym typeface="Helvetica Neue"/>
                        </a:rPr>
                        <a:t>Started</a:t>
                      </a:r>
                    </a:p>
                  </a:txBody>
                  <a:tcPr marL="32148" marR="32148" marT="32147" marB="32147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522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2582" y="1690254"/>
            <a:ext cx="5754254" cy="4237200"/>
          </a:xfrm>
        </p:spPr>
        <p:txBody>
          <a:bodyPr/>
          <a:lstStyle/>
          <a:p>
            <a:r>
              <a:rPr lang="en-US" sz="1600" b="1" u="sng" dirty="0" smtClean="0">
                <a:solidFill>
                  <a:srgbClr val="009CDE"/>
                </a:solidFill>
              </a:rPr>
              <a:t>Deliverables</a:t>
            </a:r>
          </a:p>
          <a:p>
            <a:pPr marL="646113" lvl="1" indent="-285750"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High </a:t>
            </a:r>
            <a:r>
              <a:rPr lang="en-US" dirty="0"/>
              <a:t>quality district level data for highest burden countries for HIV, TB, malaria</a:t>
            </a:r>
          </a:p>
          <a:p>
            <a:pPr>
              <a:spcBef>
                <a:spcPts val="1800"/>
              </a:spcBef>
            </a:pPr>
            <a:r>
              <a:rPr lang="en-US" sz="1600" b="1" u="sng" dirty="0" smtClean="0">
                <a:solidFill>
                  <a:srgbClr val="009CDE"/>
                </a:solidFill>
              </a:rPr>
              <a:t>Approach</a:t>
            </a:r>
            <a:r>
              <a:rPr lang="en-US" dirty="0" smtClean="0"/>
              <a:t>  </a:t>
            </a:r>
            <a:endParaRPr lang="en-US" dirty="0"/>
          </a:p>
          <a:p>
            <a:pPr marL="646113" lvl="1" indent="-285750"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/>
              <a:t>Integrating </a:t>
            </a:r>
            <a:r>
              <a:rPr lang="en-US" dirty="0" smtClean="0"/>
              <a:t>standards-based reporting into </a:t>
            </a:r>
            <a:r>
              <a:rPr lang="en-US" dirty="0"/>
              <a:t>national HMIS</a:t>
            </a:r>
          </a:p>
          <a:p>
            <a:pPr>
              <a:spcBef>
                <a:spcPts val="1800"/>
              </a:spcBef>
            </a:pPr>
            <a:r>
              <a:rPr lang="en-US" sz="1600" b="1" u="sng" dirty="0" smtClean="0">
                <a:solidFill>
                  <a:srgbClr val="009CDE"/>
                </a:solidFill>
              </a:rPr>
              <a:t>Focus</a:t>
            </a:r>
            <a:r>
              <a:rPr lang="en-US" dirty="0"/>
              <a:t>:   </a:t>
            </a:r>
            <a:endParaRPr lang="en-US" dirty="0" smtClean="0"/>
          </a:p>
          <a:p>
            <a:pPr marL="646113" lvl="1" indent="-285750"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HIV: </a:t>
            </a:r>
            <a:r>
              <a:rPr lang="en-US" dirty="0"/>
              <a:t>10 </a:t>
            </a:r>
            <a:r>
              <a:rPr lang="en-US" dirty="0" smtClean="0"/>
              <a:t>countries | TB</a:t>
            </a:r>
            <a:r>
              <a:rPr lang="en-US" dirty="0"/>
              <a:t>: </a:t>
            </a:r>
            <a:r>
              <a:rPr lang="en-US" dirty="0" smtClean="0"/>
              <a:t>15 countries | Malaria: 20 countries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sz="1600" b="1" u="sng" dirty="0" smtClean="0">
                <a:solidFill>
                  <a:srgbClr val="009CDE"/>
                </a:solidFill>
              </a:rPr>
              <a:t>Process</a:t>
            </a:r>
            <a:endParaRPr lang="en-US" sz="1600" b="1" u="sng" dirty="0">
              <a:solidFill>
                <a:srgbClr val="009CDE"/>
              </a:solidFill>
            </a:endParaRPr>
          </a:p>
          <a:p>
            <a:pPr marL="646113" lvl="1" indent="-285750"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5 </a:t>
            </a:r>
            <a:r>
              <a:rPr lang="en-US" dirty="0"/>
              <a:t>country demonstration and learning </a:t>
            </a:r>
            <a:r>
              <a:rPr lang="en-US" dirty="0" smtClean="0"/>
              <a:t>(January 2018)</a:t>
            </a:r>
          </a:p>
          <a:p>
            <a:pPr marL="646113" lvl="1" indent="-285750"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Scale </a:t>
            </a:r>
            <a:r>
              <a:rPr lang="en-US" dirty="0"/>
              <a:t>up to other countries </a:t>
            </a:r>
            <a:r>
              <a:rPr lang="en-US" dirty="0" smtClean="0"/>
              <a:t>2018–2019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 smtClean="0"/>
              <a:t>HDC HIV, TB, Malaria - Global Fund, WHO +++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F5F25C-B8D8-45F9-9C80-5699EEACB709}" type="datetime1">
              <a:rPr lang="en-GB" noProof="0" smtClean="0"/>
              <a:t>03/11/17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WHO Health App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13</a:t>
            </a:fld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9998" y="367619"/>
            <a:ext cx="6546639" cy="720000"/>
          </a:xfrm>
        </p:spPr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ountry implementation: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9" y="1710877"/>
            <a:ext cx="1937694" cy="273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73" y="2553990"/>
            <a:ext cx="1896581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0" y="3445163"/>
            <a:ext cx="1925566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122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59999" y="1809230"/>
            <a:ext cx="3907777" cy="4237200"/>
          </a:xfrm>
        </p:spPr>
        <p:txBody>
          <a:bodyPr/>
          <a:lstStyle/>
          <a:p>
            <a:pPr>
              <a:buClr>
                <a:srgbClr val="009CDE"/>
              </a:buClr>
            </a:pPr>
            <a:r>
              <a:rPr lang="en-US" b="1" u="sng" dirty="0" smtClean="0">
                <a:solidFill>
                  <a:srgbClr val="009CDE"/>
                </a:solidFill>
              </a:rPr>
              <a:t>Issues</a:t>
            </a:r>
            <a:endParaRPr lang="en-US" b="1" u="sng" dirty="0">
              <a:solidFill>
                <a:srgbClr val="009CDE"/>
              </a:solidFill>
            </a:endParaRPr>
          </a:p>
          <a:p>
            <a:pPr marL="285750" indent="-285750"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How </a:t>
            </a:r>
            <a:r>
              <a:rPr lang="en-US" dirty="0"/>
              <a:t>to migrate to existing </a:t>
            </a:r>
            <a:r>
              <a:rPr lang="en-US" dirty="0" smtClean="0"/>
              <a:t>systems </a:t>
            </a:r>
            <a:r>
              <a:rPr lang="en-US" dirty="0"/>
              <a:t>-  additional variables, mapping to different definitions</a:t>
            </a:r>
          </a:p>
          <a:p>
            <a:pPr marL="285750" indent="-285750"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How </a:t>
            </a:r>
            <a:r>
              <a:rPr lang="en-US" dirty="0"/>
              <a:t>to ensure initial and sustained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technical </a:t>
            </a:r>
            <a:r>
              <a:rPr lang="en-US" dirty="0"/>
              <a:t>support ( for DHIS - 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platform </a:t>
            </a:r>
            <a:r>
              <a:rPr lang="en-US" dirty="0"/>
              <a:t>and </a:t>
            </a:r>
            <a:r>
              <a:rPr lang="en-US" dirty="0" smtClean="0"/>
              <a:t>subject matter expertise/content)</a:t>
            </a:r>
          </a:p>
          <a:p>
            <a:pPr marL="285750" indent="-285750"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How </a:t>
            </a:r>
            <a:r>
              <a:rPr lang="en-US" dirty="0"/>
              <a:t>to </a:t>
            </a:r>
            <a:r>
              <a:rPr lang="en-US" dirty="0" smtClean="0"/>
              <a:t>get partners more aligned in support of technical and financial investment in HMIS</a:t>
            </a:r>
            <a:r>
              <a:rPr lang="en-US" dirty="0"/>
              <a:t> </a:t>
            </a:r>
            <a:r>
              <a:rPr lang="en-US" dirty="0" smtClean="0"/>
              <a:t>in countries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00154" y="1809230"/>
            <a:ext cx="4259019" cy="4237200"/>
          </a:xfrm>
        </p:spPr>
        <p:txBody>
          <a:bodyPr/>
          <a:lstStyle/>
          <a:p>
            <a:r>
              <a:rPr lang="en-US" sz="1600" b="1" u="sng" dirty="0" smtClean="0">
                <a:solidFill>
                  <a:srgbClr val="009CDE"/>
                </a:solidFill>
              </a:rPr>
              <a:t>Potential approaches</a:t>
            </a:r>
            <a:endParaRPr lang="en-US" sz="1600" b="1" u="sng" dirty="0">
              <a:solidFill>
                <a:srgbClr val="009CDE"/>
              </a:solidFill>
            </a:endParaRPr>
          </a:p>
          <a:p>
            <a:pPr>
              <a:spcAft>
                <a:spcPts val="0"/>
              </a:spcAft>
              <a:buClr>
                <a:srgbClr val="009CDE"/>
              </a:buClr>
            </a:pPr>
            <a:r>
              <a:rPr lang="en-US" dirty="0" smtClean="0"/>
              <a:t>Working jointly with </a:t>
            </a:r>
            <a:r>
              <a:rPr lang="en-US" dirty="0"/>
              <a:t>countries on governance issues – as part of learning agenda</a:t>
            </a:r>
          </a:p>
          <a:p>
            <a:pPr>
              <a:spcAft>
                <a:spcPts val="0"/>
              </a:spcAft>
              <a:buClr>
                <a:srgbClr val="009CDE"/>
              </a:buClr>
            </a:pPr>
            <a:r>
              <a:rPr lang="en-GB" dirty="0" smtClean="0"/>
              <a:t>Establishing systematic mechanism for technical support requests from countries (both DHIS and content/use)</a:t>
            </a:r>
            <a:endParaRPr lang="en-US" dirty="0"/>
          </a:p>
          <a:p>
            <a:pPr>
              <a:spcAft>
                <a:spcPts val="0"/>
              </a:spcAft>
              <a:buClr>
                <a:srgbClr val="009CDE"/>
              </a:buClr>
            </a:pPr>
            <a:r>
              <a:rPr lang="en-US" dirty="0" smtClean="0"/>
              <a:t>Establishing </a:t>
            </a:r>
            <a:r>
              <a:rPr lang="en-US" dirty="0"/>
              <a:t>pools of expertise, involving national </a:t>
            </a:r>
            <a:r>
              <a:rPr lang="en-US" dirty="0" smtClean="0"/>
              <a:t>institutes/consultants </a:t>
            </a:r>
            <a:r>
              <a:rPr lang="en-US" dirty="0"/>
              <a:t>&amp; regional </a:t>
            </a:r>
            <a:r>
              <a:rPr lang="en-US" dirty="0" smtClean="0"/>
              <a:t>platforms, (</a:t>
            </a:r>
            <a:r>
              <a:rPr lang="en-US" dirty="0" err="1" smtClean="0"/>
              <a:t>eg</a:t>
            </a:r>
            <a:r>
              <a:rPr lang="en-US" dirty="0" smtClean="0"/>
              <a:t> HISP, DHIS academies ++)</a:t>
            </a:r>
            <a:endParaRPr lang="en-US" dirty="0"/>
          </a:p>
          <a:p>
            <a:pPr>
              <a:spcAft>
                <a:spcPts val="0"/>
              </a:spcAft>
              <a:buClr>
                <a:srgbClr val="009CDE"/>
              </a:buClr>
            </a:pPr>
            <a:r>
              <a:rPr lang="en-US" dirty="0" smtClean="0"/>
              <a:t>Health </a:t>
            </a:r>
            <a:r>
              <a:rPr lang="en-US" dirty="0"/>
              <a:t>data collaborative </a:t>
            </a:r>
            <a:r>
              <a:rPr lang="en-US" dirty="0" smtClean="0"/>
              <a:t>approach: getting behind country priorities and support through common investment framework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F5FFF000-091D-47C5-9387-17D52AD2CE62}" type="datetime1">
              <a:rPr lang="en-GB" noProof="0" smtClean="0"/>
              <a:t>03/11/17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 dirty="0" smtClean="0"/>
              <a:t>WHO Health App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14</a:t>
            </a:fld>
            <a:endParaRPr lang="en-GB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4" y="1197730"/>
            <a:ext cx="6120000" cy="288925"/>
          </a:xfrm>
        </p:spPr>
        <p:txBody>
          <a:bodyPr/>
          <a:lstStyle/>
          <a:p>
            <a:r>
              <a:rPr lang="en-GB" b="1" dirty="0" smtClean="0"/>
              <a:t>For further discussion</a:t>
            </a:r>
            <a:endParaRPr lang="en-US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issues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998361" y="2342920"/>
            <a:ext cx="499919" cy="2275146"/>
            <a:chOff x="3998361" y="2342920"/>
            <a:chExt cx="499919" cy="2275146"/>
          </a:xfrm>
        </p:grpSpPr>
        <p:sp>
          <p:nvSpPr>
            <p:cNvPr id="11" name="Right Arrow 10"/>
            <p:cNvSpPr/>
            <p:nvPr/>
          </p:nvSpPr>
          <p:spPr>
            <a:xfrm>
              <a:off x="3998361" y="2342920"/>
              <a:ext cx="499919" cy="312419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3998361" y="3317356"/>
              <a:ext cx="499919" cy="312419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998361" y="4305647"/>
              <a:ext cx="499919" cy="312419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197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00EC954-D5DE-4DD1-907A-F19F26ED4621}" type="datetime1">
              <a:rPr lang="en-GB" noProof="0" smtClean="0"/>
              <a:t>03/11/17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 dirty="0" smtClean="0"/>
              <a:t>WHO Health App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</a:t>
            </a:fld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0271" y="163339"/>
            <a:ext cx="6120000" cy="720000"/>
          </a:xfrm>
        </p:spPr>
        <p:txBody>
          <a:bodyPr/>
          <a:lstStyle/>
          <a:p>
            <a:r>
              <a:rPr lang="en-US" dirty="0"/>
              <a:t>Routine Health Facility Information System (RHIS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5"/>
          </p:nvPr>
        </p:nvSpPr>
        <p:spPr>
          <a:xfrm>
            <a:off x="350763" y="1597892"/>
            <a:ext cx="8405310" cy="1607126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342900" indent="-342900" defTabSz="914239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GB" b="1" dirty="0" smtClean="0">
                <a:solidFill>
                  <a:prstClr val="black"/>
                </a:solidFill>
              </a:rPr>
              <a:t>Address critical gaps/harmonize and disseminate </a:t>
            </a:r>
            <a:r>
              <a:rPr lang="en-GB" b="1" dirty="0">
                <a:solidFill>
                  <a:prstClr val="black"/>
                </a:solidFill>
              </a:rPr>
              <a:t>standards f</a:t>
            </a:r>
            <a:r>
              <a:rPr lang="en-GB" dirty="0">
                <a:solidFill>
                  <a:prstClr val="black"/>
                </a:solidFill>
              </a:rPr>
              <a:t>or improved facility and community based </a:t>
            </a:r>
            <a:r>
              <a:rPr lang="en-GB" dirty="0" smtClean="0">
                <a:solidFill>
                  <a:prstClr val="black"/>
                </a:solidFill>
              </a:rPr>
              <a:t>reporting, analysis and use of data for action</a:t>
            </a:r>
            <a:endParaRPr lang="en-GB" dirty="0">
              <a:solidFill>
                <a:prstClr val="black"/>
              </a:solidFill>
            </a:endParaRPr>
          </a:p>
          <a:p>
            <a:pPr marL="342900" indent="-342900" defTabSz="914239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GB" b="1" dirty="0">
                <a:solidFill>
                  <a:prstClr val="black"/>
                </a:solidFill>
              </a:rPr>
              <a:t>Catalyse joint support</a:t>
            </a:r>
            <a:r>
              <a:rPr lang="en-GB" dirty="0">
                <a:solidFill>
                  <a:prstClr val="black"/>
                </a:solidFill>
              </a:rPr>
              <a:t> to countries to scale up and strengthen integrated facility systems, based on international standards and good governance</a:t>
            </a:r>
          </a:p>
          <a:p>
            <a:pPr marL="342900" indent="-342900" defTabSz="914239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GB" dirty="0" smtClean="0">
                <a:solidFill>
                  <a:prstClr val="black"/>
                </a:solidFill>
              </a:rPr>
              <a:t>Identify ways </a:t>
            </a:r>
            <a:r>
              <a:rPr lang="en-GB" b="1" dirty="0" smtClean="0">
                <a:solidFill>
                  <a:prstClr val="black"/>
                </a:solidFill>
              </a:rPr>
              <a:t>that investments can </a:t>
            </a:r>
            <a:r>
              <a:rPr lang="en-GB" b="1" dirty="0">
                <a:solidFill>
                  <a:prstClr val="black"/>
                </a:solidFill>
              </a:rPr>
              <a:t>be better aligned</a:t>
            </a:r>
            <a:r>
              <a:rPr lang="en-GB" dirty="0">
                <a:solidFill>
                  <a:prstClr val="black"/>
                </a:solidFill>
              </a:rPr>
              <a:t> to ensure scale-able integrated, sustainable </a:t>
            </a:r>
            <a:r>
              <a:rPr lang="en-GB" dirty="0" smtClean="0">
                <a:solidFill>
                  <a:prstClr val="black"/>
                </a:solidFill>
              </a:rPr>
              <a:t>systems, improved governance and institutional capacity in analysis and data use</a:t>
            </a:r>
            <a:endParaRPr lang="en-GB" dirty="0">
              <a:solidFill>
                <a:prstClr val="black"/>
              </a:solidFill>
            </a:endParaRPr>
          </a:p>
          <a:p>
            <a:pPr defTabSz="914239">
              <a:spcBef>
                <a:spcPts val="600"/>
              </a:spcBef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0636" y="1012904"/>
            <a:ext cx="6120000" cy="288925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Health Data </a:t>
            </a:r>
            <a:r>
              <a:rPr lang="en-US" b="1" dirty="0" smtClean="0"/>
              <a:t>Collaborative</a:t>
            </a:r>
            <a:r>
              <a:rPr lang="en-US" b="1" dirty="0"/>
              <a:t> </a:t>
            </a:r>
            <a:r>
              <a:rPr lang="en-US" b="1" dirty="0" smtClean="0"/>
              <a:t>working group (WHO/</a:t>
            </a:r>
            <a:r>
              <a:rPr lang="en-US" b="1" dirty="0" err="1" smtClean="0"/>
              <a:t>UiO</a:t>
            </a:r>
            <a:r>
              <a:rPr lang="en-US" b="1" dirty="0" smtClean="0"/>
              <a:t>/USAID/ME  ++)</a:t>
            </a:r>
            <a:endParaRPr lang="en-US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30"/>
          </p:nvPr>
        </p:nvSpPr>
        <p:spPr>
          <a:xfrm>
            <a:off x="359999" y="3463636"/>
            <a:ext cx="4104000" cy="2573564"/>
          </a:xfrm>
          <a:solidFill>
            <a:srgbClr val="DCE6F2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009CDE"/>
                </a:solidFill>
              </a:rPr>
              <a:t>Global deliverables</a:t>
            </a:r>
          </a:p>
          <a:p>
            <a:pPr marL="285750" indent="-285750"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/>
              <a:t>Package of data standards &amp; tools  - indicators, metadata, data quality, ICD coding, master facility lists, analytical outputs, template forms, open access</a:t>
            </a:r>
          </a:p>
          <a:p>
            <a:pPr marL="285750" indent="-285750"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/>
              <a:t> A standard Health App for </a:t>
            </a:r>
            <a:r>
              <a:rPr lang="en-US" dirty="0" smtClean="0"/>
              <a:t>DHIS2</a:t>
            </a:r>
            <a:endParaRPr lang="en-US" dirty="0"/>
          </a:p>
          <a:p>
            <a:pPr marL="285750" indent="-285750"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/>
              <a:t>A joint strategy &amp;  investment plan for </a:t>
            </a:r>
            <a:r>
              <a:rPr lang="en-US" dirty="0" smtClean="0"/>
              <a:t>DHIS2 development</a:t>
            </a:r>
            <a:r>
              <a:rPr lang="en-US" dirty="0"/>
              <a:t>, implementation and maintenance</a:t>
            </a:r>
          </a:p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34"/>
          </p:nvPr>
        </p:nvSpPr>
        <p:spPr>
          <a:xfrm>
            <a:off x="4675773" y="3463636"/>
            <a:ext cx="4104000" cy="2573564"/>
          </a:xfrm>
          <a:solidFill>
            <a:srgbClr val="E8F1DA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009CDE"/>
                </a:solidFill>
              </a:rPr>
              <a:t>Country deliverables</a:t>
            </a:r>
          </a:p>
          <a:p>
            <a:pPr marL="285750" indent="-285750"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/>
              <a:t>Aligned support to scale up and strengthen integrated facility based health information </a:t>
            </a:r>
            <a:r>
              <a:rPr lang="en-US" dirty="0" smtClean="0"/>
              <a:t>systems, based </a:t>
            </a:r>
            <a:r>
              <a:rPr lang="en-US" dirty="0"/>
              <a:t>on international standards</a:t>
            </a:r>
          </a:p>
          <a:p>
            <a:pPr marL="285750" indent="-285750"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/>
              <a:t>Documented country best practices &amp; guidance for sound governance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77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742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466" y="501742"/>
            <a:ext cx="3391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dirty="0" smtClean="0">
                <a:solidFill>
                  <a:prstClr val="white"/>
                </a:solidFill>
              </a:rPr>
              <a:t>DHIS Standards based Health App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AutoShape 9" descr="Bildergebnis für download butt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67544" y="3068960"/>
            <a:ext cx="8352168" cy="0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58" y="4444908"/>
            <a:ext cx="1446727" cy="42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544838" y="4229464"/>
            <a:ext cx="122413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GB" sz="1400" b="1" dirty="0" smtClean="0">
                <a:solidFill>
                  <a:srgbClr val="0099CC"/>
                </a:solidFill>
              </a:rPr>
              <a:t>HIV</a:t>
            </a:r>
            <a:endParaRPr lang="en-GB" sz="1400" i="1" dirty="0" smtClean="0">
              <a:solidFill>
                <a:srgbClr val="0099CC"/>
              </a:solidFill>
            </a:endParaRPr>
          </a:p>
        </p:txBody>
      </p:sp>
      <p:pic>
        <p:nvPicPr>
          <p:cNvPr id="42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495" y="5195272"/>
            <a:ext cx="1446727" cy="42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3544838" y="4979828"/>
            <a:ext cx="122413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GB" sz="1400" b="1" dirty="0" smtClean="0">
                <a:solidFill>
                  <a:srgbClr val="0099CC"/>
                </a:solidFill>
              </a:rPr>
              <a:t>TB</a:t>
            </a:r>
            <a:endParaRPr lang="en-GB" sz="1400" i="1" dirty="0" smtClean="0">
              <a:solidFill>
                <a:srgbClr val="0099CC"/>
              </a:solidFill>
            </a:endParaRPr>
          </a:p>
        </p:txBody>
      </p:sp>
      <p:pic>
        <p:nvPicPr>
          <p:cNvPr id="46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58" y="6037118"/>
            <a:ext cx="1446727" cy="42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3544838" y="5821061"/>
            <a:ext cx="122413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GB" sz="1400" b="1" dirty="0" smtClean="0">
                <a:solidFill>
                  <a:srgbClr val="0099CC"/>
                </a:solidFill>
              </a:rPr>
              <a:t>MALARIA</a:t>
            </a:r>
            <a:endParaRPr lang="en-GB" sz="1400" i="1" dirty="0" smtClean="0">
              <a:solidFill>
                <a:srgbClr val="0099CC"/>
              </a:solidFill>
            </a:endParaRP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277" y="4446574"/>
            <a:ext cx="512074" cy="42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 descr="Image result for malaria symbo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AutoShape 8" descr="Image result for malaria symbo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194" y="6022544"/>
            <a:ext cx="511200" cy="3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633" y="4518392"/>
            <a:ext cx="1446727" cy="42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6408897" y="4300443"/>
            <a:ext cx="122413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GB" sz="1400" b="1" dirty="0" smtClean="0">
                <a:solidFill>
                  <a:srgbClr val="0099CC"/>
                </a:solidFill>
              </a:rPr>
              <a:t>IMMUNIZATION</a:t>
            </a:r>
            <a:endParaRPr lang="en-GB" sz="1400" i="1" dirty="0" smtClean="0">
              <a:solidFill>
                <a:srgbClr val="0099CC"/>
              </a:solidFill>
            </a:endParaRPr>
          </a:p>
        </p:txBody>
      </p:sp>
      <p:pic>
        <p:nvPicPr>
          <p:cNvPr id="51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636" y="5292481"/>
            <a:ext cx="1446727" cy="42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6408897" y="5077037"/>
            <a:ext cx="143908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GB" sz="1400" b="1" dirty="0" smtClean="0">
                <a:solidFill>
                  <a:srgbClr val="0099CC"/>
                </a:solidFill>
              </a:rPr>
              <a:t>EARLY  WARNING</a:t>
            </a:r>
            <a:endParaRPr lang="en-GB" sz="1400" i="1" dirty="0" smtClean="0">
              <a:solidFill>
                <a:srgbClr val="0099CC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08897" y="5812291"/>
            <a:ext cx="122413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GB" sz="1400" b="1" dirty="0" smtClean="0">
                <a:solidFill>
                  <a:srgbClr val="0099CC"/>
                </a:solidFill>
              </a:rPr>
              <a:t>RMNCH</a:t>
            </a:r>
            <a:endParaRPr lang="en-GB" sz="1400" i="1" dirty="0" smtClean="0">
              <a:solidFill>
                <a:srgbClr val="0099CC"/>
              </a:solidFill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729" y="5979460"/>
            <a:ext cx="479624" cy="51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881" y="5277576"/>
            <a:ext cx="417800" cy="41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729" y="4400390"/>
            <a:ext cx="479624" cy="55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322" y="2345505"/>
            <a:ext cx="1446727" cy="42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3544838" y="1938511"/>
            <a:ext cx="1224136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lnSpc>
                <a:spcPts val="1600"/>
              </a:lnSpc>
            </a:pPr>
            <a:r>
              <a:rPr lang="en-GB" sz="1400" b="1" dirty="0" smtClean="0">
                <a:solidFill>
                  <a:srgbClr val="0099CC"/>
                </a:solidFill>
              </a:rPr>
              <a:t>METADATA REPOSITORY</a:t>
            </a:r>
            <a:endParaRPr lang="en-GB" sz="1400" i="1" dirty="0" smtClean="0">
              <a:solidFill>
                <a:srgbClr val="0099CC"/>
              </a:solidFill>
            </a:endParaRPr>
          </a:p>
        </p:txBody>
      </p:sp>
      <p:pic>
        <p:nvPicPr>
          <p:cNvPr id="59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897" y="2418989"/>
            <a:ext cx="1446727" cy="42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6408897" y="2010519"/>
            <a:ext cx="1665691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lnSpc>
                <a:spcPts val="1600"/>
              </a:lnSpc>
            </a:pPr>
            <a:r>
              <a:rPr lang="en-GB" sz="1400" b="1" dirty="0" smtClean="0">
                <a:solidFill>
                  <a:srgbClr val="0099CC"/>
                </a:solidFill>
              </a:rPr>
              <a:t>DATA QUALITY REVIEW (DQR)</a:t>
            </a:r>
            <a:endParaRPr lang="en-GB" sz="1400" i="1" dirty="0" smtClean="0">
              <a:solidFill>
                <a:srgbClr val="0099CC"/>
              </a:solidFill>
            </a:endParaRPr>
          </a:p>
        </p:txBody>
      </p:sp>
      <p:pic>
        <p:nvPicPr>
          <p:cNvPr id="62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58" y="3603474"/>
            <a:ext cx="1446727" cy="42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3544838" y="3388030"/>
            <a:ext cx="122413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GB" sz="1400" b="1" dirty="0" smtClean="0">
                <a:solidFill>
                  <a:srgbClr val="0099CC"/>
                </a:solidFill>
              </a:rPr>
              <a:t>MORTALITY</a:t>
            </a:r>
            <a:endParaRPr lang="en-GB" sz="1400" i="1" dirty="0" smtClean="0">
              <a:solidFill>
                <a:srgbClr val="0099CC"/>
              </a:solidFill>
            </a:endParaRPr>
          </a:p>
        </p:txBody>
      </p:sp>
      <p:pic>
        <p:nvPicPr>
          <p:cNvPr id="66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633" y="3676958"/>
            <a:ext cx="1446727" cy="42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6408897" y="3459009"/>
            <a:ext cx="122413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GB" sz="1400" b="1" dirty="0" smtClean="0">
                <a:solidFill>
                  <a:srgbClr val="0099CC"/>
                </a:solidFill>
              </a:rPr>
              <a:t>MORBIDITY</a:t>
            </a:r>
            <a:endParaRPr lang="en-GB" sz="1400" i="1" dirty="0" smtClean="0">
              <a:solidFill>
                <a:srgbClr val="0099CC"/>
              </a:solidFill>
            </a:endParaRPr>
          </a:p>
        </p:txBody>
      </p:sp>
      <p:pic>
        <p:nvPicPr>
          <p:cNvPr id="74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873" y="3658930"/>
            <a:ext cx="453880" cy="44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529986" y="3232854"/>
            <a:ext cx="2025788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100" b="1" dirty="0" smtClean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 SYSTEMS AND DISEASE-SPECIFIC MODULES</a:t>
            </a:r>
            <a:endParaRPr lang="en-US" sz="1100" b="1" dirty="0">
              <a:solidFill>
                <a:srgbClr val="0099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400"/>
            <a:endParaRPr lang="en-US" sz="1100" dirty="0" smtClean="0">
              <a:solidFill>
                <a:prstClr val="black">
                  <a:lumMod val="65000"/>
                  <a:lumOff val="3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defTabSz="9144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 specific indicators and data elements</a:t>
            </a:r>
          </a:p>
          <a:p>
            <a:pPr marL="171450" indent="-171450" defTabSz="9144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 practice dashboards, analyses</a:t>
            </a:r>
          </a:p>
          <a:p>
            <a:pPr marL="171450" indent="-171450" defTabSz="9144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Aggregate and case-based reporting</a:t>
            </a:r>
          </a:p>
          <a:p>
            <a:pPr marL="171450" indent="-171450" defTabSz="9144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 data entry  forms/registers</a:t>
            </a:r>
            <a:endParaRPr lang="en-US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10317" y="1821693"/>
            <a:ext cx="2045457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100" b="1" dirty="0" smtClean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STANDARDS FOR MEASUREMENT</a:t>
            </a:r>
            <a:endParaRPr lang="en-US" sz="1100" b="1" dirty="0" smtClean="0">
              <a:solidFill>
                <a:srgbClr val="0099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400"/>
            <a:endParaRPr lang="en-US" sz="1100" dirty="0" smtClean="0">
              <a:solidFill>
                <a:prstClr val="black">
                  <a:lumMod val="65000"/>
                  <a:lumOff val="3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defTabSz="9144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 indicators and metadata</a:t>
            </a:r>
          </a:p>
          <a:p>
            <a:pPr marL="171450" indent="-171450" defTabSz="914400">
              <a:buFont typeface="Wingdings" panose="05000000000000000000" pitchFamily="2" charset="2"/>
              <a:buChar char="Ø"/>
            </a:pPr>
            <a:r>
              <a:rPr lang="en-GB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quality metrics</a:t>
            </a:r>
            <a:endParaRPr lang="en-US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460374" y="1052736"/>
            <a:ext cx="8000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Package of reference 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standards for </a:t>
            </a: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countries to improve data quality, analysis and use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508755" y="1628800"/>
            <a:ext cx="8352168" cy="0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12" y="2480540"/>
            <a:ext cx="548181" cy="32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ruscianof\AppData\Local\Microsoft\Windows\Temporary Internet Files\Content.IE5\G3DPBIDL\Blue_magnifying_glass_icon.svg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171" y="2268754"/>
            <a:ext cx="425487" cy="52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69" y="3592511"/>
            <a:ext cx="4762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557" y="6037118"/>
            <a:ext cx="1446727" cy="42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Date Placeholder 3"/>
          <p:cNvSpPr txBox="1">
            <a:spLocks/>
          </p:cNvSpPr>
          <p:nvPr/>
        </p:nvSpPr>
        <p:spPr bwMode="gray">
          <a:xfrm>
            <a:off x="359999" y="6588208"/>
            <a:ext cx="59250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B9FF11-A344-43C4-823B-F8CC00676CD1}" type="datetime1">
              <a:rPr lang="en-GB" smtClean="0">
                <a:solidFill>
                  <a:prstClr val="black"/>
                </a:solidFill>
                <a:latin typeface="Arial"/>
              </a:rPr>
              <a:pPr/>
              <a:t>03/11/17</a:t>
            </a:fld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9" name="Footer Placeholder 4"/>
          <p:cNvSpPr txBox="1">
            <a:spLocks/>
          </p:cNvSpPr>
          <p:nvPr/>
        </p:nvSpPr>
        <p:spPr bwMode="gray">
          <a:xfrm>
            <a:off x="1044744" y="6588208"/>
            <a:ext cx="1698456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>
                <a:solidFill>
                  <a:prstClr val="black"/>
                </a:solidFill>
                <a:latin typeface="Arial"/>
              </a:rPr>
              <a:t>WHO Health App</a:t>
            </a:r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0" name="Slide Number Placeholder 5"/>
          <p:cNvSpPr txBox="1">
            <a:spLocks/>
          </p:cNvSpPr>
          <p:nvPr/>
        </p:nvSpPr>
        <p:spPr bwMode="gray">
          <a:xfrm>
            <a:off x="8562325" y="6588208"/>
            <a:ext cx="217448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4CE0EA-F3B5-4684-BA10-C594598FDB9C}" type="slidenum">
              <a:rPr lang="en-GB" smtClean="0">
                <a:solidFill>
                  <a:prstClr val="black"/>
                </a:solidFill>
                <a:latin typeface="Arial"/>
              </a:rPr>
              <a:pPr/>
              <a:t>3</a:t>
            </a:fld>
            <a:endParaRPr lang="en-GB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3091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600" b="1" u="sng" dirty="0">
                <a:solidFill>
                  <a:srgbClr val="009CDE"/>
                </a:solidFill>
              </a:rPr>
              <a:t>Core Content</a:t>
            </a:r>
          </a:p>
          <a:p>
            <a:pPr marL="285750" indent="-285750">
              <a:spcAft>
                <a:spcPts val="0"/>
              </a:spcAft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Recommended </a:t>
            </a:r>
            <a:r>
              <a:rPr lang="en-US" dirty="0"/>
              <a:t>core list of facility indicators derived from the 2017 reference list of core health indicators </a:t>
            </a:r>
          </a:p>
          <a:p>
            <a:pPr marL="646113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guide country selection of indicators and definitions</a:t>
            </a:r>
          </a:p>
          <a:p>
            <a:pPr marL="646113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reflects evolving public health </a:t>
            </a:r>
            <a:r>
              <a:rPr lang="en-US" dirty="0" smtClean="0"/>
              <a:t>priorities/strategies</a:t>
            </a:r>
            <a:endParaRPr lang="en-US" dirty="0"/>
          </a:p>
          <a:p>
            <a:pPr marL="646113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promotes better alignment, reduction in reporting burden</a:t>
            </a:r>
          </a:p>
          <a:p>
            <a:pPr marL="285750" indent="-285750"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Indicator </a:t>
            </a:r>
            <a:r>
              <a:rPr lang="en-US" dirty="0"/>
              <a:t>metadata registry of core indicators integrated into DHIS2 as reference</a:t>
            </a:r>
          </a:p>
          <a:p>
            <a:r>
              <a:rPr lang="en-US" sz="1600" b="1" u="sng" dirty="0" smtClean="0">
                <a:solidFill>
                  <a:srgbClr val="009CDE"/>
                </a:solidFill>
              </a:rPr>
              <a:t>Future priorities</a:t>
            </a:r>
            <a:endParaRPr lang="en-US" sz="1600" b="1" u="sng" dirty="0">
              <a:solidFill>
                <a:srgbClr val="009CDE"/>
              </a:solidFill>
            </a:endParaRPr>
          </a:p>
          <a:p>
            <a:pPr marL="285750" indent="-285750"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Addressing </a:t>
            </a:r>
            <a:r>
              <a:rPr lang="en-US" dirty="0"/>
              <a:t>implementation and governance </a:t>
            </a:r>
            <a:r>
              <a:rPr lang="en-US" dirty="0" smtClean="0"/>
              <a:t>issues</a:t>
            </a:r>
          </a:p>
          <a:p>
            <a:pPr marL="285750" indent="-285750"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Learning and best practices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EB9FF11-A344-43C4-823B-F8CC00676CD1}" type="datetime1">
              <a:rPr lang="en-GB" noProof="0" smtClean="0"/>
              <a:t>03/11/17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/>
              <a:t>WHO Health App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4</a:t>
            </a:fld>
            <a:endParaRPr lang="en-GB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Indicator metadata repository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 smtClean="0"/>
              <a:t>Standard indicators &amp; definitions</a:t>
            </a:r>
            <a:endParaRPr lang="en-US" b="1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1" b="3021"/>
          <a:stretch>
            <a:fillRect/>
          </a:stretch>
        </p:blipFill>
        <p:spPr bwMode="auto">
          <a:xfrm>
            <a:off x="361234" y="1676690"/>
            <a:ext cx="3795130" cy="391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C:\Users\ruscianof\AppData\Local\Microsoft\Windows\Temporary Internet Files\Content.IE5\G3DPBIDL\Blue_magnifying_glass_icon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289" y="507211"/>
            <a:ext cx="425487" cy="52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6527">
            <a:off x="1934864" y="4035616"/>
            <a:ext cx="1831174" cy="2585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838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600" b="1" u="sng" dirty="0">
                <a:solidFill>
                  <a:srgbClr val="009CDE"/>
                </a:solidFill>
              </a:rPr>
              <a:t>Core </a:t>
            </a:r>
            <a:r>
              <a:rPr lang="en-US" sz="1600" b="1" u="sng" dirty="0" smtClean="0">
                <a:solidFill>
                  <a:srgbClr val="009CDE"/>
                </a:solidFill>
              </a:rPr>
              <a:t>analysis</a:t>
            </a:r>
            <a:endParaRPr lang="en-US" sz="1600" b="1" u="sng" dirty="0">
              <a:solidFill>
                <a:srgbClr val="009CDE"/>
              </a:solidFill>
            </a:endParaRPr>
          </a:p>
          <a:p>
            <a:pPr marL="285750" indent="-285750">
              <a:spcAft>
                <a:spcPts val="0"/>
              </a:spcAft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/>
              <a:t>Completeness and timeliness </a:t>
            </a:r>
            <a:endParaRPr lang="en-US" dirty="0" smtClean="0"/>
          </a:p>
          <a:p>
            <a:pPr marL="285750" indent="-285750">
              <a:spcAft>
                <a:spcPts val="0"/>
              </a:spcAft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Internal </a:t>
            </a:r>
            <a:r>
              <a:rPr lang="en-US" dirty="0"/>
              <a:t>consistency of data </a:t>
            </a:r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. outliers</a:t>
            </a:r>
            <a:r>
              <a:rPr lang="en-US" dirty="0"/>
              <a:t>)</a:t>
            </a:r>
          </a:p>
          <a:p>
            <a:pPr marL="285750" indent="-285750">
              <a:spcAft>
                <a:spcPts val="0"/>
              </a:spcAft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/>
              <a:t>External consistency of data</a:t>
            </a:r>
          </a:p>
          <a:p>
            <a:pPr marL="285750" indent="-285750">
              <a:spcAft>
                <a:spcPts val="0"/>
              </a:spcAft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Includes </a:t>
            </a:r>
            <a:r>
              <a:rPr lang="en-US" dirty="0"/>
              <a:t>metrics for HTM, immunization, </a:t>
            </a:r>
            <a:r>
              <a:rPr lang="en-US" dirty="0" smtClean="0"/>
              <a:t>MCH</a:t>
            </a:r>
          </a:p>
          <a:p>
            <a:pPr>
              <a:spcAft>
                <a:spcPts val="0"/>
              </a:spcAft>
              <a:buClr>
                <a:srgbClr val="009CDE"/>
              </a:buClr>
            </a:pPr>
            <a:endParaRPr lang="en-US" dirty="0"/>
          </a:p>
          <a:p>
            <a:r>
              <a:rPr lang="en-US" sz="1600" b="1" u="sng" dirty="0" smtClean="0">
                <a:solidFill>
                  <a:srgbClr val="009CDE"/>
                </a:solidFill>
              </a:rPr>
              <a:t>Highlights/future priorities</a:t>
            </a:r>
            <a:endParaRPr lang="en-US" sz="1600" b="1" u="sng" dirty="0">
              <a:solidFill>
                <a:srgbClr val="009CDE"/>
              </a:solidFill>
            </a:endParaRPr>
          </a:p>
          <a:p>
            <a:pPr marL="285750" indent="-285750"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DQR methodology integrated into DHIS2 + tools available for use with other systems</a:t>
            </a:r>
          </a:p>
          <a:p>
            <a:pPr marL="285750" indent="-285750"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 </a:t>
            </a:r>
            <a:r>
              <a:rPr lang="en-US" dirty="0" smtClean="0"/>
              <a:t>Scale </a:t>
            </a:r>
            <a:r>
              <a:rPr lang="en-US" dirty="0"/>
              <a:t>up of implementation and use with support by GF, GAVI, </a:t>
            </a:r>
            <a:r>
              <a:rPr lang="en-US" dirty="0" smtClean="0"/>
              <a:t>USAID/Measure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EB9FF11-A344-43C4-823B-F8CC00676CD1}" type="datetime1">
              <a:rPr lang="en-GB" noProof="0" smtClean="0"/>
              <a:t>03/11/17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/>
              <a:t>WHO Health App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quality review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A standard methodology for assessing data quality 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77"/>
          <a:stretch/>
        </p:blipFill>
        <p:spPr>
          <a:xfrm>
            <a:off x="342900" y="1773449"/>
            <a:ext cx="4046857" cy="249375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3"/>
          <a:stretch/>
        </p:blipFill>
        <p:spPr>
          <a:xfrm>
            <a:off x="616600" y="2656089"/>
            <a:ext cx="3334328" cy="118064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685" y="689606"/>
            <a:ext cx="663339" cy="39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9767">
            <a:off x="414009" y="4167350"/>
            <a:ext cx="1551673" cy="2053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218">
            <a:off x="1507928" y="4019981"/>
            <a:ext cx="1551673" cy="2121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191">
            <a:off x="2837093" y="4110866"/>
            <a:ext cx="1551673" cy="2199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17271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600" b="1" u="sng" dirty="0">
                <a:solidFill>
                  <a:srgbClr val="009CDE"/>
                </a:solidFill>
              </a:rPr>
              <a:t>Core </a:t>
            </a:r>
            <a:r>
              <a:rPr lang="en-US" sz="1600" b="1" u="sng" dirty="0" smtClean="0">
                <a:solidFill>
                  <a:srgbClr val="009CDE"/>
                </a:solidFill>
              </a:rPr>
              <a:t>analysis</a:t>
            </a:r>
            <a:endParaRPr lang="en-US" sz="1600" b="1" u="sng" dirty="0">
              <a:solidFill>
                <a:srgbClr val="009CDE"/>
              </a:solidFill>
            </a:endParaRPr>
          </a:p>
          <a:p>
            <a:pPr marL="285750" indent="-285750">
              <a:spcAft>
                <a:spcPts val="0"/>
              </a:spcAft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/>
              <a:t>Institutional mortality by cause of death</a:t>
            </a:r>
          </a:p>
          <a:p>
            <a:pPr marL="285750" indent="-285750">
              <a:spcAft>
                <a:spcPts val="0"/>
              </a:spcAft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/>
              <a:t>Outpatient morbidity and routine surveillance of priority diseases </a:t>
            </a:r>
          </a:p>
          <a:p>
            <a:pPr>
              <a:spcAft>
                <a:spcPts val="0"/>
              </a:spcAft>
              <a:buClr>
                <a:srgbClr val="009CDE"/>
              </a:buClr>
            </a:pPr>
            <a:endParaRPr lang="en-US" dirty="0"/>
          </a:p>
          <a:p>
            <a:r>
              <a:rPr lang="en-US" sz="1600" b="1" u="sng" dirty="0" smtClean="0">
                <a:solidFill>
                  <a:srgbClr val="009CDE"/>
                </a:solidFill>
              </a:rPr>
              <a:t>Highlights/future priorities</a:t>
            </a:r>
            <a:endParaRPr lang="en-US" sz="1600" b="1" u="sng" dirty="0">
              <a:solidFill>
                <a:srgbClr val="009CDE"/>
              </a:solidFill>
            </a:endParaRPr>
          </a:p>
          <a:p>
            <a:pPr marL="285750" indent="-285750"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/>
              <a:t>ICD coding, based on the WHO Start-Up Mortality List (</a:t>
            </a:r>
            <a:r>
              <a:rPr lang="en-US" dirty="0" err="1"/>
              <a:t>SMoL</a:t>
            </a:r>
            <a:r>
              <a:rPr lang="en-US" dirty="0"/>
              <a:t>) </a:t>
            </a:r>
            <a:r>
              <a:rPr lang="en-US" dirty="0" smtClean="0"/>
              <a:t>– low resource settings, where CRVS weak</a:t>
            </a:r>
            <a:endParaRPr lang="en-US" dirty="0"/>
          </a:p>
          <a:p>
            <a:pPr marL="285750" indent="-285750"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Individual </a:t>
            </a:r>
            <a:r>
              <a:rPr lang="en-US" dirty="0"/>
              <a:t>cause of death collected on the International Form of the Medical Certificate of Cause of Death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EB9FF11-A344-43C4-823B-F8CC00676CD1}" type="datetime1">
              <a:rPr lang="en-GB" noProof="0" smtClean="0"/>
              <a:t>03/11/17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/>
              <a:t>WHO Health App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6</a:t>
            </a:fld>
            <a:endParaRPr lang="en-GB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Mortality module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 smtClean="0"/>
              <a:t>Standardized reporting of causes of death, based on ICD</a:t>
            </a:r>
            <a:endParaRPr lang="en-US" b="1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33" y="1874981"/>
            <a:ext cx="4184939" cy="397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742" y="590693"/>
            <a:ext cx="4762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099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600" b="1" u="sng" dirty="0">
                <a:solidFill>
                  <a:srgbClr val="009CDE"/>
                </a:solidFill>
              </a:rPr>
              <a:t>Core </a:t>
            </a:r>
            <a:r>
              <a:rPr lang="en-US" sz="1600" b="1" u="sng" dirty="0" smtClean="0">
                <a:solidFill>
                  <a:srgbClr val="009CDE"/>
                </a:solidFill>
              </a:rPr>
              <a:t>analysis</a:t>
            </a:r>
            <a:endParaRPr lang="en-US" sz="1600" b="1" u="sng" dirty="0">
              <a:solidFill>
                <a:srgbClr val="009CDE"/>
              </a:solidFill>
            </a:endParaRPr>
          </a:p>
          <a:p>
            <a:pPr marL="285750" indent="-285750">
              <a:spcAft>
                <a:spcPts val="0"/>
              </a:spcAft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/>
              <a:t>HIV 90-90-90 cascade;</a:t>
            </a:r>
          </a:p>
          <a:p>
            <a:pPr marL="646113" lvl="1" indent="-285750"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en-US" dirty="0"/>
              <a:t>Diagnosing 90% of </a:t>
            </a:r>
            <a:r>
              <a:rPr lang="en-US" dirty="0" smtClean="0"/>
              <a:t>PLHIV</a:t>
            </a:r>
            <a:endParaRPr lang="en-US" dirty="0"/>
          </a:p>
          <a:p>
            <a:pPr marL="646113" lvl="1" indent="-285750"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en-US" dirty="0"/>
              <a:t>Ensuring 90% of the diagnosed started on ART</a:t>
            </a:r>
          </a:p>
          <a:p>
            <a:pPr marL="646113" lvl="1" indent="-285750"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en-US" dirty="0"/>
              <a:t>Viral load suppression in 90%</a:t>
            </a:r>
          </a:p>
          <a:p>
            <a:pPr lvl="1" indent="0">
              <a:spcAft>
                <a:spcPts val="0"/>
              </a:spcAft>
              <a:buClrTx/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sz="1600" b="1" u="sng" dirty="0" smtClean="0">
                <a:solidFill>
                  <a:srgbClr val="009CDE"/>
                </a:solidFill>
              </a:rPr>
              <a:t>Highlights/future priorities</a:t>
            </a:r>
            <a:endParaRPr lang="en-US" sz="1600" b="1" u="sng" dirty="0">
              <a:solidFill>
                <a:srgbClr val="009CDE"/>
              </a:solidFill>
            </a:endParaRPr>
          </a:p>
          <a:p>
            <a:pPr marL="285750" indent="-285750"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/>
              <a:t>Strengthen individual data and improve data quality</a:t>
            </a:r>
          </a:p>
          <a:p>
            <a:pPr marL="285750" indent="-285750"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/>
              <a:t>Using data dashboards to fill program gaps (</a:t>
            </a:r>
            <a:r>
              <a:rPr lang="en-US" dirty="0" err="1"/>
              <a:t>e.g</a:t>
            </a:r>
            <a:r>
              <a:rPr lang="en-US" dirty="0"/>
              <a:t> testing, retention)</a:t>
            </a:r>
          </a:p>
          <a:p>
            <a:pPr marL="285750" indent="-285750"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/>
              <a:t>Alignment with partners </a:t>
            </a:r>
            <a:r>
              <a:rPr lang="en-US" dirty="0" smtClean="0"/>
              <a:t>(</a:t>
            </a:r>
            <a:r>
              <a:rPr lang="en-US" dirty="0" err="1" smtClean="0"/>
              <a:t>e.g</a:t>
            </a:r>
            <a:r>
              <a:rPr lang="en-US" dirty="0" smtClean="0"/>
              <a:t> PEPFAR) and </a:t>
            </a:r>
            <a:r>
              <a:rPr lang="en-US" dirty="0"/>
              <a:t>integrate with national HMIS</a:t>
            </a:r>
            <a:br>
              <a:rPr lang="en-US" dirty="0"/>
            </a:br>
            <a:endParaRPr lang="en-US" dirty="0"/>
          </a:p>
          <a:p>
            <a:pPr marL="285750" indent="-285750"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EB9FF11-A344-43C4-823B-F8CC00676CD1}" type="datetime1">
              <a:rPr lang="en-GB" noProof="0" smtClean="0"/>
              <a:t>03/11/17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/>
              <a:t>WHO Health App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7</a:t>
            </a:fld>
            <a:endParaRPr lang="en-GB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HIV module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 smtClean="0"/>
              <a:t>HIV patient monitoring and case surveillance</a:t>
            </a:r>
            <a:endParaRPr lang="en-US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711" y="670313"/>
            <a:ext cx="610941" cy="5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9" r="33660"/>
          <a:stretch/>
        </p:blipFill>
        <p:spPr>
          <a:xfrm>
            <a:off x="365998" y="1866236"/>
            <a:ext cx="4271425" cy="3312007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7761">
            <a:off x="1793011" y="4411277"/>
            <a:ext cx="1884119" cy="2105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81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600" b="1" u="sng" dirty="0">
                <a:solidFill>
                  <a:srgbClr val="009CDE"/>
                </a:solidFill>
              </a:rPr>
              <a:t>Core </a:t>
            </a:r>
            <a:r>
              <a:rPr lang="en-US" sz="1600" b="1" u="sng" dirty="0" smtClean="0">
                <a:solidFill>
                  <a:srgbClr val="009CDE"/>
                </a:solidFill>
              </a:rPr>
              <a:t>analysis</a:t>
            </a:r>
            <a:endParaRPr lang="en-US" sz="1600" b="1" u="sng" dirty="0">
              <a:solidFill>
                <a:srgbClr val="009CDE"/>
              </a:solidFill>
            </a:endParaRPr>
          </a:p>
          <a:p>
            <a:pPr marL="285750" indent="-285750">
              <a:spcAft>
                <a:spcPts val="0"/>
              </a:spcAft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/>
              <a:t>Surveillance during burden reduction phase</a:t>
            </a:r>
          </a:p>
          <a:p>
            <a:pPr marL="646113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en-US" dirty="0"/>
              <a:t>Morbidity, mortality</a:t>
            </a:r>
          </a:p>
          <a:p>
            <a:pPr marL="646113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en-US" dirty="0"/>
              <a:t>Prevention</a:t>
            </a:r>
          </a:p>
          <a:p>
            <a:pPr marL="646113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en-US" dirty="0"/>
              <a:t>Treatment </a:t>
            </a:r>
          </a:p>
          <a:p>
            <a:pPr marL="285750" indent="-285750">
              <a:spcAft>
                <a:spcPts val="0"/>
              </a:spcAft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/>
              <a:t>Surveillance for elimination</a:t>
            </a:r>
          </a:p>
          <a:p>
            <a:pPr marL="646113" lvl="1" indent="-285750"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en-US" dirty="0"/>
              <a:t>Cases notified, investigated, classified</a:t>
            </a:r>
          </a:p>
          <a:p>
            <a:pPr marL="646113" lvl="1" indent="-285750"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en-US" dirty="0"/>
              <a:t>Foci identified, investigated, classified &amp; response</a:t>
            </a:r>
          </a:p>
          <a:p>
            <a:pPr marL="285750" indent="-285750">
              <a:spcAft>
                <a:spcPts val="0"/>
              </a:spcAft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/>
              <a:t>Commodities monitoring</a:t>
            </a:r>
          </a:p>
          <a:p>
            <a:pPr marL="285750" indent="-285750">
              <a:spcAft>
                <a:spcPts val="0"/>
              </a:spcAft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/>
              <a:t>Data validation &amp; controls</a:t>
            </a:r>
          </a:p>
          <a:p>
            <a:r>
              <a:rPr lang="en-US" sz="1600" b="1" u="sng" dirty="0" smtClean="0">
                <a:solidFill>
                  <a:srgbClr val="009CDE"/>
                </a:solidFill>
              </a:rPr>
              <a:t>Highlights/future priorities</a:t>
            </a:r>
            <a:endParaRPr lang="en-US" sz="1600" b="1" u="sng" dirty="0">
              <a:solidFill>
                <a:srgbClr val="009CDE"/>
              </a:solidFill>
            </a:endParaRPr>
          </a:p>
          <a:p>
            <a:pPr marL="285750" indent="-285750"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/>
              <a:t>From aggregate to patient monitoring &amp; case surveillance 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EB9FF11-A344-43C4-823B-F8CC00676CD1}" type="datetime1">
              <a:rPr lang="en-GB" noProof="0" smtClean="0"/>
              <a:t>03/11/17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/>
              <a:t>WHO Health App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8</a:t>
            </a:fld>
            <a:endParaRPr lang="en-GB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Malaria module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 smtClean="0"/>
              <a:t>Surveillance in control and elimination phases </a:t>
            </a:r>
            <a:endParaRPr lang="en-US" b="1" dirty="0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73" y="772090"/>
            <a:ext cx="674266" cy="48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6" r="49751" b="66489"/>
          <a:stretch>
            <a:fillRect/>
          </a:stretch>
        </p:blipFill>
        <p:spPr bwMode="auto">
          <a:xfrm>
            <a:off x="221090" y="1816229"/>
            <a:ext cx="2093114" cy="169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/>
          <p:nvPr/>
        </p:nvPicPr>
        <p:blipFill rotWithShape="1">
          <a:blip r:embed="rId3"/>
          <a:srcRect l="50086" t="-247" r="-174" b="66497"/>
          <a:stretch/>
        </p:blipFill>
        <p:spPr bwMode="auto">
          <a:xfrm>
            <a:off x="2355761" y="1816229"/>
            <a:ext cx="2081071" cy="16807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33131" r="50050" b="32986"/>
          <a:stretch>
            <a:fillRect/>
          </a:stretch>
        </p:blipFill>
        <p:spPr bwMode="auto">
          <a:xfrm>
            <a:off x="221090" y="3515530"/>
            <a:ext cx="2093114" cy="170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9" t="33131" r="-327" b="33363"/>
          <a:stretch>
            <a:fillRect/>
          </a:stretch>
        </p:blipFill>
        <p:spPr bwMode="auto">
          <a:xfrm>
            <a:off x="2355761" y="3532966"/>
            <a:ext cx="2093691" cy="166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590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600" b="1" u="sng" dirty="0">
                <a:solidFill>
                  <a:srgbClr val="009CDE"/>
                </a:solidFill>
              </a:rPr>
              <a:t>Core </a:t>
            </a:r>
            <a:r>
              <a:rPr lang="en-US" sz="1600" b="1" u="sng" dirty="0" smtClean="0">
                <a:solidFill>
                  <a:srgbClr val="009CDE"/>
                </a:solidFill>
              </a:rPr>
              <a:t>analysis</a:t>
            </a:r>
            <a:endParaRPr lang="en-US" sz="1600" b="1" u="sng" dirty="0">
              <a:solidFill>
                <a:srgbClr val="009CDE"/>
              </a:solidFill>
            </a:endParaRPr>
          </a:p>
          <a:p>
            <a:pPr marL="285750" indent="-285750">
              <a:spcAft>
                <a:spcPts val="0"/>
              </a:spcAft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/>
              <a:t>TB notifications </a:t>
            </a:r>
            <a:r>
              <a:rPr lang="en-US" dirty="0" smtClean="0"/>
              <a:t>dashboards</a:t>
            </a:r>
            <a:endParaRPr lang="en-US" dirty="0"/>
          </a:p>
          <a:p>
            <a:pPr marL="285750" indent="-285750">
              <a:spcAft>
                <a:spcPts val="0"/>
              </a:spcAft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Outcomes </a:t>
            </a:r>
            <a:r>
              <a:rPr lang="en-US" dirty="0"/>
              <a:t>dashboards (trends in </a:t>
            </a:r>
            <a:r>
              <a:rPr lang="en-US" dirty="0" smtClean="0"/>
              <a:t>treatment)</a:t>
            </a:r>
            <a:endParaRPr lang="en-US" dirty="0"/>
          </a:p>
          <a:p>
            <a:pPr marL="285750" indent="-285750">
              <a:spcAft>
                <a:spcPts val="0"/>
              </a:spcAft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Drug susceptibility - The </a:t>
            </a:r>
            <a:r>
              <a:rPr lang="en-US" dirty="0"/>
              <a:t>‘Rifampicin Resistant (RR)-TB’ dashboard </a:t>
            </a:r>
          </a:p>
          <a:p>
            <a:pPr marL="285750" indent="-285750">
              <a:spcAft>
                <a:spcPts val="0"/>
              </a:spcAft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/>
              <a:t>TB-HIV dashboard</a:t>
            </a:r>
          </a:p>
          <a:p>
            <a:pPr>
              <a:spcBef>
                <a:spcPts val="1800"/>
              </a:spcBef>
            </a:pPr>
            <a:r>
              <a:rPr lang="en-US" sz="1600" b="1" u="sng" dirty="0" smtClean="0">
                <a:solidFill>
                  <a:srgbClr val="009CDE"/>
                </a:solidFill>
              </a:rPr>
              <a:t>Highlights/future priorities</a:t>
            </a:r>
            <a:endParaRPr lang="en-US" sz="1600" b="1" u="sng" dirty="0">
              <a:solidFill>
                <a:srgbClr val="009CDE"/>
              </a:solidFill>
            </a:endParaRPr>
          </a:p>
          <a:p>
            <a:pPr marL="285750" indent="-285750"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/>
              <a:t>Country /global accessible TB historical data </a:t>
            </a:r>
          </a:p>
          <a:p>
            <a:pPr marL="285750" indent="-285750"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/>
              <a:t>Identify weaknesses in TB surveillance through subnational data analysis</a:t>
            </a:r>
          </a:p>
          <a:p>
            <a:pPr marL="285750" indent="-285750">
              <a:buClr>
                <a:srgbClr val="009CDE"/>
              </a:buClr>
              <a:buFont typeface="Wingdings" panose="05000000000000000000" pitchFamily="2" charset="2"/>
              <a:buChar char="q"/>
            </a:pPr>
            <a:r>
              <a:rPr lang="en-US" dirty="0"/>
              <a:t>TB  individual data (tracker)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EB9FF11-A344-43C4-823B-F8CC00676CD1}" type="datetime1">
              <a:rPr lang="en-GB" noProof="0" smtClean="0"/>
              <a:t>03/11/17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/>
              <a:t>WHO Health App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9</a:t>
            </a:fld>
            <a:endParaRPr lang="en-GB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TB module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 smtClean="0"/>
              <a:t>TB surveillance for programme evaluation</a:t>
            </a:r>
            <a:endParaRPr lang="en-US" b="1" dirty="0"/>
          </a:p>
        </p:txBody>
      </p:sp>
      <p:pic>
        <p:nvPicPr>
          <p:cNvPr id="15" name="image10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18904" y="1830768"/>
            <a:ext cx="4190042" cy="374501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474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WHO PPT color scheme 2016">
        <a:dk1>
          <a:sysClr val="windowText" lastClr="000000"/>
        </a:dk1>
        <a:lt1>
          <a:sysClr val="window" lastClr="FFFFFF"/>
        </a:lt1>
        <a:dk2>
          <a:srgbClr val="009CDE"/>
        </a:dk2>
        <a:lt2>
          <a:srgbClr val="F3F3F3"/>
        </a:lt2>
        <a:accent1>
          <a:srgbClr val="009CDE"/>
        </a:accent1>
        <a:accent2>
          <a:srgbClr val="183C5C"/>
        </a:accent2>
        <a:accent3>
          <a:srgbClr val="66C4EB"/>
        </a:accent3>
        <a:accent4>
          <a:srgbClr val="9B9B9B"/>
        </a:accent4>
        <a:accent5>
          <a:srgbClr val="CCEBF8"/>
        </a:accent5>
        <a:accent6>
          <a:srgbClr val="C9C9C9"/>
        </a:accent6>
        <a:hlink>
          <a:srgbClr val="009CDE"/>
        </a:hlink>
        <a:folHlink>
          <a:srgbClr val="B2B2B2"/>
        </a:folHlink>
      </a:clrScheme>
    </a:extraClrScheme>
  </a:extraClrSchemeLst>
  <a:custClrLst>
    <a:custClr name="WHO Blue">
      <a:srgbClr val="009CDE"/>
    </a:custClr>
    <a:custClr name="blank">
      <a:srgbClr val="FFFFFF"/>
    </a:custClr>
    <a:custClr name="blank">
      <a:srgbClr val="FFFFFF"/>
    </a:custClr>
    <a:custClr name="blank">
      <a:srgbClr val="FFFFFF"/>
    </a:custClr>
    <a:custClr name="WHO Indigo 01">
      <a:srgbClr val="09164D"/>
    </a:custClr>
    <a:custClr name="WHO Indigo 02">
      <a:srgbClr val="1A4164"/>
    </a:custClr>
    <a:custClr name="WHO Indigo 03">
      <a:srgbClr val="486783"/>
    </a:custClr>
    <a:custClr name="WHO Indigo 04">
      <a:srgbClr val="768DA2"/>
    </a:custClr>
    <a:custClr name="WHO Indigo 05">
      <a:srgbClr val="A3B3C1"/>
    </a:custClr>
    <a:custClr name="WHO Indigo 06">
      <a:srgbClr val="E8ECEF"/>
    </a:custClr>
    <a:custClr name="WHO Grey 01">
      <a:srgbClr val="9B9B9B"/>
    </a:custClr>
    <a:custClr name="WHO Grey 02">
      <a:srgbClr val="C9C9C9"/>
    </a:custClr>
    <a:custClr name="WHO Grey 03">
      <a:srgbClr val="F2F2F2"/>
    </a:custClr>
    <a:custClr name="blank">
      <a:srgbClr val="FFFFFF"/>
    </a:custClr>
    <a:custClr name="WHO Birchgreen 01">
      <a:srgbClr val="29811B"/>
    </a:custClr>
    <a:custClr name="WHO Birchgreen 02">
      <a:srgbClr val="7ABC32"/>
    </a:custClr>
    <a:custClr name="WHO Birchgreen 03">
      <a:srgbClr val="95C95B"/>
    </a:custClr>
    <a:custClr name="WHO Birchgreen 04">
      <a:srgbClr val="AFD784"/>
    </a:custClr>
    <a:custClr name="WHO Birchgreen 05">
      <a:srgbClr val="CAE4AD"/>
    </a:custClr>
    <a:custClr name="WHO Birchgreen 06">
      <a:srgbClr val="F2F8E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WHO Savannah 01">
      <a:srgbClr val="966100"/>
    </a:custClr>
    <a:custClr name="WHO Savannah 02">
      <a:srgbClr val="AF8100"/>
    </a:custClr>
    <a:custClr name="WHO Savannah 03">
      <a:srgbClr val="BF9A33"/>
    </a:custClr>
    <a:custClr name="WHO Savannah 04">
      <a:srgbClr val="CFB366"/>
    </a:custClr>
    <a:custClr name="WHO Savannah 05">
      <a:srgbClr val="DFCD99"/>
    </a:custClr>
    <a:custClr name="WHO Savannah 06">
      <a:srgbClr val="F7F2E5"/>
    </a:custClr>
    <a:custClr name="WHO Purple 01">
      <a:srgbClr val="761302"/>
    </a:custClr>
    <a:custClr name="WHO Purple 02">
      <a:srgbClr val="8F3807"/>
    </a:custClr>
    <a:custClr name="WHO Purple 03">
      <a:srgbClr val="A56039"/>
    </a:custClr>
    <a:custClr name="blank">
      <a:srgbClr val="FFFFFF"/>
    </a:custClr>
    <a:custClr name="WHO Heat 01">
      <a:srgbClr val="B54606"/>
    </a:custClr>
    <a:custClr name="WHO Heat 02">
      <a:srgbClr val="D46112"/>
    </a:custClr>
    <a:custClr name="WHO Heat 03">
      <a:srgbClr val="DD8141"/>
    </a:custClr>
    <a:custClr name="WHO Heat 04">
      <a:srgbClr val="E5A071"/>
    </a:custClr>
    <a:custClr name="WHO Heat 05">
      <a:srgbClr val="EEC0A0"/>
    </a:custClr>
    <a:custClr name="WHO Heat 06">
      <a:srgbClr val="FBEFE7"/>
    </a:custClr>
    <a:custClr name="WHO Purple 04">
      <a:srgbClr val="BC886A"/>
    </a:custClr>
    <a:custClr name="WHO Purple 05">
      <a:srgbClr val="D2AF9C"/>
    </a:custClr>
    <a:custClr name="WHO Purple 06">
      <a:srgbClr val="F4EBE6"/>
    </a:custClr>
    <a:custClr name="blank">
      <a:srgbClr val="FFFFFF"/>
    </a:custClr>
    <a:custClr name="WHO Wood 01">
      <a:srgbClr val="20521A"/>
    </a:custClr>
    <a:custClr name="WHO Wood 02">
      <a:srgbClr val="2F7D4F"/>
    </a:custClr>
    <a:custClr name="WHO Wood 03">
      <a:srgbClr val="599772"/>
    </a:custClr>
    <a:custClr name="WHO Wood 04">
      <a:srgbClr val="82B195"/>
    </a:custClr>
    <a:custClr name="WHO Wood 05">
      <a:srgbClr val="ACCBB9"/>
    </a:custClr>
    <a:custClr name="WHO Wood 06">
      <a:srgbClr val="EAF2ED"/>
    </a:custClr>
  </a:custClr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4427</TotalTime>
  <Words>1154</Words>
  <Application>Microsoft Macintosh PowerPoint</Application>
  <PresentationFormat>On-screen Show (4:3)</PresentationFormat>
  <Paragraphs>280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2_Office Theme</vt:lpstr>
      <vt:lpstr>1_Office Theme</vt:lpstr>
      <vt:lpstr>Data Standards for routine health facility systems</vt:lpstr>
      <vt:lpstr>Routine Health Facility Information System (RHIS)</vt:lpstr>
      <vt:lpstr>PowerPoint Presentation</vt:lpstr>
      <vt:lpstr>Indicator metadata repository</vt:lpstr>
      <vt:lpstr>Data quality review</vt:lpstr>
      <vt:lpstr>Mortality module</vt:lpstr>
      <vt:lpstr>HIV module</vt:lpstr>
      <vt:lpstr>Malaria module</vt:lpstr>
      <vt:lpstr>TB module</vt:lpstr>
      <vt:lpstr>Immunization module</vt:lpstr>
      <vt:lpstr>Curriculum:  Analysis and use of facility data</vt:lpstr>
      <vt:lpstr>Status of WHO Health App  DHIS configurations</vt:lpstr>
      <vt:lpstr>Country implementation:</vt:lpstr>
      <vt:lpstr>Implementation issues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Benedikt Fischer</dc:creator>
  <cp:lastModifiedBy>Knut Staring</cp:lastModifiedBy>
  <cp:revision>361</cp:revision>
  <cp:lastPrinted>2017-09-01T13:22:49Z</cp:lastPrinted>
  <dcterms:created xsi:type="dcterms:W3CDTF">2016-09-26T17:27:22Z</dcterms:created>
  <dcterms:modified xsi:type="dcterms:W3CDTF">2017-11-03T20:50:35Z</dcterms:modified>
</cp:coreProperties>
</file>