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1"/>
  </p:notesMasterIdLst>
  <p:handoutMasterIdLst>
    <p:handoutMasterId r:id="rId22"/>
  </p:handoutMasterIdLst>
  <p:sldIdLst>
    <p:sldId id="329" r:id="rId2"/>
    <p:sldId id="322" r:id="rId3"/>
    <p:sldId id="323" r:id="rId4"/>
    <p:sldId id="354" r:id="rId5"/>
    <p:sldId id="367" r:id="rId6"/>
    <p:sldId id="363" r:id="rId7"/>
    <p:sldId id="362" r:id="rId8"/>
    <p:sldId id="364" r:id="rId9"/>
    <p:sldId id="355" r:id="rId10"/>
    <p:sldId id="371" r:id="rId11"/>
    <p:sldId id="353" r:id="rId12"/>
    <p:sldId id="370" r:id="rId13"/>
    <p:sldId id="356" r:id="rId14"/>
    <p:sldId id="365" r:id="rId15"/>
    <p:sldId id="368" r:id="rId16"/>
    <p:sldId id="369" r:id="rId17"/>
    <p:sldId id="357" r:id="rId18"/>
    <p:sldId id="372" r:id="rId19"/>
    <p:sldId id="328" r:id="rId20"/>
  </p:sldIdLst>
  <p:sldSz cx="9144000" cy="6858000" type="screen4x3"/>
  <p:notesSz cx="7010400" cy="9396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goya,Harriet" initials="K" lastIdx="15" clrIdx="0"/>
  <p:cmAuthor id="7" name="Greatjoy Mazibuko" initials="GM [6]" lastIdx="1" clrIdx="7">
    <p:extLst/>
  </p:cmAuthor>
  <p:cmAuthor id="1" name="Wuletaw Churfo" initials="WC" lastIdx="3" clrIdx="1"/>
  <p:cmAuthor id="8" name="DMabirizi" initials="DMabs" lastIdx="13" clrIdx="8"/>
  <p:cmAuthor id="2" name="Greatjoy Mazibuko" initials="GM" lastIdx="1" clrIdx="2">
    <p:extLst/>
  </p:cmAuthor>
  <p:cmAuthor id="3" name="Greatjoy Mazibuko" initials="GM [2]" lastIdx="1" clrIdx="3">
    <p:extLst/>
  </p:cmAuthor>
  <p:cmAuthor id="4" name="Greatjoy Mazibuko" initials="GM [3]" lastIdx="1" clrIdx="4">
    <p:extLst/>
  </p:cmAuthor>
  <p:cmAuthor id="5" name="Greatjoy Mazibuko" initials="GM [4]" lastIdx="1" clrIdx="5">
    <p:extLst/>
  </p:cmAuthor>
  <p:cmAuthor id="6" name="Greatjoy Mazibuko" initials="GM [5]"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9"/>
    <a:srgbClr val="E7E7E5"/>
    <a:srgbClr val="635C5B"/>
    <a:srgbClr val="D9D7D3"/>
    <a:srgbClr val="CFCDC9"/>
    <a:srgbClr val="BA0C2F"/>
    <a:srgbClr val="FFFFFF"/>
    <a:srgbClr val="6C6463"/>
    <a:srgbClr val="651D32"/>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74" autoAdjust="0"/>
    <p:restoredTop sz="50000" autoAdjust="0"/>
  </p:normalViewPr>
  <p:slideViewPr>
    <p:cSldViewPr snapToObjects="1">
      <p:cViewPr>
        <p:scale>
          <a:sx n="80" d="100"/>
          <a:sy n="80" d="100"/>
        </p:scale>
        <p:origin x="-1378"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9821"/>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9821"/>
          </a:xfrm>
          <a:prstGeom prst="rect">
            <a:avLst/>
          </a:prstGeom>
        </p:spPr>
        <p:txBody>
          <a:bodyPr vert="horz" lIns="93744" tIns="46872" rIns="93744" bIns="46872" rtlCol="0"/>
          <a:lstStyle>
            <a:lvl1pPr algn="r">
              <a:defRPr sz="1200"/>
            </a:lvl1pPr>
          </a:lstStyle>
          <a:p>
            <a:fld id="{C64D9E48-5E7F-D24C-87D5-695B18367D24}" type="datetimeFigureOut">
              <a:rPr lang="en-US" smtClean="0"/>
              <a:t>12/4/2017</a:t>
            </a:fld>
            <a:endParaRPr lang="en-US"/>
          </a:p>
        </p:txBody>
      </p:sp>
      <p:sp>
        <p:nvSpPr>
          <p:cNvPr id="4" name="Footer Placeholder 3"/>
          <p:cNvSpPr>
            <a:spLocks noGrp="1"/>
          </p:cNvSpPr>
          <p:nvPr>
            <p:ph type="ftr" sz="quarter" idx="2"/>
          </p:nvPr>
        </p:nvSpPr>
        <p:spPr>
          <a:xfrm>
            <a:off x="0" y="8924961"/>
            <a:ext cx="3037840" cy="469821"/>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24961"/>
            <a:ext cx="3037840" cy="469821"/>
          </a:xfrm>
          <a:prstGeom prst="rect">
            <a:avLst/>
          </a:prstGeom>
        </p:spPr>
        <p:txBody>
          <a:bodyPr vert="horz" lIns="93744" tIns="46872" rIns="93744" bIns="46872"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9821"/>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0"/>
            <a:ext cx="3037840" cy="469821"/>
          </a:xfrm>
          <a:prstGeom prst="rect">
            <a:avLst/>
          </a:prstGeom>
        </p:spPr>
        <p:txBody>
          <a:bodyPr vert="horz" lIns="93744" tIns="46872" rIns="93744" bIns="46872" rtlCol="0"/>
          <a:lstStyle>
            <a:lvl1pPr algn="r">
              <a:defRPr sz="1200"/>
            </a:lvl1pPr>
          </a:lstStyle>
          <a:p>
            <a:fld id="{B86357CE-B3EB-1B4A-84E5-C1E2DF427ABD}" type="datetimeFigureOut">
              <a:rPr lang="en-US" smtClean="0"/>
              <a:t>12/4/2017</a:t>
            </a:fld>
            <a:endParaRPr lang="en-US"/>
          </a:p>
        </p:txBody>
      </p:sp>
      <p:sp>
        <p:nvSpPr>
          <p:cNvPr id="4" name="Slide Image Placeholder 3"/>
          <p:cNvSpPr>
            <a:spLocks noGrp="1" noRot="1" noChangeAspect="1"/>
          </p:cNvSpPr>
          <p:nvPr>
            <p:ph type="sldImg" idx="2"/>
          </p:nvPr>
        </p:nvSpPr>
        <p:spPr>
          <a:xfrm>
            <a:off x="1155700" y="704850"/>
            <a:ext cx="4699000" cy="3524250"/>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463296"/>
            <a:ext cx="5608320" cy="4228386"/>
          </a:xfrm>
          <a:prstGeom prst="rect">
            <a:avLst/>
          </a:prstGeom>
        </p:spPr>
        <p:txBody>
          <a:bodyPr vert="horz" lIns="93744" tIns="46872" rIns="93744" bIns="468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4961"/>
            <a:ext cx="3037840" cy="469821"/>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1"/>
            <a:ext cx="3037840" cy="469821"/>
          </a:xfrm>
          <a:prstGeom prst="rect">
            <a:avLst/>
          </a:prstGeom>
        </p:spPr>
        <p:txBody>
          <a:bodyPr vert="horz" lIns="93744" tIns="46872" rIns="93744" bIns="46872"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activities are there to use FESC, this is to indicate that the tool is </a:t>
            </a:r>
            <a:r>
              <a:rPr lang="en-US" dirty="0" err="1" smtClean="0"/>
              <a:t>ment</a:t>
            </a:r>
            <a:r>
              <a:rPr lang="en-US" baseline="0" dirty="0" smtClean="0"/>
              <a:t> to minimize the workload on the staff. You must explain.</a:t>
            </a:r>
            <a:endParaRPr lang="en-US" dirty="0"/>
          </a:p>
        </p:txBody>
      </p:sp>
      <p:sp>
        <p:nvSpPr>
          <p:cNvPr id="4" name="Slide Number Placeholder 3"/>
          <p:cNvSpPr>
            <a:spLocks noGrp="1"/>
          </p:cNvSpPr>
          <p:nvPr>
            <p:ph type="sldNum" sz="quarter" idx="10"/>
          </p:nvPr>
        </p:nvSpPr>
        <p:spPr/>
        <p:txBody>
          <a:bodyPr/>
          <a:lstStyle/>
          <a:p>
            <a:fld id="{377DF864-AF80-4A66-B865-D697368D9C9D}" type="slidenum">
              <a:rPr lang="en-US" smtClean="0"/>
              <a:t>6</a:t>
            </a:fld>
            <a:endParaRPr lang="en-US"/>
          </a:p>
        </p:txBody>
      </p:sp>
    </p:spTree>
    <p:extLst>
      <p:ext uri="{BB962C8B-B14F-4D97-AF65-F5344CB8AC3E}">
        <p14:creationId xmlns:p14="http://schemas.microsoft.com/office/powerpoint/2010/main" val="60535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16784B12-46F8-4F0E-89F3-1F16CCC5055E}" type="slidenum">
              <a:rPr lang="en-US" smtClean="0">
                <a:latin typeface="Arial" pitchFamily="34" charset="0"/>
              </a:rPr>
              <a:pPr>
                <a:defRPr/>
              </a:pPr>
              <a:t>8</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12/4/2017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pic>
        <p:nvPicPr>
          <p:cNvPr id="15" name="Picture 14"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smtClean="0">
                <a:solidFill>
                  <a:schemeClr val="tx1"/>
                </a:solidFill>
              </a:rPr>
              <a:t>To change this cover photo: </a:t>
            </a:r>
          </a:p>
          <a:p>
            <a:pPr marL="171450" indent="-112713">
              <a:spcAft>
                <a:spcPts val="600"/>
              </a:spcAft>
              <a:buFont typeface="Arial"/>
              <a:buChar char="•"/>
            </a:pPr>
            <a:r>
              <a:rPr lang="en-US" sz="1000" dirty="0" smtClean="0">
                <a:solidFill>
                  <a:schemeClr val="tx1"/>
                </a:solidFill>
              </a:rPr>
              <a:t>Click </a:t>
            </a:r>
            <a:r>
              <a:rPr lang="en-US" sz="1000" dirty="0">
                <a:solidFill>
                  <a:schemeClr val="tx1"/>
                </a:solidFill>
              </a:rPr>
              <a:t>on </a:t>
            </a:r>
            <a:r>
              <a:rPr lang="en-US" sz="1000" dirty="0" smtClean="0">
                <a:solidFill>
                  <a:schemeClr val="tx1"/>
                </a:solidFill>
              </a:rPr>
              <a:t>View </a:t>
            </a:r>
            <a:r>
              <a:rPr lang="en-US" sz="1000" dirty="0">
                <a:solidFill>
                  <a:schemeClr val="tx1"/>
                </a:solidFill>
              </a:rPr>
              <a:t>&gt; </a:t>
            </a:r>
            <a:r>
              <a:rPr lang="en-US" sz="1000" dirty="0" smtClean="0">
                <a:solidFill>
                  <a:schemeClr val="tx1"/>
                </a:solidFill>
              </a:rPr>
              <a:t>Slide Master.</a:t>
            </a:r>
            <a:endParaRPr lang="en-US" sz="1000" dirty="0">
              <a:solidFill>
                <a:schemeClr val="tx1"/>
              </a:solidFill>
            </a:endParaRPr>
          </a:p>
          <a:p>
            <a:pPr marL="171450" indent="-112713">
              <a:spcAft>
                <a:spcPts val="600"/>
              </a:spcAft>
              <a:buFont typeface="Arial"/>
              <a:buChar char="•"/>
            </a:pPr>
            <a:r>
              <a:rPr lang="en-US" sz="1000" dirty="0" smtClean="0">
                <a:solidFill>
                  <a:schemeClr val="tx1"/>
                </a:solidFill>
              </a:rPr>
              <a:t>Right</a:t>
            </a:r>
            <a:r>
              <a:rPr lang="en-US" sz="1000" baseline="0" dirty="0" smtClean="0">
                <a:solidFill>
                  <a:schemeClr val="tx1"/>
                </a:solidFill>
              </a:rPr>
              <a:t> c</a:t>
            </a:r>
            <a:r>
              <a:rPr lang="en-US" sz="1000" dirty="0" smtClean="0">
                <a:solidFill>
                  <a:schemeClr val="tx1"/>
                </a:solidFill>
              </a:rPr>
              <a:t>lick on this photo</a:t>
            </a:r>
            <a:r>
              <a:rPr lang="en-US" sz="1000" baseline="0" dirty="0" smtClean="0">
                <a:solidFill>
                  <a:schemeClr val="tx1"/>
                </a:solidFill>
              </a:rPr>
              <a:t> &gt; Change Picture… &gt; Choose a Picture &gt; Insert.</a:t>
            </a:r>
            <a:endParaRPr lang="en-US" sz="1000" dirty="0" smtClean="0">
              <a:solidFill>
                <a:schemeClr val="tx1"/>
              </a:solidFill>
            </a:endParaRPr>
          </a:p>
          <a:p>
            <a:pPr marL="171450" indent="-112713">
              <a:spcAft>
                <a:spcPts val="600"/>
              </a:spcAft>
              <a:buFont typeface="Arial"/>
              <a:buChar char="•"/>
            </a:pPr>
            <a:r>
              <a:rPr lang="en-US" sz="1000" dirty="0" smtClean="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a:t>
            </a:r>
            <a:r>
              <a:rPr lang="en-US" sz="1000" dirty="0">
                <a:solidFill>
                  <a:schemeClr val="tx1"/>
                </a:solidFill>
              </a:rPr>
              <a:t>You can also use the mouse to drag the </a:t>
            </a:r>
            <a:r>
              <a:rPr lang="en-US" sz="1000" dirty="0" smtClean="0">
                <a:solidFill>
                  <a:schemeClr val="tx1"/>
                </a:solidFill>
              </a:rPr>
              <a:t>photo </a:t>
            </a:r>
            <a:r>
              <a:rPr lang="en-US" sz="1000" dirty="0">
                <a:solidFill>
                  <a:schemeClr val="tx1"/>
                </a:solidFill>
              </a:rPr>
              <a:t>to desired position within the </a:t>
            </a:r>
            <a:r>
              <a:rPr lang="en-US" sz="1000" dirty="0" smtClean="0">
                <a:solidFill>
                  <a:schemeClr val="tx1"/>
                </a:solidFill>
              </a:rPr>
              <a:t>shape</a:t>
            </a:r>
            <a:r>
              <a:rPr lang="en-US" sz="1000" dirty="0">
                <a:solidFill>
                  <a:schemeClr val="tx1"/>
                </a:solidFill>
              </a:rPr>
              <a:t>. Click outside the photo.</a:t>
            </a:r>
          </a:p>
          <a:p>
            <a:pPr marL="171450" indent="-112713">
              <a:spcAft>
                <a:spcPts val="600"/>
              </a:spcAft>
              <a:buFont typeface="Arial"/>
              <a:buChar char="•"/>
            </a:pPr>
            <a:r>
              <a:rPr lang="en-US" sz="1000" dirty="0" smtClean="0">
                <a:solidFill>
                  <a:schemeClr val="tx1"/>
                </a:solidFill>
              </a:rPr>
              <a:t>Add </a:t>
            </a:r>
            <a:r>
              <a:rPr lang="en-US" sz="1000" dirty="0">
                <a:solidFill>
                  <a:schemeClr val="tx1"/>
                </a:solidFill>
              </a:rPr>
              <a:t>photo credit to the text box at </a:t>
            </a:r>
            <a:r>
              <a:rPr lang="en-US" sz="1000" dirty="0" smtClean="0">
                <a:solidFill>
                  <a:schemeClr val="tx1"/>
                </a:solidFill>
              </a:rPr>
              <a:t>top </a:t>
            </a:r>
            <a:r>
              <a:rPr lang="en-US" sz="1000" dirty="0">
                <a:solidFill>
                  <a:schemeClr val="tx1"/>
                </a:solidFill>
              </a:rPr>
              <a:t>right of page.</a:t>
            </a:r>
          </a:p>
          <a:p>
            <a:pPr marL="171450" indent="-112713">
              <a:spcAft>
                <a:spcPts val="600"/>
              </a:spcAft>
              <a:buFont typeface="Arial"/>
              <a:buChar char="•"/>
            </a:pPr>
            <a:r>
              <a:rPr lang="en-US" sz="1000" dirty="0" smtClean="0">
                <a:solidFill>
                  <a:schemeClr val="tx1"/>
                </a:solidFill>
              </a:rPr>
              <a:t>Delete </a:t>
            </a:r>
            <a:r>
              <a:rPr lang="en-US" sz="1000" dirty="0">
                <a:solidFill>
                  <a:schemeClr val="tx1"/>
                </a:solidFill>
              </a:rPr>
              <a:t>this instruction text box</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12/4/2017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12/4/2017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12/4/2017</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12/4/2017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12/4/2017</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12/4/2017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12/4/2017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12/4/2017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12/4/2017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12/4/2017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12/4/2017</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0221D-690E-43D6-B580-EE54794130A1}"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6BB0-4947-4586-A6D1-854DAD3E293E}" type="slidenum">
              <a:rPr lang="en-US" smtClean="0"/>
              <a:t>‹#›</a:t>
            </a:fld>
            <a:endParaRPr lang="en-US"/>
          </a:p>
        </p:txBody>
      </p:sp>
    </p:spTree>
    <p:extLst>
      <p:ext uri="{BB962C8B-B14F-4D97-AF65-F5344CB8AC3E}">
        <p14:creationId xmlns:p14="http://schemas.microsoft.com/office/powerpoint/2010/main" val="4168417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GB" sz="4000" kern="1200" cap="all" spc="300" baseline="0" dirty="0">
                <a:solidFill>
                  <a:srgbClr val="F79646"/>
                </a:solidFill>
                <a:latin typeface="+mj-lt"/>
                <a:ea typeface="+mj-ea"/>
                <a:cs typeface="Gill Sans Light"/>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spc="5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GB"/>
          </a:p>
        </p:txBody>
      </p:sp>
      <p:sp>
        <p:nvSpPr>
          <p:cNvPr id="10" name="Slide Number Placeholder 5"/>
          <p:cNvSpPr txBox="1">
            <a:spLocks/>
          </p:cNvSpPr>
          <p:nvPr userDrawn="1"/>
        </p:nvSpPr>
        <p:spPr>
          <a:xfrm>
            <a:off x="5076056" y="6453395"/>
            <a:ext cx="2133600" cy="26808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DA5A5F-058D-41AA-A801-829C5C1AB134}" type="slidenum">
              <a:rPr lang="en-GB" smtClean="0"/>
              <a:pPr/>
              <a:t>‹#›</a:t>
            </a:fld>
            <a:endParaRPr lang="en-GB" dirty="0"/>
          </a:p>
        </p:txBody>
      </p:sp>
      <p:sp>
        <p:nvSpPr>
          <p:cNvPr id="11" name="Content Placeholder 11"/>
          <p:cNvSpPr>
            <a:spLocks noGrp="1"/>
          </p:cNvSpPr>
          <p:nvPr>
            <p:ph sz="quarter" idx="13"/>
          </p:nvPr>
        </p:nvSpPr>
        <p:spPr>
          <a:xfrm>
            <a:off x="457200" y="6169025"/>
            <a:ext cx="8229600" cy="285750"/>
          </a:xfrm>
        </p:spPr>
        <p:txBody>
          <a:bodyPr>
            <a:noAutofit/>
          </a:bodyPr>
          <a:lstStyle>
            <a:lvl1pPr marL="0" indent="0" algn="ctr">
              <a:buNone/>
              <a:defRPr sz="1400" spc="100" baseline="0">
                <a:solidFill>
                  <a:schemeClr val="accent3"/>
                </a:solidFill>
              </a:defRPr>
            </a:lvl1pPr>
            <a:lvl2pPr marL="457200" indent="0">
              <a:buNone/>
              <a:defRPr sz="1400" spc="100" baseline="0">
                <a:solidFill>
                  <a:schemeClr val="accent3"/>
                </a:solidFill>
              </a:defRPr>
            </a:lvl2pPr>
            <a:lvl3pPr marL="914400" indent="0">
              <a:buNone/>
              <a:defRPr sz="1400" spc="100" baseline="0">
                <a:solidFill>
                  <a:schemeClr val="accent3"/>
                </a:solidFill>
              </a:defRPr>
            </a:lvl3pPr>
            <a:lvl4pPr marL="1371600" indent="0">
              <a:buNone/>
              <a:defRPr sz="1400" spc="100" baseline="0">
                <a:solidFill>
                  <a:schemeClr val="accent3"/>
                </a:solidFill>
              </a:defRPr>
            </a:lvl4pPr>
            <a:lvl5pPr marL="1828800" indent="0">
              <a:buNone/>
              <a:defRPr sz="1400" spc="100" baseline="0">
                <a:solidFill>
                  <a:schemeClr val="accent3"/>
                </a:solidFill>
              </a:defRPr>
            </a:lvl5pPr>
          </a:lstStyle>
          <a:p>
            <a:pPr lvl="0"/>
            <a:r>
              <a:rPr lang="en-US" smtClean="0"/>
              <a:t>Click to edit Master text styles</a:t>
            </a:r>
          </a:p>
        </p:txBody>
      </p:sp>
      <p:pic>
        <p:nvPicPr>
          <p:cNvPr id="12" name="Picture 11" descr="MOHSS_Coat of Arms_CMYK"/>
          <p:cNvPicPr>
            <a:picLocks noChangeAspect="1" noChangeArrowheads="1"/>
          </p:cNvPicPr>
          <p:nvPr userDrawn="1"/>
        </p:nvPicPr>
        <p:blipFill>
          <a:blip r:embed="rId2" cstate="print"/>
          <a:srcRect/>
          <a:stretch>
            <a:fillRect/>
          </a:stretch>
        </p:blipFill>
        <p:spPr bwMode="auto">
          <a:xfrm>
            <a:off x="7894974" y="274638"/>
            <a:ext cx="791826" cy="877035"/>
          </a:xfrm>
          <a:prstGeom prst="rect">
            <a:avLst/>
          </a:prstGeom>
          <a:noFill/>
          <a:ln w="9525" algn="in">
            <a:noFill/>
            <a:miter lim="800000"/>
            <a:headEnd/>
            <a:tailEnd/>
          </a:ln>
        </p:spPr>
      </p:pic>
      <p:pic>
        <p:nvPicPr>
          <p:cNvPr id="13" name="Picture 12" descr="USAID"/>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6169233"/>
            <a:ext cx="1871980" cy="572135"/>
          </a:xfrm>
          <a:prstGeom prst="rect">
            <a:avLst/>
          </a:prstGeom>
          <a:noFill/>
          <a:ln>
            <a:noFill/>
          </a:ln>
        </p:spPr>
      </p:pic>
      <p:pic>
        <p:nvPicPr>
          <p:cNvPr id="14" name="Picture 13" descr="SIAPS_Logo_FINAL"/>
          <p:cNvPicPr/>
          <p:nvPr userDrawn="1"/>
        </p:nvPicPr>
        <p:blipFill>
          <a:blip r:embed="rId4" cstate="print">
            <a:extLst>
              <a:ext uri="{28A0092B-C50C-407E-A947-70E740481C1C}">
                <a14:useLocalDpi xmlns:a14="http://schemas.microsoft.com/office/drawing/2010/main" val="0"/>
              </a:ext>
            </a:extLst>
          </a:blip>
          <a:srcRect l="31955" t="35007" r="30212" b="16273"/>
          <a:stretch>
            <a:fillRect/>
          </a:stretch>
        </p:blipFill>
        <p:spPr bwMode="auto">
          <a:xfrm>
            <a:off x="7247255" y="6165423"/>
            <a:ext cx="1439545" cy="575945"/>
          </a:xfrm>
          <a:prstGeom prst="rect">
            <a:avLst/>
          </a:prstGeom>
          <a:noFill/>
          <a:ln>
            <a:noFill/>
          </a:ln>
        </p:spPr>
      </p:pic>
    </p:spTree>
    <p:extLst>
      <p:ext uri="{BB962C8B-B14F-4D97-AF65-F5344CB8AC3E}">
        <p14:creationId xmlns:p14="http://schemas.microsoft.com/office/powerpoint/2010/main" val="3914263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12/4/2017</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12/4/2017</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12/4/2017</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12/4/2017</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12/4/2017</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FOOTER GOES HERE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pmis.org.na/index.php/en/" TargetMode="Externa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a:xfrm>
            <a:off x="152400" y="1830901"/>
            <a:ext cx="8991600" cy="1750499"/>
          </a:xfrm>
        </p:spPr>
        <p:txBody>
          <a:bodyPr>
            <a:normAutofit fontScale="90000"/>
          </a:bodyPr>
          <a:lstStyle/>
          <a:p>
            <a:pPr algn="ctr"/>
            <a:r>
              <a:rPr lang="en-ZA" b="1" dirty="0" smtClean="0">
                <a:latin typeface="Arial"/>
                <a:ea typeface="Calibri"/>
                <a:cs typeface="Times New Roman"/>
              </a:rPr>
              <a:t>Implementing a Dashboard for Pharmaceutical information in Namibia</a:t>
            </a:r>
            <a:br>
              <a:rPr lang="en-ZA" b="1" dirty="0" smtClean="0">
                <a:latin typeface="Arial"/>
                <a:ea typeface="Calibri"/>
                <a:cs typeface="Times New Roman"/>
              </a:rPr>
            </a:br>
            <a:r>
              <a:rPr lang="en-ZA" b="1" dirty="0" smtClean="0">
                <a:latin typeface="Arial"/>
                <a:ea typeface="Calibri"/>
                <a:cs typeface="Times New Roman"/>
              </a:rPr>
              <a:t/>
            </a:r>
            <a:br>
              <a:rPr lang="en-ZA" b="1" dirty="0" smtClean="0">
                <a:latin typeface="Arial"/>
                <a:ea typeface="Calibri"/>
                <a:cs typeface="Times New Roman"/>
              </a:rPr>
            </a:br>
            <a:r>
              <a:rPr lang="en-ZA" b="1" dirty="0" smtClean="0">
                <a:latin typeface="Arial"/>
                <a:ea typeface="Calibri"/>
                <a:cs typeface="Times New Roman"/>
              </a:rPr>
              <a:t> Global Digital Health Forum  2017</a:t>
            </a:r>
            <a:endParaRPr lang="en-US" dirty="0">
              <a:solidFill>
                <a:srgbClr val="000000"/>
              </a:solidFill>
            </a:endParaRPr>
          </a:p>
        </p:txBody>
      </p:sp>
      <p:sp>
        <p:nvSpPr>
          <p:cNvPr id="13" name="Subtitle 12"/>
          <p:cNvSpPr>
            <a:spLocks noGrp="1"/>
          </p:cNvSpPr>
          <p:nvPr>
            <p:ph type="subTitle" idx="1"/>
          </p:nvPr>
        </p:nvSpPr>
        <p:spPr>
          <a:xfrm>
            <a:off x="189186" y="3581400"/>
            <a:ext cx="8802414" cy="1676400"/>
          </a:xfrm>
        </p:spPr>
        <p:txBody>
          <a:bodyPr>
            <a:normAutofit/>
          </a:bodyPr>
          <a:lstStyle/>
          <a:p>
            <a:r>
              <a:rPr lang="en-ZA" dirty="0"/>
              <a:t>Presenter: </a:t>
            </a:r>
            <a:r>
              <a:rPr lang="en-ZA" dirty="0" smtClean="0"/>
              <a:t>	</a:t>
            </a:r>
            <a:r>
              <a:rPr lang="en-ZA" dirty="0" err="1" smtClean="0"/>
              <a:t>Bayobuya</a:t>
            </a:r>
            <a:r>
              <a:rPr lang="en-ZA" dirty="0" smtClean="0"/>
              <a:t> Phulu : Senior Technical Advisor  MSH/SIAPS</a:t>
            </a:r>
          </a:p>
          <a:p>
            <a:r>
              <a:rPr lang="en-ZA" dirty="0"/>
              <a:t>Co-authors:	</a:t>
            </a:r>
            <a:r>
              <a:rPr lang="en-US" dirty="0"/>
              <a:t> </a:t>
            </a:r>
            <a:r>
              <a:rPr lang="en-US" dirty="0" smtClean="0"/>
              <a:t>G. Mazibuko, L. </a:t>
            </a:r>
            <a:r>
              <a:rPr lang="en-US" dirty="0" err="1" smtClean="0"/>
              <a:t>Indongo</a:t>
            </a:r>
            <a:r>
              <a:rPr lang="en-US" dirty="0" smtClean="0"/>
              <a:t>,  E </a:t>
            </a:r>
            <a:r>
              <a:rPr lang="en-US" dirty="0" err="1" smtClean="0"/>
              <a:t>Sagwa</a:t>
            </a:r>
            <a:r>
              <a:rPr lang="en-US" dirty="0" smtClean="0"/>
              <a:t>, </a:t>
            </a:r>
            <a:r>
              <a:rPr lang="en-US" dirty="0"/>
              <a:t>R </a:t>
            </a:r>
            <a:r>
              <a:rPr lang="en-US" dirty="0" err="1"/>
              <a:t>Indongo</a:t>
            </a:r>
            <a:r>
              <a:rPr lang="en-US" dirty="0"/>
              <a:t>,  S. </a:t>
            </a:r>
            <a:r>
              <a:rPr lang="en-US" dirty="0" err="1"/>
              <a:t>Mwinga</a:t>
            </a:r>
            <a:r>
              <a:rPr lang="en-US" dirty="0"/>
              <a:t>, H </a:t>
            </a:r>
            <a:r>
              <a:rPr lang="en-US" dirty="0" err="1"/>
              <a:t>Kagoya</a:t>
            </a:r>
            <a:r>
              <a:rPr lang="en-US" dirty="0"/>
              <a:t>, W </a:t>
            </a:r>
            <a:r>
              <a:rPr lang="en-US" dirty="0" err="1"/>
              <a:t>Churfo</a:t>
            </a:r>
            <a:r>
              <a:rPr lang="en-US" dirty="0"/>
              <a:t>, D </a:t>
            </a:r>
            <a:r>
              <a:rPr lang="en-US" dirty="0" err="1" smtClean="0"/>
              <a:t>Mabirizi</a:t>
            </a:r>
            <a:endParaRPr lang="en-ZA" dirty="0"/>
          </a:p>
          <a:p>
            <a:endParaRPr lang="en-ZA" dirty="0"/>
          </a:p>
          <a:p>
            <a:endParaRPr lang="en-ZA" dirty="0" smtClean="0"/>
          </a:p>
          <a:p>
            <a:endParaRPr lang="en-ZA" dirty="0"/>
          </a:p>
        </p:txBody>
      </p:sp>
      <p:sp>
        <p:nvSpPr>
          <p:cNvPr id="15" name="TextBox 14"/>
          <p:cNvSpPr txBox="1"/>
          <p:nvPr/>
        </p:nvSpPr>
        <p:spPr>
          <a:xfrm>
            <a:off x="-860347" y="6056397"/>
            <a:ext cx="4392488" cy="276999"/>
          </a:xfrm>
          <a:prstGeom prst="rect">
            <a:avLst/>
          </a:prstGeom>
          <a:noFill/>
        </p:spPr>
        <p:txBody>
          <a:bodyPr wrap="square" rtlCol="0">
            <a:spAutoFit/>
          </a:bodyPr>
          <a:lstStyle/>
          <a:p>
            <a:pPr algn="ctr" defTabSz="914400"/>
            <a:r>
              <a:rPr lang="en-US" sz="600" b="1" dirty="0" smtClean="0">
                <a:solidFill>
                  <a:prstClr val="white"/>
                </a:solidFill>
                <a:latin typeface="Arial" panose="020B0604020202020204" pitchFamily="34" charset="0"/>
                <a:cs typeface="Arial" panose="020B0604020202020204" pitchFamily="34" charset="0"/>
              </a:rPr>
              <a:t>NAMIBIANS AND AMERICANS</a:t>
            </a:r>
          </a:p>
          <a:p>
            <a:pPr algn="ctr" defTabSz="914400"/>
            <a:r>
              <a:rPr lang="en-US" sz="600" b="1" dirty="0" smtClean="0">
                <a:solidFill>
                  <a:prstClr val="white"/>
                </a:solidFill>
                <a:latin typeface="Arial" panose="020B0604020202020204" pitchFamily="34" charset="0"/>
                <a:cs typeface="Arial" panose="020B0604020202020204" pitchFamily="34" charset="0"/>
              </a:rPr>
              <a:t>IN PARTNERSHIP TO FIGHT HIV/AIDS</a:t>
            </a:r>
            <a:endParaRPr lang="en-US" sz="600" b="1" dirty="0">
              <a:solidFill>
                <a:prstClr val="white"/>
              </a:solidFill>
              <a:latin typeface="Arial" panose="020B0604020202020204" pitchFamily="34" charset="0"/>
              <a:cs typeface="Arial" panose="020B0604020202020204" pitchFamily="34" charset="0"/>
            </a:endParaRPr>
          </a:p>
        </p:txBody>
      </p:sp>
      <p:sp>
        <p:nvSpPr>
          <p:cNvPr id="16" name="TextBox 15"/>
          <p:cNvSpPr txBox="1"/>
          <p:nvPr/>
        </p:nvSpPr>
        <p:spPr>
          <a:xfrm>
            <a:off x="-856366" y="6283980"/>
            <a:ext cx="4392488" cy="307777"/>
          </a:xfrm>
          <a:prstGeom prst="rect">
            <a:avLst/>
          </a:prstGeom>
          <a:noFill/>
        </p:spPr>
        <p:txBody>
          <a:bodyPr wrap="square" rtlCol="0">
            <a:spAutoFit/>
          </a:bodyPr>
          <a:lstStyle/>
          <a:p>
            <a:pPr algn="ctr" defTabSz="914400"/>
            <a:r>
              <a:rPr lang="en-US" sz="1400" b="1" dirty="0" smtClean="0">
                <a:solidFill>
                  <a:prstClr val="white"/>
                </a:solidFill>
                <a:latin typeface="Arial" panose="020B0604020202020204" pitchFamily="34" charset="0"/>
                <a:cs typeface="Arial" panose="020B0604020202020204" pitchFamily="34" charset="0"/>
              </a:rPr>
              <a:t>P E P F A R</a:t>
            </a:r>
            <a:endParaRPr lang="en-US" sz="1400" b="1" dirty="0">
              <a:solidFill>
                <a:prstClr val="white"/>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8749"/>
          <a:stretch/>
        </p:blipFill>
        <p:spPr>
          <a:xfrm>
            <a:off x="2095962" y="5007581"/>
            <a:ext cx="1819815" cy="170512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146" y="5943352"/>
            <a:ext cx="1512168" cy="363140"/>
          </a:xfrm>
          <a:prstGeom prst="rect">
            <a:avLst/>
          </a:prstGeom>
        </p:spPr>
      </p:pic>
      <p:cxnSp>
        <p:nvCxnSpPr>
          <p:cNvPr id="19" name="Straight Connector 18"/>
          <p:cNvCxnSpPr/>
          <p:nvPr/>
        </p:nvCxnSpPr>
        <p:spPr>
          <a:xfrm flipV="1">
            <a:off x="3680138" y="5943685"/>
            <a:ext cx="0" cy="381471"/>
          </a:xfrm>
          <a:prstGeom prst="line">
            <a:avLst/>
          </a:prstGeom>
          <a:noFill/>
          <a:ln w="9525" cap="flat" cmpd="sng" algn="ctr">
            <a:solidFill>
              <a:sysClr val="window" lastClr="FFFFFF"/>
            </a:solidFill>
            <a:prstDash val="solid"/>
          </a:ln>
          <a:effectLst/>
        </p:spPr>
      </p:cxn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7463" l="0" r="100000"/>
                    </a14:imgEffect>
                  </a14:imgLayer>
                </a14:imgProps>
              </a:ext>
              <a:ext uri="{28A0092B-C50C-407E-A947-70E740481C1C}">
                <a14:useLocalDpi xmlns:a14="http://schemas.microsoft.com/office/drawing/2010/main" val="0"/>
              </a:ext>
            </a:extLst>
          </a:blip>
          <a:srcRect b="25199"/>
          <a:stretch/>
        </p:blipFill>
        <p:spPr>
          <a:xfrm>
            <a:off x="680545" y="5004832"/>
            <a:ext cx="1310703" cy="1051565"/>
          </a:xfrm>
          <a:prstGeom prst="rect">
            <a:avLst/>
          </a:prstGeom>
        </p:spPr>
      </p:pic>
      <p:sp>
        <p:nvSpPr>
          <p:cNvPr id="5" name="Rectangle 4"/>
          <p:cNvSpPr/>
          <p:nvPr/>
        </p:nvSpPr>
        <p:spPr>
          <a:xfrm>
            <a:off x="381000" y="381000"/>
            <a:ext cx="2624869" cy="121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146" y="150298"/>
            <a:ext cx="1570141" cy="1680603"/>
          </a:xfrm>
          <a:prstGeom prst="rect">
            <a:avLst/>
          </a:prstGeom>
        </p:spPr>
      </p:pic>
    </p:spTree>
    <p:extLst>
      <p:ext uri="{BB962C8B-B14F-4D97-AF65-F5344CB8AC3E}">
        <p14:creationId xmlns:p14="http://schemas.microsoft.com/office/powerpoint/2010/main" val="168650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2060"/>
                </a:solidFill>
              </a:rPr>
              <a:t>Description of the Namibia PMIS dashboard </a:t>
            </a:r>
            <a:endParaRPr lang="en-GB"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Three main modules on the Dashboard’s welcome page</a:t>
            </a:r>
          </a:p>
          <a:p>
            <a:r>
              <a:rPr lang="en-GB" dirty="0" smtClean="0"/>
              <a:t>Antiretroviral Therapy (ART) module</a:t>
            </a:r>
          </a:p>
          <a:p>
            <a:pPr lvl="1">
              <a:buFont typeface="Wingdings" panose="05000000000000000000" pitchFamily="2" charset="2"/>
              <a:buChar char="q"/>
            </a:pPr>
            <a:r>
              <a:rPr lang="en-GB" dirty="0"/>
              <a:t> </a:t>
            </a:r>
            <a:r>
              <a:rPr lang="en-GB" dirty="0" smtClean="0"/>
              <a:t>Patient reports</a:t>
            </a:r>
          </a:p>
          <a:p>
            <a:pPr lvl="1">
              <a:buFont typeface="Wingdings" panose="05000000000000000000" pitchFamily="2" charset="2"/>
              <a:buChar char="q"/>
            </a:pPr>
            <a:r>
              <a:rPr lang="en-GB" dirty="0" smtClean="0"/>
              <a:t> ART commodities reports</a:t>
            </a:r>
          </a:p>
          <a:p>
            <a:pPr lvl="0"/>
            <a:r>
              <a:rPr lang="en-GB" dirty="0" smtClean="0"/>
              <a:t>Essential commodities and clinical supplies module</a:t>
            </a:r>
            <a:endParaRPr lang="en-GB" dirty="0"/>
          </a:p>
          <a:p>
            <a:pPr lvl="1">
              <a:buFont typeface="Wingdings" panose="05000000000000000000" pitchFamily="2" charset="2"/>
              <a:buChar char="q"/>
            </a:pPr>
            <a:r>
              <a:rPr lang="en-GB" dirty="0"/>
              <a:t> </a:t>
            </a:r>
            <a:r>
              <a:rPr lang="en-GB" dirty="0" smtClean="0"/>
              <a:t>Stock status reports</a:t>
            </a:r>
          </a:p>
          <a:p>
            <a:pPr lvl="1">
              <a:buFont typeface="Wingdings" panose="05000000000000000000" pitchFamily="2" charset="2"/>
              <a:buChar char="q"/>
            </a:pPr>
            <a:r>
              <a:rPr lang="en-GB" dirty="0" smtClean="0"/>
              <a:t> Early warning system reports for stock outs</a:t>
            </a:r>
          </a:p>
          <a:p>
            <a:pPr lvl="1">
              <a:buFont typeface="Wingdings" panose="05000000000000000000" pitchFamily="2" charset="2"/>
              <a:buChar char="q"/>
            </a:pPr>
            <a:r>
              <a:rPr lang="en-GB" dirty="0" smtClean="0"/>
              <a:t> Stock status reports by category, level and by health facility</a:t>
            </a:r>
          </a:p>
          <a:p>
            <a:pPr lvl="0"/>
            <a:r>
              <a:rPr lang="en-GB" dirty="0" smtClean="0"/>
              <a:t>Pharmaceutical Service Performance </a:t>
            </a:r>
            <a:r>
              <a:rPr lang="en-GB" dirty="0"/>
              <a:t>I</a:t>
            </a:r>
            <a:r>
              <a:rPr lang="en-GB" dirty="0" smtClean="0"/>
              <a:t>ndicators</a:t>
            </a:r>
            <a:endParaRPr lang="en-GB" dirty="0"/>
          </a:p>
          <a:p>
            <a:pPr lvl="1">
              <a:buFont typeface="Wingdings" panose="05000000000000000000" pitchFamily="2" charset="2"/>
              <a:buChar char="q"/>
            </a:pPr>
            <a:r>
              <a:rPr lang="en-GB" dirty="0"/>
              <a:t> </a:t>
            </a:r>
            <a:r>
              <a:rPr lang="en-GB" dirty="0" smtClean="0"/>
              <a:t>Service quality reports national &amp; by region</a:t>
            </a:r>
            <a:endParaRPr lang="en-GB" dirty="0"/>
          </a:p>
          <a:p>
            <a:pPr marL="454025" lvl="1" indent="0">
              <a:buNone/>
            </a:pPr>
            <a:endParaRPr lang="en-GB" dirty="0"/>
          </a:p>
          <a:p>
            <a:endParaRPr lang="en-GB" dirty="0"/>
          </a:p>
        </p:txBody>
      </p:sp>
      <p:sp>
        <p:nvSpPr>
          <p:cNvPr id="4" name="Date Placeholder 3"/>
          <p:cNvSpPr>
            <a:spLocks noGrp="1"/>
          </p:cNvSpPr>
          <p:nvPr>
            <p:ph type="dt" sz="half" idx="10"/>
          </p:nvPr>
        </p:nvSpPr>
        <p:spPr/>
        <p:txBody>
          <a:bodyPr/>
          <a:lstStyle/>
          <a:p>
            <a:fld id="{33F63A2A-B4AF-4CA2-9A8A-773B4749F42B}" type="datetime1">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6BB0-4947-4586-A6D1-854DAD3E293E}" type="slidenum">
              <a:rPr lang="en-US" smtClean="0"/>
              <a:t>10</a:t>
            </a:fld>
            <a:endParaRPr lang="en-US"/>
          </a:p>
        </p:txBody>
      </p:sp>
    </p:spTree>
    <p:extLst>
      <p:ext uri="{BB962C8B-B14F-4D97-AF65-F5344CB8AC3E}">
        <p14:creationId xmlns:p14="http://schemas.microsoft.com/office/powerpoint/2010/main" val="220743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904" cy="533400"/>
          </a:xfrm>
        </p:spPr>
        <p:txBody>
          <a:bodyPr>
            <a:normAutofit/>
          </a:bodyPr>
          <a:lstStyle/>
          <a:p>
            <a:pPr algn="ctr"/>
            <a:r>
              <a:rPr lang="en-US" b="1" dirty="0">
                <a:solidFill>
                  <a:srgbClr val="002060"/>
                </a:solidFill>
              </a:rPr>
              <a:t>Benefits of the Dashboard </a:t>
            </a:r>
          </a:p>
        </p:txBody>
      </p:sp>
      <p:sp>
        <p:nvSpPr>
          <p:cNvPr id="4" name="Content Placeholder 2"/>
          <p:cNvSpPr>
            <a:spLocks noGrp="1"/>
          </p:cNvSpPr>
          <p:nvPr>
            <p:ph idx="1"/>
          </p:nvPr>
        </p:nvSpPr>
        <p:spPr>
          <a:xfrm>
            <a:off x="228600" y="1600200"/>
            <a:ext cx="8458200" cy="4114800"/>
          </a:xfrm>
        </p:spPr>
        <p:txBody>
          <a:bodyPr>
            <a:noAutofit/>
          </a:bodyPr>
          <a:lstStyle/>
          <a:p>
            <a:pPr>
              <a:spcAft>
                <a:spcPts val="600"/>
              </a:spcAft>
            </a:pPr>
            <a:r>
              <a:rPr lang="en-GB" b="1" dirty="0" smtClean="0">
                <a:latin typeface="Gill Sans MT" panose="020B0502020104020203" pitchFamily="34" charset="0"/>
              </a:rPr>
              <a:t>Data processing</a:t>
            </a:r>
          </a:p>
          <a:p>
            <a:pPr lvl="1">
              <a:spcAft>
                <a:spcPts val="600"/>
              </a:spcAft>
              <a:buFont typeface="Wingdings" panose="05000000000000000000" pitchFamily="2" charset="2"/>
              <a:buChar char="q"/>
            </a:pPr>
            <a:r>
              <a:rPr lang="en-GB" dirty="0" smtClean="0">
                <a:latin typeface="Gill Sans MT" panose="020B0502020104020203" pitchFamily="34" charset="0"/>
              </a:rPr>
              <a:t>Consolidates </a:t>
            </a:r>
            <a:r>
              <a:rPr lang="en-GB" dirty="0">
                <a:latin typeface="Gill Sans MT" panose="020B0502020104020203" pitchFamily="34" charset="0"/>
              </a:rPr>
              <a:t>data from various </a:t>
            </a:r>
            <a:r>
              <a:rPr lang="en-GB" dirty="0" smtClean="0">
                <a:latin typeface="Gill Sans MT" panose="020B0502020104020203" pitchFamily="34" charset="0"/>
              </a:rPr>
              <a:t>tools/ health facilities </a:t>
            </a:r>
            <a:r>
              <a:rPr lang="en-GB" dirty="0">
                <a:latin typeface="Gill Sans MT" panose="020B0502020104020203" pitchFamily="34" charset="0"/>
              </a:rPr>
              <a:t>and </a:t>
            </a:r>
            <a:r>
              <a:rPr lang="en-GB" dirty="0" smtClean="0">
                <a:latin typeface="Gill Sans MT" panose="020B0502020104020203" pitchFamily="34" charset="0"/>
              </a:rPr>
              <a:t>facilitates pharmaceutical </a:t>
            </a:r>
            <a:r>
              <a:rPr lang="en-GB" dirty="0">
                <a:latin typeface="Gill Sans MT" panose="020B0502020104020203" pitchFamily="34" charset="0"/>
              </a:rPr>
              <a:t>data visibility at national, regional, and facility levels</a:t>
            </a:r>
            <a:r>
              <a:rPr lang="en-GB" dirty="0" smtClean="0">
                <a:latin typeface="Gill Sans MT" panose="020B0502020104020203" pitchFamily="34" charset="0"/>
              </a:rPr>
              <a:t>,</a:t>
            </a:r>
          </a:p>
          <a:p>
            <a:pPr lvl="1">
              <a:spcAft>
                <a:spcPts val="600"/>
              </a:spcAft>
              <a:buFont typeface="Wingdings" panose="05000000000000000000" pitchFamily="2" charset="2"/>
              <a:buChar char="q"/>
            </a:pPr>
            <a:r>
              <a:rPr lang="en-US" dirty="0" smtClean="0">
                <a:latin typeface="Gill Sans MT" panose="020B0502020104020203" pitchFamily="34" charset="0"/>
              </a:rPr>
              <a:t>The </a:t>
            </a:r>
            <a:r>
              <a:rPr lang="en-US" dirty="0">
                <a:latin typeface="Gill Sans MT" panose="020B0502020104020203" pitchFamily="34" charset="0"/>
              </a:rPr>
              <a:t>data is </a:t>
            </a:r>
            <a:r>
              <a:rPr lang="en-US" dirty="0" smtClean="0">
                <a:latin typeface="Gill Sans MT" panose="020B0502020104020203" pitchFamily="34" charset="0"/>
              </a:rPr>
              <a:t>more comprehensive, timely and available </a:t>
            </a:r>
            <a:r>
              <a:rPr lang="en-US" dirty="0">
                <a:latin typeface="Gill Sans MT" panose="020B0502020104020203" pitchFamily="34" charset="0"/>
              </a:rPr>
              <a:t>on a monthly </a:t>
            </a:r>
            <a:r>
              <a:rPr lang="en-US" dirty="0" smtClean="0">
                <a:latin typeface="Gill Sans MT" panose="020B0502020104020203" pitchFamily="34" charset="0"/>
              </a:rPr>
              <a:t>basis</a:t>
            </a:r>
          </a:p>
          <a:p>
            <a:pPr marL="454025" lvl="1" indent="0">
              <a:spcAft>
                <a:spcPts val="600"/>
              </a:spcAft>
              <a:buNone/>
            </a:pPr>
            <a:r>
              <a:rPr lang="en-US" dirty="0" smtClean="0">
                <a:latin typeface="Gill Sans MT" panose="020B0502020104020203" pitchFamily="34" charset="0"/>
              </a:rPr>
              <a:t> </a:t>
            </a:r>
          </a:p>
          <a:p>
            <a:pPr lvl="0">
              <a:spcAft>
                <a:spcPts val="600"/>
              </a:spcAft>
            </a:pPr>
            <a:r>
              <a:rPr lang="en-GB" b="1" dirty="0">
                <a:latin typeface="Gill Sans MT" panose="020B0502020104020203" pitchFamily="34" charset="0"/>
              </a:rPr>
              <a:t>ART Program</a:t>
            </a:r>
          </a:p>
          <a:p>
            <a:pPr lvl="1">
              <a:spcAft>
                <a:spcPts val="600"/>
              </a:spcAft>
              <a:buFont typeface="Wingdings" panose="05000000000000000000" pitchFamily="2" charset="2"/>
              <a:buChar char="q"/>
            </a:pPr>
            <a:r>
              <a:rPr lang="en-GB" dirty="0">
                <a:latin typeface="Gill Sans MT" panose="020B0502020104020203" pitchFamily="34" charset="0"/>
              </a:rPr>
              <a:t>Readily informs the programs on essential service indicators, such as ART patient numbers, regimen distributions, adherence, patients lost to follow up (LTFU), and early warning indicators (EWIs) of HIV-DR</a:t>
            </a:r>
          </a:p>
          <a:p>
            <a:pPr marL="454025" lvl="1" indent="0">
              <a:spcAft>
                <a:spcPts val="600"/>
              </a:spcAft>
              <a:buNone/>
            </a:pPr>
            <a:endParaRPr lang="en-US" dirty="0" smtClean="0">
              <a:latin typeface="Gill Sans MT" panose="020B0502020104020203" pitchFamily="34" charset="0"/>
            </a:endParaRPr>
          </a:p>
        </p:txBody>
      </p:sp>
    </p:spTree>
    <p:extLst>
      <p:ext uri="{BB962C8B-B14F-4D97-AF65-F5344CB8AC3E}">
        <p14:creationId xmlns:p14="http://schemas.microsoft.com/office/powerpoint/2010/main" val="149359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904" cy="533400"/>
          </a:xfrm>
        </p:spPr>
        <p:txBody>
          <a:bodyPr>
            <a:normAutofit/>
          </a:bodyPr>
          <a:lstStyle/>
          <a:p>
            <a:pPr algn="ctr"/>
            <a:r>
              <a:rPr lang="en-US" dirty="0">
                <a:solidFill>
                  <a:srgbClr val="002060"/>
                </a:solidFill>
              </a:rPr>
              <a:t>Benefits of the Dashboard (continued) </a:t>
            </a:r>
          </a:p>
        </p:txBody>
      </p:sp>
      <p:sp>
        <p:nvSpPr>
          <p:cNvPr id="4" name="Content Placeholder 2"/>
          <p:cNvSpPr>
            <a:spLocks noGrp="1"/>
          </p:cNvSpPr>
          <p:nvPr>
            <p:ph idx="1"/>
          </p:nvPr>
        </p:nvSpPr>
        <p:spPr>
          <a:xfrm>
            <a:off x="228600" y="1600200"/>
            <a:ext cx="8458200" cy="4343400"/>
          </a:xfrm>
        </p:spPr>
        <p:txBody>
          <a:bodyPr>
            <a:noAutofit/>
          </a:bodyPr>
          <a:lstStyle/>
          <a:p>
            <a:pPr>
              <a:spcAft>
                <a:spcPts val="600"/>
              </a:spcAft>
            </a:pPr>
            <a:r>
              <a:rPr lang="en-GB" sz="2400" b="1" dirty="0">
                <a:latin typeface="Gill Sans MT" panose="020B0502020104020203" pitchFamily="34" charset="0"/>
              </a:rPr>
              <a:t>Planning</a:t>
            </a:r>
          </a:p>
          <a:p>
            <a:pPr lvl="1">
              <a:spcAft>
                <a:spcPts val="600"/>
              </a:spcAft>
              <a:buFont typeface="Wingdings" panose="05000000000000000000" pitchFamily="2" charset="2"/>
              <a:buChar char="q"/>
            </a:pPr>
            <a:r>
              <a:rPr lang="en-GB" dirty="0" smtClean="0">
                <a:latin typeface="Gill Sans MT" panose="020B0502020104020203" pitchFamily="34" charset="0"/>
              </a:rPr>
              <a:t>More reliable data for forecasting and supply planning at the national level</a:t>
            </a:r>
          </a:p>
          <a:p>
            <a:pPr lvl="1">
              <a:spcAft>
                <a:spcPts val="600"/>
              </a:spcAft>
              <a:buFont typeface="Wingdings" panose="05000000000000000000" pitchFamily="2" charset="2"/>
              <a:buChar char="q"/>
            </a:pPr>
            <a:r>
              <a:rPr lang="en-GB" dirty="0">
                <a:latin typeface="Gill Sans MT" panose="020B0502020104020203" pitchFamily="34" charset="0"/>
              </a:rPr>
              <a:t>Better visibility of essential logistics data at health </a:t>
            </a:r>
            <a:r>
              <a:rPr lang="en-GB" dirty="0" smtClean="0">
                <a:latin typeface="Gill Sans MT" panose="020B0502020104020203" pitchFamily="34" charset="0"/>
              </a:rPr>
              <a:t>facilities</a:t>
            </a:r>
          </a:p>
          <a:p>
            <a:pPr lvl="1">
              <a:spcAft>
                <a:spcPts val="600"/>
              </a:spcAft>
              <a:buFont typeface="Wingdings" panose="05000000000000000000" pitchFamily="2" charset="2"/>
              <a:buChar char="q"/>
            </a:pPr>
            <a:r>
              <a:rPr lang="en-ZA" dirty="0">
                <a:latin typeface="Gill Sans MT" panose="020B0502020104020203" pitchFamily="34" charset="0"/>
              </a:rPr>
              <a:t>Facilitates stock re-distribution and minimises </a:t>
            </a:r>
            <a:r>
              <a:rPr lang="en-ZA" dirty="0" smtClean="0">
                <a:latin typeface="Gill Sans MT" panose="020B0502020104020203" pitchFamily="34" charset="0"/>
              </a:rPr>
              <a:t>wastage</a:t>
            </a:r>
          </a:p>
          <a:p>
            <a:pPr lvl="1">
              <a:spcAft>
                <a:spcPts val="600"/>
              </a:spcAft>
              <a:buFont typeface="Wingdings" panose="05000000000000000000" pitchFamily="2" charset="2"/>
              <a:buChar char="q"/>
            </a:pPr>
            <a:r>
              <a:rPr lang="en-ZA" dirty="0">
                <a:latin typeface="Gill Sans MT" panose="020B0502020104020203" pitchFamily="34" charset="0"/>
              </a:rPr>
              <a:t>Serves as an early warning indicator of potential stock out / over stocking of all pharmaceutical </a:t>
            </a:r>
            <a:r>
              <a:rPr lang="en-ZA" dirty="0" smtClean="0">
                <a:latin typeface="Gill Sans MT" panose="020B0502020104020203" pitchFamily="34" charset="0"/>
              </a:rPr>
              <a:t>commodities</a:t>
            </a:r>
            <a:endParaRPr lang="en-GB" dirty="0" smtClean="0">
              <a:latin typeface="Gill Sans MT" panose="020B0502020104020203" pitchFamily="34" charset="0"/>
            </a:endParaRPr>
          </a:p>
          <a:p>
            <a:pPr>
              <a:spcAft>
                <a:spcPts val="600"/>
              </a:spcAft>
            </a:pPr>
            <a:r>
              <a:rPr lang="en-GB" sz="2400" b="1" dirty="0">
                <a:latin typeface="Gill Sans MT" panose="020B0502020104020203" pitchFamily="34" charset="0"/>
              </a:rPr>
              <a:t>Quantification</a:t>
            </a:r>
          </a:p>
          <a:p>
            <a:pPr lvl="1">
              <a:spcAft>
                <a:spcPts val="600"/>
              </a:spcAft>
              <a:buFont typeface="Wingdings" panose="05000000000000000000" pitchFamily="2" charset="2"/>
              <a:buChar char="q"/>
            </a:pPr>
            <a:r>
              <a:rPr lang="en-GB" dirty="0" smtClean="0">
                <a:latin typeface="Gill Sans MT" panose="020B0502020104020203" pitchFamily="34" charset="0"/>
              </a:rPr>
              <a:t>Readily available data for </a:t>
            </a:r>
            <a:r>
              <a:rPr lang="en-GB" dirty="0">
                <a:latin typeface="Gill Sans MT" panose="020B0502020104020203" pitchFamily="34" charset="0"/>
              </a:rPr>
              <a:t>annual pharmaceutical planning </a:t>
            </a:r>
            <a:r>
              <a:rPr lang="en-GB" dirty="0" smtClean="0">
                <a:latin typeface="Gill Sans MT" panose="020B0502020104020203" pitchFamily="34" charset="0"/>
              </a:rPr>
              <a:t>and budgeting by Regions</a:t>
            </a:r>
          </a:p>
          <a:p>
            <a:pPr lvl="1">
              <a:spcAft>
                <a:spcPts val="600"/>
              </a:spcAft>
              <a:buFont typeface="Wingdings" panose="05000000000000000000" pitchFamily="2" charset="2"/>
              <a:buChar char="q"/>
            </a:pPr>
            <a:r>
              <a:rPr lang="en-GB" dirty="0" smtClean="0">
                <a:latin typeface="Gill Sans MT" panose="020B0502020104020203" pitchFamily="34" charset="0"/>
              </a:rPr>
              <a:t>More accurate data for the ART program for estimating the growth in the ART population, for scale-up planning</a:t>
            </a:r>
            <a:endParaRPr lang="en-GB" dirty="0">
              <a:latin typeface="Gill Sans MT" panose="020B0502020104020203" pitchFamily="34" charset="0"/>
            </a:endParaRPr>
          </a:p>
          <a:p>
            <a:pPr lvl="2">
              <a:spcAft>
                <a:spcPts val="600"/>
              </a:spcAft>
              <a:buFont typeface="Wingdings" panose="05000000000000000000" pitchFamily="2" charset="2"/>
              <a:buChar char="q"/>
            </a:pPr>
            <a:endParaRPr lang="en-GB" sz="2200" dirty="0" smtClean="0">
              <a:latin typeface="Gill Sans MT" panose="020B0502020104020203" pitchFamily="34" charset="0"/>
            </a:endParaRPr>
          </a:p>
          <a:p>
            <a:pPr lvl="1">
              <a:spcAft>
                <a:spcPts val="600"/>
              </a:spcAft>
            </a:pPr>
            <a:endParaRPr lang="en-GB" sz="2400" dirty="0" smtClean="0">
              <a:latin typeface="Gill Sans MT" panose="020B0502020104020203" pitchFamily="34" charset="0"/>
            </a:endParaRPr>
          </a:p>
        </p:txBody>
      </p:sp>
    </p:spTree>
    <p:extLst>
      <p:ext uri="{BB962C8B-B14F-4D97-AF65-F5344CB8AC3E}">
        <p14:creationId xmlns:p14="http://schemas.microsoft.com/office/powerpoint/2010/main" val="124080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4297"/>
            <a:ext cx="7886700" cy="395303"/>
          </a:xfrm>
        </p:spPr>
        <p:txBody>
          <a:bodyPr>
            <a:noAutofit/>
          </a:bodyPr>
          <a:lstStyle/>
          <a:p>
            <a:pPr algn="ctr"/>
            <a:r>
              <a:rPr lang="en-US" b="1" dirty="0" smtClean="0">
                <a:solidFill>
                  <a:srgbClr val="002060"/>
                </a:solidFill>
              </a:rPr>
              <a:t>The ART Portal of the Dashboard</a:t>
            </a:r>
            <a:endParaRPr lang="en-US" b="1" dirty="0">
              <a:solidFill>
                <a:srgbClr val="002060"/>
              </a:solidFill>
            </a:endParaRPr>
          </a:p>
        </p:txBody>
      </p:sp>
      <p:pic>
        <p:nvPicPr>
          <p:cNvPr id="4" name="Content Placeholder 3"/>
          <p:cNvPicPr>
            <a:picLocks noGrp="1" noChangeAspect="1"/>
          </p:cNvPicPr>
          <p:nvPr>
            <p:ph idx="1"/>
          </p:nvPr>
        </p:nvPicPr>
        <p:blipFill>
          <a:blip r:embed="rId2"/>
          <a:stretch>
            <a:fillRect/>
          </a:stretch>
        </p:blipFill>
        <p:spPr>
          <a:xfrm>
            <a:off x="639536" y="816429"/>
            <a:ext cx="7886700" cy="5203371"/>
          </a:xfrm>
          <a:prstGeom prst="rect">
            <a:avLst/>
          </a:prstGeom>
        </p:spPr>
      </p:pic>
    </p:spTree>
    <p:extLst>
      <p:ext uri="{BB962C8B-B14F-4D97-AF65-F5344CB8AC3E}">
        <p14:creationId xmlns:p14="http://schemas.microsoft.com/office/powerpoint/2010/main" val="14444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077200" cy="5181600"/>
          </a:xfrm>
        </p:spPr>
        <p:txBody>
          <a:bodyPr>
            <a:noAutofit/>
          </a:bodyPr>
          <a:lstStyle/>
          <a:p>
            <a:pPr>
              <a:spcAft>
                <a:spcPts val="600"/>
              </a:spcAft>
            </a:pPr>
            <a:r>
              <a:rPr lang="en-ZA" dirty="0" smtClean="0"/>
              <a:t>Web-based </a:t>
            </a:r>
            <a:r>
              <a:rPr lang="en-ZA" dirty="0"/>
              <a:t>platforms can be used to consolidate data from various sources (tools) and facilities &amp; patient levels to provide a comprehensive picture that facilitates </a:t>
            </a:r>
            <a:r>
              <a:rPr lang="en-ZA" dirty="0" smtClean="0"/>
              <a:t>decision-making</a:t>
            </a:r>
          </a:p>
          <a:p>
            <a:pPr>
              <a:spcAft>
                <a:spcPts val="600"/>
              </a:spcAft>
            </a:pPr>
            <a:endParaRPr lang="en-ZA" dirty="0"/>
          </a:p>
          <a:p>
            <a:pPr>
              <a:spcAft>
                <a:spcPts val="600"/>
              </a:spcAft>
            </a:pPr>
            <a:r>
              <a:rPr lang="en-ZA" dirty="0"/>
              <a:t>Political commitment from top management is crucial in </a:t>
            </a:r>
            <a:r>
              <a:rPr lang="en-ZA" dirty="0" smtClean="0"/>
              <a:t>implementation</a:t>
            </a:r>
          </a:p>
          <a:p>
            <a:pPr>
              <a:spcAft>
                <a:spcPts val="600"/>
              </a:spcAft>
            </a:pPr>
            <a:endParaRPr lang="en-ZA" dirty="0" smtClean="0"/>
          </a:p>
          <a:p>
            <a:pPr>
              <a:spcAft>
                <a:spcPts val="600"/>
              </a:spcAft>
            </a:pPr>
            <a:r>
              <a:rPr lang="en-ZA" dirty="0"/>
              <a:t>Fostering a structured and incremental transition from paper based to electronic information systems </a:t>
            </a:r>
            <a:r>
              <a:rPr lang="en-ZA" dirty="0" smtClean="0"/>
              <a:t>engaged health </a:t>
            </a:r>
            <a:r>
              <a:rPr lang="en-ZA" dirty="0"/>
              <a:t>facility supervisors </a:t>
            </a:r>
            <a:r>
              <a:rPr lang="en-ZA" dirty="0" smtClean="0"/>
              <a:t>and is </a:t>
            </a:r>
            <a:r>
              <a:rPr lang="en-ZA" dirty="0"/>
              <a:t>necessary to influence behaviour change </a:t>
            </a:r>
            <a:r>
              <a:rPr lang="en-ZA" dirty="0" smtClean="0"/>
              <a:t>in </a:t>
            </a:r>
            <a:r>
              <a:rPr lang="en-ZA" dirty="0"/>
              <a:t>how they visualise and use electronic tools – electronic tools have become part and parcel of the pharmacy in Namibia (Sustainability is the Question</a:t>
            </a:r>
            <a:r>
              <a:rPr lang="en-ZA" dirty="0" smtClean="0"/>
              <a:t>).</a:t>
            </a:r>
          </a:p>
          <a:p>
            <a:pPr>
              <a:spcAft>
                <a:spcPts val="600"/>
              </a:spcAft>
            </a:pPr>
            <a:endParaRPr lang="en-ZA" dirty="0"/>
          </a:p>
          <a:p>
            <a:pPr>
              <a:spcAft>
                <a:spcPts val="600"/>
              </a:spcAft>
            </a:pPr>
            <a:r>
              <a:rPr lang="en-ZA" dirty="0"/>
              <a:t>Data from multiple sources, levels, and tools has been consolidated into one dashboard that has enhanced the visibility of data and facilitated evidence based decisions in Namibia </a:t>
            </a:r>
          </a:p>
          <a:p>
            <a:pPr>
              <a:spcAft>
                <a:spcPts val="600"/>
              </a:spcAft>
            </a:pPr>
            <a:endParaRPr lang="en-ZA" sz="2400" dirty="0"/>
          </a:p>
        </p:txBody>
      </p:sp>
      <p:sp>
        <p:nvSpPr>
          <p:cNvPr id="5" name="Slide Number Placeholder 4"/>
          <p:cNvSpPr>
            <a:spLocks noGrp="1"/>
          </p:cNvSpPr>
          <p:nvPr>
            <p:ph type="sldNum" sz="quarter" idx="4"/>
          </p:nvPr>
        </p:nvSpPr>
        <p:spPr/>
        <p:txBody>
          <a:bodyPr/>
          <a:lstStyle/>
          <a:p>
            <a:fld id="{42782948-4DBE-204D-AB9E-B65E067054AE}" type="slidenum">
              <a:rPr lang="en-US" smtClean="0"/>
              <a:pPr/>
              <a:t>14</a:t>
            </a:fld>
            <a:endParaRPr lang="en-US"/>
          </a:p>
        </p:txBody>
      </p:sp>
      <p:sp>
        <p:nvSpPr>
          <p:cNvPr id="6" name="Title 5"/>
          <p:cNvSpPr>
            <a:spLocks noGrp="1"/>
          </p:cNvSpPr>
          <p:nvPr>
            <p:ph type="title"/>
          </p:nvPr>
        </p:nvSpPr>
        <p:spPr>
          <a:xfrm>
            <a:off x="648832" y="381000"/>
            <a:ext cx="7772400" cy="523220"/>
          </a:xfrm>
        </p:spPr>
        <p:txBody>
          <a:bodyPr/>
          <a:lstStyle/>
          <a:p>
            <a:pPr algn="ctr"/>
            <a:r>
              <a:rPr lang="en-US" b="1" dirty="0" smtClean="0">
                <a:solidFill>
                  <a:srgbClr val="002060"/>
                </a:solidFill>
              </a:rPr>
              <a:t>Lessons learnt</a:t>
            </a:r>
            <a:endParaRPr lang="en-ZA" b="1" dirty="0"/>
          </a:p>
        </p:txBody>
      </p:sp>
    </p:spTree>
    <p:extLst>
      <p:ext uri="{BB962C8B-B14F-4D97-AF65-F5344CB8AC3E}">
        <p14:creationId xmlns:p14="http://schemas.microsoft.com/office/powerpoint/2010/main" val="153398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848380"/>
            <a:ext cx="7772400" cy="5323820"/>
          </a:xfrm>
        </p:spPr>
        <p:txBody>
          <a:bodyPr>
            <a:normAutofit/>
          </a:bodyPr>
          <a:lstStyle/>
          <a:p>
            <a:endParaRPr lang="en-ZA" dirty="0"/>
          </a:p>
          <a:p>
            <a:r>
              <a:rPr lang="en-ZA" dirty="0"/>
              <a:t>Training of </a:t>
            </a:r>
            <a:r>
              <a:rPr lang="en-ZA" dirty="0" smtClean="0"/>
              <a:t>managers </a:t>
            </a:r>
            <a:r>
              <a:rPr lang="en-ZA" dirty="0"/>
              <a:t>on how to use </a:t>
            </a:r>
            <a:r>
              <a:rPr lang="en-ZA" dirty="0" smtClean="0"/>
              <a:t>the </a:t>
            </a:r>
            <a:r>
              <a:rPr lang="en-ZA" dirty="0"/>
              <a:t>data is important to create demand for/ use of reports &amp; dashboard data</a:t>
            </a:r>
          </a:p>
          <a:p>
            <a:r>
              <a:rPr lang="en-ZA" dirty="0" smtClean="0"/>
              <a:t>Pharmaceutical information platforms can also provide important patient-focussed information for program managers such as:</a:t>
            </a:r>
            <a:endParaRPr lang="en-ZA" dirty="0"/>
          </a:p>
          <a:p>
            <a:pPr lvl="1"/>
            <a:r>
              <a:rPr lang="en-ZA" dirty="0" smtClean="0"/>
              <a:t>Numbers of patients on ART, by age, gender and location</a:t>
            </a:r>
          </a:p>
          <a:p>
            <a:pPr lvl="1"/>
            <a:r>
              <a:rPr lang="en-ZA" dirty="0" smtClean="0"/>
              <a:t>ART uptake and regimen distributions</a:t>
            </a:r>
          </a:p>
          <a:p>
            <a:pPr lvl="1"/>
            <a:r>
              <a:rPr lang="en-ZA" dirty="0" smtClean="0"/>
              <a:t>Adherence and retention in case</a:t>
            </a:r>
          </a:p>
          <a:p>
            <a:pPr lvl="1"/>
            <a:r>
              <a:rPr lang="en-ZA" dirty="0" smtClean="0"/>
              <a:t>Early-warning indicators for HIV drug-resistance</a:t>
            </a:r>
            <a:endParaRPr lang="en-ZA" dirty="0"/>
          </a:p>
          <a:p>
            <a:r>
              <a:rPr lang="en-ZA" dirty="0" smtClean="0"/>
              <a:t>Visibility </a:t>
            </a:r>
            <a:r>
              <a:rPr lang="en-ZA" dirty="0"/>
              <a:t>of data on stock status and price </a:t>
            </a:r>
            <a:r>
              <a:rPr lang="en-ZA" dirty="0" smtClean="0"/>
              <a:t>can be used to enhance </a:t>
            </a:r>
            <a:r>
              <a:rPr lang="en-ZA" dirty="0"/>
              <a:t>accountability for pharmaceuticals </a:t>
            </a:r>
          </a:p>
          <a:p>
            <a:pPr marL="0" indent="0">
              <a:buNone/>
            </a:pPr>
            <a:endParaRPr lang="en-ZA" dirty="0"/>
          </a:p>
        </p:txBody>
      </p:sp>
      <p:sp>
        <p:nvSpPr>
          <p:cNvPr id="3" name="Date Placeholder 2"/>
          <p:cNvSpPr>
            <a:spLocks noGrp="1"/>
          </p:cNvSpPr>
          <p:nvPr>
            <p:ph type="dt" sz="half" idx="2"/>
          </p:nvPr>
        </p:nvSpPr>
        <p:spPr/>
        <p:txBody>
          <a:bodyPr/>
          <a:lstStyle/>
          <a:p>
            <a:fld id="{414FB1AD-D69E-B741-965A-0BAE826C2FA6}" type="datetime1">
              <a:rPr lang="en-US" smtClean="0"/>
              <a:pPr/>
              <a:t>12/4/2017</a:t>
            </a:fld>
            <a:endParaRPr lang="en-US"/>
          </a:p>
        </p:txBody>
      </p:sp>
      <p:sp>
        <p:nvSpPr>
          <p:cNvPr id="4" name="Footer Placeholder 3"/>
          <p:cNvSpPr>
            <a:spLocks noGrp="1"/>
          </p:cNvSpPr>
          <p:nvPr>
            <p:ph type="ftr" sz="quarter" idx="3"/>
          </p:nvPr>
        </p:nvSpPr>
        <p:spPr/>
        <p:txBody>
          <a:bodyPr/>
          <a:lstStyle/>
          <a:p>
            <a:r>
              <a:rPr lang="en-US" smtClean="0"/>
              <a:t>FOOTER GOES HERE</a:t>
            </a:r>
            <a:endParaRPr lang="en-US"/>
          </a:p>
        </p:txBody>
      </p:sp>
      <p:sp>
        <p:nvSpPr>
          <p:cNvPr id="5" name="Slide Number Placeholder 4"/>
          <p:cNvSpPr>
            <a:spLocks noGrp="1"/>
          </p:cNvSpPr>
          <p:nvPr>
            <p:ph type="sldNum" sz="quarter" idx="4"/>
          </p:nvPr>
        </p:nvSpPr>
        <p:spPr/>
        <p:txBody>
          <a:bodyPr/>
          <a:lstStyle/>
          <a:p>
            <a:fld id="{42782948-4DBE-204D-AB9E-B65E067054AE}" type="slidenum">
              <a:rPr lang="en-US" smtClean="0"/>
              <a:pPr/>
              <a:t>15</a:t>
            </a:fld>
            <a:endParaRPr lang="en-US"/>
          </a:p>
        </p:txBody>
      </p:sp>
      <p:sp>
        <p:nvSpPr>
          <p:cNvPr id="6" name="Title 5"/>
          <p:cNvSpPr>
            <a:spLocks noGrp="1"/>
          </p:cNvSpPr>
          <p:nvPr>
            <p:ph type="title"/>
          </p:nvPr>
        </p:nvSpPr>
        <p:spPr>
          <a:xfrm>
            <a:off x="762000" y="325160"/>
            <a:ext cx="7772400" cy="523220"/>
          </a:xfrm>
        </p:spPr>
        <p:txBody>
          <a:bodyPr/>
          <a:lstStyle/>
          <a:p>
            <a:pPr algn="ctr"/>
            <a:r>
              <a:rPr lang="en-ZA" b="1" dirty="0">
                <a:solidFill>
                  <a:srgbClr val="002060"/>
                </a:solidFill>
              </a:rPr>
              <a:t>Lessons learnt</a:t>
            </a:r>
          </a:p>
        </p:txBody>
      </p:sp>
    </p:spTree>
    <p:extLst>
      <p:ext uri="{BB962C8B-B14F-4D97-AF65-F5344CB8AC3E}">
        <p14:creationId xmlns:p14="http://schemas.microsoft.com/office/powerpoint/2010/main" val="2312130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ZA" b="1" dirty="0" smtClean="0"/>
              <a:t>Sustainability</a:t>
            </a:r>
          </a:p>
          <a:p>
            <a:r>
              <a:rPr lang="en-ZA" dirty="0" smtClean="0"/>
              <a:t>Empower the Ministry’s National Medicine Policy Coordination unit to coordinate the systems for reporting and feedback</a:t>
            </a:r>
          </a:p>
          <a:p>
            <a:r>
              <a:rPr lang="en-ZA" dirty="0" smtClean="0"/>
              <a:t>Finalize incorporating electronic data flow processes &amp; hosting of system servers into government of Namibia systems </a:t>
            </a:r>
          </a:p>
          <a:p>
            <a:pPr lvl="1">
              <a:buFont typeface="Wingdings" panose="05000000000000000000" pitchFamily="2" charset="2"/>
              <a:buChar char="§"/>
            </a:pPr>
            <a:r>
              <a:rPr lang="en-ZA" dirty="0" smtClean="0"/>
              <a:t>The Office of the Prime minister is implementing an e-Governance strategy for managing all Government’s data systems</a:t>
            </a:r>
          </a:p>
          <a:p>
            <a:pPr marL="230188" lvl="1">
              <a:buFont typeface="Arial"/>
              <a:buChar char="•"/>
            </a:pPr>
            <a:r>
              <a:rPr lang="en-ZA" dirty="0" smtClean="0"/>
              <a:t>Implement innovative ways of automating basic routine reports from the tools and synchronising with the national database, the Dashboard, and other </a:t>
            </a:r>
            <a:r>
              <a:rPr lang="en-ZA" dirty="0" err="1" smtClean="0"/>
              <a:t>MoHSS</a:t>
            </a:r>
            <a:r>
              <a:rPr lang="en-ZA" dirty="0" smtClean="0"/>
              <a:t> information platforms</a:t>
            </a:r>
            <a:endParaRPr lang="en-ZA" dirty="0"/>
          </a:p>
        </p:txBody>
      </p:sp>
      <p:sp>
        <p:nvSpPr>
          <p:cNvPr id="3" name="Date Placeholder 2"/>
          <p:cNvSpPr>
            <a:spLocks noGrp="1"/>
          </p:cNvSpPr>
          <p:nvPr>
            <p:ph type="dt" sz="half" idx="2"/>
          </p:nvPr>
        </p:nvSpPr>
        <p:spPr/>
        <p:txBody>
          <a:bodyPr/>
          <a:lstStyle/>
          <a:p>
            <a:fld id="{414FB1AD-D69E-B741-965A-0BAE826C2FA6}" type="datetime1">
              <a:rPr lang="en-US" smtClean="0"/>
              <a:pPr/>
              <a:t>12/4/2017</a:t>
            </a:fld>
            <a:endParaRPr lang="en-US"/>
          </a:p>
        </p:txBody>
      </p:sp>
      <p:sp>
        <p:nvSpPr>
          <p:cNvPr id="4" name="Footer Placeholder 3"/>
          <p:cNvSpPr>
            <a:spLocks noGrp="1"/>
          </p:cNvSpPr>
          <p:nvPr>
            <p:ph type="ftr" sz="quarter" idx="3"/>
          </p:nvPr>
        </p:nvSpPr>
        <p:spPr/>
        <p:txBody>
          <a:bodyPr/>
          <a:lstStyle/>
          <a:p>
            <a:r>
              <a:rPr lang="en-US" smtClean="0"/>
              <a:t>FOOTER GOES HERE</a:t>
            </a:r>
            <a:endParaRPr lang="en-US"/>
          </a:p>
        </p:txBody>
      </p:sp>
      <p:sp>
        <p:nvSpPr>
          <p:cNvPr id="5" name="Slide Number Placeholder 4"/>
          <p:cNvSpPr>
            <a:spLocks noGrp="1"/>
          </p:cNvSpPr>
          <p:nvPr>
            <p:ph type="sldNum" sz="quarter" idx="4"/>
          </p:nvPr>
        </p:nvSpPr>
        <p:spPr/>
        <p:txBody>
          <a:bodyPr/>
          <a:lstStyle/>
          <a:p>
            <a:fld id="{42782948-4DBE-204D-AB9E-B65E067054AE}" type="slidenum">
              <a:rPr lang="en-US" smtClean="0"/>
              <a:pPr/>
              <a:t>16</a:t>
            </a:fld>
            <a:endParaRPr lang="en-US"/>
          </a:p>
        </p:txBody>
      </p:sp>
      <p:sp>
        <p:nvSpPr>
          <p:cNvPr id="6" name="Title 5"/>
          <p:cNvSpPr>
            <a:spLocks noGrp="1"/>
          </p:cNvSpPr>
          <p:nvPr>
            <p:ph type="title"/>
          </p:nvPr>
        </p:nvSpPr>
        <p:spPr>
          <a:xfrm>
            <a:off x="686104" y="848380"/>
            <a:ext cx="7772400" cy="523220"/>
          </a:xfrm>
        </p:spPr>
        <p:txBody>
          <a:bodyPr/>
          <a:lstStyle/>
          <a:p>
            <a:pPr algn="ctr"/>
            <a:r>
              <a:rPr lang="en-ZA" b="1" dirty="0" smtClean="0">
                <a:solidFill>
                  <a:srgbClr val="002060"/>
                </a:solidFill>
              </a:rPr>
              <a:t>Next steps in Namibia</a:t>
            </a:r>
            <a:endParaRPr lang="en-ZA" b="1" dirty="0"/>
          </a:p>
        </p:txBody>
      </p:sp>
    </p:spTree>
    <p:extLst>
      <p:ext uri="{BB962C8B-B14F-4D97-AF65-F5344CB8AC3E}">
        <p14:creationId xmlns:p14="http://schemas.microsoft.com/office/powerpoint/2010/main" val="2189807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19" y="1162844"/>
            <a:ext cx="7886700" cy="1325563"/>
          </a:xfrm>
        </p:spPr>
        <p:txBody>
          <a:bodyPr/>
          <a:lstStyle/>
          <a:p>
            <a:pPr algn="ctr"/>
            <a:r>
              <a:rPr lang="en-US" b="1" dirty="0" smtClean="0"/>
              <a:t>MoHSS Pharmaceutical Information Dashboard</a:t>
            </a:r>
            <a:endParaRPr lang="en-US" b="1" dirty="0"/>
          </a:p>
        </p:txBody>
      </p:sp>
      <p:sp>
        <p:nvSpPr>
          <p:cNvPr id="3" name="Content Placeholder 2"/>
          <p:cNvSpPr>
            <a:spLocks noGrp="1"/>
          </p:cNvSpPr>
          <p:nvPr>
            <p:ph idx="1"/>
          </p:nvPr>
        </p:nvSpPr>
        <p:spPr>
          <a:xfrm>
            <a:off x="628650" y="2837468"/>
            <a:ext cx="7886700" cy="3339495"/>
          </a:xfrm>
        </p:spPr>
        <p:txBody>
          <a:bodyPr/>
          <a:lstStyle/>
          <a:p>
            <a:endParaRPr lang="en-US" dirty="0" smtClean="0"/>
          </a:p>
          <a:p>
            <a:pPr marL="0" indent="0" algn="ctr">
              <a:buNone/>
            </a:pPr>
            <a:r>
              <a:rPr lang="en-US" sz="4800" dirty="0" smtClean="0">
                <a:solidFill>
                  <a:srgbClr val="0070C0"/>
                </a:solidFill>
                <a:hlinkClick r:id="rId2"/>
              </a:rPr>
              <a:t>http://pmis.org.na/</a:t>
            </a:r>
            <a:endParaRPr lang="en-US" sz="4800" dirty="0">
              <a:solidFill>
                <a:srgbClr val="0070C0"/>
              </a:solidFill>
            </a:endParaRPr>
          </a:p>
        </p:txBody>
      </p:sp>
    </p:spTree>
    <p:extLst>
      <p:ext uri="{BB962C8B-B14F-4D97-AF65-F5344CB8AC3E}">
        <p14:creationId xmlns:p14="http://schemas.microsoft.com/office/powerpoint/2010/main" val="359239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solidFill>
                  <a:srgbClr val="002060"/>
                </a:solidFill>
              </a:rPr>
              <a:t>Selected </a:t>
            </a:r>
            <a:r>
              <a:rPr lang="en-ZA" b="1" dirty="0" smtClean="0">
                <a:solidFill>
                  <a:srgbClr val="002060"/>
                </a:solidFill>
              </a:rPr>
              <a:t>Dashboard </a:t>
            </a:r>
            <a:r>
              <a:rPr lang="en-ZA" b="1" dirty="0">
                <a:solidFill>
                  <a:srgbClr val="002060"/>
                </a:solidFill>
              </a:rPr>
              <a:t>reports for </a:t>
            </a:r>
            <a:r>
              <a:rPr lang="en-ZA" b="1" dirty="0" smtClean="0">
                <a:solidFill>
                  <a:srgbClr val="002060"/>
                </a:solidFill>
              </a:rPr>
              <a:t>demonstration</a:t>
            </a:r>
            <a:endParaRPr lang="en-ZA" b="1" dirty="0">
              <a:solidFill>
                <a:srgbClr val="002060"/>
              </a:solidFill>
            </a:endParaRPr>
          </a:p>
        </p:txBody>
      </p:sp>
      <p:sp>
        <p:nvSpPr>
          <p:cNvPr id="3" name="Content Placeholder 2"/>
          <p:cNvSpPr>
            <a:spLocks noGrp="1"/>
          </p:cNvSpPr>
          <p:nvPr>
            <p:ph idx="1"/>
          </p:nvPr>
        </p:nvSpPr>
        <p:spPr/>
        <p:txBody>
          <a:bodyPr/>
          <a:lstStyle/>
          <a:p>
            <a:r>
              <a:rPr lang="en-ZA" dirty="0" smtClean="0"/>
              <a:t>2 HIV reports (patient numbers &amp; regimen distribution)</a:t>
            </a:r>
          </a:p>
          <a:p>
            <a:r>
              <a:rPr lang="en-ZA" dirty="0" smtClean="0"/>
              <a:t>1 TB report (Distribution by level for selected TB medicines)</a:t>
            </a:r>
          </a:p>
          <a:p>
            <a:pPr lvl="0"/>
            <a:r>
              <a:rPr lang="en-ZA" dirty="0"/>
              <a:t>1 Malaria report (Distribution </a:t>
            </a:r>
            <a:r>
              <a:rPr lang="en-ZA" dirty="0" smtClean="0"/>
              <a:t>by district of </a:t>
            </a:r>
            <a:r>
              <a:rPr lang="en-ZA" dirty="0"/>
              <a:t>national </a:t>
            </a:r>
            <a:r>
              <a:rPr lang="en-ZA" dirty="0" smtClean="0"/>
              <a:t>stock </a:t>
            </a:r>
            <a:r>
              <a:rPr lang="en-ZA" dirty="0"/>
              <a:t>for selected antimalarial)</a:t>
            </a:r>
          </a:p>
          <a:p>
            <a:r>
              <a:rPr lang="en-ZA" dirty="0" smtClean="0"/>
              <a:t>1 Vaccines report (National Stock status for selected vaccines)</a:t>
            </a:r>
          </a:p>
          <a:p>
            <a:r>
              <a:rPr lang="en-ZA" dirty="0" smtClean="0"/>
              <a:t>Service delivery indicator (PMIS) </a:t>
            </a:r>
            <a:r>
              <a:rPr lang="en-ZA" smtClean="0"/>
              <a:t>: HF 12</a:t>
            </a:r>
            <a:endParaRPr lang="en-ZA" dirty="0"/>
          </a:p>
        </p:txBody>
      </p:sp>
      <p:sp>
        <p:nvSpPr>
          <p:cNvPr id="4" name="Date Placeholder 3"/>
          <p:cNvSpPr>
            <a:spLocks noGrp="1"/>
          </p:cNvSpPr>
          <p:nvPr>
            <p:ph type="dt" sz="half" idx="10"/>
          </p:nvPr>
        </p:nvSpPr>
        <p:spPr/>
        <p:txBody>
          <a:bodyPr/>
          <a:lstStyle/>
          <a:p>
            <a:fld id="{C6F73628-ECBE-4F33-811B-3B48AB5E99E8}" type="datetime1">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66BB0-4947-4586-A6D1-854DAD3E293E}" type="slidenum">
              <a:rPr lang="en-US" smtClean="0"/>
              <a:pPr/>
              <a:t>18</a:t>
            </a:fld>
            <a:endParaRPr lang="en-US"/>
          </a:p>
        </p:txBody>
      </p:sp>
    </p:spTree>
    <p:extLst>
      <p:ext uri="{BB962C8B-B14F-4D97-AF65-F5344CB8AC3E}">
        <p14:creationId xmlns:p14="http://schemas.microsoft.com/office/powerpoint/2010/main" val="3659719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075" y="5444912"/>
            <a:ext cx="9069925" cy="13128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685800" y="1253724"/>
            <a:ext cx="7772400" cy="4191188"/>
          </a:xfrm>
        </p:spPr>
        <p:txBody>
          <a:bodyPr>
            <a:normAutofit/>
          </a:bodyPr>
          <a:lstStyle/>
          <a:p>
            <a:pPr lvl="0"/>
            <a:r>
              <a:rPr lang="en-US" sz="1900" dirty="0"/>
              <a:t>Ministry of Health and Social Services (MOHSS</a:t>
            </a:r>
            <a:r>
              <a:rPr lang="en-US" sz="1900" dirty="0" smtClean="0"/>
              <a:t>), Namibia</a:t>
            </a:r>
            <a:endParaRPr lang="en-US" sz="1900" dirty="0"/>
          </a:p>
          <a:p>
            <a:pPr lvl="1"/>
            <a:r>
              <a:rPr lang="en-GB" sz="1800" dirty="0"/>
              <a:t>Division: Pharmaceutical Services (Div: PhSs)</a:t>
            </a:r>
          </a:p>
          <a:p>
            <a:pPr lvl="1"/>
            <a:r>
              <a:rPr lang="en-US" sz="1900" dirty="0" smtClean="0"/>
              <a:t>Directorate </a:t>
            </a:r>
            <a:r>
              <a:rPr lang="en-US" sz="1900" dirty="0"/>
              <a:t>of Special Programs (DSP)</a:t>
            </a:r>
          </a:p>
          <a:p>
            <a:pPr lvl="1"/>
            <a:r>
              <a:rPr lang="en-GB" sz="1900" dirty="0"/>
              <a:t>Directorate of Tertiary Health Care and Clinical Support Services</a:t>
            </a:r>
          </a:p>
          <a:p>
            <a:pPr lvl="1"/>
            <a:r>
              <a:rPr lang="en-GB" sz="1900" dirty="0" smtClean="0"/>
              <a:t>Regional </a:t>
            </a:r>
            <a:r>
              <a:rPr lang="en-GB" sz="1900" dirty="0"/>
              <a:t>health directorates</a:t>
            </a:r>
          </a:p>
          <a:p>
            <a:pPr lvl="1"/>
            <a:r>
              <a:rPr lang="en-GB" sz="1900" dirty="0"/>
              <a:t>Health facilities</a:t>
            </a:r>
            <a:endParaRPr lang="en-US" sz="1900" dirty="0"/>
          </a:p>
          <a:p>
            <a:pPr lvl="0"/>
            <a:r>
              <a:rPr lang="en-US" sz="1900" dirty="0"/>
              <a:t>U.S. Agency for International Development (USAID)</a:t>
            </a:r>
          </a:p>
          <a:p>
            <a:pPr lvl="0"/>
            <a:r>
              <a:rPr lang="en-US" sz="1900" dirty="0" smtClean="0"/>
              <a:t>Systems for Improved Access to Pharmaceuticals &amp; Services (SIAPS)</a:t>
            </a:r>
          </a:p>
          <a:p>
            <a:pPr lvl="0"/>
            <a:r>
              <a:rPr lang="en-US" sz="1900" dirty="0" smtClean="0"/>
              <a:t>Collaborating PEPFAR implementing partners in Namibia</a:t>
            </a:r>
            <a:endParaRPr lang="en-US" sz="1900" dirty="0"/>
          </a:p>
        </p:txBody>
      </p:sp>
      <p:sp>
        <p:nvSpPr>
          <p:cNvPr id="6" name="Slide Number Placeholder 5"/>
          <p:cNvSpPr>
            <a:spLocks noGrp="1"/>
          </p:cNvSpPr>
          <p:nvPr>
            <p:ph type="sldNum" sz="quarter" idx="4"/>
          </p:nvPr>
        </p:nvSpPr>
        <p:spPr/>
        <p:txBody>
          <a:bodyPr/>
          <a:lstStyle/>
          <a:p>
            <a:fld id="{42782948-4DBE-204D-AB9E-B65E067054AE}" type="slidenum">
              <a:rPr lang="en-US" smtClean="0"/>
              <a:pPr/>
              <a:t>19</a:t>
            </a:fld>
            <a:endParaRPr lang="en-US"/>
          </a:p>
        </p:txBody>
      </p:sp>
      <p:sp>
        <p:nvSpPr>
          <p:cNvPr id="8" name="Title 7"/>
          <p:cNvSpPr>
            <a:spLocks noGrp="1"/>
          </p:cNvSpPr>
          <p:nvPr>
            <p:ph type="title"/>
          </p:nvPr>
        </p:nvSpPr>
        <p:spPr>
          <a:xfrm>
            <a:off x="685800" y="378883"/>
            <a:ext cx="7772400" cy="523220"/>
          </a:xfrm>
        </p:spPr>
        <p:txBody>
          <a:bodyPr/>
          <a:lstStyle/>
          <a:p>
            <a:r>
              <a:rPr lang="en-US" b="1" dirty="0" smtClean="0">
                <a:solidFill>
                  <a:srgbClr val="002060"/>
                </a:solidFill>
              </a:rPr>
              <a:t>ACKNOWLEDGEMENTS</a:t>
            </a:r>
            <a:endParaRPr lang="en-US" b="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1" y="5562600"/>
            <a:ext cx="1114332" cy="11951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803953"/>
            <a:ext cx="3962400" cy="673047"/>
          </a:xfrm>
          <a:prstGeom prst="rect">
            <a:avLst/>
          </a:prstGeom>
        </p:spPr>
      </p:pic>
    </p:spTree>
    <p:extLst>
      <p:ext uri="{BB962C8B-B14F-4D97-AF65-F5344CB8AC3E}">
        <p14:creationId xmlns:p14="http://schemas.microsoft.com/office/powerpoint/2010/main" val="1947279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075" y="5444912"/>
            <a:ext cx="9069925" cy="13128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675653" y="858561"/>
            <a:ext cx="7772400" cy="4246840"/>
          </a:xfrm>
        </p:spPr>
        <p:txBody>
          <a:bodyPr>
            <a:noAutofit/>
          </a:bodyPr>
          <a:lstStyle/>
          <a:p>
            <a:pPr lvl="0"/>
            <a:r>
              <a:rPr lang="en-ZA" sz="2400" dirty="0" smtClean="0"/>
              <a:t>Objectives</a:t>
            </a:r>
          </a:p>
          <a:p>
            <a:r>
              <a:rPr lang="en-ZA" sz="2400" dirty="0" smtClean="0"/>
              <a:t>Problem</a:t>
            </a:r>
          </a:p>
          <a:p>
            <a:r>
              <a:rPr lang="en-ZA" sz="2400" dirty="0" smtClean="0"/>
              <a:t>Sources of electronic data</a:t>
            </a:r>
          </a:p>
          <a:p>
            <a:r>
              <a:rPr lang="en-ZA" sz="2400" dirty="0" smtClean="0"/>
              <a:t>Uses of </a:t>
            </a:r>
            <a:r>
              <a:rPr lang="en-ZA" sz="2400" dirty="0"/>
              <a:t>the dashboard</a:t>
            </a:r>
          </a:p>
          <a:p>
            <a:r>
              <a:rPr lang="en-ZA" sz="2400" dirty="0" smtClean="0"/>
              <a:t>Introduction to </a:t>
            </a:r>
            <a:r>
              <a:rPr lang="en-ZA" sz="2400" dirty="0"/>
              <a:t>the Dashboard </a:t>
            </a:r>
            <a:r>
              <a:rPr lang="en-ZA" sz="2400" dirty="0" smtClean="0"/>
              <a:t>for Pharmaceutical Information</a:t>
            </a:r>
          </a:p>
        </p:txBody>
      </p:sp>
      <p:sp>
        <p:nvSpPr>
          <p:cNvPr id="6" name="Slide Number Placeholder 5"/>
          <p:cNvSpPr>
            <a:spLocks noGrp="1"/>
          </p:cNvSpPr>
          <p:nvPr>
            <p:ph type="sldNum" sz="quarter" idx="4"/>
          </p:nvPr>
        </p:nvSpPr>
        <p:spPr/>
        <p:txBody>
          <a:bodyPr/>
          <a:lstStyle/>
          <a:p>
            <a:fld id="{42782948-4DBE-204D-AB9E-B65E067054AE}" type="slidenum">
              <a:rPr lang="en-US" smtClean="0"/>
              <a:pPr/>
              <a:t>2</a:t>
            </a:fld>
            <a:endParaRPr lang="en-US"/>
          </a:p>
        </p:txBody>
      </p:sp>
      <p:sp>
        <p:nvSpPr>
          <p:cNvPr id="8" name="Title 7"/>
          <p:cNvSpPr>
            <a:spLocks noGrp="1"/>
          </p:cNvSpPr>
          <p:nvPr>
            <p:ph type="title"/>
          </p:nvPr>
        </p:nvSpPr>
        <p:spPr>
          <a:xfrm>
            <a:off x="686104" y="335340"/>
            <a:ext cx="7772400" cy="523220"/>
          </a:xfrm>
        </p:spPr>
        <p:txBody>
          <a:bodyPr/>
          <a:lstStyle/>
          <a:p>
            <a:pPr algn="ctr"/>
            <a:r>
              <a:rPr lang="en-US" dirty="0" smtClean="0">
                <a:solidFill>
                  <a:srgbClr val="002060"/>
                </a:solidFill>
              </a:rPr>
              <a:t>OUTLINE</a:t>
            </a:r>
            <a:endParaRPr lang="en-US"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1" y="5562600"/>
            <a:ext cx="1114332" cy="11951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803953"/>
            <a:ext cx="3962400" cy="673047"/>
          </a:xfrm>
          <a:prstGeom prst="rect">
            <a:avLst/>
          </a:prstGeom>
        </p:spPr>
      </p:pic>
    </p:spTree>
    <p:extLst>
      <p:ext uri="{BB962C8B-B14F-4D97-AF65-F5344CB8AC3E}">
        <p14:creationId xmlns:p14="http://schemas.microsoft.com/office/powerpoint/2010/main" val="335047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075" y="5444912"/>
            <a:ext cx="9069925" cy="13128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533400" y="1371600"/>
            <a:ext cx="8153400" cy="4073312"/>
          </a:xfrm>
        </p:spPr>
        <p:txBody>
          <a:bodyPr>
            <a:noAutofit/>
          </a:bodyPr>
          <a:lstStyle/>
          <a:p>
            <a:r>
              <a:rPr lang="en-ZA" sz="2400" dirty="0" smtClean="0"/>
              <a:t>Review transitioning </a:t>
            </a:r>
            <a:r>
              <a:rPr lang="en-ZA" sz="2400" dirty="0"/>
              <a:t>from </a:t>
            </a:r>
            <a:r>
              <a:rPr lang="en-ZA" sz="2400" dirty="0" smtClean="0"/>
              <a:t>paper-based </a:t>
            </a:r>
            <a:r>
              <a:rPr lang="en-ZA" sz="2400" dirty="0"/>
              <a:t>to electronic pharmaceutical management </a:t>
            </a:r>
            <a:r>
              <a:rPr lang="en-ZA" sz="2400" dirty="0" smtClean="0"/>
              <a:t>tools in Namibia</a:t>
            </a:r>
          </a:p>
          <a:p>
            <a:r>
              <a:rPr lang="en-ZA" sz="2400" dirty="0" smtClean="0"/>
              <a:t>Discuss lessons learnt in implementing electronic systems for patient and data management in Namibia</a:t>
            </a:r>
            <a:endParaRPr lang="en-ZA" sz="2400" dirty="0"/>
          </a:p>
          <a:p>
            <a:r>
              <a:rPr lang="en-ZA" sz="2400" dirty="0" smtClean="0"/>
              <a:t>Demonstrate selected key reports on the Namibian Pharmaceutical Information Dashboard</a:t>
            </a:r>
          </a:p>
        </p:txBody>
      </p:sp>
      <p:sp>
        <p:nvSpPr>
          <p:cNvPr id="6" name="Slide Number Placeholder 5"/>
          <p:cNvSpPr>
            <a:spLocks noGrp="1"/>
          </p:cNvSpPr>
          <p:nvPr>
            <p:ph type="sldNum" sz="quarter" idx="4"/>
          </p:nvPr>
        </p:nvSpPr>
        <p:spPr/>
        <p:txBody>
          <a:bodyPr/>
          <a:lstStyle/>
          <a:p>
            <a:fld id="{42782948-4DBE-204D-AB9E-B65E067054AE}" type="slidenum">
              <a:rPr lang="en-US" smtClean="0"/>
              <a:pPr/>
              <a:t>3</a:t>
            </a:fld>
            <a:endParaRPr lang="en-US"/>
          </a:p>
        </p:txBody>
      </p:sp>
      <p:sp>
        <p:nvSpPr>
          <p:cNvPr id="8" name="Title 7"/>
          <p:cNvSpPr>
            <a:spLocks noGrp="1"/>
          </p:cNvSpPr>
          <p:nvPr>
            <p:ph type="title"/>
          </p:nvPr>
        </p:nvSpPr>
        <p:spPr>
          <a:xfrm>
            <a:off x="696990" y="467380"/>
            <a:ext cx="7772400" cy="523220"/>
          </a:xfrm>
        </p:spPr>
        <p:txBody>
          <a:bodyPr/>
          <a:lstStyle/>
          <a:p>
            <a:pPr algn="ctr"/>
            <a:r>
              <a:rPr lang="en-US" b="1" dirty="0" smtClean="0">
                <a:solidFill>
                  <a:srgbClr val="002060"/>
                </a:solidFill>
              </a:rPr>
              <a:t>Objectives</a:t>
            </a:r>
            <a:endParaRPr lang="en-US" b="1" dirty="0">
              <a:solidFill>
                <a:srgbClr val="00206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1" y="5562600"/>
            <a:ext cx="1114332" cy="11951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803953"/>
            <a:ext cx="3962400" cy="673047"/>
          </a:xfrm>
          <a:prstGeom prst="rect">
            <a:avLst/>
          </a:prstGeom>
        </p:spPr>
      </p:pic>
    </p:spTree>
    <p:extLst>
      <p:ext uri="{BB962C8B-B14F-4D97-AF65-F5344CB8AC3E}">
        <p14:creationId xmlns:p14="http://schemas.microsoft.com/office/powerpoint/2010/main" val="194727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6104" y="990600"/>
            <a:ext cx="7924800" cy="5105400"/>
          </a:xfrm>
        </p:spPr>
        <p:txBody>
          <a:bodyPr>
            <a:noAutofit/>
          </a:bodyPr>
          <a:lstStyle/>
          <a:p>
            <a:pPr fontAlgn="t"/>
            <a:r>
              <a:rPr lang="en-ZA" dirty="0" smtClean="0"/>
              <a:t>Namibian health commodities have </a:t>
            </a:r>
            <a:r>
              <a:rPr lang="en-ZA" dirty="0"/>
              <a:t>been largely managed with </a:t>
            </a:r>
            <a:r>
              <a:rPr lang="en-ZA" dirty="0" smtClean="0"/>
              <a:t>paper-based </a:t>
            </a:r>
            <a:r>
              <a:rPr lang="en-ZA" dirty="0"/>
              <a:t>tools </a:t>
            </a:r>
          </a:p>
          <a:p>
            <a:pPr fontAlgn="t"/>
            <a:r>
              <a:rPr lang="en-ZA" dirty="0"/>
              <a:t>Manual aggregation and analysis of data from the paper-based tools </a:t>
            </a:r>
            <a:r>
              <a:rPr lang="en-ZA" dirty="0" smtClean="0"/>
              <a:t>was a huge challenge </a:t>
            </a:r>
            <a:r>
              <a:rPr lang="en-ZA" dirty="0"/>
              <a:t>– resulting in lack of up-to-date data consumption data </a:t>
            </a:r>
          </a:p>
          <a:p>
            <a:pPr fontAlgn="t"/>
            <a:r>
              <a:rPr lang="en-ZA" dirty="0"/>
              <a:t>Lack of visibility of facility-level stock status data by the regional/ central level contributed to poor re-supply decisions </a:t>
            </a:r>
            <a:r>
              <a:rPr lang="en-ZA" dirty="0" smtClean="0"/>
              <a:t>distribution </a:t>
            </a:r>
            <a:r>
              <a:rPr lang="en-ZA" dirty="0"/>
              <a:t>and redistribution of commodities across the country (e.g. critical stock outs of antiretroviral medicines in 2014 &amp; 2015) (resulting in hoarding of commodities, and increased possibility of pilferage) </a:t>
            </a:r>
          </a:p>
          <a:p>
            <a:pPr fontAlgn="t"/>
            <a:r>
              <a:rPr lang="en-ZA" dirty="0"/>
              <a:t>Poor linkage between patient numbers and commodity information </a:t>
            </a:r>
          </a:p>
          <a:p>
            <a:pPr fontAlgn="t"/>
            <a:r>
              <a:rPr lang="en-ZA" dirty="0"/>
              <a:t>Inventory management decisions were delayed by lack of information on stock status, at different levels of the supply chain in the country</a:t>
            </a:r>
          </a:p>
          <a:p>
            <a:pPr fontAlgn="t"/>
            <a:r>
              <a:rPr lang="en-ZA" dirty="0"/>
              <a:t>Supply Chain decisions were made based on a number of assumptions and limited evidence </a:t>
            </a:r>
          </a:p>
        </p:txBody>
      </p:sp>
      <p:sp>
        <p:nvSpPr>
          <p:cNvPr id="3" name="Date Placeholder 2"/>
          <p:cNvSpPr>
            <a:spLocks noGrp="1"/>
          </p:cNvSpPr>
          <p:nvPr>
            <p:ph type="dt" sz="half" idx="2"/>
          </p:nvPr>
        </p:nvSpPr>
        <p:spPr/>
        <p:txBody>
          <a:bodyPr/>
          <a:lstStyle/>
          <a:p>
            <a:fld id="{414FB1AD-D69E-B741-965A-0BAE826C2FA6}" type="datetime1">
              <a:rPr lang="en-US" smtClean="0"/>
              <a:pPr/>
              <a:t>12/4/2017</a:t>
            </a:fld>
            <a:endParaRPr lang="en-US"/>
          </a:p>
        </p:txBody>
      </p:sp>
      <p:sp>
        <p:nvSpPr>
          <p:cNvPr id="4" name="Footer Placeholder 3"/>
          <p:cNvSpPr>
            <a:spLocks noGrp="1"/>
          </p:cNvSpPr>
          <p:nvPr>
            <p:ph type="ftr" sz="quarter" idx="3"/>
          </p:nvPr>
        </p:nvSpPr>
        <p:spPr/>
        <p:txBody>
          <a:bodyPr/>
          <a:lstStyle/>
          <a:p>
            <a:r>
              <a:rPr lang="en-US" smtClean="0"/>
              <a:t>FOOTER GOES HERE</a:t>
            </a:r>
            <a:endParaRPr lang="en-US"/>
          </a:p>
        </p:txBody>
      </p:sp>
      <p:sp>
        <p:nvSpPr>
          <p:cNvPr id="5" name="Slide Number Placeholder 4"/>
          <p:cNvSpPr>
            <a:spLocks noGrp="1"/>
          </p:cNvSpPr>
          <p:nvPr>
            <p:ph type="sldNum" sz="quarter" idx="4"/>
          </p:nvPr>
        </p:nvSpPr>
        <p:spPr/>
        <p:txBody>
          <a:bodyPr/>
          <a:lstStyle/>
          <a:p>
            <a:fld id="{42782948-4DBE-204D-AB9E-B65E067054AE}" type="slidenum">
              <a:rPr lang="en-US" smtClean="0"/>
              <a:pPr/>
              <a:t>4</a:t>
            </a:fld>
            <a:endParaRPr lang="en-US"/>
          </a:p>
        </p:txBody>
      </p:sp>
      <p:sp>
        <p:nvSpPr>
          <p:cNvPr id="6" name="Title 5"/>
          <p:cNvSpPr>
            <a:spLocks noGrp="1"/>
          </p:cNvSpPr>
          <p:nvPr>
            <p:ph type="title"/>
          </p:nvPr>
        </p:nvSpPr>
        <p:spPr>
          <a:xfrm>
            <a:off x="610512" y="367997"/>
            <a:ext cx="7772400" cy="523220"/>
          </a:xfrm>
        </p:spPr>
        <p:txBody>
          <a:bodyPr vert="horz" lIns="91440" tIns="45720" rIns="91440" bIns="45720" rtlCol="0" anchor="b" anchorCtr="0">
            <a:spAutoFit/>
          </a:bodyPr>
          <a:lstStyle/>
          <a:p>
            <a:pPr algn="ctr"/>
            <a:r>
              <a:rPr lang="en-ZA" b="1" dirty="0" smtClean="0">
                <a:solidFill>
                  <a:srgbClr val="002060"/>
                </a:solidFill>
              </a:rPr>
              <a:t>The Problem</a:t>
            </a:r>
            <a:endParaRPr lang="en-ZA" b="1" dirty="0">
              <a:solidFill>
                <a:srgbClr val="002060"/>
              </a:solidFill>
            </a:endParaRPr>
          </a:p>
        </p:txBody>
      </p:sp>
    </p:spTree>
    <p:extLst>
      <p:ext uri="{BB962C8B-B14F-4D97-AF65-F5344CB8AC3E}">
        <p14:creationId xmlns:p14="http://schemas.microsoft.com/office/powerpoint/2010/main" val="360983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ZA" b="1" dirty="0"/>
              <a:t>E</a:t>
            </a:r>
            <a:r>
              <a:rPr lang="en-ZA" b="1" dirty="0" smtClean="0"/>
              <a:t>nhancing </a:t>
            </a:r>
            <a:r>
              <a:rPr lang="en-ZA" b="1" dirty="0"/>
              <a:t>the capturing of </a:t>
            </a:r>
            <a:r>
              <a:rPr lang="en-ZA" sz="2100" b="1" dirty="0"/>
              <a:t>data at the facility</a:t>
            </a:r>
            <a:r>
              <a:rPr lang="en-ZA" sz="2100" b="1" strike="sngStrike" dirty="0"/>
              <a:t>-level</a:t>
            </a:r>
            <a:r>
              <a:rPr lang="en-ZA" sz="2100" b="1" dirty="0"/>
              <a:t> and central level</a:t>
            </a:r>
          </a:p>
          <a:p>
            <a:pPr lvl="1">
              <a:buFont typeface="Wingdings" panose="05000000000000000000" pitchFamily="2" charset="2"/>
              <a:buChar char="q"/>
            </a:pPr>
            <a:r>
              <a:rPr lang="en-ZA" dirty="0" smtClean="0"/>
              <a:t>Implementation of electronic dispensing tool, the facility electronic stock </a:t>
            </a:r>
            <a:r>
              <a:rPr lang="en-ZA" sz="2100" dirty="0"/>
              <a:t>card &amp; </a:t>
            </a:r>
            <a:r>
              <a:rPr lang="en-ZA" sz="2100" dirty="0" err="1"/>
              <a:t>Syspro</a:t>
            </a:r>
            <a:r>
              <a:rPr lang="en-ZA" sz="2100" dirty="0"/>
              <a:t> </a:t>
            </a:r>
          </a:p>
          <a:p>
            <a:pPr marL="230188" lvl="1">
              <a:buFont typeface="Arial"/>
              <a:buChar char="•"/>
            </a:pPr>
            <a:r>
              <a:rPr lang="en-ZA" b="1" dirty="0"/>
              <a:t>Enhancing data transmission </a:t>
            </a:r>
            <a:r>
              <a:rPr lang="en-ZA" b="1" dirty="0" smtClean="0"/>
              <a:t>to a central point</a:t>
            </a:r>
            <a:endParaRPr lang="en-ZA" b="1" dirty="0"/>
          </a:p>
          <a:p>
            <a:pPr lvl="1">
              <a:buFont typeface="Wingdings" panose="05000000000000000000" pitchFamily="2" charset="2"/>
              <a:buChar char="q"/>
            </a:pPr>
            <a:r>
              <a:rPr lang="en-ZA" dirty="0" smtClean="0"/>
              <a:t>Using mobile phone network, internet and memory sticks (for remote sites)</a:t>
            </a:r>
          </a:p>
          <a:p>
            <a:pPr lvl="1">
              <a:buFont typeface="Wingdings" panose="05000000000000000000" pitchFamily="2" charset="2"/>
              <a:buChar char="q"/>
            </a:pPr>
            <a:r>
              <a:rPr lang="en-ZA" sz="2100" dirty="0"/>
              <a:t>Electronic Dispensing Tool (EDT) network, EDT reporting module, </a:t>
            </a:r>
            <a:r>
              <a:rPr lang="en-ZA" altLang="en-US" sz="2100" dirty="0"/>
              <a:t>The Facility Electronic Stock Card (</a:t>
            </a:r>
            <a:r>
              <a:rPr lang="en-ZA" sz="2100" dirty="0"/>
              <a:t>FESC) LMIS reporting &amp; </a:t>
            </a:r>
            <a:r>
              <a:rPr lang="en-ZA" sz="2100" dirty="0" err="1"/>
              <a:t>Syspro</a:t>
            </a:r>
            <a:r>
              <a:rPr lang="en-ZA" sz="2100" dirty="0"/>
              <a:t> CSV reports </a:t>
            </a:r>
          </a:p>
          <a:p>
            <a:pPr marL="230188" lvl="1">
              <a:buFont typeface="Arial"/>
              <a:buChar char="•"/>
            </a:pPr>
            <a:r>
              <a:rPr lang="en-ZA" b="1" dirty="0" smtClean="0"/>
              <a:t>Enhancing data processing and </a:t>
            </a:r>
            <a:r>
              <a:rPr lang="en-ZA" sz="2100" dirty="0" smtClean="0"/>
              <a:t>information </a:t>
            </a:r>
            <a:r>
              <a:rPr lang="en-ZA" sz="2100" dirty="0"/>
              <a:t>dissemination </a:t>
            </a:r>
          </a:p>
          <a:p>
            <a:pPr lvl="1">
              <a:buFont typeface="Wingdings" panose="05000000000000000000" pitchFamily="2" charset="2"/>
              <a:buChar char="q"/>
            </a:pPr>
            <a:r>
              <a:rPr lang="en-ZA" sz="2100" dirty="0"/>
              <a:t>The National Database for ART information (NDB)</a:t>
            </a:r>
          </a:p>
          <a:p>
            <a:pPr lvl="1">
              <a:buFont typeface="Wingdings" panose="05000000000000000000" pitchFamily="2" charset="2"/>
              <a:buChar char="q"/>
            </a:pPr>
            <a:r>
              <a:rPr lang="en-ZA" sz="2100" dirty="0" smtClean="0"/>
              <a:t>The </a:t>
            </a:r>
            <a:r>
              <a:rPr lang="en-ZA" sz="2100" dirty="0"/>
              <a:t>Dashboard for Pharmaceutical information </a:t>
            </a:r>
            <a:endParaRPr lang="en-ZA" sz="2100" dirty="0" smtClean="0"/>
          </a:p>
          <a:p>
            <a:pPr lvl="1">
              <a:buFont typeface="Wingdings" panose="05000000000000000000" pitchFamily="2" charset="2"/>
              <a:buChar char="q"/>
            </a:pPr>
            <a:r>
              <a:rPr lang="en-ZA" dirty="0" smtClean="0"/>
              <a:t>Quarterly and </a:t>
            </a:r>
            <a:r>
              <a:rPr lang="en-ZA" dirty="0" err="1" smtClean="0"/>
              <a:t>adhoc</a:t>
            </a:r>
            <a:r>
              <a:rPr lang="en-ZA" dirty="0" smtClean="0"/>
              <a:t> summary reports to key </a:t>
            </a:r>
            <a:r>
              <a:rPr lang="en-ZA" sz="2100" dirty="0" smtClean="0"/>
              <a:t>stakeholders</a:t>
            </a:r>
            <a:endParaRPr lang="en-ZA" dirty="0"/>
          </a:p>
        </p:txBody>
      </p:sp>
      <p:sp>
        <p:nvSpPr>
          <p:cNvPr id="3" name="Date Placeholder 2"/>
          <p:cNvSpPr>
            <a:spLocks noGrp="1"/>
          </p:cNvSpPr>
          <p:nvPr>
            <p:ph type="dt" sz="half" idx="2"/>
          </p:nvPr>
        </p:nvSpPr>
        <p:spPr/>
        <p:txBody>
          <a:bodyPr/>
          <a:lstStyle/>
          <a:p>
            <a:fld id="{414FB1AD-D69E-B741-965A-0BAE826C2FA6}" type="datetime1">
              <a:rPr lang="en-US" smtClean="0"/>
              <a:pPr/>
              <a:t>12/4/2017</a:t>
            </a:fld>
            <a:endParaRPr lang="en-US"/>
          </a:p>
        </p:txBody>
      </p:sp>
      <p:sp>
        <p:nvSpPr>
          <p:cNvPr id="4" name="Footer Placeholder 3"/>
          <p:cNvSpPr>
            <a:spLocks noGrp="1"/>
          </p:cNvSpPr>
          <p:nvPr>
            <p:ph type="ftr" sz="quarter" idx="3"/>
          </p:nvPr>
        </p:nvSpPr>
        <p:spPr/>
        <p:txBody>
          <a:bodyPr/>
          <a:lstStyle/>
          <a:p>
            <a:r>
              <a:rPr lang="en-US" smtClean="0"/>
              <a:t>FOOTER GOES HERE</a:t>
            </a:r>
            <a:endParaRPr lang="en-US"/>
          </a:p>
        </p:txBody>
      </p:sp>
      <p:sp>
        <p:nvSpPr>
          <p:cNvPr id="5" name="Slide Number Placeholder 4"/>
          <p:cNvSpPr>
            <a:spLocks noGrp="1"/>
          </p:cNvSpPr>
          <p:nvPr>
            <p:ph type="sldNum" sz="quarter" idx="4"/>
          </p:nvPr>
        </p:nvSpPr>
        <p:spPr/>
        <p:txBody>
          <a:bodyPr/>
          <a:lstStyle/>
          <a:p>
            <a:fld id="{42782948-4DBE-204D-AB9E-B65E067054AE}" type="slidenum">
              <a:rPr lang="en-US" smtClean="0"/>
              <a:pPr/>
              <a:t>5</a:t>
            </a:fld>
            <a:endParaRPr lang="en-US"/>
          </a:p>
        </p:txBody>
      </p:sp>
      <p:sp>
        <p:nvSpPr>
          <p:cNvPr id="6" name="Title 5"/>
          <p:cNvSpPr>
            <a:spLocks noGrp="1"/>
          </p:cNvSpPr>
          <p:nvPr>
            <p:ph type="title"/>
          </p:nvPr>
        </p:nvSpPr>
        <p:spPr>
          <a:xfrm>
            <a:off x="686104" y="848380"/>
            <a:ext cx="7772400" cy="523220"/>
          </a:xfrm>
        </p:spPr>
        <p:txBody>
          <a:bodyPr/>
          <a:lstStyle/>
          <a:p>
            <a:pPr algn="ctr"/>
            <a:r>
              <a:rPr lang="en-ZA" b="1" dirty="0" smtClean="0">
                <a:solidFill>
                  <a:srgbClr val="002060"/>
                </a:solidFill>
              </a:rPr>
              <a:t>Intervention: a multipronged approach</a:t>
            </a:r>
            <a:endParaRPr lang="en-ZA" b="1" dirty="0">
              <a:solidFill>
                <a:srgbClr val="002060"/>
              </a:solidFill>
            </a:endParaRPr>
          </a:p>
        </p:txBody>
      </p:sp>
    </p:spTree>
    <p:extLst>
      <p:ext uri="{BB962C8B-B14F-4D97-AF65-F5344CB8AC3E}">
        <p14:creationId xmlns:p14="http://schemas.microsoft.com/office/powerpoint/2010/main" val="332289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762000"/>
            <a:ext cx="8915400" cy="457200"/>
          </a:xfrm>
        </p:spPr>
        <p:txBody>
          <a:bodyPr>
            <a:noAutofit/>
          </a:bodyPr>
          <a:lstStyle/>
          <a:p>
            <a:r>
              <a:rPr lang="en-ZA" altLang="en-US" b="1" dirty="0">
                <a:solidFill>
                  <a:srgbClr val="002060"/>
                </a:solidFill>
              </a:rPr>
              <a:t>Sources of dashboard data : The Facility Electronic </a:t>
            </a:r>
            <a:r>
              <a:rPr lang="en-ZA" altLang="en-US" b="1" dirty="0" smtClean="0">
                <a:solidFill>
                  <a:srgbClr val="002060"/>
                </a:solidFill>
              </a:rPr>
              <a:t>Stock </a:t>
            </a:r>
            <a:r>
              <a:rPr lang="en-ZA" altLang="en-US" b="1" dirty="0">
                <a:solidFill>
                  <a:srgbClr val="002060"/>
                </a:solidFill>
              </a:rPr>
              <a:t>Card (FESC)</a:t>
            </a:r>
            <a:endParaRPr lang="en-US" altLang="en-US" b="1" dirty="0">
              <a:solidFill>
                <a:srgbClr val="002060"/>
              </a:solidFill>
            </a:endParaRPr>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5740" y="1160928"/>
            <a:ext cx="8543460" cy="4774271"/>
          </a:xfrm>
        </p:spPr>
      </p:pic>
      <p:sp>
        <p:nvSpPr>
          <p:cNvPr id="4" name="Title 5"/>
          <p:cNvSpPr txBox="1">
            <a:spLocks/>
          </p:cNvSpPr>
          <p:nvPr/>
        </p:nvSpPr>
        <p:spPr>
          <a:xfrm>
            <a:off x="295740" y="6019800"/>
            <a:ext cx="8695860" cy="609600"/>
          </a:xfrm>
          <a:prstGeom prst="rect">
            <a:avLst/>
          </a:prstGeom>
        </p:spPr>
        <p:txBody>
          <a:bodyPr vert="horz" lIns="91440" tIns="45720" rIns="91440" bIns="45720" rtlCol="0" anchor="t" anchorCtr="0">
            <a:noAutofit/>
          </a:bodyPr>
          <a:lstStyle>
            <a:lvl1pPr>
              <a:spcBef>
                <a:spcPct val="0"/>
              </a:spcBef>
              <a:buNone/>
              <a:defRPr lang="en-GB" sz="2400" b="0" i="0" cap="all" spc="300" baseline="0" dirty="0">
                <a:solidFill>
                  <a:srgbClr val="F79646"/>
                </a:solidFill>
                <a:latin typeface="+mj-lt"/>
                <a:ea typeface="+mj-ea"/>
                <a:cs typeface="Gill Sans Light"/>
              </a:defRPr>
            </a:lvl1pPr>
          </a:lstStyle>
          <a:p>
            <a:pPr algn="ctr"/>
            <a:r>
              <a:rPr lang="fr-FR" sz="1800" b="1" dirty="0">
                <a:solidFill>
                  <a:srgbClr val="002060"/>
                </a:solidFill>
                <a:latin typeface="Gill Sans MT"/>
                <a:cs typeface="Gill Sans MT"/>
              </a:rPr>
              <a:t>Inventory management of pharmaceutical commodities at health facilities</a:t>
            </a:r>
            <a:endParaRPr lang="en-GB" sz="1800" b="1" dirty="0">
              <a:solidFill>
                <a:srgbClr val="002060"/>
              </a:solidFill>
              <a:latin typeface="Gill Sans MT"/>
              <a:cs typeface="Gill Sans MT"/>
            </a:endParaRPr>
          </a:p>
        </p:txBody>
      </p:sp>
    </p:spTree>
    <p:extLst>
      <p:ext uri="{BB962C8B-B14F-4D97-AF65-F5344CB8AC3E}">
        <p14:creationId xmlns:p14="http://schemas.microsoft.com/office/powerpoint/2010/main" val="19381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584825"/>
            <a:ext cx="8305800" cy="282575"/>
          </a:xfrm>
        </p:spPr>
        <p:txBody>
          <a:bodyPr>
            <a:noAutofit/>
          </a:bodyPr>
          <a:lstStyle/>
          <a:p>
            <a:pPr algn="ctr"/>
            <a:r>
              <a:rPr lang="fr-FR" sz="2000" b="1" spc="50" dirty="0">
                <a:solidFill>
                  <a:srgbClr val="002060"/>
                </a:solidFill>
                <a:latin typeface="Gill Sans MT"/>
                <a:cs typeface="Gill Sans MT"/>
              </a:rPr>
              <a:t>Patient &amp; stock Management at ART sites</a:t>
            </a:r>
            <a:endParaRPr lang="en-GB" sz="2000" b="1" spc="50" dirty="0">
              <a:solidFill>
                <a:srgbClr val="002060"/>
              </a:solidFill>
              <a:latin typeface="Gill Sans MT"/>
              <a:cs typeface="Gill Sans MT"/>
            </a:endParaRPr>
          </a:p>
        </p:txBody>
      </p:sp>
      <p:sp>
        <p:nvSpPr>
          <p:cNvPr id="7" name="Text Placeholder 6"/>
          <p:cNvSpPr>
            <a:spLocks noGrp="1"/>
          </p:cNvSpPr>
          <p:nvPr>
            <p:ph type="body" idx="1"/>
          </p:nvPr>
        </p:nvSpPr>
        <p:spPr>
          <a:xfrm>
            <a:off x="228600" y="304800"/>
            <a:ext cx="8153400" cy="681599"/>
          </a:xfrm>
        </p:spPr>
        <p:txBody>
          <a:bodyPr>
            <a:noAutofit/>
          </a:bodyPr>
          <a:lstStyle/>
          <a:p>
            <a:pPr>
              <a:spcBef>
                <a:spcPct val="0"/>
              </a:spcBef>
            </a:pPr>
            <a:r>
              <a:rPr lang="en-ZA" sz="2800" b="1" dirty="0">
                <a:solidFill>
                  <a:srgbClr val="002060"/>
                </a:solidFill>
                <a:ea typeface="+mj-ea"/>
              </a:rPr>
              <a:t>Sources of dashboard data : The Electronic Dispensing Tool (EDT)</a:t>
            </a:r>
            <a:endParaRPr lang="en-GB" sz="2800" b="1" dirty="0">
              <a:solidFill>
                <a:srgbClr val="002060"/>
              </a:solidFill>
              <a:ea typeface="+mj-ea"/>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2600"/>
            <a:ext cx="6375000"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474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04850"/>
            <a:ext cx="8229600" cy="795338"/>
          </a:xfrm>
        </p:spPr>
        <p:txBody>
          <a:bodyPr>
            <a:noAutofit/>
          </a:bodyPr>
          <a:lstStyle/>
          <a:p>
            <a:pPr algn="ctr"/>
            <a:r>
              <a:rPr lang="en-ZA" altLang="en-US" b="1" spc="50" dirty="0">
                <a:solidFill>
                  <a:srgbClr val="002060"/>
                </a:solidFill>
              </a:rPr>
              <a:t>Sources of dashboard </a:t>
            </a:r>
            <a:r>
              <a:rPr lang="en-ZA" altLang="en-US" b="1" spc="50" dirty="0" smtClean="0">
                <a:solidFill>
                  <a:srgbClr val="002060"/>
                </a:solidFill>
              </a:rPr>
              <a:t>data: </a:t>
            </a:r>
            <a:r>
              <a:rPr lang="en-ZA" altLang="en-US" b="1" spc="50" dirty="0">
                <a:solidFill>
                  <a:srgbClr val="002060"/>
                </a:solidFill>
              </a:rPr>
              <a:t>Pharmacy Management </a:t>
            </a:r>
            <a:r>
              <a:rPr lang="en-ZA" altLang="en-US" b="1" spc="50" dirty="0" smtClean="0">
                <a:solidFill>
                  <a:srgbClr val="002060"/>
                </a:solidFill>
              </a:rPr>
              <a:t>Indicators</a:t>
            </a:r>
            <a:endParaRPr lang="en-US" altLang="en-US" b="1" spc="50" dirty="0">
              <a:solidFill>
                <a:srgbClr val="002060"/>
              </a:solidFill>
            </a:endParaRPr>
          </a:p>
        </p:txBody>
      </p:sp>
      <p:sp>
        <p:nvSpPr>
          <p:cNvPr id="9219" name="Rectangle 3"/>
          <p:cNvSpPr>
            <a:spLocks noGrp="1" noChangeArrowheads="1"/>
          </p:cNvSpPr>
          <p:nvPr>
            <p:ph idx="1"/>
          </p:nvPr>
        </p:nvSpPr>
        <p:spPr>
          <a:xfrm>
            <a:off x="179388" y="1600200"/>
            <a:ext cx="8785225" cy="4708525"/>
          </a:xfrm>
        </p:spPr>
        <p:txBody>
          <a:bodyPr>
            <a:normAutofit fontScale="92500"/>
          </a:bodyPr>
          <a:lstStyle/>
          <a:p>
            <a:pPr marL="365125" indent="-260350" eaLnBrk="1" hangingPunct="1"/>
            <a:r>
              <a:rPr lang="en-US" altLang="en-US" sz="2100" dirty="0"/>
              <a:t>The Namibian Pharmacy </a:t>
            </a:r>
            <a:r>
              <a:rPr lang="en-US" altLang="en-US" sz="2100" dirty="0" smtClean="0"/>
              <a:t>Management Information system (PMIS) uses </a:t>
            </a:r>
            <a:r>
              <a:rPr lang="en-US" altLang="en-US" sz="2100" dirty="0"/>
              <a:t>22 indicators to monitor service delivery at National, Regional and Facility level</a:t>
            </a:r>
          </a:p>
          <a:p>
            <a:pPr marL="365125" indent="-260350" eaLnBrk="1" hangingPunct="1"/>
            <a:r>
              <a:rPr lang="en-US" altLang="en-US" sz="2100" dirty="0"/>
              <a:t>The information collected; </a:t>
            </a:r>
          </a:p>
          <a:p>
            <a:pPr marL="1090613" lvl="1" eaLnBrk="1" hangingPunct="1"/>
            <a:r>
              <a:rPr lang="en-US" altLang="en-US" sz="2100" dirty="0"/>
              <a:t>Serves as an Early warning system for the risk of medicine shortages </a:t>
            </a:r>
            <a:endParaRPr lang="en-GB" altLang="en-US" sz="2100" dirty="0"/>
          </a:p>
          <a:p>
            <a:pPr marL="1090613" lvl="1" eaLnBrk="1" hangingPunct="1"/>
            <a:r>
              <a:rPr lang="en-GB" altLang="en-US" sz="2100" dirty="0"/>
              <a:t>Supports strategic planning for pharmaceutical services</a:t>
            </a:r>
          </a:p>
          <a:p>
            <a:pPr marL="1090613" lvl="1" eaLnBrk="1" hangingPunct="1"/>
            <a:r>
              <a:rPr lang="en-US" altLang="en-US" sz="2100" dirty="0"/>
              <a:t>Makes the health system more accountable for pharmaceuticals and services</a:t>
            </a:r>
          </a:p>
          <a:p>
            <a:pPr marL="1090613" lvl="1" eaLnBrk="1" hangingPunct="1"/>
            <a:r>
              <a:rPr lang="en-US" altLang="en-US" sz="2100" dirty="0"/>
              <a:t>Facilitates resource allocation and reallocation </a:t>
            </a:r>
            <a:endParaRPr lang="en-GB" altLang="en-US" sz="2100" dirty="0"/>
          </a:p>
          <a:p>
            <a:pPr marL="1090613" lvl="1" eaLnBrk="1" hangingPunct="1"/>
            <a:r>
              <a:rPr lang="en-GB" altLang="en-US" sz="2100" dirty="0"/>
              <a:t>Identifies facilities that need specific targeted interventions and helps in monitoring performance improvement over time </a:t>
            </a:r>
          </a:p>
          <a:p>
            <a:pPr marL="1090613" lvl="1" eaLnBrk="1" hangingPunct="1"/>
            <a:r>
              <a:rPr lang="en-GB" altLang="en-US" sz="2100" dirty="0"/>
              <a:t>Compares districts / regional performance in pharmaceutical services service delivery</a:t>
            </a:r>
          </a:p>
          <a:p>
            <a:pPr marL="860425" lvl="1" indent="0" eaLnBrk="1" hangingPunct="1">
              <a:buNone/>
            </a:pPr>
            <a:endParaRPr lang="en-US" altLang="en-US" dirty="0" smtClean="0"/>
          </a:p>
        </p:txBody>
      </p:sp>
    </p:spTree>
    <p:extLst>
      <p:ext uri="{BB962C8B-B14F-4D97-AF65-F5344CB8AC3E}">
        <p14:creationId xmlns:p14="http://schemas.microsoft.com/office/powerpoint/2010/main" val="1767048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848600" cy="624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162300" y="76200"/>
            <a:ext cx="2590800" cy="1981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p:cNvCxnSpPr/>
          <p:nvPr/>
        </p:nvCxnSpPr>
        <p:spPr>
          <a:xfrm flipH="1" flipV="1">
            <a:off x="5753100" y="1600200"/>
            <a:ext cx="27813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664746"/>
      </p:ext>
    </p:extLst>
  </p:cSld>
  <p:clrMapOvr>
    <a:masterClrMapping/>
  </p:clrMapOvr>
</p:sld>
</file>

<file path=ppt/theme/theme1.xml><?xml version="1.0" encoding="utf-8"?>
<a:theme xmlns:a="http://schemas.openxmlformats.org/drawingml/2006/main" name="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4.3-Template_4.29.2016</Template>
  <TotalTime>6724</TotalTime>
  <Words>1164</Words>
  <Application>Microsoft Office PowerPoint</Application>
  <PresentationFormat>On-screen Show (4:3)</PresentationFormat>
  <Paragraphs>141</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4.3-Template_4.29.2016</vt:lpstr>
      <vt:lpstr>Implementing a Dashboard for Pharmaceutical information in Namibia   Global Digital Health Forum  2017</vt:lpstr>
      <vt:lpstr>OUTLINE</vt:lpstr>
      <vt:lpstr>Objectives</vt:lpstr>
      <vt:lpstr>The Problem</vt:lpstr>
      <vt:lpstr>Intervention: a multipronged approach</vt:lpstr>
      <vt:lpstr>Sources of dashboard data : The Facility Electronic Stock Card (FESC)</vt:lpstr>
      <vt:lpstr>Patient &amp; stock Management at ART sites</vt:lpstr>
      <vt:lpstr>Sources of dashboard data: Pharmacy Management Indicators</vt:lpstr>
      <vt:lpstr>PowerPoint Presentation</vt:lpstr>
      <vt:lpstr>Description of the Namibia PMIS dashboard </vt:lpstr>
      <vt:lpstr>Benefits of the Dashboard </vt:lpstr>
      <vt:lpstr>Benefits of the Dashboard (continued) </vt:lpstr>
      <vt:lpstr>The ART Portal of the Dashboard</vt:lpstr>
      <vt:lpstr>Lessons learnt</vt:lpstr>
      <vt:lpstr>Lessons learnt</vt:lpstr>
      <vt:lpstr>Next steps in Namibia</vt:lpstr>
      <vt:lpstr>MoHSS Pharmaceutical Information Dashboard</vt:lpstr>
      <vt:lpstr>Selected Dashboard reports for demonstration</vt:lpstr>
      <vt:lpstr>ACKNOWLEDGEMENTS</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Phulu,Bayobuya</cp:lastModifiedBy>
  <cp:revision>126</cp:revision>
  <cp:lastPrinted>2017-11-22T11:43:56Z</cp:lastPrinted>
  <dcterms:created xsi:type="dcterms:W3CDTF">2016-05-03T20:02:08Z</dcterms:created>
  <dcterms:modified xsi:type="dcterms:W3CDTF">2017-12-04T15:17:57Z</dcterms:modified>
</cp:coreProperties>
</file>