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60" r:id="rId2"/>
  </p:sldMasterIdLst>
  <p:notesMasterIdLst>
    <p:notesMasterId r:id="rId19"/>
  </p:notesMasterIdLst>
  <p:handoutMasterIdLst>
    <p:handoutMasterId r:id="rId20"/>
  </p:handoutMasterIdLst>
  <p:sldIdLst>
    <p:sldId id="266" r:id="rId3"/>
    <p:sldId id="286" r:id="rId4"/>
    <p:sldId id="271" r:id="rId5"/>
    <p:sldId id="285" r:id="rId6"/>
    <p:sldId id="287" r:id="rId7"/>
    <p:sldId id="272" r:id="rId8"/>
    <p:sldId id="273" r:id="rId9"/>
    <p:sldId id="274" r:id="rId10"/>
    <p:sldId id="276" r:id="rId11"/>
    <p:sldId id="280" r:id="rId12"/>
    <p:sldId id="281" r:id="rId13"/>
    <p:sldId id="284" r:id="rId14"/>
    <p:sldId id="282" r:id="rId15"/>
    <p:sldId id="261" r:id="rId16"/>
    <p:sldId id="268" r:id="rId17"/>
    <p:sldId id="288"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ill Sans MT" pitchFamily="34" charset="0"/>
        <a:ea typeface="+mn-ea"/>
        <a:cs typeface="Arial" charset="0"/>
      </a:defRPr>
    </a:lvl1pPr>
    <a:lvl2pPr marL="457200" algn="l" rtl="0" fontAlgn="base">
      <a:spcBef>
        <a:spcPct val="0"/>
      </a:spcBef>
      <a:spcAft>
        <a:spcPct val="0"/>
      </a:spcAft>
      <a:defRPr kern="1200">
        <a:solidFill>
          <a:schemeClr val="tx1"/>
        </a:solidFill>
        <a:latin typeface="Gill Sans MT" pitchFamily="34" charset="0"/>
        <a:ea typeface="+mn-ea"/>
        <a:cs typeface="Arial" charset="0"/>
      </a:defRPr>
    </a:lvl2pPr>
    <a:lvl3pPr marL="914400" algn="l" rtl="0" fontAlgn="base">
      <a:spcBef>
        <a:spcPct val="0"/>
      </a:spcBef>
      <a:spcAft>
        <a:spcPct val="0"/>
      </a:spcAft>
      <a:defRPr kern="1200">
        <a:solidFill>
          <a:schemeClr val="tx1"/>
        </a:solidFill>
        <a:latin typeface="Gill Sans MT" pitchFamily="34" charset="0"/>
        <a:ea typeface="+mn-ea"/>
        <a:cs typeface="Arial" charset="0"/>
      </a:defRPr>
    </a:lvl3pPr>
    <a:lvl4pPr marL="1371600" algn="l" rtl="0" fontAlgn="base">
      <a:spcBef>
        <a:spcPct val="0"/>
      </a:spcBef>
      <a:spcAft>
        <a:spcPct val="0"/>
      </a:spcAft>
      <a:defRPr kern="1200">
        <a:solidFill>
          <a:schemeClr val="tx1"/>
        </a:solidFill>
        <a:latin typeface="Gill Sans MT" pitchFamily="34" charset="0"/>
        <a:ea typeface="+mn-ea"/>
        <a:cs typeface="Arial" charset="0"/>
      </a:defRPr>
    </a:lvl4pPr>
    <a:lvl5pPr marL="1828800" algn="l" rtl="0" fontAlgn="base">
      <a:spcBef>
        <a:spcPct val="0"/>
      </a:spcBef>
      <a:spcAft>
        <a:spcPct val="0"/>
      </a:spcAft>
      <a:defRPr kern="1200">
        <a:solidFill>
          <a:schemeClr val="tx1"/>
        </a:solidFill>
        <a:latin typeface="Gill Sans MT" pitchFamily="34" charset="0"/>
        <a:ea typeface="+mn-ea"/>
        <a:cs typeface="Arial" charset="0"/>
      </a:defRPr>
    </a:lvl5pPr>
    <a:lvl6pPr marL="2286000" algn="l" defTabSz="914400" rtl="0" eaLnBrk="1" latinLnBrk="0" hangingPunct="1">
      <a:defRPr kern="1200">
        <a:solidFill>
          <a:schemeClr val="tx1"/>
        </a:solidFill>
        <a:latin typeface="Gill Sans MT" pitchFamily="34" charset="0"/>
        <a:ea typeface="+mn-ea"/>
        <a:cs typeface="Arial" charset="0"/>
      </a:defRPr>
    </a:lvl6pPr>
    <a:lvl7pPr marL="2743200" algn="l" defTabSz="914400" rtl="0" eaLnBrk="1" latinLnBrk="0" hangingPunct="1">
      <a:defRPr kern="1200">
        <a:solidFill>
          <a:schemeClr val="tx1"/>
        </a:solidFill>
        <a:latin typeface="Gill Sans MT" pitchFamily="34" charset="0"/>
        <a:ea typeface="+mn-ea"/>
        <a:cs typeface="Arial" charset="0"/>
      </a:defRPr>
    </a:lvl7pPr>
    <a:lvl8pPr marL="3200400" algn="l" defTabSz="914400" rtl="0" eaLnBrk="1" latinLnBrk="0" hangingPunct="1">
      <a:defRPr kern="1200">
        <a:solidFill>
          <a:schemeClr val="tx1"/>
        </a:solidFill>
        <a:latin typeface="Gill Sans MT" pitchFamily="34" charset="0"/>
        <a:ea typeface="+mn-ea"/>
        <a:cs typeface="Arial" charset="0"/>
      </a:defRPr>
    </a:lvl8pPr>
    <a:lvl9pPr marL="3657600" algn="l" defTabSz="914400" rtl="0" eaLnBrk="1" latinLnBrk="0" hangingPunct="1">
      <a:defRPr kern="1200">
        <a:solidFill>
          <a:schemeClr val="tx1"/>
        </a:solidFill>
        <a:latin typeface="Gill Sans MT" pitchFamily="34" charset="0"/>
        <a:ea typeface="+mn-ea"/>
        <a:cs typeface="Arial" charset="0"/>
      </a:defRPr>
    </a:lvl9pPr>
  </p:defaultTextStyle>
  <p:extLst>
    <p:ext uri="{EFAFB233-063F-42B5-8137-9DF3F51BA10A}">
      <p15:sldGuideLst xmlns="" xmlns:p15="http://schemas.microsoft.com/office/powerpoint/2012/main">
        <p15:guide id="1" orient="horz" pos="2516"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smin Chandani" initials="YC" lastIdx="1" clrIdx="0"/>
  <p:cmAuthor id="1" name="Hewlett-Packard Company" initials="HC"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855"/>
    <a:srgbClr val="0072CE"/>
    <a:srgbClr val="E4002B"/>
    <a:srgbClr val="768692"/>
    <a:srgbClr val="99A4AE"/>
    <a:srgbClr val="002856"/>
    <a:srgbClr val="3A75C4"/>
    <a:srgbClr val="FF901C"/>
    <a:srgbClr val="31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84014" autoAdjust="0"/>
  </p:normalViewPr>
  <p:slideViewPr>
    <p:cSldViewPr snapToGrid="0" snapToObjects="1">
      <p:cViewPr>
        <p:scale>
          <a:sx n="70" d="100"/>
          <a:sy n="70" d="100"/>
        </p:scale>
        <p:origin x="-2178" y="-612"/>
      </p:cViewPr>
      <p:guideLst>
        <p:guide orient="horz" pos="2516"/>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66" d="100"/>
          <a:sy n="66" d="100"/>
        </p:scale>
        <p:origin x="-2748" y="-1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ntern%202\AppData\Local\Temp\Rar$DI24.456\healthgames_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[healthgames_data.xlsx]PIVOT Gameplay by Age!PivotTable3</c:name>
    <c:fmtId val="-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'PIVOT Gameplay by Age'!$B$2</c:f>
              <c:strCache>
                <c:ptCount val="1"/>
                <c:pt idx="0">
                  <c:v>Total</c:v>
                </c:pt>
              </c:strCache>
            </c:strRef>
          </c:tx>
          <c:spPr>
            <a:solidFill>
              <a:schemeClr val="accent1"/>
            </a:solidFill>
            <a:ln>
              <a:solidFill>
                <a:srgbClr val="0072CE"/>
              </a:solidFill>
            </a:ln>
            <a:effectLst/>
          </c:spPr>
          <c:invertIfNegative val="0"/>
          <c:cat>
            <c:multiLvlStrRef>
              <c:f>'PIVOT Gameplay by Age'!$A$3:$A$32</c:f>
              <c:multiLvlStrCache>
                <c:ptCount val="26"/>
                <c:lvl>
                  <c:pt idx="0">
                    <c:v>16</c:v>
                  </c:pt>
                  <c:pt idx="1">
                    <c:v>17</c:v>
                  </c:pt>
                  <c:pt idx="2">
                    <c:v>18</c:v>
                  </c:pt>
                  <c:pt idx="3">
                    <c:v>19</c:v>
                  </c:pt>
                  <c:pt idx="4">
                    <c:v>20</c:v>
                  </c:pt>
                  <c:pt idx="5">
                    <c:v>21</c:v>
                  </c:pt>
                  <c:pt idx="6">
                    <c:v>22</c:v>
                  </c:pt>
                  <c:pt idx="7">
                    <c:v>23</c:v>
                  </c:pt>
                  <c:pt idx="8">
                    <c:v>24</c:v>
                  </c:pt>
                  <c:pt idx="9">
                    <c:v>25</c:v>
                  </c:pt>
                  <c:pt idx="10">
                    <c:v>18</c:v>
                  </c:pt>
                  <c:pt idx="11">
                    <c:v>19</c:v>
                  </c:pt>
                  <c:pt idx="12">
                    <c:v>20</c:v>
                  </c:pt>
                  <c:pt idx="13">
                    <c:v>21</c:v>
                  </c:pt>
                  <c:pt idx="14">
                    <c:v>22</c:v>
                  </c:pt>
                  <c:pt idx="15">
                    <c:v>23</c:v>
                  </c:pt>
                  <c:pt idx="16">
                    <c:v>24</c:v>
                  </c:pt>
                  <c:pt idx="17">
                    <c:v>25</c:v>
                  </c:pt>
                  <c:pt idx="18">
                    <c:v>18</c:v>
                  </c:pt>
                  <c:pt idx="19">
                    <c:v>19</c:v>
                  </c:pt>
                  <c:pt idx="20">
                    <c:v>20</c:v>
                  </c:pt>
                  <c:pt idx="21">
                    <c:v>21</c:v>
                  </c:pt>
                  <c:pt idx="22">
                    <c:v>22</c:v>
                  </c:pt>
                  <c:pt idx="23">
                    <c:v>23</c:v>
                  </c:pt>
                  <c:pt idx="24">
                    <c:v>24</c:v>
                  </c:pt>
                  <c:pt idx="25">
                    <c:v>25</c:v>
                  </c:pt>
                </c:lvl>
                <c:lvl>
                  <c:pt idx="0">
                    <c:v>Contraception</c:v>
                  </c:pt>
                  <c:pt idx="10">
                    <c:v>Healthy Lifestyles</c:v>
                  </c:pt>
                  <c:pt idx="18">
                    <c:v>Supply Chain Management</c:v>
                  </c:pt>
                </c:lvl>
              </c:multiLvlStrCache>
            </c:multiLvlStrRef>
          </c:cat>
          <c:val>
            <c:numRef>
              <c:f>'PIVOT Gameplay by Age'!$B$3:$B$32</c:f>
              <c:numCache>
                <c:formatCode>General</c:formatCode>
                <c:ptCount val="26"/>
                <c:pt idx="0">
                  <c:v>2</c:v>
                </c:pt>
                <c:pt idx="1">
                  <c:v>2</c:v>
                </c:pt>
                <c:pt idx="2">
                  <c:v>58</c:v>
                </c:pt>
                <c:pt idx="3">
                  <c:v>62</c:v>
                </c:pt>
                <c:pt idx="4">
                  <c:v>105</c:v>
                </c:pt>
                <c:pt idx="5">
                  <c:v>103</c:v>
                </c:pt>
                <c:pt idx="6">
                  <c:v>70</c:v>
                </c:pt>
                <c:pt idx="7">
                  <c:v>50</c:v>
                </c:pt>
                <c:pt idx="8">
                  <c:v>37</c:v>
                </c:pt>
                <c:pt idx="9">
                  <c:v>12</c:v>
                </c:pt>
                <c:pt idx="10">
                  <c:v>30</c:v>
                </c:pt>
                <c:pt idx="11">
                  <c:v>38</c:v>
                </c:pt>
                <c:pt idx="12">
                  <c:v>34</c:v>
                </c:pt>
                <c:pt idx="13">
                  <c:v>31</c:v>
                </c:pt>
                <c:pt idx="14">
                  <c:v>27</c:v>
                </c:pt>
                <c:pt idx="15">
                  <c:v>19</c:v>
                </c:pt>
                <c:pt idx="16">
                  <c:v>11</c:v>
                </c:pt>
                <c:pt idx="17">
                  <c:v>3</c:v>
                </c:pt>
                <c:pt idx="18">
                  <c:v>2</c:v>
                </c:pt>
                <c:pt idx="19">
                  <c:v>3</c:v>
                </c:pt>
                <c:pt idx="20">
                  <c:v>4</c:v>
                </c:pt>
                <c:pt idx="21">
                  <c:v>7</c:v>
                </c:pt>
                <c:pt idx="22">
                  <c:v>9</c:v>
                </c:pt>
                <c:pt idx="23">
                  <c:v>4</c:v>
                </c:pt>
                <c:pt idx="24">
                  <c:v>2</c:v>
                </c:pt>
                <c:pt idx="25">
                  <c:v>1</c:v>
                </c:pt>
              </c:numCache>
            </c:numRef>
          </c:val>
          <c:extLst xmlns:c16r2="http://schemas.microsoft.com/office/drawing/2015/06/chart">
            <c:ext xmlns:c16="http://schemas.microsoft.com/office/drawing/2014/chart" uri="{C3380CC4-5D6E-409C-BE32-E72D297353CC}">
              <c16:uniqueId val="{00000000-2870-42FA-BF52-B3736C094566}"/>
            </c:ext>
          </c:extLst>
        </c:ser>
        <c:dLbls>
          <c:showLegendKey val="0"/>
          <c:showVal val="0"/>
          <c:showCatName val="0"/>
          <c:showSerName val="0"/>
          <c:showPercent val="0"/>
          <c:showBubbleSize val="0"/>
        </c:dLbls>
        <c:gapWidth val="219"/>
        <c:overlap val="-27"/>
        <c:axId val="96497024"/>
        <c:axId val="96498816"/>
      </c:barChart>
      <c:catAx>
        <c:axId val="96497024"/>
        <c:scaling>
          <c:orientation val="minMax"/>
        </c:scaling>
        <c:delete val="0"/>
        <c:axPos val="b"/>
        <c:title>
          <c:tx>
            <c:rich>
              <a:bodyPr/>
              <a:lstStyle/>
              <a:p>
                <a:pPr>
                  <a:defRPr/>
                </a:pPr>
                <a:r>
                  <a:rPr lang="en-US" dirty="0" smtClean="0"/>
                  <a:t>Age</a:t>
                </a:r>
                <a:r>
                  <a:rPr lang="en-US" baseline="0" dirty="0" smtClean="0"/>
                  <a:t> of Gamers</a:t>
                </a:r>
                <a:endParaRPr lang="en-US" dirty="0"/>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6498816"/>
        <c:crosses val="autoZero"/>
        <c:auto val="1"/>
        <c:lblAlgn val="ctr"/>
        <c:lblOffset val="100"/>
        <c:noMultiLvlLbl val="0"/>
      </c:catAx>
      <c:valAx>
        <c:axId val="9649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649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'[healthgames_data.xlsx]Chart Continuity '!$E$2</c:f>
              <c:strCache>
                <c:ptCount val="1"/>
                <c:pt idx="0">
                  <c:v>successrate</c:v>
                </c:pt>
              </c:strCache>
            </c:strRef>
          </c:tx>
          <c:spPr>
            <a:solidFill>
              <a:srgbClr val="002855"/>
            </a:solidFill>
            <a:ln>
              <a:solidFill>
                <a:srgbClr val="0072CE"/>
              </a:solidFill>
            </a:ln>
            <a:effectLst/>
          </c:spPr>
          <c:invertIfNegative val="0"/>
          <c:trendline>
            <c:spPr>
              <a:ln w="34925" cap="rnd">
                <a:solidFill>
                  <a:sysClr val="windowText" lastClr="000000"/>
                </a:solidFill>
                <a:prstDash val="sysDot"/>
              </a:ln>
              <a:effectLst/>
            </c:spPr>
            <c:trendlineType val="linear"/>
            <c:dispRSqr val="0"/>
            <c:dispEq val="0"/>
          </c:trendline>
          <c:cat>
            <c:numRef>
              <c:f>'[healthgames_data.xlsx]Chart Continuity '!$A$3:$A$8</c:f>
              <c:numCache>
                <c:formatCode>d\-mmm</c:formatCode>
                <c:ptCount val="6"/>
                <c:pt idx="0">
                  <c:v>43018</c:v>
                </c:pt>
                <c:pt idx="1">
                  <c:v>43025</c:v>
                </c:pt>
                <c:pt idx="2">
                  <c:v>43032</c:v>
                </c:pt>
                <c:pt idx="3">
                  <c:v>43039</c:v>
                </c:pt>
                <c:pt idx="4">
                  <c:v>43046</c:v>
                </c:pt>
                <c:pt idx="5">
                  <c:v>43053</c:v>
                </c:pt>
              </c:numCache>
            </c:numRef>
          </c:cat>
          <c:val>
            <c:numRef>
              <c:f>'[healthgames_data.xlsx]Chart Continuity '!$E$3:$E$8</c:f>
              <c:numCache>
                <c:formatCode>General</c:formatCode>
                <c:ptCount val="6"/>
                <c:pt idx="0">
                  <c:v>82</c:v>
                </c:pt>
                <c:pt idx="1">
                  <c:v>87</c:v>
                </c:pt>
                <c:pt idx="2">
                  <c:v>82</c:v>
                </c:pt>
                <c:pt idx="3">
                  <c:v>88</c:v>
                </c:pt>
                <c:pt idx="4">
                  <c:v>84</c:v>
                </c:pt>
                <c:pt idx="5">
                  <c:v>90</c:v>
                </c:pt>
              </c:numCache>
            </c:numRef>
          </c:val>
        </c:ser>
        <c:dLbls>
          <c:showLegendKey val="0"/>
          <c:showVal val="0"/>
          <c:showCatName val="0"/>
          <c:showSerName val="0"/>
          <c:showPercent val="0"/>
          <c:showBubbleSize val="0"/>
        </c:dLbls>
        <c:gapWidth val="75"/>
        <c:overlap val="-33"/>
        <c:axId val="96531584"/>
        <c:axId val="96533120"/>
      </c:barChart>
      <c:dateAx>
        <c:axId val="96531584"/>
        <c:scaling>
          <c:orientation val="minMax"/>
        </c:scaling>
        <c:delete val="0"/>
        <c:axPos val="b"/>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6533120"/>
        <c:crosses val="autoZero"/>
        <c:auto val="1"/>
        <c:lblOffset val="100"/>
        <c:baseTimeUnit val="days"/>
        <c:majorUnit val="7"/>
        <c:majorTimeUnit val="days"/>
      </c:dateAx>
      <c:valAx>
        <c:axId val="96533120"/>
        <c:scaling>
          <c:orientation val="minMax"/>
          <c:max val="95"/>
          <c:min val="75"/>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smtClean="0"/>
                  <a:t>Percent Answers Correct</a:t>
                </a:r>
                <a:endParaRPr lang="en-US" dirty="0"/>
              </a:p>
            </c:rich>
          </c:tx>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65315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Gill Sans M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Gill Sans MT"/>
                <a:cs typeface="+mn-cs"/>
              </a:defRPr>
            </a:lvl1pPr>
          </a:lstStyle>
          <a:p>
            <a:pPr>
              <a:defRPr/>
            </a:pPr>
            <a:fld id="{7C225383-E440-46B0-854D-BF0A0C7CC4C0}" type="datetimeFigureOut">
              <a:rPr lang="en-US"/>
              <a:pPr>
                <a:defRPr/>
              </a:pPr>
              <a:t>12/4/2017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Gill Sans M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Gill Sans MT"/>
                <a:cs typeface="+mn-cs"/>
              </a:defRPr>
            </a:lvl1pPr>
          </a:lstStyle>
          <a:p>
            <a:pPr>
              <a:defRPr/>
            </a:pPr>
            <a:fld id="{F69E1FDA-5C94-4E13-9B08-9D48CC156157}" type="slidenum">
              <a:rPr lang="en-US"/>
              <a:pPr>
                <a:defRPr/>
              </a:pPr>
              <a:t>‹#›</a:t>
            </a:fld>
            <a:endParaRPr lang="en-US" dirty="0"/>
          </a:p>
        </p:txBody>
      </p:sp>
    </p:spTree>
    <p:extLst>
      <p:ext uri="{BB962C8B-B14F-4D97-AF65-F5344CB8AC3E}">
        <p14:creationId xmlns:p14="http://schemas.microsoft.com/office/powerpoint/2010/main" val="2114352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Gill Sans M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Gill Sans MT"/>
                <a:cs typeface="+mn-cs"/>
              </a:defRPr>
            </a:lvl1pPr>
          </a:lstStyle>
          <a:p>
            <a:pPr>
              <a:defRPr/>
            </a:pPr>
            <a:fld id="{E7A797AD-2772-42C1-9563-5CE307F9F3EE}" type="datetimeFigureOut">
              <a:rPr lang="en-US"/>
              <a:pPr>
                <a:defRPr/>
              </a:pPr>
              <a:t>12/4/2017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Gill Sans M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Gill Sans MT"/>
                <a:cs typeface="+mn-cs"/>
              </a:defRPr>
            </a:lvl1pPr>
          </a:lstStyle>
          <a:p>
            <a:pPr>
              <a:defRPr/>
            </a:pPr>
            <a:fld id="{4B39A605-8A08-4DDE-B59B-2BD3C4DFC0C7}" type="slidenum">
              <a:rPr lang="en-US"/>
              <a:pPr>
                <a:defRPr/>
              </a:pPr>
              <a:t>‹#›</a:t>
            </a:fld>
            <a:endParaRPr lang="en-US" dirty="0"/>
          </a:p>
        </p:txBody>
      </p:sp>
    </p:spTree>
    <p:extLst>
      <p:ext uri="{BB962C8B-B14F-4D97-AF65-F5344CB8AC3E}">
        <p14:creationId xmlns:p14="http://schemas.microsoft.com/office/powerpoint/2010/main" val="1026703291"/>
      </p:ext>
    </p:extLst>
  </p:cSld>
  <p:clrMap bg1="lt1" tx1="dk1" bg2="lt2" tx2="dk2" accent1="accent1" accent2="accent2" accent3="accent3" accent4="accent4" accent5="accent5" accent6="accent6" hlink="hlink" folHlink="folHlink"/>
  <p:notesStyle>
    <a:lvl1pPr marL="114300" indent="-114300" algn="l" rtl="0" eaLnBrk="0" fontAlgn="base" hangingPunct="0">
      <a:lnSpc>
        <a:spcPct val="110000"/>
      </a:lnSpc>
      <a:spcBef>
        <a:spcPts val="300"/>
      </a:spcBef>
      <a:spcAft>
        <a:spcPct val="0"/>
      </a:spcAft>
      <a:buFont typeface="Arial" charset="0"/>
      <a:buChar char="•"/>
      <a:defRPr sz="1200" kern="1200">
        <a:solidFill>
          <a:schemeClr val="tx1"/>
        </a:solidFill>
        <a:latin typeface="Gill Sans MT"/>
        <a:ea typeface="+mn-ea"/>
        <a:cs typeface="+mn-cs"/>
      </a:defRPr>
    </a:lvl1pPr>
    <a:lvl2pPr marL="228600" indent="-114300" algn="l" rtl="0" eaLnBrk="0" fontAlgn="base" hangingPunct="0">
      <a:spcBef>
        <a:spcPts val="300"/>
      </a:spcBef>
      <a:spcAft>
        <a:spcPct val="0"/>
      </a:spcAft>
      <a:buFont typeface="Arial" charset="0"/>
      <a:buChar char="•"/>
      <a:defRPr sz="1100" kern="1200">
        <a:solidFill>
          <a:schemeClr val="tx1"/>
        </a:solidFill>
        <a:latin typeface="Gill Sans MT"/>
        <a:ea typeface="+mn-ea"/>
        <a:cs typeface="+mn-cs"/>
      </a:defRPr>
    </a:lvl2pPr>
    <a:lvl3pPr marL="342900" indent="-114300" algn="l" rtl="0" eaLnBrk="0" fontAlgn="base" hangingPunct="0">
      <a:lnSpc>
        <a:spcPct val="95000"/>
      </a:lnSpc>
      <a:spcBef>
        <a:spcPts val="300"/>
      </a:spcBef>
      <a:spcAft>
        <a:spcPct val="0"/>
      </a:spcAft>
      <a:buFont typeface="Arial" charset="0"/>
      <a:buChar char="•"/>
      <a:defRPr sz="1100" kern="1200">
        <a:solidFill>
          <a:schemeClr val="tx1"/>
        </a:solidFill>
        <a:latin typeface="Gill Sans MT"/>
        <a:ea typeface="+mn-ea"/>
        <a:cs typeface="+mn-cs"/>
      </a:defRPr>
    </a:lvl3pPr>
    <a:lvl4pPr marL="457200" indent="-114300" algn="l" rtl="0" eaLnBrk="0" fontAlgn="base" hangingPunct="0">
      <a:lnSpc>
        <a:spcPct val="95000"/>
      </a:lnSpc>
      <a:spcBef>
        <a:spcPts val="300"/>
      </a:spcBef>
      <a:spcAft>
        <a:spcPct val="0"/>
      </a:spcAft>
      <a:buFont typeface="Arial" charset="0"/>
      <a:buChar char="•"/>
      <a:defRPr sz="1100" kern="1200">
        <a:solidFill>
          <a:schemeClr val="tx1"/>
        </a:solidFill>
        <a:latin typeface="Gill Sans MT"/>
        <a:ea typeface="+mn-ea"/>
        <a:cs typeface="+mn-cs"/>
      </a:defRPr>
    </a:lvl4pPr>
    <a:lvl5pPr marL="571500" indent="-114300" algn="l" rtl="0" eaLnBrk="0" fontAlgn="base" hangingPunct="0">
      <a:lnSpc>
        <a:spcPct val="95000"/>
      </a:lnSpc>
      <a:spcBef>
        <a:spcPts val="300"/>
      </a:spcBef>
      <a:spcAft>
        <a:spcPct val="0"/>
      </a:spcAft>
      <a:buFont typeface="Arial" charset="0"/>
      <a:buChar char="•"/>
      <a:defRPr sz="1100" kern="1200">
        <a:solidFill>
          <a:schemeClr val="tx1"/>
        </a:solidFill>
        <a:latin typeface="Gill Sans M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Smartphone</a:t>
            </a:r>
            <a:r>
              <a:rPr lang="en-US" baseline="0" dirty="0" smtClean="0"/>
              <a:t> usage makes gaming an easy entry point to youth populations for health education</a:t>
            </a:r>
          </a:p>
          <a:p>
            <a:r>
              <a:rPr lang="en-US" baseline="0" dirty="0" smtClean="0"/>
              <a:t>Sources vary, but internet penetration is high in Kenya (~88%, 83%, 69%, 82%) (the country of focus for our initial game launches) making gaming a viable option through mobile, tablet, and computers</a:t>
            </a:r>
            <a:endParaRPr lang="en-US" dirty="0"/>
          </a:p>
        </p:txBody>
      </p:sp>
      <p:sp>
        <p:nvSpPr>
          <p:cNvPr id="4" name="Slide Number Placeholder 3"/>
          <p:cNvSpPr>
            <a:spLocks noGrp="1"/>
          </p:cNvSpPr>
          <p:nvPr>
            <p:ph type="sldNum" sz="quarter" idx="10"/>
          </p:nvPr>
        </p:nvSpPr>
        <p:spPr/>
        <p:txBody>
          <a:bodyPr/>
          <a:lstStyle/>
          <a:p>
            <a:pPr>
              <a:defRPr/>
            </a:pPr>
            <a:fld id="{4B39A605-8A08-4DDE-B59B-2BD3C4DFC0C7}" type="slidenum">
              <a:rPr lang="en-US" smtClean="0"/>
              <a:pPr>
                <a:defRPr/>
              </a:pPr>
              <a:t>2</a:t>
            </a:fld>
            <a:endParaRPr lang="en-US" dirty="0"/>
          </a:p>
        </p:txBody>
      </p:sp>
    </p:spTree>
    <p:extLst>
      <p:ext uri="{BB962C8B-B14F-4D97-AF65-F5344CB8AC3E}">
        <p14:creationId xmlns:p14="http://schemas.microsoft.com/office/powerpoint/2010/main" val="1001271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39A605-8A08-4DDE-B59B-2BD3C4DFC0C7}" type="slidenum">
              <a:rPr lang="en-US" smtClean="0"/>
              <a:pPr>
                <a:defRPr/>
              </a:pPr>
              <a:t>11</a:t>
            </a:fld>
            <a:endParaRPr lang="en-US" dirty="0"/>
          </a:p>
        </p:txBody>
      </p:sp>
    </p:spTree>
    <p:extLst>
      <p:ext uri="{BB962C8B-B14F-4D97-AF65-F5344CB8AC3E}">
        <p14:creationId xmlns:p14="http://schemas.microsoft.com/office/powerpoint/2010/main" val="2541891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sldNum" idx="12"/>
          </p:nvPr>
        </p:nvSpPr>
        <p:spPr>
          <a:xfrm>
            <a:off x="3885995" y="8687307"/>
            <a:ext cx="2970471" cy="455285"/>
          </a:xfrm>
          <a:prstGeom prst="rect">
            <a:avLst/>
          </a:prstGeom>
          <a:noFill/>
          <a:ln>
            <a:noFill/>
          </a:ln>
        </p:spPr>
        <p:txBody>
          <a:bodyPr lIns="79175" tIns="39575" rIns="79175" bIns="39575" anchor="b" anchorCtr="0">
            <a:noAutofit/>
          </a:bodyPr>
          <a:lstStyle/>
          <a:p>
            <a:pPr marL="0" marR="0" lvl="0" indent="0" algn="r" rtl="0">
              <a:spcBef>
                <a:spcPts val="0"/>
              </a:spcBef>
              <a:spcAft>
                <a:spcPts val="0"/>
              </a:spcAft>
              <a:buSzPct val="25000"/>
              <a:buNone/>
            </a:pPr>
            <a:fld id="{00000000-1234-1234-1234-123412341234}" type="slidenum">
              <a:rPr lang="en" sz="800">
                <a:solidFill>
                  <a:schemeClr val="dk1"/>
                </a:solidFill>
                <a:latin typeface="Roboto"/>
                <a:ea typeface="Roboto"/>
                <a:cs typeface="Roboto"/>
                <a:sym typeface="Roboto"/>
              </a:rPr>
              <a:t>3</a:t>
            </a:fld>
            <a:endParaRPr lang="en" sz="800">
              <a:solidFill>
                <a:schemeClr val="dk1"/>
              </a:solidFill>
              <a:latin typeface="Roboto"/>
              <a:ea typeface="Roboto"/>
              <a:cs typeface="Roboto"/>
              <a:sym typeface="Roboto"/>
            </a:endParaRPr>
          </a:p>
        </p:txBody>
      </p:sp>
      <p:sp>
        <p:nvSpPr>
          <p:cNvPr id="358" name="Shape 358"/>
          <p:cNvSpPr>
            <a:spLocks noGrp="1" noRot="1" noChangeAspect="1"/>
          </p:cNvSpPr>
          <p:nvPr>
            <p:ph type="sldImg" idx="2"/>
          </p:nvPr>
        </p:nvSpPr>
        <p:spPr>
          <a:xfrm>
            <a:off x="379413" y="685800"/>
            <a:ext cx="6102350" cy="34321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9" name="Shape 359"/>
          <p:cNvSpPr txBox="1">
            <a:spLocks noGrp="1"/>
          </p:cNvSpPr>
          <p:nvPr>
            <p:ph type="body" idx="1"/>
          </p:nvPr>
        </p:nvSpPr>
        <p:spPr>
          <a:xfrm>
            <a:off x="685493" y="4345781"/>
            <a:ext cx="5487013" cy="4111755"/>
          </a:xfrm>
          <a:prstGeom prst="rect">
            <a:avLst/>
          </a:prstGeom>
          <a:noFill/>
          <a:ln>
            <a:noFill/>
          </a:ln>
        </p:spPr>
        <p:txBody>
          <a:bodyPr lIns="79175" tIns="39575" rIns="79175" bIns="39575" anchor="t" anchorCtr="0">
            <a:noAutofit/>
          </a:bodyPr>
          <a:lstStyle/>
          <a:p>
            <a:pPr marL="0" marR="0" lvl="0" indent="0" algn="l" rtl="0">
              <a:lnSpc>
                <a:spcPct val="120000"/>
              </a:lnSpc>
              <a:spcBef>
                <a:spcPts val="0"/>
              </a:spcBef>
              <a:spcAft>
                <a:spcPts val="0"/>
              </a:spcAft>
              <a:buSzPct val="25000"/>
              <a:buNone/>
            </a:pPr>
            <a:r>
              <a:rPr lang="en" sz="1100" b="0" i="0" u="none" strike="noStrike" cap="none" dirty="0" smtClean="0">
                <a:solidFill>
                  <a:schemeClr val="dk1"/>
                </a:solidFill>
                <a:latin typeface="Roboto"/>
                <a:ea typeface="Roboto"/>
                <a:cs typeface="Roboto"/>
                <a:sym typeface="Roboto"/>
              </a:rPr>
              <a:t>Health</a:t>
            </a:r>
            <a:r>
              <a:rPr lang="en" sz="1100" b="0" i="0" u="none" strike="noStrike" cap="none" baseline="0" dirty="0" smtClean="0">
                <a:solidFill>
                  <a:schemeClr val="dk1"/>
                </a:solidFill>
                <a:latin typeface="Roboto"/>
                <a:ea typeface="Roboto"/>
                <a:cs typeface="Roboto"/>
                <a:sym typeface="Roboto"/>
              </a:rPr>
              <a:t> Games provides benefits from both an individual learning perspective and an organizational impact and measurement perspective</a:t>
            </a:r>
          </a:p>
          <a:p>
            <a:pPr marL="0" marR="0" lvl="0" indent="0" algn="l" rtl="0">
              <a:lnSpc>
                <a:spcPct val="120000"/>
              </a:lnSpc>
              <a:spcBef>
                <a:spcPts val="0"/>
              </a:spcBef>
              <a:spcAft>
                <a:spcPts val="0"/>
              </a:spcAft>
              <a:buSzPct val="25000"/>
              <a:buNone/>
            </a:pPr>
            <a:endParaRPr lang="en" sz="1100" b="0" i="0" u="none" strike="noStrike" cap="none" baseline="0" dirty="0" smtClean="0">
              <a:solidFill>
                <a:schemeClr val="dk1"/>
              </a:solidFill>
              <a:latin typeface="Roboto"/>
              <a:ea typeface="Roboto"/>
              <a:cs typeface="Roboto"/>
              <a:sym typeface="Roboto"/>
            </a:endParaRPr>
          </a:p>
          <a:p>
            <a:pPr marL="0" marR="0" lvl="0" indent="0" algn="l" rtl="0">
              <a:lnSpc>
                <a:spcPct val="120000"/>
              </a:lnSpc>
              <a:spcBef>
                <a:spcPts val="0"/>
              </a:spcBef>
              <a:spcAft>
                <a:spcPts val="0"/>
              </a:spcAft>
              <a:buSzPct val="25000"/>
              <a:buNone/>
            </a:pPr>
            <a:r>
              <a:rPr lang="en" sz="1100" b="0" i="0" u="none" strike="noStrike" cap="none" baseline="0" dirty="0" smtClean="0">
                <a:solidFill>
                  <a:schemeClr val="dk1"/>
                </a:solidFill>
                <a:latin typeface="Roboto"/>
                <a:ea typeface="Roboto"/>
                <a:cs typeface="Roboto"/>
                <a:sym typeface="Roboto"/>
              </a:rPr>
              <a:t>Helps to answer the following types of questions through </a:t>
            </a:r>
            <a:endParaRPr lang="en" sz="1100" b="0" i="0" u="none" strike="noStrike" cap="none" dirty="0">
              <a:solidFill>
                <a:schemeClr val="dk1"/>
              </a:solidFill>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design is no different than what is used for crafting an ordinary question</a:t>
            </a:r>
          </a:p>
          <a:p>
            <a:r>
              <a:rPr lang="en-US" baseline="0" dirty="0" smtClean="0"/>
              <a:t>Timed competition between players and the jackpot feature of putting all points on the line in attempt to be first and right makes the quiz into a competitive game</a:t>
            </a:r>
          </a:p>
        </p:txBody>
      </p:sp>
      <p:sp>
        <p:nvSpPr>
          <p:cNvPr id="4" name="Slide Number Placeholder 3"/>
          <p:cNvSpPr>
            <a:spLocks noGrp="1"/>
          </p:cNvSpPr>
          <p:nvPr>
            <p:ph type="sldNum" sz="quarter" idx="10"/>
          </p:nvPr>
        </p:nvSpPr>
        <p:spPr/>
        <p:txBody>
          <a:bodyPr/>
          <a:lstStyle/>
          <a:p>
            <a:pPr>
              <a:defRPr/>
            </a:pPr>
            <a:fld id="{4B39A605-8A08-4DDE-B59B-2BD3C4DFC0C7}" type="slidenum">
              <a:rPr lang="en-US" smtClean="0"/>
              <a:pPr>
                <a:defRPr/>
              </a:pPr>
              <a:t>4</a:t>
            </a:fld>
            <a:endParaRPr lang="en-US" dirty="0"/>
          </a:p>
        </p:txBody>
      </p:sp>
    </p:spTree>
    <p:extLst>
      <p:ext uri="{BB962C8B-B14F-4D97-AF65-F5344CB8AC3E}">
        <p14:creationId xmlns:p14="http://schemas.microsoft.com/office/powerpoint/2010/main" val="49959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39A605-8A08-4DDE-B59B-2BD3C4DFC0C7}" type="slidenum">
              <a:rPr lang="en-US" smtClean="0"/>
              <a:pPr>
                <a:defRPr/>
              </a:pPr>
              <a:t>5</a:t>
            </a:fld>
            <a:endParaRPr lang="en-US" dirty="0"/>
          </a:p>
        </p:txBody>
      </p:sp>
    </p:spTree>
    <p:extLst>
      <p:ext uri="{BB962C8B-B14F-4D97-AF65-F5344CB8AC3E}">
        <p14:creationId xmlns:p14="http://schemas.microsoft.com/office/powerpoint/2010/main" val="150225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493" y="4345781"/>
            <a:ext cx="5487013" cy="4111755"/>
          </a:xfrm>
          <a:prstGeom prst="rect">
            <a:avLst/>
          </a:prstGeom>
          <a:noFill/>
          <a:ln>
            <a:noFill/>
          </a:ln>
        </p:spPr>
        <p:txBody>
          <a:bodyPr lIns="86100" tIns="86100" rIns="86100" bIns="86100" anchor="ctr" anchorCtr="0">
            <a:noAutofit/>
          </a:bodyPr>
          <a:lstStyle/>
          <a:p>
            <a:pPr lvl="0">
              <a:spcBef>
                <a:spcPts val="0"/>
              </a:spcBef>
              <a:buNone/>
            </a:pPr>
            <a:r>
              <a:rPr lang="en-US" dirty="0" smtClean="0"/>
              <a:t>Blue represents your own performance and grey indicates the average of other users</a:t>
            </a:r>
          </a:p>
          <a:p>
            <a:pPr lvl="0">
              <a:spcBef>
                <a:spcPts val="0"/>
              </a:spcBef>
              <a:buNone/>
            </a:pPr>
            <a:r>
              <a:rPr lang="en-US" dirty="0" smtClean="0"/>
              <a:t>The</a:t>
            </a:r>
            <a:r>
              <a:rPr lang="en-US" baseline="0" dirty="0" smtClean="0"/>
              <a:t> index requires a good deal of initial play to build up </a:t>
            </a:r>
            <a:endParaRPr dirty="0"/>
          </a:p>
        </p:txBody>
      </p:sp>
      <p:sp>
        <p:nvSpPr>
          <p:cNvPr id="442" name="Shape 442"/>
          <p:cNvSpPr>
            <a:spLocks noGrp="1" noRot="1" noChangeAspect="1"/>
          </p:cNvSpPr>
          <p:nvPr>
            <p:ph type="sldImg" idx="2"/>
          </p:nvPr>
        </p:nvSpPr>
        <p:spPr>
          <a:xfrm>
            <a:off x="379413" y="685800"/>
            <a:ext cx="6102350" cy="3432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493" y="4345781"/>
            <a:ext cx="5487013" cy="4111755"/>
          </a:xfrm>
          <a:prstGeom prst="rect">
            <a:avLst/>
          </a:prstGeom>
          <a:noFill/>
          <a:ln>
            <a:noFill/>
          </a:ln>
        </p:spPr>
        <p:txBody>
          <a:bodyPr lIns="86100" tIns="86100" rIns="86100" bIns="86100" anchor="ctr" anchorCtr="0">
            <a:noAutofit/>
          </a:bodyPr>
          <a:lstStyle/>
          <a:p>
            <a:pPr lvl="0">
              <a:spcBef>
                <a:spcPts val="0"/>
              </a:spcBef>
              <a:buNone/>
            </a:pPr>
            <a:r>
              <a:rPr lang="en-US" dirty="0" smtClean="0"/>
              <a:t>Here was have two examples</a:t>
            </a:r>
          </a:p>
          <a:p>
            <a:pPr lvl="0">
              <a:spcBef>
                <a:spcPts val="0"/>
              </a:spcBef>
              <a:buNone/>
            </a:pPr>
            <a:r>
              <a:rPr lang="en-US" dirty="0" smtClean="0"/>
              <a:t>Adam</a:t>
            </a:r>
            <a:r>
              <a:rPr lang="en-US" baseline="0" dirty="0" smtClean="0"/>
              <a:t> is performing below the average of his group</a:t>
            </a:r>
          </a:p>
          <a:p>
            <a:pPr lvl="0">
              <a:spcBef>
                <a:spcPts val="0"/>
              </a:spcBef>
              <a:buNone/>
            </a:pPr>
            <a:r>
              <a:rPr lang="en-US" baseline="0" dirty="0" smtClean="0"/>
              <a:t>Anna started off with lower performance than the average of her group, but with continuous learning she improved and is now a higher performer in the group</a:t>
            </a:r>
            <a:endParaRPr dirty="0"/>
          </a:p>
        </p:txBody>
      </p:sp>
      <p:sp>
        <p:nvSpPr>
          <p:cNvPr id="449" name="Shape 449"/>
          <p:cNvSpPr>
            <a:spLocks noGrp="1" noRot="1" noChangeAspect="1"/>
          </p:cNvSpPr>
          <p:nvPr>
            <p:ph type="sldImg" idx="2"/>
          </p:nvPr>
        </p:nvSpPr>
        <p:spPr>
          <a:xfrm>
            <a:off x="379413" y="685800"/>
            <a:ext cx="6102350" cy="3432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493" y="4345781"/>
            <a:ext cx="5487013" cy="4111755"/>
          </a:xfrm>
          <a:prstGeom prst="rect">
            <a:avLst/>
          </a:prstGeom>
          <a:noFill/>
          <a:ln>
            <a:noFill/>
          </a:ln>
        </p:spPr>
        <p:txBody>
          <a:bodyPr lIns="86100" tIns="86100" rIns="86100" bIns="86100" anchor="ctr" anchorCtr="0">
            <a:noAutofit/>
          </a:bodyPr>
          <a:lstStyle/>
          <a:p>
            <a:pPr lvl="0">
              <a:spcBef>
                <a:spcPts val="0"/>
              </a:spcBef>
              <a:buNone/>
            </a:pPr>
            <a:r>
              <a:rPr lang="en-US" dirty="0" smtClean="0"/>
              <a:t>This topic comparison</a:t>
            </a:r>
            <a:r>
              <a:rPr lang="en-US" baseline="0" dirty="0" smtClean="0"/>
              <a:t> is an illustrative example from past application of the </a:t>
            </a:r>
            <a:r>
              <a:rPr lang="en-US" baseline="0" dirty="0" err="1" smtClean="0"/>
              <a:t>yeepa</a:t>
            </a:r>
            <a:r>
              <a:rPr lang="en-US" baseline="0" dirty="0" smtClean="0"/>
              <a:t> platform</a:t>
            </a:r>
          </a:p>
          <a:p>
            <a:pPr lvl="0">
              <a:spcBef>
                <a:spcPts val="0"/>
              </a:spcBef>
              <a:buNone/>
            </a:pPr>
            <a:r>
              <a:rPr lang="en-US" baseline="0" dirty="0" smtClean="0"/>
              <a:t>As groups use the platform for additional games and areas of learning, </a:t>
            </a:r>
            <a:r>
              <a:rPr lang="en-US" baseline="0" dirty="0" err="1" smtClean="0"/>
              <a:t>yeepa</a:t>
            </a:r>
            <a:r>
              <a:rPr lang="en-US" baseline="0" dirty="0" smtClean="0"/>
              <a:t> can provide insights into learning trends across the group. </a:t>
            </a:r>
          </a:p>
          <a:p>
            <a:pPr lvl="0">
              <a:spcBef>
                <a:spcPts val="0"/>
              </a:spcBef>
              <a:buNone/>
            </a:pPr>
            <a:r>
              <a:rPr lang="en-US" baseline="0" dirty="0" smtClean="0"/>
              <a:t>In this example, the group is performing well in corporate compliance, but needs greater attention in the area of occupational health and safety</a:t>
            </a:r>
            <a:endParaRPr dirty="0"/>
          </a:p>
        </p:txBody>
      </p:sp>
      <p:sp>
        <p:nvSpPr>
          <p:cNvPr id="456" name="Shape 456"/>
          <p:cNvSpPr>
            <a:spLocks noGrp="1" noRot="1" noChangeAspect="1"/>
          </p:cNvSpPr>
          <p:nvPr>
            <p:ph type="sldImg" idx="2"/>
          </p:nvPr>
        </p:nvSpPr>
        <p:spPr>
          <a:xfrm>
            <a:off x="379413" y="685800"/>
            <a:ext cx="6102350" cy="3432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DF318611-E9FF-49F3-A002-6B5D90683880}" type="slidenum">
              <a:rPr lang="de-DE" smtClean="0"/>
              <a:pPr/>
              <a:t>9</a:t>
            </a:fld>
            <a:endParaRPr lang="de-DE"/>
          </a:p>
        </p:txBody>
      </p:sp>
      <p:sp>
        <p:nvSpPr>
          <p:cNvPr id="51202" name="Rectangle 2"/>
          <p:cNvSpPr>
            <a:spLocks noGrp="1" noRot="1" noChangeAspect="1"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a:noFill/>
          <a:ln/>
        </p:spPr>
        <p:txBody>
          <a:bodyPr/>
          <a:lstStyle/>
          <a:p>
            <a:pPr eaLnBrk="1" hangingPunct="1">
              <a:lnSpc>
                <a:spcPct val="120000"/>
              </a:lnSpc>
              <a:spcBef>
                <a:spcPct val="20000"/>
              </a:spcBef>
              <a:buClr>
                <a:srgbClr val="FF9900"/>
              </a:buClr>
              <a:buSzPct val="120000"/>
            </a:pPr>
            <a:r>
              <a:rPr lang="en-US" dirty="0" err="1"/>
              <a:t>yeepa</a:t>
            </a:r>
            <a:r>
              <a:rPr lang="en-US" dirty="0"/>
              <a:t> is a great extension for a series of workshops and</a:t>
            </a:r>
            <a:br>
              <a:rPr lang="en-US" dirty="0"/>
            </a:br>
            <a:r>
              <a:rPr lang="en-US" dirty="0"/>
              <a:t>to increase their impact over an entire year, instead of just a few days, with  measured impact </a:t>
            </a:r>
            <a:r>
              <a:rPr lang="en-US" dirty="0" smtClean="0"/>
              <a:t>analytics</a:t>
            </a:r>
          </a:p>
          <a:p>
            <a:pPr eaLnBrk="1" hangingPunct="1">
              <a:lnSpc>
                <a:spcPct val="120000"/>
              </a:lnSpc>
              <a:spcBef>
                <a:spcPct val="20000"/>
              </a:spcBef>
              <a:buClr>
                <a:srgbClr val="FF9900"/>
              </a:buClr>
              <a:buSzPct val="120000"/>
            </a:pPr>
            <a:r>
              <a:rPr lang="en-US" dirty="0" smtClean="0"/>
              <a:t>The</a:t>
            </a:r>
            <a:r>
              <a:rPr lang="en-US" baseline="0" dirty="0" smtClean="0"/>
              <a:t> right illustrates our approach to learning with continuous learning as a part of a blended learning approach that includes organized trainings, on the job training, and other forms of capacity building</a:t>
            </a:r>
            <a:endParaRPr lang="de-DE" dirty="0"/>
          </a:p>
        </p:txBody>
      </p:sp>
    </p:spTree>
    <p:extLst>
      <p:ext uri="{BB962C8B-B14F-4D97-AF65-F5344CB8AC3E}">
        <p14:creationId xmlns:p14="http://schemas.microsoft.com/office/powerpoint/2010/main" val="32642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39A605-8A08-4DDE-B59B-2BD3C4DFC0C7}" type="slidenum">
              <a:rPr lang="en-US" smtClean="0"/>
              <a:pPr>
                <a:defRPr/>
              </a:pPr>
              <a:t>10</a:t>
            </a:fld>
            <a:endParaRPr lang="en-US" dirty="0"/>
          </a:p>
        </p:txBody>
      </p:sp>
    </p:spTree>
    <p:extLst>
      <p:ext uri="{BB962C8B-B14F-4D97-AF65-F5344CB8AC3E}">
        <p14:creationId xmlns:p14="http://schemas.microsoft.com/office/powerpoint/2010/main" val="1842583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5" name="Rectangle 4"/>
          <p:cNvSpPr/>
          <p:nvPr userDrawn="1"/>
        </p:nvSpPr>
        <p:spPr>
          <a:xfrm>
            <a:off x="0" y="6561138"/>
            <a:ext cx="12192000" cy="296862"/>
          </a:xfrm>
          <a:prstGeom prst="rect">
            <a:avLst/>
          </a:prstGeom>
          <a:solidFill>
            <a:schemeClr val="accent5"/>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5000"/>
              </a:lnSpc>
              <a:spcBef>
                <a:spcPts val="0"/>
              </a:spcBef>
              <a:spcAft>
                <a:spcPts val="0"/>
              </a:spcAft>
              <a:defRPr/>
            </a:pPr>
            <a:endParaRPr lang="en-US" b="1" dirty="0">
              <a:solidFill>
                <a:srgbClr val="FF0000"/>
              </a:solidFill>
              <a:latin typeface="+mj-lt"/>
            </a:endParaRPr>
          </a:p>
        </p:txBody>
      </p:sp>
      <p:sp>
        <p:nvSpPr>
          <p:cNvPr id="2" name="Title 1"/>
          <p:cNvSpPr>
            <a:spLocks noGrp="1"/>
          </p:cNvSpPr>
          <p:nvPr>
            <p:ph type="ctrTitle"/>
          </p:nvPr>
        </p:nvSpPr>
        <p:spPr>
          <a:xfrm>
            <a:off x="609599" y="1847850"/>
            <a:ext cx="9131300" cy="2613048"/>
          </a:xfrm>
        </p:spPr>
        <p:txBody>
          <a:bodyPr/>
          <a:lstStyle>
            <a:lvl1pPr>
              <a:lnSpc>
                <a:spcPct val="90000"/>
              </a:lnSpc>
              <a:defRPr sz="6600" kern="100" cap="small" spc="-200" baseline="0">
                <a:solidFill>
                  <a:srgbClr val="99A4AE"/>
                </a:solidFill>
              </a:defRPr>
            </a:lvl1pPr>
          </a:lstStyle>
          <a:p>
            <a:r>
              <a:rPr lang="en-US" noProof="0" dirty="0"/>
              <a:t>Click to edit Master title style</a:t>
            </a:r>
          </a:p>
        </p:txBody>
      </p:sp>
      <p:sp>
        <p:nvSpPr>
          <p:cNvPr id="60" name="Text Placeholder 59"/>
          <p:cNvSpPr>
            <a:spLocks noGrp="1"/>
          </p:cNvSpPr>
          <p:nvPr>
            <p:ph type="body" sz="quarter" idx="10"/>
          </p:nvPr>
        </p:nvSpPr>
        <p:spPr>
          <a:xfrm>
            <a:off x="609599" y="4533900"/>
            <a:ext cx="6718300" cy="803580"/>
          </a:xfrm>
        </p:spPr>
        <p:txBody>
          <a:bodyPr/>
          <a:lstStyle>
            <a:lvl1pPr marL="0" indent="0">
              <a:lnSpc>
                <a:spcPct val="100000"/>
              </a:lnSpc>
              <a:buNone/>
              <a:defRPr sz="2000">
                <a:solidFill>
                  <a:srgbClr val="002856"/>
                </a:solidFill>
              </a:defRPr>
            </a:lvl1pPr>
            <a:lvl2pPr algn="l">
              <a:defRPr b="1">
                <a:solidFill>
                  <a:srgbClr val="002856"/>
                </a:solidFill>
              </a:defRPr>
            </a:lvl2pPr>
            <a:lvl3pPr algn="r">
              <a:defRPr/>
            </a:lvl3pPr>
            <a:lvl4pPr algn="l">
              <a:buNone/>
              <a:defRPr/>
            </a:lvl4pPr>
            <a:lvl5pPr algn="l">
              <a:defRPr/>
            </a:lvl5pPr>
          </a:lstStyle>
          <a:p>
            <a:pPr lvl="0"/>
            <a:r>
              <a:rPr lang="en-US" noProof="0" dirty="0"/>
              <a:t>Click to edit Master text styles</a:t>
            </a:r>
          </a:p>
        </p:txBody>
      </p:sp>
      <p:sp>
        <p:nvSpPr>
          <p:cNvPr id="64" name="Text Placeholder 59"/>
          <p:cNvSpPr>
            <a:spLocks noGrp="1"/>
          </p:cNvSpPr>
          <p:nvPr>
            <p:ph type="body" sz="quarter" idx="12"/>
          </p:nvPr>
        </p:nvSpPr>
        <p:spPr>
          <a:xfrm>
            <a:off x="609601" y="5337481"/>
            <a:ext cx="2959100" cy="1022351"/>
          </a:xfrm>
        </p:spPr>
        <p:txBody>
          <a:bodyPr anchor="b"/>
          <a:lstStyle>
            <a:lvl1pPr marL="0" indent="0" algn="l">
              <a:lnSpc>
                <a:spcPct val="100000"/>
              </a:lnSpc>
              <a:buFontTx/>
              <a:buNone/>
              <a:defRPr sz="1600" b="1">
                <a:solidFill>
                  <a:srgbClr val="0072CE"/>
                </a:solidFill>
              </a:defRPr>
            </a:lvl1pPr>
            <a:lvl2pPr>
              <a:defRPr b="1"/>
            </a:lvl2pPr>
          </a:lstStyle>
          <a:p>
            <a:pPr lvl="0"/>
            <a:r>
              <a:rPr lang="en-US" noProof="0" dirty="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868" y="185875"/>
            <a:ext cx="1816749" cy="1481000"/>
          </a:xfrm>
          <a:prstGeom prst="rect">
            <a:avLst/>
          </a:prstGeom>
        </p:spPr>
      </p:pic>
      <p:pic>
        <p:nvPicPr>
          <p:cNvPr id="7"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11020" y="295275"/>
            <a:ext cx="1191979" cy="59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03613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Header">
    <p:spTree>
      <p:nvGrpSpPr>
        <p:cNvPr id="1" name=""/>
        <p:cNvGrpSpPr/>
        <p:nvPr/>
      </p:nvGrpSpPr>
      <p:grpSpPr>
        <a:xfrm>
          <a:off x="0" y="0"/>
          <a:ext cx="0" cy="0"/>
          <a:chOff x="0" y="0"/>
          <a:chExt cx="0" cy="0"/>
        </a:xfrm>
      </p:grpSpPr>
      <p:sp>
        <p:nvSpPr>
          <p:cNvPr id="3" name="Rectangle 2"/>
          <p:cNvSpPr/>
          <p:nvPr userDrawn="1"/>
        </p:nvSpPr>
        <p:spPr>
          <a:xfrm>
            <a:off x="0" y="6561138"/>
            <a:ext cx="12192000" cy="296862"/>
          </a:xfrm>
          <a:prstGeom prst="rect">
            <a:avLst/>
          </a:prstGeom>
          <a:solidFill>
            <a:schemeClr val="accent5"/>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5000"/>
              </a:lnSpc>
              <a:spcBef>
                <a:spcPts val="0"/>
              </a:spcBef>
              <a:spcAft>
                <a:spcPts val="0"/>
              </a:spcAft>
              <a:defRPr/>
            </a:pPr>
            <a:endParaRPr lang="en-US" b="1" dirty="0">
              <a:solidFill>
                <a:srgbClr val="FF0000"/>
              </a:solidFill>
              <a:latin typeface="+mj-lt"/>
            </a:endParaRP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5770563"/>
            <a:ext cx="867833"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948658"/>
            <a:ext cx="5638800" cy="2543773"/>
          </a:xfrm>
        </p:spPr>
        <p:txBody>
          <a:bodyPr>
            <a:spAutoFit/>
          </a:bodyPr>
          <a:lstStyle>
            <a:lvl1pPr algn="l">
              <a:defRPr sz="5800" kern="100" cap="small" spc="-200" baseline="0">
                <a:solidFill>
                  <a:schemeClr val="bg1"/>
                </a:solidFill>
              </a:defRPr>
            </a:lvl1pPr>
          </a:lstStyle>
          <a:p>
            <a:r>
              <a:rPr lang="en-US" noProof="0" dirty="0"/>
              <a:t>Click to edit Master title style</a:t>
            </a:r>
          </a:p>
        </p:txBody>
      </p:sp>
      <p:graphicFrame>
        <p:nvGraphicFramePr>
          <p:cNvPr id="5" name="Table 4"/>
          <p:cNvGraphicFramePr>
            <a:graphicFrameLocks noGrp="1"/>
          </p:cNvGraphicFramePr>
          <p:nvPr userDrawn="1">
            <p:extLst>
              <p:ext uri="{D42A27DB-BD31-4B8C-83A1-F6EECF244321}">
                <p14:modId xmlns:p14="http://schemas.microsoft.com/office/powerpoint/2010/main" val="544067487"/>
              </p:ext>
            </p:extLst>
          </p:nvPr>
        </p:nvGraphicFramePr>
        <p:xfrm>
          <a:off x="7772400" y="4006850"/>
          <a:ext cx="3683000" cy="853600"/>
        </p:xfrm>
        <a:graphic>
          <a:graphicData uri="http://schemas.openxmlformats.org/drawingml/2006/table">
            <a:tbl>
              <a:tblPr>
                <a:tableStyleId>{5C22544A-7EE6-4342-B048-85BDC9FD1C3A}</a:tableStyleId>
              </a:tblPr>
              <a:tblGrid>
                <a:gridCol w="3683000">
                  <a:extLst>
                    <a:ext uri="{9D8B030D-6E8A-4147-A177-3AD203B41FA5}">
                      <a16:colId xmlns="" xmlns:a16="http://schemas.microsoft.com/office/drawing/2014/main" val="20000"/>
                    </a:ext>
                  </a:extLst>
                </a:gridCol>
              </a:tblGrid>
              <a:tr h="365919">
                <a:tc>
                  <a:txBody>
                    <a:bodyPr/>
                    <a:lstStyle/>
                    <a:p>
                      <a:r>
                        <a:rPr lang="en-US" sz="1600" i="0" kern="100" spc="-50" baseline="0" dirty="0">
                          <a:solidFill>
                            <a:schemeClr val="tx2"/>
                          </a:solidFill>
                          <a:latin typeface="Gill Sans MT"/>
                        </a:rPr>
                        <a:t>Put Subsection Titles here</a:t>
                      </a:r>
                    </a:p>
                  </a:txBody>
                  <a:tcPr marL="0" marR="0" marT="91480" marB="9148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65919">
                <a:tc>
                  <a:txBody>
                    <a:bodyPr/>
                    <a:lstStyle/>
                    <a:p>
                      <a:r>
                        <a:rPr lang="en-US" sz="1600" i="0" kern="100" spc="-50" baseline="0" dirty="0">
                          <a:solidFill>
                            <a:schemeClr val="tx2"/>
                          </a:solidFill>
                          <a:latin typeface="Gill Sans MT"/>
                        </a:rPr>
                        <a:t>Or add a description to this table</a:t>
                      </a:r>
                    </a:p>
                  </a:txBody>
                  <a:tcPr marL="0" marR="0" marT="91480" marB="9148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59087709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hapter Header">
    <p:spTree>
      <p:nvGrpSpPr>
        <p:cNvPr id="1" name=""/>
        <p:cNvGrpSpPr/>
        <p:nvPr/>
      </p:nvGrpSpPr>
      <p:grpSpPr>
        <a:xfrm>
          <a:off x="0" y="0"/>
          <a:ext cx="0" cy="0"/>
          <a:chOff x="0" y="0"/>
          <a:chExt cx="0" cy="0"/>
        </a:xfrm>
      </p:grpSpPr>
      <p:sp>
        <p:nvSpPr>
          <p:cNvPr id="3" name="Rectangle 2"/>
          <p:cNvSpPr/>
          <p:nvPr userDrawn="1"/>
        </p:nvSpPr>
        <p:spPr>
          <a:xfrm>
            <a:off x="0" y="6561138"/>
            <a:ext cx="12192000" cy="296862"/>
          </a:xfrm>
          <a:prstGeom prst="rect">
            <a:avLst/>
          </a:prstGeom>
          <a:solidFill>
            <a:schemeClr val="accent5"/>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5000"/>
              </a:lnSpc>
              <a:spcBef>
                <a:spcPts val="0"/>
              </a:spcBef>
              <a:spcAft>
                <a:spcPts val="0"/>
              </a:spcAft>
              <a:defRPr/>
            </a:pPr>
            <a:endParaRPr lang="en-US" b="1" dirty="0">
              <a:solidFill>
                <a:srgbClr val="FF0000"/>
              </a:solidFill>
              <a:latin typeface="+mj-lt"/>
            </a:endParaRPr>
          </a:p>
        </p:txBody>
      </p:sp>
      <p:pic>
        <p:nvPicPr>
          <p:cNvPr id="4"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718" y="5770563"/>
            <a:ext cx="865716"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948658"/>
            <a:ext cx="5638800" cy="2543773"/>
          </a:xfrm>
        </p:spPr>
        <p:txBody>
          <a:bodyPr>
            <a:spAutoFit/>
          </a:bodyPr>
          <a:lstStyle>
            <a:lvl1pPr>
              <a:defRPr sz="5800" kern="100" cap="small" spc="-200" baseline="0">
                <a:solidFill>
                  <a:schemeClr val="bg1"/>
                </a:solidFill>
              </a:defRPr>
            </a:lvl1pPr>
          </a:lstStyle>
          <a:p>
            <a:r>
              <a:rPr lang="en-US" noProof="0" dirty="0"/>
              <a:t>Click to edit Master title style</a:t>
            </a:r>
          </a:p>
        </p:txBody>
      </p:sp>
      <p:graphicFrame>
        <p:nvGraphicFramePr>
          <p:cNvPr id="7" name="Table 6"/>
          <p:cNvGraphicFramePr>
            <a:graphicFrameLocks noGrp="1"/>
          </p:cNvGraphicFramePr>
          <p:nvPr userDrawn="1">
            <p:extLst>
              <p:ext uri="{D42A27DB-BD31-4B8C-83A1-F6EECF244321}">
                <p14:modId xmlns:p14="http://schemas.microsoft.com/office/powerpoint/2010/main" val="544067487"/>
              </p:ext>
            </p:extLst>
          </p:nvPr>
        </p:nvGraphicFramePr>
        <p:xfrm>
          <a:off x="7772400" y="4006850"/>
          <a:ext cx="3683000" cy="853600"/>
        </p:xfrm>
        <a:graphic>
          <a:graphicData uri="http://schemas.openxmlformats.org/drawingml/2006/table">
            <a:tbl>
              <a:tblPr>
                <a:tableStyleId>{5C22544A-7EE6-4342-B048-85BDC9FD1C3A}</a:tableStyleId>
              </a:tblPr>
              <a:tblGrid>
                <a:gridCol w="3683000">
                  <a:extLst>
                    <a:ext uri="{9D8B030D-6E8A-4147-A177-3AD203B41FA5}">
                      <a16:colId xmlns="" xmlns:a16="http://schemas.microsoft.com/office/drawing/2014/main" val="20000"/>
                    </a:ext>
                  </a:extLst>
                </a:gridCol>
              </a:tblGrid>
              <a:tr h="365919">
                <a:tc>
                  <a:txBody>
                    <a:bodyPr/>
                    <a:lstStyle/>
                    <a:p>
                      <a:r>
                        <a:rPr lang="en-US" sz="1600" i="0" kern="100" spc="-50" baseline="0" dirty="0">
                          <a:solidFill>
                            <a:schemeClr val="tx2"/>
                          </a:solidFill>
                          <a:latin typeface="Gill Sans MT"/>
                        </a:rPr>
                        <a:t>Put Subsection Titles here</a:t>
                      </a:r>
                    </a:p>
                  </a:txBody>
                  <a:tcPr marL="0" marR="0" marT="91480" marB="9148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65919">
                <a:tc>
                  <a:txBody>
                    <a:bodyPr/>
                    <a:lstStyle/>
                    <a:p>
                      <a:r>
                        <a:rPr lang="en-US" sz="1600" i="0" kern="100" spc="-50" baseline="0" dirty="0">
                          <a:solidFill>
                            <a:schemeClr val="tx2"/>
                          </a:solidFill>
                          <a:latin typeface="Gill Sans MT"/>
                        </a:rPr>
                        <a:t>Or add a description to this table</a:t>
                      </a:r>
                    </a:p>
                  </a:txBody>
                  <a:tcPr marL="0" marR="0" marT="91480" marB="9148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0157986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a:defRPr/>
            </a:pPr>
            <a:fld id="{566AF7D1-1F39-4C06-B868-AB884BB8F1DF}" type="datetimeFigureOut">
              <a:rPr lang="en-US" altLang="en-US" smtClean="0"/>
              <a:pPr>
                <a:defRPr/>
              </a:pPr>
              <a:t>12/4/2017</a:t>
            </a:fld>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FF1836F-D010-49DE-A06B-2C2B1A638BF4}" type="slidenum">
              <a:rPr lang="en-US" altLang="en-US" smtClean="0"/>
              <a:pPr/>
              <a:t>‹#›</a:t>
            </a:fld>
            <a:endParaRPr lang="en-US" altLang="en-US"/>
          </a:p>
        </p:txBody>
      </p:sp>
      <p:sp>
        <p:nvSpPr>
          <p:cNvPr id="7" name="Rectangle 6"/>
          <p:cNvSpPr/>
          <p:nvPr userDrawn="1"/>
        </p:nvSpPr>
        <p:spPr>
          <a:xfrm>
            <a:off x="0" y="6690732"/>
            <a:ext cx="12192000" cy="167268"/>
          </a:xfrm>
          <a:prstGeom prst="rect">
            <a:avLst/>
          </a:prstGeom>
          <a:solidFill>
            <a:schemeClr val="tx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Tree>
    <p:extLst>
      <p:ext uri="{BB962C8B-B14F-4D97-AF65-F5344CB8AC3E}">
        <p14:creationId xmlns:p14="http://schemas.microsoft.com/office/powerpoint/2010/main" val="3048944627"/>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5158104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16F010-0C89-40B7-AC38-60718247C57F}" type="datetimeFigureOut">
              <a:rPr lang="en-GB" smtClean="0"/>
              <a:t>04/12/2017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9AA7E4-3C0B-48A0-BEEF-655FB32C7AAD}" type="slidenum">
              <a:rPr lang="en-GB" smtClean="0"/>
              <a:t>‹#›</a:t>
            </a:fld>
            <a:endParaRPr lang="en-GB"/>
          </a:p>
        </p:txBody>
      </p:sp>
      <p:sp>
        <p:nvSpPr>
          <p:cNvPr id="7" name="Rectangle 6"/>
          <p:cNvSpPr/>
          <p:nvPr userDrawn="1"/>
        </p:nvSpPr>
        <p:spPr>
          <a:xfrm>
            <a:off x="0" y="0"/>
            <a:ext cx="12192000" cy="78187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79488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16F010-0C89-40B7-AC38-60718247C57F}" type="datetimeFigureOut">
              <a:rPr lang="en-GB" smtClean="0"/>
              <a:t>04/12/2017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9AA7E4-3C0B-48A0-BEEF-655FB32C7AAD}" type="slidenum">
              <a:rPr lang="en-GB" smtClean="0"/>
              <a:t>‹#›</a:t>
            </a:fld>
            <a:endParaRPr lang="en-GB"/>
          </a:p>
        </p:txBody>
      </p:sp>
    </p:spTree>
    <p:extLst>
      <p:ext uri="{BB962C8B-B14F-4D97-AF65-F5344CB8AC3E}">
        <p14:creationId xmlns:p14="http://schemas.microsoft.com/office/powerpoint/2010/main" val="125843000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16F010-0C89-40B7-AC38-60718247C57F}" type="datetimeFigureOut">
              <a:rPr lang="en-GB" smtClean="0"/>
              <a:t>04/12/2017</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49AA7E4-3C0B-48A0-BEEF-655FB32C7AAD}" type="slidenum">
              <a:rPr lang="en-GB" smtClean="0"/>
              <a:t>‹#›</a:t>
            </a:fld>
            <a:endParaRPr lang="en-GB"/>
          </a:p>
        </p:txBody>
      </p:sp>
    </p:spTree>
    <p:extLst>
      <p:ext uri="{BB962C8B-B14F-4D97-AF65-F5344CB8AC3E}">
        <p14:creationId xmlns:p14="http://schemas.microsoft.com/office/powerpoint/2010/main" val="199510129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F16F010-0C89-40B7-AC38-60718247C57F}" type="datetimeFigureOut">
              <a:rPr lang="en-GB" smtClean="0"/>
              <a:t>04/12/2017</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49AA7E4-3C0B-48A0-BEEF-655FB32C7AAD}" type="slidenum">
              <a:rPr lang="en-GB" smtClean="0"/>
              <a:t>‹#›</a:t>
            </a:fld>
            <a:endParaRPr lang="en-GB"/>
          </a:p>
        </p:txBody>
      </p:sp>
    </p:spTree>
    <p:extLst>
      <p:ext uri="{BB962C8B-B14F-4D97-AF65-F5344CB8AC3E}">
        <p14:creationId xmlns:p14="http://schemas.microsoft.com/office/powerpoint/2010/main" val="216069082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F16F010-0C89-40B7-AC38-60718247C57F}" type="datetimeFigureOut">
              <a:rPr lang="en-GB" smtClean="0"/>
              <a:t>04/12/2017</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49AA7E4-3C0B-48A0-BEEF-655FB32C7AAD}" type="slidenum">
              <a:rPr lang="en-GB" smtClean="0"/>
              <a:t>‹#›</a:t>
            </a:fld>
            <a:endParaRPr lang="en-GB"/>
          </a:p>
        </p:txBody>
      </p:sp>
    </p:spTree>
    <p:extLst>
      <p:ext uri="{BB962C8B-B14F-4D97-AF65-F5344CB8AC3E}">
        <p14:creationId xmlns:p14="http://schemas.microsoft.com/office/powerpoint/2010/main" val="209114543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F16F010-0C89-40B7-AC38-60718247C57F}" type="datetimeFigureOut">
              <a:rPr lang="en-GB" smtClean="0"/>
              <a:t>04/12/2017</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49AA7E4-3C0B-48A0-BEEF-655FB32C7AAD}" type="slidenum">
              <a:rPr lang="en-GB" smtClean="0"/>
              <a:t>‹#›</a:t>
            </a:fld>
            <a:endParaRPr lang="en-GB"/>
          </a:p>
        </p:txBody>
      </p:sp>
    </p:spTree>
    <p:extLst>
      <p:ext uri="{BB962C8B-B14F-4D97-AF65-F5344CB8AC3E}">
        <p14:creationId xmlns:p14="http://schemas.microsoft.com/office/powerpoint/2010/main" val="7271993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609600" y="525438"/>
            <a:ext cx="4242736" cy="1228028"/>
          </a:xfrm>
        </p:spPr>
        <p:txBody>
          <a:bodyPr/>
          <a:lstStyle/>
          <a:p>
            <a:r>
              <a:rPr lang="en-US" noProof="0" dirty="0"/>
              <a:t>Click to edit Master title style</a:t>
            </a:r>
          </a:p>
        </p:txBody>
      </p:sp>
      <p:sp>
        <p:nvSpPr>
          <p:cNvPr id="37" name="Text Placeholder 36"/>
          <p:cNvSpPr>
            <a:spLocks noGrp="1"/>
          </p:cNvSpPr>
          <p:nvPr>
            <p:ph type="body" sz="quarter" idx="11"/>
          </p:nvPr>
        </p:nvSpPr>
        <p:spPr>
          <a:xfrm>
            <a:off x="5105400" y="685800"/>
            <a:ext cx="6477000" cy="122802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5" name="Text Placeholder 33"/>
          <p:cNvSpPr>
            <a:spLocks noGrp="1"/>
          </p:cNvSpPr>
          <p:nvPr>
            <p:ph type="body" sz="quarter" idx="21"/>
          </p:nvPr>
        </p:nvSpPr>
        <p:spPr>
          <a:xfrm>
            <a:off x="609601" y="2228136"/>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26" name="Text Placeholder 33"/>
          <p:cNvSpPr>
            <a:spLocks noGrp="1"/>
          </p:cNvSpPr>
          <p:nvPr>
            <p:ph type="body" sz="quarter" idx="22"/>
          </p:nvPr>
        </p:nvSpPr>
        <p:spPr>
          <a:xfrm>
            <a:off x="2853797" y="2228136"/>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27" name="Text Placeholder 33"/>
          <p:cNvSpPr>
            <a:spLocks noGrp="1"/>
          </p:cNvSpPr>
          <p:nvPr>
            <p:ph type="body" sz="quarter" idx="23"/>
          </p:nvPr>
        </p:nvSpPr>
        <p:spPr>
          <a:xfrm>
            <a:off x="5097993" y="2228136"/>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28" name="Text Placeholder 33"/>
          <p:cNvSpPr>
            <a:spLocks noGrp="1"/>
          </p:cNvSpPr>
          <p:nvPr>
            <p:ph type="body" sz="quarter" idx="24"/>
          </p:nvPr>
        </p:nvSpPr>
        <p:spPr>
          <a:xfrm>
            <a:off x="7342189" y="2228136"/>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29" name="Text Placeholder 33"/>
          <p:cNvSpPr>
            <a:spLocks noGrp="1"/>
          </p:cNvSpPr>
          <p:nvPr>
            <p:ph type="body" sz="quarter" idx="25"/>
          </p:nvPr>
        </p:nvSpPr>
        <p:spPr>
          <a:xfrm>
            <a:off x="9586384" y="2228136"/>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6" name="Text Placeholder 33"/>
          <p:cNvSpPr>
            <a:spLocks noGrp="1"/>
          </p:cNvSpPr>
          <p:nvPr>
            <p:ph type="body" sz="quarter" idx="36"/>
          </p:nvPr>
        </p:nvSpPr>
        <p:spPr>
          <a:xfrm>
            <a:off x="609601" y="4336335"/>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7" name="Text Placeholder 33"/>
          <p:cNvSpPr>
            <a:spLocks noGrp="1"/>
          </p:cNvSpPr>
          <p:nvPr>
            <p:ph type="body" sz="quarter" idx="37"/>
          </p:nvPr>
        </p:nvSpPr>
        <p:spPr>
          <a:xfrm>
            <a:off x="2853797" y="4336335"/>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8" name="Text Placeholder 33"/>
          <p:cNvSpPr>
            <a:spLocks noGrp="1"/>
          </p:cNvSpPr>
          <p:nvPr>
            <p:ph type="body" sz="quarter" idx="38"/>
          </p:nvPr>
        </p:nvSpPr>
        <p:spPr>
          <a:xfrm>
            <a:off x="5097993" y="4336335"/>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79" name="Text Placeholder 33"/>
          <p:cNvSpPr>
            <a:spLocks noGrp="1"/>
          </p:cNvSpPr>
          <p:nvPr>
            <p:ph type="body" sz="quarter" idx="39"/>
          </p:nvPr>
        </p:nvSpPr>
        <p:spPr>
          <a:xfrm>
            <a:off x="7342189" y="4336335"/>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
        <p:nvSpPr>
          <p:cNvPr id="80" name="Text Placeholder 33"/>
          <p:cNvSpPr>
            <a:spLocks noGrp="1"/>
          </p:cNvSpPr>
          <p:nvPr>
            <p:ph type="body" sz="quarter" idx="40"/>
          </p:nvPr>
        </p:nvSpPr>
        <p:spPr>
          <a:xfrm>
            <a:off x="9586384" y="4336335"/>
            <a:ext cx="1996017" cy="295466"/>
          </a:xfrm>
        </p:spPr>
        <p:txBody>
          <a:bodyPr anchor="b">
            <a:noAutofit/>
          </a:bodyPr>
          <a:lstStyle>
            <a:lvl1pPr>
              <a:buNone/>
              <a:defRPr sz="1600" b="0" i="0" spc="0">
                <a:solidFill>
                  <a:schemeClr val="bg2"/>
                </a:solidFill>
                <a:latin typeface="Gill Sans MT"/>
              </a:defRPr>
            </a:lvl1pPr>
            <a:lvl2pPr>
              <a:buNone/>
              <a:defRPr/>
            </a:lvl2pPr>
            <a:lvl3pPr>
              <a:buNone/>
              <a:defRPr/>
            </a:lvl3pPr>
            <a:lvl4pPr marL="0" indent="0">
              <a:buNone/>
              <a:defRPr/>
            </a:lvl4pPr>
            <a:lvl5pPr marL="171450" indent="0">
              <a:buNone/>
              <a:defRPr/>
            </a:lvl5pPr>
          </a:lstStyle>
          <a:p>
            <a:pPr lvl="0"/>
            <a:r>
              <a:rPr lang="en-US"/>
              <a:t>Click to edit Master text styles</a:t>
            </a:r>
          </a:p>
        </p:txBody>
      </p:sp>
    </p:spTree>
    <p:extLst>
      <p:ext uri="{BB962C8B-B14F-4D97-AF65-F5344CB8AC3E}">
        <p14:creationId xmlns:p14="http://schemas.microsoft.com/office/powerpoint/2010/main" val="282446717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16F010-0C89-40B7-AC38-60718247C57F}" type="datetimeFigureOut">
              <a:rPr lang="en-GB" smtClean="0"/>
              <a:t>04/12/2017</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49AA7E4-3C0B-48A0-BEEF-655FB32C7AAD}" type="slidenum">
              <a:rPr lang="en-GB" smtClean="0"/>
              <a:t>‹#›</a:t>
            </a:fld>
            <a:endParaRPr lang="en-GB"/>
          </a:p>
        </p:txBody>
      </p:sp>
    </p:spTree>
    <p:extLst>
      <p:ext uri="{BB962C8B-B14F-4D97-AF65-F5344CB8AC3E}">
        <p14:creationId xmlns:p14="http://schemas.microsoft.com/office/powerpoint/2010/main" val="25783429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16F010-0C89-40B7-AC38-60718247C57F}" type="datetimeFigureOut">
              <a:rPr lang="en-GB" smtClean="0"/>
              <a:t>04/12/2017</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49AA7E4-3C0B-48A0-BEEF-655FB32C7AAD}" type="slidenum">
              <a:rPr lang="en-GB" smtClean="0"/>
              <a:t>‹#›</a:t>
            </a:fld>
            <a:endParaRPr lang="en-GB"/>
          </a:p>
        </p:txBody>
      </p:sp>
    </p:spTree>
    <p:extLst>
      <p:ext uri="{BB962C8B-B14F-4D97-AF65-F5344CB8AC3E}">
        <p14:creationId xmlns:p14="http://schemas.microsoft.com/office/powerpoint/2010/main" val="138448696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16F010-0C89-40B7-AC38-60718247C57F}" type="datetimeFigureOut">
              <a:rPr lang="en-GB" smtClean="0"/>
              <a:t>04/12/2017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9AA7E4-3C0B-48A0-BEEF-655FB32C7AAD}" type="slidenum">
              <a:rPr lang="en-GB" smtClean="0"/>
              <a:t>‹#›</a:t>
            </a:fld>
            <a:endParaRPr lang="en-GB"/>
          </a:p>
        </p:txBody>
      </p:sp>
    </p:spTree>
    <p:extLst>
      <p:ext uri="{BB962C8B-B14F-4D97-AF65-F5344CB8AC3E}">
        <p14:creationId xmlns:p14="http://schemas.microsoft.com/office/powerpoint/2010/main" val="211174752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16F010-0C89-40B7-AC38-60718247C57F}" type="datetimeFigureOut">
              <a:rPr lang="en-GB" smtClean="0"/>
              <a:t>04/12/2017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9AA7E4-3C0B-48A0-BEEF-655FB32C7AAD}" type="slidenum">
              <a:rPr lang="en-GB" smtClean="0"/>
              <a:t>‹#›</a:t>
            </a:fld>
            <a:endParaRPr lang="en-GB"/>
          </a:p>
        </p:txBody>
      </p:sp>
    </p:spTree>
    <p:extLst>
      <p:ext uri="{BB962C8B-B14F-4D97-AF65-F5344CB8AC3E}">
        <p14:creationId xmlns:p14="http://schemas.microsoft.com/office/powerpoint/2010/main" val="190680539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sz="quarter" idx="10"/>
          </p:nvPr>
        </p:nvSpPr>
        <p:spPr>
          <a:xfrm>
            <a:off x="1735017"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283171514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0"/>
          </p:nvPr>
        </p:nvSpPr>
        <p:spPr>
          <a:xfrm>
            <a:off x="1735017"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190059700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103448" y="3429000"/>
            <a:ext cx="647895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2"/>
          <p:cNvSpPr>
            <a:spLocks noGrp="1"/>
          </p:cNvSpPr>
          <p:nvPr>
            <p:ph type="body" sz="quarter" idx="10"/>
          </p:nvPr>
        </p:nvSpPr>
        <p:spPr>
          <a:xfrm>
            <a:off x="1735017"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195147096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103448" y="1294410"/>
            <a:ext cx="3095673" cy="48841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sz="quarter" idx="11"/>
          </p:nvPr>
        </p:nvSpPr>
        <p:spPr>
          <a:xfrm>
            <a:off x="1735017"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
        <p:nvSpPr>
          <p:cNvPr id="7" name="Picture Placeholder 6"/>
          <p:cNvSpPr>
            <a:spLocks noGrp="1"/>
          </p:cNvSpPr>
          <p:nvPr>
            <p:ph type="pic" sz="quarter" idx="12"/>
          </p:nvPr>
        </p:nvSpPr>
        <p:spPr>
          <a:xfrm>
            <a:off x="8444525" y="1294410"/>
            <a:ext cx="3111500" cy="4884140"/>
          </a:xfrm>
        </p:spPr>
        <p:txBody>
          <a:bodyPr rtlCol="0">
            <a:noAutofit/>
          </a:bodyPr>
          <a:lstStyle/>
          <a:p>
            <a:pPr lvl="0"/>
            <a:r>
              <a:rPr lang="en-US" noProof="0" dirty="0"/>
              <a:t>Click icon to add picture</a:t>
            </a:r>
          </a:p>
        </p:txBody>
      </p:sp>
    </p:spTree>
    <p:extLst>
      <p:ext uri="{BB962C8B-B14F-4D97-AF65-F5344CB8AC3E}">
        <p14:creationId xmlns:p14="http://schemas.microsoft.com/office/powerpoint/2010/main" val="69010377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5103448" y="3429000"/>
            <a:ext cx="309567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0"/>
          </p:nvPr>
        </p:nvSpPr>
        <p:spPr>
          <a:xfrm>
            <a:off x="8471877" y="3429000"/>
            <a:ext cx="311052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type="body" sz="quarter" idx="11"/>
          </p:nvPr>
        </p:nvSpPr>
        <p:spPr>
          <a:xfrm>
            <a:off x="1735017"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409538145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5103448" y="1647701"/>
            <a:ext cx="3095673"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0"/>
          </p:nvPr>
        </p:nvSpPr>
        <p:spPr>
          <a:xfrm>
            <a:off x="8361041" y="1647701"/>
            <a:ext cx="3110523"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1"/>
          </p:nvPr>
        </p:nvSpPr>
        <p:spPr>
          <a:xfrm>
            <a:off x="1735017" y="1647701"/>
            <a:ext cx="3095673"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2"/>
          </p:nvPr>
        </p:nvSpPr>
        <p:spPr>
          <a:xfrm>
            <a:off x="1735017"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51117135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sz="quarter" idx="10"/>
          </p:nvPr>
        </p:nvSpPr>
        <p:spPr>
          <a:xfrm>
            <a:off x="609601" y="6407150"/>
            <a:ext cx="10110465"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edit Master text styles</a:t>
            </a:r>
          </a:p>
        </p:txBody>
      </p:sp>
      <p:sp>
        <p:nvSpPr>
          <p:cNvPr id="4" name="Rectangle 3"/>
          <p:cNvSpPr/>
          <p:nvPr userDrawn="1"/>
        </p:nvSpPr>
        <p:spPr>
          <a:xfrm>
            <a:off x="0" y="6690732"/>
            <a:ext cx="12192000" cy="167268"/>
          </a:xfrm>
          <a:prstGeom prst="rect">
            <a:avLst/>
          </a:prstGeom>
          <a:solidFill>
            <a:schemeClr val="tx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Tree>
    <p:extLst>
      <p:ext uri="{BB962C8B-B14F-4D97-AF65-F5344CB8AC3E}">
        <p14:creationId xmlns:p14="http://schemas.microsoft.com/office/powerpoint/2010/main" val="117257853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66726"/>
            <a:ext cx="10972800" cy="695325"/>
          </a:xfrm>
          <a:prstGeom prst="rect">
            <a:avLst/>
          </a:prstGeom>
        </p:spPr>
        <p:txBody>
          <a:bodyPr vert="horz" wrap="square" lIns="0" tIns="0" rIns="0" bIns="0" rtlCol="0" anchor="t">
            <a:noAutofit/>
          </a:bodyPr>
          <a:lstStyle/>
          <a:p>
            <a:r>
              <a:rPr lang="en-US" noProof="0" dirty="0"/>
              <a:t>Click to edit Master title style</a:t>
            </a:r>
          </a:p>
        </p:txBody>
      </p:sp>
      <p:sp>
        <p:nvSpPr>
          <p:cNvPr id="1027" name="Text Placeholder 2"/>
          <p:cNvSpPr>
            <a:spLocks noGrp="1"/>
          </p:cNvSpPr>
          <p:nvPr>
            <p:ph type="body" idx="1"/>
          </p:nvPr>
        </p:nvSpPr>
        <p:spPr bwMode="auto">
          <a:xfrm>
            <a:off x="609600" y="1381126"/>
            <a:ext cx="10972800" cy="42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3" name="TextBox 2"/>
          <p:cNvSpPr txBox="1"/>
          <p:nvPr userDrawn="1"/>
        </p:nvSpPr>
        <p:spPr>
          <a:xfrm>
            <a:off x="9448800" y="6400801"/>
            <a:ext cx="2133600" cy="276999"/>
          </a:xfrm>
          <a:prstGeom prst="rect">
            <a:avLst/>
          </a:prstGeom>
          <a:noFill/>
        </p:spPr>
        <p:txBody>
          <a:bodyPr wrap="square" rtlCol="0">
            <a:spAutoFit/>
          </a:bodyPr>
          <a:lstStyle/>
          <a:p>
            <a:pPr algn="r"/>
            <a:fld id="{419F2C6A-763E-40E3-AEC0-7EF99631C9D1}" type="slidenum">
              <a:rPr lang="en-US" sz="1200" smtClean="0">
                <a:solidFill>
                  <a:srgbClr val="768692"/>
                </a:solidFill>
              </a:rPr>
              <a:pPr algn="r"/>
              <a:t>‹#›</a:t>
            </a:fld>
            <a:endParaRPr lang="en-US" sz="1200" dirty="0">
              <a:solidFill>
                <a:srgbClr val="768692"/>
              </a:solidFill>
            </a:endParaRP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80523" y="5995139"/>
            <a:ext cx="630955" cy="685800"/>
          </a:xfrm>
          <a:prstGeom prst="rect">
            <a:avLst/>
          </a:prstGeom>
        </p:spPr>
      </p:pic>
      <p:pic>
        <p:nvPicPr>
          <p:cNvPr id="9" name="Picture 8"/>
          <p:cNvPicPr/>
          <p:nvPr userDrawn="1"/>
        </p:nvPicPr>
        <p:blipFill rotWithShape="1">
          <a:blip r:embed="rId15" cstate="print">
            <a:extLst>
              <a:ext uri="{28A0092B-C50C-407E-A947-70E740481C1C}">
                <a14:useLocalDpi xmlns:a14="http://schemas.microsoft.com/office/drawing/2010/main" val="0"/>
              </a:ext>
            </a:extLst>
          </a:blip>
          <a:srcRect l="66611" t="19330" r="8681" b="38949"/>
          <a:stretch/>
        </p:blipFill>
        <p:spPr bwMode="auto">
          <a:xfrm rot="16200000">
            <a:off x="673029" y="5824082"/>
            <a:ext cx="409168" cy="1027914"/>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221047" y="6017999"/>
            <a:ext cx="942174" cy="640080"/>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5" r:id="rId10"/>
    <p:sldLayoutId id="2147483726" r:id="rId11"/>
    <p:sldLayoutId id="2147483772"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hf hdr="0" ftr="0" dt="0"/>
  <p:txStyles>
    <p:titleStyle>
      <a:lvl1pPr algn="l" rtl="0" eaLnBrk="0" fontAlgn="base" hangingPunct="0">
        <a:lnSpc>
          <a:spcPct val="95000"/>
        </a:lnSpc>
        <a:spcBef>
          <a:spcPct val="0"/>
        </a:spcBef>
        <a:spcAft>
          <a:spcPct val="0"/>
        </a:spcAft>
        <a:defRPr sz="4000" b="1" kern="1200" spc="-150">
          <a:solidFill>
            <a:srgbClr val="002855"/>
          </a:solidFill>
          <a:latin typeface="+mj-lt"/>
          <a:ea typeface="+mj-ea"/>
          <a:cs typeface="+mj-cs"/>
        </a:defRPr>
      </a:lvl1pPr>
      <a:lvl2pPr algn="l" rtl="0" eaLnBrk="0" fontAlgn="base" hangingPunct="0">
        <a:lnSpc>
          <a:spcPct val="95000"/>
        </a:lnSpc>
        <a:spcBef>
          <a:spcPct val="0"/>
        </a:spcBef>
        <a:spcAft>
          <a:spcPct val="0"/>
        </a:spcAft>
        <a:defRPr sz="4000" b="1">
          <a:solidFill>
            <a:schemeClr val="tx2"/>
          </a:solidFill>
          <a:latin typeface="Gill Sans MT" pitchFamily="34" charset="0"/>
        </a:defRPr>
      </a:lvl2pPr>
      <a:lvl3pPr algn="l" rtl="0" eaLnBrk="0" fontAlgn="base" hangingPunct="0">
        <a:lnSpc>
          <a:spcPct val="95000"/>
        </a:lnSpc>
        <a:spcBef>
          <a:spcPct val="0"/>
        </a:spcBef>
        <a:spcAft>
          <a:spcPct val="0"/>
        </a:spcAft>
        <a:defRPr sz="4000" b="1">
          <a:solidFill>
            <a:schemeClr val="tx2"/>
          </a:solidFill>
          <a:latin typeface="Gill Sans MT" pitchFamily="34" charset="0"/>
        </a:defRPr>
      </a:lvl3pPr>
      <a:lvl4pPr algn="l" rtl="0" eaLnBrk="0" fontAlgn="base" hangingPunct="0">
        <a:lnSpc>
          <a:spcPct val="95000"/>
        </a:lnSpc>
        <a:spcBef>
          <a:spcPct val="0"/>
        </a:spcBef>
        <a:spcAft>
          <a:spcPct val="0"/>
        </a:spcAft>
        <a:defRPr sz="4000" b="1">
          <a:solidFill>
            <a:schemeClr val="tx2"/>
          </a:solidFill>
          <a:latin typeface="Gill Sans MT" pitchFamily="34" charset="0"/>
        </a:defRPr>
      </a:lvl4pPr>
      <a:lvl5pPr algn="l" rtl="0" eaLnBrk="0" fontAlgn="base" hangingPunct="0">
        <a:lnSpc>
          <a:spcPct val="95000"/>
        </a:lnSpc>
        <a:spcBef>
          <a:spcPct val="0"/>
        </a:spcBef>
        <a:spcAft>
          <a:spcPct val="0"/>
        </a:spcAft>
        <a:defRPr sz="4000" b="1">
          <a:solidFill>
            <a:schemeClr val="tx2"/>
          </a:solidFill>
          <a:latin typeface="Gill Sans MT" pitchFamily="34" charset="0"/>
        </a:defRPr>
      </a:lvl5pPr>
      <a:lvl6pPr marL="457200" algn="l" rtl="0" fontAlgn="base">
        <a:lnSpc>
          <a:spcPct val="95000"/>
        </a:lnSpc>
        <a:spcBef>
          <a:spcPct val="0"/>
        </a:spcBef>
        <a:spcAft>
          <a:spcPct val="0"/>
        </a:spcAft>
        <a:defRPr sz="4000" b="1">
          <a:solidFill>
            <a:schemeClr val="tx2"/>
          </a:solidFill>
          <a:latin typeface="Gill Sans MT" pitchFamily="34" charset="0"/>
        </a:defRPr>
      </a:lvl6pPr>
      <a:lvl7pPr marL="914400" algn="l" rtl="0" fontAlgn="base">
        <a:lnSpc>
          <a:spcPct val="95000"/>
        </a:lnSpc>
        <a:spcBef>
          <a:spcPct val="0"/>
        </a:spcBef>
        <a:spcAft>
          <a:spcPct val="0"/>
        </a:spcAft>
        <a:defRPr sz="4000" b="1">
          <a:solidFill>
            <a:schemeClr val="tx2"/>
          </a:solidFill>
          <a:latin typeface="Gill Sans MT" pitchFamily="34" charset="0"/>
        </a:defRPr>
      </a:lvl7pPr>
      <a:lvl8pPr marL="1371600" algn="l" rtl="0" fontAlgn="base">
        <a:lnSpc>
          <a:spcPct val="95000"/>
        </a:lnSpc>
        <a:spcBef>
          <a:spcPct val="0"/>
        </a:spcBef>
        <a:spcAft>
          <a:spcPct val="0"/>
        </a:spcAft>
        <a:defRPr sz="4000" b="1">
          <a:solidFill>
            <a:schemeClr val="tx2"/>
          </a:solidFill>
          <a:latin typeface="Gill Sans MT" pitchFamily="34" charset="0"/>
        </a:defRPr>
      </a:lvl8pPr>
      <a:lvl9pPr marL="1828800" algn="l" rtl="0" fontAlgn="base">
        <a:lnSpc>
          <a:spcPct val="95000"/>
        </a:lnSpc>
        <a:spcBef>
          <a:spcPct val="0"/>
        </a:spcBef>
        <a:spcAft>
          <a:spcPct val="0"/>
        </a:spcAft>
        <a:defRPr sz="4000" b="1">
          <a:solidFill>
            <a:schemeClr val="tx2"/>
          </a:solidFill>
          <a:latin typeface="Gill Sans MT" pitchFamily="34" charset="0"/>
        </a:defRPr>
      </a:lvl9pPr>
    </p:titleStyle>
    <p:bodyStyle>
      <a:lvl1pPr marL="228600" indent="-228600" algn="l" rtl="0" eaLnBrk="0" fontAlgn="base" hangingPunct="0">
        <a:lnSpc>
          <a:spcPct val="100000"/>
        </a:lnSpc>
        <a:spcBef>
          <a:spcPts val="600"/>
        </a:spcBef>
        <a:spcAft>
          <a:spcPts val="600"/>
        </a:spcAft>
        <a:buFont typeface="Arial" panose="020B0604020202020204" pitchFamily="34" charset="0"/>
        <a:buChar char="•"/>
        <a:defRPr sz="2800" kern="1200">
          <a:solidFill>
            <a:schemeClr val="accent6"/>
          </a:solidFill>
          <a:latin typeface="Gill Sans MT"/>
          <a:ea typeface="+mn-ea"/>
          <a:cs typeface="+mn-cs"/>
        </a:defRPr>
      </a:lvl1pPr>
      <a:lvl2pPr marL="914400" indent="-457200" algn="l" rtl="0" eaLnBrk="0" fontAlgn="base" hangingPunct="0">
        <a:spcBef>
          <a:spcPct val="0"/>
        </a:spcBef>
        <a:spcAft>
          <a:spcPts val="600"/>
        </a:spcAft>
        <a:buFont typeface="Courier New" panose="02070309020205020404" pitchFamily="49" charset="0"/>
        <a:buChar char="o"/>
        <a:defRPr sz="2400" kern="1200">
          <a:solidFill>
            <a:schemeClr val="accent5"/>
          </a:solidFill>
          <a:latin typeface="Gill Sans MT"/>
          <a:ea typeface="+mn-ea"/>
          <a:cs typeface="+mn-cs"/>
        </a:defRPr>
      </a:lvl2pPr>
      <a:lvl3pPr marL="1371600" indent="-457200" algn="l" rtl="0" eaLnBrk="0" fontAlgn="base" hangingPunct="0">
        <a:lnSpc>
          <a:spcPct val="110000"/>
        </a:lnSpc>
        <a:spcBef>
          <a:spcPts val="600"/>
        </a:spcBef>
        <a:spcAft>
          <a:spcPct val="0"/>
        </a:spcAft>
        <a:buFont typeface="Wingdings" panose="05000000000000000000" pitchFamily="2" charset="2"/>
        <a:buChar char="§"/>
        <a:defRPr sz="2000" b="0" kern="1200">
          <a:solidFill>
            <a:schemeClr val="accent3"/>
          </a:solidFill>
          <a:latin typeface="Gill Sans MT"/>
          <a:ea typeface="Gill Sans MT" pitchFamily="34" charset="0"/>
          <a:cs typeface="Gill Sans MT"/>
        </a:defRPr>
      </a:lvl3pPr>
      <a:lvl4pPr marL="1371600" indent="0" algn="l" rtl="0" eaLnBrk="0" fontAlgn="base" hangingPunct="0">
        <a:lnSpc>
          <a:spcPct val="114000"/>
        </a:lnSpc>
        <a:spcBef>
          <a:spcPts val="600"/>
        </a:spcBef>
        <a:spcAft>
          <a:spcPts val="600"/>
        </a:spcAft>
        <a:buFont typeface="Arial" charset="0"/>
        <a:buChar char="​"/>
        <a:tabLst/>
        <a:defRPr sz="1800" kern="1200">
          <a:solidFill>
            <a:schemeClr val="accent6"/>
          </a:solidFill>
          <a:latin typeface="Gill Sans MT"/>
          <a:ea typeface="Gill Sans MT" pitchFamily="34" charset="0"/>
          <a:cs typeface="Gill Sans MT"/>
        </a:defRPr>
      </a:lvl4pPr>
      <a:lvl5pPr marL="1600200" indent="0" algn="l" rtl="0" eaLnBrk="0" fontAlgn="base" hangingPunct="0">
        <a:lnSpc>
          <a:spcPct val="95000"/>
        </a:lnSpc>
        <a:spcBef>
          <a:spcPct val="0"/>
        </a:spcBef>
        <a:spcAft>
          <a:spcPts val="600"/>
        </a:spcAft>
        <a:buFontTx/>
        <a:buNone/>
        <a:defRPr sz="1600" kern="1200">
          <a:solidFill>
            <a:schemeClr val="accent5"/>
          </a:solidFill>
          <a:latin typeface="Gill Sans MT"/>
          <a:ea typeface="Gill Sans MT" pitchFamily="34" charset="0"/>
          <a:cs typeface="Gill Sans MT"/>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6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800" i="0" kern="1200" baseline="0">
          <a:solidFill>
            <a:schemeClr val="accent3"/>
          </a:solidFill>
          <a:latin typeface="Gill Sans MT"/>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600" kern="1200">
          <a:solidFill>
            <a:srgbClr val="E8112D"/>
          </a:solidFill>
          <a:latin typeface="Gill Sans MT"/>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600" kern="1200">
          <a:solidFill>
            <a:srgbClr val="E8112D"/>
          </a:solidFill>
          <a:latin typeface="Gill Sans M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9448800" y="6400801"/>
            <a:ext cx="2133600" cy="276999"/>
          </a:xfrm>
          <a:prstGeom prst="rect">
            <a:avLst/>
          </a:prstGeom>
          <a:noFill/>
        </p:spPr>
        <p:txBody>
          <a:bodyPr wrap="square" rtlCol="0">
            <a:spAutoFit/>
          </a:bodyPr>
          <a:lstStyle/>
          <a:p>
            <a:pPr algn="r"/>
            <a:fld id="{419F2C6A-763E-40E3-AEC0-7EF99631C9D1}" type="slidenum">
              <a:rPr lang="en-US" sz="1200" smtClean="0">
                <a:solidFill>
                  <a:srgbClr val="768692"/>
                </a:solidFill>
              </a:rPr>
              <a:pPr algn="r"/>
              <a:t>‹#›</a:t>
            </a:fld>
            <a:endParaRPr lang="en-US" sz="1200" dirty="0">
              <a:solidFill>
                <a:srgbClr val="768692"/>
              </a:solidFill>
            </a:endParaRPr>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80523" y="5995139"/>
            <a:ext cx="630955" cy="685800"/>
          </a:xfrm>
          <a:prstGeom prst="rect">
            <a:avLst/>
          </a:prstGeom>
        </p:spPr>
      </p:pic>
      <p:pic>
        <p:nvPicPr>
          <p:cNvPr id="15" name="Picture 14"/>
          <p:cNvPicPr/>
          <p:nvPr userDrawn="1"/>
        </p:nvPicPr>
        <p:blipFill rotWithShape="1">
          <a:blip r:embed="rId14" cstate="print">
            <a:extLst>
              <a:ext uri="{28A0092B-C50C-407E-A947-70E740481C1C}">
                <a14:useLocalDpi xmlns:a14="http://schemas.microsoft.com/office/drawing/2010/main" val="0"/>
              </a:ext>
            </a:extLst>
          </a:blip>
          <a:srcRect l="66611" t="19330" r="8681" b="38949"/>
          <a:stretch/>
        </p:blipFill>
        <p:spPr bwMode="auto">
          <a:xfrm rot="16200000">
            <a:off x="673029" y="5824082"/>
            <a:ext cx="409168" cy="1027914"/>
          </a:xfrm>
          <a:prstGeom prst="rect">
            <a:avLst/>
          </a:prstGeom>
          <a:ln>
            <a:noFill/>
          </a:ln>
          <a:extLst>
            <a:ext uri="{53640926-AAD7-44D8-BBD7-CCE9431645EC}">
              <a14:shadowObscured xmlns:a14="http://schemas.microsoft.com/office/drawing/2010/main"/>
            </a:ext>
          </a:extLst>
        </p:spPr>
      </p:pic>
      <p:pic>
        <p:nvPicPr>
          <p:cNvPr id="16" name="Picture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221047" y="6017999"/>
            <a:ext cx="942174" cy="640080"/>
          </a:xfrm>
          <a:prstGeom prst="rect">
            <a:avLst/>
          </a:prstGeom>
        </p:spPr>
      </p:pic>
    </p:spTree>
    <p:extLst>
      <p:ext uri="{BB962C8B-B14F-4D97-AF65-F5344CB8AC3E}">
        <p14:creationId xmlns:p14="http://schemas.microsoft.com/office/powerpoint/2010/main" val="350128942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B6D8226-3EDA-48FD-A676-00745A2DE5CE}"/>
              </a:ext>
            </a:extLst>
          </p:cNvPr>
          <p:cNvSpPr/>
          <p:nvPr/>
        </p:nvSpPr>
        <p:spPr>
          <a:xfrm>
            <a:off x="6006913" y="3290500"/>
            <a:ext cx="223138" cy="300082"/>
          </a:xfrm>
          <a:prstGeom prst="rect">
            <a:avLst/>
          </a:prstGeom>
        </p:spPr>
        <p:txBody>
          <a:bodyPr wrap="none">
            <a:spAutoFit/>
          </a:bodyPr>
          <a:lstStyle/>
          <a:p>
            <a:pPr defTabSz="685800" fontAlgn="auto">
              <a:spcBef>
                <a:spcPts val="0"/>
              </a:spcBef>
              <a:spcAft>
                <a:spcPts val="0"/>
              </a:spcAft>
            </a:pPr>
            <a:r>
              <a:rPr lang="en-GB" sz="1350" dirty="0">
                <a:solidFill>
                  <a:prstClr val="black"/>
                </a:solidFill>
                <a:latin typeface="Calibri" panose="020F0502020204030204"/>
                <a:cs typeface="+mn-cs"/>
              </a:rPr>
              <a:t> </a:t>
            </a:r>
          </a:p>
        </p:txBody>
      </p:sp>
      <p:sp>
        <p:nvSpPr>
          <p:cNvPr id="10" name="TextBox 9">
            <a:extLst>
              <a:ext uri="{FF2B5EF4-FFF2-40B4-BE49-F238E27FC236}">
                <a16:creationId xmlns="" xmlns:a16="http://schemas.microsoft.com/office/drawing/2014/main" id="{050C15CE-3ECA-496E-ACE8-82AD51A03B1A}"/>
              </a:ext>
            </a:extLst>
          </p:cNvPr>
          <p:cNvSpPr txBox="1"/>
          <p:nvPr/>
        </p:nvSpPr>
        <p:spPr>
          <a:xfrm>
            <a:off x="3526306" y="5419865"/>
            <a:ext cx="5206754" cy="584775"/>
          </a:xfrm>
          <a:prstGeom prst="rect">
            <a:avLst/>
          </a:prstGeom>
          <a:noFill/>
        </p:spPr>
        <p:txBody>
          <a:bodyPr wrap="square" rtlCol="0">
            <a:spAutoFit/>
          </a:bodyPr>
          <a:lstStyle/>
          <a:p>
            <a:pPr algn="ctr" defTabSz="685800" fontAlgn="auto">
              <a:spcBef>
                <a:spcPts val="0"/>
              </a:spcBef>
              <a:spcAft>
                <a:spcPts val="0"/>
              </a:spcAft>
            </a:pPr>
            <a:r>
              <a:rPr lang="en-US" sz="1600" dirty="0" smtClean="0">
                <a:solidFill>
                  <a:prstClr val="black"/>
                </a:solidFill>
                <a:cs typeface="+mn-cs"/>
              </a:rPr>
              <a:t>Sam Schmader and Sarah </a:t>
            </a:r>
            <a:r>
              <a:rPr lang="en-US" sz="1600" dirty="0" err="1" smtClean="0">
                <a:solidFill>
                  <a:prstClr val="black"/>
                </a:solidFill>
                <a:cs typeface="+mn-cs"/>
              </a:rPr>
              <a:t>Andersson</a:t>
            </a:r>
            <a:endParaRPr lang="en-US" sz="1600" dirty="0" smtClean="0">
              <a:solidFill>
                <a:prstClr val="black"/>
              </a:solidFill>
              <a:cs typeface="+mn-cs"/>
            </a:endParaRPr>
          </a:p>
          <a:p>
            <a:pPr algn="ctr" defTabSz="685800" fontAlgn="auto">
              <a:spcBef>
                <a:spcPts val="0"/>
              </a:spcBef>
              <a:spcAft>
                <a:spcPts val="0"/>
              </a:spcAft>
            </a:pPr>
            <a:r>
              <a:rPr lang="en-US" sz="1600" dirty="0" smtClean="0">
                <a:solidFill>
                  <a:prstClr val="black"/>
                </a:solidFill>
                <a:cs typeface="+mn-cs"/>
              </a:rPr>
              <a:t>December </a:t>
            </a:r>
            <a:r>
              <a:rPr lang="en-US" sz="1600" dirty="0" smtClean="0">
                <a:solidFill>
                  <a:prstClr val="black"/>
                </a:solidFill>
                <a:cs typeface="+mn-cs"/>
              </a:rPr>
              <a:t>5, 2017</a:t>
            </a:r>
            <a:endParaRPr lang="en-GB" sz="1600" dirty="0">
              <a:solidFill>
                <a:prstClr val="black"/>
              </a:solidFill>
              <a:cs typeface="+mn-cs"/>
            </a:endParaRPr>
          </a:p>
        </p:txBody>
      </p:sp>
      <p:sp>
        <p:nvSpPr>
          <p:cNvPr id="11" name="TextBox 10">
            <a:extLst>
              <a:ext uri="{FF2B5EF4-FFF2-40B4-BE49-F238E27FC236}">
                <a16:creationId xmlns="" xmlns:a16="http://schemas.microsoft.com/office/drawing/2014/main" id="{B0EFF3F3-EA4B-49F0-954B-F34478CA04E4}"/>
              </a:ext>
            </a:extLst>
          </p:cNvPr>
          <p:cNvSpPr txBox="1"/>
          <p:nvPr/>
        </p:nvSpPr>
        <p:spPr>
          <a:xfrm>
            <a:off x="1981736" y="4570393"/>
            <a:ext cx="8225918" cy="523220"/>
          </a:xfrm>
          <a:prstGeom prst="rect">
            <a:avLst/>
          </a:prstGeom>
          <a:noFill/>
        </p:spPr>
        <p:txBody>
          <a:bodyPr wrap="square" rtlCol="0">
            <a:spAutoFit/>
          </a:bodyPr>
          <a:lstStyle/>
          <a:p>
            <a:r>
              <a:rPr lang="en-US" sz="2800" b="1" dirty="0" smtClean="0"/>
              <a:t>Health </a:t>
            </a:r>
            <a:r>
              <a:rPr lang="en-US" sz="2800" b="1" dirty="0"/>
              <a:t>Games: </a:t>
            </a:r>
            <a:r>
              <a:rPr lang="en-US" sz="2800" b="1" dirty="0" smtClean="0"/>
              <a:t>Game </a:t>
            </a:r>
            <a:r>
              <a:rPr lang="en-US" sz="2800" b="1" dirty="0"/>
              <a:t>Based Learning for Health</a:t>
            </a:r>
            <a:endParaRPr lang="en-US" sz="2800" dirty="0"/>
          </a:p>
        </p:txBody>
      </p:sp>
      <p:sp>
        <p:nvSpPr>
          <p:cNvPr id="16" name="Rectangle 15"/>
          <p:cNvSpPr/>
          <p:nvPr/>
        </p:nvSpPr>
        <p:spPr>
          <a:xfrm>
            <a:off x="0" y="-972"/>
            <a:ext cx="12192000" cy="880946"/>
          </a:xfrm>
          <a:prstGeom prst="rect">
            <a:avLst/>
          </a:prstGeom>
          <a:solidFill>
            <a:srgbClr val="C00000"/>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7200" y="2376100"/>
            <a:ext cx="5179425" cy="1828800"/>
          </a:xfrm>
          <a:prstGeom prst="rect">
            <a:avLst/>
          </a:prstGeom>
        </p:spPr>
      </p:pic>
      <p:grpSp>
        <p:nvGrpSpPr>
          <p:cNvPr id="14" name="Group 13"/>
          <p:cNvGrpSpPr/>
          <p:nvPr/>
        </p:nvGrpSpPr>
        <p:grpSpPr>
          <a:xfrm>
            <a:off x="3217546" y="1058546"/>
            <a:ext cx="5756908" cy="1280160"/>
            <a:chOff x="3203846" y="1058546"/>
            <a:chExt cx="5756908" cy="128016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6" y="1058546"/>
              <a:ext cx="1918099" cy="12801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1945" y="1058546"/>
              <a:ext cx="1918100" cy="128016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0045" y="1058546"/>
              <a:ext cx="1920709" cy="1280160"/>
            </a:xfrm>
            <a:prstGeom prst="rect">
              <a:avLst/>
            </a:prstGeom>
          </p:spPr>
        </p:pic>
      </p:grpSp>
    </p:spTree>
    <p:extLst>
      <p:ext uri="{BB962C8B-B14F-4D97-AF65-F5344CB8AC3E}">
        <p14:creationId xmlns:p14="http://schemas.microsoft.com/office/powerpoint/2010/main" val="31903585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16293"/>
            <a:ext cx="12192000" cy="880946"/>
          </a:xfrm>
          <a:prstGeom prst="rect">
            <a:avLst/>
          </a:prstGeom>
          <a:solidFill>
            <a:schemeClr val="tx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2" name="TextBox 1"/>
          <p:cNvSpPr txBox="1"/>
          <p:nvPr/>
        </p:nvSpPr>
        <p:spPr>
          <a:xfrm>
            <a:off x="135083" y="864653"/>
            <a:ext cx="5546626" cy="5016758"/>
          </a:xfrm>
          <a:prstGeom prst="rect">
            <a:avLst/>
          </a:prstGeom>
          <a:noFill/>
        </p:spPr>
        <p:txBody>
          <a:bodyPr wrap="square" rtlCol="0">
            <a:spAutoFit/>
          </a:bodyPr>
          <a:lstStyle/>
          <a:p>
            <a:pPr>
              <a:spcAft>
                <a:spcPts val="1200"/>
              </a:spcAft>
            </a:pPr>
            <a:endParaRPr lang="en-US" sz="2000" dirty="0"/>
          </a:p>
          <a:p>
            <a:pPr marL="285750" indent="-285750">
              <a:buFont typeface="Arial" panose="020B0604020202020204" pitchFamily="34" charset="0"/>
              <a:buChar char="•"/>
            </a:pPr>
            <a:r>
              <a:rPr lang="en-US" sz="2000" dirty="0" smtClean="0">
                <a:solidFill>
                  <a:schemeClr val="accent1"/>
                </a:solidFill>
              </a:rPr>
              <a:t>Your Choice, Your Future! is </a:t>
            </a:r>
            <a:r>
              <a:rPr lang="en-US" sz="2000" dirty="0">
                <a:solidFill>
                  <a:schemeClr val="accent1"/>
                </a:solidFill>
              </a:rPr>
              <a:t>an online game that aims to promote contraceptive awareness among </a:t>
            </a:r>
            <a:r>
              <a:rPr lang="en-US" sz="2000" dirty="0" smtClean="0">
                <a:solidFill>
                  <a:schemeClr val="accent1"/>
                </a:solidFill>
              </a:rPr>
              <a:t>youth</a:t>
            </a:r>
            <a:endParaRPr lang="en-US" sz="2000" dirty="0">
              <a:solidFill>
                <a:schemeClr val="accent1"/>
              </a:solidFill>
            </a:endParaRPr>
          </a:p>
          <a:p>
            <a:pPr marL="285750" indent="-285750">
              <a:buFont typeface="Arial" panose="020B0604020202020204" pitchFamily="34" charset="0"/>
              <a:buChar char="•"/>
            </a:pPr>
            <a:r>
              <a:rPr lang="en-US" sz="2000" dirty="0" smtClean="0">
                <a:solidFill>
                  <a:schemeClr val="accent1"/>
                </a:solidFill>
              </a:rPr>
              <a:t>Launched the game October 11 </a:t>
            </a:r>
            <a:r>
              <a:rPr lang="en-US" sz="2000" dirty="0">
                <a:solidFill>
                  <a:schemeClr val="accent1"/>
                </a:solidFill>
              </a:rPr>
              <a:t>and </a:t>
            </a:r>
            <a:r>
              <a:rPr lang="en-US" sz="2000" dirty="0" smtClean="0">
                <a:solidFill>
                  <a:schemeClr val="accent1"/>
                </a:solidFill>
              </a:rPr>
              <a:t>12 in </a:t>
            </a:r>
            <a:r>
              <a:rPr lang="en-US" sz="2000" dirty="0">
                <a:solidFill>
                  <a:schemeClr val="accent1"/>
                </a:solidFill>
              </a:rPr>
              <a:t>two locations in Nairobi, </a:t>
            </a:r>
            <a:r>
              <a:rPr lang="en-US" sz="2000" dirty="0" smtClean="0">
                <a:solidFill>
                  <a:schemeClr val="accent1"/>
                </a:solidFill>
              </a:rPr>
              <a:t>Kenya</a:t>
            </a:r>
            <a:endParaRPr lang="en-US" sz="2000" dirty="0">
              <a:solidFill>
                <a:schemeClr val="accent1"/>
              </a:solidFill>
            </a:endParaRPr>
          </a:p>
          <a:p>
            <a:pPr marL="742950" lvl="1" indent="-285750">
              <a:buFont typeface="Arial" panose="020B0604020202020204" pitchFamily="34" charset="0"/>
              <a:buChar char="•"/>
            </a:pPr>
            <a:r>
              <a:rPr lang="en-US" sz="2000" dirty="0" smtClean="0">
                <a:solidFill>
                  <a:schemeClr val="accent1"/>
                </a:solidFill>
              </a:rPr>
              <a:t>October 11 - the </a:t>
            </a:r>
            <a:r>
              <a:rPr lang="en-US" sz="2000" dirty="0">
                <a:solidFill>
                  <a:schemeClr val="accent1"/>
                </a:solidFill>
              </a:rPr>
              <a:t>Day of the Girl </a:t>
            </a:r>
            <a:r>
              <a:rPr lang="en-US" sz="2000" dirty="0" smtClean="0">
                <a:solidFill>
                  <a:schemeClr val="accent1"/>
                </a:solidFill>
              </a:rPr>
              <a:t>child - at </a:t>
            </a:r>
            <a:r>
              <a:rPr lang="en-US" sz="2000" dirty="0">
                <a:solidFill>
                  <a:schemeClr val="accent1"/>
                </a:solidFill>
              </a:rPr>
              <a:t>the Kenya Institute of Mass Communication (KIMC</a:t>
            </a:r>
            <a:r>
              <a:rPr lang="en-US" sz="2000" dirty="0" smtClean="0">
                <a:solidFill>
                  <a:schemeClr val="accent1"/>
                </a:solidFill>
              </a:rPr>
              <a:t>)</a:t>
            </a:r>
            <a:endParaRPr lang="en-US" sz="2000" dirty="0">
              <a:solidFill>
                <a:schemeClr val="accent1"/>
              </a:solidFill>
            </a:endParaRPr>
          </a:p>
          <a:p>
            <a:pPr marL="742950" lvl="1" indent="-285750">
              <a:buFont typeface="Arial" panose="020B0604020202020204" pitchFamily="34" charset="0"/>
              <a:buChar char="•"/>
            </a:pPr>
            <a:r>
              <a:rPr lang="en-US" sz="2000" dirty="0" smtClean="0">
                <a:solidFill>
                  <a:schemeClr val="accent1"/>
                </a:solidFill>
              </a:rPr>
              <a:t>October 12 </a:t>
            </a:r>
            <a:r>
              <a:rPr lang="en-US" sz="2000" dirty="0">
                <a:solidFill>
                  <a:schemeClr val="accent1"/>
                </a:solidFill>
              </a:rPr>
              <a:t>at Women Fighting Against AIDS </a:t>
            </a:r>
            <a:r>
              <a:rPr lang="en-US" sz="2000" dirty="0" smtClean="0">
                <a:solidFill>
                  <a:schemeClr val="accent1"/>
                </a:solidFill>
              </a:rPr>
              <a:t>youth center in </a:t>
            </a:r>
            <a:r>
              <a:rPr lang="en-US" sz="2000" dirty="0" err="1" smtClean="0">
                <a:solidFill>
                  <a:schemeClr val="accent1"/>
                </a:solidFill>
              </a:rPr>
              <a:t>Kayole</a:t>
            </a:r>
            <a:endParaRPr lang="en-US" sz="2000" dirty="0">
              <a:solidFill>
                <a:schemeClr val="accent1"/>
              </a:solidFill>
            </a:endParaRPr>
          </a:p>
          <a:p>
            <a:endParaRPr lang="en-US" dirty="0">
              <a:solidFill>
                <a:schemeClr val="accent6"/>
              </a:solidFill>
            </a:endParaRPr>
          </a:p>
          <a:p>
            <a:r>
              <a:rPr lang="en-US" dirty="0"/>
              <a:t/>
            </a:r>
            <a:br>
              <a:rPr lang="en-US" dirty="0"/>
            </a:br>
            <a:r>
              <a:rPr lang="en-US" dirty="0"/>
              <a:t/>
            </a:r>
            <a:br>
              <a:rPr lang="en-US" dirty="0"/>
            </a:br>
            <a:endParaRPr lang="en-GB" dirty="0"/>
          </a:p>
          <a:p>
            <a:endParaRPr lang="en-GB" dirty="0"/>
          </a:p>
        </p:txBody>
      </p:sp>
      <p:sp>
        <p:nvSpPr>
          <p:cNvPr id="12" name="Rectangle 11"/>
          <p:cNvSpPr/>
          <p:nvPr/>
        </p:nvSpPr>
        <p:spPr>
          <a:xfrm>
            <a:off x="1179569" y="133396"/>
            <a:ext cx="9832949" cy="646331"/>
          </a:xfrm>
          <a:prstGeom prst="rect">
            <a:avLst/>
          </a:prstGeom>
        </p:spPr>
        <p:txBody>
          <a:bodyPr wrap="none">
            <a:spAutoFit/>
          </a:bodyPr>
          <a:lstStyle/>
          <a:p>
            <a:pPr algn="ctr"/>
            <a:r>
              <a:rPr lang="en-US" sz="3600" b="1" dirty="0">
                <a:solidFill>
                  <a:schemeClr val="bg1"/>
                </a:solidFill>
                <a:latin typeface="+mj-lt"/>
              </a:rPr>
              <a:t>A Recent Example: Your Choice, Your Future!</a:t>
            </a:r>
          </a:p>
        </p:txBody>
      </p:sp>
      <p:pic>
        <p:nvPicPr>
          <p:cNvPr id="9" name="Picture 8">
            <a:extLst>
              <a:ext uri="{FF2B5EF4-FFF2-40B4-BE49-F238E27FC236}">
                <a16:creationId xmlns="" xmlns:a16="http://schemas.microsoft.com/office/drawing/2014/main" id="{FE1FFF43-E868-492F-8264-D21398B6C67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961475" y="1205843"/>
            <a:ext cx="4364390" cy="3451238"/>
          </a:xfrm>
          <a:prstGeom prst="rect">
            <a:avLst/>
          </a:prstGeom>
        </p:spPr>
      </p:pic>
      <p:sp>
        <p:nvSpPr>
          <p:cNvPr id="10" name="TextBox 9">
            <a:extLst>
              <a:ext uri="{FF2B5EF4-FFF2-40B4-BE49-F238E27FC236}">
                <a16:creationId xmlns="" xmlns:a16="http://schemas.microsoft.com/office/drawing/2014/main" id="{0CB3F9A0-2B5D-4C83-9AA9-628A41476F88}"/>
              </a:ext>
            </a:extLst>
          </p:cNvPr>
          <p:cNvSpPr txBox="1"/>
          <p:nvPr/>
        </p:nvSpPr>
        <p:spPr>
          <a:xfrm>
            <a:off x="6814949" y="4766974"/>
            <a:ext cx="4632869" cy="369332"/>
          </a:xfrm>
          <a:prstGeom prst="rect">
            <a:avLst/>
          </a:prstGeom>
          <a:noFill/>
        </p:spPr>
        <p:txBody>
          <a:bodyPr wrap="square" rtlCol="0">
            <a:spAutoFit/>
          </a:bodyPr>
          <a:lstStyle/>
          <a:p>
            <a:r>
              <a:rPr lang="en-US" dirty="0"/>
              <a:t>The first day of the launch at </a:t>
            </a:r>
            <a:r>
              <a:rPr lang="en-US" dirty="0" smtClean="0"/>
              <a:t>KIMC</a:t>
            </a:r>
            <a:endParaRPr lang="en-GB" sz="1600" dirty="0"/>
          </a:p>
        </p:txBody>
      </p:sp>
      <p:sp>
        <p:nvSpPr>
          <p:cNvPr id="5" name="TextBox 4">
            <a:extLst>
              <a:ext uri="{FF2B5EF4-FFF2-40B4-BE49-F238E27FC236}">
                <a16:creationId xmlns="" xmlns:a16="http://schemas.microsoft.com/office/drawing/2014/main" id="{D3F821A0-CFF3-4791-AFE2-7F420DCB9A14}"/>
              </a:ext>
            </a:extLst>
          </p:cNvPr>
          <p:cNvSpPr txBox="1"/>
          <p:nvPr/>
        </p:nvSpPr>
        <p:spPr>
          <a:xfrm>
            <a:off x="452761" y="4770530"/>
            <a:ext cx="5045996" cy="707886"/>
          </a:xfrm>
          <a:prstGeom prst="rect">
            <a:avLst/>
          </a:prstGeom>
          <a:noFill/>
          <a:ln w="38100">
            <a:solidFill>
              <a:schemeClr val="tx1"/>
            </a:solidFill>
          </a:ln>
        </p:spPr>
        <p:txBody>
          <a:bodyPr wrap="square" rtlCol="0">
            <a:spAutoFit/>
          </a:bodyPr>
          <a:lstStyle/>
          <a:p>
            <a:r>
              <a:rPr lang="en-US" sz="2000" dirty="0">
                <a:solidFill>
                  <a:schemeClr val="tx2"/>
                </a:solidFill>
              </a:rPr>
              <a:t>In 2 days, 154 youth registered on the platform and played over 20,000 questions</a:t>
            </a:r>
            <a:r>
              <a:rPr lang="en-US" sz="2000" dirty="0" smtClean="0">
                <a:solidFill>
                  <a:schemeClr val="tx2"/>
                </a:solidFill>
              </a:rPr>
              <a:t>!</a:t>
            </a:r>
            <a:endParaRPr lang="en-GB" sz="2000" dirty="0">
              <a:solidFill>
                <a:schemeClr val="tx2"/>
              </a:solidFill>
            </a:endParaRPr>
          </a:p>
        </p:txBody>
      </p:sp>
      <p:sp>
        <p:nvSpPr>
          <p:cNvPr id="4" name="Rectangle 3"/>
          <p:cNvSpPr/>
          <p:nvPr/>
        </p:nvSpPr>
        <p:spPr>
          <a:xfrm>
            <a:off x="11250106" y="2768260"/>
            <a:ext cx="400110" cy="1885966"/>
          </a:xfrm>
          <a:prstGeom prst="rect">
            <a:avLst/>
          </a:prstGeom>
        </p:spPr>
        <p:txBody>
          <a:bodyPr vert="vert270" wrap="none">
            <a:spAutoFit/>
          </a:bodyPr>
          <a:lstStyle/>
          <a:p>
            <a:r>
              <a:rPr lang="en-US" sz="1400" dirty="0">
                <a:solidFill>
                  <a:schemeClr val="tx2"/>
                </a:solidFill>
              </a:rPr>
              <a:t>Photo by Edwin </a:t>
            </a:r>
            <a:r>
              <a:rPr lang="en-US" sz="1400" dirty="0" err="1">
                <a:solidFill>
                  <a:schemeClr val="tx2"/>
                </a:solidFill>
              </a:rPr>
              <a:t>Ombasa</a:t>
            </a:r>
            <a:endParaRPr lang="en-GB" sz="1400" dirty="0">
              <a:solidFill>
                <a:schemeClr val="tx2"/>
              </a:solidFill>
            </a:endParaRPr>
          </a:p>
        </p:txBody>
      </p:sp>
    </p:spTree>
    <p:extLst>
      <p:ext uri="{BB962C8B-B14F-4D97-AF65-F5344CB8AC3E}">
        <p14:creationId xmlns:p14="http://schemas.microsoft.com/office/powerpoint/2010/main" val="557131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16293"/>
            <a:ext cx="12192000" cy="880946"/>
          </a:xfrm>
          <a:prstGeom prst="rect">
            <a:avLst/>
          </a:prstGeom>
          <a:solidFill>
            <a:schemeClr val="tx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2" name="TextBox 1"/>
          <p:cNvSpPr txBox="1"/>
          <p:nvPr/>
        </p:nvSpPr>
        <p:spPr>
          <a:xfrm>
            <a:off x="135083" y="1051107"/>
            <a:ext cx="5960918" cy="670952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accent6"/>
                </a:solidFill>
              </a:rPr>
              <a:t>Youth </a:t>
            </a:r>
            <a:r>
              <a:rPr lang="en-US" sz="2000" dirty="0">
                <a:solidFill>
                  <a:schemeClr val="accent6"/>
                </a:solidFill>
              </a:rPr>
              <a:t>had </a:t>
            </a:r>
            <a:r>
              <a:rPr lang="en-US" sz="2000" dirty="0" smtClean="0">
                <a:solidFill>
                  <a:schemeClr val="accent6"/>
                </a:solidFill>
              </a:rPr>
              <a:t>limited </a:t>
            </a:r>
            <a:r>
              <a:rPr lang="en-US" sz="2000" dirty="0">
                <a:solidFill>
                  <a:schemeClr val="accent6"/>
                </a:solidFill>
              </a:rPr>
              <a:t>knowledge of contraceptive </a:t>
            </a:r>
            <a:r>
              <a:rPr lang="en-US" sz="2000" dirty="0" smtClean="0">
                <a:solidFill>
                  <a:schemeClr val="accent6"/>
                </a:solidFill>
              </a:rPr>
              <a:t>methods, they found gaming a fun way to learn </a:t>
            </a:r>
            <a:r>
              <a:rPr lang="en-US" sz="2000" dirty="0">
                <a:solidFill>
                  <a:schemeClr val="accent6"/>
                </a:solidFill>
              </a:rPr>
              <a:t>more and </a:t>
            </a:r>
            <a:r>
              <a:rPr lang="en-US" sz="2000" dirty="0" smtClean="0">
                <a:solidFill>
                  <a:schemeClr val="accent6"/>
                </a:solidFill>
              </a:rPr>
              <a:t>kept playing because the questions kept changing</a:t>
            </a:r>
            <a:endParaRPr lang="en-US" sz="2000" dirty="0">
              <a:solidFill>
                <a:schemeClr val="accent6"/>
              </a:solidFill>
            </a:endParaRPr>
          </a:p>
          <a:p>
            <a:pPr marL="285750" indent="-285750">
              <a:buFont typeface="Arial" panose="020B0604020202020204" pitchFamily="34" charset="0"/>
              <a:buChar char="•"/>
            </a:pPr>
            <a:r>
              <a:rPr lang="en-US" sz="2000" dirty="0">
                <a:solidFill>
                  <a:schemeClr val="accent6"/>
                </a:solidFill>
              </a:rPr>
              <a:t>The youth preferred gaming to workshops or </a:t>
            </a:r>
            <a:r>
              <a:rPr lang="en-US" sz="2000" dirty="0" smtClean="0">
                <a:solidFill>
                  <a:schemeClr val="accent6"/>
                </a:solidFill>
              </a:rPr>
              <a:t>seminars</a:t>
            </a:r>
            <a:endParaRPr lang="en-US" sz="2000" dirty="0">
              <a:solidFill>
                <a:schemeClr val="accent6"/>
              </a:solidFill>
            </a:endParaRPr>
          </a:p>
          <a:p>
            <a:pPr marL="285750" indent="-285750">
              <a:buFont typeface="Arial" panose="020B0604020202020204" pitchFamily="34" charset="0"/>
              <a:buChar char="•"/>
            </a:pPr>
            <a:r>
              <a:rPr lang="en-US" sz="2000" dirty="0">
                <a:solidFill>
                  <a:schemeClr val="accent6"/>
                </a:solidFill>
              </a:rPr>
              <a:t>Incentives such as online weekly prizes </a:t>
            </a:r>
            <a:r>
              <a:rPr lang="en-US" sz="2000" dirty="0" smtClean="0">
                <a:solidFill>
                  <a:schemeClr val="accent6"/>
                </a:solidFill>
              </a:rPr>
              <a:t>are important to engage </a:t>
            </a:r>
            <a:r>
              <a:rPr lang="en-US" sz="2000" dirty="0">
                <a:solidFill>
                  <a:schemeClr val="accent6"/>
                </a:solidFill>
              </a:rPr>
              <a:t>youth and </a:t>
            </a:r>
            <a:r>
              <a:rPr lang="en-US" sz="2000" dirty="0" smtClean="0">
                <a:solidFill>
                  <a:schemeClr val="accent6"/>
                </a:solidFill>
              </a:rPr>
              <a:t>encourage </a:t>
            </a:r>
            <a:r>
              <a:rPr lang="en-US" sz="2000" dirty="0">
                <a:solidFill>
                  <a:schemeClr val="accent6"/>
                </a:solidFill>
              </a:rPr>
              <a:t>continuous gaming</a:t>
            </a:r>
          </a:p>
          <a:p>
            <a:pPr marL="285750" indent="-285750">
              <a:buFont typeface="Arial" panose="020B0604020202020204" pitchFamily="34" charset="0"/>
              <a:buChar char="•"/>
            </a:pPr>
            <a:r>
              <a:rPr lang="en-US" sz="2000" dirty="0" smtClean="0">
                <a:solidFill>
                  <a:schemeClr val="accent6"/>
                </a:solidFill>
              </a:rPr>
              <a:t>Linking gaming with online and offline resources adds value beyond learning</a:t>
            </a:r>
          </a:p>
          <a:p>
            <a:pPr marL="742950" lvl="1" indent="-285750">
              <a:buFont typeface="Arial" panose="020B0604020202020204" pitchFamily="34" charset="0"/>
              <a:buChar char="•"/>
            </a:pPr>
            <a:r>
              <a:rPr lang="en-US" sz="2000" dirty="0" smtClean="0">
                <a:solidFill>
                  <a:schemeClr val="accent6"/>
                </a:solidFill>
              </a:rPr>
              <a:t>Having a nurse at </a:t>
            </a:r>
            <a:r>
              <a:rPr lang="en-US" sz="2000" dirty="0">
                <a:solidFill>
                  <a:schemeClr val="accent6"/>
                </a:solidFill>
              </a:rPr>
              <a:t>both launches </a:t>
            </a:r>
            <a:r>
              <a:rPr lang="en-US" sz="2000" dirty="0" smtClean="0">
                <a:solidFill>
                  <a:schemeClr val="accent6"/>
                </a:solidFill>
              </a:rPr>
              <a:t>helped address questions about contraceptive </a:t>
            </a:r>
            <a:r>
              <a:rPr lang="en-US" sz="2000" dirty="0">
                <a:solidFill>
                  <a:schemeClr val="accent6"/>
                </a:solidFill>
              </a:rPr>
              <a:t>methods and </a:t>
            </a:r>
            <a:r>
              <a:rPr lang="en-US" sz="2000" dirty="0" smtClean="0">
                <a:solidFill>
                  <a:schemeClr val="accent6"/>
                </a:solidFill>
              </a:rPr>
              <a:t>access to youth friendly </a:t>
            </a:r>
            <a:r>
              <a:rPr lang="en-US" sz="2000" dirty="0">
                <a:solidFill>
                  <a:schemeClr val="accent6"/>
                </a:solidFill>
              </a:rPr>
              <a:t>health services in the </a:t>
            </a:r>
            <a:r>
              <a:rPr lang="en-US" sz="2000" dirty="0" smtClean="0">
                <a:solidFill>
                  <a:schemeClr val="accent6"/>
                </a:solidFill>
              </a:rPr>
              <a:t>area</a:t>
            </a:r>
            <a:endParaRPr lang="en-US" sz="2000" dirty="0" smtClean="0">
              <a:solidFill>
                <a:schemeClr val="accent6"/>
              </a:solidFill>
            </a:endParaRPr>
          </a:p>
          <a:p>
            <a:pPr marL="742950" lvl="1" indent="-285750">
              <a:buFont typeface="Arial" panose="020B0604020202020204" pitchFamily="34" charset="0"/>
              <a:buChar char="•"/>
            </a:pPr>
            <a:r>
              <a:rPr lang="en-US" sz="2000" dirty="0" smtClean="0">
                <a:solidFill>
                  <a:schemeClr val="accent6"/>
                </a:solidFill>
              </a:rPr>
              <a:t>The Health Games </a:t>
            </a:r>
            <a:r>
              <a:rPr lang="en-US" sz="2000" dirty="0">
                <a:solidFill>
                  <a:schemeClr val="accent6"/>
                </a:solidFill>
              </a:rPr>
              <a:t>F</a:t>
            </a:r>
            <a:r>
              <a:rPr lang="en-US" sz="2000" dirty="0" smtClean="0">
                <a:solidFill>
                  <a:schemeClr val="accent6"/>
                </a:solidFill>
              </a:rPr>
              <a:t>acebook page enables continuous engagement  </a:t>
            </a:r>
            <a:r>
              <a:rPr lang="en-US" sz="2000" dirty="0">
                <a:solidFill>
                  <a:schemeClr val="accent6"/>
                </a:solidFill>
              </a:rPr>
              <a:t/>
            </a:r>
            <a:br>
              <a:rPr lang="en-US" sz="2000" dirty="0">
                <a:solidFill>
                  <a:schemeClr val="accent6"/>
                </a:solidFill>
              </a:rPr>
            </a:br>
            <a:r>
              <a:rPr lang="en-US" sz="2000" dirty="0">
                <a:solidFill>
                  <a:schemeClr val="accent6"/>
                </a:solidFill>
              </a:rPr>
              <a:t>                       </a:t>
            </a:r>
            <a:r>
              <a:rPr lang="en-US" sz="2000" dirty="0"/>
              <a:t/>
            </a:r>
            <a:br>
              <a:rPr lang="en-US" sz="2000" dirty="0"/>
            </a:br>
            <a:endParaRPr lang="en-GB" sz="2000" dirty="0"/>
          </a:p>
          <a:p>
            <a:endParaRPr lang="en-US" dirty="0">
              <a:solidFill>
                <a:schemeClr val="accent6"/>
              </a:solidFill>
            </a:endParaRPr>
          </a:p>
          <a:p>
            <a:r>
              <a:rPr lang="en-US" dirty="0"/>
              <a:t/>
            </a:r>
            <a:br>
              <a:rPr lang="en-US" dirty="0"/>
            </a:br>
            <a:r>
              <a:rPr lang="en-US" dirty="0"/>
              <a:t/>
            </a:r>
            <a:br>
              <a:rPr lang="en-US" dirty="0"/>
            </a:br>
            <a:endParaRPr lang="en-GB" dirty="0"/>
          </a:p>
          <a:p>
            <a:endParaRPr lang="en-GB" dirty="0"/>
          </a:p>
        </p:txBody>
      </p:sp>
      <p:sp>
        <p:nvSpPr>
          <p:cNvPr id="12" name="Rectangle 11"/>
          <p:cNvSpPr/>
          <p:nvPr/>
        </p:nvSpPr>
        <p:spPr>
          <a:xfrm>
            <a:off x="2166151" y="182824"/>
            <a:ext cx="7084381" cy="646331"/>
          </a:xfrm>
          <a:prstGeom prst="rect">
            <a:avLst/>
          </a:prstGeom>
        </p:spPr>
        <p:txBody>
          <a:bodyPr wrap="square">
            <a:spAutoFit/>
          </a:bodyPr>
          <a:lstStyle/>
          <a:p>
            <a:pPr algn="ctr"/>
            <a:r>
              <a:rPr lang="en-US" sz="3600" b="1" dirty="0" smtClean="0">
                <a:solidFill>
                  <a:schemeClr val="bg1"/>
                </a:solidFill>
                <a:latin typeface="+mj-lt"/>
              </a:rPr>
              <a:t>What We Learned</a:t>
            </a:r>
            <a:endParaRPr lang="en-US" sz="4000" b="1" dirty="0">
              <a:latin typeface="+mj-lt"/>
            </a:endParaRPr>
          </a:p>
        </p:txBody>
      </p:sp>
      <p:sp>
        <p:nvSpPr>
          <p:cNvPr id="10" name="TextBox 9">
            <a:extLst>
              <a:ext uri="{FF2B5EF4-FFF2-40B4-BE49-F238E27FC236}">
                <a16:creationId xmlns="" xmlns:a16="http://schemas.microsoft.com/office/drawing/2014/main" id="{0CB3F9A0-2B5D-4C83-9AA9-628A41476F88}"/>
              </a:ext>
            </a:extLst>
          </p:cNvPr>
          <p:cNvSpPr txBox="1"/>
          <p:nvPr/>
        </p:nvSpPr>
        <p:spPr>
          <a:xfrm>
            <a:off x="6267866" y="4770530"/>
            <a:ext cx="4364390" cy="369332"/>
          </a:xfrm>
          <a:prstGeom prst="rect">
            <a:avLst/>
          </a:prstGeom>
          <a:noFill/>
        </p:spPr>
        <p:txBody>
          <a:bodyPr wrap="square" rtlCol="0">
            <a:spAutoFit/>
          </a:bodyPr>
          <a:lstStyle/>
          <a:p>
            <a:r>
              <a:rPr lang="en-US" dirty="0"/>
              <a:t>Students at KIMC interacting with the </a:t>
            </a:r>
            <a:r>
              <a:rPr lang="en-US" dirty="0" smtClean="0"/>
              <a:t>game</a:t>
            </a:r>
            <a:endParaRPr lang="en-GB" dirty="0"/>
          </a:p>
        </p:txBody>
      </p:sp>
      <p:pic>
        <p:nvPicPr>
          <p:cNvPr id="13" name="Picture 12">
            <a:extLst>
              <a:ext uri="{FF2B5EF4-FFF2-40B4-BE49-F238E27FC236}">
                <a16:creationId xmlns="" xmlns:a16="http://schemas.microsoft.com/office/drawing/2014/main" id="{E655F693-E5C1-4023-B597-7F0FDA4C6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188" y="1162052"/>
            <a:ext cx="4806797" cy="3526197"/>
          </a:xfrm>
          <a:prstGeom prst="rect">
            <a:avLst/>
          </a:prstGeom>
        </p:spPr>
      </p:pic>
      <p:sp>
        <p:nvSpPr>
          <p:cNvPr id="9" name="Rectangle 8"/>
          <p:cNvSpPr/>
          <p:nvPr/>
        </p:nvSpPr>
        <p:spPr>
          <a:xfrm>
            <a:off x="11089465" y="2768260"/>
            <a:ext cx="400110" cy="1885966"/>
          </a:xfrm>
          <a:prstGeom prst="rect">
            <a:avLst/>
          </a:prstGeom>
        </p:spPr>
        <p:txBody>
          <a:bodyPr vert="vert270" wrap="none">
            <a:spAutoFit/>
          </a:bodyPr>
          <a:lstStyle/>
          <a:p>
            <a:r>
              <a:rPr lang="en-US" sz="1400" dirty="0">
                <a:solidFill>
                  <a:schemeClr val="tx2"/>
                </a:solidFill>
              </a:rPr>
              <a:t>Photo by Edwin </a:t>
            </a:r>
            <a:r>
              <a:rPr lang="en-US" sz="1400" dirty="0" err="1">
                <a:solidFill>
                  <a:schemeClr val="tx2"/>
                </a:solidFill>
              </a:rPr>
              <a:t>Ombasa</a:t>
            </a:r>
            <a:endParaRPr lang="en-GB" sz="1400" dirty="0">
              <a:solidFill>
                <a:schemeClr val="tx2"/>
              </a:solidFill>
            </a:endParaRPr>
          </a:p>
        </p:txBody>
      </p:sp>
    </p:spTree>
    <p:extLst>
      <p:ext uri="{BB962C8B-B14F-4D97-AF65-F5344CB8AC3E}">
        <p14:creationId xmlns:p14="http://schemas.microsoft.com/office/powerpoint/2010/main" val="2358926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2"/>
          <p:cNvGraphicFramePr>
            <a:graphicFrameLocks/>
          </p:cNvGraphicFramePr>
          <p:nvPr>
            <p:extLst>
              <p:ext uri="{D42A27DB-BD31-4B8C-83A1-F6EECF244321}">
                <p14:modId xmlns:p14="http://schemas.microsoft.com/office/powerpoint/2010/main" val="1780625617"/>
              </p:ext>
            </p:extLst>
          </p:nvPr>
        </p:nvGraphicFramePr>
        <p:xfrm>
          <a:off x="508001" y="1442504"/>
          <a:ext cx="5600337" cy="29795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4800" y="788891"/>
            <a:ext cx="5791200" cy="697627"/>
          </a:xfrm>
          <a:prstGeom prst="rect">
            <a:avLst/>
          </a:prstGeom>
          <a:noFill/>
        </p:spPr>
        <p:txBody>
          <a:bodyPr wrap="square" lIns="121917" tIns="60958" rIns="121917" bIns="60958" rtlCol="0">
            <a:spAutoFit/>
          </a:bodyPr>
          <a:lstStyle/>
          <a:p>
            <a:r>
              <a:rPr lang="en-US" b="1" dirty="0" smtClean="0">
                <a:solidFill>
                  <a:srgbClr val="0072CE"/>
                </a:solidFill>
              </a:rPr>
              <a:t>Target audience reached for the contraception and healthy lifestyles games </a:t>
            </a:r>
            <a:endParaRPr lang="en-US" b="1" dirty="0">
              <a:solidFill>
                <a:srgbClr val="0072CE"/>
              </a:solidFill>
            </a:endParaRPr>
          </a:p>
        </p:txBody>
      </p:sp>
      <p:graphicFrame>
        <p:nvGraphicFramePr>
          <p:cNvPr id="6" name="Diagramm 1"/>
          <p:cNvGraphicFramePr>
            <a:graphicFrameLocks/>
          </p:cNvGraphicFramePr>
          <p:nvPr>
            <p:extLst>
              <p:ext uri="{D42A27DB-BD31-4B8C-83A1-F6EECF244321}">
                <p14:modId xmlns:p14="http://schemas.microsoft.com/office/powerpoint/2010/main" val="180687484"/>
              </p:ext>
            </p:extLst>
          </p:nvPr>
        </p:nvGraphicFramePr>
        <p:xfrm>
          <a:off x="6604000" y="1500423"/>
          <a:ext cx="4775200" cy="271789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232480" y="788891"/>
            <a:ext cx="5896260" cy="400105"/>
          </a:xfrm>
          <a:prstGeom prst="rect">
            <a:avLst/>
          </a:prstGeom>
          <a:noFill/>
        </p:spPr>
        <p:txBody>
          <a:bodyPr wrap="square" lIns="121917" tIns="60958" rIns="121917" bIns="60958" rtlCol="0">
            <a:spAutoFit/>
          </a:bodyPr>
          <a:lstStyle/>
          <a:p>
            <a:r>
              <a:rPr lang="en-US" b="1" dirty="0">
                <a:solidFill>
                  <a:srgbClr val="0072CE"/>
                </a:solidFill>
              </a:rPr>
              <a:t>C</a:t>
            </a:r>
            <a:r>
              <a:rPr lang="en-US" b="1" dirty="0" smtClean="0">
                <a:solidFill>
                  <a:srgbClr val="0072CE"/>
                </a:solidFill>
              </a:rPr>
              <a:t>ontinuous gamers are performing better over time </a:t>
            </a:r>
            <a:endParaRPr lang="en-US" b="1" dirty="0">
              <a:solidFill>
                <a:srgbClr val="0072CE"/>
              </a:solidFill>
            </a:endParaRPr>
          </a:p>
        </p:txBody>
      </p:sp>
      <p:sp>
        <p:nvSpPr>
          <p:cNvPr id="12" name="Title 1"/>
          <p:cNvSpPr txBox="1">
            <a:spLocks/>
          </p:cNvSpPr>
          <p:nvPr/>
        </p:nvSpPr>
        <p:spPr>
          <a:xfrm>
            <a:off x="360908" y="4422084"/>
            <a:ext cx="5791200" cy="831079"/>
          </a:xfrm>
          <a:prstGeom prst="rect">
            <a:avLst/>
          </a:prstGeom>
        </p:spPr>
        <p:txBody>
          <a:bodyPr vert="horz" lIns="121917" tIns="60958" rIns="121917" bIns="6095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9170" fontAlgn="auto">
              <a:spcAft>
                <a:spcPts val="0"/>
              </a:spcAft>
              <a:defRPr/>
            </a:pPr>
            <a:r>
              <a:rPr lang="en-US" sz="2700" b="1" dirty="0">
                <a:solidFill>
                  <a:srgbClr val="0072CE"/>
                </a:solidFill>
                <a:latin typeface="Calibri Light" panose="020F0302020204030204"/>
              </a:rPr>
              <a:t>Total Questions Answered Over 5 Weeks</a:t>
            </a:r>
          </a:p>
        </p:txBody>
      </p:sp>
      <p:sp>
        <p:nvSpPr>
          <p:cNvPr id="13" name="Content Placeholder 2"/>
          <p:cNvSpPr txBox="1">
            <a:spLocks/>
          </p:cNvSpPr>
          <p:nvPr/>
        </p:nvSpPr>
        <p:spPr>
          <a:xfrm>
            <a:off x="1484216" y="5203627"/>
            <a:ext cx="3459665" cy="894693"/>
          </a:xfrm>
          <a:prstGeom prst="rect">
            <a:avLst/>
          </a:prstGeom>
        </p:spPr>
        <p:txBody>
          <a:bodyPr vert="horz" lIns="121917" tIns="60958" rIns="121917" bIns="6095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fontAlgn="auto">
              <a:spcBef>
                <a:spcPts val="1333"/>
              </a:spcBef>
              <a:spcAft>
                <a:spcPts val="0"/>
              </a:spcAft>
              <a:buNone/>
              <a:defRPr/>
            </a:pPr>
            <a:r>
              <a:rPr lang="en-US" sz="5400" dirty="0">
                <a:solidFill>
                  <a:srgbClr val="0072CE"/>
                </a:solidFill>
                <a:latin typeface="Calibri" panose="020F0502020204030204"/>
              </a:rPr>
              <a:t>166, 466</a:t>
            </a:r>
          </a:p>
        </p:txBody>
      </p:sp>
      <p:sp>
        <p:nvSpPr>
          <p:cNvPr id="14" name="TextBox 13"/>
          <p:cNvSpPr txBox="1"/>
          <p:nvPr/>
        </p:nvSpPr>
        <p:spPr>
          <a:xfrm>
            <a:off x="6387154" y="4438170"/>
            <a:ext cx="5377218" cy="1661989"/>
          </a:xfrm>
          <a:prstGeom prst="rect">
            <a:avLst/>
          </a:prstGeom>
          <a:noFill/>
        </p:spPr>
        <p:txBody>
          <a:bodyPr wrap="square" lIns="121917" tIns="60958" rIns="121917" bIns="60958" rtlCol="0">
            <a:spAutoFit/>
          </a:bodyPr>
          <a:lstStyle/>
          <a:p>
            <a:r>
              <a:rPr lang="en-US" sz="2000" dirty="0">
                <a:latin typeface="Calibri" panose="020F0502020204030204" pitchFamily="34" charset="0"/>
              </a:rPr>
              <a:t>Over</a:t>
            </a:r>
            <a:r>
              <a:rPr lang="en-US" sz="2000" b="1" dirty="0">
                <a:latin typeface="Calibri" panose="020F0502020204030204" pitchFamily="34" charset="0"/>
              </a:rPr>
              <a:t> 7</a:t>
            </a:r>
            <a:r>
              <a:rPr lang="en-US" sz="2000" b="1" dirty="0" smtClean="0">
                <a:latin typeface="Calibri" panose="020F0502020204030204" pitchFamily="34" charset="0"/>
              </a:rPr>
              <a:t>00</a:t>
            </a:r>
            <a:r>
              <a:rPr lang="en-US" sz="2000" dirty="0" smtClean="0">
                <a:latin typeface="Calibri" panose="020F0502020204030204" pitchFamily="34" charset="0"/>
              </a:rPr>
              <a:t> registered and played</a:t>
            </a:r>
          </a:p>
          <a:p>
            <a:r>
              <a:rPr lang="en-US" sz="2000" dirty="0" smtClean="0">
                <a:latin typeface="Calibri" panose="020F0502020204030204" pitchFamily="34" charset="0"/>
              </a:rPr>
              <a:t>Average age is </a:t>
            </a:r>
            <a:r>
              <a:rPr lang="en-US" sz="2000" b="1" dirty="0" smtClean="0">
                <a:latin typeface="Calibri" panose="020F0502020204030204" pitchFamily="34" charset="0"/>
              </a:rPr>
              <a:t>23.6 years</a:t>
            </a:r>
          </a:p>
          <a:p>
            <a:r>
              <a:rPr lang="en-US" sz="2000" b="1" dirty="0" smtClean="0">
                <a:latin typeface="Calibri" panose="020F0502020204030204" pitchFamily="34" charset="0"/>
              </a:rPr>
              <a:t>35 winners </a:t>
            </a:r>
            <a:r>
              <a:rPr lang="en-US" sz="2000" dirty="0" smtClean="0">
                <a:latin typeface="Calibri" panose="020F0502020204030204" pitchFamily="34" charset="0"/>
              </a:rPr>
              <a:t>since launch</a:t>
            </a:r>
            <a:endParaRPr lang="en-US" sz="2000" dirty="0">
              <a:latin typeface="Calibri" panose="020F0502020204030204" pitchFamily="34" charset="0"/>
            </a:endParaRPr>
          </a:p>
          <a:p>
            <a:r>
              <a:rPr lang="en-US" sz="2000" b="1" dirty="0">
                <a:latin typeface="Calibri" panose="020F0502020204030204" pitchFamily="34" charset="0"/>
              </a:rPr>
              <a:t>85</a:t>
            </a:r>
            <a:r>
              <a:rPr lang="en-US" sz="2000" dirty="0">
                <a:latin typeface="Calibri" panose="020F0502020204030204" pitchFamily="34" charset="0"/>
              </a:rPr>
              <a:t> gaming continuously </a:t>
            </a:r>
            <a:r>
              <a:rPr lang="en-US" sz="2000" dirty="0" smtClean="0">
                <a:latin typeface="Calibri" panose="020F0502020204030204" pitchFamily="34" charset="0"/>
              </a:rPr>
              <a:t>(&lt;40 games/ </a:t>
            </a:r>
            <a:r>
              <a:rPr lang="en-US" sz="2000" dirty="0" err="1" smtClean="0">
                <a:latin typeface="Calibri" panose="020F0502020204030204" pitchFamily="34" charset="0"/>
              </a:rPr>
              <a:t>wk</a:t>
            </a:r>
            <a:r>
              <a:rPr lang="en-US" sz="2000" dirty="0">
                <a:latin typeface="Calibri" panose="020F0502020204030204" pitchFamily="34" charset="0"/>
              </a:rPr>
              <a:t>)</a:t>
            </a:r>
          </a:p>
          <a:p>
            <a:r>
              <a:rPr lang="en-US" sz="2000" b="1" dirty="0">
                <a:latin typeface="Calibri" panose="020F0502020204030204" pitchFamily="34" charset="0"/>
              </a:rPr>
              <a:t>3500 </a:t>
            </a:r>
            <a:r>
              <a:rPr lang="en-US" sz="2000" dirty="0">
                <a:latin typeface="Calibri" panose="020F0502020204030204" pitchFamily="34" charset="0"/>
              </a:rPr>
              <a:t>reached via Facebook </a:t>
            </a:r>
          </a:p>
        </p:txBody>
      </p:sp>
      <p:sp>
        <p:nvSpPr>
          <p:cNvPr id="15" name="Rectangle 14"/>
          <p:cNvSpPr/>
          <p:nvPr/>
        </p:nvSpPr>
        <p:spPr>
          <a:xfrm>
            <a:off x="1" y="-16293"/>
            <a:ext cx="12192000" cy="880946"/>
          </a:xfrm>
          <a:prstGeom prst="rect">
            <a:avLst/>
          </a:prstGeom>
          <a:solidFill>
            <a:schemeClr val="tx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16" name="Rectangle 15"/>
          <p:cNvSpPr/>
          <p:nvPr/>
        </p:nvSpPr>
        <p:spPr>
          <a:xfrm>
            <a:off x="2166151" y="87288"/>
            <a:ext cx="7084381" cy="646331"/>
          </a:xfrm>
          <a:prstGeom prst="rect">
            <a:avLst/>
          </a:prstGeom>
        </p:spPr>
        <p:txBody>
          <a:bodyPr wrap="square">
            <a:spAutoFit/>
          </a:bodyPr>
          <a:lstStyle/>
          <a:p>
            <a:pPr algn="ctr"/>
            <a:r>
              <a:rPr lang="en-US" sz="3600" b="1" dirty="0" smtClean="0">
                <a:solidFill>
                  <a:schemeClr val="bg1"/>
                </a:solidFill>
                <a:latin typeface="+mj-lt"/>
              </a:rPr>
              <a:t>Achievements To Date</a:t>
            </a:r>
            <a:endParaRPr lang="en-US" sz="4000" b="1" dirty="0">
              <a:latin typeface="+mj-lt"/>
            </a:endParaRPr>
          </a:p>
        </p:txBody>
      </p:sp>
    </p:spTree>
    <p:extLst>
      <p:ext uri="{BB962C8B-B14F-4D97-AF65-F5344CB8AC3E}">
        <p14:creationId xmlns:p14="http://schemas.microsoft.com/office/powerpoint/2010/main" val="488061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smtClean="0">
              <a:solidFill>
                <a:schemeClr val="tx2"/>
              </a:solidFill>
              <a:latin typeface="+mj-lt"/>
            </a:endParaRPr>
          </a:p>
        </p:txBody>
      </p:sp>
      <p:sp>
        <p:nvSpPr>
          <p:cNvPr id="2" name="Title 1"/>
          <p:cNvSpPr>
            <a:spLocks noGrp="1"/>
          </p:cNvSpPr>
          <p:nvPr>
            <p:ph type="title"/>
          </p:nvPr>
        </p:nvSpPr>
        <p:spPr>
          <a:xfrm>
            <a:off x="609601" y="2023677"/>
            <a:ext cx="10972800" cy="695325"/>
          </a:xfrm>
        </p:spPr>
        <p:txBody>
          <a:bodyPr/>
          <a:lstStyle/>
          <a:p>
            <a:r>
              <a:rPr lang="en-US" sz="4800" b="0" dirty="0" smtClean="0">
                <a:solidFill>
                  <a:schemeClr val="bg1"/>
                </a:solidFill>
              </a:rPr>
              <a:t>“[I] can </a:t>
            </a:r>
            <a:r>
              <a:rPr lang="en-US" sz="4800" b="0" dirty="0">
                <a:solidFill>
                  <a:schemeClr val="bg1"/>
                </a:solidFill>
              </a:rPr>
              <a:t>see myself at the top</a:t>
            </a:r>
            <a:r>
              <a:rPr lang="en-US" sz="4800" b="0" dirty="0" smtClean="0">
                <a:solidFill>
                  <a:schemeClr val="bg1"/>
                </a:solidFill>
              </a:rPr>
              <a:t>...I </a:t>
            </a:r>
            <a:r>
              <a:rPr lang="en-US" sz="4800" b="0" dirty="0">
                <a:solidFill>
                  <a:schemeClr val="bg1"/>
                </a:solidFill>
              </a:rPr>
              <a:t>can't stop playing this I urge my friends to join me in the game and get to know our reproductive health </a:t>
            </a:r>
            <a:r>
              <a:rPr lang="en-US" sz="4800" b="0" dirty="0" smtClean="0">
                <a:solidFill>
                  <a:schemeClr val="bg1"/>
                </a:solidFill>
              </a:rPr>
              <a:t>well”</a:t>
            </a:r>
            <a:br>
              <a:rPr lang="en-US" sz="4800" b="0" dirty="0" smtClean="0">
                <a:solidFill>
                  <a:schemeClr val="bg1"/>
                </a:solidFill>
              </a:rPr>
            </a:br>
            <a:r>
              <a:rPr lang="en-US" sz="4800" b="0" dirty="0">
                <a:solidFill>
                  <a:schemeClr val="bg1"/>
                </a:solidFill>
              </a:rPr>
              <a:t/>
            </a:r>
            <a:br>
              <a:rPr lang="en-US" sz="4800" b="0" dirty="0">
                <a:solidFill>
                  <a:schemeClr val="bg1"/>
                </a:solidFill>
              </a:rPr>
            </a:br>
            <a:r>
              <a:rPr lang="en-US" b="0" dirty="0" smtClean="0"/>
              <a:t>						</a:t>
            </a:r>
            <a:r>
              <a:rPr lang="en-US" sz="2400" b="0" dirty="0" smtClean="0">
                <a:solidFill>
                  <a:schemeClr val="bg1"/>
                </a:solidFill>
              </a:rPr>
              <a:t>- Youth </a:t>
            </a:r>
            <a:r>
              <a:rPr lang="en-US" sz="2400" b="0" dirty="0">
                <a:solidFill>
                  <a:schemeClr val="bg1"/>
                </a:solidFill>
              </a:rPr>
              <a:t>participant in Your Choice, Your Future!</a:t>
            </a:r>
          </a:p>
        </p:txBody>
      </p:sp>
    </p:spTree>
    <p:extLst>
      <p:ext uri="{BB962C8B-B14F-4D97-AF65-F5344CB8AC3E}">
        <p14:creationId xmlns:p14="http://schemas.microsoft.com/office/powerpoint/2010/main" val="4262055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16293"/>
            <a:ext cx="12192000" cy="880946"/>
          </a:xfrm>
          <a:prstGeom prst="rect">
            <a:avLst/>
          </a:prstGeom>
          <a:solidFill>
            <a:schemeClr val="tx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2" name="TextBox 1"/>
          <p:cNvSpPr txBox="1"/>
          <p:nvPr/>
        </p:nvSpPr>
        <p:spPr>
          <a:xfrm>
            <a:off x="135083" y="632272"/>
            <a:ext cx="11846710" cy="5047536"/>
          </a:xfrm>
          <a:prstGeom prst="rect">
            <a:avLst/>
          </a:prstGeom>
          <a:noFill/>
        </p:spPr>
        <p:txBody>
          <a:bodyPr wrap="square" rtlCol="0">
            <a:spAutoFit/>
          </a:bodyPr>
          <a:lstStyle/>
          <a:p>
            <a:pPr>
              <a:spcAft>
                <a:spcPts val="1200"/>
              </a:spcAft>
            </a:pPr>
            <a:endParaRPr lang="en-US" sz="2000" dirty="0"/>
          </a:p>
          <a:p>
            <a:pPr marL="800100" lvl="1" indent="-342900">
              <a:spcAft>
                <a:spcPts val="1200"/>
              </a:spcAft>
              <a:buFont typeface="Arial" panose="020B0604020202020204" pitchFamily="34" charset="0"/>
              <a:buChar char="•"/>
            </a:pPr>
            <a:r>
              <a:rPr lang="en-US" sz="2800" dirty="0">
                <a:solidFill>
                  <a:schemeClr val="tx2"/>
                </a:solidFill>
              </a:rPr>
              <a:t>Questions are designed as multiple choice</a:t>
            </a:r>
          </a:p>
          <a:p>
            <a:pPr marL="800100" lvl="1" indent="-342900">
              <a:spcAft>
                <a:spcPts val="1200"/>
              </a:spcAft>
              <a:buFont typeface="Arial" panose="020B0604020202020204" pitchFamily="34" charset="0"/>
              <a:buChar char="•"/>
            </a:pPr>
            <a:r>
              <a:rPr lang="en-US" sz="2800" dirty="0">
                <a:solidFill>
                  <a:schemeClr val="tx2"/>
                </a:solidFill>
              </a:rPr>
              <a:t>You are playing in direct competition with members of your group. </a:t>
            </a:r>
          </a:p>
          <a:p>
            <a:pPr marL="800100" lvl="1" indent="-342900">
              <a:spcAft>
                <a:spcPts val="1200"/>
              </a:spcAft>
              <a:buFont typeface="Arial" panose="020B0604020202020204" pitchFamily="34" charset="0"/>
              <a:buChar char="•"/>
            </a:pPr>
            <a:r>
              <a:rPr lang="en-US" sz="2800" dirty="0">
                <a:solidFill>
                  <a:schemeClr val="tx2"/>
                </a:solidFill>
              </a:rPr>
              <a:t>You can only proceed to the next question if all the members of the group have answered the question.  </a:t>
            </a:r>
          </a:p>
          <a:p>
            <a:pPr marL="800100" lvl="1" indent="-342900">
              <a:spcAft>
                <a:spcPts val="1200"/>
              </a:spcAft>
              <a:buFont typeface="Arial" panose="020B0604020202020204" pitchFamily="34" charset="0"/>
              <a:buChar char="•"/>
            </a:pPr>
            <a:r>
              <a:rPr lang="en-US" sz="2800" dirty="0">
                <a:solidFill>
                  <a:schemeClr val="tx2"/>
                </a:solidFill>
              </a:rPr>
              <a:t>You have a maximum of </a:t>
            </a:r>
            <a:r>
              <a:rPr lang="en-US" sz="2800" dirty="0" smtClean="0">
                <a:solidFill>
                  <a:schemeClr val="tx2"/>
                </a:solidFill>
              </a:rPr>
              <a:t>30 </a:t>
            </a:r>
            <a:r>
              <a:rPr lang="en-US" sz="2800" dirty="0">
                <a:solidFill>
                  <a:schemeClr val="tx2"/>
                </a:solidFill>
              </a:rPr>
              <a:t>seconds to answer each question</a:t>
            </a:r>
          </a:p>
          <a:p>
            <a:pPr marL="800100" lvl="1" indent="-342900">
              <a:spcAft>
                <a:spcPts val="1200"/>
              </a:spcAft>
              <a:buFont typeface="Arial" panose="020B0604020202020204" pitchFamily="34" charset="0"/>
              <a:buChar char="•"/>
            </a:pPr>
            <a:r>
              <a:rPr lang="en-US" sz="2800" dirty="0">
                <a:solidFill>
                  <a:schemeClr val="tx2"/>
                </a:solidFill>
              </a:rPr>
              <a:t>To </a:t>
            </a:r>
            <a:r>
              <a:rPr lang="en-US" sz="2800" dirty="0"/>
              <a:t>maximize your score </a:t>
            </a:r>
            <a:r>
              <a:rPr lang="en-US" sz="2800" dirty="0">
                <a:solidFill>
                  <a:schemeClr val="tx2"/>
                </a:solidFill>
              </a:rPr>
              <a:t>use the jackpot feature. If you are certain of your answer, click on the jackpot on the upper right hand corner before you click on the answer, to double your points. Get the answer wrong and lose all your points</a:t>
            </a:r>
            <a:r>
              <a:rPr lang="en-US" sz="2800" dirty="0" smtClean="0">
                <a:solidFill>
                  <a:schemeClr val="tx2"/>
                </a:solidFill>
              </a:rPr>
              <a:t>!</a:t>
            </a:r>
            <a:endParaRPr lang="en-US" sz="2800" dirty="0">
              <a:solidFill>
                <a:schemeClr val="tx2"/>
              </a:solidFill>
            </a:endParaRPr>
          </a:p>
        </p:txBody>
      </p:sp>
      <p:sp>
        <p:nvSpPr>
          <p:cNvPr id="12" name="Rectangle 11"/>
          <p:cNvSpPr/>
          <p:nvPr/>
        </p:nvSpPr>
        <p:spPr>
          <a:xfrm>
            <a:off x="4552210" y="133396"/>
            <a:ext cx="3087640" cy="707886"/>
          </a:xfrm>
          <a:prstGeom prst="rect">
            <a:avLst/>
          </a:prstGeom>
        </p:spPr>
        <p:txBody>
          <a:bodyPr wrap="none">
            <a:spAutoFit/>
          </a:bodyPr>
          <a:lstStyle/>
          <a:p>
            <a:pPr algn="ctr"/>
            <a:r>
              <a:rPr lang="en-US" sz="4000" b="1" dirty="0">
                <a:solidFill>
                  <a:schemeClr val="bg1"/>
                </a:solidFill>
                <a:latin typeface="+mj-lt"/>
              </a:rPr>
              <a:t>How to Play</a:t>
            </a:r>
            <a:endParaRPr lang="en-US" sz="4000" b="1" dirty="0">
              <a:latin typeface="+mj-lt"/>
            </a:endParaRPr>
          </a:p>
        </p:txBody>
      </p:sp>
    </p:spTree>
    <p:extLst>
      <p:ext uri="{BB962C8B-B14F-4D97-AF65-F5344CB8AC3E}">
        <p14:creationId xmlns:p14="http://schemas.microsoft.com/office/powerpoint/2010/main" val="365821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880946"/>
          </a:xfrm>
          <a:prstGeom prst="rect">
            <a:avLst/>
          </a:prstGeom>
          <a:solidFill>
            <a:schemeClr val="tx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2" name="TextBox 1"/>
          <p:cNvSpPr txBox="1"/>
          <p:nvPr/>
        </p:nvSpPr>
        <p:spPr>
          <a:xfrm>
            <a:off x="609601" y="1482990"/>
            <a:ext cx="10931610" cy="3724096"/>
          </a:xfrm>
          <a:prstGeom prst="rect">
            <a:avLst/>
          </a:prstGeom>
          <a:noFill/>
        </p:spPr>
        <p:txBody>
          <a:bodyPr wrap="square" rtlCol="0">
            <a:spAutoFit/>
          </a:bodyPr>
          <a:lstStyle/>
          <a:p>
            <a:pPr marL="514350" indent="-514350">
              <a:buFont typeface="+mj-lt"/>
              <a:buAutoNum type="arabicPeriod"/>
            </a:pPr>
            <a:r>
              <a:rPr lang="en-US" sz="2400" dirty="0">
                <a:solidFill>
                  <a:schemeClr val="accent1"/>
                </a:solidFill>
              </a:rPr>
              <a:t>www. health-games.org</a:t>
            </a:r>
          </a:p>
          <a:p>
            <a:pPr marL="514350" indent="-514350">
              <a:buFont typeface="+mj-lt"/>
              <a:buAutoNum type="arabicPeriod"/>
            </a:pPr>
            <a:r>
              <a:rPr lang="en-US" sz="2400" dirty="0">
                <a:solidFill>
                  <a:schemeClr val="accent1"/>
                </a:solidFill>
              </a:rPr>
              <a:t>Select Registration Code (once you have created your account, for subsequent logins you will click on the ‘Login tab’). </a:t>
            </a:r>
          </a:p>
          <a:p>
            <a:pPr marL="514350" indent="-514350">
              <a:buFont typeface="+mj-lt"/>
              <a:buAutoNum type="arabicPeriod"/>
            </a:pPr>
            <a:r>
              <a:rPr lang="en-US" sz="2400" dirty="0">
                <a:solidFill>
                  <a:schemeClr val="accent1"/>
                </a:solidFill>
              </a:rPr>
              <a:t>Enter Registration Code </a:t>
            </a:r>
            <a:r>
              <a:rPr lang="en-US" sz="2400" b="1" dirty="0" smtClean="0">
                <a:solidFill>
                  <a:schemeClr val="accent1"/>
                </a:solidFill>
              </a:rPr>
              <a:t>4949</a:t>
            </a:r>
            <a:endParaRPr lang="en-US" sz="2400" b="1" dirty="0">
              <a:solidFill>
                <a:schemeClr val="accent1"/>
              </a:solidFill>
            </a:endParaRPr>
          </a:p>
          <a:p>
            <a:pPr marL="514350" indent="-514350">
              <a:buFont typeface="+mj-lt"/>
              <a:buAutoNum type="arabicPeriod"/>
            </a:pPr>
            <a:r>
              <a:rPr lang="en-US" sz="2400" dirty="0">
                <a:solidFill>
                  <a:schemeClr val="accent1"/>
                </a:solidFill>
              </a:rPr>
              <a:t>Create Account</a:t>
            </a:r>
          </a:p>
          <a:p>
            <a:pPr marL="514350" indent="-514350">
              <a:buFont typeface="+mj-lt"/>
              <a:buAutoNum type="arabicPeriod"/>
            </a:pPr>
            <a:r>
              <a:rPr lang="en-US" sz="2400" dirty="0">
                <a:solidFill>
                  <a:schemeClr val="accent1"/>
                </a:solidFill>
              </a:rPr>
              <a:t>Fill out your account details in particular Nickname, Email and Password. </a:t>
            </a:r>
            <a:endParaRPr lang="en-US" sz="2400" b="1" dirty="0"/>
          </a:p>
          <a:p>
            <a:pPr marL="514350" indent="-514350">
              <a:buFont typeface="+mj-lt"/>
              <a:buAutoNum type="arabicPeriod"/>
            </a:pPr>
            <a:r>
              <a:rPr lang="en-US" sz="2400" dirty="0">
                <a:solidFill>
                  <a:schemeClr val="accent1"/>
                </a:solidFill>
              </a:rPr>
              <a:t>Click on Submit.  Your </a:t>
            </a:r>
            <a:r>
              <a:rPr lang="en-US" sz="2400" b="1" dirty="0"/>
              <a:t>nickname </a:t>
            </a:r>
            <a:r>
              <a:rPr lang="en-US" sz="2400" dirty="0">
                <a:solidFill>
                  <a:schemeClr val="accent1"/>
                </a:solidFill>
              </a:rPr>
              <a:t>and</a:t>
            </a:r>
            <a:r>
              <a:rPr lang="en-US" sz="2400" b="1" dirty="0"/>
              <a:t> password </a:t>
            </a:r>
            <a:r>
              <a:rPr lang="en-US" sz="2400" dirty="0">
                <a:solidFill>
                  <a:schemeClr val="accent1"/>
                </a:solidFill>
              </a:rPr>
              <a:t>are now your login credentials for subsequent logins so please remember them!!</a:t>
            </a:r>
          </a:p>
          <a:p>
            <a:pPr marL="514350" indent="-514350">
              <a:buFont typeface="+mj-lt"/>
              <a:buAutoNum type="arabicPeriod"/>
            </a:pPr>
            <a:r>
              <a:rPr lang="en-US" sz="2400" dirty="0">
                <a:solidFill>
                  <a:schemeClr val="accent1"/>
                </a:solidFill>
              </a:rPr>
              <a:t>Click on the Play tab above and select the </a:t>
            </a:r>
            <a:r>
              <a:rPr lang="en-US" sz="2400" b="1" dirty="0" smtClean="0"/>
              <a:t>Building Healthy Lifestyles</a:t>
            </a:r>
            <a:r>
              <a:rPr lang="en-US" sz="2400" dirty="0" smtClean="0">
                <a:solidFill>
                  <a:schemeClr val="accent1"/>
                </a:solidFill>
              </a:rPr>
              <a:t> </a:t>
            </a:r>
            <a:r>
              <a:rPr lang="en-US" sz="2400" dirty="0">
                <a:solidFill>
                  <a:schemeClr val="accent1"/>
                </a:solidFill>
              </a:rPr>
              <a:t>game </a:t>
            </a:r>
          </a:p>
          <a:p>
            <a:endParaRPr lang="en-GB" sz="2000" dirty="0"/>
          </a:p>
        </p:txBody>
      </p:sp>
      <p:sp>
        <p:nvSpPr>
          <p:cNvPr id="4" name="Rectangle 3"/>
          <p:cNvSpPr/>
          <p:nvPr/>
        </p:nvSpPr>
        <p:spPr>
          <a:xfrm>
            <a:off x="2685393" y="5480529"/>
            <a:ext cx="6096000" cy="523220"/>
          </a:xfrm>
          <a:prstGeom prst="rect">
            <a:avLst/>
          </a:prstGeom>
        </p:spPr>
        <p:txBody>
          <a:bodyPr>
            <a:spAutoFit/>
          </a:bodyPr>
          <a:lstStyle/>
          <a:p>
            <a:pPr lvl="1"/>
            <a:r>
              <a:rPr lang="en-US" sz="2800" dirty="0">
                <a:solidFill>
                  <a:schemeClr val="tx2"/>
                </a:solidFill>
              </a:rPr>
              <a:t>Click on </a:t>
            </a:r>
            <a:r>
              <a:rPr lang="en-US" sz="2800" dirty="0"/>
              <a:t>Play Along  </a:t>
            </a:r>
            <a:r>
              <a:rPr lang="en-US" sz="2800" dirty="0">
                <a:solidFill>
                  <a:schemeClr val="tx2"/>
                </a:solidFill>
              </a:rPr>
              <a:t>to join the game</a:t>
            </a:r>
          </a:p>
        </p:txBody>
      </p:sp>
      <p:sp>
        <p:nvSpPr>
          <p:cNvPr id="9" name="Rectangle 8"/>
          <p:cNvSpPr/>
          <p:nvPr/>
        </p:nvSpPr>
        <p:spPr>
          <a:xfrm>
            <a:off x="3440369" y="170467"/>
            <a:ext cx="5311327" cy="707886"/>
          </a:xfrm>
          <a:prstGeom prst="rect">
            <a:avLst/>
          </a:prstGeom>
        </p:spPr>
        <p:txBody>
          <a:bodyPr wrap="none">
            <a:spAutoFit/>
          </a:bodyPr>
          <a:lstStyle/>
          <a:p>
            <a:pPr algn="ctr"/>
            <a:r>
              <a:rPr lang="en-US" sz="4000" b="1" dirty="0">
                <a:solidFill>
                  <a:schemeClr val="bg1"/>
                </a:solidFill>
                <a:latin typeface="+mj-lt"/>
              </a:rPr>
              <a:t>Instructions to </a:t>
            </a:r>
            <a:r>
              <a:rPr lang="en-US" sz="4000" b="1" dirty="0" smtClean="0">
                <a:solidFill>
                  <a:schemeClr val="bg1"/>
                </a:solidFill>
                <a:latin typeface="+mj-lt"/>
              </a:rPr>
              <a:t>Log </a:t>
            </a:r>
            <a:r>
              <a:rPr lang="en-US" sz="4000" b="1" dirty="0">
                <a:solidFill>
                  <a:schemeClr val="bg1"/>
                </a:solidFill>
                <a:latin typeface="+mj-lt"/>
              </a:rPr>
              <a:t>I</a:t>
            </a:r>
            <a:r>
              <a:rPr lang="en-US" sz="4000" b="1" dirty="0" smtClean="0">
                <a:solidFill>
                  <a:schemeClr val="bg1"/>
                </a:solidFill>
                <a:latin typeface="+mj-lt"/>
              </a:rPr>
              <a:t>n</a:t>
            </a:r>
            <a:endParaRPr lang="en-US" sz="4000" b="1" dirty="0">
              <a:latin typeface="+mj-lt"/>
            </a:endParaRPr>
          </a:p>
        </p:txBody>
      </p:sp>
    </p:spTree>
    <p:extLst>
      <p:ext uri="{BB962C8B-B14F-4D97-AF65-F5344CB8AC3E}">
        <p14:creationId xmlns:p14="http://schemas.microsoft.com/office/powerpoint/2010/main" val="3761485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6293"/>
            <a:ext cx="12192000" cy="880946"/>
          </a:xfrm>
          <a:prstGeom prst="rect">
            <a:avLst/>
          </a:prstGeom>
          <a:solidFill>
            <a:schemeClr val="tx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5" name="Rectangle 4"/>
          <p:cNvSpPr/>
          <p:nvPr/>
        </p:nvSpPr>
        <p:spPr>
          <a:xfrm>
            <a:off x="4697063" y="158110"/>
            <a:ext cx="2797945" cy="707886"/>
          </a:xfrm>
          <a:prstGeom prst="rect">
            <a:avLst/>
          </a:prstGeom>
        </p:spPr>
        <p:txBody>
          <a:bodyPr wrap="none">
            <a:spAutoFit/>
          </a:bodyPr>
          <a:lstStyle/>
          <a:p>
            <a:pPr algn="ctr"/>
            <a:r>
              <a:rPr lang="en-US" sz="4000" b="1" dirty="0" smtClean="0">
                <a:solidFill>
                  <a:schemeClr val="bg1"/>
                </a:solidFill>
                <a:latin typeface="+mj-lt"/>
              </a:rPr>
              <a:t>Thank You!</a:t>
            </a:r>
            <a:endParaRPr lang="en-US" sz="4000" b="1" dirty="0">
              <a:latin typeface="+mj-lt"/>
            </a:endParaRPr>
          </a:p>
        </p:txBody>
      </p:sp>
      <p:pic>
        <p:nvPicPr>
          <p:cNvPr id="7" name="Picture 8" descr="https://g.twimg.com/Twitter_logo_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953" y="3789443"/>
            <a:ext cx="3921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flipH="1">
            <a:off x="5128838" y="1792963"/>
            <a:ext cx="12700" cy="3092936"/>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bwMode="auto">
          <a:xfrm>
            <a:off x="1131376" y="2346055"/>
            <a:ext cx="3820937" cy="253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kern="1200" cap="all" baseline="0">
                <a:solidFill>
                  <a:schemeClr val="tx1"/>
                </a:solidFill>
                <a:latin typeface="Franklin Gothic Demi" charset="0"/>
                <a:ea typeface="Franklin Gothic Demi" charset="0"/>
                <a:cs typeface="Franklin Gothic Demi" charset="0"/>
              </a:defRPr>
            </a:lvl1pPr>
            <a:lvl2pPr algn="ctr" rtl="0" eaLnBrk="0" fontAlgn="base" hangingPunct="0">
              <a:spcBef>
                <a:spcPct val="0"/>
              </a:spcBef>
              <a:spcAft>
                <a:spcPct val="0"/>
              </a:spcAft>
              <a:defRPr sz="4400">
                <a:solidFill>
                  <a:schemeClr val="tx1"/>
                </a:solidFill>
                <a:latin typeface="Gill Sans MT" pitchFamily="34" charset="0"/>
              </a:defRPr>
            </a:lvl2pPr>
            <a:lvl3pPr algn="ctr" rtl="0" eaLnBrk="0" fontAlgn="base" hangingPunct="0">
              <a:spcBef>
                <a:spcPct val="0"/>
              </a:spcBef>
              <a:spcAft>
                <a:spcPct val="0"/>
              </a:spcAft>
              <a:defRPr sz="4400">
                <a:solidFill>
                  <a:schemeClr val="tx1"/>
                </a:solidFill>
                <a:latin typeface="Gill Sans MT" pitchFamily="34" charset="0"/>
              </a:defRPr>
            </a:lvl3pPr>
            <a:lvl4pPr algn="ctr" rtl="0" eaLnBrk="0" fontAlgn="base" hangingPunct="0">
              <a:spcBef>
                <a:spcPct val="0"/>
              </a:spcBef>
              <a:spcAft>
                <a:spcPct val="0"/>
              </a:spcAft>
              <a:defRPr sz="4400">
                <a:solidFill>
                  <a:schemeClr val="tx1"/>
                </a:solidFill>
                <a:latin typeface="Gill Sans MT" pitchFamily="34" charset="0"/>
              </a:defRPr>
            </a:lvl4pPr>
            <a:lvl5pPr algn="ctr" rtl="0" eaLnBrk="0" fontAlgn="base" hangingPunct="0">
              <a:spcBef>
                <a:spcPct val="0"/>
              </a:spcBef>
              <a:spcAft>
                <a:spcPct val="0"/>
              </a:spcAft>
              <a:defRPr sz="4400">
                <a:solidFill>
                  <a:schemeClr val="tx1"/>
                </a:solidFill>
                <a:latin typeface="Gill Sans MT" pitchFamily="34" charset="0"/>
              </a:defRPr>
            </a:lvl5pPr>
            <a:lvl6pPr marL="457189" algn="ctr" rtl="0" fontAlgn="base">
              <a:spcBef>
                <a:spcPct val="0"/>
              </a:spcBef>
              <a:spcAft>
                <a:spcPct val="0"/>
              </a:spcAft>
              <a:defRPr sz="4400">
                <a:solidFill>
                  <a:schemeClr val="tx1"/>
                </a:solidFill>
                <a:latin typeface="Gill Sans MT" pitchFamily="34" charset="0"/>
              </a:defRPr>
            </a:lvl6pPr>
            <a:lvl7pPr marL="914377" algn="ctr" rtl="0" fontAlgn="base">
              <a:spcBef>
                <a:spcPct val="0"/>
              </a:spcBef>
              <a:spcAft>
                <a:spcPct val="0"/>
              </a:spcAft>
              <a:defRPr sz="4400">
                <a:solidFill>
                  <a:schemeClr val="tx1"/>
                </a:solidFill>
                <a:latin typeface="Gill Sans MT" pitchFamily="34" charset="0"/>
              </a:defRPr>
            </a:lvl7pPr>
            <a:lvl8pPr marL="1371566" algn="ctr" rtl="0" fontAlgn="base">
              <a:spcBef>
                <a:spcPct val="0"/>
              </a:spcBef>
              <a:spcAft>
                <a:spcPct val="0"/>
              </a:spcAft>
              <a:defRPr sz="4400">
                <a:solidFill>
                  <a:schemeClr val="tx1"/>
                </a:solidFill>
                <a:latin typeface="Gill Sans MT" pitchFamily="34" charset="0"/>
              </a:defRPr>
            </a:lvl8pPr>
            <a:lvl9pPr marL="1828754" algn="ctr" rtl="0" fontAlgn="base">
              <a:spcBef>
                <a:spcPct val="0"/>
              </a:spcBef>
              <a:spcAft>
                <a:spcPct val="0"/>
              </a:spcAft>
              <a:defRPr sz="4400">
                <a:solidFill>
                  <a:schemeClr val="tx1"/>
                </a:solidFill>
                <a:latin typeface="Gill Sans MT" pitchFamily="34" charset="0"/>
              </a:defRPr>
            </a:lvl9pPr>
          </a:lstStyle>
          <a:p>
            <a:pPr algn="r" eaLnBrk="1" hangingPunct="1">
              <a:defRPr/>
            </a:pPr>
            <a:r>
              <a:rPr kumimoji="0" lang="en-US" altLang="en-US" sz="1800" b="0" i="0" u="none" strike="noStrike" kern="1200" cap="none" spc="0" normalizeH="0" baseline="0" noProof="0" dirty="0" smtClean="0">
                <a:ln>
                  <a:noFill/>
                </a:ln>
                <a:solidFill>
                  <a:srgbClr val="000000"/>
                </a:solidFill>
                <a:effectLst/>
                <a:uLnTx/>
                <a:uFillTx/>
                <a:latin typeface="Franklin Gothic Demi" charset="0"/>
              </a:rPr>
              <a:t>Email:</a:t>
            </a:r>
            <a:r>
              <a:rPr kumimoji="0" lang="en-US" altLang="en-US" sz="1800" b="0" i="0" u="none" strike="noStrike" kern="1200" cap="none" spc="0" normalizeH="0" baseline="0" noProof="0" dirty="0">
                <a:ln>
                  <a:noFill/>
                </a:ln>
                <a:solidFill>
                  <a:srgbClr val="000000"/>
                </a:solidFill>
                <a:effectLst/>
                <a:uLnTx/>
                <a:uFillTx/>
                <a:latin typeface="Franklin Gothic Demi" charset="0"/>
              </a:rPr>
              <a:t/>
            </a:r>
            <a:br>
              <a:rPr kumimoji="0" lang="en-US" altLang="en-US" sz="1800" b="0" i="0" u="none" strike="noStrike" kern="1200" cap="none" spc="0" normalizeH="0" baseline="0" noProof="0" dirty="0">
                <a:ln>
                  <a:noFill/>
                </a:ln>
                <a:solidFill>
                  <a:srgbClr val="000000"/>
                </a:solidFill>
                <a:effectLst/>
                <a:uLnTx/>
                <a:uFillTx/>
                <a:latin typeface="Franklin Gothic Demi" charset="0"/>
              </a:rPr>
            </a:br>
            <a:r>
              <a:rPr lang="en-US" altLang="en-US" sz="1800" b="0" cap="none" dirty="0">
                <a:solidFill>
                  <a:srgbClr val="000000"/>
                </a:solidFill>
              </a:rPr>
              <a:t>supplychain@jsi.com</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Franklin Gothic Demi" charset="0"/>
              </a:rPr>
              <a:t>insupply@jsi.com</a:t>
            </a:r>
            <a:r>
              <a:rPr kumimoji="0" lang="en-US" altLang="en-US" sz="1800" b="0" i="0" u="none" strike="noStrike" kern="1200" cap="none" spc="0" normalizeH="0" baseline="0" noProof="0" dirty="0">
                <a:ln>
                  <a:noFill/>
                </a:ln>
                <a:solidFill>
                  <a:srgbClr val="000000"/>
                </a:solidFill>
                <a:effectLst/>
                <a:uLnTx/>
                <a:uFillTx/>
                <a:latin typeface="Franklin Gothic Demi" charset="0"/>
              </a:rPr>
              <a:t/>
            </a:r>
            <a:br>
              <a:rPr kumimoji="0" lang="en-US" altLang="en-US" sz="1800" b="0" i="0" u="none" strike="noStrike" kern="1200" cap="none" spc="0" normalizeH="0" baseline="0" noProof="0" dirty="0">
                <a:ln>
                  <a:noFill/>
                </a:ln>
                <a:solidFill>
                  <a:srgbClr val="000000"/>
                </a:solidFill>
                <a:effectLst/>
                <a:uLnTx/>
                <a:uFillTx/>
                <a:latin typeface="Franklin Gothic Demi" charset="0"/>
              </a:rPr>
            </a:br>
            <a:r>
              <a:rPr lang="en-US" altLang="en-US" sz="1800" b="0" cap="none" noProof="0" dirty="0" smtClean="0">
                <a:solidFill>
                  <a:srgbClr val="000000"/>
                </a:solidFill>
              </a:rPr>
              <a:t>healthgames@jsi.com</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dirty="0">
              <a:ln>
                <a:noFill/>
              </a:ln>
              <a:solidFill>
                <a:srgbClr val="000000"/>
              </a:solidFill>
              <a:effectLst/>
              <a:uLnTx/>
              <a:uFillTx/>
              <a:latin typeface="Franklin Gothic Demi"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lang="en-US" altLang="en-US" sz="1800" b="0" cap="none" noProof="0" dirty="0" smtClean="0">
                <a:solidFill>
                  <a:srgbClr val="000000"/>
                </a:solidFill>
              </a:rPr>
              <a:t>Reach us at:</a:t>
            </a:r>
          </a:p>
          <a:p>
            <a:pPr marL="0" marR="0" lvl="0" indent="0" algn="r" defTabSz="914400" rtl="0" eaLnBrk="1" fontAlgn="base" latinLnBrk="0" hangingPunct="1">
              <a:lnSpc>
                <a:spcPct val="100000"/>
              </a:lnSpc>
              <a:spcBef>
                <a:spcPct val="0"/>
              </a:spcBef>
              <a:spcAft>
                <a:spcPct val="0"/>
              </a:spcAft>
              <a:buClrTx/>
              <a:buSzTx/>
              <a:buFontTx/>
              <a:buNone/>
              <a:tabLst/>
              <a:defRPr/>
            </a:pPr>
            <a:r>
              <a:rPr lang="en-US" altLang="en-US" sz="1800" b="0" cap="none" noProof="0" dirty="0" smtClean="0">
                <a:solidFill>
                  <a:srgbClr val="000000"/>
                </a:solidFill>
              </a:rPr>
              <a:t>sarah_andersson@jsi.com</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dirty="0" smtClean="0">
                <a:ln>
                  <a:noFill/>
                </a:ln>
                <a:solidFill>
                  <a:srgbClr val="000000"/>
                </a:solidFill>
                <a:effectLst/>
                <a:uLnTx/>
                <a:uFillTx/>
                <a:latin typeface="Franklin Gothic Demi" charset="0"/>
              </a:rPr>
              <a:t>sam_schmader@jsi.com</a:t>
            </a:r>
            <a:endParaRPr kumimoji="0" lang="en-US" altLang="en-US" sz="1800" b="0" i="0" u="none" strike="noStrike" kern="1200" cap="none" spc="0" normalizeH="0" baseline="0" noProof="0" dirty="0">
              <a:ln>
                <a:noFill/>
              </a:ln>
              <a:solidFill>
                <a:srgbClr val="000000"/>
              </a:solidFill>
              <a:effectLst/>
              <a:uLnTx/>
              <a:uFillTx/>
              <a:latin typeface="Franklin Gothic Demi" charset="0"/>
            </a:endParaRPr>
          </a:p>
        </p:txBody>
      </p:sp>
      <p:sp>
        <p:nvSpPr>
          <p:cNvPr id="11" name="Title 4"/>
          <p:cNvSpPr txBox="1">
            <a:spLocks/>
          </p:cNvSpPr>
          <p:nvPr/>
        </p:nvSpPr>
        <p:spPr>
          <a:xfrm>
            <a:off x="5465061" y="2406280"/>
            <a:ext cx="6572263" cy="2657039"/>
          </a:xfrm>
          <a:prstGeom prst="rect">
            <a:avLst/>
          </a:prstGeom>
          <a:noFill/>
        </p:spPr>
        <p:txBody>
          <a:bodyPr vert="horz" wrap="square" lIns="0" tIns="0" rIns="0" bIns="0" rtlCol="0" anchor="t">
            <a:noAutofit/>
          </a:bodyPr>
          <a:lstStyle>
            <a:lvl1pPr algn="l" rtl="0" eaLnBrk="0" fontAlgn="base" hangingPunct="0">
              <a:lnSpc>
                <a:spcPct val="95000"/>
              </a:lnSpc>
              <a:spcBef>
                <a:spcPct val="0"/>
              </a:spcBef>
              <a:spcAft>
                <a:spcPct val="0"/>
              </a:spcAft>
              <a:defRPr sz="4000" b="1" kern="1200" spc="-150">
                <a:solidFill>
                  <a:srgbClr val="002855"/>
                </a:solidFill>
                <a:latin typeface="+mj-lt"/>
                <a:ea typeface="+mj-ea"/>
                <a:cs typeface="+mj-cs"/>
              </a:defRPr>
            </a:lvl1pPr>
            <a:lvl2pPr algn="l" rtl="0" eaLnBrk="0" fontAlgn="base" hangingPunct="0">
              <a:lnSpc>
                <a:spcPct val="95000"/>
              </a:lnSpc>
              <a:spcBef>
                <a:spcPct val="0"/>
              </a:spcBef>
              <a:spcAft>
                <a:spcPct val="0"/>
              </a:spcAft>
              <a:defRPr sz="4000" b="1">
                <a:solidFill>
                  <a:schemeClr val="tx2"/>
                </a:solidFill>
                <a:latin typeface="Gill Sans MT" pitchFamily="34" charset="0"/>
              </a:defRPr>
            </a:lvl2pPr>
            <a:lvl3pPr algn="l" rtl="0" eaLnBrk="0" fontAlgn="base" hangingPunct="0">
              <a:lnSpc>
                <a:spcPct val="95000"/>
              </a:lnSpc>
              <a:spcBef>
                <a:spcPct val="0"/>
              </a:spcBef>
              <a:spcAft>
                <a:spcPct val="0"/>
              </a:spcAft>
              <a:defRPr sz="4000" b="1">
                <a:solidFill>
                  <a:schemeClr val="tx2"/>
                </a:solidFill>
                <a:latin typeface="Gill Sans MT" pitchFamily="34" charset="0"/>
              </a:defRPr>
            </a:lvl3pPr>
            <a:lvl4pPr algn="l" rtl="0" eaLnBrk="0" fontAlgn="base" hangingPunct="0">
              <a:lnSpc>
                <a:spcPct val="95000"/>
              </a:lnSpc>
              <a:spcBef>
                <a:spcPct val="0"/>
              </a:spcBef>
              <a:spcAft>
                <a:spcPct val="0"/>
              </a:spcAft>
              <a:defRPr sz="4000" b="1">
                <a:solidFill>
                  <a:schemeClr val="tx2"/>
                </a:solidFill>
                <a:latin typeface="Gill Sans MT" pitchFamily="34" charset="0"/>
              </a:defRPr>
            </a:lvl4pPr>
            <a:lvl5pPr algn="l" rtl="0" eaLnBrk="0" fontAlgn="base" hangingPunct="0">
              <a:lnSpc>
                <a:spcPct val="95000"/>
              </a:lnSpc>
              <a:spcBef>
                <a:spcPct val="0"/>
              </a:spcBef>
              <a:spcAft>
                <a:spcPct val="0"/>
              </a:spcAft>
              <a:defRPr sz="4000" b="1">
                <a:solidFill>
                  <a:schemeClr val="tx2"/>
                </a:solidFill>
                <a:latin typeface="Gill Sans MT" pitchFamily="34" charset="0"/>
              </a:defRPr>
            </a:lvl5pPr>
            <a:lvl6pPr marL="457200" algn="l" rtl="0" fontAlgn="base">
              <a:lnSpc>
                <a:spcPct val="95000"/>
              </a:lnSpc>
              <a:spcBef>
                <a:spcPct val="0"/>
              </a:spcBef>
              <a:spcAft>
                <a:spcPct val="0"/>
              </a:spcAft>
              <a:defRPr sz="4000" b="1">
                <a:solidFill>
                  <a:schemeClr val="tx2"/>
                </a:solidFill>
                <a:latin typeface="Gill Sans MT" pitchFamily="34" charset="0"/>
              </a:defRPr>
            </a:lvl6pPr>
            <a:lvl7pPr marL="914400" algn="l" rtl="0" fontAlgn="base">
              <a:lnSpc>
                <a:spcPct val="95000"/>
              </a:lnSpc>
              <a:spcBef>
                <a:spcPct val="0"/>
              </a:spcBef>
              <a:spcAft>
                <a:spcPct val="0"/>
              </a:spcAft>
              <a:defRPr sz="4000" b="1">
                <a:solidFill>
                  <a:schemeClr val="tx2"/>
                </a:solidFill>
                <a:latin typeface="Gill Sans MT" pitchFamily="34" charset="0"/>
              </a:defRPr>
            </a:lvl7pPr>
            <a:lvl8pPr marL="1371600" algn="l" rtl="0" fontAlgn="base">
              <a:lnSpc>
                <a:spcPct val="95000"/>
              </a:lnSpc>
              <a:spcBef>
                <a:spcPct val="0"/>
              </a:spcBef>
              <a:spcAft>
                <a:spcPct val="0"/>
              </a:spcAft>
              <a:defRPr sz="4000" b="1">
                <a:solidFill>
                  <a:schemeClr val="tx2"/>
                </a:solidFill>
                <a:latin typeface="Gill Sans MT" pitchFamily="34" charset="0"/>
              </a:defRPr>
            </a:lvl8pPr>
            <a:lvl9pPr marL="1828800" algn="l" rtl="0" fontAlgn="base">
              <a:lnSpc>
                <a:spcPct val="95000"/>
              </a:lnSpc>
              <a:spcBef>
                <a:spcPct val="0"/>
              </a:spcBef>
              <a:spcAft>
                <a:spcPct val="0"/>
              </a:spcAft>
              <a:defRPr sz="4000" b="1">
                <a:solidFill>
                  <a:schemeClr val="tx2"/>
                </a:solidFill>
                <a:latin typeface="Gill Sans MT" pitchFamily="34" charset="0"/>
              </a:defRPr>
            </a:lvl9pPr>
          </a:lstStyle>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Franklin Gothic Medium" panose="020B0603020102020204"/>
                <a:ea typeface="+mj-ea"/>
                <a:cs typeface="+mj-cs"/>
              </a:rPr>
              <a:t>Web:</a:t>
            </a:r>
            <a:r>
              <a:rPr kumimoji="0" lang="en-US" sz="1800" b="0" i="0" u="none" strike="noStrike" kern="1200" cap="none" spc="0" normalizeH="0" noProof="0" dirty="0" smtClean="0">
                <a:ln>
                  <a:noFill/>
                </a:ln>
                <a:solidFill>
                  <a:srgbClr val="000000"/>
                </a:solidFill>
                <a:effectLst/>
                <a:uLnTx/>
                <a:uFillTx/>
                <a:latin typeface="Franklin Gothic Medium" panose="020B0603020102020204"/>
                <a:ea typeface="+mj-ea"/>
                <a:cs typeface="+mj-cs"/>
              </a:rPr>
              <a:t> www.jsi.com</a:t>
            </a:r>
          </a:p>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Franklin Gothic Medium" panose="020B0603020102020204"/>
                <a:ea typeface="+mj-ea"/>
                <a:cs typeface="+mj-cs"/>
              </a:rPr>
              <a:t>www.health-games.org</a:t>
            </a:r>
            <a:r>
              <a:rPr kumimoji="0" lang="en-US" sz="1800" b="0" i="0" u="none" strike="noStrike" kern="1200" cap="none" spc="0" normalizeH="0" baseline="0" noProof="0" dirty="0">
                <a:ln>
                  <a:noFill/>
                </a:ln>
                <a:solidFill>
                  <a:srgbClr val="000000"/>
                </a:solidFill>
                <a:effectLst/>
                <a:uLnTx/>
                <a:uFillTx/>
                <a:latin typeface="Franklin Gothic Medium" panose="020B0603020102020204"/>
                <a:ea typeface="+mj-ea"/>
                <a:cs typeface="+mj-cs"/>
              </a:rPr>
              <a:t/>
            </a:r>
            <a:br>
              <a:rPr kumimoji="0" lang="en-US" sz="1800" b="0" i="0" u="none" strike="noStrike" kern="1200" cap="none" spc="0" normalizeH="0" baseline="0" noProof="0" dirty="0">
                <a:ln>
                  <a:noFill/>
                </a:ln>
                <a:solidFill>
                  <a:srgbClr val="000000"/>
                </a:solidFill>
                <a:effectLst/>
                <a:uLnTx/>
                <a:uFillTx/>
                <a:latin typeface="Franklin Gothic Medium" panose="020B0603020102020204"/>
                <a:ea typeface="+mj-ea"/>
                <a:cs typeface="+mj-cs"/>
              </a:rPr>
            </a:br>
            <a:r>
              <a:rPr kumimoji="0" lang="en-US" sz="1800" b="0" i="0" u="none" strike="noStrike" kern="1200" cap="none" spc="0" normalizeH="0" baseline="0" noProof="0" dirty="0" smtClean="0">
                <a:ln>
                  <a:noFill/>
                </a:ln>
                <a:solidFill>
                  <a:srgbClr val="000000"/>
                </a:solidFill>
                <a:effectLst/>
                <a:uLnTx/>
                <a:uFillTx/>
                <a:latin typeface="Franklin Gothic Medium" panose="020B0603020102020204"/>
                <a:ea typeface="+mj-ea"/>
                <a:cs typeface="+mj-cs"/>
              </a:rPr>
              <a:t>www.insupply.jsi.com</a:t>
            </a:r>
          </a:p>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Medium" panose="020B0603020102020204"/>
                <a:ea typeface="+mj-ea"/>
                <a:cs typeface="+mj-cs"/>
              </a:rPr>
              <a:t/>
            </a:r>
            <a:br>
              <a:rPr kumimoji="0" lang="en-US" sz="1800" b="0" i="0" u="none" strike="noStrike" kern="1200" cap="none" spc="0" normalizeH="0" baseline="0" noProof="0" dirty="0">
                <a:ln>
                  <a:noFill/>
                </a:ln>
                <a:solidFill>
                  <a:srgbClr val="000000"/>
                </a:solidFill>
                <a:effectLst/>
                <a:uLnTx/>
                <a:uFillTx/>
                <a:latin typeface="Franklin Gothic Medium" panose="020B0603020102020204"/>
                <a:ea typeface="+mj-ea"/>
                <a:cs typeface="+mj-cs"/>
              </a:rPr>
            </a:br>
            <a:r>
              <a:rPr kumimoji="0" lang="en-US" sz="1800" b="0" i="0" u="none" strike="noStrike" kern="1200" cap="none" spc="0" normalizeH="0" baseline="0" noProof="0" dirty="0">
                <a:ln>
                  <a:noFill/>
                </a:ln>
                <a:solidFill>
                  <a:srgbClr val="000000"/>
                </a:solidFill>
                <a:effectLst/>
                <a:uLnTx/>
                <a:uFillTx/>
                <a:latin typeface="Franklin Gothic Medium" panose="020B0603020102020204"/>
                <a:ea typeface="+mj-ea"/>
                <a:cs typeface="+mj-cs"/>
              </a:rPr>
              <a:t>Twitter: @</a:t>
            </a:r>
            <a:r>
              <a:rPr kumimoji="0" lang="en-US" sz="1800" b="0" i="0" u="none" strike="noStrike" kern="1200" cap="none" spc="0" normalizeH="0" baseline="0" noProof="0" dirty="0" err="1" smtClean="0">
                <a:ln>
                  <a:noFill/>
                </a:ln>
                <a:solidFill>
                  <a:srgbClr val="000000"/>
                </a:solidFill>
                <a:effectLst/>
                <a:uLnTx/>
                <a:uFillTx/>
                <a:latin typeface="Franklin Gothic Medium" panose="020B0603020102020204"/>
                <a:ea typeface="+mj-ea"/>
                <a:cs typeface="+mj-cs"/>
              </a:rPr>
              <a:t>inSupplyJSI</a:t>
            </a:r>
            <a:endParaRPr kumimoji="0" lang="en-US" sz="1800" b="0" i="0" u="none" strike="noStrike" kern="1200" cap="none" spc="0" normalizeH="0" baseline="0" noProof="0" dirty="0" smtClean="0">
              <a:ln>
                <a:noFill/>
              </a:ln>
              <a:solidFill>
                <a:srgbClr val="000000"/>
              </a:solidFill>
              <a:effectLst/>
              <a:uLnTx/>
              <a:uFillTx/>
              <a:latin typeface="Franklin Gothic Medium" panose="020B0603020102020204"/>
              <a:ea typeface="+mj-ea"/>
              <a:cs typeface="+mj-cs"/>
            </a:endParaRPr>
          </a:p>
          <a:p>
            <a:pPr marL="0" marR="0" lvl="0" indent="0" algn="l" defTabSz="914400" rtl="0" eaLnBrk="0" fontAlgn="base" latinLnBrk="0" hangingPunct="0">
              <a:lnSpc>
                <a:spcPct val="95000"/>
              </a:lnSpc>
              <a:spcBef>
                <a:spcPct val="0"/>
              </a:spcBef>
              <a:spcAft>
                <a:spcPct val="0"/>
              </a:spcAft>
              <a:buClrTx/>
              <a:buSzTx/>
              <a:buFontTx/>
              <a:buNone/>
              <a:tabLst/>
              <a:defRPr/>
            </a:pPr>
            <a:r>
              <a:rPr lang="en-US" sz="1800" b="0" spc="0" dirty="0" smtClean="0">
                <a:solidFill>
                  <a:srgbClr val="000000"/>
                </a:solidFill>
                <a:latin typeface="Franklin Gothic Medium" panose="020B0603020102020204"/>
              </a:rPr>
              <a:t>@</a:t>
            </a:r>
            <a:r>
              <a:rPr lang="en-US" sz="1800" b="0" spc="0" dirty="0" err="1" smtClean="0">
                <a:solidFill>
                  <a:srgbClr val="000000"/>
                </a:solidFill>
                <a:latin typeface="Franklin Gothic Medium" panose="020B0603020102020204"/>
              </a:rPr>
              <a:t>HealthGamesJSI</a:t>
            </a:r>
            <a:endParaRPr lang="en-US" sz="1800" b="0" spc="0" dirty="0" smtClean="0">
              <a:solidFill>
                <a:srgbClr val="000000"/>
              </a:solidFill>
              <a:latin typeface="Franklin Gothic Medium" panose="020B0603020102020204"/>
            </a:endParaRPr>
          </a:p>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Franklin Gothic Medium" panose="020B0603020102020204"/>
                <a:ea typeface="+mj-ea"/>
                <a:cs typeface="+mj-cs"/>
              </a:rPr>
              <a:t>@</a:t>
            </a:r>
            <a:r>
              <a:rPr kumimoji="0" lang="en-US" sz="1800" b="0" i="0" u="none" strike="noStrike" kern="1200" cap="none" spc="0" normalizeH="0" baseline="0" noProof="0" dirty="0" err="1" smtClean="0">
                <a:ln>
                  <a:noFill/>
                </a:ln>
                <a:solidFill>
                  <a:srgbClr val="000000"/>
                </a:solidFill>
                <a:effectLst/>
                <a:uLnTx/>
                <a:uFillTx/>
                <a:latin typeface="Franklin Gothic Medium" panose="020B0603020102020204"/>
                <a:ea typeface="+mj-ea"/>
                <a:cs typeface="+mj-cs"/>
              </a:rPr>
              <a:t>JSIHealth</a:t>
            </a:r>
            <a:endParaRPr kumimoji="0" lang="en-US" sz="1800" b="0" i="0" u="none" strike="noStrike" kern="1200" cap="none" spc="0" normalizeH="0" baseline="0" noProof="0" dirty="0" smtClean="0">
              <a:ln>
                <a:noFill/>
              </a:ln>
              <a:solidFill>
                <a:srgbClr val="000000"/>
              </a:solidFill>
              <a:effectLst/>
              <a:uLnTx/>
              <a:uFillTx/>
              <a:latin typeface="Franklin Gothic Medium" panose="020B0603020102020204"/>
              <a:ea typeface="+mj-ea"/>
              <a:cs typeface="+mj-cs"/>
            </a:endParaRPr>
          </a:p>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Medium" panose="020B0603020102020204"/>
                <a:ea typeface="+mj-ea"/>
                <a:cs typeface="+mj-cs"/>
              </a:rPr>
              <a:t/>
            </a:r>
            <a:br>
              <a:rPr kumimoji="0" lang="en-US" sz="1800" b="0" i="0" u="none" strike="noStrike" kern="1200" cap="none" spc="0" normalizeH="0" baseline="0" noProof="0" dirty="0">
                <a:ln>
                  <a:noFill/>
                </a:ln>
                <a:solidFill>
                  <a:srgbClr val="000000"/>
                </a:solidFill>
                <a:effectLst/>
                <a:uLnTx/>
                <a:uFillTx/>
                <a:latin typeface="Franklin Gothic Medium" panose="020B0603020102020204"/>
                <a:ea typeface="+mj-ea"/>
                <a:cs typeface="+mj-cs"/>
              </a:rPr>
            </a:br>
            <a:r>
              <a:rPr kumimoji="0" lang="en-US" sz="1800" b="0" i="0" u="none" strike="noStrike" kern="1200" cap="none" spc="0" normalizeH="0" baseline="0" noProof="0" dirty="0" smtClean="0">
                <a:ln>
                  <a:noFill/>
                </a:ln>
                <a:solidFill>
                  <a:srgbClr val="000000"/>
                </a:solidFill>
                <a:effectLst/>
                <a:uLnTx/>
                <a:uFillTx/>
                <a:latin typeface="Franklin Gothic Medium" panose="020B0603020102020204"/>
                <a:ea typeface="+mj-ea"/>
                <a:cs typeface="+mj-cs"/>
              </a:rPr>
              <a:t>Facebook: www.facebook.com/HealthGamesJSI</a:t>
            </a:r>
            <a:endParaRPr kumimoji="0" lang="en-US" sz="1800" b="0" i="0" u="none" strike="noStrike" kern="1200" cap="none" spc="0" normalizeH="0" baseline="0" noProof="0" dirty="0">
              <a:ln>
                <a:noFill/>
              </a:ln>
              <a:solidFill>
                <a:srgbClr val="000000"/>
              </a:solidFill>
              <a:effectLst/>
              <a:uLnTx/>
              <a:uFillTx/>
              <a:latin typeface="Franklin Gothic Medium" panose="020B0603020102020204"/>
              <a:ea typeface="+mj-ea"/>
              <a:cs typeface="+mj-cs"/>
            </a:endParaRPr>
          </a:p>
        </p:txBody>
      </p:sp>
    </p:spTree>
    <p:extLst>
      <p:ext uri="{BB962C8B-B14F-4D97-AF65-F5344CB8AC3E}">
        <p14:creationId xmlns:p14="http://schemas.microsoft.com/office/powerpoint/2010/main" val="29817569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71"/>
            <a:ext cx="12192000" cy="880946"/>
          </a:xfrm>
          <a:prstGeom prst="rect">
            <a:avLst/>
          </a:prstGeom>
          <a:solidFill>
            <a:schemeClr val="tx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rgbClr val="002855"/>
              </a:solidFill>
            </a:endParaRPr>
          </a:p>
        </p:txBody>
      </p:sp>
      <p:sp>
        <p:nvSpPr>
          <p:cNvPr id="5" name="Title 4"/>
          <p:cNvSpPr>
            <a:spLocks noGrp="1"/>
          </p:cNvSpPr>
          <p:nvPr>
            <p:ph type="title"/>
          </p:nvPr>
        </p:nvSpPr>
        <p:spPr>
          <a:xfrm>
            <a:off x="609600" y="259108"/>
            <a:ext cx="10972800" cy="695325"/>
          </a:xfrm>
        </p:spPr>
        <p:txBody>
          <a:bodyPr/>
          <a:lstStyle/>
          <a:p>
            <a:pPr algn="ctr"/>
            <a:r>
              <a:rPr lang="en-US" dirty="0">
                <a:solidFill>
                  <a:schemeClr val="bg1"/>
                </a:solidFill>
              </a:rPr>
              <a:t>Why Health Gaming?</a:t>
            </a:r>
          </a:p>
        </p:txBody>
      </p:sp>
      <p:sp>
        <p:nvSpPr>
          <p:cNvPr id="2" name="TextBox 1"/>
          <p:cNvSpPr txBox="1"/>
          <p:nvPr/>
        </p:nvSpPr>
        <p:spPr>
          <a:xfrm>
            <a:off x="403514" y="1646342"/>
            <a:ext cx="10747706" cy="5109091"/>
          </a:xfrm>
          <a:prstGeom prst="rect">
            <a:avLst/>
          </a:prstGeom>
          <a:noFill/>
        </p:spPr>
        <p:txBody>
          <a:bodyPr wrap="square" rtlCol="0">
            <a:spAutoFit/>
          </a:bodyPr>
          <a:lstStyle/>
          <a:p>
            <a:pPr marL="457200" indent="-457200">
              <a:buFont typeface="+mj-lt"/>
              <a:buAutoNum type="arabicPeriod"/>
            </a:pPr>
            <a:r>
              <a:rPr lang="en-US" sz="2400" dirty="0">
                <a:solidFill>
                  <a:srgbClr val="002855"/>
                </a:solidFill>
              </a:rPr>
              <a:t>Help </a:t>
            </a:r>
            <a:r>
              <a:rPr lang="en-US" sz="2400" dirty="0" smtClean="0">
                <a:solidFill>
                  <a:srgbClr val="002855"/>
                </a:solidFill>
              </a:rPr>
              <a:t>target populations (health workers, youth) </a:t>
            </a:r>
            <a:r>
              <a:rPr lang="en-US" sz="2400" dirty="0">
                <a:solidFill>
                  <a:srgbClr val="002855"/>
                </a:solidFill>
              </a:rPr>
              <a:t>acquire or update their </a:t>
            </a:r>
            <a:r>
              <a:rPr lang="en-US" sz="2400" dirty="0" smtClean="0">
                <a:solidFill>
                  <a:srgbClr val="002855"/>
                </a:solidFill>
              </a:rPr>
              <a:t>skills </a:t>
            </a:r>
            <a:r>
              <a:rPr lang="en-US" sz="2400" dirty="0">
                <a:solidFill>
                  <a:srgbClr val="002855"/>
                </a:solidFill>
              </a:rPr>
              <a:t>remotely, on their own schedule.</a:t>
            </a:r>
          </a:p>
          <a:p>
            <a:pPr marL="457200" indent="-457200">
              <a:buFont typeface="+mj-lt"/>
              <a:buAutoNum type="arabicPeriod"/>
            </a:pPr>
            <a:endParaRPr lang="en-US" sz="2400" dirty="0">
              <a:solidFill>
                <a:srgbClr val="002855"/>
              </a:solidFill>
            </a:endParaRPr>
          </a:p>
          <a:p>
            <a:pPr marL="457200" indent="-457200">
              <a:buFont typeface="+mj-lt"/>
              <a:buAutoNum type="arabicPeriod"/>
            </a:pPr>
            <a:r>
              <a:rPr lang="en-US" sz="2400" dirty="0">
                <a:solidFill>
                  <a:srgbClr val="002855"/>
                </a:solidFill>
              </a:rPr>
              <a:t>Gaming is fun and interactive and can be implemented to build a learning and sharing community.</a:t>
            </a:r>
          </a:p>
          <a:p>
            <a:pPr marL="457200" indent="-457200">
              <a:buFont typeface="+mj-lt"/>
              <a:buAutoNum type="arabicPeriod"/>
            </a:pPr>
            <a:endParaRPr lang="en-US" sz="2400" dirty="0">
              <a:solidFill>
                <a:srgbClr val="002855"/>
              </a:solidFill>
            </a:endParaRPr>
          </a:p>
          <a:p>
            <a:pPr marL="457200" indent="-457200">
              <a:buFont typeface="+mj-lt"/>
              <a:buAutoNum type="arabicPeriod"/>
            </a:pPr>
            <a:r>
              <a:rPr lang="en-US" sz="2400" dirty="0">
                <a:solidFill>
                  <a:srgbClr val="002855"/>
                </a:solidFill>
              </a:rPr>
              <a:t>Accessible through mobile phones, tablets, or laptops; skills can be acquired or refreshed outside of traditional classroom-based </a:t>
            </a:r>
            <a:r>
              <a:rPr lang="en-US" sz="2400" dirty="0" smtClean="0">
                <a:solidFill>
                  <a:srgbClr val="002855"/>
                </a:solidFill>
              </a:rPr>
              <a:t>trainings through a blended learning approach.</a:t>
            </a:r>
            <a:endParaRPr lang="en-US" sz="2400" dirty="0">
              <a:solidFill>
                <a:srgbClr val="002855"/>
              </a:solidFill>
            </a:endParaRPr>
          </a:p>
          <a:p>
            <a:pPr marL="457200" indent="-457200">
              <a:buFont typeface="+mj-lt"/>
              <a:buAutoNum type="arabicPeriod"/>
            </a:pPr>
            <a:endParaRPr lang="en-US" sz="2400" dirty="0">
              <a:solidFill>
                <a:srgbClr val="002855"/>
              </a:solidFill>
            </a:endParaRPr>
          </a:p>
          <a:p>
            <a:pPr marL="457200" indent="-457200">
              <a:buFont typeface="+mj-lt"/>
              <a:buAutoNum type="arabicPeriod"/>
            </a:pPr>
            <a:r>
              <a:rPr lang="en-US" sz="2400" dirty="0" smtClean="0">
                <a:solidFill>
                  <a:srgbClr val="002855"/>
                </a:solidFill>
              </a:rPr>
              <a:t>Gaming linked to social media and other offline actions to promote human interactions.</a:t>
            </a:r>
            <a:endParaRPr lang="en-US" sz="2400" dirty="0">
              <a:solidFill>
                <a:srgbClr val="002855"/>
              </a:solidFill>
            </a:endParaRPr>
          </a:p>
          <a:p>
            <a:endParaRPr lang="en-US" sz="2000" dirty="0">
              <a:solidFill>
                <a:srgbClr val="002855"/>
              </a:solidFill>
            </a:endParaRPr>
          </a:p>
          <a:p>
            <a:endParaRPr lang="en-GB" dirty="0">
              <a:solidFill>
                <a:srgbClr val="E4002B"/>
              </a:solidFill>
            </a:endParaRPr>
          </a:p>
        </p:txBody>
      </p:sp>
    </p:spTree>
    <p:extLst>
      <p:ext uri="{BB962C8B-B14F-4D97-AF65-F5344CB8AC3E}">
        <p14:creationId xmlns:p14="http://schemas.microsoft.com/office/powerpoint/2010/main" val="2182367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2" name="Shape 362"/>
          <p:cNvSpPr txBox="1">
            <a:spLocks noGrp="1"/>
          </p:cNvSpPr>
          <p:nvPr>
            <p:ph type="body" sz="quarter" idx="10"/>
          </p:nvPr>
        </p:nvSpPr>
        <p:spPr>
          <a:xfrm>
            <a:off x="609600" y="2414625"/>
            <a:ext cx="3987114" cy="3579921"/>
          </a:xfrm>
          <a:prstGeom prst="rect">
            <a:avLst/>
          </a:prstGeom>
          <a:noFill/>
          <a:ln>
            <a:noFill/>
          </a:ln>
        </p:spPr>
        <p:txBody>
          <a:bodyPr lIns="121897" tIns="60932" rIns="121897" bIns="60932" anchor="t" anchorCtr="0">
            <a:noAutofit/>
          </a:bodyPr>
          <a:lstStyle/>
          <a:p>
            <a:pPr marL="457189" indent="-457189">
              <a:lnSpc>
                <a:spcPct val="125000"/>
              </a:lnSpc>
              <a:spcBef>
                <a:spcPts val="0"/>
              </a:spcBef>
              <a:buClr>
                <a:schemeClr val="dk1"/>
              </a:buClr>
              <a:buSzPct val="25000"/>
              <a:buNone/>
            </a:pPr>
            <a:r>
              <a:rPr lang="en" sz="2000" b="1" dirty="0">
                <a:solidFill>
                  <a:srgbClr val="002855"/>
                </a:solidFill>
                <a:ea typeface="Roboto"/>
                <a:cs typeface="Roboto"/>
                <a:sym typeface="Roboto"/>
              </a:rPr>
              <a:t>Individual Learning Perspective</a:t>
            </a:r>
          </a:p>
          <a:p>
            <a:pPr marL="457189" indent="-457189">
              <a:lnSpc>
                <a:spcPct val="125000"/>
              </a:lnSpc>
              <a:spcBef>
                <a:spcPts val="373"/>
              </a:spcBef>
              <a:buClr>
                <a:srgbClr val="002855"/>
              </a:buClr>
              <a:buSzPct val="100000"/>
              <a:buFont typeface="Noto Sans Symbols"/>
              <a:buChar char="▪"/>
            </a:pPr>
            <a:r>
              <a:rPr lang="en" sz="2000" dirty="0">
                <a:solidFill>
                  <a:schemeClr val="accent1"/>
                </a:solidFill>
                <a:latin typeface="Gill Sans MT" pitchFamily="34" charset="0"/>
                <a:cs typeface="Arial" charset="0"/>
                <a:sym typeface="Roboto"/>
              </a:rPr>
              <a:t>How good am I compared to </a:t>
            </a:r>
            <a:br>
              <a:rPr lang="en" sz="2000" dirty="0">
                <a:solidFill>
                  <a:schemeClr val="accent1"/>
                </a:solidFill>
                <a:latin typeface="Gill Sans MT" pitchFamily="34" charset="0"/>
                <a:cs typeface="Arial" charset="0"/>
                <a:sym typeface="Roboto"/>
              </a:rPr>
            </a:br>
            <a:r>
              <a:rPr lang="en" sz="2000" dirty="0">
                <a:solidFill>
                  <a:schemeClr val="accent1"/>
                </a:solidFill>
                <a:latin typeface="Gill Sans MT" pitchFamily="34" charset="0"/>
                <a:cs typeface="Arial" charset="0"/>
                <a:sym typeface="Roboto"/>
              </a:rPr>
              <a:t>others? </a:t>
            </a:r>
          </a:p>
          <a:p>
            <a:pPr marL="457189" indent="-457189">
              <a:lnSpc>
                <a:spcPct val="125000"/>
              </a:lnSpc>
              <a:spcBef>
                <a:spcPts val="373"/>
              </a:spcBef>
              <a:buClr>
                <a:srgbClr val="002855"/>
              </a:buClr>
              <a:buSzPct val="100000"/>
              <a:buFont typeface="Noto Sans Symbols"/>
              <a:buChar char="▪"/>
            </a:pPr>
            <a:r>
              <a:rPr lang="en" sz="2000" dirty="0">
                <a:solidFill>
                  <a:schemeClr val="accent1"/>
                </a:solidFill>
                <a:latin typeface="Gill Sans MT" pitchFamily="34" charset="0"/>
                <a:cs typeface="Arial" charset="0"/>
                <a:sym typeface="Roboto"/>
              </a:rPr>
              <a:t>Which topics should I learn, </a:t>
            </a:r>
            <a:br>
              <a:rPr lang="en" sz="2000" dirty="0">
                <a:solidFill>
                  <a:schemeClr val="accent1"/>
                </a:solidFill>
                <a:latin typeface="Gill Sans MT" pitchFamily="34" charset="0"/>
                <a:cs typeface="Arial" charset="0"/>
                <a:sym typeface="Roboto"/>
              </a:rPr>
            </a:br>
            <a:r>
              <a:rPr lang="en" sz="2000" dirty="0">
                <a:solidFill>
                  <a:schemeClr val="accent1"/>
                </a:solidFill>
                <a:latin typeface="Gill Sans MT" pitchFamily="34" charset="0"/>
                <a:cs typeface="Arial" charset="0"/>
                <a:sym typeface="Roboto"/>
              </a:rPr>
              <a:t>which </a:t>
            </a:r>
            <a:r>
              <a:rPr lang="en" sz="2000" dirty="0" smtClean="0">
                <a:solidFill>
                  <a:schemeClr val="accent1"/>
                </a:solidFill>
                <a:latin typeface="Gill Sans MT" pitchFamily="34" charset="0"/>
                <a:cs typeface="Arial" charset="0"/>
                <a:sym typeface="Roboto"/>
              </a:rPr>
              <a:t>ones should I </a:t>
            </a:r>
            <a:r>
              <a:rPr lang="en" sz="2000" dirty="0">
                <a:solidFill>
                  <a:schemeClr val="accent1"/>
                </a:solidFill>
                <a:latin typeface="Gill Sans MT" pitchFamily="34" charset="0"/>
                <a:cs typeface="Arial" charset="0"/>
                <a:sym typeface="Roboto"/>
              </a:rPr>
              <a:t>not?</a:t>
            </a:r>
          </a:p>
          <a:p>
            <a:pPr marL="457189" indent="-457189">
              <a:lnSpc>
                <a:spcPct val="125000"/>
              </a:lnSpc>
              <a:spcBef>
                <a:spcPts val="373"/>
              </a:spcBef>
              <a:buClr>
                <a:srgbClr val="002855"/>
              </a:buClr>
              <a:buSzPct val="100000"/>
              <a:buFont typeface="Noto Sans Symbols"/>
              <a:buChar char="▪"/>
            </a:pPr>
            <a:r>
              <a:rPr lang="en" sz="2000" dirty="0" smtClean="0">
                <a:solidFill>
                  <a:schemeClr val="accent1"/>
                </a:solidFill>
                <a:latin typeface="Gill Sans MT" pitchFamily="34" charset="0"/>
                <a:cs typeface="Arial" charset="0"/>
                <a:sym typeface="Roboto"/>
              </a:rPr>
              <a:t>What areas of learning are going to be some “easy wins”? What will require more time?</a:t>
            </a:r>
            <a:endParaRPr lang="en" sz="2000" dirty="0">
              <a:solidFill>
                <a:schemeClr val="accent1"/>
              </a:solidFill>
              <a:latin typeface="Gill Sans MT" pitchFamily="34" charset="0"/>
              <a:cs typeface="Arial" charset="0"/>
              <a:sym typeface="Roboto"/>
            </a:endParaRPr>
          </a:p>
        </p:txBody>
      </p:sp>
      <p:sp>
        <p:nvSpPr>
          <p:cNvPr id="364" name="Shape 364"/>
          <p:cNvSpPr txBox="1">
            <a:spLocks noGrp="1"/>
          </p:cNvSpPr>
          <p:nvPr>
            <p:ph type="body" idx="4294967295"/>
          </p:nvPr>
        </p:nvSpPr>
        <p:spPr>
          <a:xfrm>
            <a:off x="6709719" y="2414625"/>
            <a:ext cx="5251621" cy="3579921"/>
          </a:xfrm>
          <a:prstGeom prst="rect">
            <a:avLst/>
          </a:prstGeom>
          <a:noFill/>
          <a:ln>
            <a:noFill/>
          </a:ln>
        </p:spPr>
        <p:txBody>
          <a:bodyPr lIns="121897" tIns="60932" rIns="121897" bIns="60932" anchor="t" anchorCtr="0">
            <a:noAutofit/>
          </a:bodyPr>
          <a:lstStyle/>
          <a:p>
            <a:pPr marL="457189" indent="-457189">
              <a:lnSpc>
                <a:spcPct val="125000"/>
              </a:lnSpc>
              <a:spcBef>
                <a:spcPts val="0"/>
              </a:spcBef>
              <a:buClr>
                <a:schemeClr val="dk1"/>
              </a:buClr>
              <a:buSzPct val="25000"/>
              <a:buNone/>
            </a:pPr>
            <a:r>
              <a:rPr lang="en" sz="2000" b="1" dirty="0" smtClean="0">
                <a:solidFill>
                  <a:srgbClr val="002855"/>
                </a:solidFill>
                <a:ea typeface="Roboto"/>
                <a:cs typeface="Roboto"/>
                <a:sym typeface="Roboto"/>
              </a:rPr>
              <a:t>Organizational </a:t>
            </a:r>
            <a:r>
              <a:rPr lang="en" sz="2000" b="1" dirty="0">
                <a:solidFill>
                  <a:srgbClr val="002855"/>
                </a:solidFill>
                <a:ea typeface="Roboto"/>
                <a:cs typeface="Roboto"/>
                <a:sym typeface="Roboto"/>
              </a:rPr>
              <a:t>Impact &amp; Measurement Perspective</a:t>
            </a:r>
          </a:p>
          <a:p>
            <a:pPr marL="457189" indent="-457189">
              <a:lnSpc>
                <a:spcPct val="125000"/>
              </a:lnSpc>
              <a:spcBef>
                <a:spcPts val="373"/>
              </a:spcBef>
              <a:buClr>
                <a:srgbClr val="002855"/>
              </a:buClr>
              <a:buSzPct val="100000"/>
              <a:buFont typeface="Noto Sans Symbols"/>
              <a:buChar char="▪"/>
            </a:pPr>
            <a:r>
              <a:rPr lang="en" sz="2000" dirty="0">
                <a:solidFill>
                  <a:schemeClr val="accent1"/>
                </a:solidFill>
                <a:latin typeface="Gill Sans MT" pitchFamily="34" charset="0"/>
                <a:cs typeface="Arial" charset="0"/>
                <a:sym typeface="Roboto"/>
              </a:rPr>
              <a:t>Where do we stand?</a:t>
            </a:r>
          </a:p>
          <a:p>
            <a:pPr marL="457189" indent="-457189">
              <a:lnSpc>
                <a:spcPct val="125000"/>
              </a:lnSpc>
              <a:spcBef>
                <a:spcPts val="373"/>
              </a:spcBef>
              <a:buClr>
                <a:srgbClr val="002855"/>
              </a:buClr>
              <a:buSzPct val="100000"/>
              <a:buFont typeface="Noto Sans Symbols"/>
              <a:buChar char="▪"/>
            </a:pPr>
            <a:r>
              <a:rPr lang="en" sz="2000" dirty="0">
                <a:solidFill>
                  <a:schemeClr val="accent1"/>
                </a:solidFill>
                <a:latin typeface="Gill Sans MT" pitchFamily="34" charset="0"/>
                <a:cs typeface="Arial" charset="0"/>
                <a:sym typeface="Roboto"/>
              </a:rPr>
              <a:t>Where are interventions needed?</a:t>
            </a:r>
          </a:p>
          <a:p>
            <a:pPr marL="457189" indent="-457189">
              <a:lnSpc>
                <a:spcPct val="125000"/>
              </a:lnSpc>
              <a:spcBef>
                <a:spcPts val="373"/>
              </a:spcBef>
              <a:buClr>
                <a:srgbClr val="002855"/>
              </a:buClr>
              <a:buSzPct val="100000"/>
              <a:buFont typeface="Noto Sans Symbols"/>
              <a:buChar char="▪"/>
            </a:pPr>
            <a:r>
              <a:rPr lang="en" sz="2000" dirty="0">
                <a:solidFill>
                  <a:schemeClr val="accent1"/>
                </a:solidFill>
                <a:latin typeface="Gill Sans MT" pitchFamily="34" charset="0"/>
                <a:cs typeface="Arial" charset="0"/>
                <a:sym typeface="Roboto"/>
              </a:rPr>
              <a:t>Why are there performance differences between teams/departments?</a:t>
            </a:r>
          </a:p>
          <a:p>
            <a:pPr marL="457189" indent="-457189">
              <a:lnSpc>
                <a:spcPct val="125000"/>
              </a:lnSpc>
              <a:spcBef>
                <a:spcPts val="373"/>
              </a:spcBef>
              <a:buClr>
                <a:srgbClr val="002855"/>
              </a:buClr>
              <a:buSzPct val="100000"/>
              <a:buFont typeface="Noto Sans Symbols"/>
              <a:buChar char="▪"/>
            </a:pPr>
            <a:r>
              <a:rPr lang="en" sz="2000" dirty="0">
                <a:solidFill>
                  <a:schemeClr val="accent1"/>
                </a:solidFill>
                <a:latin typeface="Gill Sans MT" pitchFamily="34" charset="0"/>
                <a:cs typeface="Arial" charset="0"/>
                <a:sym typeface="Roboto"/>
              </a:rPr>
              <a:t>Are investments paying off?  Where should we intervene to make a difference?</a:t>
            </a:r>
          </a:p>
        </p:txBody>
      </p:sp>
      <p:sp>
        <p:nvSpPr>
          <p:cNvPr id="14" name="Rectangle 13"/>
          <p:cNvSpPr/>
          <p:nvPr/>
        </p:nvSpPr>
        <p:spPr>
          <a:xfrm>
            <a:off x="0" y="-971"/>
            <a:ext cx="12192000" cy="880946"/>
          </a:xfrm>
          <a:prstGeom prst="rect">
            <a:avLst/>
          </a:prstGeom>
          <a:solidFill>
            <a:schemeClr val="tx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3" name="Rectangle 2"/>
          <p:cNvSpPr/>
          <p:nvPr/>
        </p:nvSpPr>
        <p:spPr>
          <a:xfrm>
            <a:off x="849948" y="108682"/>
            <a:ext cx="10492104" cy="707886"/>
          </a:xfrm>
          <a:prstGeom prst="rect">
            <a:avLst/>
          </a:prstGeom>
        </p:spPr>
        <p:txBody>
          <a:bodyPr wrap="none">
            <a:spAutoFit/>
          </a:bodyPr>
          <a:lstStyle/>
          <a:p>
            <a:pPr algn="ctr"/>
            <a:r>
              <a:rPr lang="en-US" sz="4000" b="1" dirty="0" err="1">
                <a:solidFill>
                  <a:schemeClr val="bg1"/>
                </a:solidFill>
              </a:rPr>
              <a:t>HealthGames</a:t>
            </a:r>
            <a:r>
              <a:rPr lang="en-US" sz="4000" b="1" dirty="0">
                <a:solidFill>
                  <a:schemeClr val="bg1"/>
                </a:solidFill>
              </a:rPr>
              <a:t>: Playing, Measuring, Learning</a:t>
            </a:r>
            <a:endParaRPr lang="en-US" sz="40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046" y="1247687"/>
            <a:ext cx="1143000" cy="11430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9523" y="1019087"/>
            <a:ext cx="1600200" cy="1600200"/>
          </a:xfrm>
          <a:prstGeom prst="rect">
            <a:avLst/>
          </a:prstGeom>
        </p:spPr>
      </p:pic>
      <p:grpSp>
        <p:nvGrpSpPr>
          <p:cNvPr id="4" name="Group 3"/>
          <p:cNvGrpSpPr/>
          <p:nvPr/>
        </p:nvGrpSpPr>
        <p:grpSpPr>
          <a:xfrm>
            <a:off x="3992252" y="1241816"/>
            <a:ext cx="3090312" cy="3090312"/>
            <a:chOff x="4115819" y="1246779"/>
            <a:chExt cx="3090312" cy="3090312"/>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5819" y="1246779"/>
              <a:ext cx="3090312" cy="3090312"/>
            </a:xfrm>
            <a:prstGeom prst="rect">
              <a:avLst/>
            </a:prstGeom>
          </p:spPr>
        </p:pic>
        <p:pic>
          <p:nvPicPr>
            <p:cNvPr id="5" name="Picture 4"/>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78804" y="3114029"/>
              <a:ext cx="457200" cy="457200"/>
            </a:xfrm>
            <a:prstGeom prst="rect">
              <a:avLst/>
            </a:prstGeom>
          </p:spPr>
        </p:pic>
        <p:pic>
          <p:nvPicPr>
            <p:cNvPr id="6" name="Picture 5"/>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881686" y="3114029"/>
              <a:ext cx="428625" cy="457200"/>
            </a:xfrm>
            <a:prstGeom prst="rect">
              <a:avLst/>
            </a:prstGeom>
          </p:spPr>
        </p:pic>
        <p:pic>
          <p:nvPicPr>
            <p:cNvPr id="7" name="Picture 6"/>
            <p:cNvPicPr>
              <a:picLocks noChangeAspect="1"/>
            </p:cNvPicPr>
            <p:nvPr/>
          </p:nvPicPr>
          <p:blipFill>
            <a:blip r:embed="rId8" cstate="print">
              <a:duotone>
                <a:prstClr val="black"/>
                <a:srgbClr val="0072CE">
                  <a:tint val="45000"/>
                  <a:satMod val="400000"/>
                </a:srgbClr>
              </a:duotone>
              <a:extLst>
                <a:ext uri="{28A0092B-C50C-407E-A947-70E740481C1C}">
                  <a14:useLocalDpi xmlns:a14="http://schemas.microsoft.com/office/drawing/2010/main" val="0"/>
                </a:ext>
              </a:extLst>
            </a:blip>
            <a:stretch>
              <a:fillRect/>
            </a:stretch>
          </p:blipFill>
          <p:spPr>
            <a:xfrm>
              <a:off x="5078804" y="2453123"/>
              <a:ext cx="457200" cy="457200"/>
            </a:xfrm>
            <a:prstGeom prst="rect">
              <a:avLst/>
            </a:prstGeom>
          </p:spPr>
        </p:pic>
        <p:pic>
          <p:nvPicPr>
            <p:cNvPr id="8" name="Picture 7"/>
            <p:cNvPicPr>
              <a:picLocks noChangeAspect="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867400" y="2453123"/>
              <a:ext cx="457200" cy="457200"/>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1544" y="1616256"/>
              <a:ext cx="1624354" cy="684409"/>
            </a:xfrm>
            <a:prstGeom prst="rect">
              <a:avLst/>
            </a:prstGeom>
          </p:spPr>
        </p:pic>
      </p:grpSp>
    </p:spTree>
    <p:extLst>
      <p:ext uri="{BB962C8B-B14F-4D97-AF65-F5344CB8AC3E}">
        <p14:creationId xmlns:p14="http://schemas.microsoft.com/office/powerpoint/2010/main" val="2234584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71"/>
            <a:ext cx="12192000" cy="880946"/>
          </a:xfrm>
          <a:prstGeom prst="rect">
            <a:avLst/>
          </a:prstGeom>
          <a:solidFill>
            <a:schemeClr val="tx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9" name="Rectangle 8"/>
          <p:cNvSpPr/>
          <p:nvPr/>
        </p:nvSpPr>
        <p:spPr>
          <a:xfrm>
            <a:off x="2882625" y="108682"/>
            <a:ext cx="6426759" cy="707886"/>
          </a:xfrm>
          <a:prstGeom prst="rect">
            <a:avLst/>
          </a:prstGeom>
        </p:spPr>
        <p:txBody>
          <a:bodyPr wrap="none">
            <a:spAutoFit/>
          </a:bodyPr>
          <a:lstStyle/>
          <a:p>
            <a:pPr algn="ctr"/>
            <a:r>
              <a:rPr lang="en-US" sz="4000" b="1" dirty="0" smtClean="0">
                <a:solidFill>
                  <a:schemeClr val="bg1"/>
                </a:solidFill>
              </a:rPr>
              <a:t>How </a:t>
            </a:r>
            <a:r>
              <a:rPr lang="en-US" sz="4000" b="1" dirty="0" err="1" smtClean="0">
                <a:solidFill>
                  <a:schemeClr val="bg1"/>
                </a:solidFill>
              </a:rPr>
              <a:t>HealthGames</a:t>
            </a:r>
            <a:r>
              <a:rPr lang="en-US" sz="4000" b="1" dirty="0" smtClean="0">
                <a:solidFill>
                  <a:schemeClr val="bg1"/>
                </a:solidFill>
              </a:rPr>
              <a:t> Works</a:t>
            </a:r>
            <a:endParaRPr lang="en-US" sz="4000" b="1" dirty="0"/>
          </a:p>
        </p:txBody>
      </p:sp>
      <p:sp>
        <p:nvSpPr>
          <p:cNvPr id="10" name="TextBox 9"/>
          <p:cNvSpPr txBox="1"/>
          <p:nvPr/>
        </p:nvSpPr>
        <p:spPr>
          <a:xfrm>
            <a:off x="403514" y="1646342"/>
            <a:ext cx="10747706"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accent1"/>
                </a:solidFill>
              </a:rPr>
              <a:t>Utilizing best practices in multiple choice question design, authors craft questions of varying difficulty for </a:t>
            </a:r>
            <a:r>
              <a:rPr lang="en-US" sz="2400" dirty="0">
                <a:solidFill>
                  <a:schemeClr val="accent1"/>
                </a:solidFill>
              </a:rPr>
              <a:t>each </a:t>
            </a:r>
            <a:r>
              <a:rPr lang="en-US" sz="2400" dirty="0" smtClean="0">
                <a:solidFill>
                  <a:schemeClr val="accent1"/>
                </a:solidFill>
              </a:rPr>
              <a:t>game</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smtClean="0">
                <a:solidFill>
                  <a:schemeClr val="accent1"/>
                </a:solidFill>
              </a:rPr>
              <a:t>Questions </a:t>
            </a:r>
            <a:r>
              <a:rPr lang="en-US" sz="2400" dirty="0">
                <a:solidFill>
                  <a:schemeClr val="accent1"/>
                </a:solidFill>
              </a:rPr>
              <a:t>include learning tips that link learners to online resources </a:t>
            </a:r>
            <a:r>
              <a:rPr lang="en-US" sz="2400" dirty="0" smtClean="0">
                <a:solidFill>
                  <a:schemeClr val="accent1"/>
                </a:solidFill>
              </a:rPr>
              <a:t>related to the game’s theme</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smtClean="0">
                <a:solidFill>
                  <a:schemeClr val="accent1"/>
                </a:solidFill>
              </a:rPr>
              <a:t>Timed-limited questions (30-60 seconds) between gamers with the jackpot feature transforms a routine quiz-style format into a competitive game</a:t>
            </a:r>
          </a:p>
          <a:p>
            <a:pPr marL="342900" indent="-342900">
              <a:buFont typeface="Arial" panose="020B0604020202020204" pitchFamily="34" charset="0"/>
              <a:buChar char="•"/>
            </a:pPr>
            <a:endParaRPr lang="en-US" sz="2400" dirty="0" smtClean="0">
              <a:solidFill>
                <a:schemeClr val="accent1"/>
              </a:solidFill>
            </a:endParaRPr>
          </a:p>
          <a:p>
            <a:pPr marL="342900" indent="-342900">
              <a:buFont typeface="Arial" panose="020B0604020202020204" pitchFamily="34" charset="0"/>
              <a:buChar char="•"/>
            </a:pPr>
            <a:r>
              <a:rPr lang="en-US" sz="2400" dirty="0" smtClean="0">
                <a:solidFill>
                  <a:schemeClr val="accent1"/>
                </a:solidFill>
              </a:rPr>
              <a:t>Users choose their gaming method between “Play Along”, “Group Gaming”, or “Training Alone”</a:t>
            </a:r>
          </a:p>
          <a:p>
            <a:endParaRPr lang="en-US" sz="2400" dirty="0" smtClean="0">
              <a:solidFill>
                <a:schemeClr val="accent1"/>
              </a:solidFill>
            </a:endParaRPr>
          </a:p>
          <a:p>
            <a:endParaRPr lang="en-US" sz="2400" dirty="0">
              <a:solidFill>
                <a:schemeClr val="accent1"/>
              </a:solidFill>
            </a:endParaRPr>
          </a:p>
        </p:txBody>
      </p:sp>
    </p:spTree>
    <p:extLst>
      <p:ext uri="{BB962C8B-B14F-4D97-AF65-F5344CB8AC3E}">
        <p14:creationId xmlns:p14="http://schemas.microsoft.com/office/powerpoint/2010/main" val="1247369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71"/>
            <a:ext cx="12192000" cy="880946"/>
          </a:xfrm>
          <a:prstGeom prst="rect">
            <a:avLst/>
          </a:prstGeom>
          <a:solidFill>
            <a:schemeClr val="tx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5" name="TextBox 4"/>
          <p:cNvSpPr txBox="1"/>
          <p:nvPr/>
        </p:nvSpPr>
        <p:spPr>
          <a:xfrm>
            <a:off x="403514" y="1646342"/>
            <a:ext cx="10747706"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accent1"/>
                </a:solidFill>
              </a:rPr>
              <a:t>With continuous play, the platform’s algorithm takes into account question difficulty and group performance to determine individual user learning indices</a:t>
            </a:r>
          </a:p>
          <a:p>
            <a:r>
              <a:rPr lang="en-US" sz="2400" dirty="0" smtClean="0">
                <a:solidFill>
                  <a:schemeClr val="accent1"/>
                </a:solidFill>
              </a:rPr>
              <a:t> </a:t>
            </a:r>
          </a:p>
          <a:p>
            <a:pPr marL="342900" indent="-342900">
              <a:buFont typeface="Arial" panose="020B0604020202020204" pitchFamily="34" charset="0"/>
              <a:buChar char="•"/>
            </a:pPr>
            <a:r>
              <a:rPr lang="en-US" sz="2400" dirty="0" smtClean="0">
                <a:solidFill>
                  <a:schemeClr val="accent1"/>
                </a:solidFill>
              </a:rPr>
              <a:t>The platform evaluates learning against the number of questions answered correctly and the number of difficult questions answered correctly</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smtClean="0">
                <a:solidFill>
                  <a:schemeClr val="accent1"/>
                </a:solidFill>
              </a:rPr>
              <a:t>Questions are repeated as gamers continue playing in order to measure knowledge retention, which also feeds into the </a:t>
            </a:r>
            <a:r>
              <a:rPr lang="en-US" sz="2400" dirty="0" err="1" smtClean="0">
                <a:solidFill>
                  <a:schemeClr val="accent1"/>
                </a:solidFill>
              </a:rPr>
              <a:t>yeepa</a:t>
            </a:r>
            <a:r>
              <a:rPr lang="en-US" sz="2400" dirty="0" smtClean="0">
                <a:solidFill>
                  <a:schemeClr val="accent1"/>
                </a:solidFill>
              </a:rPr>
              <a:t> index</a:t>
            </a:r>
          </a:p>
          <a:p>
            <a:endParaRPr lang="en-US" sz="2400" dirty="0">
              <a:solidFill>
                <a:schemeClr val="accent1"/>
              </a:solidFill>
            </a:endParaRPr>
          </a:p>
        </p:txBody>
      </p:sp>
      <p:sp>
        <p:nvSpPr>
          <p:cNvPr id="6" name="Rectangle 5"/>
          <p:cNvSpPr/>
          <p:nvPr/>
        </p:nvSpPr>
        <p:spPr>
          <a:xfrm>
            <a:off x="1253870" y="133396"/>
            <a:ext cx="9684319" cy="646331"/>
          </a:xfrm>
          <a:prstGeom prst="rect">
            <a:avLst/>
          </a:prstGeom>
        </p:spPr>
        <p:txBody>
          <a:bodyPr wrap="none">
            <a:spAutoFit/>
          </a:bodyPr>
          <a:lstStyle/>
          <a:p>
            <a:pPr algn="ctr"/>
            <a:r>
              <a:rPr lang="en-US" sz="3600" b="1" dirty="0" smtClean="0">
                <a:solidFill>
                  <a:schemeClr val="bg1"/>
                </a:solidFill>
              </a:rPr>
              <a:t>Analytics feed the player performance index</a:t>
            </a:r>
            <a:endParaRPr lang="en-US" sz="3600" b="1" dirty="0"/>
          </a:p>
        </p:txBody>
      </p:sp>
    </p:spTree>
    <p:extLst>
      <p:ext uri="{BB962C8B-B14F-4D97-AF65-F5344CB8AC3E}">
        <p14:creationId xmlns:p14="http://schemas.microsoft.com/office/powerpoint/2010/main" val="1540052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prstGeom prst="rect">
            <a:avLst/>
          </a:prstGeom>
          <a:noFill/>
          <a:ln>
            <a:noFill/>
          </a:ln>
        </p:spPr>
        <p:txBody>
          <a:bodyPr lIns="0" tIns="359991" rIns="359991" bIns="359991" anchor="ctr" anchorCtr="0">
            <a:noAutofit/>
          </a:bodyPr>
          <a:lstStyle/>
          <a:p>
            <a:pPr>
              <a:lnSpc>
                <a:spcPct val="130000"/>
              </a:lnSpc>
              <a:spcBef>
                <a:spcPts val="0"/>
              </a:spcBef>
              <a:buSzPct val="25000"/>
            </a:pPr>
            <a:r>
              <a:rPr lang="en" sz="3700" b="1" dirty="0">
                <a:solidFill>
                  <a:schemeClr val="bg1"/>
                </a:solidFill>
                <a:ea typeface="Arial"/>
                <a:cs typeface="Arial"/>
                <a:sym typeface="Arial"/>
              </a:rPr>
              <a:t>Learning Progress is represented like a Stock Index</a:t>
            </a:r>
            <a:endParaRPr lang="en" sz="3700" b="1" dirty="0">
              <a:solidFill>
                <a:schemeClr val="accent1"/>
              </a:solidFill>
              <a:ea typeface="Arial"/>
              <a:cs typeface="Arial"/>
              <a:sym typeface="Arial"/>
            </a:endParaRPr>
          </a:p>
        </p:txBody>
      </p:sp>
      <p:pic>
        <p:nvPicPr>
          <p:cNvPr id="445" name="Shape 445"/>
          <p:cNvPicPr preferRelativeResize="0"/>
          <p:nvPr/>
        </p:nvPicPr>
        <p:blipFill rotWithShape="1">
          <a:blip r:embed="rId3">
            <a:alphaModFix/>
          </a:blip>
          <a:srcRect/>
          <a:stretch/>
        </p:blipFill>
        <p:spPr>
          <a:xfrm>
            <a:off x="838201" y="941427"/>
            <a:ext cx="10515599" cy="4935992"/>
          </a:xfrm>
          <a:prstGeom prst="rect">
            <a:avLst/>
          </a:prstGeom>
          <a:noFill/>
          <a:ln>
            <a:noFill/>
          </a:ln>
        </p:spPr>
      </p:pic>
      <p:sp>
        <p:nvSpPr>
          <p:cNvPr id="7" name="Rectangle 6"/>
          <p:cNvSpPr/>
          <p:nvPr/>
        </p:nvSpPr>
        <p:spPr>
          <a:xfrm>
            <a:off x="0" y="-971"/>
            <a:ext cx="12192000" cy="880946"/>
          </a:xfrm>
          <a:prstGeom prst="rect">
            <a:avLst/>
          </a:prstGeom>
          <a:solidFill>
            <a:schemeClr val="tx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8" name="Rectangle 7"/>
          <p:cNvSpPr/>
          <p:nvPr/>
        </p:nvSpPr>
        <p:spPr>
          <a:xfrm>
            <a:off x="441575" y="133396"/>
            <a:ext cx="11308865" cy="646331"/>
          </a:xfrm>
          <a:prstGeom prst="rect">
            <a:avLst/>
          </a:prstGeom>
        </p:spPr>
        <p:txBody>
          <a:bodyPr wrap="none">
            <a:spAutoFit/>
          </a:bodyPr>
          <a:lstStyle/>
          <a:p>
            <a:pPr algn="ctr"/>
            <a:r>
              <a:rPr lang="en-US" sz="3600" b="1" dirty="0">
                <a:solidFill>
                  <a:schemeClr val="bg1"/>
                </a:solidFill>
              </a:rPr>
              <a:t>Learning Progress is Represented like a Stock Index</a:t>
            </a:r>
            <a:endParaRPr lang="en-US" sz="3600" b="1" dirty="0"/>
          </a:p>
        </p:txBody>
      </p:sp>
    </p:spTree>
    <p:extLst>
      <p:ext uri="{BB962C8B-B14F-4D97-AF65-F5344CB8AC3E}">
        <p14:creationId xmlns:p14="http://schemas.microsoft.com/office/powerpoint/2010/main" val="3314213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838200" y="699142"/>
            <a:ext cx="3643577" cy="1007968"/>
          </a:xfrm>
          <a:prstGeom prst="rect">
            <a:avLst/>
          </a:prstGeom>
          <a:noFill/>
          <a:ln>
            <a:noFill/>
          </a:ln>
        </p:spPr>
        <p:txBody>
          <a:bodyPr lIns="0" tIns="359991" rIns="359991" bIns="359991" anchor="ctr" anchorCtr="0">
            <a:noAutofit/>
          </a:bodyPr>
          <a:lstStyle/>
          <a:p>
            <a:pPr>
              <a:lnSpc>
                <a:spcPct val="130000"/>
              </a:lnSpc>
              <a:spcBef>
                <a:spcPts val="0"/>
              </a:spcBef>
              <a:buSzPct val="25000"/>
            </a:pPr>
            <a:r>
              <a:rPr lang="en" sz="3200" dirty="0">
                <a:ea typeface="Arial"/>
                <a:cs typeface="Arial"/>
                <a:sym typeface="Arial"/>
              </a:rPr>
              <a:t>Adam needs help</a:t>
            </a:r>
          </a:p>
        </p:txBody>
      </p:sp>
      <p:pic>
        <p:nvPicPr>
          <p:cNvPr id="452" name="Shape 452" descr="C:\Users\Leo\Documents\a_1-2012\a aSNTL\A projekte\Telekom\2016\23.2.16 Präsentation\A_yeepa_Index_Donald_vs_Daisy_screen1.png"/>
          <p:cNvPicPr preferRelativeResize="0"/>
          <p:nvPr/>
        </p:nvPicPr>
        <p:blipFill rotWithShape="1">
          <a:blip r:embed="rId3">
            <a:alphaModFix/>
          </a:blip>
          <a:srcRect/>
          <a:stretch/>
        </p:blipFill>
        <p:spPr>
          <a:xfrm>
            <a:off x="838200" y="1489029"/>
            <a:ext cx="10806404" cy="4450702"/>
          </a:xfrm>
          <a:prstGeom prst="rect">
            <a:avLst/>
          </a:prstGeom>
          <a:noFill/>
          <a:ln>
            <a:noFill/>
          </a:ln>
        </p:spPr>
      </p:pic>
      <p:sp>
        <p:nvSpPr>
          <p:cNvPr id="6" name="Rectangle 5"/>
          <p:cNvSpPr/>
          <p:nvPr/>
        </p:nvSpPr>
        <p:spPr>
          <a:xfrm>
            <a:off x="0" y="-971"/>
            <a:ext cx="12192000" cy="880946"/>
          </a:xfrm>
          <a:prstGeom prst="rect">
            <a:avLst/>
          </a:prstGeom>
          <a:solidFill>
            <a:schemeClr val="tx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7" name="Rectangle 6"/>
          <p:cNvSpPr/>
          <p:nvPr/>
        </p:nvSpPr>
        <p:spPr>
          <a:xfrm>
            <a:off x="3292896" y="108682"/>
            <a:ext cx="5606215" cy="707886"/>
          </a:xfrm>
          <a:prstGeom prst="rect">
            <a:avLst/>
          </a:prstGeom>
        </p:spPr>
        <p:txBody>
          <a:bodyPr wrap="none">
            <a:spAutoFit/>
          </a:bodyPr>
          <a:lstStyle/>
          <a:p>
            <a:pPr algn="ctr"/>
            <a:r>
              <a:rPr lang="en-US" sz="4000" b="1" dirty="0">
                <a:solidFill>
                  <a:schemeClr val="bg1"/>
                </a:solidFill>
              </a:rPr>
              <a:t>Example: Players’ View</a:t>
            </a:r>
            <a:endParaRPr lang="en-US" sz="4000" b="1" dirty="0"/>
          </a:p>
        </p:txBody>
      </p:sp>
      <p:sp>
        <p:nvSpPr>
          <p:cNvPr id="8" name="Shape 451"/>
          <p:cNvSpPr txBox="1">
            <a:spLocks/>
          </p:cNvSpPr>
          <p:nvPr/>
        </p:nvSpPr>
        <p:spPr>
          <a:xfrm>
            <a:off x="7260904" y="699142"/>
            <a:ext cx="4383699" cy="1007968"/>
          </a:xfrm>
          <a:prstGeom prst="rect">
            <a:avLst/>
          </a:prstGeom>
          <a:noFill/>
          <a:ln>
            <a:noFill/>
          </a:ln>
        </p:spPr>
        <p:txBody>
          <a:bodyPr vert="horz" wrap="square" lIns="0" tIns="359991" rIns="359991" bIns="359991" rtlCol="0" anchor="ctr" anchorCtr="0">
            <a:noAutofit/>
          </a:bodyPr>
          <a:lstStyle>
            <a:lvl1pPr algn="l" rtl="0" eaLnBrk="0" fontAlgn="base" hangingPunct="0">
              <a:lnSpc>
                <a:spcPct val="95000"/>
              </a:lnSpc>
              <a:spcBef>
                <a:spcPct val="0"/>
              </a:spcBef>
              <a:spcAft>
                <a:spcPct val="0"/>
              </a:spcAft>
              <a:defRPr sz="4000" b="1" kern="1200" spc="-150">
                <a:solidFill>
                  <a:srgbClr val="002855"/>
                </a:solidFill>
                <a:latin typeface="+mj-lt"/>
                <a:ea typeface="+mj-ea"/>
                <a:cs typeface="+mj-cs"/>
              </a:defRPr>
            </a:lvl1pPr>
            <a:lvl2pPr algn="l" rtl="0" eaLnBrk="0" fontAlgn="base" hangingPunct="0">
              <a:lnSpc>
                <a:spcPct val="95000"/>
              </a:lnSpc>
              <a:spcBef>
                <a:spcPct val="0"/>
              </a:spcBef>
              <a:spcAft>
                <a:spcPct val="0"/>
              </a:spcAft>
              <a:defRPr sz="4000" b="1">
                <a:solidFill>
                  <a:schemeClr val="tx2"/>
                </a:solidFill>
                <a:latin typeface="Gill Sans MT" pitchFamily="34" charset="0"/>
              </a:defRPr>
            </a:lvl2pPr>
            <a:lvl3pPr algn="l" rtl="0" eaLnBrk="0" fontAlgn="base" hangingPunct="0">
              <a:lnSpc>
                <a:spcPct val="95000"/>
              </a:lnSpc>
              <a:spcBef>
                <a:spcPct val="0"/>
              </a:spcBef>
              <a:spcAft>
                <a:spcPct val="0"/>
              </a:spcAft>
              <a:defRPr sz="4000" b="1">
                <a:solidFill>
                  <a:schemeClr val="tx2"/>
                </a:solidFill>
                <a:latin typeface="Gill Sans MT" pitchFamily="34" charset="0"/>
              </a:defRPr>
            </a:lvl3pPr>
            <a:lvl4pPr algn="l" rtl="0" eaLnBrk="0" fontAlgn="base" hangingPunct="0">
              <a:lnSpc>
                <a:spcPct val="95000"/>
              </a:lnSpc>
              <a:spcBef>
                <a:spcPct val="0"/>
              </a:spcBef>
              <a:spcAft>
                <a:spcPct val="0"/>
              </a:spcAft>
              <a:defRPr sz="4000" b="1">
                <a:solidFill>
                  <a:schemeClr val="tx2"/>
                </a:solidFill>
                <a:latin typeface="Gill Sans MT" pitchFamily="34" charset="0"/>
              </a:defRPr>
            </a:lvl4pPr>
            <a:lvl5pPr algn="l" rtl="0" eaLnBrk="0" fontAlgn="base" hangingPunct="0">
              <a:lnSpc>
                <a:spcPct val="95000"/>
              </a:lnSpc>
              <a:spcBef>
                <a:spcPct val="0"/>
              </a:spcBef>
              <a:spcAft>
                <a:spcPct val="0"/>
              </a:spcAft>
              <a:defRPr sz="4000" b="1">
                <a:solidFill>
                  <a:schemeClr val="tx2"/>
                </a:solidFill>
                <a:latin typeface="Gill Sans MT" pitchFamily="34" charset="0"/>
              </a:defRPr>
            </a:lvl5pPr>
            <a:lvl6pPr marL="457200" algn="l" rtl="0" fontAlgn="base">
              <a:lnSpc>
                <a:spcPct val="95000"/>
              </a:lnSpc>
              <a:spcBef>
                <a:spcPct val="0"/>
              </a:spcBef>
              <a:spcAft>
                <a:spcPct val="0"/>
              </a:spcAft>
              <a:defRPr sz="4000" b="1">
                <a:solidFill>
                  <a:schemeClr val="tx2"/>
                </a:solidFill>
                <a:latin typeface="Gill Sans MT" pitchFamily="34" charset="0"/>
              </a:defRPr>
            </a:lvl6pPr>
            <a:lvl7pPr marL="914400" algn="l" rtl="0" fontAlgn="base">
              <a:lnSpc>
                <a:spcPct val="95000"/>
              </a:lnSpc>
              <a:spcBef>
                <a:spcPct val="0"/>
              </a:spcBef>
              <a:spcAft>
                <a:spcPct val="0"/>
              </a:spcAft>
              <a:defRPr sz="4000" b="1">
                <a:solidFill>
                  <a:schemeClr val="tx2"/>
                </a:solidFill>
                <a:latin typeface="Gill Sans MT" pitchFamily="34" charset="0"/>
              </a:defRPr>
            </a:lvl7pPr>
            <a:lvl8pPr marL="1371600" algn="l" rtl="0" fontAlgn="base">
              <a:lnSpc>
                <a:spcPct val="95000"/>
              </a:lnSpc>
              <a:spcBef>
                <a:spcPct val="0"/>
              </a:spcBef>
              <a:spcAft>
                <a:spcPct val="0"/>
              </a:spcAft>
              <a:defRPr sz="4000" b="1">
                <a:solidFill>
                  <a:schemeClr val="tx2"/>
                </a:solidFill>
                <a:latin typeface="Gill Sans MT" pitchFamily="34" charset="0"/>
              </a:defRPr>
            </a:lvl8pPr>
            <a:lvl9pPr marL="1828800" algn="l" rtl="0" fontAlgn="base">
              <a:lnSpc>
                <a:spcPct val="95000"/>
              </a:lnSpc>
              <a:spcBef>
                <a:spcPct val="0"/>
              </a:spcBef>
              <a:spcAft>
                <a:spcPct val="0"/>
              </a:spcAft>
              <a:defRPr sz="4000" b="1">
                <a:solidFill>
                  <a:schemeClr val="tx2"/>
                </a:solidFill>
                <a:latin typeface="Gill Sans MT" pitchFamily="34" charset="0"/>
              </a:defRPr>
            </a:lvl9pPr>
          </a:lstStyle>
          <a:p>
            <a:pPr algn="r">
              <a:lnSpc>
                <a:spcPct val="130000"/>
              </a:lnSpc>
              <a:spcBef>
                <a:spcPts val="0"/>
              </a:spcBef>
              <a:buSzPct val="25000"/>
            </a:pPr>
            <a:r>
              <a:rPr lang="en" sz="3200" dirty="0">
                <a:ea typeface="Arial"/>
                <a:cs typeface="Arial"/>
                <a:sym typeface="Arial"/>
              </a:rPr>
              <a:t>Anna keeps improving</a:t>
            </a:r>
          </a:p>
        </p:txBody>
      </p:sp>
    </p:spTree>
    <p:extLst>
      <p:ext uri="{BB962C8B-B14F-4D97-AF65-F5344CB8AC3E}">
        <p14:creationId xmlns:p14="http://schemas.microsoft.com/office/powerpoint/2010/main" val="1995832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2388476" y="962722"/>
            <a:ext cx="7415048" cy="695325"/>
          </a:xfrm>
          <a:prstGeom prst="rect">
            <a:avLst/>
          </a:prstGeom>
          <a:noFill/>
          <a:ln>
            <a:noFill/>
          </a:ln>
        </p:spPr>
        <p:txBody>
          <a:bodyPr lIns="0" tIns="359991" rIns="359991" bIns="359991" anchor="ctr" anchorCtr="0">
            <a:noAutofit/>
          </a:bodyPr>
          <a:lstStyle/>
          <a:p>
            <a:pPr>
              <a:lnSpc>
                <a:spcPct val="130000"/>
              </a:lnSpc>
              <a:spcBef>
                <a:spcPts val="0"/>
              </a:spcBef>
              <a:buSzPct val="25000"/>
            </a:pPr>
            <a:r>
              <a:rPr lang="en" sz="3600" dirty="0">
                <a:ea typeface="Arial"/>
                <a:cs typeface="Arial"/>
                <a:sym typeface="Arial"/>
              </a:rPr>
              <a:t>The Learners are Better in Topic 1</a:t>
            </a:r>
          </a:p>
        </p:txBody>
      </p:sp>
      <p:pic>
        <p:nvPicPr>
          <p:cNvPr id="459" name="Shape 459"/>
          <p:cNvPicPr preferRelativeResize="0"/>
          <p:nvPr/>
        </p:nvPicPr>
        <p:blipFill rotWithShape="1">
          <a:blip r:embed="rId3">
            <a:alphaModFix/>
          </a:blip>
          <a:srcRect/>
          <a:stretch/>
        </p:blipFill>
        <p:spPr>
          <a:xfrm>
            <a:off x="1679510" y="1703767"/>
            <a:ext cx="8294914" cy="3060440"/>
          </a:xfrm>
          <a:prstGeom prst="rect">
            <a:avLst/>
          </a:prstGeom>
          <a:noFill/>
          <a:ln>
            <a:noFill/>
          </a:ln>
        </p:spPr>
      </p:pic>
      <p:sp>
        <p:nvSpPr>
          <p:cNvPr id="460" name="Shape 460"/>
          <p:cNvSpPr txBox="1"/>
          <p:nvPr/>
        </p:nvSpPr>
        <p:spPr>
          <a:xfrm>
            <a:off x="1226730" y="4932561"/>
            <a:ext cx="10708488" cy="738664"/>
          </a:xfrm>
          <a:prstGeom prst="rect">
            <a:avLst/>
          </a:prstGeom>
          <a:noFill/>
          <a:ln>
            <a:noFill/>
          </a:ln>
        </p:spPr>
        <p:txBody>
          <a:bodyPr lIns="121897" tIns="60932" rIns="121897" bIns="60932" anchor="t" anchorCtr="0">
            <a:noAutofit/>
          </a:bodyPr>
          <a:lstStyle/>
          <a:p>
            <a:pPr>
              <a:buSzPct val="25000"/>
            </a:pPr>
            <a:r>
              <a:rPr lang="en" sz="2200" dirty="0">
                <a:solidFill>
                  <a:srgbClr val="002855"/>
                </a:solidFill>
                <a:ea typeface="Roboto"/>
                <a:cs typeface="Roboto"/>
                <a:sym typeface="Roboto"/>
              </a:rPr>
              <a:t>The </a:t>
            </a:r>
            <a:r>
              <a:rPr lang="en" sz="2200" dirty="0" smtClean="0">
                <a:solidFill>
                  <a:srgbClr val="002855"/>
                </a:solidFill>
                <a:ea typeface="Roboto"/>
                <a:cs typeface="Roboto"/>
                <a:sym typeface="Roboto"/>
              </a:rPr>
              <a:t>grey </a:t>
            </a:r>
            <a:r>
              <a:rPr lang="en" sz="2200" dirty="0">
                <a:solidFill>
                  <a:srgbClr val="002855"/>
                </a:solidFill>
                <a:ea typeface="Roboto"/>
                <a:cs typeface="Roboto"/>
                <a:sym typeface="Roboto"/>
              </a:rPr>
              <a:t>is the mean index over both topics; at the moment the index is 281. </a:t>
            </a:r>
            <a:br>
              <a:rPr lang="en" sz="2200" dirty="0">
                <a:solidFill>
                  <a:srgbClr val="002855"/>
                </a:solidFill>
                <a:ea typeface="Roboto"/>
                <a:cs typeface="Roboto"/>
                <a:sym typeface="Roboto"/>
              </a:rPr>
            </a:br>
            <a:r>
              <a:rPr lang="en" sz="2200" dirty="0">
                <a:solidFill>
                  <a:srgbClr val="002855"/>
                </a:solidFill>
                <a:ea typeface="Roboto"/>
                <a:cs typeface="Roboto"/>
                <a:sym typeface="Roboto"/>
              </a:rPr>
              <a:t>You can see a big difference between topic 1 (Corporate Compliance, green) and topic 2 (Occupational Health and Safety, red</a:t>
            </a:r>
            <a:r>
              <a:rPr lang="en" sz="2200" dirty="0" smtClean="0">
                <a:solidFill>
                  <a:srgbClr val="002855"/>
                </a:solidFill>
                <a:ea typeface="Roboto"/>
                <a:cs typeface="Roboto"/>
                <a:sym typeface="Roboto"/>
              </a:rPr>
              <a:t>)</a:t>
            </a:r>
            <a:endParaRPr lang="en" sz="2200" u="sng" dirty="0">
              <a:solidFill>
                <a:srgbClr val="002855"/>
              </a:solidFill>
              <a:ea typeface="Roboto"/>
              <a:cs typeface="Roboto"/>
              <a:sym typeface="Roboto"/>
            </a:endParaRPr>
          </a:p>
        </p:txBody>
      </p:sp>
      <p:sp>
        <p:nvSpPr>
          <p:cNvPr id="7" name="Rectangle 6"/>
          <p:cNvSpPr/>
          <p:nvPr/>
        </p:nvSpPr>
        <p:spPr>
          <a:xfrm>
            <a:off x="0" y="-971"/>
            <a:ext cx="12192000" cy="880946"/>
          </a:xfrm>
          <a:prstGeom prst="rect">
            <a:avLst/>
          </a:prstGeom>
          <a:solidFill>
            <a:schemeClr val="tx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8" name="Rectangle 7"/>
          <p:cNvSpPr/>
          <p:nvPr/>
        </p:nvSpPr>
        <p:spPr>
          <a:xfrm>
            <a:off x="75715" y="158110"/>
            <a:ext cx="12040605" cy="707886"/>
          </a:xfrm>
          <a:prstGeom prst="rect">
            <a:avLst/>
          </a:prstGeom>
        </p:spPr>
        <p:txBody>
          <a:bodyPr wrap="none">
            <a:spAutoFit/>
          </a:bodyPr>
          <a:lstStyle/>
          <a:p>
            <a:pPr algn="ctr"/>
            <a:r>
              <a:rPr lang="en-US" sz="4000" b="1" dirty="0">
                <a:solidFill>
                  <a:schemeClr val="bg1"/>
                </a:solidFill>
              </a:rPr>
              <a:t>Comparing Performance Across Teams or Groups</a:t>
            </a:r>
            <a:endParaRPr lang="en-US" sz="4000" b="1" dirty="0"/>
          </a:p>
        </p:txBody>
      </p:sp>
    </p:spTree>
    <p:extLst>
      <p:ext uri="{BB962C8B-B14F-4D97-AF65-F5344CB8AC3E}">
        <p14:creationId xmlns:p14="http://schemas.microsoft.com/office/powerpoint/2010/main" val="2574843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9" name="Group 83"/>
          <p:cNvGrpSpPr>
            <a:grpSpLocks/>
          </p:cNvGrpSpPr>
          <p:nvPr/>
        </p:nvGrpSpPr>
        <p:grpSpPr bwMode="auto">
          <a:xfrm>
            <a:off x="363008" y="3483444"/>
            <a:ext cx="4370917" cy="1077912"/>
            <a:chOff x="770" y="2513"/>
            <a:chExt cx="3238" cy="576"/>
          </a:xfrm>
        </p:grpSpPr>
        <p:sp>
          <p:nvSpPr>
            <p:cNvPr id="50259" name="Line 4"/>
            <p:cNvSpPr>
              <a:spLocks noChangeShapeType="1"/>
            </p:cNvSpPr>
            <p:nvPr/>
          </p:nvSpPr>
          <p:spPr bwMode="auto">
            <a:xfrm flipV="1">
              <a:off x="770" y="2513"/>
              <a:ext cx="0" cy="576"/>
            </a:xfrm>
            <a:prstGeom prst="line">
              <a:avLst/>
            </a:prstGeom>
            <a:noFill/>
            <a:ln w="9525">
              <a:solidFill>
                <a:srgbClr val="6B7E87"/>
              </a:solidFill>
              <a:round/>
              <a:headEnd/>
              <a:tailEnd type="triangle" w="med" len="med"/>
            </a:ln>
          </p:spPr>
          <p:txBody>
            <a:bodyPr/>
            <a:lstStyle/>
            <a:p>
              <a:endParaRPr lang="de-DE"/>
            </a:p>
          </p:txBody>
        </p:sp>
        <p:sp>
          <p:nvSpPr>
            <p:cNvPr id="50260" name="Line 5"/>
            <p:cNvSpPr>
              <a:spLocks noChangeShapeType="1"/>
            </p:cNvSpPr>
            <p:nvPr/>
          </p:nvSpPr>
          <p:spPr bwMode="auto">
            <a:xfrm>
              <a:off x="792" y="3089"/>
              <a:ext cx="3216" cy="0"/>
            </a:xfrm>
            <a:prstGeom prst="line">
              <a:avLst/>
            </a:prstGeom>
            <a:noFill/>
            <a:ln w="9525">
              <a:solidFill>
                <a:srgbClr val="6B7E87"/>
              </a:solidFill>
              <a:round/>
              <a:headEnd/>
              <a:tailEnd type="triangle" w="med" len="med"/>
            </a:ln>
          </p:spPr>
          <p:txBody>
            <a:bodyPr/>
            <a:lstStyle/>
            <a:p>
              <a:endParaRPr lang="de-DE"/>
            </a:p>
          </p:txBody>
        </p:sp>
      </p:grpSp>
      <p:sp>
        <p:nvSpPr>
          <p:cNvPr id="50180" name="Rectangle 6"/>
          <p:cNvSpPr>
            <a:spLocks noChangeArrowheads="1"/>
          </p:cNvSpPr>
          <p:nvPr/>
        </p:nvSpPr>
        <p:spPr bwMode="auto">
          <a:xfrm>
            <a:off x="966089" y="3889375"/>
            <a:ext cx="65617" cy="685800"/>
          </a:xfrm>
          <a:prstGeom prst="rect">
            <a:avLst/>
          </a:prstGeom>
          <a:solidFill>
            <a:schemeClr val="hlink"/>
          </a:solidFill>
          <a:ln w="9525">
            <a:noFill/>
            <a:miter lim="800000"/>
            <a:headEnd/>
            <a:tailEnd/>
          </a:ln>
        </p:spPr>
        <p:txBody>
          <a:bodyPr wrap="none" anchor="ctr"/>
          <a:lstStyle/>
          <a:p>
            <a:pPr>
              <a:lnSpc>
                <a:spcPct val="120000"/>
              </a:lnSpc>
              <a:spcBef>
                <a:spcPct val="20000"/>
              </a:spcBef>
              <a:buClr>
                <a:srgbClr val="FF9900"/>
              </a:buClr>
              <a:buSzPct val="120000"/>
              <a:buFontTx/>
              <a:buChar char="•"/>
            </a:pPr>
            <a:endParaRPr lang="de-DE"/>
          </a:p>
        </p:txBody>
      </p:sp>
      <p:sp>
        <p:nvSpPr>
          <p:cNvPr id="50181" name="Rectangle 7"/>
          <p:cNvSpPr>
            <a:spLocks noChangeArrowheads="1"/>
          </p:cNvSpPr>
          <p:nvPr/>
        </p:nvSpPr>
        <p:spPr bwMode="auto">
          <a:xfrm>
            <a:off x="1903773" y="3866276"/>
            <a:ext cx="65616" cy="685800"/>
          </a:xfrm>
          <a:prstGeom prst="rect">
            <a:avLst/>
          </a:prstGeom>
          <a:solidFill>
            <a:schemeClr val="hlink"/>
          </a:solidFill>
          <a:ln w="9525">
            <a:noFill/>
            <a:miter lim="800000"/>
            <a:headEnd/>
            <a:tailEnd/>
          </a:ln>
        </p:spPr>
        <p:txBody>
          <a:bodyPr wrap="none" anchor="ctr"/>
          <a:lstStyle/>
          <a:p>
            <a:pPr>
              <a:lnSpc>
                <a:spcPct val="120000"/>
              </a:lnSpc>
              <a:spcBef>
                <a:spcPct val="20000"/>
              </a:spcBef>
              <a:buClr>
                <a:srgbClr val="FF9900"/>
              </a:buClr>
              <a:buSzPct val="120000"/>
              <a:buFontTx/>
              <a:buChar char="•"/>
            </a:pPr>
            <a:endParaRPr lang="de-DE"/>
          </a:p>
        </p:txBody>
      </p:sp>
      <p:sp>
        <p:nvSpPr>
          <p:cNvPr id="50182" name="Rectangle 8"/>
          <p:cNvSpPr>
            <a:spLocks noChangeArrowheads="1"/>
          </p:cNvSpPr>
          <p:nvPr/>
        </p:nvSpPr>
        <p:spPr bwMode="auto">
          <a:xfrm>
            <a:off x="2729833" y="3866276"/>
            <a:ext cx="65616" cy="685800"/>
          </a:xfrm>
          <a:prstGeom prst="rect">
            <a:avLst/>
          </a:prstGeom>
          <a:solidFill>
            <a:schemeClr val="hlink"/>
          </a:solidFill>
          <a:ln w="9525">
            <a:noFill/>
            <a:miter lim="800000"/>
            <a:headEnd/>
            <a:tailEnd/>
          </a:ln>
        </p:spPr>
        <p:txBody>
          <a:bodyPr wrap="none" anchor="ctr"/>
          <a:lstStyle/>
          <a:p>
            <a:pPr>
              <a:lnSpc>
                <a:spcPct val="120000"/>
              </a:lnSpc>
              <a:spcBef>
                <a:spcPct val="20000"/>
              </a:spcBef>
              <a:buClr>
                <a:srgbClr val="FF9900"/>
              </a:buClr>
              <a:buSzPct val="120000"/>
              <a:buFontTx/>
              <a:buChar char="•"/>
            </a:pPr>
            <a:endParaRPr lang="de-DE"/>
          </a:p>
        </p:txBody>
      </p:sp>
      <p:sp>
        <p:nvSpPr>
          <p:cNvPr id="50183" name="Rectangle 9"/>
          <p:cNvSpPr>
            <a:spLocks noChangeArrowheads="1"/>
          </p:cNvSpPr>
          <p:nvPr/>
        </p:nvSpPr>
        <p:spPr bwMode="auto">
          <a:xfrm>
            <a:off x="3637495" y="3866276"/>
            <a:ext cx="63500" cy="685800"/>
          </a:xfrm>
          <a:prstGeom prst="rect">
            <a:avLst/>
          </a:prstGeom>
          <a:solidFill>
            <a:schemeClr val="hlink"/>
          </a:solidFill>
          <a:ln w="9525">
            <a:noFill/>
            <a:miter lim="800000"/>
            <a:headEnd/>
            <a:tailEnd/>
          </a:ln>
        </p:spPr>
        <p:txBody>
          <a:bodyPr wrap="none" anchor="ctr"/>
          <a:lstStyle/>
          <a:p>
            <a:pPr>
              <a:lnSpc>
                <a:spcPct val="120000"/>
              </a:lnSpc>
              <a:spcBef>
                <a:spcPct val="20000"/>
              </a:spcBef>
              <a:buClr>
                <a:srgbClr val="FF9900"/>
              </a:buClr>
              <a:buSzPct val="120000"/>
              <a:buFontTx/>
              <a:buChar char="•"/>
            </a:pPr>
            <a:endParaRPr lang="de-DE"/>
          </a:p>
        </p:txBody>
      </p:sp>
      <p:sp>
        <p:nvSpPr>
          <p:cNvPr id="50184" name="Freeform 10"/>
          <p:cNvSpPr>
            <a:spLocks/>
          </p:cNvSpPr>
          <p:nvPr/>
        </p:nvSpPr>
        <p:spPr bwMode="auto">
          <a:xfrm>
            <a:off x="848785" y="3647331"/>
            <a:ext cx="3503083" cy="838200"/>
          </a:xfrm>
          <a:custGeom>
            <a:avLst/>
            <a:gdLst>
              <a:gd name="T0" fmla="*/ 0 w 2450"/>
              <a:gd name="T1" fmla="*/ 2147483647 h 570"/>
              <a:gd name="T2" fmla="*/ 2147483647 w 2450"/>
              <a:gd name="T3" fmla="*/ 2147483647 h 570"/>
              <a:gd name="T4" fmla="*/ 2147483647 w 2450"/>
              <a:gd name="T5" fmla="*/ 2147483647 h 570"/>
              <a:gd name="T6" fmla="*/ 2147483647 w 2450"/>
              <a:gd name="T7" fmla="*/ 2147483647 h 570"/>
              <a:gd name="T8" fmla="*/ 2147483647 w 2450"/>
              <a:gd name="T9" fmla="*/ 2147483647 h 570"/>
              <a:gd name="T10" fmla="*/ 2147483647 w 2450"/>
              <a:gd name="T11" fmla="*/ 2147483647 h 570"/>
              <a:gd name="T12" fmla="*/ 2147483647 w 2450"/>
              <a:gd name="T13" fmla="*/ 2147483647 h 570"/>
              <a:gd name="T14" fmla="*/ 2147483647 w 2450"/>
              <a:gd name="T15" fmla="*/ 2147483647 h 570"/>
              <a:gd name="T16" fmla="*/ 2147483647 w 2450"/>
              <a:gd name="T17" fmla="*/ 2147483647 h 5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0"/>
              <a:gd name="T28" fmla="*/ 0 h 570"/>
              <a:gd name="T29" fmla="*/ 2450 w 2450"/>
              <a:gd name="T30" fmla="*/ 570 h 5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0" h="570">
                <a:moveTo>
                  <a:pt x="0" y="533"/>
                </a:moveTo>
                <a:cubicBezTo>
                  <a:pt x="26" y="480"/>
                  <a:pt x="75" y="213"/>
                  <a:pt x="155" y="216"/>
                </a:cubicBezTo>
                <a:cubicBezTo>
                  <a:pt x="235" y="219"/>
                  <a:pt x="382" y="570"/>
                  <a:pt x="481" y="552"/>
                </a:cubicBezTo>
                <a:cubicBezTo>
                  <a:pt x="580" y="534"/>
                  <a:pt x="645" y="128"/>
                  <a:pt x="748" y="105"/>
                </a:cubicBezTo>
                <a:cubicBezTo>
                  <a:pt x="851" y="82"/>
                  <a:pt x="995" y="423"/>
                  <a:pt x="1100" y="414"/>
                </a:cubicBezTo>
                <a:cubicBezTo>
                  <a:pt x="1205" y="405"/>
                  <a:pt x="1263" y="66"/>
                  <a:pt x="1376" y="53"/>
                </a:cubicBezTo>
                <a:cubicBezTo>
                  <a:pt x="1489" y="40"/>
                  <a:pt x="1673" y="344"/>
                  <a:pt x="1780" y="337"/>
                </a:cubicBezTo>
                <a:cubicBezTo>
                  <a:pt x="1887" y="330"/>
                  <a:pt x="1908" y="20"/>
                  <a:pt x="2020" y="10"/>
                </a:cubicBezTo>
                <a:cubicBezTo>
                  <a:pt x="2132" y="0"/>
                  <a:pt x="2361" y="222"/>
                  <a:pt x="2450" y="277"/>
                </a:cubicBezTo>
              </a:path>
            </a:pathLst>
          </a:custGeom>
          <a:noFill/>
          <a:ln w="38100" cap="flat" cmpd="sng">
            <a:solidFill>
              <a:srgbClr val="6B7E87"/>
            </a:solidFill>
            <a:prstDash val="solid"/>
            <a:round/>
            <a:headEnd/>
            <a:tailEnd/>
          </a:ln>
        </p:spPr>
        <p:txBody>
          <a:bodyPr/>
          <a:lstStyle/>
          <a:p>
            <a:endParaRPr lang="de-DE"/>
          </a:p>
        </p:txBody>
      </p:sp>
      <p:sp>
        <p:nvSpPr>
          <p:cNvPr id="50185" name="Text Box 18"/>
          <p:cNvSpPr txBox="1">
            <a:spLocks noChangeArrowheads="1"/>
          </p:cNvSpPr>
          <p:nvPr/>
        </p:nvSpPr>
        <p:spPr bwMode="auto">
          <a:xfrm>
            <a:off x="1456137" y="2840011"/>
            <a:ext cx="1765227" cy="430502"/>
          </a:xfrm>
          <a:prstGeom prst="rect">
            <a:avLst/>
          </a:prstGeom>
          <a:noFill/>
          <a:ln w="9525">
            <a:noFill/>
            <a:miter lim="800000"/>
            <a:headEnd/>
            <a:tailEnd/>
          </a:ln>
        </p:spPr>
        <p:txBody>
          <a:bodyPr wrap="none">
            <a:spAutoFit/>
          </a:bodyPr>
          <a:lstStyle/>
          <a:p>
            <a:pPr>
              <a:lnSpc>
                <a:spcPct val="120000"/>
              </a:lnSpc>
              <a:spcBef>
                <a:spcPct val="20000"/>
              </a:spcBef>
              <a:buClr>
                <a:srgbClr val="FF9900"/>
              </a:buClr>
              <a:buSzPct val="120000"/>
            </a:pPr>
            <a:r>
              <a:rPr lang="de-DE" sz="2000" dirty="0" err="1">
                <a:solidFill>
                  <a:srgbClr val="002855"/>
                </a:solidFill>
              </a:rPr>
              <a:t>Cyclic</a:t>
            </a:r>
            <a:r>
              <a:rPr lang="de-DE" sz="2000" dirty="0">
                <a:solidFill>
                  <a:srgbClr val="002855"/>
                </a:solidFill>
              </a:rPr>
              <a:t> Learning</a:t>
            </a:r>
          </a:p>
        </p:txBody>
      </p:sp>
      <p:sp>
        <p:nvSpPr>
          <p:cNvPr id="50186" name="Text Box 19"/>
          <p:cNvSpPr txBox="1">
            <a:spLocks noChangeArrowheads="1"/>
          </p:cNvSpPr>
          <p:nvPr/>
        </p:nvSpPr>
        <p:spPr bwMode="auto">
          <a:xfrm>
            <a:off x="7784996" y="2850378"/>
            <a:ext cx="2419958" cy="430502"/>
          </a:xfrm>
          <a:prstGeom prst="rect">
            <a:avLst/>
          </a:prstGeom>
          <a:noFill/>
          <a:ln w="9525" algn="ctr">
            <a:noFill/>
            <a:miter lim="800000"/>
            <a:headEnd/>
            <a:tailEnd/>
          </a:ln>
        </p:spPr>
        <p:txBody>
          <a:bodyPr wrap="none">
            <a:spAutoFit/>
          </a:bodyPr>
          <a:lstStyle/>
          <a:p>
            <a:pPr>
              <a:lnSpc>
                <a:spcPct val="120000"/>
              </a:lnSpc>
              <a:spcBef>
                <a:spcPct val="20000"/>
              </a:spcBef>
              <a:buClr>
                <a:srgbClr val="FF9900"/>
              </a:buClr>
              <a:buSzPct val="120000"/>
            </a:pPr>
            <a:r>
              <a:rPr lang="de-DE" sz="2000" dirty="0" err="1">
                <a:solidFill>
                  <a:srgbClr val="002855"/>
                </a:solidFill>
              </a:rPr>
              <a:t>Continuous</a:t>
            </a:r>
            <a:r>
              <a:rPr lang="de-DE" sz="2000" dirty="0">
                <a:solidFill>
                  <a:srgbClr val="002855"/>
                </a:solidFill>
              </a:rPr>
              <a:t> Learning </a:t>
            </a:r>
          </a:p>
        </p:txBody>
      </p:sp>
      <p:sp>
        <p:nvSpPr>
          <p:cNvPr id="50187" name="Rectangle 14"/>
          <p:cNvSpPr>
            <a:spLocks noChangeArrowheads="1"/>
          </p:cNvSpPr>
          <p:nvPr/>
        </p:nvSpPr>
        <p:spPr bwMode="auto">
          <a:xfrm>
            <a:off x="7378988" y="3978536"/>
            <a:ext cx="45719" cy="744275"/>
          </a:xfrm>
          <a:prstGeom prst="rect">
            <a:avLst/>
          </a:prstGeom>
          <a:solidFill>
            <a:schemeClr val="hlink"/>
          </a:solidFill>
          <a:ln w="9525">
            <a:noFill/>
            <a:miter lim="800000"/>
            <a:headEnd/>
            <a:tailEnd/>
          </a:ln>
        </p:spPr>
        <p:txBody>
          <a:bodyPr wrap="none" anchor="ctr"/>
          <a:lstStyle/>
          <a:p>
            <a:pPr>
              <a:lnSpc>
                <a:spcPct val="120000"/>
              </a:lnSpc>
              <a:spcBef>
                <a:spcPct val="20000"/>
              </a:spcBef>
              <a:buClr>
                <a:srgbClr val="FF9900"/>
              </a:buClr>
              <a:buSzPct val="120000"/>
              <a:buFontTx/>
              <a:buChar char="•"/>
            </a:pPr>
            <a:endParaRPr lang="de-DE"/>
          </a:p>
        </p:txBody>
      </p:sp>
      <p:sp>
        <p:nvSpPr>
          <p:cNvPr id="50188" name="Rectangle 16"/>
          <p:cNvSpPr>
            <a:spLocks noChangeArrowheads="1"/>
          </p:cNvSpPr>
          <p:nvPr/>
        </p:nvSpPr>
        <p:spPr bwMode="auto">
          <a:xfrm>
            <a:off x="10428607" y="3973351"/>
            <a:ext cx="45719" cy="749460"/>
          </a:xfrm>
          <a:prstGeom prst="rect">
            <a:avLst/>
          </a:prstGeom>
          <a:solidFill>
            <a:schemeClr val="hlink"/>
          </a:solidFill>
          <a:ln w="9525">
            <a:noFill/>
            <a:miter lim="800000"/>
            <a:headEnd/>
            <a:tailEnd/>
          </a:ln>
        </p:spPr>
        <p:txBody>
          <a:bodyPr wrap="none" anchor="ctr"/>
          <a:lstStyle/>
          <a:p>
            <a:pPr>
              <a:lnSpc>
                <a:spcPct val="120000"/>
              </a:lnSpc>
              <a:spcBef>
                <a:spcPct val="20000"/>
              </a:spcBef>
              <a:buClr>
                <a:srgbClr val="FF9900"/>
              </a:buClr>
              <a:buSzPct val="120000"/>
              <a:buFontTx/>
              <a:buChar char="•"/>
            </a:pPr>
            <a:endParaRPr lang="de-DE"/>
          </a:p>
        </p:txBody>
      </p:sp>
      <p:sp>
        <p:nvSpPr>
          <p:cNvPr id="50189" name="Line 25"/>
          <p:cNvSpPr>
            <a:spLocks noChangeShapeType="1"/>
          </p:cNvSpPr>
          <p:nvPr/>
        </p:nvSpPr>
        <p:spPr bwMode="auto">
          <a:xfrm>
            <a:off x="7446433" y="4510088"/>
            <a:ext cx="0" cy="215900"/>
          </a:xfrm>
          <a:prstGeom prst="line">
            <a:avLst/>
          </a:prstGeom>
          <a:noFill/>
          <a:ln w="19050">
            <a:solidFill>
              <a:schemeClr val="hlink"/>
            </a:solidFill>
            <a:round/>
            <a:headEnd/>
            <a:tailEnd/>
          </a:ln>
        </p:spPr>
        <p:txBody>
          <a:bodyPr/>
          <a:lstStyle/>
          <a:p>
            <a:endParaRPr lang="de-DE"/>
          </a:p>
        </p:txBody>
      </p:sp>
      <p:sp>
        <p:nvSpPr>
          <p:cNvPr id="50190" name="Line 26"/>
          <p:cNvSpPr>
            <a:spLocks noChangeShapeType="1"/>
          </p:cNvSpPr>
          <p:nvPr/>
        </p:nvSpPr>
        <p:spPr bwMode="auto">
          <a:xfrm>
            <a:off x="7507817" y="4510088"/>
            <a:ext cx="0" cy="215900"/>
          </a:xfrm>
          <a:prstGeom prst="line">
            <a:avLst/>
          </a:prstGeom>
          <a:noFill/>
          <a:ln w="19050">
            <a:solidFill>
              <a:schemeClr val="hlink"/>
            </a:solidFill>
            <a:round/>
            <a:headEnd/>
            <a:tailEnd/>
          </a:ln>
        </p:spPr>
        <p:txBody>
          <a:bodyPr/>
          <a:lstStyle/>
          <a:p>
            <a:endParaRPr lang="de-DE"/>
          </a:p>
        </p:txBody>
      </p:sp>
      <p:sp>
        <p:nvSpPr>
          <p:cNvPr id="50191" name="Line 27"/>
          <p:cNvSpPr>
            <a:spLocks noChangeShapeType="1"/>
          </p:cNvSpPr>
          <p:nvPr/>
        </p:nvSpPr>
        <p:spPr bwMode="auto">
          <a:xfrm>
            <a:off x="7571317" y="4510088"/>
            <a:ext cx="0" cy="215900"/>
          </a:xfrm>
          <a:prstGeom prst="line">
            <a:avLst/>
          </a:prstGeom>
          <a:noFill/>
          <a:ln w="19050">
            <a:solidFill>
              <a:schemeClr val="hlink"/>
            </a:solidFill>
            <a:round/>
            <a:headEnd/>
            <a:tailEnd/>
          </a:ln>
        </p:spPr>
        <p:txBody>
          <a:bodyPr/>
          <a:lstStyle/>
          <a:p>
            <a:endParaRPr lang="de-DE"/>
          </a:p>
        </p:txBody>
      </p:sp>
      <p:sp>
        <p:nvSpPr>
          <p:cNvPr id="50192" name="Line 28"/>
          <p:cNvSpPr>
            <a:spLocks noChangeShapeType="1"/>
          </p:cNvSpPr>
          <p:nvPr/>
        </p:nvSpPr>
        <p:spPr bwMode="auto">
          <a:xfrm>
            <a:off x="7632700" y="4510088"/>
            <a:ext cx="0" cy="215900"/>
          </a:xfrm>
          <a:prstGeom prst="line">
            <a:avLst/>
          </a:prstGeom>
          <a:noFill/>
          <a:ln w="19050">
            <a:solidFill>
              <a:schemeClr val="hlink"/>
            </a:solidFill>
            <a:round/>
            <a:headEnd/>
            <a:tailEnd/>
          </a:ln>
        </p:spPr>
        <p:txBody>
          <a:bodyPr/>
          <a:lstStyle/>
          <a:p>
            <a:endParaRPr lang="de-DE"/>
          </a:p>
        </p:txBody>
      </p:sp>
      <p:sp>
        <p:nvSpPr>
          <p:cNvPr id="50193" name="Line 29"/>
          <p:cNvSpPr>
            <a:spLocks noChangeShapeType="1"/>
          </p:cNvSpPr>
          <p:nvPr/>
        </p:nvSpPr>
        <p:spPr bwMode="auto">
          <a:xfrm>
            <a:off x="7696200" y="4510088"/>
            <a:ext cx="0" cy="215900"/>
          </a:xfrm>
          <a:prstGeom prst="line">
            <a:avLst/>
          </a:prstGeom>
          <a:noFill/>
          <a:ln w="19050">
            <a:solidFill>
              <a:schemeClr val="hlink"/>
            </a:solidFill>
            <a:round/>
            <a:headEnd/>
            <a:tailEnd/>
          </a:ln>
        </p:spPr>
        <p:txBody>
          <a:bodyPr/>
          <a:lstStyle/>
          <a:p>
            <a:endParaRPr lang="de-DE"/>
          </a:p>
        </p:txBody>
      </p:sp>
      <p:sp>
        <p:nvSpPr>
          <p:cNvPr id="50194" name="Line 30"/>
          <p:cNvSpPr>
            <a:spLocks noChangeShapeType="1"/>
          </p:cNvSpPr>
          <p:nvPr/>
        </p:nvSpPr>
        <p:spPr bwMode="auto">
          <a:xfrm>
            <a:off x="7757584" y="4510088"/>
            <a:ext cx="0" cy="215900"/>
          </a:xfrm>
          <a:prstGeom prst="line">
            <a:avLst/>
          </a:prstGeom>
          <a:noFill/>
          <a:ln w="19050">
            <a:solidFill>
              <a:schemeClr val="hlink"/>
            </a:solidFill>
            <a:round/>
            <a:headEnd/>
            <a:tailEnd/>
          </a:ln>
        </p:spPr>
        <p:txBody>
          <a:bodyPr/>
          <a:lstStyle/>
          <a:p>
            <a:endParaRPr lang="de-DE"/>
          </a:p>
        </p:txBody>
      </p:sp>
      <p:sp>
        <p:nvSpPr>
          <p:cNvPr id="50195" name="Line 31"/>
          <p:cNvSpPr>
            <a:spLocks noChangeShapeType="1"/>
          </p:cNvSpPr>
          <p:nvPr/>
        </p:nvSpPr>
        <p:spPr bwMode="auto">
          <a:xfrm>
            <a:off x="7818967" y="4510088"/>
            <a:ext cx="0" cy="215900"/>
          </a:xfrm>
          <a:prstGeom prst="line">
            <a:avLst/>
          </a:prstGeom>
          <a:noFill/>
          <a:ln w="19050">
            <a:solidFill>
              <a:schemeClr val="hlink"/>
            </a:solidFill>
            <a:round/>
            <a:headEnd/>
            <a:tailEnd/>
          </a:ln>
        </p:spPr>
        <p:txBody>
          <a:bodyPr/>
          <a:lstStyle/>
          <a:p>
            <a:endParaRPr lang="de-DE"/>
          </a:p>
        </p:txBody>
      </p:sp>
      <p:sp>
        <p:nvSpPr>
          <p:cNvPr id="50196" name="Line 32"/>
          <p:cNvSpPr>
            <a:spLocks noChangeShapeType="1"/>
          </p:cNvSpPr>
          <p:nvPr/>
        </p:nvSpPr>
        <p:spPr bwMode="auto">
          <a:xfrm>
            <a:off x="7882467" y="4510088"/>
            <a:ext cx="0" cy="215900"/>
          </a:xfrm>
          <a:prstGeom prst="line">
            <a:avLst/>
          </a:prstGeom>
          <a:noFill/>
          <a:ln w="19050">
            <a:solidFill>
              <a:schemeClr val="hlink"/>
            </a:solidFill>
            <a:round/>
            <a:headEnd/>
            <a:tailEnd/>
          </a:ln>
        </p:spPr>
        <p:txBody>
          <a:bodyPr/>
          <a:lstStyle/>
          <a:p>
            <a:endParaRPr lang="de-DE"/>
          </a:p>
        </p:txBody>
      </p:sp>
      <p:sp>
        <p:nvSpPr>
          <p:cNvPr id="50197" name="Line 33"/>
          <p:cNvSpPr>
            <a:spLocks noChangeShapeType="1"/>
          </p:cNvSpPr>
          <p:nvPr/>
        </p:nvSpPr>
        <p:spPr bwMode="auto">
          <a:xfrm>
            <a:off x="7945967" y="4510088"/>
            <a:ext cx="0" cy="215900"/>
          </a:xfrm>
          <a:prstGeom prst="line">
            <a:avLst/>
          </a:prstGeom>
          <a:noFill/>
          <a:ln w="19050">
            <a:solidFill>
              <a:schemeClr val="hlink"/>
            </a:solidFill>
            <a:round/>
            <a:headEnd/>
            <a:tailEnd/>
          </a:ln>
        </p:spPr>
        <p:txBody>
          <a:bodyPr/>
          <a:lstStyle/>
          <a:p>
            <a:endParaRPr lang="de-DE"/>
          </a:p>
        </p:txBody>
      </p:sp>
      <p:sp>
        <p:nvSpPr>
          <p:cNvPr id="50198" name="Line 34"/>
          <p:cNvSpPr>
            <a:spLocks noChangeShapeType="1"/>
          </p:cNvSpPr>
          <p:nvPr/>
        </p:nvSpPr>
        <p:spPr bwMode="auto">
          <a:xfrm>
            <a:off x="8007351" y="4510088"/>
            <a:ext cx="0" cy="215900"/>
          </a:xfrm>
          <a:prstGeom prst="line">
            <a:avLst/>
          </a:prstGeom>
          <a:noFill/>
          <a:ln w="19050">
            <a:solidFill>
              <a:schemeClr val="hlink"/>
            </a:solidFill>
            <a:round/>
            <a:headEnd/>
            <a:tailEnd/>
          </a:ln>
        </p:spPr>
        <p:txBody>
          <a:bodyPr/>
          <a:lstStyle/>
          <a:p>
            <a:endParaRPr lang="de-DE"/>
          </a:p>
        </p:txBody>
      </p:sp>
      <p:sp>
        <p:nvSpPr>
          <p:cNvPr id="50199" name="Line 35"/>
          <p:cNvSpPr>
            <a:spLocks noChangeShapeType="1"/>
          </p:cNvSpPr>
          <p:nvPr/>
        </p:nvSpPr>
        <p:spPr bwMode="auto">
          <a:xfrm>
            <a:off x="8070851" y="4510088"/>
            <a:ext cx="0" cy="215900"/>
          </a:xfrm>
          <a:prstGeom prst="line">
            <a:avLst/>
          </a:prstGeom>
          <a:noFill/>
          <a:ln w="19050">
            <a:solidFill>
              <a:schemeClr val="hlink"/>
            </a:solidFill>
            <a:round/>
            <a:headEnd/>
            <a:tailEnd/>
          </a:ln>
        </p:spPr>
        <p:txBody>
          <a:bodyPr/>
          <a:lstStyle/>
          <a:p>
            <a:endParaRPr lang="de-DE"/>
          </a:p>
        </p:txBody>
      </p:sp>
      <p:sp>
        <p:nvSpPr>
          <p:cNvPr id="50200" name="Line 36"/>
          <p:cNvSpPr>
            <a:spLocks noChangeShapeType="1"/>
          </p:cNvSpPr>
          <p:nvPr/>
        </p:nvSpPr>
        <p:spPr bwMode="auto">
          <a:xfrm>
            <a:off x="8132233" y="4510088"/>
            <a:ext cx="0" cy="215900"/>
          </a:xfrm>
          <a:prstGeom prst="line">
            <a:avLst/>
          </a:prstGeom>
          <a:noFill/>
          <a:ln w="19050">
            <a:solidFill>
              <a:schemeClr val="hlink"/>
            </a:solidFill>
            <a:round/>
            <a:headEnd/>
            <a:tailEnd/>
          </a:ln>
        </p:spPr>
        <p:txBody>
          <a:bodyPr/>
          <a:lstStyle/>
          <a:p>
            <a:endParaRPr lang="de-DE"/>
          </a:p>
        </p:txBody>
      </p:sp>
      <p:sp>
        <p:nvSpPr>
          <p:cNvPr id="50201" name="Line 37"/>
          <p:cNvSpPr>
            <a:spLocks noChangeShapeType="1"/>
          </p:cNvSpPr>
          <p:nvPr/>
        </p:nvSpPr>
        <p:spPr bwMode="auto">
          <a:xfrm>
            <a:off x="8195733" y="4510088"/>
            <a:ext cx="0" cy="215900"/>
          </a:xfrm>
          <a:prstGeom prst="line">
            <a:avLst/>
          </a:prstGeom>
          <a:noFill/>
          <a:ln w="19050">
            <a:solidFill>
              <a:schemeClr val="hlink"/>
            </a:solidFill>
            <a:round/>
            <a:headEnd/>
            <a:tailEnd/>
          </a:ln>
        </p:spPr>
        <p:txBody>
          <a:bodyPr/>
          <a:lstStyle/>
          <a:p>
            <a:endParaRPr lang="de-DE"/>
          </a:p>
        </p:txBody>
      </p:sp>
      <p:sp>
        <p:nvSpPr>
          <p:cNvPr id="50202" name="Line 38"/>
          <p:cNvSpPr>
            <a:spLocks noChangeShapeType="1"/>
          </p:cNvSpPr>
          <p:nvPr/>
        </p:nvSpPr>
        <p:spPr bwMode="auto">
          <a:xfrm>
            <a:off x="8257117" y="4510088"/>
            <a:ext cx="0" cy="215900"/>
          </a:xfrm>
          <a:prstGeom prst="line">
            <a:avLst/>
          </a:prstGeom>
          <a:noFill/>
          <a:ln w="19050">
            <a:solidFill>
              <a:schemeClr val="hlink"/>
            </a:solidFill>
            <a:round/>
            <a:headEnd/>
            <a:tailEnd/>
          </a:ln>
        </p:spPr>
        <p:txBody>
          <a:bodyPr/>
          <a:lstStyle/>
          <a:p>
            <a:endParaRPr lang="de-DE"/>
          </a:p>
        </p:txBody>
      </p:sp>
      <p:sp>
        <p:nvSpPr>
          <p:cNvPr id="50203" name="Line 39"/>
          <p:cNvSpPr>
            <a:spLocks noChangeShapeType="1"/>
          </p:cNvSpPr>
          <p:nvPr/>
        </p:nvSpPr>
        <p:spPr bwMode="auto">
          <a:xfrm>
            <a:off x="8320617" y="4510088"/>
            <a:ext cx="0" cy="215900"/>
          </a:xfrm>
          <a:prstGeom prst="line">
            <a:avLst/>
          </a:prstGeom>
          <a:noFill/>
          <a:ln w="19050">
            <a:solidFill>
              <a:schemeClr val="hlink"/>
            </a:solidFill>
            <a:round/>
            <a:headEnd/>
            <a:tailEnd/>
          </a:ln>
        </p:spPr>
        <p:txBody>
          <a:bodyPr/>
          <a:lstStyle/>
          <a:p>
            <a:endParaRPr lang="de-DE"/>
          </a:p>
        </p:txBody>
      </p:sp>
      <p:sp>
        <p:nvSpPr>
          <p:cNvPr id="50204" name="Line 40"/>
          <p:cNvSpPr>
            <a:spLocks noChangeShapeType="1"/>
          </p:cNvSpPr>
          <p:nvPr/>
        </p:nvSpPr>
        <p:spPr bwMode="auto">
          <a:xfrm>
            <a:off x="8382000" y="4510088"/>
            <a:ext cx="0" cy="215900"/>
          </a:xfrm>
          <a:prstGeom prst="line">
            <a:avLst/>
          </a:prstGeom>
          <a:noFill/>
          <a:ln w="19050">
            <a:solidFill>
              <a:schemeClr val="hlink"/>
            </a:solidFill>
            <a:round/>
            <a:headEnd/>
            <a:tailEnd/>
          </a:ln>
        </p:spPr>
        <p:txBody>
          <a:bodyPr/>
          <a:lstStyle/>
          <a:p>
            <a:endParaRPr lang="de-DE"/>
          </a:p>
        </p:txBody>
      </p:sp>
      <p:sp>
        <p:nvSpPr>
          <p:cNvPr id="50205" name="Line 41"/>
          <p:cNvSpPr>
            <a:spLocks noChangeShapeType="1"/>
          </p:cNvSpPr>
          <p:nvPr/>
        </p:nvSpPr>
        <p:spPr bwMode="auto">
          <a:xfrm>
            <a:off x="8443384" y="4510088"/>
            <a:ext cx="0" cy="215900"/>
          </a:xfrm>
          <a:prstGeom prst="line">
            <a:avLst/>
          </a:prstGeom>
          <a:noFill/>
          <a:ln w="19050">
            <a:solidFill>
              <a:schemeClr val="hlink"/>
            </a:solidFill>
            <a:round/>
            <a:headEnd/>
            <a:tailEnd/>
          </a:ln>
        </p:spPr>
        <p:txBody>
          <a:bodyPr/>
          <a:lstStyle/>
          <a:p>
            <a:endParaRPr lang="de-DE"/>
          </a:p>
        </p:txBody>
      </p:sp>
      <p:sp>
        <p:nvSpPr>
          <p:cNvPr id="50206" name="Line 42"/>
          <p:cNvSpPr>
            <a:spLocks noChangeShapeType="1"/>
          </p:cNvSpPr>
          <p:nvPr/>
        </p:nvSpPr>
        <p:spPr bwMode="auto">
          <a:xfrm>
            <a:off x="8506884" y="4510088"/>
            <a:ext cx="0" cy="215900"/>
          </a:xfrm>
          <a:prstGeom prst="line">
            <a:avLst/>
          </a:prstGeom>
          <a:noFill/>
          <a:ln w="19050">
            <a:solidFill>
              <a:schemeClr val="hlink"/>
            </a:solidFill>
            <a:round/>
            <a:headEnd/>
            <a:tailEnd/>
          </a:ln>
        </p:spPr>
        <p:txBody>
          <a:bodyPr/>
          <a:lstStyle/>
          <a:p>
            <a:endParaRPr lang="de-DE"/>
          </a:p>
        </p:txBody>
      </p:sp>
      <p:sp>
        <p:nvSpPr>
          <p:cNvPr id="50207" name="Line 43"/>
          <p:cNvSpPr>
            <a:spLocks noChangeShapeType="1"/>
          </p:cNvSpPr>
          <p:nvPr/>
        </p:nvSpPr>
        <p:spPr bwMode="auto">
          <a:xfrm>
            <a:off x="8693151" y="4510088"/>
            <a:ext cx="0" cy="215900"/>
          </a:xfrm>
          <a:prstGeom prst="line">
            <a:avLst/>
          </a:prstGeom>
          <a:noFill/>
          <a:ln w="19050">
            <a:solidFill>
              <a:schemeClr val="hlink"/>
            </a:solidFill>
            <a:round/>
            <a:headEnd/>
            <a:tailEnd/>
          </a:ln>
        </p:spPr>
        <p:txBody>
          <a:bodyPr/>
          <a:lstStyle/>
          <a:p>
            <a:endParaRPr lang="de-DE"/>
          </a:p>
        </p:txBody>
      </p:sp>
      <p:sp>
        <p:nvSpPr>
          <p:cNvPr id="50208" name="Line 44"/>
          <p:cNvSpPr>
            <a:spLocks noChangeShapeType="1"/>
          </p:cNvSpPr>
          <p:nvPr/>
        </p:nvSpPr>
        <p:spPr bwMode="auto">
          <a:xfrm>
            <a:off x="8754533" y="4510088"/>
            <a:ext cx="0" cy="215900"/>
          </a:xfrm>
          <a:prstGeom prst="line">
            <a:avLst/>
          </a:prstGeom>
          <a:noFill/>
          <a:ln w="19050">
            <a:solidFill>
              <a:schemeClr val="hlink"/>
            </a:solidFill>
            <a:round/>
            <a:headEnd/>
            <a:tailEnd/>
          </a:ln>
        </p:spPr>
        <p:txBody>
          <a:bodyPr/>
          <a:lstStyle/>
          <a:p>
            <a:endParaRPr lang="de-DE"/>
          </a:p>
        </p:txBody>
      </p:sp>
      <p:sp>
        <p:nvSpPr>
          <p:cNvPr id="50209" name="Line 45"/>
          <p:cNvSpPr>
            <a:spLocks noChangeShapeType="1"/>
          </p:cNvSpPr>
          <p:nvPr/>
        </p:nvSpPr>
        <p:spPr bwMode="auto">
          <a:xfrm>
            <a:off x="8818033" y="4510088"/>
            <a:ext cx="0" cy="215900"/>
          </a:xfrm>
          <a:prstGeom prst="line">
            <a:avLst/>
          </a:prstGeom>
          <a:noFill/>
          <a:ln w="19050">
            <a:solidFill>
              <a:schemeClr val="hlink"/>
            </a:solidFill>
            <a:round/>
            <a:headEnd/>
            <a:tailEnd/>
          </a:ln>
        </p:spPr>
        <p:txBody>
          <a:bodyPr/>
          <a:lstStyle/>
          <a:p>
            <a:endParaRPr lang="de-DE"/>
          </a:p>
        </p:txBody>
      </p:sp>
      <p:sp>
        <p:nvSpPr>
          <p:cNvPr id="50210" name="Line 46"/>
          <p:cNvSpPr>
            <a:spLocks noChangeShapeType="1"/>
          </p:cNvSpPr>
          <p:nvPr/>
        </p:nvSpPr>
        <p:spPr bwMode="auto">
          <a:xfrm>
            <a:off x="8879417" y="4510088"/>
            <a:ext cx="0" cy="215900"/>
          </a:xfrm>
          <a:prstGeom prst="line">
            <a:avLst/>
          </a:prstGeom>
          <a:noFill/>
          <a:ln w="19050">
            <a:solidFill>
              <a:schemeClr val="hlink"/>
            </a:solidFill>
            <a:round/>
            <a:headEnd/>
            <a:tailEnd/>
          </a:ln>
        </p:spPr>
        <p:txBody>
          <a:bodyPr/>
          <a:lstStyle/>
          <a:p>
            <a:endParaRPr lang="de-DE"/>
          </a:p>
        </p:txBody>
      </p:sp>
      <p:sp>
        <p:nvSpPr>
          <p:cNvPr id="50211" name="Line 47"/>
          <p:cNvSpPr>
            <a:spLocks noChangeShapeType="1"/>
          </p:cNvSpPr>
          <p:nvPr/>
        </p:nvSpPr>
        <p:spPr bwMode="auto">
          <a:xfrm>
            <a:off x="8942917" y="4510088"/>
            <a:ext cx="0" cy="215900"/>
          </a:xfrm>
          <a:prstGeom prst="line">
            <a:avLst/>
          </a:prstGeom>
          <a:noFill/>
          <a:ln w="19050">
            <a:solidFill>
              <a:schemeClr val="hlink"/>
            </a:solidFill>
            <a:round/>
            <a:headEnd/>
            <a:tailEnd/>
          </a:ln>
        </p:spPr>
        <p:txBody>
          <a:bodyPr/>
          <a:lstStyle/>
          <a:p>
            <a:endParaRPr lang="de-DE"/>
          </a:p>
        </p:txBody>
      </p:sp>
      <p:sp>
        <p:nvSpPr>
          <p:cNvPr id="50212" name="Line 48"/>
          <p:cNvSpPr>
            <a:spLocks noChangeShapeType="1"/>
          </p:cNvSpPr>
          <p:nvPr/>
        </p:nvSpPr>
        <p:spPr bwMode="auto">
          <a:xfrm>
            <a:off x="9004300" y="4510088"/>
            <a:ext cx="0" cy="215900"/>
          </a:xfrm>
          <a:prstGeom prst="line">
            <a:avLst/>
          </a:prstGeom>
          <a:noFill/>
          <a:ln w="19050">
            <a:solidFill>
              <a:schemeClr val="hlink"/>
            </a:solidFill>
            <a:round/>
            <a:headEnd/>
            <a:tailEnd/>
          </a:ln>
        </p:spPr>
        <p:txBody>
          <a:bodyPr/>
          <a:lstStyle/>
          <a:p>
            <a:endParaRPr lang="de-DE"/>
          </a:p>
        </p:txBody>
      </p:sp>
      <p:sp>
        <p:nvSpPr>
          <p:cNvPr id="50213" name="Line 49"/>
          <p:cNvSpPr>
            <a:spLocks noChangeShapeType="1"/>
          </p:cNvSpPr>
          <p:nvPr/>
        </p:nvSpPr>
        <p:spPr bwMode="auto">
          <a:xfrm>
            <a:off x="9065684" y="4510088"/>
            <a:ext cx="0" cy="215900"/>
          </a:xfrm>
          <a:prstGeom prst="line">
            <a:avLst/>
          </a:prstGeom>
          <a:noFill/>
          <a:ln w="19050">
            <a:solidFill>
              <a:schemeClr val="hlink"/>
            </a:solidFill>
            <a:round/>
            <a:headEnd/>
            <a:tailEnd/>
          </a:ln>
        </p:spPr>
        <p:txBody>
          <a:bodyPr/>
          <a:lstStyle/>
          <a:p>
            <a:endParaRPr lang="de-DE"/>
          </a:p>
        </p:txBody>
      </p:sp>
      <p:sp>
        <p:nvSpPr>
          <p:cNvPr id="50214" name="Line 50"/>
          <p:cNvSpPr>
            <a:spLocks noChangeShapeType="1"/>
          </p:cNvSpPr>
          <p:nvPr/>
        </p:nvSpPr>
        <p:spPr bwMode="auto">
          <a:xfrm>
            <a:off x="9129184" y="4510088"/>
            <a:ext cx="0" cy="215900"/>
          </a:xfrm>
          <a:prstGeom prst="line">
            <a:avLst/>
          </a:prstGeom>
          <a:noFill/>
          <a:ln w="19050">
            <a:solidFill>
              <a:schemeClr val="hlink"/>
            </a:solidFill>
            <a:round/>
            <a:headEnd/>
            <a:tailEnd/>
          </a:ln>
        </p:spPr>
        <p:txBody>
          <a:bodyPr/>
          <a:lstStyle/>
          <a:p>
            <a:endParaRPr lang="de-DE"/>
          </a:p>
        </p:txBody>
      </p:sp>
      <p:sp>
        <p:nvSpPr>
          <p:cNvPr id="50215" name="Line 51"/>
          <p:cNvSpPr>
            <a:spLocks noChangeShapeType="1"/>
          </p:cNvSpPr>
          <p:nvPr/>
        </p:nvSpPr>
        <p:spPr bwMode="auto">
          <a:xfrm>
            <a:off x="9190567" y="4510088"/>
            <a:ext cx="0" cy="215900"/>
          </a:xfrm>
          <a:prstGeom prst="line">
            <a:avLst/>
          </a:prstGeom>
          <a:noFill/>
          <a:ln w="19050">
            <a:solidFill>
              <a:schemeClr val="hlink"/>
            </a:solidFill>
            <a:round/>
            <a:headEnd/>
            <a:tailEnd/>
          </a:ln>
        </p:spPr>
        <p:txBody>
          <a:bodyPr/>
          <a:lstStyle/>
          <a:p>
            <a:endParaRPr lang="de-DE"/>
          </a:p>
        </p:txBody>
      </p:sp>
      <p:sp>
        <p:nvSpPr>
          <p:cNvPr id="50216" name="Line 52"/>
          <p:cNvSpPr>
            <a:spLocks noChangeShapeType="1"/>
          </p:cNvSpPr>
          <p:nvPr/>
        </p:nvSpPr>
        <p:spPr bwMode="auto">
          <a:xfrm>
            <a:off x="9251951" y="4510088"/>
            <a:ext cx="0" cy="215900"/>
          </a:xfrm>
          <a:prstGeom prst="line">
            <a:avLst/>
          </a:prstGeom>
          <a:noFill/>
          <a:ln w="19050">
            <a:solidFill>
              <a:schemeClr val="hlink"/>
            </a:solidFill>
            <a:round/>
            <a:headEnd/>
            <a:tailEnd/>
          </a:ln>
        </p:spPr>
        <p:txBody>
          <a:bodyPr/>
          <a:lstStyle/>
          <a:p>
            <a:endParaRPr lang="de-DE"/>
          </a:p>
        </p:txBody>
      </p:sp>
      <p:sp>
        <p:nvSpPr>
          <p:cNvPr id="50217" name="Line 53"/>
          <p:cNvSpPr>
            <a:spLocks noChangeShapeType="1"/>
          </p:cNvSpPr>
          <p:nvPr/>
        </p:nvSpPr>
        <p:spPr bwMode="auto">
          <a:xfrm>
            <a:off x="9315451" y="4510088"/>
            <a:ext cx="0" cy="215900"/>
          </a:xfrm>
          <a:prstGeom prst="line">
            <a:avLst/>
          </a:prstGeom>
          <a:noFill/>
          <a:ln w="19050">
            <a:solidFill>
              <a:schemeClr val="hlink"/>
            </a:solidFill>
            <a:round/>
            <a:headEnd/>
            <a:tailEnd/>
          </a:ln>
        </p:spPr>
        <p:txBody>
          <a:bodyPr/>
          <a:lstStyle/>
          <a:p>
            <a:endParaRPr lang="de-DE"/>
          </a:p>
        </p:txBody>
      </p:sp>
      <p:sp>
        <p:nvSpPr>
          <p:cNvPr id="50218" name="Line 54"/>
          <p:cNvSpPr>
            <a:spLocks noChangeShapeType="1"/>
          </p:cNvSpPr>
          <p:nvPr/>
        </p:nvSpPr>
        <p:spPr bwMode="auto">
          <a:xfrm>
            <a:off x="9376833" y="4510088"/>
            <a:ext cx="0" cy="215900"/>
          </a:xfrm>
          <a:prstGeom prst="line">
            <a:avLst/>
          </a:prstGeom>
          <a:noFill/>
          <a:ln w="19050">
            <a:solidFill>
              <a:schemeClr val="hlink"/>
            </a:solidFill>
            <a:round/>
            <a:headEnd/>
            <a:tailEnd/>
          </a:ln>
        </p:spPr>
        <p:txBody>
          <a:bodyPr/>
          <a:lstStyle/>
          <a:p>
            <a:endParaRPr lang="de-DE"/>
          </a:p>
        </p:txBody>
      </p:sp>
      <p:sp>
        <p:nvSpPr>
          <p:cNvPr id="50219" name="Line 55"/>
          <p:cNvSpPr>
            <a:spLocks noChangeShapeType="1"/>
          </p:cNvSpPr>
          <p:nvPr/>
        </p:nvSpPr>
        <p:spPr bwMode="auto">
          <a:xfrm>
            <a:off x="9440333" y="4510088"/>
            <a:ext cx="0" cy="215900"/>
          </a:xfrm>
          <a:prstGeom prst="line">
            <a:avLst/>
          </a:prstGeom>
          <a:noFill/>
          <a:ln w="19050">
            <a:solidFill>
              <a:schemeClr val="hlink"/>
            </a:solidFill>
            <a:round/>
            <a:headEnd/>
            <a:tailEnd/>
          </a:ln>
        </p:spPr>
        <p:txBody>
          <a:bodyPr/>
          <a:lstStyle/>
          <a:p>
            <a:endParaRPr lang="de-DE"/>
          </a:p>
        </p:txBody>
      </p:sp>
      <p:sp>
        <p:nvSpPr>
          <p:cNvPr id="50220" name="Line 56"/>
          <p:cNvSpPr>
            <a:spLocks noChangeShapeType="1"/>
          </p:cNvSpPr>
          <p:nvPr/>
        </p:nvSpPr>
        <p:spPr bwMode="auto">
          <a:xfrm>
            <a:off x="9501717" y="4510088"/>
            <a:ext cx="0" cy="215900"/>
          </a:xfrm>
          <a:prstGeom prst="line">
            <a:avLst/>
          </a:prstGeom>
          <a:noFill/>
          <a:ln w="19050">
            <a:solidFill>
              <a:schemeClr val="hlink"/>
            </a:solidFill>
            <a:round/>
            <a:headEnd/>
            <a:tailEnd/>
          </a:ln>
        </p:spPr>
        <p:txBody>
          <a:bodyPr/>
          <a:lstStyle/>
          <a:p>
            <a:endParaRPr lang="de-DE"/>
          </a:p>
        </p:txBody>
      </p:sp>
      <p:sp>
        <p:nvSpPr>
          <p:cNvPr id="50221" name="Line 57"/>
          <p:cNvSpPr>
            <a:spLocks noChangeShapeType="1"/>
          </p:cNvSpPr>
          <p:nvPr/>
        </p:nvSpPr>
        <p:spPr bwMode="auto">
          <a:xfrm>
            <a:off x="9565217" y="4510088"/>
            <a:ext cx="0" cy="215900"/>
          </a:xfrm>
          <a:prstGeom prst="line">
            <a:avLst/>
          </a:prstGeom>
          <a:noFill/>
          <a:ln w="19050">
            <a:solidFill>
              <a:schemeClr val="hlink"/>
            </a:solidFill>
            <a:round/>
            <a:headEnd/>
            <a:tailEnd/>
          </a:ln>
        </p:spPr>
        <p:txBody>
          <a:bodyPr/>
          <a:lstStyle/>
          <a:p>
            <a:endParaRPr lang="de-DE"/>
          </a:p>
        </p:txBody>
      </p:sp>
      <p:sp>
        <p:nvSpPr>
          <p:cNvPr id="50222" name="Line 58"/>
          <p:cNvSpPr>
            <a:spLocks noChangeShapeType="1"/>
          </p:cNvSpPr>
          <p:nvPr/>
        </p:nvSpPr>
        <p:spPr bwMode="auto">
          <a:xfrm>
            <a:off x="9626600" y="4510088"/>
            <a:ext cx="0" cy="215900"/>
          </a:xfrm>
          <a:prstGeom prst="line">
            <a:avLst/>
          </a:prstGeom>
          <a:noFill/>
          <a:ln w="19050">
            <a:solidFill>
              <a:schemeClr val="hlink"/>
            </a:solidFill>
            <a:round/>
            <a:headEnd/>
            <a:tailEnd/>
          </a:ln>
        </p:spPr>
        <p:txBody>
          <a:bodyPr/>
          <a:lstStyle/>
          <a:p>
            <a:endParaRPr lang="de-DE"/>
          </a:p>
        </p:txBody>
      </p:sp>
      <p:sp>
        <p:nvSpPr>
          <p:cNvPr id="50223" name="Line 59"/>
          <p:cNvSpPr>
            <a:spLocks noChangeShapeType="1"/>
          </p:cNvSpPr>
          <p:nvPr/>
        </p:nvSpPr>
        <p:spPr bwMode="auto">
          <a:xfrm>
            <a:off x="9690100" y="4510088"/>
            <a:ext cx="0" cy="215900"/>
          </a:xfrm>
          <a:prstGeom prst="line">
            <a:avLst/>
          </a:prstGeom>
          <a:noFill/>
          <a:ln w="19050">
            <a:solidFill>
              <a:schemeClr val="hlink"/>
            </a:solidFill>
            <a:round/>
            <a:headEnd/>
            <a:tailEnd/>
          </a:ln>
        </p:spPr>
        <p:txBody>
          <a:bodyPr/>
          <a:lstStyle/>
          <a:p>
            <a:endParaRPr lang="de-DE"/>
          </a:p>
        </p:txBody>
      </p:sp>
      <p:sp>
        <p:nvSpPr>
          <p:cNvPr id="50224" name="Line 60"/>
          <p:cNvSpPr>
            <a:spLocks noChangeShapeType="1"/>
          </p:cNvSpPr>
          <p:nvPr/>
        </p:nvSpPr>
        <p:spPr bwMode="auto">
          <a:xfrm>
            <a:off x="9753600" y="4510088"/>
            <a:ext cx="0" cy="215900"/>
          </a:xfrm>
          <a:prstGeom prst="line">
            <a:avLst/>
          </a:prstGeom>
          <a:noFill/>
          <a:ln w="19050">
            <a:solidFill>
              <a:schemeClr val="hlink"/>
            </a:solidFill>
            <a:round/>
            <a:headEnd/>
            <a:tailEnd/>
          </a:ln>
        </p:spPr>
        <p:txBody>
          <a:bodyPr/>
          <a:lstStyle/>
          <a:p>
            <a:endParaRPr lang="de-DE"/>
          </a:p>
        </p:txBody>
      </p:sp>
      <p:sp>
        <p:nvSpPr>
          <p:cNvPr id="50225" name="Line 61"/>
          <p:cNvSpPr>
            <a:spLocks noChangeShapeType="1"/>
          </p:cNvSpPr>
          <p:nvPr/>
        </p:nvSpPr>
        <p:spPr bwMode="auto">
          <a:xfrm>
            <a:off x="9814984" y="4510088"/>
            <a:ext cx="0" cy="215900"/>
          </a:xfrm>
          <a:prstGeom prst="line">
            <a:avLst/>
          </a:prstGeom>
          <a:noFill/>
          <a:ln w="19050">
            <a:solidFill>
              <a:schemeClr val="hlink"/>
            </a:solidFill>
            <a:round/>
            <a:headEnd/>
            <a:tailEnd/>
          </a:ln>
        </p:spPr>
        <p:txBody>
          <a:bodyPr/>
          <a:lstStyle/>
          <a:p>
            <a:endParaRPr lang="de-DE"/>
          </a:p>
        </p:txBody>
      </p:sp>
      <p:sp>
        <p:nvSpPr>
          <p:cNvPr id="50226" name="Line 62"/>
          <p:cNvSpPr>
            <a:spLocks noChangeShapeType="1"/>
          </p:cNvSpPr>
          <p:nvPr/>
        </p:nvSpPr>
        <p:spPr bwMode="auto">
          <a:xfrm>
            <a:off x="9876367" y="4510088"/>
            <a:ext cx="0" cy="215900"/>
          </a:xfrm>
          <a:prstGeom prst="line">
            <a:avLst/>
          </a:prstGeom>
          <a:noFill/>
          <a:ln w="19050">
            <a:solidFill>
              <a:schemeClr val="hlink"/>
            </a:solidFill>
            <a:round/>
            <a:headEnd/>
            <a:tailEnd/>
          </a:ln>
        </p:spPr>
        <p:txBody>
          <a:bodyPr/>
          <a:lstStyle/>
          <a:p>
            <a:endParaRPr lang="de-DE"/>
          </a:p>
        </p:txBody>
      </p:sp>
      <p:sp>
        <p:nvSpPr>
          <p:cNvPr id="50227" name="Line 63"/>
          <p:cNvSpPr>
            <a:spLocks noChangeShapeType="1"/>
          </p:cNvSpPr>
          <p:nvPr/>
        </p:nvSpPr>
        <p:spPr bwMode="auto">
          <a:xfrm>
            <a:off x="9937751" y="4510088"/>
            <a:ext cx="0" cy="215900"/>
          </a:xfrm>
          <a:prstGeom prst="line">
            <a:avLst/>
          </a:prstGeom>
          <a:noFill/>
          <a:ln w="19050">
            <a:solidFill>
              <a:schemeClr val="hlink"/>
            </a:solidFill>
            <a:round/>
            <a:headEnd/>
            <a:tailEnd/>
          </a:ln>
        </p:spPr>
        <p:txBody>
          <a:bodyPr/>
          <a:lstStyle/>
          <a:p>
            <a:endParaRPr lang="de-DE"/>
          </a:p>
        </p:txBody>
      </p:sp>
      <p:sp>
        <p:nvSpPr>
          <p:cNvPr id="50228" name="Line 64"/>
          <p:cNvSpPr>
            <a:spLocks noChangeShapeType="1"/>
          </p:cNvSpPr>
          <p:nvPr/>
        </p:nvSpPr>
        <p:spPr bwMode="auto">
          <a:xfrm>
            <a:off x="9999133" y="4510088"/>
            <a:ext cx="0" cy="215900"/>
          </a:xfrm>
          <a:prstGeom prst="line">
            <a:avLst/>
          </a:prstGeom>
          <a:noFill/>
          <a:ln w="19050">
            <a:solidFill>
              <a:schemeClr val="hlink"/>
            </a:solidFill>
            <a:round/>
            <a:headEnd/>
            <a:tailEnd/>
          </a:ln>
        </p:spPr>
        <p:txBody>
          <a:bodyPr/>
          <a:lstStyle/>
          <a:p>
            <a:endParaRPr lang="de-DE"/>
          </a:p>
        </p:txBody>
      </p:sp>
      <p:sp>
        <p:nvSpPr>
          <p:cNvPr id="50229" name="Line 65"/>
          <p:cNvSpPr>
            <a:spLocks noChangeShapeType="1"/>
          </p:cNvSpPr>
          <p:nvPr/>
        </p:nvSpPr>
        <p:spPr bwMode="auto">
          <a:xfrm>
            <a:off x="10062633" y="4510088"/>
            <a:ext cx="0" cy="215900"/>
          </a:xfrm>
          <a:prstGeom prst="line">
            <a:avLst/>
          </a:prstGeom>
          <a:noFill/>
          <a:ln w="19050">
            <a:solidFill>
              <a:schemeClr val="hlink"/>
            </a:solidFill>
            <a:round/>
            <a:headEnd/>
            <a:tailEnd/>
          </a:ln>
        </p:spPr>
        <p:txBody>
          <a:bodyPr/>
          <a:lstStyle/>
          <a:p>
            <a:endParaRPr lang="de-DE"/>
          </a:p>
        </p:txBody>
      </p:sp>
      <p:sp>
        <p:nvSpPr>
          <p:cNvPr id="50230" name="Line 66"/>
          <p:cNvSpPr>
            <a:spLocks noChangeShapeType="1"/>
          </p:cNvSpPr>
          <p:nvPr/>
        </p:nvSpPr>
        <p:spPr bwMode="auto">
          <a:xfrm>
            <a:off x="10124017" y="4510088"/>
            <a:ext cx="0" cy="215900"/>
          </a:xfrm>
          <a:prstGeom prst="line">
            <a:avLst/>
          </a:prstGeom>
          <a:noFill/>
          <a:ln w="19050">
            <a:solidFill>
              <a:schemeClr val="hlink"/>
            </a:solidFill>
            <a:round/>
            <a:headEnd/>
            <a:tailEnd/>
          </a:ln>
        </p:spPr>
        <p:txBody>
          <a:bodyPr/>
          <a:lstStyle/>
          <a:p>
            <a:endParaRPr lang="de-DE"/>
          </a:p>
        </p:txBody>
      </p:sp>
      <p:sp>
        <p:nvSpPr>
          <p:cNvPr id="50231" name="Line 67"/>
          <p:cNvSpPr>
            <a:spLocks noChangeShapeType="1"/>
          </p:cNvSpPr>
          <p:nvPr/>
        </p:nvSpPr>
        <p:spPr bwMode="auto">
          <a:xfrm>
            <a:off x="10187517" y="4510088"/>
            <a:ext cx="0" cy="215900"/>
          </a:xfrm>
          <a:prstGeom prst="line">
            <a:avLst/>
          </a:prstGeom>
          <a:noFill/>
          <a:ln w="19050">
            <a:solidFill>
              <a:schemeClr val="hlink"/>
            </a:solidFill>
            <a:round/>
            <a:headEnd/>
            <a:tailEnd/>
          </a:ln>
        </p:spPr>
        <p:txBody>
          <a:bodyPr/>
          <a:lstStyle/>
          <a:p>
            <a:endParaRPr lang="de-DE"/>
          </a:p>
        </p:txBody>
      </p:sp>
      <p:sp>
        <p:nvSpPr>
          <p:cNvPr id="50232" name="Line 68"/>
          <p:cNvSpPr>
            <a:spLocks noChangeShapeType="1"/>
          </p:cNvSpPr>
          <p:nvPr/>
        </p:nvSpPr>
        <p:spPr bwMode="auto">
          <a:xfrm>
            <a:off x="10248900" y="4510088"/>
            <a:ext cx="0" cy="215900"/>
          </a:xfrm>
          <a:prstGeom prst="line">
            <a:avLst/>
          </a:prstGeom>
          <a:noFill/>
          <a:ln w="19050">
            <a:solidFill>
              <a:schemeClr val="hlink"/>
            </a:solidFill>
            <a:round/>
            <a:headEnd/>
            <a:tailEnd/>
          </a:ln>
        </p:spPr>
        <p:txBody>
          <a:bodyPr/>
          <a:lstStyle/>
          <a:p>
            <a:endParaRPr lang="de-DE"/>
          </a:p>
        </p:txBody>
      </p:sp>
      <p:sp>
        <p:nvSpPr>
          <p:cNvPr id="50233" name="Line 69"/>
          <p:cNvSpPr>
            <a:spLocks noChangeShapeType="1"/>
          </p:cNvSpPr>
          <p:nvPr/>
        </p:nvSpPr>
        <p:spPr bwMode="auto">
          <a:xfrm>
            <a:off x="10312400" y="4510088"/>
            <a:ext cx="0" cy="215900"/>
          </a:xfrm>
          <a:prstGeom prst="line">
            <a:avLst/>
          </a:prstGeom>
          <a:noFill/>
          <a:ln w="19050">
            <a:solidFill>
              <a:schemeClr val="hlink"/>
            </a:solidFill>
            <a:round/>
            <a:headEnd/>
            <a:tailEnd/>
          </a:ln>
        </p:spPr>
        <p:txBody>
          <a:bodyPr/>
          <a:lstStyle/>
          <a:p>
            <a:endParaRPr lang="de-DE"/>
          </a:p>
        </p:txBody>
      </p:sp>
      <p:sp>
        <p:nvSpPr>
          <p:cNvPr id="50234" name="Line 70"/>
          <p:cNvSpPr>
            <a:spLocks noChangeShapeType="1"/>
          </p:cNvSpPr>
          <p:nvPr/>
        </p:nvSpPr>
        <p:spPr bwMode="auto">
          <a:xfrm>
            <a:off x="10373784" y="4510088"/>
            <a:ext cx="0" cy="215900"/>
          </a:xfrm>
          <a:prstGeom prst="line">
            <a:avLst/>
          </a:prstGeom>
          <a:noFill/>
          <a:ln w="19050">
            <a:solidFill>
              <a:schemeClr val="hlink"/>
            </a:solidFill>
            <a:round/>
            <a:headEnd/>
            <a:tailEnd/>
          </a:ln>
        </p:spPr>
        <p:txBody>
          <a:bodyPr/>
          <a:lstStyle/>
          <a:p>
            <a:endParaRPr lang="de-DE"/>
          </a:p>
        </p:txBody>
      </p:sp>
      <p:sp>
        <p:nvSpPr>
          <p:cNvPr id="50235" name="Line 71"/>
          <p:cNvSpPr>
            <a:spLocks noChangeShapeType="1"/>
          </p:cNvSpPr>
          <p:nvPr/>
        </p:nvSpPr>
        <p:spPr bwMode="auto">
          <a:xfrm>
            <a:off x="10562167" y="4510088"/>
            <a:ext cx="0" cy="215900"/>
          </a:xfrm>
          <a:prstGeom prst="line">
            <a:avLst/>
          </a:prstGeom>
          <a:noFill/>
          <a:ln w="19050">
            <a:solidFill>
              <a:schemeClr val="hlink"/>
            </a:solidFill>
            <a:round/>
            <a:headEnd/>
            <a:tailEnd/>
          </a:ln>
        </p:spPr>
        <p:txBody>
          <a:bodyPr/>
          <a:lstStyle/>
          <a:p>
            <a:endParaRPr lang="de-DE"/>
          </a:p>
        </p:txBody>
      </p:sp>
      <p:sp>
        <p:nvSpPr>
          <p:cNvPr id="50236" name="Line 72"/>
          <p:cNvSpPr>
            <a:spLocks noChangeShapeType="1"/>
          </p:cNvSpPr>
          <p:nvPr/>
        </p:nvSpPr>
        <p:spPr bwMode="auto">
          <a:xfrm>
            <a:off x="10623551" y="4510088"/>
            <a:ext cx="0" cy="215900"/>
          </a:xfrm>
          <a:prstGeom prst="line">
            <a:avLst/>
          </a:prstGeom>
          <a:noFill/>
          <a:ln w="19050">
            <a:solidFill>
              <a:schemeClr val="hlink"/>
            </a:solidFill>
            <a:round/>
            <a:headEnd/>
            <a:tailEnd/>
          </a:ln>
        </p:spPr>
        <p:txBody>
          <a:bodyPr/>
          <a:lstStyle/>
          <a:p>
            <a:endParaRPr lang="de-DE"/>
          </a:p>
        </p:txBody>
      </p:sp>
      <p:sp>
        <p:nvSpPr>
          <p:cNvPr id="50237" name="Line 73"/>
          <p:cNvSpPr>
            <a:spLocks noChangeShapeType="1"/>
          </p:cNvSpPr>
          <p:nvPr/>
        </p:nvSpPr>
        <p:spPr bwMode="auto">
          <a:xfrm>
            <a:off x="10687051" y="4510088"/>
            <a:ext cx="0" cy="215900"/>
          </a:xfrm>
          <a:prstGeom prst="line">
            <a:avLst/>
          </a:prstGeom>
          <a:noFill/>
          <a:ln w="19050">
            <a:solidFill>
              <a:schemeClr val="hlink"/>
            </a:solidFill>
            <a:round/>
            <a:headEnd/>
            <a:tailEnd/>
          </a:ln>
        </p:spPr>
        <p:txBody>
          <a:bodyPr/>
          <a:lstStyle/>
          <a:p>
            <a:endParaRPr lang="de-DE"/>
          </a:p>
        </p:txBody>
      </p:sp>
      <p:sp>
        <p:nvSpPr>
          <p:cNvPr id="50238" name="Line 74"/>
          <p:cNvSpPr>
            <a:spLocks noChangeShapeType="1"/>
          </p:cNvSpPr>
          <p:nvPr/>
        </p:nvSpPr>
        <p:spPr bwMode="auto">
          <a:xfrm>
            <a:off x="10748433" y="4510088"/>
            <a:ext cx="0" cy="215900"/>
          </a:xfrm>
          <a:prstGeom prst="line">
            <a:avLst/>
          </a:prstGeom>
          <a:noFill/>
          <a:ln w="19050">
            <a:solidFill>
              <a:schemeClr val="hlink"/>
            </a:solidFill>
            <a:round/>
            <a:headEnd/>
            <a:tailEnd/>
          </a:ln>
        </p:spPr>
        <p:txBody>
          <a:bodyPr/>
          <a:lstStyle/>
          <a:p>
            <a:endParaRPr lang="de-DE"/>
          </a:p>
        </p:txBody>
      </p:sp>
      <p:sp>
        <p:nvSpPr>
          <p:cNvPr id="50239" name="Line 75"/>
          <p:cNvSpPr>
            <a:spLocks noChangeShapeType="1"/>
          </p:cNvSpPr>
          <p:nvPr/>
        </p:nvSpPr>
        <p:spPr bwMode="auto">
          <a:xfrm>
            <a:off x="10811933" y="4510088"/>
            <a:ext cx="0" cy="215900"/>
          </a:xfrm>
          <a:prstGeom prst="line">
            <a:avLst/>
          </a:prstGeom>
          <a:noFill/>
          <a:ln w="19050">
            <a:solidFill>
              <a:schemeClr val="hlink"/>
            </a:solidFill>
            <a:round/>
            <a:headEnd/>
            <a:tailEnd/>
          </a:ln>
        </p:spPr>
        <p:txBody>
          <a:bodyPr/>
          <a:lstStyle/>
          <a:p>
            <a:endParaRPr lang="de-DE"/>
          </a:p>
        </p:txBody>
      </p:sp>
      <p:sp>
        <p:nvSpPr>
          <p:cNvPr id="50240" name="Line 76"/>
          <p:cNvSpPr>
            <a:spLocks noChangeShapeType="1"/>
          </p:cNvSpPr>
          <p:nvPr/>
        </p:nvSpPr>
        <p:spPr bwMode="auto">
          <a:xfrm>
            <a:off x="10873317" y="4510088"/>
            <a:ext cx="0" cy="215900"/>
          </a:xfrm>
          <a:prstGeom prst="line">
            <a:avLst/>
          </a:prstGeom>
          <a:noFill/>
          <a:ln w="19050">
            <a:solidFill>
              <a:schemeClr val="hlink"/>
            </a:solidFill>
            <a:round/>
            <a:headEnd/>
            <a:tailEnd/>
          </a:ln>
        </p:spPr>
        <p:txBody>
          <a:bodyPr/>
          <a:lstStyle/>
          <a:p>
            <a:endParaRPr lang="de-DE"/>
          </a:p>
        </p:txBody>
      </p:sp>
      <p:sp>
        <p:nvSpPr>
          <p:cNvPr id="50241" name="Line 77"/>
          <p:cNvSpPr>
            <a:spLocks noChangeShapeType="1"/>
          </p:cNvSpPr>
          <p:nvPr/>
        </p:nvSpPr>
        <p:spPr bwMode="auto">
          <a:xfrm>
            <a:off x="10934700" y="4510088"/>
            <a:ext cx="0" cy="215900"/>
          </a:xfrm>
          <a:prstGeom prst="line">
            <a:avLst/>
          </a:prstGeom>
          <a:noFill/>
          <a:ln w="19050">
            <a:solidFill>
              <a:schemeClr val="hlink"/>
            </a:solidFill>
            <a:round/>
            <a:headEnd/>
            <a:tailEnd/>
          </a:ln>
        </p:spPr>
        <p:txBody>
          <a:bodyPr/>
          <a:lstStyle/>
          <a:p>
            <a:endParaRPr lang="de-DE"/>
          </a:p>
        </p:txBody>
      </p:sp>
      <p:sp>
        <p:nvSpPr>
          <p:cNvPr id="50242" name="Line 78"/>
          <p:cNvSpPr>
            <a:spLocks noChangeShapeType="1"/>
          </p:cNvSpPr>
          <p:nvPr/>
        </p:nvSpPr>
        <p:spPr bwMode="auto">
          <a:xfrm>
            <a:off x="10998200" y="4510088"/>
            <a:ext cx="0" cy="215900"/>
          </a:xfrm>
          <a:prstGeom prst="line">
            <a:avLst/>
          </a:prstGeom>
          <a:noFill/>
          <a:ln w="19050">
            <a:solidFill>
              <a:schemeClr val="hlink"/>
            </a:solidFill>
            <a:round/>
            <a:headEnd/>
            <a:tailEnd/>
          </a:ln>
        </p:spPr>
        <p:txBody>
          <a:bodyPr/>
          <a:lstStyle/>
          <a:p>
            <a:endParaRPr lang="de-DE"/>
          </a:p>
        </p:txBody>
      </p:sp>
      <p:sp>
        <p:nvSpPr>
          <p:cNvPr id="50243" name="Line 79"/>
          <p:cNvSpPr>
            <a:spLocks noChangeShapeType="1"/>
          </p:cNvSpPr>
          <p:nvPr/>
        </p:nvSpPr>
        <p:spPr bwMode="auto">
          <a:xfrm>
            <a:off x="11059584" y="4510088"/>
            <a:ext cx="0" cy="215900"/>
          </a:xfrm>
          <a:prstGeom prst="line">
            <a:avLst/>
          </a:prstGeom>
          <a:noFill/>
          <a:ln w="19050">
            <a:solidFill>
              <a:schemeClr val="hlink"/>
            </a:solidFill>
            <a:round/>
            <a:headEnd/>
            <a:tailEnd/>
          </a:ln>
        </p:spPr>
        <p:txBody>
          <a:bodyPr/>
          <a:lstStyle/>
          <a:p>
            <a:endParaRPr lang="de-DE"/>
          </a:p>
        </p:txBody>
      </p:sp>
      <p:sp>
        <p:nvSpPr>
          <p:cNvPr id="50244" name="Line 80"/>
          <p:cNvSpPr>
            <a:spLocks noChangeShapeType="1"/>
          </p:cNvSpPr>
          <p:nvPr/>
        </p:nvSpPr>
        <p:spPr bwMode="auto">
          <a:xfrm>
            <a:off x="11123084" y="4510088"/>
            <a:ext cx="0" cy="215900"/>
          </a:xfrm>
          <a:prstGeom prst="line">
            <a:avLst/>
          </a:prstGeom>
          <a:noFill/>
          <a:ln w="19050">
            <a:solidFill>
              <a:schemeClr val="hlink"/>
            </a:solidFill>
            <a:round/>
            <a:headEnd/>
            <a:tailEnd/>
          </a:ln>
        </p:spPr>
        <p:txBody>
          <a:bodyPr/>
          <a:lstStyle/>
          <a:p>
            <a:endParaRPr lang="de-DE"/>
          </a:p>
        </p:txBody>
      </p:sp>
      <p:sp>
        <p:nvSpPr>
          <p:cNvPr id="50245" name="Freeform 13"/>
          <p:cNvSpPr>
            <a:spLocks/>
          </p:cNvSpPr>
          <p:nvPr/>
        </p:nvSpPr>
        <p:spPr bwMode="auto">
          <a:xfrm>
            <a:off x="7208308" y="3705225"/>
            <a:ext cx="4087283" cy="706438"/>
          </a:xfrm>
          <a:custGeom>
            <a:avLst/>
            <a:gdLst>
              <a:gd name="T0" fmla="*/ 0 w 1931"/>
              <a:gd name="T1" fmla="*/ 2147483647 h 445"/>
              <a:gd name="T2" fmla="*/ 2147483647 w 1931"/>
              <a:gd name="T3" fmla="*/ 2147483647 h 445"/>
              <a:gd name="T4" fmla="*/ 2147483647 w 1931"/>
              <a:gd name="T5" fmla="*/ 2147483647 h 445"/>
              <a:gd name="T6" fmla="*/ 2147483647 w 1931"/>
              <a:gd name="T7" fmla="*/ 2147483647 h 445"/>
              <a:gd name="T8" fmla="*/ 2147483647 w 1931"/>
              <a:gd name="T9" fmla="*/ 2147483647 h 445"/>
              <a:gd name="T10" fmla="*/ 2147483647 w 1931"/>
              <a:gd name="T11" fmla="*/ 2147483647 h 445"/>
              <a:gd name="T12" fmla="*/ 0 60000 65536"/>
              <a:gd name="T13" fmla="*/ 0 60000 65536"/>
              <a:gd name="T14" fmla="*/ 0 60000 65536"/>
              <a:gd name="T15" fmla="*/ 0 60000 65536"/>
              <a:gd name="T16" fmla="*/ 0 60000 65536"/>
              <a:gd name="T17" fmla="*/ 0 60000 65536"/>
              <a:gd name="T18" fmla="*/ 0 w 1931"/>
              <a:gd name="T19" fmla="*/ 0 h 445"/>
              <a:gd name="T20" fmla="*/ 1931 w 1931"/>
              <a:gd name="T21" fmla="*/ 445 h 445"/>
            </a:gdLst>
            <a:ahLst/>
            <a:cxnLst>
              <a:cxn ang="T12">
                <a:pos x="T0" y="T1"/>
              </a:cxn>
              <a:cxn ang="T13">
                <a:pos x="T2" y="T3"/>
              </a:cxn>
              <a:cxn ang="T14">
                <a:pos x="T4" y="T5"/>
              </a:cxn>
              <a:cxn ang="T15">
                <a:pos x="T6" y="T7"/>
              </a:cxn>
              <a:cxn ang="T16">
                <a:pos x="T8" y="T9"/>
              </a:cxn>
              <a:cxn ang="T17">
                <a:pos x="T10" y="T11"/>
              </a:cxn>
            </a:cxnLst>
            <a:rect l="T18" t="T19" r="T20" b="T21"/>
            <a:pathLst>
              <a:path w="1931" h="445">
                <a:moveTo>
                  <a:pt x="0" y="445"/>
                </a:moveTo>
                <a:cubicBezTo>
                  <a:pt x="17" y="380"/>
                  <a:pt x="22" y="110"/>
                  <a:pt x="103" y="55"/>
                </a:cubicBezTo>
                <a:cubicBezTo>
                  <a:pt x="184" y="0"/>
                  <a:pt x="265" y="99"/>
                  <a:pt x="484" y="112"/>
                </a:cubicBezTo>
                <a:cubicBezTo>
                  <a:pt x="703" y="125"/>
                  <a:pt x="1237" y="150"/>
                  <a:pt x="1420" y="136"/>
                </a:cubicBezTo>
                <a:cubicBezTo>
                  <a:pt x="1603" y="122"/>
                  <a:pt x="1497" y="39"/>
                  <a:pt x="1582" y="28"/>
                </a:cubicBezTo>
                <a:cubicBezTo>
                  <a:pt x="1667" y="17"/>
                  <a:pt x="1858" y="61"/>
                  <a:pt x="1931" y="70"/>
                </a:cubicBezTo>
              </a:path>
            </a:pathLst>
          </a:custGeom>
          <a:noFill/>
          <a:ln w="38100" cap="flat" cmpd="sng">
            <a:solidFill>
              <a:srgbClr val="6B7E87"/>
            </a:solidFill>
            <a:prstDash val="solid"/>
            <a:round/>
            <a:headEnd/>
            <a:tailEnd/>
          </a:ln>
        </p:spPr>
        <p:txBody>
          <a:bodyPr/>
          <a:lstStyle/>
          <a:p>
            <a:endParaRPr lang="de-DE"/>
          </a:p>
        </p:txBody>
      </p:sp>
      <p:sp>
        <p:nvSpPr>
          <p:cNvPr id="50246" name="AutoShape 92"/>
          <p:cNvSpPr>
            <a:spLocks/>
          </p:cNvSpPr>
          <p:nvPr/>
        </p:nvSpPr>
        <p:spPr bwMode="auto">
          <a:xfrm>
            <a:off x="3996081" y="4938657"/>
            <a:ext cx="1919817" cy="246062"/>
          </a:xfrm>
          <a:prstGeom prst="borderCallout1">
            <a:avLst>
              <a:gd name="adj1" fmla="val 46454"/>
              <a:gd name="adj2" fmla="val -5292"/>
              <a:gd name="adj3" fmla="val -158065"/>
              <a:gd name="adj4" fmla="val -63287"/>
            </a:avLst>
          </a:prstGeom>
          <a:noFill/>
          <a:ln w="9525">
            <a:solidFill>
              <a:srgbClr val="6B7E87"/>
            </a:solidFill>
            <a:miter lim="800000"/>
            <a:headEnd/>
            <a:tailEnd/>
          </a:ln>
        </p:spPr>
        <p:txBody>
          <a:bodyPr tIns="10800" rIns="0"/>
          <a:lstStyle/>
          <a:p>
            <a:pPr marL="342900" indent="-342900">
              <a:lnSpc>
                <a:spcPct val="120000"/>
              </a:lnSpc>
              <a:spcBef>
                <a:spcPct val="20000"/>
              </a:spcBef>
              <a:buClr>
                <a:srgbClr val="FF9900"/>
              </a:buClr>
              <a:buSzPct val="120000"/>
            </a:pPr>
            <a:r>
              <a:rPr lang="de-DE" sz="1600" dirty="0" err="1">
                <a:solidFill>
                  <a:srgbClr val="002855"/>
                </a:solidFill>
              </a:rPr>
              <a:t>Organized</a:t>
            </a:r>
            <a:r>
              <a:rPr lang="de-DE" sz="1600" dirty="0">
                <a:solidFill>
                  <a:srgbClr val="002855"/>
                </a:solidFill>
              </a:rPr>
              <a:t>  Training</a:t>
            </a:r>
          </a:p>
        </p:txBody>
      </p:sp>
      <p:sp>
        <p:nvSpPr>
          <p:cNvPr id="50247" name="AutoShape 93"/>
          <p:cNvSpPr>
            <a:spLocks/>
          </p:cNvSpPr>
          <p:nvPr/>
        </p:nvSpPr>
        <p:spPr bwMode="auto">
          <a:xfrm>
            <a:off x="1174717" y="5251687"/>
            <a:ext cx="2235748" cy="353640"/>
          </a:xfrm>
          <a:prstGeom prst="borderCallout1">
            <a:avLst>
              <a:gd name="adj1" fmla="val -54029"/>
              <a:gd name="adj2" fmla="val 10509"/>
              <a:gd name="adj3" fmla="val -191797"/>
              <a:gd name="adj4" fmla="val -7224"/>
            </a:avLst>
          </a:prstGeom>
          <a:noFill/>
          <a:ln w="9525">
            <a:solidFill>
              <a:srgbClr val="6B7E87"/>
            </a:solidFill>
            <a:miter lim="800000"/>
            <a:headEnd/>
            <a:tailEnd/>
          </a:ln>
        </p:spPr>
        <p:txBody>
          <a:bodyPr tIns="10800" rIns="0"/>
          <a:lstStyle/>
          <a:p>
            <a:pPr marL="342900" indent="-342900">
              <a:lnSpc>
                <a:spcPct val="120000"/>
              </a:lnSpc>
              <a:spcBef>
                <a:spcPct val="20000"/>
              </a:spcBef>
              <a:buClr>
                <a:srgbClr val="FF9900"/>
              </a:buClr>
              <a:buSzPct val="120000"/>
            </a:pPr>
            <a:r>
              <a:rPr lang="de-DE" sz="1600" dirty="0" err="1">
                <a:solidFill>
                  <a:srgbClr val="002855"/>
                </a:solidFill>
              </a:rPr>
              <a:t>collective</a:t>
            </a:r>
            <a:r>
              <a:rPr lang="de-DE" sz="1600" dirty="0">
                <a:solidFill>
                  <a:srgbClr val="002855"/>
                </a:solidFill>
              </a:rPr>
              <a:t> </a:t>
            </a:r>
            <a:r>
              <a:rPr lang="de-DE" sz="1600" dirty="0" err="1">
                <a:solidFill>
                  <a:srgbClr val="002855"/>
                </a:solidFill>
              </a:rPr>
              <a:t>learning</a:t>
            </a:r>
            <a:r>
              <a:rPr lang="de-DE" sz="1600" dirty="0">
                <a:solidFill>
                  <a:srgbClr val="002855"/>
                </a:solidFill>
              </a:rPr>
              <a:t> </a:t>
            </a:r>
            <a:r>
              <a:rPr lang="de-DE" sz="1600" dirty="0" err="1">
                <a:solidFill>
                  <a:srgbClr val="002855"/>
                </a:solidFill>
              </a:rPr>
              <a:t>curve</a:t>
            </a:r>
            <a:r>
              <a:rPr lang="de-DE" sz="1600" dirty="0">
                <a:solidFill>
                  <a:srgbClr val="002855"/>
                </a:solidFill>
              </a:rPr>
              <a:t> </a:t>
            </a:r>
          </a:p>
        </p:txBody>
      </p:sp>
      <p:sp>
        <p:nvSpPr>
          <p:cNvPr id="50248" name="AutoShape 95"/>
          <p:cNvSpPr>
            <a:spLocks/>
          </p:cNvSpPr>
          <p:nvPr/>
        </p:nvSpPr>
        <p:spPr bwMode="auto">
          <a:xfrm>
            <a:off x="7265987" y="5181750"/>
            <a:ext cx="4471459" cy="681854"/>
          </a:xfrm>
          <a:prstGeom prst="borderCallout1">
            <a:avLst>
              <a:gd name="adj1" fmla="val 1848"/>
              <a:gd name="adj2" fmla="val 27019"/>
              <a:gd name="adj3" fmla="val -102285"/>
              <a:gd name="adj4" fmla="val 36327"/>
            </a:avLst>
          </a:prstGeom>
          <a:noFill/>
          <a:ln w="9525">
            <a:solidFill>
              <a:srgbClr val="6B7E87"/>
            </a:solidFill>
            <a:miter lim="800000"/>
            <a:headEnd/>
            <a:tailEnd/>
          </a:ln>
        </p:spPr>
        <p:txBody>
          <a:bodyPr tIns="10800" rIns="0"/>
          <a:lstStyle/>
          <a:p>
            <a:pPr>
              <a:lnSpc>
                <a:spcPct val="120000"/>
              </a:lnSpc>
              <a:spcBef>
                <a:spcPct val="20000"/>
              </a:spcBef>
              <a:buClr>
                <a:srgbClr val="FF9900"/>
              </a:buClr>
              <a:buSzPct val="120000"/>
            </a:pPr>
            <a:r>
              <a:rPr lang="de-DE" sz="1600" dirty="0">
                <a:solidFill>
                  <a:srgbClr val="002855"/>
                </a:solidFill>
              </a:rPr>
              <a:t>Self motivated learning based </a:t>
            </a:r>
            <a:r>
              <a:rPr lang="de-DE" sz="1600" dirty="0" smtClean="0">
                <a:solidFill>
                  <a:srgbClr val="002855"/>
                </a:solidFill>
              </a:rPr>
              <a:t>on online games, which predict/show areas for further learning</a:t>
            </a:r>
            <a:endParaRPr lang="de-DE" sz="1600" dirty="0">
              <a:solidFill>
                <a:srgbClr val="002855"/>
              </a:solidFill>
            </a:endParaRPr>
          </a:p>
          <a:p>
            <a:pPr marL="342900" indent="-342900">
              <a:lnSpc>
                <a:spcPct val="120000"/>
              </a:lnSpc>
              <a:spcBef>
                <a:spcPct val="20000"/>
              </a:spcBef>
              <a:buClr>
                <a:srgbClr val="FF9900"/>
              </a:buClr>
              <a:buSzPct val="120000"/>
            </a:pPr>
            <a:endParaRPr lang="de-DE" sz="1000" dirty="0"/>
          </a:p>
        </p:txBody>
      </p:sp>
      <p:sp>
        <p:nvSpPr>
          <p:cNvPr id="50249" name="AutoShape 102"/>
          <p:cNvSpPr>
            <a:spLocks noChangeArrowheads="1"/>
          </p:cNvSpPr>
          <p:nvPr/>
        </p:nvSpPr>
        <p:spPr bwMode="auto">
          <a:xfrm>
            <a:off x="4813582" y="2666563"/>
            <a:ext cx="1822449" cy="1511300"/>
          </a:xfrm>
          <a:prstGeom prst="rightArrow">
            <a:avLst>
              <a:gd name="adj1" fmla="val 61556"/>
              <a:gd name="adj2" fmla="val 57796"/>
            </a:avLst>
          </a:prstGeom>
          <a:solidFill>
            <a:schemeClr val="bg1"/>
          </a:solidFill>
          <a:ln w="12700">
            <a:solidFill>
              <a:srgbClr val="6B7E87"/>
            </a:solidFill>
            <a:miter lim="800000"/>
            <a:headEnd/>
            <a:tailEnd/>
          </a:ln>
        </p:spPr>
        <p:txBody>
          <a:bodyPr wrap="none" anchor="ctr"/>
          <a:lstStyle/>
          <a:p>
            <a:pPr marL="342900" indent="-342900" algn="ctr">
              <a:lnSpc>
                <a:spcPct val="120000"/>
              </a:lnSpc>
              <a:spcBef>
                <a:spcPct val="20000"/>
              </a:spcBef>
              <a:buClr>
                <a:srgbClr val="FF9900"/>
              </a:buClr>
              <a:buSzPct val="120000"/>
            </a:pPr>
            <a:r>
              <a:rPr lang="de-DE" sz="1400" dirty="0" err="1">
                <a:solidFill>
                  <a:srgbClr val="002855"/>
                </a:solidFill>
              </a:rPr>
              <a:t>Gamification</a:t>
            </a:r>
            <a:endParaRPr lang="de-DE" sz="1400" dirty="0">
              <a:solidFill>
                <a:srgbClr val="002855"/>
              </a:solidFill>
            </a:endParaRPr>
          </a:p>
          <a:p>
            <a:pPr marL="342900" indent="-342900" algn="ctr">
              <a:lnSpc>
                <a:spcPct val="120000"/>
              </a:lnSpc>
              <a:spcBef>
                <a:spcPct val="20000"/>
              </a:spcBef>
              <a:buClr>
                <a:srgbClr val="FF9900"/>
              </a:buClr>
              <a:buSzPct val="120000"/>
            </a:pPr>
            <a:r>
              <a:rPr lang="de-DE" sz="1400" dirty="0" err="1">
                <a:solidFill>
                  <a:srgbClr val="002855"/>
                </a:solidFill>
              </a:rPr>
              <a:t>with</a:t>
            </a:r>
            <a:r>
              <a:rPr lang="de-DE" sz="1400" dirty="0">
                <a:solidFill>
                  <a:srgbClr val="002855"/>
                </a:solidFill>
              </a:rPr>
              <a:t> </a:t>
            </a:r>
          </a:p>
          <a:p>
            <a:pPr marL="342900" indent="-342900" algn="ctr">
              <a:lnSpc>
                <a:spcPct val="120000"/>
              </a:lnSpc>
              <a:spcBef>
                <a:spcPct val="20000"/>
              </a:spcBef>
              <a:buClr>
                <a:srgbClr val="FF9900"/>
              </a:buClr>
              <a:buSzPct val="120000"/>
            </a:pPr>
            <a:r>
              <a:rPr lang="de-DE" sz="1400" dirty="0">
                <a:solidFill>
                  <a:srgbClr val="002855"/>
                </a:solidFill>
              </a:rPr>
              <a:t>Health Games</a:t>
            </a:r>
          </a:p>
        </p:txBody>
      </p:sp>
      <p:sp>
        <p:nvSpPr>
          <p:cNvPr id="50250" name="Line 103"/>
          <p:cNvSpPr>
            <a:spLocks noChangeShapeType="1"/>
          </p:cNvSpPr>
          <p:nvPr/>
        </p:nvSpPr>
        <p:spPr bwMode="auto">
          <a:xfrm>
            <a:off x="8559800" y="4508500"/>
            <a:ext cx="0" cy="215900"/>
          </a:xfrm>
          <a:prstGeom prst="line">
            <a:avLst/>
          </a:prstGeom>
          <a:noFill/>
          <a:ln w="19050">
            <a:solidFill>
              <a:schemeClr val="hlink"/>
            </a:solidFill>
            <a:round/>
            <a:headEnd/>
            <a:tailEnd/>
          </a:ln>
        </p:spPr>
        <p:txBody>
          <a:bodyPr/>
          <a:lstStyle/>
          <a:p>
            <a:endParaRPr lang="de-DE"/>
          </a:p>
        </p:txBody>
      </p:sp>
      <p:sp>
        <p:nvSpPr>
          <p:cNvPr id="50251" name="Line 104"/>
          <p:cNvSpPr>
            <a:spLocks noChangeShapeType="1"/>
          </p:cNvSpPr>
          <p:nvPr/>
        </p:nvSpPr>
        <p:spPr bwMode="auto">
          <a:xfrm>
            <a:off x="8621184" y="4508500"/>
            <a:ext cx="0" cy="215900"/>
          </a:xfrm>
          <a:prstGeom prst="line">
            <a:avLst/>
          </a:prstGeom>
          <a:noFill/>
          <a:ln w="19050">
            <a:solidFill>
              <a:schemeClr val="hlink"/>
            </a:solidFill>
            <a:round/>
            <a:headEnd/>
            <a:tailEnd/>
          </a:ln>
        </p:spPr>
        <p:txBody>
          <a:bodyPr/>
          <a:lstStyle/>
          <a:p>
            <a:endParaRPr lang="de-DE"/>
          </a:p>
        </p:txBody>
      </p:sp>
      <p:sp>
        <p:nvSpPr>
          <p:cNvPr id="50252" name="Line 11"/>
          <p:cNvSpPr>
            <a:spLocks noChangeShapeType="1"/>
          </p:cNvSpPr>
          <p:nvPr/>
        </p:nvSpPr>
        <p:spPr bwMode="auto">
          <a:xfrm flipV="1">
            <a:off x="7045562" y="3454142"/>
            <a:ext cx="9289" cy="1268670"/>
          </a:xfrm>
          <a:prstGeom prst="line">
            <a:avLst/>
          </a:prstGeom>
          <a:noFill/>
          <a:ln w="9525">
            <a:solidFill>
              <a:srgbClr val="6B7E87"/>
            </a:solidFill>
            <a:round/>
            <a:headEnd/>
            <a:tailEnd type="triangle" w="med" len="med"/>
          </a:ln>
        </p:spPr>
        <p:txBody>
          <a:bodyPr/>
          <a:lstStyle/>
          <a:p>
            <a:endParaRPr lang="de-DE"/>
          </a:p>
        </p:txBody>
      </p:sp>
      <p:sp>
        <p:nvSpPr>
          <p:cNvPr id="50253" name="Line 12"/>
          <p:cNvSpPr>
            <a:spLocks noChangeShapeType="1"/>
          </p:cNvSpPr>
          <p:nvPr/>
        </p:nvSpPr>
        <p:spPr bwMode="auto">
          <a:xfrm>
            <a:off x="7043209" y="4724400"/>
            <a:ext cx="4417483" cy="0"/>
          </a:xfrm>
          <a:prstGeom prst="line">
            <a:avLst/>
          </a:prstGeom>
          <a:noFill/>
          <a:ln w="9525">
            <a:solidFill>
              <a:srgbClr val="6B7E87"/>
            </a:solidFill>
            <a:round/>
            <a:headEnd/>
            <a:tailEnd type="triangle" w="med" len="med"/>
          </a:ln>
        </p:spPr>
        <p:txBody>
          <a:bodyPr/>
          <a:lstStyle/>
          <a:p>
            <a:endParaRPr lang="de-DE"/>
          </a:p>
        </p:txBody>
      </p:sp>
      <p:sp>
        <p:nvSpPr>
          <p:cNvPr id="50254" name="Line 107"/>
          <p:cNvSpPr>
            <a:spLocks noChangeShapeType="1"/>
          </p:cNvSpPr>
          <p:nvPr/>
        </p:nvSpPr>
        <p:spPr bwMode="auto">
          <a:xfrm>
            <a:off x="246658" y="4331721"/>
            <a:ext cx="3937000" cy="0"/>
          </a:xfrm>
          <a:prstGeom prst="line">
            <a:avLst/>
          </a:prstGeom>
          <a:noFill/>
          <a:ln w="28575" cap="rnd">
            <a:solidFill>
              <a:srgbClr val="CC3300"/>
            </a:solidFill>
            <a:prstDash val="sysDot"/>
            <a:round/>
            <a:headEnd/>
            <a:tailEnd/>
          </a:ln>
        </p:spPr>
        <p:txBody>
          <a:bodyPr/>
          <a:lstStyle/>
          <a:p>
            <a:endParaRPr lang="de-DE"/>
          </a:p>
        </p:txBody>
      </p:sp>
      <p:sp>
        <p:nvSpPr>
          <p:cNvPr id="50255" name="Line 108"/>
          <p:cNvSpPr>
            <a:spLocks noChangeShapeType="1"/>
          </p:cNvSpPr>
          <p:nvPr/>
        </p:nvSpPr>
        <p:spPr bwMode="auto">
          <a:xfrm>
            <a:off x="257110" y="3647331"/>
            <a:ext cx="3937000" cy="0"/>
          </a:xfrm>
          <a:prstGeom prst="line">
            <a:avLst/>
          </a:prstGeom>
          <a:noFill/>
          <a:ln w="28575" cap="rnd">
            <a:solidFill>
              <a:srgbClr val="CC3300"/>
            </a:solidFill>
            <a:prstDash val="sysDot"/>
            <a:round/>
            <a:headEnd/>
            <a:tailEnd/>
          </a:ln>
        </p:spPr>
        <p:txBody>
          <a:bodyPr/>
          <a:lstStyle/>
          <a:p>
            <a:endParaRPr lang="de-DE"/>
          </a:p>
        </p:txBody>
      </p:sp>
      <p:sp>
        <p:nvSpPr>
          <p:cNvPr id="50256" name="Line 109"/>
          <p:cNvSpPr>
            <a:spLocks noChangeShapeType="1"/>
          </p:cNvSpPr>
          <p:nvPr/>
        </p:nvSpPr>
        <p:spPr bwMode="auto">
          <a:xfrm>
            <a:off x="6756445" y="3973351"/>
            <a:ext cx="4512733" cy="0"/>
          </a:xfrm>
          <a:prstGeom prst="line">
            <a:avLst/>
          </a:prstGeom>
          <a:noFill/>
          <a:ln w="28575" cap="rnd">
            <a:solidFill>
              <a:srgbClr val="CC3300"/>
            </a:solidFill>
            <a:prstDash val="sysDot"/>
            <a:round/>
            <a:headEnd/>
            <a:tailEnd/>
          </a:ln>
        </p:spPr>
        <p:txBody>
          <a:bodyPr/>
          <a:lstStyle/>
          <a:p>
            <a:endParaRPr lang="de-DE"/>
          </a:p>
        </p:txBody>
      </p:sp>
      <p:sp>
        <p:nvSpPr>
          <p:cNvPr id="50257" name="Line 110"/>
          <p:cNvSpPr>
            <a:spLocks noChangeShapeType="1"/>
          </p:cNvSpPr>
          <p:nvPr/>
        </p:nvSpPr>
        <p:spPr bwMode="auto">
          <a:xfrm>
            <a:off x="6756445" y="3716339"/>
            <a:ext cx="4512733" cy="0"/>
          </a:xfrm>
          <a:prstGeom prst="line">
            <a:avLst/>
          </a:prstGeom>
          <a:noFill/>
          <a:ln w="28575" cap="rnd">
            <a:solidFill>
              <a:srgbClr val="CC3300"/>
            </a:solidFill>
            <a:prstDash val="sysDot"/>
            <a:round/>
            <a:headEnd/>
            <a:tailEnd/>
          </a:ln>
        </p:spPr>
        <p:txBody>
          <a:bodyPr/>
          <a:lstStyle/>
          <a:p>
            <a:endParaRPr lang="de-DE"/>
          </a:p>
        </p:txBody>
      </p:sp>
      <p:sp>
        <p:nvSpPr>
          <p:cNvPr id="3" name="TextBox 2"/>
          <p:cNvSpPr txBox="1"/>
          <p:nvPr/>
        </p:nvSpPr>
        <p:spPr>
          <a:xfrm>
            <a:off x="475862" y="1041636"/>
            <a:ext cx="10606572" cy="1200329"/>
          </a:xfrm>
          <a:prstGeom prst="rect">
            <a:avLst/>
          </a:prstGeom>
          <a:noFill/>
          <a:ln>
            <a:solidFill>
              <a:schemeClr val="accent1"/>
            </a:solidFill>
          </a:ln>
        </p:spPr>
        <p:txBody>
          <a:bodyPr wrap="square" rtlCol="0">
            <a:spAutoFit/>
          </a:bodyPr>
          <a:lstStyle/>
          <a:p>
            <a:pPr algn="ctr"/>
            <a:r>
              <a:rPr lang="en-US" sz="2400" b="1" dirty="0">
                <a:solidFill>
                  <a:srgbClr val="002855"/>
                </a:solidFill>
              </a:rPr>
              <a:t>Health Games offers the ability to extend learning from a series of workshops to an entire year (compared to </a:t>
            </a:r>
            <a:r>
              <a:rPr lang="en-US" sz="2400" b="1" dirty="0" smtClean="0">
                <a:solidFill>
                  <a:srgbClr val="002855"/>
                </a:solidFill>
              </a:rPr>
              <a:t>days) and </a:t>
            </a:r>
            <a:r>
              <a:rPr lang="en-US" sz="2400" b="1" dirty="0">
                <a:solidFill>
                  <a:srgbClr val="002855"/>
                </a:solidFill>
              </a:rPr>
              <a:t>provides impact analytics to measure progress</a:t>
            </a:r>
            <a:endParaRPr lang="de-DE" sz="2400" b="1" dirty="0">
              <a:solidFill>
                <a:srgbClr val="002855"/>
              </a:solidFill>
            </a:endParaRPr>
          </a:p>
        </p:txBody>
      </p:sp>
      <p:sp>
        <p:nvSpPr>
          <p:cNvPr id="86" name="Rectangle 85"/>
          <p:cNvSpPr/>
          <p:nvPr/>
        </p:nvSpPr>
        <p:spPr>
          <a:xfrm>
            <a:off x="0" y="-971"/>
            <a:ext cx="12192000" cy="880946"/>
          </a:xfrm>
          <a:prstGeom prst="rect">
            <a:avLst/>
          </a:prstGeom>
          <a:solidFill>
            <a:schemeClr val="tx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87" name="Rectangle 86"/>
          <p:cNvSpPr/>
          <p:nvPr/>
        </p:nvSpPr>
        <p:spPr>
          <a:xfrm>
            <a:off x="767166" y="108682"/>
            <a:ext cx="10657725" cy="646331"/>
          </a:xfrm>
          <a:prstGeom prst="rect">
            <a:avLst/>
          </a:prstGeom>
        </p:spPr>
        <p:txBody>
          <a:bodyPr wrap="none">
            <a:spAutoFit/>
          </a:bodyPr>
          <a:lstStyle/>
          <a:p>
            <a:pPr algn="ctr"/>
            <a:r>
              <a:rPr lang="en-US" sz="3600" b="1" dirty="0">
                <a:solidFill>
                  <a:schemeClr val="bg1"/>
                </a:solidFill>
                <a:latin typeface="+mj-lt"/>
              </a:rPr>
              <a:t>Extending Learning from Periodic to Continuous</a:t>
            </a:r>
            <a:endParaRPr lang="en-US" sz="3600" b="1" dirty="0">
              <a:latin typeface="+mj-lt"/>
            </a:endParaRPr>
          </a:p>
        </p:txBody>
      </p:sp>
    </p:spTree>
    <p:extLst>
      <p:ext uri="{BB962C8B-B14F-4D97-AF65-F5344CB8AC3E}">
        <p14:creationId xmlns:p14="http://schemas.microsoft.com/office/powerpoint/2010/main" val="420720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JSI template -red bar-12-2014">
  <a:themeElements>
    <a:clrScheme name="JSI Colors">
      <a:dk1>
        <a:srgbClr val="E4002B"/>
      </a:dk1>
      <a:lt1>
        <a:srgbClr val="FFFFFF"/>
      </a:lt1>
      <a:dk2>
        <a:srgbClr val="002855"/>
      </a:dk2>
      <a:lt2>
        <a:srgbClr val="FFFFFF"/>
      </a:lt2>
      <a:accent1>
        <a:srgbClr val="002855"/>
      </a:accent1>
      <a:accent2>
        <a:srgbClr val="C5B9AC"/>
      </a:accent2>
      <a:accent3>
        <a:srgbClr val="768692"/>
      </a:accent3>
      <a:accent4>
        <a:srgbClr val="FF9230"/>
      </a:accent4>
      <a:accent5>
        <a:srgbClr val="E4002B"/>
      </a:accent5>
      <a:accent6>
        <a:srgbClr val="002855"/>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JSI template -red bar-12-2014</Template>
  <TotalTime>3452</TotalTime>
  <Words>1191</Words>
  <Application>Microsoft Office PowerPoint</Application>
  <PresentationFormat>Custom</PresentationFormat>
  <Paragraphs>142</Paragraphs>
  <Slides>16</Slides>
  <Notes>10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JSI template -red bar-12-2014</vt:lpstr>
      <vt:lpstr>Office Theme</vt:lpstr>
      <vt:lpstr>PowerPoint Presentation</vt:lpstr>
      <vt:lpstr>Why Health Gaming?</vt:lpstr>
      <vt:lpstr>PowerPoint Presentation</vt:lpstr>
      <vt:lpstr>PowerPoint Presentation</vt:lpstr>
      <vt:lpstr>PowerPoint Presentation</vt:lpstr>
      <vt:lpstr>Learning Progress is represented like a Stock Index</vt:lpstr>
      <vt:lpstr>Adam needs help</vt:lpstr>
      <vt:lpstr>The Learners are Better in Topic 1</vt:lpstr>
      <vt:lpstr>PowerPoint Presentation</vt:lpstr>
      <vt:lpstr>PowerPoint Presentation</vt:lpstr>
      <vt:lpstr>PowerPoint Presentation</vt:lpstr>
      <vt:lpstr>PowerPoint Presentation</vt:lpstr>
      <vt:lpstr>“[I] can see myself at the top...I can't stop playing this I urge my friends to join me in the game and get to know our reproductive health well”        - Youth participant in Your Choice, Your Future!</vt:lpstr>
      <vt:lpstr>PowerPoint Presentation</vt:lpstr>
      <vt:lpstr>PowerPoint Presentation</vt:lpstr>
      <vt:lpstr>PowerPoint Presentation</vt:lpstr>
    </vt:vector>
  </TitlesOfParts>
  <Company>John Snow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SLIDEdeck title</dc:title>
  <dc:creator>JSI</dc:creator>
  <cp:lastModifiedBy>sschmader</cp:lastModifiedBy>
  <cp:revision>172</cp:revision>
  <cp:lastPrinted>2014-02-11T23:37:51Z</cp:lastPrinted>
  <dcterms:created xsi:type="dcterms:W3CDTF">2015-10-15T14:57:08Z</dcterms:created>
  <dcterms:modified xsi:type="dcterms:W3CDTF">2017-12-05T13:26:17Z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ies>
</file>