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32" r:id="rId1"/>
  </p:sldMasterIdLst>
  <p:notesMasterIdLst>
    <p:notesMasterId r:id="rId11"/>
  </p:notesMasterIdLst>
  <p:handoutMasterIdLst>
    <p:handoutMasterId r:id="rId12"/>
  </p:handoutMasterIdLst>
  <p:sldIdLst>
    <p:sldId id="298" r:id="rId2"/>
    <p:sldId id="303" r:id="rId3"/>
    <p:sldId id="299" r:id="rId4"/>
    <p:sldId id="304" r:id="rId5"/>
    <p:sldId id="308" r:id="rId6"/>
    <p:sldId id="305" r:id="rId7"/>
    <p:sldId id="306" r:id="rId8"/>
    <p:sldId id="307" r:id="rId9"/>
    <p:sldId id="30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88" userDrawn="1">
          <p15:clr>
            <a:srgbClr val="A4A3A4"/>
          </p15:clr>
        </p15:guide>
        <p15:guide id="2" pos="554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BDEB"/>
    <a:srgbClr val="6B7173"/>
    <a:srgbClr val="EBEBEB"/>
    <a:srgbClr val="1EA7CF"/>
    <a:srgbClr val="3C4142"/>
    <a:srgbClr val="F0F0F0"/>
    <a:srgbClr val="00AFD7"/>
    <a:srgbClr val="009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5739" autoAdjust="0"/>
    <p:restoredTop sz="83929" autoAdjust="0"/>
  </p:normalViewPr>
  <p:slideViewPr>
    <p:cSldViewPr snapToGrid="0" snapToObjects="1">
      <p:cViewPr varScale="1">
        <p:scale>
          <a:sx n="67" d="100"/>
          <a:sy n="67" d="100"/>
        </p:scale>
        <p:origin x="192" y="440"/>
      </p:cViewPr>
      <p:guideLst>
        <p:guide orient="horz" pos="888"/>
        <p:guide pos="55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50FFA-2B01-5548-956A-7CCC4AC77955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BC364-7218-744F-9596-066A3624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742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1E182-3940-3342-804C-BFFC44C95575}" type="datetimeFigureOut">
              <a:rPr lang="en-US" smtClean="0"/>
              <a:t>12/18/17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CB896-D03E-E34D-8853-1D7619E04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746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CB896-D03E-E34D-8853-1D7619E040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33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CB896-D03E-E34D-8853-1D7619E040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62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CB896-D03E-E34D-8853-1D7619E040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49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LMIS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 userDrawn="1"/>
        </p:nvSpPr>
        <p:spPr>
          <a:xfrm rot="10800000" flipH="1">
            <a:off x="0" y="5803918"/>
            <a:ext cx="9144000" cy="1054082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51BD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Same Side Corner Rectangle 7"/>
          <p:cNvSpPr/>
          <p:nvPr userDrawn="1"/>
        </p:nvSpPr>
        <p:spPr>
          <a:xfrm>
            <a:off x="0" y="1"/>
            <a:ext cx="9144000" cy="2400906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0F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B717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2435" y="5949060"/>
            <a:ext cx="7903353" cy="763454"/>
          </a:xfr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cap="none" spc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4939" y="117487"/>
            <a:ext cx="5323372" cy="1782953"/>
          </a:xfrm>
        </p:spPr>
        <p:txBody>
          <a:bodyPr anchor="ctr">
            <a:normAutofit/>
          </a:bodyPr>
          <a:lstStyle>
            <a:lvl1pPr algn="r">
              <a:lnSpc>
                <a:spcPts val="458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44938" y="1713849"/>
            <a:ext cx="5323372" cy="541914"/>
          </a:xfrm>
        </p:spPr>
        <p:txBody>
          <a:bodyPr>
            <a:normAutofit/>
          </a:bodyPr>
          <a:lstStyle>
            <a:lvl1pPr marL="0" indent="0" algn="r">
              <a:buNone/>
              <a:defRPr sz="1800" cap="all" spc="120" baseline="0">
                <a:solidFill>
                  <a:schemeClr val="tx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19" y="329088"/>
            <a:ext cx="3432988" cy="171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4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 userDrawn="1"/>
        </p:nvSpPr>
        <p:spPr>
          <a:xfrm flipH="1">
            <a:off x="-2" y="0"/>
            <a:ext cx="9144001" cy="144669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51BD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73" t="18560" r="13658" b="46647"/>
          <a:stretch/>
        </p:blipFill>
        <p:spPr>
          <a:xfrm>
            <a:off x="4907636" y="0"/>
            <a:ext cx="4560431" cy="1414021"/>
          </a:xfrm>
          <a:prstGeom prst="rect">
            <a:avLst/>
          </a:prstGeom>
        </p:spPr>
      </p:pic>
      <p:sp>
        <p:nvSpPr>
          <p:cNvPr id="9" name="Round Same Side Corner Rectangle 8"/>
          <p:cNvSpPr/>
          <p:nvPr userDrawn="1"/>
        </p:nvSpPr>
        <p:spPr>
          <a:xfrm rot="10800000" flipH="1">
            <a:off x="0" y="6206050"/>
            <a:ext cx="9144000" cy="65195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6B7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152570"/>
            <a:ext cx="9144000" cy="505348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777" y="82642"/>
            <a:ext cx="7859211" cy="1070167"/>
          </a:xfrm>
        </p:spPr>
        <p:txBody>
          <a:bodyPr anchor="ctr">
            <a:normAutofit/>
          </a:bodyPr>
          <a:lstStyle>
            <a:lvl1pPr algn="l">
              <a:lnSpc>
                <a:spcPts val="372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2780"/>
            <a:ext cx="8229600" cy="4439385"/>
          </a:xfrm>
        </p:spPr>
        <p:txBody>
          <a:bodyPr/>
          <a:lstStyle>
            <a:lvl1pPr>
              <a:spcBef>
                <a:spcPts val="1080"/>
              </a:spcBef>
              <a:defRPr sz="2100" b="1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8606" y="6360883"/>
            <a:ext cx="724293" cy="365125"/>
          </a:xfrm>
        </p:spPr>
        <p:txBody>
          <a:bodyPr/>
          <a:lstStyle>
            <a:lvl1pPr algn="r">
              <a:defRPr b="1">
                <a:solidFill>
                  <a:schemeClr val="bg2"/>
                </a:solidFill>
              </a:defRPr>
            </a:lvl1pPr>
          </a:lstStyle>
          <a:p>
            <a:fld id="{97840870-30C1-6A4C-9012-585F6FD4A00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3" y="6299435"/>
            <a:ext cx="1478857" cy="48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7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 Same Side Corner Rectangle 23"/>
          <p:cNvSpPr/>
          <p:nvPr userDrawn="1"/>
        </p:nvSpPr>
        <p:spPr>
          <a:xfrm flipH="1">
            <a:off x="-2" y="0"/>
            <a:ext cx="9144001" cy="144669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51BD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73" t="18560" r="13658" b="46647"/>
          <a:stretch/>
        </p:blipFill>
        <p:spPr>
          <a:xfrm>
            <a:off x="4907636" y="0"/>
            <a:ext cx="4560431" cy="1414021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0" y="1152570"/>
            <a:ext cx="9144000" cy="505348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6693"/>
            <a:ext cx="4079289" cy="4465835"/>
          </a:xfrm>
        </p:spPr>
        <p:txBody>
          <a:bodyPr/>
          <a:lstStyle>
            <a:lvl1pPr>
              <a:spcBef>
                <a:spcPts val="1080"/>
              </a:spcBef>
              <a:defRPr sz="2400" b="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0" y="6206048"/>
            <a:ext cx="9144001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4603072" y="1446693"/>
            <a:ext cx="4079289" cy="4465835"/>
          </a:xfrm>
        </p:spPr>
        <p:txBody>
          <a:bodyPr/>
          <a:lstStyle>
            <a:lvl1pPr>
              <a:spcBef>
                <a:spcPts val="1080"/>
              </a:spcBef>
              <a:defRPr sz="2400" b="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Round Same Side Corner Rectangle 16"/>
          <p:cNvSpPr/>
          <p:nvPr userDrawn="1"/>
        </p:nvSpPr>
        <p:spPr>
          <a:xfrm rot="10800000" flipH="1">
            <a:off x="0" y="6206050"/>
            <a:ext cx="9144000" cy="65195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6B7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8606" y="6360883"/>
            <a:ext cx="724293" cy="365125"/>
          </a:xfrm>
        </p:spPr>
        <p:txBody>
          <a:bodyPr/>
          <a:lstStyle>
            <a:lvl1pPr algn="r">
              <a:defRPr b="1">
                <a:solidFill>
                  <a:schemeClr val="bg2"/>
                </a:solidFill>
              </a:defRPr>
            </a:lvl1pPr>
          </a:lstStyle>
          <a:p>
            <a:fld id="{97840870-30C1-6A4C-9012-585F6FD4A00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3" y="6299435"/>
            <a:ext cx="1478857" cy="488023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64777" y="82642"/>
            <a:ext cx="7859211" cy="1070167"/>
          </a:xfrm>
        </p:spPr>
        <p:txBody>
          <a:bodyPr anchor="ctr">
            <a:normAutofit/>
          </a:bodyPr>
          <a:lstStyle>
            <a:lvl1pPr algn="l">
              <a:lnSpc>
                <a:spcPts val="372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02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 flipH="1">
            <a:off x="0" y="6206048"/>
            <a:ext cx="9144001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4022"/>
            <a:ext cx="4038600" cy="4660033"/>
          </a:xfrm>
        </p:spPr>
        <p:txBody>
          <a:bodyPr/>
          <a:lstStyle>
            <a:lvl1pPr>
              <a:defRPr sz="2400" b="1" cap="none" spc="30" baseline="0">
                <a:solidFill>
                  <a:schemeClr val="accent1"/>
                </a:solidFill>
              </a:defRPr>
            </a:lvl1pPr>
            <a:lvl2pPr>
              <a:defRPr sz="2000" cap="none">
                <a:solidFill>
                  <a:schemeClr val="tx1"/>
                </a:solidFill>
              </a:defRPr>
            </a:lvl2pPr>
            <a:lvl3pPr>
              <a:defRPr sz="2000" cap="none">
                <a:solidFill>
                  <a:schemeClr val="tx1"/>
                </a:solidFill>
              </a:defRPr>
            </a:lvl3pPr>
            <a:lvl4pPr>
              <a:defRPr sz="1800" cap="none">
                <a:solidFill>
                  <a:schemeClr val="tx1"/>
                </a:solidFill>
              </a:defRPr>
            </a:lvl4pPr>
            <a:lvl5pPr>
              <a:defRPr sz="1800" cap="none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4022"/>
            <a:ext cx="4038600" cy="4660033"/>
          </a:xfrm>
        </p:spPr>
        <p:txBody>
          <a:bodyPr/>
          <a:lstStyle>
            <a:lvl1pPr>
              <a:defRPr sz="2400" b="1" i="0" baseline="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Round Same Side Corner Rectangle 14"/>
          <p:cNvSpPr/>
          <p:nvPr userDrawn="1"/>
        </p:nvSpPr>
        <p:spPr>
          <a:xfrm flipH="1">
            <a:off x="-3" y="0"/>
            <a:ext cx="9144001" cy="1152809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51BD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73" t="18560" r="13658" b="46647"/>
          <a:stretch/>
        </p:blipFill>
        <p:spPr>
          <a:xfrm>
            <a:off x="4907636" y="0"/>
            <a:ext cx="4560431" cy="1414021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64777" y="68128"/>
            <a:ext cx="7859211" cy="1070167"/>
          </a:xfrm>
        </p:spPr>
        <p:txBody>
          <a:bodyPr anchor="ctr">
            <a:normAutofit/>
          </a:bodyPr>
          <a:lstStyle>
            <a:lvl1pPr algn="l">
              <a:lnSpc>
                <a:spcPts val="372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Round Same Side Corner Rectangle 19"/>
          <p:cNvSpPr/>
          <p:nvPr userDrawn="1"/>
        </p:nvSpPr>
        <p:spPr>
          <a:xfrm rot="10800000" flipH="1">
            <a:off x="0" y="6206050"/>
            <a:ext cx="9144000" cy="65195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6B7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8606" y="6360883"/>
            <a:ext cx="724293" cy="365125"/>
          </a:xfrm>
        </p:spPr>
        <p:txBody>
          <a:bodyPr/>
          <a:lstStyle>
            <a:lvl1pPr algn="r">
              <a:defRPr b="1">
                <a:solidFill>
                  <a:schemeClr val="bg2"/>
                </a:solidFill>
              </a:defRPr>
            </a:lvl1pPr>
          </a:lstStyle>
          <a:p>
            <a:fld id="{97840870-30C1-6A4C-9012-585F6FD4A00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3" y="6299435"/>
            <a:ext cx="1478857" cy="48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89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85" y="367463"/>
            <a:ext cx="7772400" cy="546937"/>
          </a:xfrm>
        </p:spPr>
        <p:txBody>
          <a:bodyPr anchor="t">
            <a:normAutofit/>
          </a:bodyPr>
          <a:lstStyle>
            <a:lvl1pPr algn="l">
              <a:defRPr sz="2800" b="1" cap="none" spc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ound Same Side Corner Rectangle 8"/>
          <p:cNvSpPr/>
          <p:nvPr userDrawn="1"/>
        </p:nvSpPr>
        <p:spPr>
          <a:xfrm rot="10800000" flipH="1">
            <a:off x="0" y="6206050"/>
            <a:ext cx="9144000" cy="65195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6B7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8606" y="6360883"/>
            <a:ext cx="724293" cy="365125"/>
          </a:xfrm>
        </p:spPr>
        <p:txBody>
          <a:bodyPr/>
          <a:lstStyle>
            <a:lvl1pPr algn="r">
              <a:defRPr b="1">
                <a:solidFill>
                  <a:schemeClr val="bg2"/>
                </a:solidFill>
              </a:defRPr>
            </a:lvl1pPr>
          </a:lstStyle>
          <a:p>
            <a:fld id="{97840870-30C1-6A4C-9012-585F6FD4A00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3" y="6299435"/>
            <a:ext cx="1478857" cy="48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0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just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 userDrawn="1"/>
        </p:nvSpPr>
        <p:spPr>
          <a:xfrm rot="10800000" flipH="1">
            <a:off x="0" y="6206050"/>
            <a:ext cx="9144000" cy="65195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6B7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8606" y="6360883"/>
            <a:ext cx="724293" cy="365125"/>
          </a:xfrm>
        </p:spPr>
        <p:txBody>
          <a:bodyPr/>
          <a:lstStyle>
            <a:lvl1pPr algn="r">
              <a:defRPr b="1">
                <a:solidFill>
                  <a:schemeClr val="bg2"/>
                </a:solidFill>
              </a:defRPr>
            </a:lvl1pPr>
          </a:lstStyle>
          <a:p>
            <a:fld id="{97840870-30C1-6A4C-9012-585F6FD4A00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3" y="6299435"/>
            <a:ext cx="1478857" cy="48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76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 userDrawn="1"/>
        </p:nvSpPr>
        <p:spPr>
          <a:xfrm>
            <a:off x="0" y="0"/>
            <a:ext cx="9144000" cy="5517572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Same Side Corner Rectangle 7"/>
          <p:cNvSpPr/>
          <p:nvPr userDrawn="1"/>
        </p:nvSpPr>
        <p:spPr>
          <a:xfrm>
            <a:off x="-1" y="0"/>
            <a:ext cx="9144000" cy="5517572"/>
          </a:xfrm>
          <a:prstGeom prst="round2SameRect">
            <a:avLst>
              <a:gd name="adj1" fmla="val 0"/>
              <a:gd name="adj2" fmla="val 0"/>
            </a:avLst>
          </a:prstGeom>
          <a:blipFill dpi="0" rotWithShape="1">
            <a:blip r:embed="rId2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Same Side Corner Rectangle 10"/>
          <p:cNvSpPr/>
          <p:nvPr userDrawn="1"/>
        </p:nvSpPr>
        <p:spPr>
          <a:xfrm>
            <a:off x="0" y="0"/>
            <a:ext cx="9144000" cy="5517572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55" y="1593429"/>
            <a:ext cx="7375490" cy="2330714"/>
          </a:xfrm>
        </p:spPr>
        <p:txBody>
          <a:bodyPr anchor="ctr">
            <a:noAutofit/>
          </a:bodyPr>
          <a:lstStyle>
            <a:lvl1pPr algn="ctr">
              <a:lnSpc>
                <a:spcPts val="68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ound Same Side Corner Rectangle 9"/>
          <p:cNvSpPr/>
          <p:nvPr userDrawn="1"/>
        </p:nvSpPr>
        <p:spPr>
          <a:xfrm rot="10800000" flipH="1">
            <a:off x="0" y="5297714"/>
            <a:ext cx="9144000" cy="1560286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356100" y="5297714"/>
            <a:ext cx="4787900" cy="156028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51" y="5544242"/>
            <a:ext cx="3477718" cy="114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3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Yo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 userDrawn="1"/>
        </p:nvSpPr>
        <p:spPr>
          <a:xfrm rot="10800000" flipH="1">
            <a:off x="0" y="5297714"/>
            <a:ext cx="9144000" cy="1560286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Same Side Corner Rectangle 8"/>
          <p:cNvSpPr/>
          <p:nvPr userDrawn="1"/>
        </p:nvSpPr>
        <p:spPr>
          <a:xfrm rot="10800000" flipH="1">
            <a:off x="0" y="0"/>
            <a:ext cx="9144000" cy="1501026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ame Side Corner Rectangle 4"/>
          <p:cNvSpPr/>
          <p:nvPr userDrawn="1"/>
        </p:nvSpPr>
        <p:spPr>
          <a:xfrm>
            <a:off x="0" y="1465941"/>
            <a:ext cx="9144000" cy="4107543"/>
          </a:xfrm>
          <a:prstGeom prst="round2SameRect">
            <a:avLst>
              <a:gd name="adj1" fmla="val 0"/>
              <a:gd name="adj2" fmla="val 0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55" y="2354355"/>
            <a:ext cx="7375490" cy="2330714"/>
          </a:xfrm>
        </p:spPr>
        <p:txBody>
          <a:bodyPr anchor="ctr">
            <a:noAutofit/>
          </a:bodyPr>
          <a:lstStyle>
            <a:lvl1pPr algn="ctr">
              <a:lnSpc>
                <a:spcPts val="68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53143" y="5573484"/>
            <a:ext cx="7837714" cy="12845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941" y="58056"/>
            <a:ext cx="4202118" cy="138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40870-30C1-6A4C-9012-585F6FD4A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9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42" r:id="rId3"/>
    <p:sldLayoutId id="2147483743" r:id="rId4"/>
    <p:sldLayoutId id="2147483735" r:id="rId5"/>
    <p:sldLayoutId id="2147483739" r:id="rId6"/>
    <p:sldLayoutId id="2147483741" r:id="rId7"/>
    <p:sldLayoutId id="2147483744" r:id="rId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openlmis.org" TargetMode="External"/><Relationship Id="rId4" Type="http://schemas.openxmlformats.org/officeDocument/2006/relationships/hyperlink" Target="http://www.openlmis.org/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239" y="2641531"/>
            <a:ext cx="2212320" cy="1385741"/>
          </a:xfrm>
          <a:prstGeom prst="rect">
            <a:avLst/>
          </a:prstGeom>
        </p:spPr>
      </p:pic>
      <p:sp>
        <p:nvSpPr>
          <p:cNvPr id="28" name="Subtitle 2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Emergency Requisitions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ctrTitle"/>
          </p:nvPr>
        </p:nvSpPr>
        <p:spPr>
          <a:xfrm>
            <a:off x="3447128" y="237143"/>
            <a:ext cx="5323372" cy="1782953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Emergency Requisitions Redesign</a:t>
            </a:r>
            <a:endParaRPr lang="en-US" sz="4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447128" y="1980485"/>
            <a:ext cx="5323372" cy="541914"/>
          </a:xfrm>
        </p:spPr>
        <p:txBody>
          <a:bodyPr/>
          <a:lstStyle/>
          <a:p>
            <a:r>
              <a:rPr lang="en-US" smtClean="0"/>
              <a:t>Sam Im•  December 19, 2017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631" y="2641531"/>
            <a:ext cx="2338644" cy="1378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631" y="4152472"/>
            <a:ext cx="2338076" cy="14064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465" y="4152472"/>
            <a:ext cx="2222748" cy="1406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05" y="2641532"/>
            <a:ext cx="3866960" cy="291743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013364" y="6159640"/>
            <a:ext cx="377010" cy="377010"/>
            <a:chOff x="8013364" y="5767753"/>
            <a:chExt cx="377010" cy="377010"/>
          </a:xfrm>
        </p:grpSpPr>
        <p:sp>
          <p:nvSpPr>
            <p:cNvPr id="6" name="Oval 5"/>
            <p:cNvSpPr/>
            <p:nvPr/>
          </p:nvSpPr>
          <p:spPr>
            <a:xfrm>
              <a:off x="8013364" y="5767753"/>
              <a:ext cx="377010" cy="37701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8109020" y="5956258"/>
              <a:ext cx="190919" cy="0"/>
            </a:xfrm>
            <a:prstGeom prst="straightConnector1">
              <a:avLst/>
            </a:prstGeom>
            <a:ln w="15875">
              <a:solidFill>
                <a:schemeClr val="bg1"/>
              </a:solidFill>
              <a:headEnd type="none" w="med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319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 txBox="1">
            <a:spLocks/>
          </p:cNvSpPr>
          <p:nvPr/>
        </p:nvSpPr>
        <p:spPr>
          <a:xfrm>
            <a:off x="937617" y="4651811"/>
            <a:ext cx="7268767" cy="73722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cap="all" spc="150" dirty="0" smtClean="0">
                <a:solidFill>
                  <a:schemeClr val="bg1"/>
                </a:solidFill>
              </a:rPr>
              <a:t>Sam </a:t>
            </a:r>
            <a:r>
              <a:rPr lang="en-US" sz="1800" cap="all" spc="150" dirty="0" err="1" smtClean="0">
                <a:solidFill>
                  <a:schemeClr val="bg1"/>
                </a:solidFill>
              </a:rPr>
              <a:t>im</a:t>
            </a:r>
            <a:r>
              <a:rPr lang="en-US" sz="1800" cap="all" spc="150" dirty="0" smtClean="0">
                <a:solidFill>
                  <a:schemeClr val="bg1"/>
                </a:solidFill>
              </a:rPr>
              <a:t>•  December 19, 2016</a:t>
            </a:r>
            <a:endParaRPr lang="en-US" sz="1800" cap="all" spc="150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Requisitions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21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5944"/>
            <a:ext cx="8229600" cy="4597506"/>
          </a:xfrm>
        </p:spPr>
        <p:txBody>
          <a:bodyPr>
            <a:noAutofit/>
          </a:bodyPr>
          <a:lstStyle/>
          <a:p>
            <a:pPr fontAlgn="base"/>
            <a:r>
              <a:rPr lang="en-US" sz="2000" b="0" dirty="0"/>
              <a:t>Current process for Emergency Requisitions</a:t>
            </a:r>
          </a:p>
          <a:p>
            <a:pPr fontAlgn="base"/>
            <a:r>
              <a:rPr lang="en-US" sz="2000" b="0" dirty="0"/>
              <a:t>Review proposals, Q&amp;A</a:t>
            </a:r>
          </a:p>
          <a:p>
            <a:pPr fontAlgn="base"/>
            <a:r>
              <a:rPr lang="en-US" sz="2000" b="0" dirty="0"/>
              <a:t>Next steps</a:t>
            </a:r>
          </a:p>
          <a:p>
            <a:pPr lvl="1">
              <a:buClr>
                <a:schemeClr val="tx1"/>
              </a:buClr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0870-30C1-6A4C-9012-585F6FD4A00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2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6693"/>
            <a:ext cx="8191500" cy="4465835"/>
          </a:xfrm>
        </p:spPr>
        <p:txBody>
          <a:bodyPr>
            <a:normAutofit/>
          </a:bodyPr>
          <a:lstStyle/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Stock </a:t>
            </a:r>
            <a:r>
              <a:rPr lang="en-US" dirty="0"/>
              <a:t>on Hand and consumption data is reported every time an emergency requisition is </a:t>
            </a:r>
            <a:r>
              <a:rPr lang="en-US" dirty="0" smtClean="0"/>
              <a:t>completed</a:t>
            </a:r>
          </a:p>
          <a:p>
            <a:pPr fontAlgn="base"/>
            <a:r>
              <a:rPr lang="en-US" dirty="0" smtClean="0"/>
              <a:t>Cons:</a:t>
            </a:r>
          </a:p>
          <a:p>
            <a:pPr lvl="1" fontAlgn="base"/>
            <a:r>
              <a:rPr lang="en-US" dirty="0" smtClean="0"/>
              <a:t>Data </a:t>
            </a:r>
            <a:r>
              <a:rPr lang="en-US" dirty="0"/>
              <a:t>entry for all products with a stock on hand balance is required because of regular requisition template </a:t>
            </a:r>
            <a:r>
              <a:rPr lang="en-US" dirty="0" smtClean="0"/>
              <a:t>validations</a:t>
            </a:r>
          </a:p>
          <a:p>
            <a:pPr lvl="1" fontAlgn="base"/>
            <a:r>
              <a:rPr lang="en-US" dirty="0" smtClean="0"/>
              <a:t>Tedious </a:t>
            </a:r>
            <a:r>
              <a:rPr lang="en-US" dirty="0"/>
              <a:t>&amp; time-consuming </a:t>
            </a:r>
            <a:r>
              <a:rPr lang="en-US" dirty="0" smtClean="0"/>
              <a:t>process</a:t>
            </a:r>
          </a:p>
          <a:p>
            <a:pPr lvl="1" fontAlgn="base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8606" y="6361544"/>
            <a:ext cx="724293" cy="365125"/>
          </a:xfrm>
        </p:spPr>
        <p:txBody>
          <a:bodyPr/>
          <a:lstStyle/>
          <a:p>
            <a:fld id="{97840870-30C1-6A4C-9012-585F6FD4A00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4777" y="82642"/>
            <a:ext cx="7859211" cy="1070167"/>
          </a:xfrm>
        </p:spPr>
        <p:txBody>
          <a:bodyPr anchor="ctr">
            <a:normAutofit/>
          </a:bodyPr>
          <a:lstStyle>
            <a:lvl1pPr algn="l">
              <a:lnSpc>
                <a:spcPts val="372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Current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05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0870-30C1-6A4C-9012-585F6FD4A00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14" y="1333500"/>
            <a:ext cx="8728086" cy="399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18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Proposal: Option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/>
              <a:t>Description: Quick and easy emergency requisition by selecting a product and entering only the requested amount and explanation.</a:t>
            </a:r>
            <a:endParaRPr lang="en-US" b="0" dirty="0"/>
          </a:p>
          <a:p>
            <a:r>
              <a:rPr lang="en-US" b="0" dirty="0"/>
              <a:t>Pros: </a:t>
            </a:r>
            <a:endParaRPr lang="en-US" b="0" dirty="0" smtClean="0"/>
          </a:p>
          <a:p>
            <a:pPr lvl="1"/>
            <a:r>
              <a:rPr lang="en-US" b="0" dirty="0" smtClean="0"/>
              <a:t>Simple </a:t>
            </a:r>
            <a:r>
              <a:rPr lang="en-US" b="0" dirty="0"/>
              <a:t>data entry</a:t>
            </a:r>
          </a:p>
          <a:p>
            <a:r>
              <a:rPr lang="en-US" b="0" dirty="0" smtClean="0"/>
              <a:t>Cons:</a:t>
            </a:r>
          </a:p>
          <a:p>
            <a:pPr lvl="1"/>
            <a:r>
              <a:rPr lang="en-US" b="0" dirty="0" smtClean="0"/>
              <a:t>Same </a:t>
            </a:r>
            <a:r>
              <a:rPr lang="en-US" b="0" dirty="0"/>
              <a:t>limited template for all </a:t>
            </a:r>
            <a:r>
              <a:rPr lang="en-US" b="0" dirty="0" smtClean="0"/>
              <a:t>programs</a:t>
            </a:r>
          </a:p>
          <a:p>
            <a:pPr lvl="1"/>
            <a:r>
              <a:rPr lang="en-US" b="0" dirty="0" smtClean="0"/>
              <a:t>Doesn’t </a:t>
            </a:r>
            <a:r>
              <a:rPr lang="en-US" b="0" dirty="0"/>
              <a:t>support reporting consumption or stock data for emergency requisitions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0870-30C1-6A4C-9012-585F6FD4A00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053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Proposal: Option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/>
              <a:t>Description: Configurable template that allows to collect minimal reporting data when completing an emergency requisition.</a:t>
            </a:r>
            <a:endParaRPr lang="en-US" b="0" dirty="0"/>
          </a:p>
          <a:p>
            <a:r>
              <a:rPr lang="en-US" b="0" dirty="0" smtClean="0"/>
              <a:t>Pros:</a:t>
            </a:r>
          </a:p>
          <a:p>
            <a:pPr lvl="1"/>
            <a:r>
              <a:rPr lang="en-US" b="0" dirty="0" smtClean="0"/>
              <a:t>Configurable </a:t>
            </a:r>
            <a:r>
              <a:rPr lang="en-US" b="0" dirty="0"/>
              <a:t>template by program</a:t>
            </a:r>
          </a:p>
          <a:p>
            <a:r>
              <a:rPr lang="en-US" b="0" dirty="0"/>
              <a:t>Cons: </a:t>
            </a:r>
            <a:endParaRPr lang="en-US" b="0" dirty="0" smtClean="0"/>
          </a:p>
          <a:p>
            <a:pPr lvl="1"/>
            <a:r>
              <a:rPr lang="en-US" b="0" dirty="0" smtClean="0"/>
              <a:t>More </a:t>
            </a:r>
            <a:r>
              <a:rPr lang="en-US" b="0" dirty="0"/>
              <a:t>expensive to </a:t>
            </a:r>
            <a:r>
              <a:rPr lang="en-US" b="0" dirty="0" smtClean="0"/>
              <a:t>implement</a:t>
            </a:r>
          </a:p>
          <a:p>
            <a:pPr lvl="1"/>
            <a:r>
              <a:rPr lang="en-US" b="0" dirty="0" smtClean="0"/>
              <a:t>Will </a:t>
            </a:r>
            <a:r>
              <a:rPr lang="en-US" b="0" dirty="0"/>
              <a:t>need to figure out how to report on removed columns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0870-30C1-6A4C-9012-585F6FD4A00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207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0870-30C1-6A4C-9012-585F6FD4A00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030193"/>
            <a:ext cx="8724900" cy="465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72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025900" y="5297714"/>
            <a:ext cx="4991099" cy="156028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For additional information:</a:t>
            </a:r>
          </a:p>
          <a:p>
            <a:r>
              <a:rPr lang="en-US" sz="2000" dirty="0" smtClean="0">
                <a:hlinkClick r:id="rId3"/>
              </a:rPr>
              <a:t>info@openlmis.org</a:t>
            </a:r>
            <a:r>
              <a:rPr lang="en-US" sz="2000" dirty="0" smtClean="0"/>
              <a:t>   </a:t>
            </a:r>
            <a:r>
              <a:rPr lang="en-US" sz="2000" dirty="0" smtClean="0">
                <a:hlinkClick r:id="rId4"/>
              </a:rPr>
              <a:t>www.openlmis.org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67767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enLMIS Theme ">
  <a:themeElements>
    <a:clrScheme name="Custom 14">
      <a:dk1>
        <a:srgbClr val="58585A"/>
      </a:dk1>
      <a:lt1>
        <a:srgbClr val="FFFFFF"/>
      </a:lt1>
      <a:dk2>
        <a:srgbClr val="008DB3"/>
      </a:dk2>
      <a:lt2>
        <a:srgbClr val="EBEBEB"/>
      </a:lt2>
      <a:accent1>
        <a:srgbClr val="E77325"/>
      </a:accent1>
      <a:accent2>
        <a:srgbClr val="4CBAEA"/>
      </a:accent2>
      <a:accent3>
        <a:srgbClr val="C4581E"/>
      </a:accent3>
      <a:accent4>
        <a:srgbClr val="F6CEAF"/>
      </a:accent4>
      <a:accent5>
        <a:srgbClr val="CBE5F7"/>
      </a:accent5>
      <a:accent6>
        <a:srgbClr val="727476"/>
      </a:accent6>
      <a:hlink>
        <a:srgbClr val="58585A"/>
      </a:hlink>
      <a:folHlink>
        <a:srgbClr val="008DB3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4"/>
            </a:gs>
            <a:gs pos="51000">
              <a:schemeClr val="accent1"/>
            </a:gs>
          </a:gsLst>
          <a:lin ang="6600000" scaled="0"/>
        </a:gradFill>
        <a:ln>
          <a:noFill/>
        </a:ln>
        <a:effectLst/>
      </a:spPr>
      <a:bodyPr anchor="ctr"/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185</Words>
  <Application>Microsoft Macintosh PowerPoint</Application>
  <PresentationFormat>On-screen Show (4:3)</PresentationFormat>
  <Paragraphs>41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Trebuchet MS</vt:lpstr>
      <vt:lpstr>Arial</vt:lpstr>
      <vt:lpstr>OpenLMIS Theme </vt:lpstr>
      <vt:lpstr>Emergency Requisitions Redesign</vt:lpstr>
      <vt:lpstr>Emergency Requisitions</vt:lpstr>
      <vt:lpstr>Agenda</vt:lpstr>
      <vt:lpstr>Current Process</vt:lpstr>
      <vt:lpstr>PowerPoint Presentation</vt:lpstr>
      <vt:lpstr>Proposal: Option A</vt:lpstr>
      <vt:lpstr>Proposal: Option B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2017-02-07T19:59:47Z</cp:lastPrinted>
  <dcterms:created xsi:type="dcterms:W3CDTF">2016-02-10T19:47:18Z</dcterms:created>
  <dcterms:modified xsi:type="dcterms:W3CDTF">2017-12-19T03:40:55Z</dcterms:modified>
</cp:coreProperties>
</file>