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0" r:id="rId4"/>
    <p:sldId id="257" r:id="rId5"/>
    <p:sldId id="263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/>
    <p:restoredTop sz="94640"/>
  </p:normalViewPr>
  <p:slideViewPr>
    <p:cSldViewPr snapToGrid="0" snapToObjects="1">
      <p:cViewPr varScale="1">
        <p:scale>
          <a:sx n="64" d="100"/>
          <a:sy n="64" d="100"/>
        </p:scale>
        <p:origin x="16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0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1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1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9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2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AF17-7B8F-9641-BAE0-988BA9BC04F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BA65-8DF3-E540-BDE2-BF6B39CA7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1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hyperlink" Target="http://bit.ly/2o1llON" TargetMode="External"/><Relationship Id="rId6" Type="http://schemas.openxmlformats.org/officeDocument/2006/relationships/hyperlink" Target="https://www.hl7.org/fhir/location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t="878" r="-1163" b="-303"/>
          <a:stretch/>
        </p:blipFill>
        <p:spPr>
          <a:xfrm>
            <a:off x="0" y="393286"/>
            <a:ext cx="10258287" cy="65102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0701" y="3647560"/>
            <a:ext cx="154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OpenHIM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(not deployed)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8739" y="2165024"/>
            <a:ext cx="154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OpenInfoMan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(not deployed)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86270" y="50850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DHIS2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40636" y="51302"/>
            <a:ext cx="940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</a:t>
            </a:r>
            <a:br>
              <a:rPr lang="en-US" dirty="0" smtClean="0"/>
            </a:br>
            <a:r>
              <a:rPr lang="en-US" dirty="0" smtClean="0"/>
              <a:t>Facility</a:t>
            </a:r>
            <a:br>
              <a:rPr lang="en-US" dirty="0" smtClean="0"/>
            </a:br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83387" y="50850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iHRIS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427" y="5480928"/>
            <a:ext cx="1934523" cy="12868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6001" y="100899"/>
            <a:ext cx="377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OpenHIE and Malawi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85306" y="444588"/>
            <a:ext cx="1438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Demographic</a:t>
            </a:r>
            <a:br>
              <a:rPr lang="en-US" dirty="0" smtClean="0"/>
            </a:br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4"/>
          <a:stretch/>
        </p:blipFill>
        <p:spPr>
          <a:xfrm>
            <a:off x="436507" y="4342868"/>
            <a:ext cx="10258287" cy="42617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14394" y="1531597"/>
            <a:ext cx="1490870" cy="13119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DHIS2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6507" y="1531596"/>
            <a:ext cx="1490870" cy="1311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Facility Registry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29942" y="1531599"/>
            <a:ext cx="1490870" cy="13119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iHRIS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70168" y="1531598"/>
            <a:ext cx="1490870" cy="13119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cStock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510394" y="1531598"/>
            <a:ext cx="1490870" cy="13119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OpenLMIS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464390" y="1531598"/>
            <a:ext cx="1490870" cy="13119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etc.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115603" y="2557176"/>
            <a:ext cx="3734352" cy="181874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30038" y="2489057"/>
            <a:ext cx="2525791" cy="185381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30038" y="2531822"/>
            <a:ext cx="0" cy="176828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463901" y="2557176"/>
            <a:ext cx="5080607" cy="180970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191101" y="2531822"/>
            <a:ext cx="3353407" cy="176828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433150" y="2465044"/>
            <a:ext cx="1296888" cy="187782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427" y="5480928"/>
            <a:ext cx="1934523" cy="128684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3447" y="3335229"/>
            <a:ext cx="5022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Centralize all sources of data in ILR</a:t>
            </a:r>
          </a:p>
          <a:p>
            <a:r>
              <a:rPr lang="en-US" dirty="0" smtClean="0"/>
              <a:t>ILR asks “Give me your updated health facility data”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6740" y="745895"/>
            <a:ext cx="1195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 Vince </a:t>
            </a:r>
            <a:r>
              <a:rPr lang="en-US" dirty="0" err="1" smtClean="0"/>
              <a:t>Hosp</a:t>
            </a:r>
            <a:r>
              <a:rPr lang="en-US" dirty="0" smtClean="0"/>
              <a:t>              </a:t>
            </a:r>
            <a:r>
              <a:rPr lang="en-US" dirty="0" smtClean="0"/>
              <a:t>St. Vince </a:t>
            </a:r>
            <a:r>
              <a:rPr lang="en-US" dirty="0" err="1" smtClean="0"/>
              <a:t>Hosp</a:t>
            </a:r>
            <a:r>
              <a:rPr lang="en-US" dirty="0" smtClean="0"/>
              <a:t>         St Vince Hospital            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vince</a:t>
            </a:r>
            <a:r>
              <a:rPr lang="en-US" dirty="0" smtClean="0"/>
              <a:t>                          Saint Vince                  St. Vince </a:t>
            </a:r>
            <a:r>
              <a:rPr lang="en-US" dirty="0" err="1" smtClean="0"/>
              <a:t>Hsptl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ID: 23                            ID: u912382             ID: 9324                           ID:  243                         ID:209348                    ID: 932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1495" y="144857"/>
            <a:ext cx="929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Using ILR To Manage Multiple Lists of Health Facilities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377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7" t="34914" r="36814" b="44990"/>
          <a:stretch/>
        </p:blipFill>
        <p:spPr>
          <a:xfrm>
            <a:off x="459099" y="4716941"/>
            <a:ext cx="675813" cy="13158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1571" y="1402107"/>
            <a:ext cx="1490870" cy="13119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OpenLMIS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97006" y="2893737"/>
            <a:ext cx="0" cy="176828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427" y="5480928"/>
            <a:ext cx="1934523" cy="12868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8651" y="1216440"/>
            <a:ext cx="6203019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{ "</a:t>
            </a:r>
            <a:r>
              <a:rPr lang="en-US" dirty="0" err="1" smtClean="0"/>
              <a:t>resourceType</a:t>
            </a:r>
            <a:r>
              <a:rPr lang="en-US" dirty="0" smtClean="0"/>
              <a:t>": "Location", </a:t>
            </a:r>
          </a:p>
          <a:p>
            <a:r>
              <a:rPr lang="en-US" dirty="0"/>
              <a:t> </a:t>
            </a:r>
            <a:r>
              <a:rPr lang="en-US" dirty="0" smtClean="0"/>
              <a:t> "id": ”209348", </a:t>
            </a:r>
          </a:p>
          <a:p>
            <a:r>
              <a:rPr lang="en-US" dirty="0" smtClean="0"/>
              <a:t>   "status": "active", </a:t>
            </a:r>
            <a:br>
              <a:rPr lang="en-US" dirty="0" smtClean="0"/>
            </a:br>
            <a:r>
              <a:rPr lang="en-US" dirty="0" smtClean="0"/>
              <a:t>    "name": ”Saint Vince", </a:t>
            </a:r>
            <a:br>
              <a:rPr lang="en-US" dirty="0" smtClean="0"/>
            </a:br>
            <a:r>
              <a:rPr lang="en-US" dirty="0" smtClean="0"/>
              <a:t>    "type": { </a:t>
            </a:r>
            <a:br>
              <a:rPr lang="en-US" dirty="0" smtClean="0"/>
            </a:br>
            <a:r>
              <a:rPr lang="en-US" dirty="0" smtClean="0"/>
              <a:t>          "coding": [{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"system": "http://</a:t>
            </a:r>
            <a:r>
              <a:rPr lang="en-US" dirty="0" err="1" smtClean="0"/>
              <a:t>health.gov.mw</a:t>
            </a:r>
            <a:r>
              <a:rPr lang="en-US" dirty="0" smtClean="0"/>
              <a:t>/</a:t>
            </a:r>
            <a:r>
              <a:rPr lang="en-US" dirty="0" err="1" smtClean="0"/>
              <a:t>facilitytypes</a:t>
            </a:r>
            <a:r>
              <a:rPr lang="en-US" dirty="0" smtClean="0"/>
              <a:t>", </a:t>
            </a:r>
            <a:br>
              <a:rPr lang="en-US" dirty="0" smtClean="0"/>
            </a:br>
            <a:r>
              <a:rPr lang="en-US" dirty="0" smtClean="0"/>
              <a:t>                 "code": ”HOSP", </a:t>
            </a:r>
            <a:br>
              <a:rPr lang="en-US" dirty="0" smtClean="0"/>
            </a:br>
            <a:r>
              <a:rPr lang="en-US" dirty="0" smtClean="0"/>
              <a:t>                 "display": ”HOSPITAL" } ] </a:t>
            </a:r>
            <a:br>
              <a:rPr lang="en-US" dirty="0" smtClean="0"/>
            </a:br>
            <a:r>
              <a:rPr lang="en-US" dirty="0" smtClean="0"/>
              <a:t>               }, </a:t>
            </a:r>
          </a:p>
          <a:p>
            <a:r>
              <a:rPr lang="en-US" dirty="0"/>
              <a:t> </a:t>
            </a:r>
            <a:r>
              <a:rPr lang="en-US" dirty="0" smtClean="0"/>
              <a:t>    "telecom": [ {</a:t>
            </a:r>
            <a:br>
              <a:rPr lang="en-US" dirty="0" smtClean="0"/>
            </a:br>
            <a:r>
              <a:rPr lang="en-US" dirty="0" smtClean="0"/>
              <a:t>                "system": "phone", </a:t>
            </a:r>
            <a:br>
              <a:rPr lang="en-US" dirty="0" smtClean="0"/>
            </a:br>
            <a:r>
              <a:rPr lang="en-US" dirty="0" smtClean="0"/>
              <a:t>                "value": "(+1) 734-677-7777"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}]</a:t>
            </a:r>
          </a:p>
          <a:p>
            <a:r>
              <a:rPr lang="en-US" dirty="0"/>
              <a:t> </a:t>
            </a:r>
            <a:r>
              <a:rPr lang="en-US" dirty="0" smtClean="0"/>
              <a:t>    "address": { </a:t>
            </a:r>
            <a:br>
              <a:rPr lang="en-US" dirty="0" smtClean="0"/>
            </a:br>
            <a:r>
              <a:rPr lang="en-US" dirty="0" smtClean="0"/>
              <a:t>               "line": [ "3300 Washtenaw Avenue, Suite 227" ], </a:t>
            </a:r>
            <a:br>
              <a:rPr lang="en-US" dirty="0" smtClean="0"/>
            </a:br>
            <a:r>
              <a:rPr lang="en-US" dirty="0" smtClean="0"/>
              <a:t>               "city": ”Lilongwe", "country": ”MW" </a:t>
            </a:r>
            <a:br>
              <a:rPr lang="en-US" dirty="0" smtClean="0"/>
            </a:br>
            <a:r>
              <a:rPr lang="en-US" dirty="0" smtClean="0"/>
              <a:t>              }, </a:t>
            </a:r>
            <a:br>
              <a:rPr lang="en-US" dirty="0" smtClean="0"/>
            </a:br>
            <a:r>
              <a:rPr lang="en-US" dirty="0" smtClean="0"/>
              <a:t>   "position": { "longitude": 42.256500, "latitude": -83.694710 } 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57389" r="49665" b="11753"/>
          <a:stretch/>
        </p:blipFill>
        <p:spPr>
          <a:xfrm>
            <a:off x="6258487" y="173519"/>
            <a:ext cx="5504124" cy="25405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59826" y="3448668"/>
            <a:ext cx="5562292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mCSD</a:t>
            </a:r>
            <a:r>
              <a:rPr lang="en-US" dirty="0" smtClean="0"/>
              <a:t> “Request for Care Services Update (ITI-Y2)” </a:t>
            </a:r>
            <a:br>
              <a:rPr lang="en-US" dirty="0" smtClean="0"/>
            </a:br>
            <a:r>
              <a:rPr lang="en-US" dirty="0" smtClean="0"/>
              <a:t>transaction to get updates to facility data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bit.ly/2o1llON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mCSD</a:t>
            </a:r>
            <a:r>
              <a:rPr lang="en-US" dirty="0" smtClean="0"/>
              <a:t> tells you how to use HL7 FHIR location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hlinkClick r:id="rId6"/>
              </a:rPr>
              <a:t>https://www.hl7.org/fhir/location.html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27146" y="99391"/>
            <a:ext cx="5139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Pull Data into the ILR using </a:t>
            </a:r>
            <a:r>
              <a:rPr lang="en-US" sz="2800" b="1" dirty="0" err="1" smtClean="0"/>
              <a:t>mCSD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and HL7 FHIR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62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25847" y="2699666"/>
            <a:ext cx="1490870" cy="131196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DHIS2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7960" y="2699665"/>
            <a:ext cx="1490870" cy="131196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Facility Registry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41395" y="2699668"/>
            <a:ext cx="1490870" cy="131196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iHRIS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81621" y="2699667"/>
            <a:ext cx="1490870" cy="131196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cStock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521847" y="2699667"/>
            <a:ext cx="1490870" cy="131196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OpenLMIS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475843" y="2699667"/>
            <a:ext cx="1490870" cy="131196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4"/>
          <a:stretch/>
        </p:blipFill>
        <p:spPr>
          <a:xfrm>
            <a:off x="505441" y="4602609"/>
            <a:ext cx="10258287" cy="4261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871" y="5446642"/>
            <a:ext cx="1934523" cy="1286841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 rot="16200000">
            <a:off x="6349408" y="-629997"/>
            <a:ext cx="643806" cy="10118035"/>
          </a:xfrm>
          <a:prstGeom prst="leftBrac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9825" y="231045"/>
            <a:ext cx="949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Need to Map IDs Across Sources of Health Facility Data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5134" y="1853610"/>
            <a:ext cx="11955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 Vince </a:t>
            </a:r>
            <a:r>
              <a:rPr lang="en-US" dirty="0" err="1" smtClean="0"/>
              <a:t>Hosp</a:t>
            </a:r>
            <a:r>
              <a:rPr lang="en-US" dirty="0" smtClean="0"/>
              <a:t>              </a:t>
            </a:r>
            <a:r>
              <a:rPr lang="en-US" dirty="0" smtClean="0"/>
              <a:t>St. Vince </a:t>
            </a:r>
            <a:r>
              <a:rPr lang="en-US" dirty="0" err="1" smtClean="0"/>
              <a:t>Hosp</a:t>
            </a:r>
            <a:r>
              <a:rPr lang="en-US" dirty="0" smtClean="0"/>
              <a:t>         St Vince Hospital            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vince</a:t>
            </a:r>
            <a:r>
              <a:rPr lang="en-US" dirty="0" smtClean="0"/>
              <a:t>                          Saint Vince                  St. Vince </a:t>
            </a:r>
            <a:r>
              <a:rPr lang="en-US" dirty="0" err="1" smtClean="0"/>
              <a:t>Hsptl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ID: 23                            ID: u912382             ID: 9324                           ID:  243                         ID:209348                    ID: 932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                                           -&gt; MFR 23               </a:t>
            </a:r>
            <a:r>
              <a:rPr lang="en-US" dirty="0" smtClean="0"/>
              <a:t>-&gt; MFR 23                        -&gt; MFR 23                      -&gt; MFR 23                    -&gt;MF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68233" y="489005"/>
            <a:ext cx="9783720" cy="630900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7146" y="27340"/>
            <a:ext cx="7461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Web Based Facility Mapping Using Data From ILR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17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18661"/>
            <a:ext cx="11014554" cy="8248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Two Typical Patterns for Using Mapped Facility Data</a:t>
            </a:r>
          </a:p>
          <a:p>
            <a:endParaRPr lang="en-US" sz="6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Update source systems with MFR ID from ILR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Add a field “MFR ID” to facility to iHRIS, OpenLMIS, DHIS2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Use mapping data in the ILR to add MFR ID to source systems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Example: iHRIS sends # of HWs to DHIS2 using MFR ID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smtClean="0"/>
              <a:t>iHRIS exports (25 nurses, MFR Facility ID: 23)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smtClean="0"/>
              <a:t>iHRIS sends data on to DHIS2</a:t>
            </a:r>
            <a:endParaRPr lang="en-US" sz="2800" dirty="0"/>
          </a:p>
          <a:p>
            <a:pPr marL="1371600" lvl="2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Use Interoperability Layer (</a:t>
            </a:r>
            <a:r>
              <a:rPr lang="en-US" sz="2800" dirty="0" err="1" smtClean="0"/>
              <a:t>OpenHIM</a:t>
            </a:r>
            <a:r>
              <a:rPr lang="en-US" sz="2800" dirty="0" smtClean="0"/>
              <a:t>) to modify </a:t>
            </a:r>
            <a:r>
              <a:rPr lang="en-US" sz="2800" dirty="0" err="1" smtClean="0"/>
              <a:t>transcations</a:t>
            </a: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Do not need to modify existing systems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Example: </a:t>
            </a:r>
            <a:r>
              <a:rPr lang="en-US" sz="2800" dirty="0" smtClean="0"/>
              <a:t>iHRIS sends # of HWs to DHIS2 via </a:t>
            </a:r>
            <a:r>
              <a:rPr lang="en-US" sz="2800" dirty="0" err="1" smtClean="0"/>
              <a:t>OpenHIM</a:t>
            </a:r>
            <a:endParaRPr lang="en-US" sz="2800" dirty="0" smtClean="0"/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smtClean="0"/>
              <a:t>iHRIS exports (25 nurses, iHRIS</a:t>
            </a:r>
            <a:r>
              <a:rPr lang="en-US" sz="2800" dirty="0" smtClean="0"/>
              <a:t> Facility ID: 9324)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err="1" smtClean="0"/>
              <a:t>OpenHIM</a:t>
            </a:r>
            <a:r>
              <a:rPr lang="en-US" sz="2800" dirty="0" smtClean="0"/>
              <a:t> looks up mapping  in ILR (</a:t>
            </a:r>
            <a:r>
              <a:rPr lang="en-US" sz="2800" dirty="0" smtClean="0"/>
              <a:t>iHRIS ID: 9324 -&gt; MFR ID: 23)</a:t>
            </a:r>
            <a:endParaRPr lang="en-US" sz="2800" dirty="0" smtClean="0"/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err="1" smtClean="0"/>
              <a:t>OpenHIM</a:t>
            </a:r>
            <a:r>
              <a:rPr lang="en-US" sz="2800" dirty="0" smtClean="0"/>
              <a:t> rewrites iHRIS export to (25 nurses, MFR ID: 23)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err="1" smtClean="0"/>
              <a:t>OpenHIM</a:t>
            </a:r>
            <a:r>
              <a:rPr lang="en-US" sz="2800" dirty="0" smtClean="0"/>
              <a:t> sends data on to DHIS2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10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6522078" y="127118"/>
            <a:ext cx="5234354" cy="36001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OpenHIM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dirty="0" err="1" smtClean="0">
                <a:solidFill>
                  <a:srgbClr val="C00000"/>
                </a:solidFill>
              </a:rPr>
              <a:t>nterOp</a:t>
            </a:r>
            <a:r>
              <a:rPr lang="en-US" dirty="0" smtClean="0">
                <a:solidFill>
                  <a:srgbClr val="C00000"/>
                </a:solidFill>
              </a:rPr>
              <a:t> Layer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(not deployed)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05973" y="4443262"/>
            <a:ext cx="40604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mtClean="0"/>
              <a:t>Load MFL </a:t>
            </a:r>
            <a:r>
              <a:rPr lang="en-US" dirty="0" smtClean="0"/>
              <a:t>data (and translates </a:t>
            </a:r>
            <a:r>
              <a:rPr lang="en-US" dirty="0" smtClean="0"/>
              <a:t>MFL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 smtClean="0"/>
              <a:t>into </a:t>
            </a:r>
            <a:r>
              <a:rPr lang="en-US" dirty="0" err="1" smtClean="0"/>
              <a:t>mCSD</a:t>
            </a:r>
            <a:r>
              <a:rPr lang="en-US" dirty="0" smtClean="0"/>
              <a:t> standard</a:t>
            </a:r>
            <a:r>
              <a:rPr lang="en-US" dirty="0"/>
              <a:t> </a:t>
            </a:r>
            <a:r>
              <a:rPr lang="en-US" dirty="0" smtClean="0"/>
              <a:t>if no ILR)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Ensure authorization to access data.  </a:t>
            </a:r>
            <a:br>
              <a:rPr lang="en-US" dirty="0" smtClean="0"/>
            </a:br>
            <a:r>
              <a:rPr lang="en-US" dirty="0" smtClean="0"/>
              <a:t>Log all transactions.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Routine Indicator Reporting using ADX</a:t>
            </a:r>
            <a:br>
              <a:rPr lang="en-US" dirty="0" smtClean="0"/>
            </a:br>
            <a:r>
              <a:rPr lang="en-US" dirty="0" smtClean="0"/>
              <a:t>standard across multiple jurisdictions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28267" y="3935766"/>
            <a:ext cx="5234354" cy="29027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OpenHIM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(Interop Layer)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50651" y="4072255"/>
            <a:ext cx="4589585" cy="208665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DATIM Malawi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990916" y="305318"/>
            <a:ext cx="4416962" cy="28016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Malawi eHealth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Architecture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82159" y="668807"/>
            <a:ext cx="1468315" cy="846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Facility </a:t>
            </a:r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9984376" y="715958"/>
            <a:ext cx="1468315" cy="846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DHIS2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8603716" y="1562625"/>
            <a:ext cx="1468315" cy="846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OpenMRS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004920" y="4579279"/>
            <a:ext cx="1468315" cy="846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DHIS2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175156" y="4544433"/>
            <a:ext cx="1468315" cy="846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InterLinked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Registry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165142" y="1554731"/>
            <a:ext cx="1514475" cy="2778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036803" y="4032998"/>
            <a:ext cx="351692" cy="321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85675" y="4443262"/>
            <a:ext cx="351692" cy="321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901211" y="5226140"/>
            <a:ext cx="351692" cy="3219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901211" y="6158913"/>
            <a:ext cx="351692" cy="3219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881819" y="4443261"/>
            <a:ext cx="351692" cy="3219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7219222" y="1647688"/>
            <a:ext cx="3863236" cy="2893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60770" y="2824221"/>
            <a:ext cx="351692" cy="3219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2595" y="204472"/>
            <a:ext cx="4207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Interacting with DATIM </a:t>
            </a:r>
            <a:endParaRPr lang="en-US" sz="3200" b="1" dirty="0"/>
          </a:p>
        </p:txBody>
      </p:sp>
      <p:sp>
        <p:nvSpPr>
          <p:cNvPr id="44" name="Oval 43"/>
          <p:cNvSpPr/>
          <p:nvPr/>
        </p:nvSpPr>
        <p:spPr>
          <a:xfrm>
            <a:off x="75384" y="828504"/>
            <a:ext cx="5234354" cy="29027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OpenHIM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(Interop Layer)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75354" y="964993"/>
            <a:ext cx="4589585" cy="208665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DATIM Global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29623" y="1472017"/>
            <a:ext cx="1468315" cy="846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DHIS2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999859" y="1437171"/>
            <a:ext cx="1468315" cy="846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InterLinked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Registry</a:t>
            </a:r>
            <a:endParaRPr lang="en-US" dirty="0"/>
          </a:p>
        </p:txBody>
      </p:sp>
      <p:cxnSp>
        <p:nvCxnSpPr>
          <p:cNvPr id="52" name="Straight Arrow Connector 51"/>
          <p:cNvCxnSpPr>
            <a:endCxn id="53" idx="1"/>
          </p:cNvCxnSpPr>
          <p:nvPr/>
        </p:nvCxnSpPr>
        <p:spPr>
          <a:xfrm>
            <a:off x="3577339" y="3682254"/>
            <a:ext cx="191802" cy="389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17637" y="4024106"/>
            <a:ext cx="351692" cy="3219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endCxn id="64" idx="1"/>
          </p:cNvCxnSpPr>
          <p:nvPr/>
        </p:nvCxnSpPr>
        <p:spPr>
          <a:xfrm>
            <a:off x="4017606" y="3623982"/>
            <a:ext cx="108576" cy="33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94649" y="3338192"/>
            <a:ext cx="351692" cy="3219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720339" y="826966"/>
            <a:ext cx="351692" cy="3219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996265" y="2346576"/>
            <a:ext cx="1607451" cy="2207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9557608" y="1101461"/>
            <a:ext cx="253309" cy="451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625595" y="3299545"/>
            <a:ext cx="351692" cy="3219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192626" y="3547112"/>
            <a:ext cx="351692" cy="3219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074678" y="3910711"/>
            <a:ext cx="351692" cy="3219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85734" y="3411599"/>
            <a:ext cx="351692" cy="321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49" grpId="0" animBg="1"/>
      <p:bldP spid="50" grpId="0" animBg="1"/>
      <p:bldP spid="53" grpId="0" animBg="1"/>
      <p:bldP spid="53" grpId="1" animBg="1"/>
      <p:bldP spid="56" grpId="0" animBg="1"/>
      <p:bldP spid="64" grpId="0" animBg="1"/>
      <p:bldP spid="64" grpId="1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379</Words>
  <Application>Microsoft Macintosh PowerPoint</Application>
  <PresentationFormat>Widescreen</PresentationFormat>
  <Paragraphs>123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Leitner, Carl</dc:creator>
  <cp:lastModifiedBy>Leitner, Carl</cp:lastModifiedBy>
  <cp:revision>24</cp:revision>
  <dcterms:created xsi:type="dcterms:W3CDTF">2017-12-13T06:58:16Z</dcterms:created>
  <dcterms:modified xsi:type="dcterms:W3CDTF">2017-12-14T14:05:23Z</dcterms:modified>
</cp:coreProperties>
</file>