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82" r:id="rId4"/>
  </p:sldMasterIdLst>
  <p:notesMasterIdLst>
    <p:notesMasterId r:id="rId16"/>
  </p:notesMasterIdLst>
  <p:sldIdLst>
    <p:sldId id="256" r:id="rId5"/>
    <p:sldId id="2022" r:id="rId6"/>
    <p:sldId id="2017" r:id="rId7"/>
    <p:sldId id="2020" r:id="rId8"/>
    <p:sldId id="2021" r:id="rId9"/>
    <p:sldId id="2019" r:id="rId10"/>
    <p:sldId id="2018" r:id="rId11"/>
    <p:sldId id="2024" r:id="rId12"/>
    <p:sldId id="268" r:id="rId13"/>
    <p:sldId id="2025" r:id="rId14"/>
    <p:sldId id="2023" r:id="rId1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Open Sans" panose="020B0606030504020204" pitchFamily="34" charset="0"/>
      <p:regular r:id="rId21"/>
      <p:bold r:id="rId22"/>
      <p:italic r:id="rId23"/>
      <p:boldItalic r:id="rId24"/>
    </p:embeddedFont>
    <p:embeddedFont>
      <p:font typeface="Open Sans Light" panose="020B0306030504020204" pitchFamily="34" charset="0"/>
      <p:regular r:id="rId25"/>
      <p:bold r:id="rId26"/>
      <p:italic r:id="rId27"/>
      <p:boldItalic r:id="rId28"/>
    </p:embeddedFont>
    <p:embeddedFont>
      <p:font typeface="Open Sans SemiBold" panose="020B0706030804020204" pitchFamily="34" charset="0"/>
      <p:regular r:id="rId29"/>
      <p:bold r:id="rId30"/>
      <p:italic r:id="rId31"/>
      <p:boldItalic r:id="rId32"/>
    </p:embeddedFont>
    <p:embeddedFont>
      <p:font typeface="Trebuchet MS" panose="020B0603020202020204" pitchFamily="3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ebecca Alban" initials="" lastIdx="1" clrIdx="0"/>
  <p:cmAuthor id="1" name="Brandon Bowersox-Johnson" initials="BB" lastIdx="6" clrIdx="1">
    <p:extLst>
      <p:ext uri="{19B8F6BF-5375-455C-9EA6-DF929625EA0E}">
        <p15:presenceInfo xmlns:p15="http://schemas.microsoft.com/office/powerpoint/2012/main" userId="S::brandon.bowersox-johnson@villagereach.org::aeacd43a-a848-4d65-995e-823ad3b556c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F2F"/>
    <a:srgbClr val="FF5D5D"/>
    <a:srgbClr val="E773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716992-B4F6-4081-B9E9-D7CA2664E3A9}" v="67" dt="2021-08-10T15:00:28.4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72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viewProps" Target="viewProps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Crewe-Brown" userId="ed54ff58-f351-4c6e-8adc-33b065e83cd7" providerId="ADAL" clId="{C8716992-B4F6-4081-B9E9-D7CA2664E3A9}"/>
    <pc:docChg chg="custSel addSld delSld modSld sldOrd">
      <pc:chgData name="David Crewe-Brown" userId="ed54ff58-f351-4c6e-8adc-33b065e83cd7" providerId="ADAL" clId="{C8716992-B4F6-4081-B9E9-D7CA2664E3A9}" dt="2021-08-12T07:54:00.201" v="144" actId="20577"/>
      <pc:docMkLst>
        <pc:docMk/>
      </pc:docMkLst>
      <pc:sldChg chg="modNotesTx">
        <pc:chgData name="David Crewe-Brown" userId="ed54ff58-f351-4c6e-8adc-33b065e83cd7" providerId="ADAL" clId="{C8716992-B4F6-4081-B9E9-D7CA2664E3A9}" dt="2021-08-10T08:24:17.391" v="11"/>
        <pc:sldMkLst>
          <pc:docMk/>
          <pc:sldMk cId="647905328" sldId="268"/>
        </pc:sldMkLst>
      </pc:sldChg>
      <pc:sldChg chg="modSp del mod">
        <pc:chgData name="David Crewe-Brown" userId="ed54ff58-f351-4c6e-8adc-33b065e83cd7" providerId="ADAL" clId="{C8716992-B4F6-4081-B9E9-D7CA2664E3A9}" dt="2021-08-10T08:24:21.666" v="12" actId="47"/>
        <pc:sldMkLst>
          <pc:docMk/>
          <pc:sldMk cId="4272086471" sldId="2015"/>
        </pc:sldMkLst>
        <pc:spChg chg="mod">
          <ac:chgData name="David Crewe-Brown" userId="ed54ff58-f351-4c6e-8adc-33b065e83cd7" providerId="ADAL" clId="{C8716992-B4F6-4081-B9E9-D7CA2664E3A9}" dt="2021-08-10T08:24:13.940" v="9" actId="21"/>
          <ac:spMkLst>
            <pc:docMk/>
            <pc:sldMk cId="4272086471" sldId="2015"/>
            <ac:spMk id="5" creationId="{0266501D-065C-C340-AE8A-7FF633C426F1}"/>
          </ac:spMkLst>
        </pc:spChg>
      </pc:sldChg>
      <pc:sldChg chg="delSp modSp mod modNotesTx">
        <pc:chgData name="David Crewe-Brown" userId="ed54ff58-f351-4c6e-8adc-33b065e83cd7" providerId="ADAL" clId="{C8716992-B4F6-4081-B9E9-D7CA2664E3A9}" dt="2021-08-10T08:23:32.788" v="3" actId="478"/>
        <pc:sldMkLst>
          <pc:docMk/>
          <pc:sldMk cId="3386578082" sldId="2017"/>
        </pc:sldMkLst>
        <pc:spChg chg="del mod">
          <ac:chgData name="David Crewe-Brown" userId="ed54ff58-f351-4c6e-8adc-33b065e83cd7" providerId="ADAL" clId="{C8716992-B4F6-4081-B9E9-D7CA2664E3A9}" dt="2021-08-10T08:23:32.788" v="3" actId="478"/>
          <ac:spMkLst>
            <pc:docMk/>
            <pc:sldMk cId="3386578082" sldId="2017"/>
            <ac:spMk id="3" creationId="{6CE8770B-9BBA-A643-973B-34F32459AD37}"/>
          </ac:spMkLst>
        </pc:spChg>
      </pc:sldChg>
      <pc:sldChg chg="modSp mod">
        <pc:chgData name="David Crewe-Brown" userId="ed54ff58-f351-4c6e-8adc-33b065e83cd7" providerId="ADAL" clId="{C8716992-B4F6-4081-B9E9-D7CA2664E3A9}" dt="2021-08-12T07:54:00.201" v="144" actId="20577"/>
        <pc:sldMkLst>
          <pc:docMk/>
          <pc:sldMk cId="687466579" sldId="2018"/>
        </pc:sldMkLst>
        <pc:spChg chg="mod">
          <ac:chgData name="David Crewe-Brown" userId="ed54ff58-f351-4c6e-8adc-33b065e83cd7" providerId="ADAL" clId="{C8716992-B4F6-4081-B9E9-D7CA2664E3A9}" dt="2021-08-10T13:43:23.788" v="55" actId="20577"/>
          <ac:spMkLst>
            <pc:docMk/>
            <pc:sldMk cId="687466579" sldId="2018"/>
            <ac:spMk id="6" creationId="{B6E53EAF-0C6F-1D47-B75F-EA85DD7819E9}"/>
          </ac:spMkLst>
        </pc:spChg>
        <pc:spChg chg="mod">
          <ac:chgData name="David Crewe-Brown" userId="ed54ff58-f351-4c6e-8adc-33b065e83cd7" providerId="ADAL" clId="{C8716992-B4F6-4081-B9E9-D7CA2664E3A9}" dt="2021-08-12T07:54:00.201" v="144" actId="20577"/>
          <ac:spMkLst>
            <pc:docMk/>
            <pc:sldMk cId="687466579" sldId="2018"/>
            <ac:spMk id="8" creationId="{67EE0010-7C84-B04E-99DA-058441C9C1B2}"/>
          </ac:spMkLst>
        </pc:spChg>
        <pc:spChg chg="mod">
          <ac:chgData name="David Crewe-Brown" userId="ed54ff58-f351-4c6e-8adc-33b065e83cd7" providerId="ADAL" clId="{C8716992-B4F6-4081-B9E9-D7CA2664E3A9}" dt="2021-08-10T09:09:37.298" v="38" actId="207"/>
          <ac:spMkLst>
            <pc:docMk/>
            <pc:sldMk cId="687466579" sldId="2018"/>
            <ac:spMk id="9" creationId="{46A277C3-883A-ED40-A0BC-2810E1E5E4DC}"/>
          </ac:spMkLst>
        </pc:spChg>
      </pc:sldChg>
      <pc:sldChg chg="modSp mod">
        <pc:chgData name="David Crewe-Brown" userId="ed54ff58-f351-4c6e-8adc-33b065e83cd7" providerId="ADAL" clId="{C8716992-B4F6-4081-B9E9-D7CA2664E3A9}" dt="2021-08-10T09:10:51.434" v="46" actId="179"/>
        <pc:sldMkLst>
          <pc:docMk/>
          <pc:sldMk cId="665682260" sldId="2019"/>
        </pc:sldMkLst>
        <pc:spChg chg="mod">
          <ac:chgData name="David Crewe-Brown" userId="ed54ff58-f351-4c6e-8adc-33b065e83cd7" providerId="ADAL" clId="{C8716992-B4F6-4081-B9E9-D7CA2664E3A9}" dt="2021-08-10T09:10:51.434" v="46" actId="179"/>
          <ac:spMkLst>
            <pc:docMk/>
            <pc:sldMk cId="665682260" sldId="2019"/>
            <ac:spMk id="6" creationId="{8FCCFE5C-A28C-B548-81CF-E4DB56F71EDC}"/>
          </ac:spMkLst>
        </pc:spChg>
      </pc:sldChg>
      <pc:sldChg chg="delSp mod">
        <pc:chgData name="David Crewe-Brown" userId="ed54ff58-f351-4c6e-8adc-33b065e83cd7" providerId="ADAL" clId="{C8716992-B4F6-4081-B9E9-D7CA2664E3A9}" dt="2021-08-10T08:23:38.760" v="4" actId="478"/>
        <pc:sldMkLst>
          <pc:docMk/>
          <pc:sldMk cId="2716604700" sldId="2020"/>
        </pc:sldMkLst>
        <pc:spChg chg="del">
          <ac:chgData name="David Crewe-Brown" userId="ed54ff58-f351-4c6e-8adc-33b065e83cd7" providerId="ADAL" clId="{C8716992-B4F6-4081-B9E9-D7CA2664E3A9}" dt="2021-08-10T08:23:38.760" v="4" actId="478"/>
          <ac:spMkLst>
            <pc:docMk/>
            <pc:sldMk cId="2716604700" sldId="2020"/>
            <ac:spMk id="9" creationId="{7E1ED863-6C83-784C-B028-04DF45B8DC27}"/>
          </ac:spMkLst>
        </pc:spChg>
      </pc:sldChg>
      <pc:sldChg chg="delSp mod ord">
        <pc:chgData name="David Crewe-Brown" userId="ed54ff58-f351-4c6e-8adc-33b065e83cd7" providerId="ADAL" clId="{C8716992-B4F6-4081-B9E9-D7CA2664E3A9}" dt="2021-08-10T08:23:45.303" v="7" actId="478"/>
        <pc:sldMkLst>
          <pc:docMk/>
          <pc:sldMk cId="3038172631" sldId="2021"/>
        </pc:sldMkLst>
        <pc:spChg chg="del">
          <ac:chgData name="David Crewe-Brown" userId="ed54ff58-f351-4c6e-8adc-33b065e83cd7" providerId="ADAL" clId="{C8716992-B4F6-4081-B9E9-D7CA2664E3A9}" dt="2021-08-10T08:23:45.303" v="7" actId="478"/>
          <ac:spMkLst>
            <pc:docMk/>
            <pc:sldMk cId="3038172631" sldId="2021"/>
            <ac:spMk id="6" creationId="{3425AEDB-80C2-E342-8519-DE38BBDB2BC7}"/>
          </ac:spMkLst>
        </pc:spChg>
      </pc:sldChg>
      <pc:sldChg chg="addSp delSp modSp new mod modNotesTx">
        <pc:chgData name="David Crewe-Brown" userId="ed54ff58-f351-4c6e-8adc-33b065e83cd7" providerId="ADAL" clId="{C8716992-B4F6-4081-B9E9-D7CA2664E3A9}" dt="2021-08-10T15:00:28.465" v="108" actId="20577"/>
        <pc:sldMkLst>
          <pc:docMk/>
          <pc:sldMk cId="3940528684" sldId="2025"/>
        </pc:sldMkLst>
        <pc:spChg chg="mod">
          <ac:chgData name="David Crewe-Brown" userId="ed54ff58-f351-4c6e-8adc-33b065e83cd7" providerId="ADAL" clId="{C8716992-B4F6-4081-B9E9-D7CA2664E3A9}" dt="2021-08-10T13:43:56.992" v="93" actId="20577"/>
          <ac:spMkLst>
            <pc:docMk/>
            <pc:sldMk cId="3940528684" sldId="2025"/>
            <ac:spMk id="2" creationId="{159F3A24-E7B8-48B3-BEDD-00C7E47F2C32}"/>
          </ac:spMkLst>
        </pc:spChg>
        <pc:spChg chg="del">
          <ac:chgData name="David Crewe-Brown" userId="ed54ff58-f351-4c6e-8adc-33b065e83cd7" providerId="ADAL" clId="{C8716992-B4F6-4081-B9E9-D7CA2664E3A9}" dt="2021-08-10T08:29:24.800" v="14" actId="478"/>
          <ac:spMkLst>
            <pc:docMk/>
            <pc:sldMk cId="3940528684" sldId="2025"/>
            <ac:spMk id="3" creationId="{F66F5982-673D-4D36-A4CD-A4A9EDDE788E}"/>
          </ac:spMkLst>
        </pc:spChg>
        <pc:graphicFrameChg chg="add mod modGraphic">
          <ac:chgData name="David Crewe-Brown" userId="ed54ff58-f351-4c6e-8adc-33b065e83cd7" providerId="ADAL" clId="{C8716992-B4F6-4081-B9E9-D7CA2664E3A9}" dt="2021-08-10T15:00:28.465" v="108" actId="20577"/>
          <ac:graphicFrameMkLst>
            <pc:docMk/>
            <pc:sldMk cId="3940528684" sldId="2025"/>
            <ac:graphicFrameMk id="5" creationId="{909DADB5-7831-4DD6-B693-1BBC40654DCC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B81BCD-7AA3-6642-849E-1B1837B4BE57}" type="doc">
      <dgm:prSet loTypeId="urn:microsoft.com/office/officeart/2005/8/layout/radial3" loCatId="" qsTypeId="urn:microsoft.com/office/officeart/2005/8/quickstyle/simple2" qsCatId="simple" csTypeId="urn:microsoft.com/office/officeart/2005/8/colors/accent2_3" csCatId="accent2" phldr="1"/>
      <dgm:spPr/>
      <dgm:t>
        <a:bodyPr/>
        <a:lstStyle/>
        <a:p>
          <a:endParaRPr lang="en-GB"/>
        </a:p>
      </dgm:t>
    </dgm:pt>
    <dgm:pt modelId="{6240A377-9FF0-5345-BEE3-B8510EDF6467}">
      <dgm:prSet phldrT="[Text]"/>
      <dgm:spPr/>
      <dgm:t>
        <a:bodyPr/>
        <a:lstStyle/>
        <a:p>
          <a:pPr>
            <a:buClr>
              <a:srgbClr val="000000"/>
            </a:buClr>
            <a:buSzPts val="1600"/>
            <a:buNone/>
          </a:pPr>
          <a:r>
            <a:rPr lang="en-US"/>
            <a:t>Enterprise Support</a:t>
          </a:r>
          <a:endParaRPr lang="en-GB"/>
        </a:p>
      </dgm:t>
    </dgm:pt>
    <dgm:pt modelId="{99002E73-544F-5044-87CA-0200B6817166}" type="parTrans" cxnId="{4A54CA81-DA5F-F34B-86DB-876F3422DFD1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F0C90176-2C43-EB4C-8EF0-09B58CDDDA8E}" type="sibTrans" cxnId="{4A54CA81-DA5F-F34B-86DB-876F3422DFD1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B6A81886-574E-7546-8FCC-F13E7437FE51}">
      <dgm:prSet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/>
            <a:t>Regular product releases</a:t>
          </a:r>
        </a:p>
      </dgm:t>
    </dgm:pt>
    <dgm:pt modelId="{F8C47E61-6AF1-9642-9115-2C1BBCC4B0C6}" type="parTrans" cxnId="{90197B2B-29E2-924E-A61A-D460BD3164BC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8112AB3E-CC33-1A45-B5B6-0803850D9CE3}" type="sibTrans" cxnId="{90197B2B-29E2-924E-A61A-D460BD3164BC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D106D76B-C1EE-D248-A6D4-652688ECF1BD}">
      <dgm:prSet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/>
            <a:t>Security updates</a:t>
          </a:r>
        </a:p>
      </dgm:t>
    </dgm:pt>
    <dgm:pt modelId="{C8029B21-E388-C748-869F-854423B15FD6}" type="parTrans" cxnId="{8AB432EA-D35A-FA43-BC19-12CAA9A57485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1A86C4D8-D460-FE43-96F9-C7115C6E1E36}" type="sibTrans" cxnId="{8AB432EA-D35A-FA43-BC19-12CAA9A57485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E349F6A9-9C91-5144-B60E-644F385AE2E7}">
      <dgm:prSet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/>
            <a:t>Priority voting on Key User Group Committee</a:t>
          </a:r>
        </a:p>
      </dgm:t>
    </dgm:pt>
    <dgm:pt modelId="{4816CD02-0475-B74F-9AE5-9A91EBE55B10}" type="parTrans" cxnId="{CE75C175-EE9F-F147-9ACB-A06A933E2DB2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66D82B1F-FEF4-AF43-850C-84F67B60ABC3}" type="sibTrans" cxnId="{CE75C175-EE9F-F147-9ACB-A06A933E2DB2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84A6A79B-EB9C-574A-8106-7B53AAD19B55}">
      <dgm:prSet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/>
            <a:t>Access to demo sites &amp; early releases</a:t>
          </a:r>
        </a:p>
      </dgm:t>
    </dgm:pt>
    <dgm:pt modelId="{28086698-9225-DE4B-A2D4-DC00FB940541}" type="parTrans" cxnId="{35CAD4FC-A83A-6F4F-897F-7FEC0C1632E8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686B020E-0633-4944-AE66-A2F5FE59AE9D}" type="sibTrans" cxnId="{35CAD4FC-A83A-6F4F-897F-7FEC0C1632E8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4FAC514F-EE90-8443-B55C-A428EE5F53E4}">
      <dgm:prSet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/>
            <a:t>Implementation &amp; collaboration tools</a:t>
          </a:r>
        </a:p>
      </dgm:t>
    </dgm:pt>
    <dgm:pt modelId="{545C19F0-8BF4-4E4D-91F6-CBEEE5C777AA}" type="parTrans" cxnId="{2E18F71E-C44B-CD45-9E65-C190F2BFADDD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5E1519D0-B1BB-6D44-BA67-FF367505EC51}" type="sibTrans" cxnId="{2E18F71E-C44B-CD45-9E65-C190F2BFADDD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DCE37A0C-1B47-2146-B968-B1E311B79861}">
      <dgm:prSet phldrT="[Text]"/>
      <dgm:spPr>
        <a:solidFill>
          <a:schemeClr val="accent1">
            <a:alpha val="50000"/>
          </a:schemeClr>
        </a:solidFill>
      </dgm:spPr>
      <dgm:t>
        <a:bodyPr/>
        <a:lstStyle/>
        <a:p>
          <a:pPr>
            <a:buClr>
              <a:srgbClr val="000000"/>
            </a:buClr>
            <a:buSzPts val="1600"/>
            <a:buNone/>
          </a:pPr>
          <a:r>
            <a:rPr lang="en-US"/>
            <a:t>Priority access to product experts</a:t>
          </a:r>
          <a:endParaRPr lang="en-GB"/>
        </a:p>
      </dgm:t>
    </dgm:pt>
    <dgm:pt modelId="{6924F3BA-8240-CE40-B0A1-B41290A5CB6F}" type="parTrans" cxnId="{03CD443A-9C74-F344-A2D5-006CEAD2A896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4F7B600C-8CDB-5C42-8186-D3401FCC8EDA}" type="sibTrans" cxnId="{03CD443A-9C74-F344-A2D5-006CEAD2A896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A168056A-7CB8-1040-B7A3-0E4B71914DBF}" type="pres">
      <dgm:prSet presAssocID="{1AB81BCD-7AA3-6642-849E-1B1837B4BE57}" presName="composite" presStyleCnt="0">
        <dgm:presLayoutVars>
          <dgm:chMax val="1"/>
          <dgm:dir/>
          <dgm:resizeHandles val="exact"/>
        </dgm:presLayoutVars>
      </dgm:prSet>
      <dgm:spPr/>
    </dgm:pt>
    <dgm:pt modelId="{57B2F38D-0627-CD4E-8EFD-DD0F077157C9}" type="pres">
      <dgm:prSet presAssocID="{1AB81BCD-7AA3-6642-849E-1B1837B4BE57}" presName="radial" presStyleCnt="0">
        <dgm:presLayoutVars>
          <dgm:animLvl val="ctr"/>
        </dgm:presLayoutVars>
      </dgm:prSet>
      <dgm:spPr/>
    </dgm:pt>
    <dgm:pt modelId="{1568F2FB-3148-A142-B322-285E0B39BF1C}" type="pres">
      <dgm:prSet presAssocID="{6240A377-9FF0-5345-BEE3-B8510EDF6467}" presName="centerShape" presStyleLbl="vennNode1" presStyleIdx="0" presStyleCnt="7"/>
      <dgm:spPr/>
    </dgm:pt>
    <dgm:pt modelId="{00979821-F0EE-CA4D-9936-94EB8E97C976}" type="pres">
      <dgm:prSet presAssocID="{DCE37A0C-1B47-2146-B968-B1E311B79861}" presName="node" presStyleLbl="vennNode1" presStyleIdx="1" presStyleCnt="7" custRadScaleRad="92342" custRadScaleInc="1034">
        <dgm:presLayoutVars>
          <dgm:bulletEnabled val="1"/>
        </dgm:presLayoutVars>
      </dgm:prSet>
      <dgm:spPr/>
    </dgm:pt>
    <dgm:pt modelId="{BAC1E995-6AE5-CD4B-ACF1-6F1FDD7D7008}" type="pres">
      <dgm:prSet presAssocID="{B6A81886-574E-7546-8FCC-F13E7437FE51}" presName="node" presStyleLbl="vennNode1" presStyleIdx="2" presStyleCnt="7">
        <dgm:presLayoutVars>
          <dgm:bulletEnabled val="1"/>
        </dgm:presLayoutVars>
      </dgm:prSet>
      <dgm:spPr/>
    </dgm:pt>
    <dgm:pt modelId="{CDC8BDE4-FAC6-1846-ABE0-C098377D4184}" type="pres">
      <dgm:prSet presAssocID="{D106D76B-C1EE-D248-A6D4-652688ECF1BD}" presName="node" presStyleLbl="vennNode1" presStyleIdx="3" presStyleCnt="7">
        <dgm:presLayoutVars>
          <dgm:bulletEnabled val="1"/>
        </dgm:presLayoutVars>
      </dgm:prSet>
      <dgm:spPr/>
    </dgm:pt>
    <dgm:pt modelId="{4FB1A469-E06F-2847-BD97-2B5924A2A739}" type="pres">
      <dgm:prSet presAssocID="{E349F6A9-9C91-5144-B60E-644F385AE2E7}" presName="node" presStyleLbl="vennNode1" presStyleIdx="4" presStyleCnt="7">
        <dgm:presLayoutVars>
          <dgm:bulletEnabled val="1"/>
        </dgm:presLayoutVars>
      </dgm:prSet>
      <dgm:spPr/>
    </dgm:pt>
    <dgm:pt modelId="{34C663C0-E7DD-074C-AF80-C7451B3621C4}" type="pres">
      <dgm:prSet presAssocID="{84A6A79B-EB9C-574A-8106-7B53AAD19B55}" presName="node" presStyleLbl="vennNode1" presStyleIdx="5" presStyleCnt="7">
        <dgm:presLayoutVars>
          <dgm:bulletEnabled val="1"/>
        </dgm:presLayoutVars>
      </dgm:prSet>
      <dgm:spPr/>
    </dgm:pt>
    <dgm:pt modelId="{F064BB40-61DE-2B4A-AFDD-4149207C0F83}" type="pres">
      <dgm:prSet presAssocID="{4FAC514F-EE90-8443-B55C-A428EE5F53E4}" presName="node" presStyleLbl="vennNode1" presStyleIdx="6" presStyleCnt="7">
        <dgm:presLayoutVars>
          <dgm:bulletEnabled val="1"/>
        </dgm:presLayoutVars>
      </dgm:prSet>
      <dgm:spPr/>
    </dgm:pt>
  </dgm:ptLst>
  <dgm:cxnLst>
    <dgm:cxn modelId="{C9B4F102-27F8-784A-9891-3516359DF724}" type="presOf" srcId="{DCE37A0C-1B47-2146-B968-B1E311B79861}" destId="{00979821-F0EE-CA4D-9936-94EB8E97C976}" srcOrd="0" destOrd="0" presId="urn:microsoft.com/office/officeart/2005/8/layout/radial3"/>
    <dgm:cxn modelId="{2E18F71E-C44B-CD45-9E65-C190F2BFADDD}" srcId="{6240A377-9FF0-5345-BEE3-B8510EDF6467}" destId="{4FAC514F-EE90-8443-B55C-A428EE5F53E4}" srcOrd="5" destOrd="0" parTransId="{545C19F0-8BF4-4E4D-91F6-CBEEE5C777AA}" sibTransId="{5E1519D0-B1BB-6D44-BA67-FF367505EC51}"/>
    <dgm:cxn modelId="{90197B2B-29E2-924E-A61A-D460BD3164BC}" srcId="{6240A377-9FF0-5345-BEE3-B8510EDF6467}" destId="{B6A81886-574E-7546-8FCC-F13E7437FE51}" srcOrd="1" destOrd="0" parTransId="{F8C47E61-6AF1-9642-9115-2C1BBCC4B0C6}" sibTransId="{8112AB3E-CC33-1A45-B5B6-0803850D9CE3}"/>
    <dgm:cxn modelId="{03CD443A-9C74-F344-A2D5-006CEAD2A896}" srcId="{6240A377-9FF0-5345-BEE3-B8510EDF6467}" destId="{DCE37A0C-1B47-2146-B968-B1E311B79861}" srcOrd="0" destOrd="0" parTransId="{6924F3BA-8240-CE40-B0A1-B41290A5CB6F}" sibTransId="{4F7B600C-8CDB-5C42-8186-D3401FCC8EDA}"/>
    <dgm:cxn modelId="{CE75C175-EE9F-F147-9ACB-A06A933E2DB2}" srcId="{6240A377-9FF0-5345-BEE3-B8510EDF6467}" destId="{E349F6A9-9C91-5144-B60E-644F385AE2E7}" srcOrd="3" destOrd="0" parTransId="{4816CD02-0475-B74F-9AE5-9A91EBE55B10}" sibTransId="{66D82B1F-FEF4-AF43-850C-84F67B60ABC3}"/>
    <dgm:cxn modelId="{4A54CA81-DA5F-F34B-86DB-876F3422DFD1}" srcId="{1AB81BCD-7AA3-6642-849E-1B1837B4BE57}" destId="{6240A377-9FF0-5345-BEE3-B8510EDF6467}" srcOrd="0" destOrd="0" parTransId="{99002E73-544F-5044-87CA-0200B6817166}" sibTransId="{F0C90176-2C43-EB4C-8EF0-09B58CDDDA8E}"/>
    <dgm:cxn modelId="{5F468C90-9424-F546-BD80-D236AD489625}" type="presOf" srcId="{1AB81BCD-7AA3-6642-849E-1B1837B4BE57}" destId="{A168056A-7CB8-1040-B7A3-0E4B71914DBF}" srcOrd="0" destOrd="0" presId="urn:microsoft.com/office/officeart/2005/8/layout/radial3"/>
    <dgm:cxn modelId="{8DB5CEA2-7E81-2B43-B9EF-9F5414AF9A1C}" type="presOf" srcId="{4FAC514F-EE90-8443-B55C-A428EE5F53E4}" destId="{F064BB40-61DE-2B4A-AFDD-4149207C0F83}" srcOrd="0" destOrd="0" presId="urn:microsoft.com/office/officeart/2005/8/layout/radial3"/>
    <dgm:cxn modelId="{A4D8EEA5-920F-3346-BE1C-E35B860F7255}" type="presOf" srcId="{6240A377-9FF0-5345-BEE3-B8510EDF6467}" destId="{1568F2FB-3148-A142-B322-285E0B39BF1C}" srcOrd="0" destOrd="0" presId="urn:microsoft.com/office/officeart/2005/8/layout/radial3"/>
    <dgm:cxn modelId="{C74EADAD-AC37-1541-BB82-9FF087F760FF}" type="presOf" srcId="{84A6A79B-EB9C-574A-8106-7B53AAD19B55}" destId="{34C663C0-E7DD-074C-AF80-C7451B3621C4}" srcOrd="0" destOrd="0" presId="urn:microsoft.com/office/officeart/2005/8/layout/radial3"/>
    <dgm:cxn modelId="{35CF36CD-0F83-1F4D-B36F-8188CB16A7FD}" type="presOf" srcId="{D106D76B-C1EE-D248-A6D4-652688ECF1BD}" destId="{CDC8BDE4-FAC6-1846-ABE0-C098377D4184}" srcOrd="0" destOrd="0" presId="urn:microsoft.com/office/officeart/2005/8/layout/radial3"/>
    <dgm:cxn modelId="{112BE2E8-9995-D547-8E70-661AD61658A7}" type="presOf" srcId="{E349F6A9-9C91-5144-B60E-644F385AE2E7}" destId="{4FB1A469-E06F-2847-BD97-2B5924A2A739}" srcOrd="0" destOrd="0" presId="urn:microsoft.com/office/officeart/2005/8/layout/radial3"/>
    <dgm:cxn modelId="{8AB432EA-D35A-FA43-BC19-12CAA9A57485}" srcId="{6240A377-9FF0-5345-BEE3-B8510EDF6467}" destId="{D106D76B-C1EE-D248-A6D4-652688ECF1BD}" srcOrd="2" destOrd="0" parTransId="{C8029B21-E388-C748-869F-854423B15FD6}" sibTransId="{1A86C4D8-D460-FE43-96F9-C7115C6E1E36}"/>
    <dgm:cxn modelId="{D18EF1F5-87FE-6745-B039-AD8C28469708}" type="presOf" srcId="{B6A81886-574E-7546-8FCC-F13E7437FE51}" destId="{BAC1E995-6AE5-CD4B-ACF1-6F1FDD7D7008}" srcOrd="0" destOrd="0" presId="urn:microsoft.com/office/officeart/2005/8/layout/radial3"/>
    <dgm:cxn modelId="{35CAD4FC-A83A-6F4F-897F-7FEC0C1632E8}" srcId="{6240A377-9FF0-5345-BEE3-B8510EDF6467}" destId="{84A6A79B-EB9C-574A-8106-7B53AAD19B55}" srcOrd="4" destOrd="0" parTransId="{28086698-9225-DE4B-A2D4-DC00FB940541}" sibTransId="{686B020E-0633-4944-AE66-A2F5FE59AE9D}"/>
    <dgm:cxn modelId="{B20264B0-F970-044A-9731-7215B9E30ACD}" type="presParOf" srcId="{A168056A-7CB8-1040-B7A3-0E4B71914DBF}" destId="{57B2F38D-0627-CD4E-8EFD-DD0F077157C9}" srcOrd="0" destOrd="0" presId="urn:microsoft.com/office/officeart/2005/8/layout/radial3"/>
    <dgm:cxn modelId="{38D7A325-2E4F-ED42-90CA-81595DDBF6A6}" type="presParOf" srcId="{57B2F38D-0627-CD4E-8EFD-DD0F077157C9}" destId="{1568F2FB-3148-A142-B322-285E0B39BF1C}" srcOrd="0" destOrd="0" presId="urn:microsoft.com/office/officeart/2005/8/layout/radial3"/>
    <dgm:cxn modelId="{CAC8EB53-8301-C34E-B538-15FA95419D3E}" type="presParOf" srcId="{57B2F38D-0627-CD4E-8EFD-DD0F077157C9}" destId="{00979821-F0EE-CA4D-9936-94EB8E97C976}" srcOrd="1" destOrd="0" presId="urn:microsoft.com/office/officeart/2005/8/layout/radial3"/>
    <dgm:cxn modelId="{0452D074-504C-4343-9A11-CA11ECFFAF69}" type="presParOf" srcId="{57B2F38D-0627-CD4E-8EFD-DD0F077157C9}" destId="{BAC1E995-6AE5-CD4B-ACF1-6F1FDD7D7008}" srcOrd="2" destOrd="0" presId="urn:microsoft.com/office/officeart/2005/8/layout/radial3"/>
    <dgm:cxn modelId="{0F8B24D6-7995-B641-9B1D-97C2BD77FDE6}" type="presParOf" srcId="{57B2F38D-0627-CD4E-8EFD-DD0F077157C9}" destId="{CDC8BDE4-FAC6-1846-ABE0-C098377D4184}" srcOrd="3" destOrd="0" presId="urn:microsoft.com/office/officeart/2005/8/layout/radial3"/>
    <dgm:cxn modelId="{31927DB3-C026-BA4D-A7E8-51DA56CA9229}" type="presParOf" srcId="{57B2F38D-0627-CD4E-8EFD-DD0F077157C9}" destId="{4FB1A469-E06F-2847-BD97-2B5924A2A739}" srcOrd="4" destOrd="0" presId="urn:microsoft.com/office/officeart/2005/8/layout/radial3"/>
    <dgm:cxn modelId="{A4FDCBDD-EEC6-BA45-8265-747DAC9E5A1C}" type="presParOf" srcId="{57B2F38D-0627-CD4E-8EFD-DD0F077157C9}" destId="{34C663C0-E7DD-074C-AF80-C7451B3621C4}" srcOrd="5" destOrd="0" presId="urn:microsoft.com/office/officeart/2005/8/layout/radial3"/>
    <dgm:cxn modelId="{2073F460-D3D5-8A4F-8A94-00312367F12A}" type="presParOf" srcId="{57B2F38D-0627-CD4E-8EFD-DD0F077157C9}" destId="{F064BB40-61DE-2B4A-AFDD-4149207C0F83}" srcOrd="6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68F2FB-3148-A142-B322-285E0B39BF1C}">
      <dsp:nvSpPr>
        <dsp:cNvPr id="0" name=""/>
        <dsp:cNvSpPr/>
      </dsp:nvSpPr>
      <dsp:spPr>
        <a:xfrm>
          <a:off x="1742107" y="899825"/>
          <a:ext cx="2241669" cy="2241669"/>
        </a:xfrm>
        <a:prstGeom prst="ellipse">
          <a:avLst/>
        </a:prstGeom>
        <a:solidFill>
          <a:schemeClr val="accent2">
            <a:shade val="80000"/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Pts val="1600"/>
            <a:buNone/>
          </a:pPr>
          <a:r>
            <a:rPr lang="en-US" sz="2600" kern="1200"/>
            <a:t>Enterprise Support</a:t>
          </a:r>
          <a:endParaRPr lang="en-GB" sz="2600" kern="1200"/>
        </a:p>
      </dsp:txBody>
      <dsp:txXfrm>
        <a:off x="2070392" y="1228110"/>
        <a:ext cx="1585099" cy="1585099"/>
      </dsp:txXfrm>
    </dsp:sp>
    <dsp:sp modelId="{00979821-F0EE-CA4D-9936-94EB8E97C976}">
      <dsp:nvSpPr>
        <dsp:cNvPr id="0" name=""/>
        <dsp:cNvSpPr/>
      </dsp:nvSpPr>
      <dsp:spPr>
        <a:xfrm>
          <a:off x="2317120" y="112273"/>
          <a:ext cx="1120834" cy="1120834"/>
        </a:xfrm>
        <a:prstGeom prst="ellipse">
          <a:avLst/>
        </a:prstGeom>
        <a:solidFill>
          <a:schemeClr val="accent1">
            <a:alpha val="5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Pts val="1600"/>
            <a:buNone/>
          </a:pPr>
          <a:r>
            <a:rPr lang="en-US" sz="800" kern="1200"/>
            <a:t>Priority access to product experts</a:t>
          </a:r>
          <a:endParaRPr lang="en-GB" sz="800" kern="1200"/>
        </a:p>
      </dsp:txBody>
      <dsp:txXfrm>
        <a:off x="2481262" y="276415"/>
        <a:ext cx="792550" cy="792550"/>
      </dsp:txXfrm>
    </dsp:sp>
    <dsp:sp modelId="{BAC1E995-6AE5-CD4B-ACF1-6F1FDD7D7008}">
      <dsp:nvSpPr>
        <dsp:cNvPr id="0" name=""/>
        <dsp:cNvSpPr/>
      </dsp:nvSpPr>
      <dsp:spPr>
        <a:xfrm>
          <a:off x="3566785" y="730321"/>
          <a:ext cx="1120834" cy="1120834"/>
        </a:xfrm>
        <a:prstGeom prst="ellipse">
          <a:avLst/>
        </a:prstGeom>
        <a:solidFill>
          <a:schemeClr val="accent1">
            <a:alpha val="5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Regular product releases</a:t>
          </a:r>
        </a:p>
      </dsp:txBody>
      <dsp:txXfrm>
        <a:off x="3730927" y="894463"/>
        <a:ext cx="792550" cy="792550"/>
      </dsp:txXfrm>
    </dsp:sp>
    <dsp:sp modelId="{CDC8BDE4-FAC6-1846-ABE0-C098377D4184}">
      <dsp:nvSpPr>
        <dsp:cNvPr id="0" name=""/>
        <dsp:cNvSpPr/>
      </dsp:nvSpPr>
      <dsp:spPr>
        <a:xfrm>
          <a:off x="3566785" y="2190163"/>
          <a:ext cx="1120834" cy="1120834"/>
        </a:xfrm>
        <a:prstGeom prst="ellipse">
          <a:avLst/>
        </a:prstGeom>
        <a:solidFill>
          <a:schemeClr val="accent1">
            <a:alpha val="5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Security updates</a:t>
          </a:r>
        </a:p>
      </dsp:txBody>
      <dsp:txXfrm>
        <a:off x="3730927" y="2354305"/>
        <a:ext cx="792550" cy="792550"/>
      </dsp:txXfrm>
    </dsp:sp>
    <dsp:sp modelId="{4FB1A469-E06F-2847-BD97-2B5924A2A739}">
      <dsp:nvSpPr>
        <dsp:cNvPr id="0" name=""/>
        <dsp:cNvSpPr/>
      </dsp:nvSpPr>
      <dsp:spPr>
        <a:xfrm>
          <a:off x="2302524" y="2920085"/>
          <a:ext cx="1120834" cy="1120834"/>
        </a:xfrm>
        <a:prstGeom prst="ellipse">
          <a:avLst/>
        </a:prstGeom>
        <a:solidFill>
          <a:schemeClr val="accent1">
            <a:alpha val="5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Priority voting on Key User Group Committee</a:t>
          </a:r>
        </a:p>
      </dsp:txBody>
      <dsp:txXfrm>
        <a:off x="2466666" y="3084227"/>
        <a:ext cx="792550" cy="792550"/>
      </dsp:txXfrm>
    </dsp:sp>
    <dsp:sp modelId="{34C663C0-E7DD-074C-AF80-C7451B3621C4}">
      <dsp:nvSpPr>
        <dsp:cNvPr id="0" name=""/>
        <dsp:cNvSpPr/>
      </dsp:nvSpPr>
      <dsp:spPr>
        <a:xfrm>
          <a:off x="1038263" y="2190163"/>
          <a:ext cx="1120834" cy="1120834"/>
        </a:xfrm>
        <a:prstGeom prst="ellipse">
          <a:avLst/>
        </a:prstGeom>
        <a:solidFill>
          <a:schemeClr val="accent1">
            <a:alpha val="5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Access to demo sites &amp; early releases</a:t>
          </a:r>
        </a:p>
      </dsp:txBody>
      <dsp:txXfrm>
        <a:off x="1202405" y="2354305"/>
        <a:ext cx="792550" cy="792550"/>
      </dsp:txXfrm>
    </dsp:sp>
    <dsp:sp modelId="{F064BB40-61DE-2B4A-AFDD-4149207C0F83}">
      <dsp:nvSpPr>
        <dsp:cNvPr id="0" name=""/>
        <dsp:cNvSpPr/>
      </dsp:nvSpPr>
      <dsp:spPr>
        <a:xfrm>
          <a:off x="1038263" y="730321"/>
          <a:ext cx="1120834" cy="1120834"/>
        </a:xfrm>
        <a:prstGeom prst="ellipse">
          <a:avLst/>
        </a:prstGeom>
        <a:solidFill>
          <a:schemeClr val="accent1">
            <a:alpha val="5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Implementation &amp; collaboration tools</a:t>
          </a:r>
        </a:p>
      </dsp:txBody>
      <dsp:txXfrm>
        <a:off x="1202405" y="894463"/>
        <a:ext cx="792550" cy="7925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95a782bcdc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95a782bcdc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g95a782bcdc_0_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5019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7586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0940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ts val="1080"/>
              </a:spcBef>
              <a:buChar char="•"/>
            </a:pPr>
            <a:r>
              <a:rPr lang="en-GB"/>
              <a:t>Mozambique?</a:t>
            </a:r>
            <a:endParaRPr lang="en-US"/>
          </a:p>
          <a:p>
            <a:pPr marL="285750" indent="-285750">
              <a:spcBef>
                <a:spcPts val="1080"/>
              </a:spcBef>
              <a:buChar char="•"/>
            </a:pPr>
            <a:r>
              <a:rPr lang="en-GB"/>
              <a:t>Additional effort to answer questions and introduced a scale fee model (accommodate smaller implementations)</a:t>
            </a:r>
          </a:p>
          <a:p>
            <a:pPr marL="285750" indent="-285750">
              <a:spcBef>
                <a:spcPts val="1080"/>
              </a:spcBef>
              <a:buChar char="•"/>
            </a:pPr>
            <a:r>
              <a:rPr lang="en-GB"/>
              <a:t>Tough going.... </a:t>
            </a:r>
            <a:endParaRPr lang="en-US"/>
          </a:p>
          <a:p>
            <a:pPr marL="285750" indent="-285750">
              <a:spcBef>
                <a:spcPts val="1080"/>
              </a:spcBef>
              <a:buChar char="•"/>
            </a:pPr>
            <a:r>
              <a:rPr lang="en-GB"/>
              <a:t>We need support drive ES </a:t>
            </a:r>
          </a:p>
          <a:p>
            <a:pPr marL="285750" indent="-285750">
              <a:spcBef>
                <a:spcPts val="1080"/>
              </a:spcBef>
              <a:buChar char="•"/>
            </a:pPr>
            <a:r>
              <a:rPr lang="en-US"/>
              <a:t>I suggest it’s important to tell people we have started to get traction and verbal commitments to sign up; BUT many countries including PSM countries are not committed and time is running short; there is a risk that if only 1 or 2 countries are signed up by Oct 1, that we don’t have critical mass to offer the service and maintain the quality of the product</a:t>
            </a:r>
            <a:endParaRPr lang="en-GB"/>
          </a:p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8216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Break Alt 1">
  <p:cSld name="BLANK_1_1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5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730300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5"/>
          <p:cNvSpPr/>
          <p:nvPr/>
        </p:nvSpPr>
        <p:spPr>
          <a:xfrm>
            <a:off x="0" y="0"/>
            <a:ext cx="5730300" cy="5143500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4BBAE9">
              <a:alpha val="75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7" name="Google Shape;27;p5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4237" y="4494900"/>
            <a:ext cx="1566124" cy="516825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0" y="0"/>
            <a:ext cx="5730300" cy="51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1"/>
          </p:nvPr>
        </p:nvSpPr>
        <p:spPr>
          <a:xfrm>
            <a:off x="5730300" y="2061600"/>
            <a:ext cx="3408600" cy="10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56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ThankYouSlide_1_1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4"/>
          <p:cNvSpPr txBox="1">
            <a:spLocks noGrp="1"/>
          </p:cNvSpPr>
          <p:nvPr>
            <p:ph type="title"/>
          </p:nvPr>
        </p:nvSpPr>
        <p:spPr>
          <a:xfrm>
            <a:off x="1001375" y="1020016"/>
            <a:ext cx="7375500" cy="12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3030"/>
              </a:lnSpc>
              <a:spcBef>
                <a:spcPts val="0"/>
              </a:spcBef>
              <a:spcAft>
                <a:spcPts val="0"/>
              </a:spcAft>
              <a:buClr>
                <a:srgbClr val="58585A"/>
              </a:buClr>
              <a:buSzPts val="3000"/>
              <a:buNone/>
              <a:defRPr sz="3000" i="0" u="none" strike="noStrike" cap="none">
                <a:solidFill>
                  <a:srgbClr val="58585A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A"/>
              </a:buClr>
              <a:buSzPts val="2400"/>
              <a:buFont typeface="Open Sans Light"/>
              <a:buNone/>
              <a:defRPr sz="2400">
                <a:solidFill>
                  <a:srgbClr val="58585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A"/>
              </a:buClr>
              <a:buSzPts val="2400"/>
              <a:buFont typeface="Open Sans Light"/>
              <a:buNone/>
              <a:defRPr sz="2400">
                <a:solidFill>
                  <a:srgbClr val="58585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A"/>
              </a:buClr>
              <a:buSzPts val="2400"/>
              <a:buFont typeface="Open Sans Light"/>
              <a:buNone/>
              <a:defRPr sz="2400">
                <a:solidFill>
                  <a:srgbClr val="58585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A"/>
              </a:buClr>
              <a:buSzPts val="2400"/>
              <a:buFont typeface="Open Sans Light"/>
              <a:buNone/>
              <a:defRPr sz="2400">
                <a:solidFill>
                  <a:srgbClr val="58585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A"/>
              </a:buClr>
              <a:buSzPts val="2400"/>
              <a:buFont typeface="Open Sans Light"/>
              <a:buNone/>
              <a:defRPr sz="2400">
                <a:solidFill>
                  <a:srgbClr val="58585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A"/>
              </a:buClr>
              <a:buSzPts val="2400"/>
              <a:buFont typeface="Open Sans Light"/>
              <a:buNone/>
              <a:defRPr sz="2400">
                <a:solidFill>
                  <a:srgbClr val="58585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A"/>
              </a:buClr>
              <a:buSzPts val="2400"/>
              <a:buFont typeface="Open Sans Light"/>
              <a:buNone/>
              <a:defRPr sz="2400">
                <a:solidFill>
                  <a:srgbClr val="58585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A"/>
              </a:buClr>
              <a:buSzPts val="2400"/>
              <a:buFont typeface="Open Sans Light"/>
              <a:buNone/>
              <a:defRPr sz="2400">
                <a:solidFill>
                  <a:srgbClr val="58585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20" name="Google Shape;220;p34"/>
          <p:cNvSpPr txBox="1">
            <a:spLocks noGrp="1"/>
          </p:cNvSpPr>
          <p:nvPr>
            <p:ph type="subTitle" idx="1"/>
          </p:nvPr>
        </p:nvSpPr>
        <p:spPr>
          <a:xfrm>
            <a:off x="1027000" y="2274517"/>
            <a:ext cx="7262100" cy="21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58585A"/>
              </a:buClr>
              <a:buSzPts val="2400"/>
              <a:buNone/>
              <a:defRPr sz="2400" i="1">
                <a:solidFill>
                  <a:srgbClr val="58585A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rgbClr val="58585A"/>
              </a:buClr>
              <a:buSzPts val="2800"/>
              <a:buNone/>
              <a:defRPr>
                <a:solidFill>
                  <a:srgbClr val="58585A"/>
                </a:solidFill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rgbClr val="58585A"/>
              </a:buClr>
              <a:buSzPts val="2400"/>
              <a:buNone/>
              <a:defRPr>
                <a:solidFill>
                  <a:srgbClr val="58585A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rgbClr val="58585A"/>
              </a:buClr>
              <a:buSzPts val="2000"/>
              <a:buNone/>
              <a:defRPr>
                <a:solidFill>
                  <a:srgbClr val="58585A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rgbClr val="58585A"/>
              </a:buClr>
              <a:buSzPts val="2000"/>
              <a:buNone/>
              <a:defRPr>
                <a:solidFill>
                  <a:srgbClr val="58585A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rgbClr val="58585A"/>
              </a:buClr>
              <a:buSzPts val="2000"/>
              <a:buNone/>
              <a:defRPr>
                <a:solidFill>
                  <a:srgbClr val="58585A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rgbClr val="58585A"/>
              </a:buClr>
              <a:buSzPts val="2000"/>
              <a:buNone/>
              <a:defRPr>
                <a:solidFill>
                  <a:srgbClr val="58585A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58585A"/>
              </a:buClr>
              <a:buSzPts val="2000"/>
              <a:buNone/>
              <a:defRPr>
                <a:solidFill>
                  <a:srgbClr val="58585A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rgbClr val="58585A"/>
              </a:buClr>
              <a:buSzPts val="2000"/>
              <a:buNone/>
              <a:defRPr>
                <a:solidFill>
                  <a:srgbClr val="58585A"/>
                </a:solidFill>
              </a:defRPr>
            </a:lvl9pPr>
          </a:lstStyle>
          <a:p>
            <a:endParaRPr/>
          </a:p>
        </p:txBody>
      </p:sp>
      <p:pic>
        <p:nvPicPr>
          <p:cNvPr id="221" name="Google Shape;221;p34"/>
          <p:cNvPicPr preferRelativeResize="0"/>
          <p:nvPr/>
        </p:nvPicPr>
        <p:blipFill rotWithShape="1">
          <a:blip r:embed="rId2" cstate="hqprint">
            <a:alphaModFix am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4100" y="0"/>
            <a:ext cx="2779901" cy="2322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ev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465CEE-0528-433A-9528-6C376E3044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</a:blip>
          <a:srcRect l="88541" b="17143"/>
          <a:stretch/>
        </p:blipFill>
        <p:spPr>
          <a:xfrm>
            <a:off x="0" y="2594879"/>
            <a:ext cx="2554522" cy="2548621"/>
          </a:xfrm>
          <a:prstGeom prst="rect">
            <a:avLst/>
          </a:prstGeom>
        </p:spPr>
      </p:pic>
      <p:pic>
        <p:nvPicPr>
          <p:cNvPr id="5" name="Google Shape;81;p13">
            <a:extLst>
              <a:ext uri="{FF2B5EF4-FFF2-40B4-BE49-F238E27FC236}">
                <a16:creationId xmlns:a16="http://schemas.microsoft.com/office/drawing/2014/main" id="{3BD232C6-4117-49A8-9A5D-E4664AD259D6}"/>
              </a:ext>
            </a:extLst>
          </p:cNvPr>
          <p:cNvPicPr preferRelativeResize="0"/>
          <p:nvPr userDrawn="1"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214"/>
          <a:stretch/>
        </p:blipFill>
        <p:spPr>
          <a:xfrm>
            <a:off x="0" y="6263"/>
            <a:ext cx="9143997" cy="70337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82;p13">
            <a:extLst>
              <a:ext uri="{FF2B5EF4-FFF2-40B4-BE49-F238E27FC236}">
                <a16:creationId xmlns:a16="http://schemas.microsoft.com/office/drawing/2014/main" id="{DB029AFF-36DD-4C5B-A2FF-534805C774AC}"/>
              </a:ext>
            </a:extLst>
          </p:cNvPr>
          <p:cNvSpPr/>
          <p:nvPr userDrawn="1"/>
        </p:nvSpPr>
        <p:spPr>
          <a:xfrm>
            <a:off x="0" y="-1200"/>
            <a:ext cx="9144000" cy="710834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4BBAE9">
              <a:alpha val="75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" name="Google Shape;83;p13">
            <a:extLst>
              <a:ext uri="{FF2B5EF4-FFF2-40B4-BE49-F238E27FC236}">
                <a16:creationId xmlns:a16="http://schemas.microsoft.com/office/drawing/2014/main" id="{4933466C-094D-4AC6-8752-6C918F28FA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9299" y="72252"/>
            <a:ext cx="8783177" cy="568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i="0" u="none" strike="noStrike" cap="none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8" name="Google Shape;84;p13">
            <a:extLst>
              <a:ext uri="{FF2B5EF4-FFF2-40B4-BE49-F238E27FC236}">
                <a16:creationId xmlns:a16="http://schemas.microsoft.com/office/drawing/2014/main" id="{B40497ED-8704-4ABD-81F9-312BFCE0D7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29299" y="775623"/>
            <a:ext cx="8783177" cy="3896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1950" algn="l" rtl="0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Char char="•"/>
              <a:defRPr sz="21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–"/>
              <a:defRPr sz="18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  <a:defRPr sz="18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–"/>
              <a:defRPr sz="18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»"/>
              <a:defRPr sz="18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" name="Google Shape;86;p13">
            <a:extLst>
              <a:ext uri="{FF2B5EF4-FFF2-40B4-BE49-F238E27FC236}">
                <a16:creationId xmlns:a16="http://schemas.microsoft.com/office/drawing/2014/main" id="{064D790C-B471-47A1-8B73-050C4F9C6B5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158606" y="4770662"/>
            <a:ext cx="724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i="0" u="none" strike="noStrike" cap="non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i="0" u="none" strike="noStrike" cap="non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i="0" u="none" strike="noStrike" cap="non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i="0" u="none" strike="noStrike" cap="non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i="0" u="none" strike="noStrike" cap="non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i="0" u="none" strike="noStrike" cap="non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i="0" u="none" strike="noStrike" cap="non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i="0" u="none" strike="noStrike" cap="non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i="0" u="none" strike="noStrike" cap="non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" name="Google Shape;221;p34">
            <a:extLst>
              <a:ext uri="{FF2B5EF4-FFF2-40B4-BE49-F238E27FC236}">
                <a16:creationId xmlns:a16="http://schemas.microsoft.com/office/drawing/2014/main" id="{4F999E93-D364-4AFD-9D7B-A8174D913C57}"/>
              </a:ext>
            </a:extLst>
          </p:cNvPr>
          <p:cNvPicPr preferRelativeResize="0"/>
          <p:nvPr userDrawn="1"/>
        </p:nvPicPr>
        <p:blipFill rotWithShape="1">
          <a:blip r:embed="rId4" cstate="hqprint">
            <a:alphaModFix am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4100" y="1726190"/>
            <a:ext cx="2779901" cy="232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7;p5">
            <a:extLst>
              <a:ext uri="{FF2B5EF4-FFF2-40B4-BE49-F238E27FC236}">
                <a16:creationId xmlns:a16="http://schemas.microsoft.com/office/drawing/2014/main" id="{3510D81E-F69C-48A5-9E38-ACD94821A09D}"/>
              </a:ext>
            </a:extLst>
          </p:cNvPr>
          <p:cNvPicPr preferRelativeResize="0"/>
          <p:nvPr userDrawn="1"/>
        </p:nvPicPr>
        <p:blipFill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9404" y="4749769"/>
            <a:ext cx="956616" cy="31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1C1265-D427-4A1C-BC82-3ECD22CC74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1194" y="4845438"/>
            <a:ext cx="982002" cy="13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084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Break Alt  2">
  <p:cSld name="BLANK_1_1_4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6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7302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6"/>
          <p:cNvSpPr/>
          <p:nvPr/>
        </p:nvSpPr>
        <p:spPr>
          <a:xfrm>
            <a:off x="0" y="0"/>
            <a:ext cx="5730300" cy="5143500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4BBAE9">
              <a:alpha val="75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3" name="Google Shape;33;p6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4237" y="4494900"/>
            <a:ext cx="1566124" cy="516825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-7450" y="0"/>
            <a:ext cx="5730300" cy="51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ubTitle" idx="1"/>
          </p:nvPr>
        </p:nvSpPr>
        <p:spPr>
          <a:xfrm>
            <a:off x="5730300" y="2061600"/>
            <a:ext cx="3408600" cy="10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64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56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Break Alt 3">
  <p:cSld name="BLANK_1_1_3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7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730424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7"/>
          <p:cNvSpPr/>
          <p:nvPr/>
        </p:nvSpPr>
        <p:spPr>
          <a:xfrm>
            <a:off x="0" y="0"/>
            <a:ext cx="5730300" cy="5143500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4BBAE9">
              <a:alpha val="75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9" name="Google Shape;39;p7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4237" y="4494900"/>
            <a:ext cx="1566124" cy="516825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-7450" y="0"/>
            <a:ext cx="5730300" cy="51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ubTitle" idx="1"/>
          </p:nvPr>
        </p:nvSpPr>
        <p:spPr>
          <a:xfrm>
            <a:off x="5730300" y="2061600"/>
            <a:ext cx="3408600" cy="10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64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56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C 1">
  <p:cSld name="BLANK_1_1_2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8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2735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158606" y="4770662"/>
            <a:ext cx="724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i="0" u="none" strike="noStrike" cap="non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i="0" u="none" strike="noStrike" cap="non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i="0" u="none" strike="noStrike" cap="non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i="0" u="none" strike="noStrike" cap="non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i="0" u="none" strike="noStrike" cap="non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i="0" u="none" strike="noStrike" cap="non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i="0" u="none" strike="noStrike" cap="non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i="0" u="none" strike="noStrike" cap="non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i="0" u="none" strike="noStrike" cap="non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" name="Google Shape;45;p8"/>
          <p:cNvSpPr/>
          <p:nvPr/>
        </p:nvSpPr>
        <p:spPr>
          <a:xfrm>
            <a:off x="0" y="0"/>
            <a:ext cx="3273600" cy="5143500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4BBAE9">
              <a:alpha val="75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-11975" y="599225"/>
            <a:ext cx="3273600" cy="35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ubTitle" idx="1"/>
          </p:nvPr>
        </p:nvSpPr>
        <p:spPr>
          <a:xfrm>
            <a:off x="3855450" y="808950"/>
            <a:ext cx="544800" cy="345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Clr>
                <a:srgbClr val="E67224"/>
              </a:buClr>
              <a:buSzPts val="1500"/>
              <a:buFont typeface="Open Sans SemiBold"/>
              <a:buNone/>
              <a:defRPr sz="1500">
                <a:solidFill>
                  <a:srgbClr val="E67224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r" rtl="0">
              <a:spcBef>
                <a:spcPts val="56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algn="r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algn="r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algn="r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algn="r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algn="r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algn="r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ubTitle" idx="2"/>
          </p:nvPr>
        </p:nvSpPr>
        <p:spPr>
          <a:xfrm>
            <a:off x="4484625" y="808950"/>
            <a:ext cx="3613200" cy="345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Clr>
                <a:srgbClr val="58585A"/>
              </a:buClr>
              <a:buSzPts val="1500"/>
              <a:buNone/>
              <a:defRPr sz="1500">
                <a:solidFill>
                  <a:srgbClr val="58585A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rgbClr val="58585A"/>
              </a:buClr>
              <a:buSzPts val="1500"/>
              <a:buNone/>
              <a:defRPr sz="1500">
                <a:solidFill>
                  <a:srgbClr val="58585A"/>
                </a:solidFill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rgbClr val="58585A"/>
              </a:buClr>
              <a:buSzPts val="1500"/>
              <a:buNone/>
              <a:defRPr sz="1500">
                <a:solidFill>
                  <a:srgbClr val="58585A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rgbClr val="58585A"/>
              </a:buClr>
              <a:buSzPts val="1500"/>
              <a:buNone/>
              <a:defRPr sz="1500">
                <a:solidFill>
                  <a:srgbClr val="58585A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rgbClr val="58585A"/>
              </a:buClr>
              <a:buSzPts val="1500"/>
              <a:buNone/>
              <a:defRPr sz="1500">
                <a:solidFill>
                  <a:srgbClr val="58585A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rgbClr val="58585A"/>
              </a:buClr>
              <a:buSzPts val="1500"/>
              <a:buNone/>
              <a:defRPr sz="1500">
                <a:solidFill>
                  <a:srgbClr val="58585A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rgbClr val="58585A"/>
              </a:buClr>
              <a:buSzPts val="1500"/>
              <a:buNone/>
              <a:defRPr sz="1500">
                <a:solidFill>
                  <a:srgbClr val="58585A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58585A"/>
              </a:buClr>
              <a:buSzPts val="1500"/>
              <a:buNone/>
              <a:defRPr sz="1500">
                <a:solidFill>
                  <a:srgbClr val="58585A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rgbClr val="58585A"/>
              </a:buClr>
              <a:buSzPts val="1500"/>
              <a:buNone/>
              <a:defRPr sz="1500">
                <a:solidFill>
                  <a:srgbClr val="58585A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Alt">
  <p:cSld name="OBJECT_3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1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1084797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1"/>
          <p:cNvSpPr/>
          <p:nvPr/>
        </p:nvSpPr>
        <p:spPr>
          <a:xfrm>
            <a:off x="0" y="0"/>
            <a:ext cx="9144000" cy="1084800"/>
          </a:xfrm>
          <a:prstGeom prst="rect">
            <a:avLst/>
          </a:prstGeom>
          <a:solidFill>
            <a:srgbClr val="51BDEB">
              <a:alpha val="815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229302" y="141156"/>
            <a:ext cx="7859100" cy="8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i="0" u="none" strike="noStrike" cap="none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pen Sans Light"/>
              <a:buNone/>
              <a:defRPr sz="30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pen Sans Light"/>
              <a:buNone/>
              <a:defRPr sz="30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pen Sans Light"/>
              <a:buNone/>
              <a:defRPr sz="30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pen Sans Light"/>
              <a:buNone/>
              <a:defRPr sz="30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pen Sans Light"/>
              <a:buNone/>
              <a:defRPr sz="30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pen Sans Light"/>
              <a:buNone/>
              <a:defRPr sz="30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pen Sans Light"/>
              <a:buNone/>
              <a:defRPr sz="30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pen Sans Light"/>
              <a:buNone/>
              <a:defRPr sz="30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pic>
        <p:nvPicPr>
          <p:cNvPr id="69" name="Google Shape;69;p11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306" y="4739812"/>
            <a:ext cx="923426" cy="3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>
            <a:off x="237300" y="1743700"/>
            <a:ext cx="8221500" cy="24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74650" algn="l" rtl="0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pen Sans"/>
              <a:buChar char="•"/>
              <a:defRPr sz="23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–"/>
              <a:defRPr sz="18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  <a:defRPr sz="18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–"/>
              <a:defRPr sz="18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»"/>
              <a:defRPr sz="18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  <a:defRPr sz="18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  <a:defRPr sz="18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  <a:defRPr sz="18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  <a:defRPr sz="18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sldNum" idx="12"/>
          </p:nvPr>
        </p:nvSpPr>
        <p:spPr>
          <a:xfrm>
            <a:off x="8158606" y="4770662"/>
            <a:ext cx="724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i="0" u="none" strike="noStrike" cap="non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i="0" u="none" strike="noStrike" cap="non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i="0" u="none" strike="noStrike" cap="non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i="0" u="none" strike="noStrike" cap="non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i="0" u="none" strike="noStrike" cap="non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i="0" u="none" strike="noStrike" cap="non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i="0" u="none" strike="noStrike" cap="non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i="0" u="none" strike="noStrike" cap="non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i="0" u="none" strike="noStrike" cap="non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title" idx="2"/>
          </p:nvPr>
        </p:nvSpPr>
        <p:spPr>
          <a:xfrm>
            <a:off x="237300" y="1257200"/>
            <a:ext cx="8229600" cy="6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E67224"/>
              </a:buClr>
              <a:buSzPts val="2400"/>
              <a:buNone/>
              <a:defRPr sz="2400">
                <a:solidFill>
                  <a:srgbClr val="E6722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Wide">
  <p:cSld name="OBJECT_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3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7" cy="17679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3"/>
          <p:cNvSpPr/>
          <p:nvPr/>
        </p:nvSpPr>
        <p:spPr>
          <a:xfrm>
            <a:off x="0" y="-1200"/>
            <a:ext cx="9144000" cy="1767900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4BBAE9">
              <a:alpha val="75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/>
          </p:nvPr>
        </p:nvSpPr>
        <p:spPr>
          <a:xfrm>
            <a:off x="229300" y="141145"/>
            <a:ext cx="7859100" cy="14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i="0" u="none" strike="noStrike" cap="none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body" idx="1"/>
          </p:nvPr>
        </p:nvSpPr>
        <p:spPr>
          <a:xfrm>
            <a:off x="457200" y="2103466"/>
            <a:ext cx="8229600" cy="2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1950" algn="l" rtl="0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Char char="•"/>
              <a:defRPr sz="21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–"/>
              <a:defRPr sz="18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  <a:defRPr sz="18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–"/>
              <a:defRPr sz="18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»"/>
              <a:defRPr sz="18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85" name="Google Shape;85;p13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306" y="4739812"/>
            <a:ext cx="923426" cy="3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3"/>
          <p:cNvSpPr txBox="1">
            <a:spLocks noGrp="1"/>
          </p:cNvSpPr>
          <p:nvPr>
            <p:ph type="sldNum" idx="12"/>
          </p:nvPr>
        </p:nvSpPr>
        <p:spPr>
          <a:xfrm>
            <a:off x="8158606" y="4770662"/>
            <a:ext cx="724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i="0" u="none" strike="noStrike" cap="non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i="0" u="none" strike="noStrike" cap="non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i="0" u="none" strike="noStrike" cap="non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i="0" u="none" strike="noStrike" cap="non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i="0" u="none" strike="noStrike" cap="non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i="0" u="none" strike="noStrike" cap="non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i="0" u="none" strike="noStrike" cap="non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i="0" u="none" strike="noStrike" cap="non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i="0" u="none" strike="noStrike" cap="non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Main">
  <p:cSld name="2_ThankYouSlide_1_1_2_1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4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4"/>
          <p:cNvSpPr/>
          <p:nvPr/>
        </p:nvSpPr>
        <p:spPr>
          <a:xfrm rot="5400000">
            <a:off x="-83975" y="77250"/>
            <a:ext cx="5150225" cy="4982275"/>
          </a:xfrm>
          <a:prstGeom prst="flowChartManualInput">
            <a:avLst/>
          </a:prstGeom>
          <a:solidFill>
            <a:srgbClr val="4BBAE9">
              <a:alpha val="7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4"/>
          <p:cNvSpPr/>
          <p:nvPr/>
        </p:nvSpPr>
        <p:spPr>
          <a:xfrm rot="5400000">
            <a:off x="-126425" y="119700"/>
            <a:ext cx="5150225" cy="4897375"/>
          </a:xfrm>
          <a:prstGeom prst="flowChartManualInput">
            <a:avLst/>
          </a:prstGeom>
          <a:solidFill>
            <a:srgbClr val="4BBAE9">
              <a:alpha val="7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title"/>
          </p:nvPr>
        </p:nvSpPr>
        <p:spPr>
          <a:xfrm>
            <a:off x="357525" y="1141375"/>
            <a:ext cx="3949200" cy="226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59" name="Google Shape;159;p24"/>
          <p:cNvSpPr txBox="1">
            <a:spLocks noGrp="1"/>
          </p:cNvSpPr>
          <p:nvPr>
            <p:ph type="subTitle" idx="1"/>
          </p:nvPr>
        </p:nvSpPr>
        <p:spPr>
          <a:xfrm>
            <a:off x="357525" y="4069225"/>
            <a:ext cx="42258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160" name="Google Shape;160;p24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525" y="281925"/>
            <a:ext cx="1646374" cy="54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YouSlide 1">
  <p:cSld name="ThankYouSlide_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8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3" cy="4243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8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012" y="4408850"/>
            <a:ext cx="1921830" cy="63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8"/>
          <p:cNvSpPr/>
          <p:nvPr/>
        </p:nvSpPr>
        <p:spPr>
          <a:xfrm>
            <a:off x="0" y="4138200"/>
            <a:ext cx="9144000" cy="105600"/>
          </a:xfrm>
          <a:prstGeom prst="rect">
            <a:avLst/>
          </a:prstGeom>
          <a:solidFill>
            <a:srgbClr val="6B71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8"/>
          <p:cNvSpPr/>
          <p:nvPr/>
        </p:nvSpPr>
        <p:spPr>
          <a:xfrm>
            <a:off x="0" y="0"/>
            <a:ext cx="9144000" cy="4138200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4BBAE9">
              <a:alpha val="75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8" name="Google Shape;188;p28"/>
          <p:cNvSpPr txBox="1">
            <a:spLocks noGrp="1"/>
          </p:cNvSpPr>
          <p:nvPr>
            <p:ph type="title"/>
          </p:nvPr>
        </p:nvSpPr>
        <p:spPr>
          <a:xfrm>
            <a:off x="884255" y="1280972"/>
            <a:ext cx="7375500" cy="17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303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6600" i="0" u="none" strike="noStrike" cap="none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89" name="Google Shape;189;p28"/>
          <p:cNvSpPr txBox="1">
            <a:spLocks noGrp="1"/>
          </p:cNvSpPr>
          <p:nvPr>
            <p:ph type="subTitle" idx="1"/>
          </p:nvPr>
        </p:nvSpPr>
        <p:spPr>
          <a:xfrm>
            <a:off x="3248425" y="4408850"/>
            <a:ext cx="56457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64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56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48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2">
  <p:cSld name="ThankYouSlide_2_1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0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0"/>
          <p:cNvSpPr/>
          <p:nvPr/>
        </p:nvSpPr>
        <p:spPr>
          <a:xfrm>
            <a:off x="0" y="0"/>
            <a:ext cx="9144000" cy="5143500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4BBAE9">
              <a:alpha val="75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8" name="Google Shape;198;p30"/>
          <p:cNvSpPr txBox="1">
            <a:spLocks noGrp="1"/>
          </p:cNvSpPr>
          <p:nvPr>
            <p:ph type="title"/>
          </p:nvPr>
        </p:nvSpPr>
        <p:spPr>
          <a:xfrm>
            <a:off x="884255" y="1424397"/>
            <a:ext cx="7375500" cy="17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303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6600" i="0" u="none" strike="noStrike" cap="none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pic>
        <p:nvPicPr>
          <p:cNvPr id="199" name="Google Shape;199;p30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388" y="4301475"/>
            <a:ext cx="2045224" cy="67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None/>
              <a:defRPr sz="440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 Light"/>
              <a:buChar char="•"/>
              <a:defRPr sz="320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 Light"/>
              <a:buChar char="–"/>
              <a:defRPr sz="280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Light"/>
              <a:buChar char="•"/>
              <a:defRPr sz="240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Light"/>
              <a:buChar char="–"/>
              <a:defRPr sz="200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Light"/>
              <a:buChar char="»"/>
              <a:defRPr sz="200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Light"/>
              <a:buChar char="•"/>
              <a:defRPr sz="200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Light"/>
              <a:buChar char="•"/>
              <a:defRPr sz="200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Light"/>
              <a:buChar char="•"/>
              <a:defRPr sz="200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Light"/>
              <a:buChar char="•"/>
              <a:defRPr sz="200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89899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89899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89899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89899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89899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89899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89899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89899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89899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7" r:id="rId5"/>
    <p:sldLayoutId id="2147483659" r:id="rId6"/>
    <p:sldLayoutId id="2147483670" r:id="rId7"/>
    <p:sldLayoutId id="2147483674" r:id="rId8"/>
    <p:sldLayoutId id="2147483676" r:id="rId9"/>
    <p:sldLayoutId id="2147483680" r:id="rId10"/>
    <p:sldLayoutId id="2147483683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6"/>
          <p:cNvSpPr txBox="1">
            <a:spLocks noGrp="1"/>
          </p:cNvSpPr>
          <p:nvPr>
            <p:ph type="subTitle" idx="1"/>
          </p:nvPr>
        </p:nvSpPr>
        <p:spPr>
          <a:xfrm>
            <a:off x="357525" y="4069225"/>
            <a:ext cx="42258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6"/>
          <p:cNvSpPr txBox="1">
            <a:spLocks noGrp="1"/>
          </p:cNvSpPr>
          <p:nvPr>
            <p:ph type="title"/>
          </p:nvPr>
        </p:nvSpPr>
        <p:spPr>
          <a:xfrm>
            <a:off x="114925" y="1550575"/>
            <a:ext cx="4225800" cy="226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err="1"/>
              <a:t>OpenLMIS</a:t>
            </a:r>
            <a:br>
              <a:rPr lang="en-US" sz="4000"/>
            </a:br>
            <a:r>
              <a:rPr lang="en-US" sz="4000"/>
              <a:t>Governance Committee Update</a:t>
            </a:r>
            <a:endParaRPr sz="4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F3A24-E7B8-48B3-BEDD-00C7E47F2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/>
              <a:t>Current Enterprise support discussions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0BD0-4D46-4174-9D16-F3505BC98B1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09DADB5-7831-4DD6-B693-1BBC40654D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555085"/>
              </p:ext>
            </p:extLst>
          </p:nvPr>
        </p:nvGraphicFramePr>
        <p:xfrm>
          <a:off x="290623" y="786809"/>
          <a:ext cx="8403926" cy="3983855"/>
        </p:xfrm>
        <a:graphic>
          <a:graphicData uri="http://schemas.openxmlformats.org/drawingml/2006/table">
            <a:tbl>
              <a:tblPr/>
              <a:tblGrid>
                <a:gridCol w="3881912">
                  <a:extLst>
                    <a:ext uri="{9D8B030D-6E8A-4147-A177-3AD203B41FA5}">
                      <a16:colId xmlns:a16="http://schemas.microsoft.com/office/drawing/2014/main" val="191095092"/>
                    </a:ext>
                  </a:extLst>
                </a:gridCol>
                <a:gridCol w="1569284">
                  <a:extLst>
                    <a:ext uri="{9D8B030D-6E8A-4147-A177-3AD203B41FA5}">
                      <a16:colId xmlns:a16="http://schemas.microsoft.com/office/drawing/2014/main" val="396276934"/>
                    </a:ext>
                  </a:extLst>
                </a:gridCol>
                <a:gridCol w="1693173">
                  <a:extLst>
                    <a:ext uri="{9D8B030D-6E8A-4147-A177-3AD203B41FA5}">
                      <a16:colId xmlns:a16="http://schemas.microsoft.com/office/drawing/2014/main" val="259354573"/>
                    </a:ext>
                  </a:extLst>
                </a:gridCol>
                <a:gridCol w="1259557">
                  <a:extLst>
                    <a:ext uri="{9D8B030D-6E8A-4147-A177-3AD203B41FA5}">
                      <a16:colId xmlns:a16="http://schemas.microsoft.com/office/drawing/2014/main" val="3090262341"/>
                    </a:ext>
                  </a:extLst>
                </a:gridCol>
              </a:tblGrid>
              <a:tr h="497981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Country</a:t>
                      </a:r>
                    </a:p>
                  </a:txBody>
                  <a:tcPr marL="360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Version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Implementation Partner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Support Partner(s)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279598"/>
                  </a:ext>
                </a:extLst>
              </a:tr>
              <a:tr h="248991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Zambia</a:t>
                      </a:r>
                    </a:p>
                  </a:txBody>
                  <a:tcPr marL="360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JSI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7512013"/>
                  </a:ext>
                </a:extLst>
              </a:tr>
              <a:tr h="248991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Cote d'Ivoire</a:t>
                      </a:r>
                    </a:p>
                  </a:txBody>
                  <a:tcPr marL="360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JSI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526634"/>
                  </a:ext>
                </a:extLst>
              </a:tr>
              <a:tr h="248991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Benin</a:t>
                      </a:r>
                    </a:p>
                  </a:txBody>
                  <a:tcPr marL="360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056405"/>
                  </a:ext>
                </a:extLst>
              </a:tr>
              <a:tr h="248991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Mozambique EPI</a:t>
                      </a:r>
                    </a:p>
                  </a:txBody>
                  <a:tcPr marL="360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6298981"/>
                  </a:ext>
                </a:extLst>
              </a:tr>
              <a:tr h="248991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Mozambique Non-EPI (1600 minus EPI)</a:t>
                      </a:r>
                    </a:p>
                  </a:txBody>
                  <a:tcPr marL="360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PSM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3834776"/>
                  </a:ext>
                </a:extLst>
              </a:tr>
              <a:tr h="248991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Guinea</a:t>
                      </a:r>
                    </a:p>
                  </a:txBody>
                  <a:tcPr marL="360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PSM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JSI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4551513"/>
                  </a:ext>
                </a:extLst>
              </a:tr>
              <a:tr h="248991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Malawi</a:t>
                      </a:r>
                    </a:p>
                  </a:txBody>
                  <a:tcPr marL="360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PSM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4758574"/>
                  </a:ext>
                </a:extLst>
              </a:tr>
              <a:tr h="248991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Angola</a:t>
                      </a:r>
                    </a:p>
                  </a:txBody>
                  <a:tcPr marL="360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PSM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5145925"/>
                  </a:ext>
                </a:extLst>
              </a:tr>
              <a:tr h="248991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Tanzania Non-EPI</a:t>
                      </a:r>
                    </a:p>
                  </a:txBody>
                  <a:tcPr marL="360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Guidehouse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VR and JSI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6440995"/>
                  </a:ext>
                </a:extLst>
              </a:tr>
              <a:tr h="248991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Tanzania EPI (no </a:t>
                      </a:r>
                      <a:r>
                        <a:rPr lang="it-IT" sz="14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addtional</a:t>
                      </a: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=</a:t>
                      </a:r>
                      <a:r>
                        <a:rPr lang="it-IT" sz="14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same</a:t>
                      </a: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6000)</a:t>
                      </a:r>
                    </a:p>
                  </a:txBody>
                  <a:tcPr marL="360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Guidehouse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0447372"/>
                  </a:ext>
                </a:extLst>
              </a:tr>
              <a:tr h="248991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Cameroon (COVID Edition)</a:t>
                      </a:r>
                    </a:p>
                  </a:txBody>
                  <a:tcPr marL="360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CHAI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4992531"/>
                  </a:ext>
                </a:extLst>
              </a:tr>
              <a:tr h="248991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Eswatini</a:t>
                      </a:r>
                    </a:p>
                  </a:txBody>
                  <a:tcPr marL="360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CHAI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798545"/>
                  </a:ext>
                </a:extLst>
              </a:tr>
              <a:tr h="248991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DRC Covid Lab</a:t>
                      </a:r>
                    </a:p>
                  </a:txBody>
                  <a:tcPr marL="360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CHAI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138576"/>
                  </a:ext>
                </a:extLst>
              </a:tr>
              <a:tr h="248991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Nigeria (COVID Edition)</a:t>
                      </a:r>
                    </a:p>
                  </a:txBody>
                  <a:tcPr marL="360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CHAI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08759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0528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F22D4-24F0-4C99-B77E-D863FC8C0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/>
              <a:t>IP update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5256D-5635-48B4-910E-C1C26964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7300" y="1231795"/>
            <a:ext cx="8221500" cy="2997105"/>
          </a:xfrm>
        </p:spPr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2BA971-C11A-4FFF-B288-C4CBF7AD5E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62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40255-6533-49AD-B535-BBB114836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4165D1-BBB3-4689-BA4D-F29483E735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7300" y="1133554"/>
            <a:ext cx="8221500" cy="3095346"/>
          </a:xfrm>
        </p:spPr>
        <p:txBody>
          <a:bodyPr/>
          <a:lstStyle/>
          <a:p>
            <a:pPr marL="342900" lvl="0" indent="-342900">
              <a:buFont typeface="+mj-lt"/>
              <a:buAutoNum type="arabicPeriod"/>
            </a:pPr>
            <a:r>
              <a:rPr lang="en-ZA" sz="20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People moves and introductions - Brandon</a:t>
            </a:r>
            <a:endParaRPr lang="en-ZA" sz="20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ZA" sz="20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Transition update - David</a:t>
            </a:r>
            <a:endParaRPr lang="en-ZA" sz="20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ZA" sz="20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Enterprise support – Dean </a:t>
            </a:r>
            <a:endParaRPr lang="en-ZA" sz="20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ZA" sz="20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IP update – Josh</a:t>
            </a:r>
            <a:endParaRPr lang="en-ZA" sz="20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ZA" sz="20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Q&amp;A</a:t>
            </a:r>
            <a:endParaRPr lang="en-ZA" sz="20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ZA" sz="2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40668-5F82-4428-BAFF-D303384BDA9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94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00EB552-1B11-E343-B861-884022DA9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02" y="149948"/>
            <a:ext cx="8422328" cy="802500"/>
          </a:xfrm>
        </p:spPr>
        <p:txBody>
          <a:bodyPr/>
          <a:lstStyle/>
          <a:p>
            <a:r>
              <a:rPr lang="en-US" sz="2800"/>
              <a:t>OpenLMIS Stewards - Introductions &amp; Transitions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422760-A5DA-D54A-9A86-0DE502557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" y="1121530"/>
            <a:ext cx="9073589" cy="3520808"/>
          </a:xfrm>
        </p:spPr>
        <p:txBody>
          <a:bodyPr/>
          <a:lstStyle/>
          <a:p>
            <a:pPr marL="114300" indent="0">
              <a:buNone/>
            </a:pPr>
            <a:r>
              <a:rPr lang="en-US" sz="2000" b="1"/>
              <a:t>David Crewe-Brown </a:t>
            </a:r>
            <a:r>
              <a:rPr lang="en-US" sz="2000"/>
              <a:t>– </a:t>
            </a:r>
            <a:r>
              <a:rPr lang="en-US" sz="2000" err="1"/>
              <a:t>Vitalliance</a:t>
            </a:r>
            <a:r>
              <a:rPr lang="en-US" sz="2000"/>
              <a:t> General Manager – </a:t>
            </a:r>
            <a:r>
              <a:rPr lang="en-US" sz="2000" i="1">
                <a:solidFill>
                  <a:schemeClr val="accent1"/>
                </a:solidFill>
              </a:rPr>
              <a:t>Welcome, David!</a:t>
            </a:r>
          </a:p>
          <a:p>
            <a:pPr marL="114300" indent="0">
              <a:buNone/>
            </a:pPr>
            <a:r>
              <a:rPr lang="en-US" sz="2000" b="1"/>
              <a:t>Wes Brown </a:t>
            </a:r>
            <a:r>
              <a:rPr lang="en-US" sz="2000"/>
              <a:t>– Software </a:t>
            </a:r>
            <a:r>
              <a:rPr lang="en-US" sz="2000" err="1"/>
              <a:t>Devel</a:t>
            </a:r>
            <a:r>
              <a:rPr lang="en-US" sz="2000"/>
              <a:t>. Manager </a:t>
            </a:r>
            <a:r>
              <a:rPr lang="en-US" sz="1400"/>
              <a:t>(comes to </a:t>
            </a:r>
            <a:r>
              <a:rPr lang="en-US" sz="1400" err="1"/>
              <a:t>Vitalliance</a:t>
            </a:r>
            <a:r>
              <a:rPr lang="en-US" sz="1400"/>
              <a:t> in Sep.) </a:t>
            </a:r>
            <a:r>
              <a:rPr lang="en-US" sz="2000" i="1">
                <a:solidFill>
                  <a:schemeClr val="accent1"/>
                </a:solidFill>
              </a:rPr>
              <a:t>Welcome, Wes!</a:t>
            </a:r>
            <a:endParaRPr lang="en-US" sz="2000"/>
          </a:p>
          <a:p>
            <a:pPr marL="114300" indent="0">
              <a:buNone/>
            </a:pPr>
            <a:r>
              <a:rPr lang="en-US" sz="2000" b="1" err="1"/>
              <a:t>Pranil</a:t>
            </a:r>
            <a:r>
              <a:rPr lang="en-US" sz="2000" b="1"/>
              <a:t> Singh</a:t>
            </a:r>
            <a:r>
              <a:rPr lang="en-US" sz="2000"/>
              <a:t> – OpenLMIS Community Manager – </a:t>
            </a:r>
            <a:r>
              <a:rPr lang="en-US" sz="2000" i="1">
                <a:solidFill>
                  <a:schemeClr val="accent1"/>
                </a:solidFill>
              </a:rPr>
              <a:t>Welcome, </a:t>
            </a:r>
            <a:r>
              <a:rPr lang="en-US" sz="2000" i="1" err="1">
                <a:solidFill>
                  <a:schemeClr val="accent1"/>
                </a:solidFill>
              </a:rPr>
              <a:t>Pranil</a:t>
            </a:r>
            <a:r>
              <a:rPr lang="en-US" sz="2000" i="1">
                <a:solidFill>
                  <a:schemeClr val="accent1"/>
                </a:solidFill>
              </a:rPr>
              <a:t>!</a:t>
            </a:r>
            <a:endParaRPr lang="en-US" sz="2000">
              <a:solidFill>
                <a:schemeClr val="accent1"/>
              </a:solidFill>
            </a:endParaRPr>
          </a:p>
          <a:p>
            <a:pPr marL="114300" indent="0">
              <a:buNone/>
            </a:pPr>
            <a:r>
              <a:rPr lang="en-US" sz="2000" b="1"/>
              <a:t>Josh </a:t>
            </a:r>
            <a:r>
              <a:rPr lang="en-US" sz="2000" b="1" err="1"/>
              <a:t>Zamor</a:t>
            </a:r>
            <a:r>
              <a:rPr lang="en-US" sz="2000" b="1"/>
              <a:t> </a:t>
            </a:r>
            <a:r>
              <a:rPr lang="en-US" sz="2000"/>
              <a:t>– Architect </a:t>
            </a:r>
            <a:r>
              <a:rPr lang="en-US" sz="1400"/>
              <a:t>(transitioning this role and Technical Committee in coming months)</a:t>
            </a:r>
            <a:endParaRPr lang="en-US" sz="1400" b="1"/>
          </a:p>
          <a:p>
            <a:pPr marL="114300" indent="0">
              <a:buNone/>
            </a:pPr>
            <a:r>
              <a:rPr lang="en-US" sz="2000" b="1"/>
              <a:t>Brian Taliesin/PATH</a:t>
            </a:r>
            <a:r>
              <a:rPr lang="en-US" sz="2000"/>
              <a:t> – OpenLMIS Director through Transition</a:t>
            </a:r>
          </a:p>
          <a:p>
            <a:pPr marL="114300" indent="0">
              <a:buNone/>
            </a:pPr>
            <a:r>
              <a:rPr lang="en-US" sz="2000" b="1"/>
              <a:t>Gene </a:t>
            </a:r>
            <a:r>
              <a:rPr lang="en-US" sz="2000" b="1" err="1"/>
              <a:t>Trousil</a:t>
            </a:r>
            <a:r>
              <a:rPr lang="en-US" sz="2000" b="1"/>
              <a:t> </a:t>
            </a:r>
            <a:r>
              <a:rPr lang="en-US" sz="2000"/>
              <a:t>– </a:t>
            </a:r>
            <a:r>
              <a:rPr lang="en-US" sz="2000" err="1"/>
              <a:t>Vitalliance</a:t>
            </a:r>
            <a:r>
              <a:rPr lang="en-US" sz="2000"/>
              <a:t> CEO</a:t>
            </a:r>
          </a:p>
          <a:p>
            <a:pPr marL="114300" indent="0">
              <a:buNone/>
            </a:pPr>
            <a:r>
              <a:rPr lang="en-US" sz="2000" b="1"/>
              <a:t>Dean Tebbutt </a:t>
            </a:r>
            <a:r>
              <a:rPr lang="en-US" sz="2000"/>
              <a:t>–</a:t>
            </a:r>
            <a:r>
              <a:rPr lang="en-US" sz="2000" b="1"/>
              <a:t> </a:t>
            </a:r>
            <a:r>
              <a:rPr lang="en-US" sz="2000"/>
              <a:t>Transition Management</a:t>
            </a:r>
          </a:p>
        </p:txBody>
      </p:sp>
    </p:spTree>
    <p:extLst>
      <p:ext uri="{BB962C8B-B14F-4D97-AF65-F5344CB8AC3E}">
        <p14:creationId xmlns:p14="http://schemas.microsoft.com/office/powerpoint/2010/main" val="3386578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88F91-4760-DE44-841D-2C18F5A3F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02" y="141156"/>
            <a:ext cx="8653504" cy="802500"/>
          </a:xfrm>
        </p:spPr>
        <p:txBody>
          <a:bodyPr/>
          <a:lstStyle/>
          <a:p>
            <a:r>
              <a:rPr lang="en-US" sz="2800"/>
              <a:t>OpenLMIS Stewards - Introductions &amp; Transitions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2F121F-74C5-9D4B-AFA5-C2313E183A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7300" y="1081454"/>
            <a:ext cx="8221500" cy="3689208"/>
          </a:xfrm>
        </p:spPr>
        <p:txBody>
          <a:bodyPr/>
          <a:lstStyle/>
          <a:p>
            <a:r>
              <a:rPr lang="en-US"/>
              <a:t>Brandon Bowersox-Johnson </a:t>
            </a:r>
            <a:br>
              <a:rPr lang="en-US"/>
            </a:br>
            <a:r>
              <a:rPr lang="en-US" sz="2000" i="1"/>
              <a:t>leaving VillageReach in late August; David is managing day-to-day</a:t>
            </a:r>
          </a:p>
          <a:p>
            <a:r>
              <a:rPr lang="en-US"/>
              <a:t>CHAI Transition</a:t>
            </a:r>
            <a:br>
              <a:rPr lang="en-US"/>
            </a:br>
            <a:r>
              <a:rPr lang="en-US" sz="2000" i="1"/>
              <a:t>Gaurav Bhattacharya transitioning to Lakshmi Balachandran, Senior Director at CHAI</a:t>
            </a:r>
          </a:p>
          <a:p>
            <a:r>
              <a:rPr lang="en-US"/>
              <a:t>Rebecca Alban</a:t>
            </a:r>
            <a:br>
              <a:rPr lang="en-US"/>
            </a:br>
            <a:r>
              <a:rPr lang="en-US" sz="2000" i="1"/>
              <a:t>parental leave started in June</a:t>
            </a:r>
          </a:p>
          <a:p>
            <a:pPr marL="8255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52C723-A365-5446-95E1-34470E30C0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604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4BE92-9F27-9B4D-967A-2C370B8F4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Status of Committee Transitions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780ABA-1D3F-FF42-B548-863C50C4D0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7299" y="1327638"/>
            <a:ext cx="8467085" cy="3191608"/>
          </a:xfrm>
        </p:spPr>
        <p:txBody>
          <a:bodyPr/>
          <a:lstStyle/>
          <a:p>
            <a:r>
              <a:rPr lang="en-US" sz="2000" b="1"/>
              <a:t>Governance Committee </a:t>
            </a:r>
            <a:r>
              <a:rPr lang="en-US" sz="2000"/>
              <a:t>– This is our last meeting; replaced by the Strategic Oversight Committee quarterly</a:t>
            </a:r>
            <a:br>
              <a:rPr lang="en-US" sz="2000"/>
            </a:br>
            <a:endParaRPr lang="en-US" sz="2000"/>
          </a:p>
          <a:p>
            <a:r>
              <a:rPr lang="en-US" sz="2000" b="1"/>
              <a:t>Product Committee</a:t>
            </a:r>
            <a:r>
              <a:rPr lang="en-US" sz="2000"/>
              <a:t> – In transition to the OpenLMIS Community Forum (</a:t>
            </a:r>
            <a:r>
              <a:rPr lang="en-US" sz="2000" err="1"/>
              <a:t>Pranil</a:t>
            </a:r>
            <a:r>
              <a:rPr lang="en-US" sz="2000"/>
              <a:t> and Wes leading)</a:t>
            </a:r>
            <a:br>
              <a:rPr lang="en-US" sz="2000"/>
            </a:br>
            <a:endParaRPr lang="en-US" sz="2000"/>
          </a:p>
          <a:p>
            <a:r>
              <a:rPr lang="en-US" sz="2000" b="1"/>
              <a:t>Technical Committee </a:t>
            </a:r>
            <a:r>
              <a:rPr lang="en-US" sz="2000"/>
              <a:t>– To be defined (Josh, Brian &amp; team)</a:t>
            </a:r>
            <a:endParaRPr lang="en-US" sz="2000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74AAE9-CC81-F942-8B8D-53458450D0F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72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00EB552-1B11-E343-B861-884022DA9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Transition Planning &amp; Activity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422760-A5DA-D54A-9A86-0DE502557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" y="1121530"/>
            <a:ext cx="4160978" cy="2892608"/>
          </a:xfrm>
        </p:spPr>
        <p:txBody>
          <a:bodyPr/>
          <a:lstStyle/>
          <a:p>
            <a:r>
              <a:rPr lang="en-US" sz="1800"/>
              <a:t>Major achievements</a:t>
            </a:r>
            <a:endParaRPr lang="en-US"/>
          </a:p>
          <a:p>
            <a:pPr lvl="1"/>
            <a:r>
              <a:rPr lang="en-US" sz="1400" err="1"/>
              <a:t>Vitalliance</a:t>
            </a:r>
            <a:r>
              <a:rPr lang="en-US" sz="1400"/>
              <a:t> team established</a:t>
            </a:r>
          </a:p>
          <a:p>
            <a:pPr lvl="1"/>
            <a:r>
              <a:rPr lang="en-US" sz="1400"/>
              <a:t>Enterprise Support launched – driving commercials</a:t>
            </a:r>
          </a:p>
          <a:p>
            <a:pPr lvl="1"/>
            <a:r>
              <a:rPr lang="en-US" sz="1400"/>
              <a:t>Inaugural Strategic Oversight &amp; Community Forum meetings held</a:t>
            </a:r>
          </a:p>
          <a:p>
            <a:pPr lvl="1"/>
            <a:r>
              <a:rPr lang="en-US" sz="1400"/>
              <a:t>Communication strategy compiled and executing against the plan </a:t>
            </a:r>
          </a:p>
          <a:p>
            <a:pPr lvl="2"/>
            <a:r>
              <a:rPr lang="en-US" sz="1200"/>
              <a:t>IP wiki published</a:t>
            </a:r>
          </a:p>
          <a:p>
            <a:pPr lvl="2"/>
            <a:r>
              <a:rPr lang="en-US" sz="1200"/>
              <a:t>Survey to grow community forum</a:t>
            </a:r>
          </a:p>
          <a:p>
            <a:pPr lvl="1"/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FCCFE5C-A28C-B548-81CF-E4DB56F71EDC}"/>
              </a:ext>
            </a:extLst>
          </p:cNvPr>
          <p:cNvSpPr txBox="1">
            <a:spLocks/>
          </p:cNvSpPr>
          <p:nvPr/>
        </p:nvSpPr>
        <p:spPr>
          <a:xfrm>
            <a:off x="4161290" y="1121530"/>
            <a:ext cx="4989180" cy="2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Char char="•"/>
              <a:defRPr sz="2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–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–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»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n-US" sz="1800"/>
              <a:t>Current Priority Activities</a:t>
            </a:r>
          </a:p>
          <a:p>
            <a:pPr lvl="1"/>
            <a:r>
              <a:rPr lang="en-US" sz="1400" b="1"/>
              <a:t>Enterprise support contracting</a:t>
            </a:r>
          </a:p>
          <a:p>
            <a:pPr lvl="1"/>
            <a:r>
              <a:rPr lang="en-US" sz="1400" b="1"/>
              <a:t>New business development</a:t>
            </a:r>
          </a:p>
          <a:p>
            <a:pPr marL="1076325" lvl="2" indent="-163513"/>
            <a:r>
              <a:rPr lang="en-US" sz="1400"/>
              <a:t>Frequent engagement with implementation partners and donors to drive growth</a:t>
            </a:r>
          </a:p>
          <a:p>
            <a:pPr marL="1076325" lvl="2" indent="-163513"/>
            <a:r>
              <a:rPr lang="en-US" sz="1400"/>
              <a:t>Vitalliance value added service positioning</a:t>
            </a:r>
          </a:p>
          <a:p>
            <a:pPr lvl="1"/>
            <a:r>
              <a:rPr lang="en-US" sz="1400"/>
              <a:t>Refreshed transition plan</a:t>
            </a:r>
            <a:endParaRPr lang="en-US"/>
          </a:p>
          <a:p>
            <a:pPr lvl="1"/>
            <a:r>
              <a:rPr lang="en-US" sz="1400"/>
              <a:t>Release 3.12 - One Network Wrapper &amp; Mobile</a:t>
            </a:r>
          </a:p>
          <a:p>
            <a:pPr lvl="1"/>
            <a:r>
              <a:rPr lang="en-US" sz="1400"/>
              <a:t>Strategic Oversight &amp; OpenLMIS Community Forums</a:t>
            </a:r>
          </a:p>
          <a:p>
            <a:pPr lvl="1"/>
            <a:endParaRPr lang="en-US" sz="1400"/>
          </a:p>
          <a:p>
            <a:pPr lvl="1"/>
            <a:endParaRPr lang="en-US" sz="1400"/>
          </a:p>
        </p:txBody>
      </p:sp>
      <p:cxnSp>
        <p:nvCxnSpPr>
          <p:cNvPr id="7" name="Google Shape;615;p68">
            <a:extLst>
              <a:ext uri="{FF2B5EF4-FFF2-40B4-BE49-F238E27FC236}">
                <a16:creationId xmlns:a16="http://schemas.microsoft.com/office/drawing/2014/main" id="{B40C14D5-9375-5B4B-A6E3-BF40C36F00D7}"/>
              </a:ext>
            </a:extLst>
          </p:cNvPr>
          <p:cNvCxnSpPr/>
          <p:nvPr/>
        </p:nvCxnSpPr>
        <p:spPr>
          <a:xfrm>
            <a:off x="844424" y="4546449"/>
            <a:ext cx="7493700" cy="0"/>
          </a:xfrm>
          <a:prstGeom prst="straightConnector1">
            <a:avLst/>
          </a:prstGeom>
          <a:noFill/>
          <a:ln w="12700" cap="flat" cmpd="sng">
            <a:solidFill>
              <a:srgbClr val="4ABAEB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" name="Google Shape;621;p68">
            <a:extLst>
              <a:ext uri="{FF2B5EF4-FFF2-40B4-BE49-F238E27FC236}">
                <a16:creationId xmlns:a16="http://schemas.microsoft.com/office/drawing/2014/main" id="{E973935E-BF4C-5744-B3F4-9902BE8C679A}"/>
              </a:ext>
            </a:extLst>
          </p:cNvPr>
          <p:cNvSpPr/>
          <p:nvPr/>
        </p:nvSpPr>
        <p:spPr>
          <a:xfrm>
            <a:off x="798175" y="4474149"/>
            <a:ext cx="144600" cy="1446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51BD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622;p68">
            <a:extLst>
              <a:ext uri="{FF2B5EF4-FFF2-40B4-BE49-F238E27FC236}">
                <a16:creationId xmlns:a16="http://schemas.microsoft.com/office/drawing/2014/main" id="{4ADE029B-489E-2D49-9100-D5A86369EE34}"/>
              </a:ext>
            </a:extLst>
          </p:cNvPr>
          <p:cNvSpPr/>
          <p:nvPr/>
        </p:nvSpPr>
        <p:spPr>
          <a:xfrm>
            <a:off x="2596016" y="4474149"/>
            <a:ext cx="144600" cy="1446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51BD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624;p68">
            <a:extLst>
              <a:ext uri="{FF2B5EF4-FFF2-40B4-BE49-F238E27FC236}">
                <a16:creationId xmlns:a16="http://schemas.microsoft.com/office/drawing/2014/main" id="{EE2A4CD3-23E3-294B-AB4B-30102D6C6F7F}"/>
              </a:ext>
            </a:extLst>
          </p:cNvPr>
          <p:cNvSpPr/>
          <p:nvPr/>
        </p:nvSpPr>
        <p:spPr>
          <a:xfrm>
            <a:off x="4393857" y="4474149"/>
            <a:ext cx="144600" cy="1446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51BD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625;p68">
            <a:extLst>
              <a:ext uri="{FF2B5EF4-FFF2-40B4-BE49-F238E27FC236}">
                <a16:creationId xmlns:a16="http://schemas.microsoft.com/office/drawing/2014/main" id="{0750F0D0-BB32-AE48-AEE5-F3ED7E315066}"/>
              </a:ext>
            </a:extLst>
          </p:cNvPr>
          <p:cNvSpPr/>
          <p:nvPr/>
        </p:nvSpPr>
        <p:spPr>
          <a:xfrm>
            <a:off x="7867530" y="4474149"/>
            <a:ext cx="144600" cy="1446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51BD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E08744-0D06-5849-B84C-EE411873E14C}"/>
              </a:ext>
            </a:extLst>
          </p:cNvPr>
          <p:cNvSpPr txBox="1"/>
          <p:nvPr/>
        </p:nvSpPr>
        <p:spPr>
          <a:xfrm>
            <a:off x="1349712" y="4569765"/>
            <a:ext cx="8771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 – 3 months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AAD2AB-3F9B-5C40-B534-93B05DE5B6B3}"/>
              </a:ext>
            </a:extLst>
          </p:cNvPr>
          <p:cNvSpPr txBox="1"/>
          <p:nvPr/>
        </p:nvSpPr>
        <p:spPr>
          <a:xfrm>
            <a:off x="3139152" y="4569765"/>
            <a:ext cx="8771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– 6 months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3FA987-A5DF-3249-A214-A87178BC7B01}"/>
              </a:ext>
            </a:extLst>
          </p:cNvPr>
          <p:cNvSpPr txBox="1"/>
          <p:nvPr/>
        </p:nvSpPr>
        <p:spPr>
          <a:xfrm>
            <a:off x="5785275" y="4569765"/>
            <a:ext cx="9428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– 12 months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5291F8-6A58-3C42-8036-CAAF0DDF35AE}"/>
              </a:ext>
            </a:extLst>
          </p:cNvPr>
          <p:cNvSpPr txBox="1"/>
          <p:nvPr/>
        </p:nvSpPr>
        <p:spPr>
          <a:xfrm>
            <a:off x="1145329" y="4026378"/>
            <a:ext cx="128592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Planning</a:t>
            </a:r>
          </a:p>
          <a:p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Partner Engagement</a:t>
            </a:r>
          </a:p>
          <a:p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Commercial  Targets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7DBA91-5FAA-594D-9910-095AE563CF7B}"/>
              </a:ext>
            </a:extLst>
          </p:cNvPr>
          <p:cNvSpPr txBox="1"/>
          <p:nvPr/>
        </p:nvSpPr>
        <p:spPr>
          <a:xfrm>
            <a:off x="2752828" y="4026378"/>
            <a:ext cx="177644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Enterprise Support Launch</a:t>
            </a:r>
          </a:p>
          <a:p>
            <a:r>
              <a:rPr lang="en-US" sz="9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OpenLMIS</a:t>
            </a:r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Community Forum</a:t>
            </a:r>
          </a:p>
          <a:p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Network Wrapper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A296BA-2E3F-D646-A958-9B83CF61EE9E}"/>
              </a:ext>
            </a:extLst>
          </p:cNvPr>
          <p:cNvSpPr txBox="1"/>
          <p:nvPr/>
        </p:nvSpPr>
        <p:spPr>
          <a:xfrm>
            <a:off x="5307580" y="4026378"/>
            <a:ext cx="189827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Functional Extensions</a:t>
            </a:r>
          </a:p>
          <a:p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Control Tower &amp; Value Added IP</a:t>
            </a:r>
          </a:p>
          <a:p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Community Growth</a:t>
            </a:r>
          </a:p>
        </p:txBody>
      </p:sp>
      <p:sp>
        <p:nvSpPr>
          <p:cNvPr id="18" name="Google Shape;625;p68">
            <a:extLst>
              <a:ext uri="{FF2B5EF4-FFF2-40B4-BE49-F238E27FC236}">
                <a16:creationId xmlns:a16="http://schemas.microsoft.com/office/drawing/2014/main" id="{31DED6E0-564E-4C33-9324-AD065FFB20FA}"/>
              </a:ext>
            </a:extLst>
          </p:cNvPr>
          <p:cNvSpPr/>
          <p:nvPr/>
        </p:nvSpPr>
        <p:spPr>
          <a:xfrm>
            <a:off x="3748417" y="4463366"/>
            <a:ext cx="144600" cy="144600"/>
          </a:xfrm>
          <a:prstGeom prst="ellipse">
            <a:avLst/>
          </a:prstGeom>
          <a:solidFill>
            <a:srgbClr val="FFC000"/>
          </a:solidFill>
          <a:ln w="9525" cap="flat" cmpd="sng">
            <a:solidFill>
              <a:srgbClr val="51BD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65682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7A75CB0-62C9-7045-86B0-A4DB9EA7B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Opportunity Pipeline Review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E53EAF-0C6F-1D47-B75F-EA85DD781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7300" y="1081096"/>
            <a:ext cx="4334700" cy="2041728"/>
          </a:xfrm>
        </p:spPr>
        <p:txBody>
          <a:bodyPr/>
          <a:lstStyle/>
          <a:p>
            <a:pPr marL="82550" indent="0">
              <a:spcBef>
                <a:spcPts val="300"/>
              </a:spcBef>
              <a:buNone/>
            </a:pPr>
            <a:r>
              <a:rPr lang="en-ZA" sz="1400" b="1" dirty="0"/>
              <a:t>Opportunities</a:t>
            </a:r>
          </a:p>
          <a:p>
            <a:pPr>
              <a:spcBef>
                <a:spcPts val="300"/>
              </a:spcBef>
            </a:pPr>
            <a:r>
              <a:rPr lang="en-ZA" sz="1400" dirty="0"/>
              <a:t>Nigeria (Gavi) - full scope</a:t>
            </a:r>
          </a:p>
          <a:p>
            <a:pPr>
              <a:spcBef>
                <a:spcPts val="300"/>
              </a:spcBef>
            </a:pPr>
            <a:r>
              <a:rPr lang="en-ZA" sz="1400" dirty="0"/>
              <a:t>Kenya (Gavi) - PATH</a:t>
            </a:r>
          </a:p>
          <a:p>
            <a:pPr>
              <a:spcBef>
                <a:spcPts val="300"/>
              </a:spcBef>
            </a:pPr>
            <a:r>
              <a:rPr lang="en-ZA" sz="1400" dirty="0"/>
              <a:t>DRC Covid Ed (lab commodities) - CHAI</a:t>
            </a:r>
          </a:p>
          <a:p>
            <a:pPr>
              <a:spcBef>
                <a:spcPts val="300"/>
              </a:spcBef>
            </a:pPr>
            <a:r>
              <a:rPr lang="en-ZA" sz="1400" dirty="0">
                <a:solidFill>
                  <a:schemeClr val="tx1"/>
                </a:solidFill>
              </a:rPr>
              <a:t>Gambia - VR &amp; JSI leads (Global Fund)?</a:t>
            </a:r>
          </a:p>
          <a:p>
            <a:pPr>
              <a:spcBef>
                <a:spcPts val="300"/>
              </a:spcBef>
            </a:pPr>
            <a:r>
              <a:rPr lang="en-ZA" sz="1400" dirty="0"/>
              <a:t>Philippines – JSI &amp; V</a:t>
            </a:r>
          </a:p>
          <a:p>
            <a:pPr>
              <a:spcBef>
                <a:spcPts val="300"/>
              </a:spcBef>
            </a:pPr>
            <a:r>
              <a:rPr lang="en-ZA" sz="1400" dirty="0">
                <a:solidFill>
                  <a:schemeClr val="tx1"/>
                </a:solidFill>
              </a:rPr>
              <a:t>Master data review and improvement – Malawi/Rwanda – VR &amp; PSM and V (non-</a:t>
            </a:r>
            <a:r>
              <a:rPr lang="en-ZA" sz="1400" dirty="0" err="1">
                <a:solidFill>
                  <a:schemeClr val="tx1"/>
                </a:solidFill>
              </a:rPr>
              <a:t>OpenLMIS</a:t>
            </a:r>
            <a:r>
              <a:rPr lang="en-ZA" sz="14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31E6CA-6F88-594E-B112-37AEB9973FA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67EE0010-7C84-B04E-99DA-058441C9C1B2}"/>
              </a:ext>
            </a:extLst>
          </p:cNvPr>
          <p:cNvSpPr txBox="1">
            <a:spLocks/>
          </p:cNvSpPr>
          <p:nvPr/>
        </p:nvSpPr>
        <p:spPr>
          <a:xfrm>
            <a:off x="4572001" y="1081096"/>
            <a:ext cx="4452730" cy="2041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4650" algn="l" rtl="0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pen Sans"/>
              <a:buChar char="•"/>
              <a:defRPr sz="2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–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–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»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82550" indent="0">
              <a:spcBef>
                <a:spcPts val="300"/>
              </a:spcBef>
              <a:buNone/>
            </a:pPr>
            <a:r>
              <a:rPr lang="en-ZA" sz="1400" b="1" dirty="0"/>
              <a:t>"Committed" work</a:t>
            </a:r>
          </a:p>
          <a:p>
            <a:pPr>
              <a:spcBef>
                <a:spcPts val="300"/>
              </a:spcBef>
            </a:pPr>
            <a:r>
              <a:rPr lang="en-ZA" sz="1400" dirty="0">
                <a:solidFill>
                  <a:schemeClr val="tx1"/>
                </a:solidFill>
              </a:rPr>
              <a:t>v2 </a:t>
            </a:r>
            <a:r>
              <a:rPr lang="en-ZA" sz="1400" dirty="0" err="1">
                <a:solidFill>
                  <a:schemeClr val="tx1"/>
                </a:solidFill>
              </a:rPr>
              <a:t>updgrade</a:t>
            </a:r>
            <a:r>
              <a:rPr lang="en-ZA" sz="1400" dirty="0">
                <a:solidFill>
                  <a:schemeClr val="tx1"/>
                </a:solidFill>
              </a:rPr>
              <a:t> </a:t>
            </a:r>
            <a:r>
              <a:rPr lang="en-ZA" sz="1400" dirty="0" err="1">
                <a:solidFill>
                  <a:schemeClr val="tx1"/>
                </a:solidFill>
              </a:rPr>
              <a:t>Moz</a:t>
            </a:r>
            <a:r>
              <a:rPr lang="en-ZA" sz="1400" dirty="0">
                <a:solidFill>
                  <a:schemeClr val="tx1"/>
                </a:solidFill>
              </a:rPr>
              <a:t> (</a:t>
            </a:r>
            <a:r>
              <a:rPr lang="en-ZA" sz="1400" dirty="0" err="1">
                <a:solidFill>
                  <a:schemeClr val="tx1"/>
                </a:solidFill>
              </a:rPr>
              <a:t>VillageReach</a:t>
            </a:r>
            <a:r>
              <a:rPr lang="en-ZA" sz="1400" dirty="0">
                <a:solidFill>
                  <a:schemeClr val="tx1"/>
                </a:solidFill>
              </a:rPr>
              <a:t>), funding from PSM</a:t>
            </a:r>
            <a:endParaRPr lang="en-ZA" dirty="0">
              <a:solidFill>
                <a:schemeClr val="tx1"/>
              </a:solidFill>
            </a:endParaRPr>
          </a:p>
          <a:p>
            <a:pPr>
              <a:spcBef>
                <a:spcPts val="300"/>
              </a:spcBef>
            </a:pPr>
            <a:r>
              <a:rPr lang="en-ZA" sz="1400" dirty="0">
                <a:solidFill>
                  <a:schemeClr val="tx1"/>
                </a:solidFill>
              </a:rPr>
              <a:t>v2 Upgrade TZ  (</a:t>
            </a:r>
            <a:r>
              <a:rPr lang="en-ZA" sz="1400" dirty="0" err="1">
                <a:solidFill>
                  <a:schemeClr val="tx1"/>
                </a:solidFill>
              </a:rPr>
              <a:t>Guidehouse</a:t>
            </a:r>
            <a:r>
              <a:rPr lang="en-ZA" sz="1400">
                <a:solidFill>
                  <a:schemeClr val="tx1"/>
                </a:solidFill>
              </a:rPr>
              <a:t> supported by </a:t>
            </a:r>
            <a:r>
              <a:rPr lang="en-ZA" sz="1400" dirty="0" err="1">
                <a:solidFill>
                  <a:schemeClr val="tx1"/>
                </a:solidFill>
              </a:rPr>
              <a:t>VillageReach</a:t>
            </a:r>
            <a:r>
              <a:rPr lang="en-ZA" sz="1400" dirty="0">
                <a:solidFill>
                  <a:schemeClr val="tx1"/>
                </a:solidFill>
              </a:rPr>
              <a:t>), funding from GHSC </a:t>
            </a:r>
          </a:p>
          <a:p>
            <a:pPr>
              <a:spcBef>
                <a:spcPts val="300"/>
              </a:spcBef>
            </a:pPr>
            <a:r>
              <a:rPr lang="en-ZA" sz="1400" dirty="0">
                <a:solidFill>
                  <a:schemeClr val="tx1"/>
                </a:solidFill>
              </a:rPr>
              <a:t>eSwatini pilot expansion (CHAI)</a:t>
            </a:r>
          </a:p>
          <a:p>
            <a:pPr>
              <a:spcBef>
                <a:spcPts val="300"/>
              </a:spcBef>
            </a:pPr>
            <a:r>
              <a:rPr lang="en-ZA" sz="1400" dirty="0"/>
              <a:t>Nigeria (CHAI) Covid edition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6A277C3-883A-ED40-A0BC-2810E1E5E4DC}"/>
              </a:ext>
            </a:extLst>
          </p:cNvPr>
          <p:cNvSpPr txBox="1">
            <a:spLocks/>
          </p:cNvSpPr>
          <p:nvPr/>
        </p:nvSpPr>
        <p:spPr>
          <a:xfrm>
            <a:off x="2404650" y="3405073"/>
            <a:ext cx="4452730" cy="173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4650" algn="l" rtl="0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pen Sans"/>
              <a:buChar char="•"/>
              <a:defRPr sz="2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–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–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»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82550" indent="0">
              <a:spcBef>
                <a:spcPts val="300"/>
              </a:spcBef>
              <a:buNone/>
            </a:pPr>
            <a:r>
              <a:rPr lang="en-US" sz="1400" b="1"/>
              <a:t>Demand Creation</a:t>
            </a:r>
          </a:p>
          <a:p>
            <a:pPr>
              <a:spcBef>
                <a:spcPts val="300"/>
              </a:spcBef>
            </a:pPr>
            <a:r>
              <a:rPr lang="en-US" sz="1400"/>
              <a:t>UNICEF DICE webinars</a:t>
            </a:r>
          </a:p>
          <a:p>
            <a:pPr>
              <a:spcBef>
                <a:spcPts val="300"/>
              </a:spcBef>
            </a:pPr>
            <a:r>
              <a:rPr lang="en-US" sz="1400"/>
              <a:t>GAVI engagement</a:t>
            </a:r>
          </a:p>
          <a:p>
            <a:pPr>
              <a:spcBef>
                <a:spcPts val="300"/>
              </a:spcBef>
            </a:pPr>
            <a:r>
              <a:rPr lang="en-US" sz="1400"/>
              <a:t>USAID and TGF engagements</a:t>
            </a:r>
          </a:p>
          <a:p>
            <a:pPr>
              <a:spcBef>
                <a:spcPts val="300"/>
              </a:spcBef>
            </a:pPr>
            <a:r>
              <a:rPr lang="en-US" sz="1400">
                <a:solidFill>
                  <a:schemeClr val="tx1"/>
                </a:solidFill>
              </a:rPr>
              <a:t>GHSC Summit, WHO </a:t>
            </a:r>
            <a:r>
              <a:rPr lang="en-US" sz="1400" err="1">
                <a:solidFill>
                  <a:schemeClr val="tx1"/>
                </a:solidFill>
              </a:rPr>
              <a:t>Technet</a:t>
            </a:r>
            <a:r>
              <a:rPr lang="en-US" sz="1400">
                <a:solidFill>
                  <a:schemeClr val="tx1"/>
                </a:solidFill>
              </a:rPr>
              <a:t> presentation</a:t>
            </a:r>
          </a:p>
        </p:txBody>
      </p:sp>
    </p:spTree>
    <p:extLst>
      <p:ext uri="{BB962C8B-B14F-4D97-AF65-F5344CB8AC3E}">
        <p14:creationId xmlns:p14="http://schemas.microsoft.com/office/powerpoint/2010/main" val="687466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40DFFA-BEE7-ED42-87E2-208C1FA8A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Enterprise Support Subscription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2C2B854-2610-C247-8630-89CD6D6D9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23208" y="775623"/>
            <a:ext cx="4789268" cy="3896101"/>
          </a:xfrm>
        </p:spPr>
        <p:txBody>
          <a:bodyPr spcFirstLastPara="1" vert="horz" wrap="square" lIns="68580" tIns="34290" rIns="68580" bIns="34290" rtlCol="0" anchor="t" anchorCtr="0">
            <a:normAutofit fontScale="55000" lnSpcReduction="20000"/>
          </a:bodyPr>
          <a:lstStyle/>
          <a:p>
            <a:pPr marL="584200" indent="-457200">
              <a:lnSpc>
                <a:spcPct val="130000"/>
              </a:lnSpc>
              <a:spcBef>
                <a:spcPts val="0"/>
              </a:spcBef>
              <a:buClr>
                <a:schemeClr val="bg2"/>
              </a:buClr>
              <a:buSzPts val="1600"/>
              <a:buFont typeface="Wingdings" pitchFamily="2" charset="2"/>
              <a:buChar char="ü"/>
            </a:pPr>
            <a:r>
              <a:rPr lang="en-US" sz="2700">
                <a:solidFill>
                  <a:srgbClr val="000000"/>
                </a:solidFill>
              </a:rPr>
              <a:t>A robust, sustainable &amp; growing core </a:t>
            </a:r>
            <a:r>
              <a:rPr lang="en-US" sz="2700" err="1">
                <a:solidFill>
                  <a:srgbClr val="000000"/>
                </a:solidFill>
              </a:rPr>
              <a:t>OpenLMIS</a:t>
            </a:r>
            <a:r>
              <a:rPr lang="en-US" sz="2700">
                <a:solidFill>
                  <a:srgbClr val="000000"/>
                </a:solidFill>
              </a:rPr>
              <a:t> platform</a:t>
            </a:r>
          </a:p>
          <a:p>
            <a:pPr marL="584200" indent="-457200">
              <a:lnSpc>
                <a:spcPct val="130000"/>
              </a:lnSpc>
              <a:spcBef>
                <a:spcPts val="0"/>
              </a:spcBef>
              <a:buClr>
                <a:schemeClr val="bg2"/>
              </a:buClr>
              <a:buSzPts val="1600"/>
              <a:buFont typeface="Wingdings" pitchFamily="2" charset="2"/>
              <a:buChar char="ü"/>
            </a:pPr>
            <a:r>
              <a:rPr lang="en-US" sz="2700">
                <a:solidFill>
                  <a:srgbClr val="000000"/>
                </a:solidFill>
              </a:rPr>
              <a:t>Formal SLA for core product support</a:t>
            </a:r>
          </a:p>
          <a:p>
            <a:pPr marL="584200" indent="-457200">
              <a:lnSpc>
                <a:spcPct val="130000"/>
              </a:lnSpc>
              <a:spcBef>
                <a:spcPts val="0"/>
              </a:spcBef>
              <a:buClr>
                <a:schemeClr val="bg2"/>
              </a:buClr>
              <a:buSzPts val="1600"/>
              <a:buFont typeface="Wingdings" pitchFamily="2" charset="2"/>
              <a:buChar char="ü"/>
            </a:pPr>
            <a:r>
              <a:rPr lang="en-US" sz="2700">
                <a:solidFill>
                  <a:srgbClr val="000000"/>
                </a:solidFill>
              </a:rPr>
              <a:t>Speedier resolution of issues and bugs</a:t>
            </a:r>
          </a:p>
          <a:p>
            <a:pPr marL="584200" indent="-457200">
              <a:lnSpc>
                <a:spcPct val="130000"/>
              </a:lnSpc>
              <a:spcBef>
                <a:spcPts val="0"/>
              </a:spcBef>
              <a:buClr>
                <a:schemeClr val="bg2"/>
              </a:buClr>
              <a:buSzPts val="1600"/>
              <a:buFont typeface="Wingdings" pitchFamily="2" charset="2"/>
              <a:buChar char="ü"/>
            </a:pPr>
            <a:r>
              <a:rPr lang="en-US" sz="2700">
                <a:solidFill>
                  <a:srgbClr val="000000"/>
                </a:solidFill>
              </a:rPr>
              <a:t>Influence on product roadmap</a:t>
            </a:r>
          </a:p>
          <a:p>
            <a:pPr marL="584200" indent="-457200">
              <a:lnSpc>
                <a:spcPct val="130000"/>
              </a:lnSpc>
              <a:spcBef>
                <a:spcPts val="0"/>
              </a:spcBef>
              <a:buClr>
                <a:schemeClr val="bg2"/>
              </a:buClr>
              <a:buSzPts val="1600"/>
              <a:buFont typeface="Wingdings" pitchFamily="2" charset="2"/>
              <a:buChar char="ü"/>
            </a:pPr>
            <a:r>
              <a:rPr lang="en-US" sz="2700">
                <a:solidFill>
                  <a:srgbClr val="000000"/>
                </a:solidFill>
              </a:rPr>
              <a:t>Early access to new features &amp; modules</a:t>
            </a:r>
          </a:p>
          <a:p>
            <a:pPr marL="584200" indent="-457200">
              <a:lnSpc>
                <a:spcPct val="130000"/>
              </a:lnSpc>
              <a:spcBef>
                <a:spcPts val="0"/>
              </a:spcBef>
              <a:buClr>
                <a:schemeClr val="bg2"/>
              </a:buClr>
              <a:buSzPts val="1600"/>
              <a:buFont typeface="Wingdings" pitchFamily="2" charset="2"/>
              <a:buChar char="ü"/>
            </a:pPr>
            <a:r>
              <a:rPr lang="en-US" sz="2700">
                <a:solidFill>
                  <a:srgbClr val="000000"/>
                </a:solidFill>
              </a:rPr>
              <a:t>Value added support for upgrade and enhancement initiatives</a:t>
            </a:r>
          </a:p>
          <a:p>
            <a:pPr marL="584200" indent="-457200">
              <a:lnSpc>
                <a:spcPct val="130000"/>
              </a:lnSpc>
              <a:spcBef>
                <a:spcPts val="0"/>
              </a:spcBef>
              <a:buClr>
                <a:schemeClr val="bg2"/>
              </a:buClr>
              <a:buSzPts val="1600"/>
              <a:buFont typeface="Wingdings" pitchFamily="2" charset="2"/>
              <a:buChar char="ü"/>
            </a:pPr>
            <a:r>
              <a:rPr lang="en-US" sz="2700">
                <a:solidFill>
                  <a:srgbClr val="000000"/>
                </a:solidFill>
              </a:rPr>
              <a:t>Expert direction &amp; advice</a:t>
            </a:r>
          </a:p>
          <a:p>
            <a:pPr marL="584200" indent="-457200">
              <a:lnSpc>
                <a:spcPct val="130000"/>
              </a:lnSpc>
              <a:spcBef>
                <a:spcPts val="0"/>
              </a:spcBef>
              <a:buClr>
                <a:schemeClr val="bg2"/>
              </a:buClr>
              <a:buSzPts val="1600"/>
              <a:buFont typeface="Wingdings" pitchFamily="2" charset="2"/>
              <a:buChar char="ü"/>
            </a:pPr>
            <a:r>
              <a:rPr lang="en-US" sz="2700">
                <a:solidFill>
                  <a:srgbClr val="000000"/>
                </a:solidFill>
              </a:rPr>
              <a:t>Enterprise class solution governance and security</a:t>
            </a:r>
          </a:p>
          <a:p>
            <a:pPr marL="584200" indent="-457200">
              <a:lnSpc>
                <a:spcPct val="130000"/>
              </a:lnSpc>
              <a:spcBef>
                <a:spcPts val="0"/>
              </a:spcBef>
              <a:buClr>
                <a:schemeClr val="bg2"/>
              </a:buClr>
              <a:buSzPts val="1600"/>
              <a:buFont typeface="Wingdings" pitchFamily="2" charset="2"/>
              <a:buChar char="ü"/>
            </a:pPr>
            <a:endParaRPr lang="en-US" sz="2700">
              <a:solidFill>
                <a:srgbClr val="000000"/>
              </a:solidFill>
            </a:endParaRPr>
          </a:p>
          <a:p>
            <a:pPr marL="584200" indent="-457200">
              <a:lnSpc>
                <a:spcPct val="130000"/>
              </a:lnSpc>
              <a:spcBef>
                <a:spcPts val="0"/>
              </a:spcBef>
              <a:buClr>
                <a:schemeClr val="bg2"/>
              </a:buClr>
              <a:buSzPts val="1600"/>
              <a:buFont typeface="Wingdings" pitchFamily="2" charset="2"/>
              <a:buChar char="ü"/>
            </a:pPr>
            <a:endParaRPr lang="en-US" sz="2700">
              <a:solidFill>
                <a:srgbClr val="000000"/>
              </a:solidFill>
            </a:endParaRPr>
          </a:p>
          <a:p>
            <a:pPr marL="127000" indent="0">
              <a:lnSpc>
                <a:spcPct val="130000"/>
              </a:lnSpc>
              <a:spcBef>
                <a:spcPts val="0"/>
              </a:spcBef>
              <a:buClr>
                <a:schemeClr val="bg2"/>
              </a:buClr>
              <a:buSzPts val="1600"/>
              <a:buNone/>
            </a:pPr>
            <a:r>
              <a:rPr lang="en-US" sz="2700">
                <a:solidFill>
                  <a:srgbClr val="000000"/>
                </a:solidFill>
              </a:rPr>
              <a:t>Legacy and migration support option is available to V2 clients</a:t>
            </a:r>
          </a:p>
          <a:p>
            <a:pPr>
              <a:buClr>
                <a:schemeClr val="bg2"/>
              </a:buClr>
              <a:buFont typeface="Wingdings" pitchFamily="2" charset="2"/>
              <a:buChar char="ü"/>
            </a:pPr>
            <a:endParaRPr lang="en-US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D6F4DB2D-C2F5-F14C-A32F-27EB578ECEF2}"/>
              </a:ext>
            </a:extLst>
          </p:cNvPr>
          <p:cNvGraphicFramePr/>
          <p:nvPr/>
        </p:nvGraphicFramePr>
        <p:xfrm>
          <a:off x="-655637" y="640741"/>
          <a:ext cx="5725884" cy="4041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82910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E1E74-0E13-4975-848C-109896CD8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</a:t>
            </a:r>
            <a:endParaRPr lang="en-ZA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23B687-DBB4-4EFE-8312-4B6F943C67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5250" indent="0">
              <a:buNone/>
            </a:pPr>
            <a:r>
              <a:rPr lang="en-US" sz="2000"/>
              <a:t>Engagement model is about ensuring sustainability of the core product by driving:</a:t>
            </a:r>
          </a:p>
          <a:p>
            <a:r>
              <a:rPr lang="en-US" sz="2000"/>
              <a:t>Applicability of the software, which requires:</a:t>
            </a:r>
          </a:p>
          <a:p>
            <a:pPr lvl="1"/>
            <a:r>
              <a:rPr lang="en-US" sz="1600"/>
              <a:t>Control of product enhancements</a:t>
            </a:r>
          </a:p>
          <a:p>
            <a:pPr lvl="1"/>
            <a:r>
              <a:rPr lang="en-US" sz="1600"/>
              <a:t>Timeous defect resolution</a:t>
            </a:r>
          </a:p>
          <a:p>
            <a:r>
              <a:rPr lang="en-US" sz="2000"/>
              <a:t>Quality of implementation, which requires</a:t>
            </a:r>
          </a:p>
          <a:p>
            <a:pPr lvl="1"/>
            <a:r>
              <a:rPr lang="en-US" sz="1600"/>
              <a:t>Oversight</a:t>
            </a:r>
          </a:p>
          <a:p>
            <a:pPr lvl="1"/>
            <a:r>
              <a:rPr lang="en-US" sz="1600"/>
              <a:t>Influence</a:t>
            </a:r>
          </a:p>
          <a:p>
            <a:pPr marL="1028700" lvl="2" indent="0">
              <a:buNone/>
            </a:pPr>
            <a:endParaRPr lang="en-US" sz="1600"/>
          </a:p>
          <a:p>
            <a:pPr marL="95250" indent="0">
              <a:buNone/>
            </a:pPr>
            <a:r>
              <a:rPr lang="en-US" sz="2000"/>
              <a:t>The engagement model is contracted through enterprise support and should cover both </a:t>
            </a:r>
            <a:r>
              <a:rPr lang="en-US" sz="2000" b="1"/>
              <a:t>implementation</a:t>
            </a:r>
            <a:r>
              <a:rPr lang="en-US" sz="2000"/>
              <a:t> and </a:t>
            </a:r>
            <a:r>
              <a:rPr lang="en-US" sz="2000" b="1"/>
              <a:t>post-implementation</a:t>
            </a:r>
            <a:endParaRPr lang="en-ZA" sz="2000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10B892-A609-4FD2-863B-94CDC1AA44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-US" smtClean="0"/>
              <a:pPr lvl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905328"/>
      </p:ext>
    </p:extLst>
  </p:cSld>
  <p:clrMapOvr>
    <a:masterClrMapping/>
  </p:clrMapOvr>
</p:sld>
</file>

<file path=ppt/theme/theme1.xml><?xml version="1.0" encoding="utf-8"?>
<a:theme xmlns:a="http://schemas.openxmlformats.org/drawingml/2006/main" name="OpenLMIS Theme ">
  <a:themeElements>
    <a:clrScheme name="Custom 14">
      <a:dk1>
        <a:srgbClr val="58585A"/>
      </a:dk1>
      <a:lt1>
        <a:srgbClr val="FFFFFF"/>
      </a:lt1>
      <a:dk2>
        <a:srgbClr val="008DB3"/>
      </a:dk2>
      <a:lt2>
        <a:srgbClr val="EBEBEB"/>
      </a:lt2>
      <a:accent1>
        <a:srgbClr val="E77325"/>
      </a:accent1>
      <a:accent2>
        <a:srgbClr val="4CBAEA"/>
      </a:accent2>
      <a:accent3>
        <a:srgbClr val="C4581E"/>
      </a:accent3>
      <a:accent4>
        <a:srgbClr val="F6CEAF"/>
      </a:accent4>
      <a:accent5>
        <a:srgbClr val="CBE5F7"/>
      </a:accent5>
      <a:accent6>
        <a:srgbClr val="727476"/>
      </a:accent6>
      <a:hlink>
        <a:srgbClr val="58585A"/>
      </a:hlink>
      <a:folHlink>
        <a:srgbClr val="008DB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D5B9AFA97BD74E9C236726CE51F0CA" ma:contentTypeVersion="4" ma:contentTypeDescription="Create a new document." ma:contentTypeScope="" ma:versionID="7feb3cab9df5017fb2ed7ad1357dd506">
  <xsd:schema xmlns:xsd="http://www.w3.org/2001/XMLSchema" xmlns:xs="http://www.w3.org/2001/XMLSchema" xmlns:p="http://schemas.microsoft.com/office/2006/metadata/properties" xmlns:ns2="a6d7bb49-bc24-4e81-8276-407deae92f88" targetNamespace="http://schemas.microsoft.com/office/2006/metadata/properties" ma:root="true" ma:fieldsID="c8e979f70d6f8b91bd4ab37816ff0d7c" ns2:_="">
    <xsd:import namespace="a6d7bb49-bc24-4e81-8276-407deae92f8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d7bb49-bc24-4e81-8276-407deae92f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4AE1921-7867-45D3-832F-B430835C4C6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6980F6A-1289-44B1-BC7E-20ACD0866AB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60FDC7E-57BE-4CE9-92F6-D0017621C908}">
  <ds:schemaRefs>
    <ds:schemaRef ds:uri="a6d7bb49-bc24-4e81-8276-407deae92f8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780</Words>
  <Application>Microsoft Office PowerPoint</Application>
  <PresentationFormat>On-screen Show (16:9)</PresentationFormat>
  <Paragraphs>177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Open Sans Light</vt:lpstr>
      <vt:lpstr>Wingdings</vt:lpstr>
      <vt:lpstr>Arial</vt:lpstr>
      <vt:lpstr>Trebuchet MS</vt:lpstr>
      <vt:lpstr>Calibri</vt:lpstr>
      <vt:lpstr>Open Sans SemiBold</vt:lpstr>
      <vt:lpstr>Open Sans</vt:lpstr>
      <vt:lpstr>OpenLMIS Theme </vt:lpstr>
      <vt:lpstr>OpenLMIS Governance Committee Update</vt:lpstr>
      <vt:lpstr>Agenda</vt:lpstr>
      <vt:lpstr>OpenLMIS Stewards - Introductions &amp; Transitions</vt:lpstr>
      <vt:lpstr>OpenLMIS Stewards - Introductions &amp; Transitions</vt:lpstr>
      <vt:lpstr>Status of Committee Transitions</vt:lpstr>
      <vt:lpstr>Transition Planning &amp; Activity</vt:lpstr>
      <vt:lpstr>Opportunity Pipeline Review</vt:lpstr>
      <vt:lpstr>Enterprise Support Subscription </vt:lpstr>
      <vt:lpstr>Goal</vt:lpstr>
      <vt:lpstr>Current Enterprise support discussions</vt:lpstr>
      <vt:lpstr>IP update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OpenLMIS Enterprise Support Positioning</dc:title>
  <dc:creator>David Crewe Brown</dc:creator>
  <cp:lastModifiedBy>David Crewe-Brown</cp:lastModifiedBy>
  <cp:revision>1</cp:revision>
  <dcterms:modified xsi:type="dcterms:W3CDTF">2021-08-12T07:54:27Z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0x010100A5D5B9AFA97BD74E9C236726CE51F0CA</vt:lpwstr>
  </property>
</Properties>
</file>