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2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4553"/>
  </p:normalViewPr>
  <p:slideViewPr>
    <p:cSldViewPr snapToGrid="0" snapToObjects="1">
      <p:cViewPr varScale="1">
        <p:scale>
          <a:sx n="88" d="100"/>
          <a:sy n="88" d="100"/>
        </p:scale>
        <p:origin x="21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A1EA2-E52A-D340-BD32-BF038515B2A2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8E53F-0C9B-8841-91D1-025AB3A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2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8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6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1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8428-42D1-2049-AAA6-DB899881A391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A3C38-3DD0-B640-9072-489552BA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hyperlink" Target="https://youtu.be/2-yZZtplF0k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penlmis.atlassian.net/wiki/pages/viewpage.action?pageId=3063825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Once more into the plenary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roposed initial </a:t>
            </a:r>
            <a:r>
              <a:rPr lang="en-US" dirty="0" err="1" smtClean="0"/>
              <a:t>OpenLMIS</a:t>
            </a:r>
            <a:r>
              <a:rPr lang="en-US" dirty="0" smtClean="0"/>
              <a:t> governance and team structure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55834" y="2183363"/>
            <a:ext cx="2829911" cy="2259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Technical Committee </a:t>
            </a:r>
          </a:p>
          <a:p>
            <a:pPr algn="ctr"/>
            <a:r>
              <a:rPr lang="en-US" dirty="0" smtClean="0"/>
              <a:t>Building the product the right way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83975" y="2183363"/>
            <a:ext cx="2829911" cy="2259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Product Committee</a:t>
            </a:r>
          </a:p>
          <a:p>
            <a:pPr algn="ctr"/>
            <a:r>
              <a:rPr lang="en-US" dirty="0" smtClean="0"/>
              <a:t>Building the right product	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12116" y="2151676"/>
            <a:ext cx="2829911" cy="2323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Community Committee </a:t>
            </a:r>
          </a:p>
          <a:p>
            <a:pPr algn="ctr"/>
            <a:r>
              <a:rPr lang="en-US" dirty="0" smtClean="0"/>
              <a:t>Leading  and supporting the community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97764" y="4935993"/>
            <a:ext cx="2523154" cy="1371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Communications &amp; Advocacy </a:t>
            </a:r>
          </a:p>
          <a:p>
            <a:pPr algn="ctr"/>
            <a:r>
              <a:rPr lang="en-US" sz="1600" dirty="0" smtClean="0"/>
              <a:t>Branding, messaging, external </a:t>
            </a:r>
            <a:r>
              <a:rPr lang="en-US" sz="1600" dirty="0" err="1" smtClean="0"/>
              <a:t>comms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6097057" y="4935993"/>
            <a:ext cx="2433658" cy="1371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Implementations</a:t>
            </a:r>
          </a:p>
          <a:p>
            <a:pPr algn="ctr"/>
            <a:r>
              <a:rPr lang="en-US" sz="1600" dirty="0" smtClean="0"/>
              <a:t>Support, knowledge sharing, training, </a:t>
            </a:r>
            <a:r>
              <a:rPr lang="en-US" sz="1600" dirty="0" err="1" smtClean="0"/>
              <a:t>requriements</a:t>
            </a:r>
            <a:r>
              <a:rPr lang="en-US" sz="1600" dirty="0" smtClean="0"/>
              <a:t>, user engagement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3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Product architecture </a:t>
            </a:r>
            <a:r>
              <a:rPr lang="en-US" dirty="0"/>
              <a:t>n</a:t>
            </a:r>
            <a:r>
              <a:rPr lang="en-US" dirty="0" smtClean="0"/>
              <a:t>eeds </a:t>
            </a:r>
            <a:r>
              <a:rPr lang="en-US" dirty="0" smtClean="0"/>
              <a:t>to </a:t>
            </a:r>
            <a:r>
              <a:rPr lang="en-US" dirty="0" smtClean="0"/>
              <a:t>support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1715" y="1690688"/>
            <a:ext cx="3531704" cy="25620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Core Product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8897" y="1690687"/>
            <a:ext cx="3202608" cy="25620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Contribution Marketplace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9454" y="2184676"/>
            <a:ext cx="1424608" cy="18221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Everyone Needs (Required)	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42724" y="2184676"/>
            <a:ext cx="1424608" cy="18221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Some People Need (Optional)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99455" y="4595096"/>
            <a:ext cx="361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11715" y="4595096"/>
            <a:ext cx="3531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Multi-country requirements</a:t>
            </a:r>
          </a:p>
          <a:p>
            <a:r>
              <a:rPr lang="en-US" dirty="0"/>
              <a:t>Defined core standards</a:t>
            </a:r>
          </a:p>
          <a:p>
            <a:r>
              <a:rPr lang="en-US" dirty="0"/>
              <a:t>Supported by the Community</a:t>
            </a:r>
          </a:p>
          <a:p>
            <a:r>
              <a:rPr lang="en-US" dirty="0"/>
              <a:t>Highly tested / stable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8897" y="4595096"/>
            <a:ext cx="4571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Anyone can contribute</a:t>
            </a:r>
          </a:p>
          <a:p>
            <a:r>
              <a:rPr lang="en-US" dirty="0"/>
              <a:t>Focused on single country requirements</a:t>
            </a:r>
          </a:p>
          <a:p>
            <a:r>
              <a:rPr lang="en-US" dirty="0"/>
              <a:t>Could be elevated to core (</a:t>
            </a:r>
            <a:r>
              <a:rPr lang="en-US" dirty="0" err="1"/>
              <a:t>curation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 smtClean="0"/>
              <a:t>Sector </a:t>
            </a:r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value proposition of </a:t>
            </a:r>
            <a:r>
              <a:rPr lang="en-US" dirty="0" err="1" smtClean="0"/>
              <a:t>OpenLMIS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companies likely to contribute in exchange for data?  Which ones?  Who owns this data?</a:t>
            </a:r>
          </a:p>
          <a:p>
            <a:r>
              <a:rPr lang="en-US" dirty="0" smtClean="0"/>
              <a:t>What are some strategies for engaging with the private sector?</a:t>
            </a:r>
          </a:p>
          <a:p>
            <a:r>
              <a:rPr lang="en-US" dirty="0"/>
              <a:t>H</a:t>
            </a:r>
            <a:r>
              <a:rPr lang="en-US" dirty="0" smtClean="0"/>
              <a:t>ow would funding would be channeled to support the community and country implementations?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6056" y="3648269"/>
            <a:ext cx="8975834" cy="119431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86056" y="4497355"/>
            <a:ext cx="8975834" cy="1293048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86056" y="2472612"/>
            <a:ext cx="8975834" cy="1791478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198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What </a:t>
            </a:r>
            <a:r>
              <a:rPr lang="en-US" sz="4000" dirty="0"/>
              <a:t>level of support over what time frame do we expect to see government taking ownership of the support and maintenance?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938" y="2727434"/>
            <a:ext cx="7746124" cy="2939202"/>
          </a:xfrm>
        </p:spPr>
        <p:txBody>
          <a:bodyPr>
            <a:normAutofit/>
          </a:bodyPr>
          <a:lstStyle/>
          <a:p>
            <a:r>
              <a:rPr lang="en-US" dirty="0"/>
              <a:t>Country governance </a:t>
            </a:r>
            <a:r>
              <a:rPr lang="en-US" dirty="0" smtClean="0"/>
              <a:t>role</a:t>
            </a:r>
          </a:p>
          <a:p>
            <a:r>
              <a:rPr lang="en-US" dirty="0"/>
              <a:t>System </a:t>
            </a:r>
            <a:r>
              <a:rPr lang="en-US" dirty="0" smtClean="0"/>
              <a:t>administration</a:t>
            </a:r>
            <a:endParaRPr lang="en-US" dirty="0"/>
          </a:p>
          <a:p>
            <a:r>
              <a:rPr lang="en-US" dirty="0" smtClean="0"/>
              <a:t>Tier 1 – basic support</a:t>
            </a:r>
          </a:p>
          <a:p>
            <a:r>
              <a:rPr lang="en-US" dirty="0" smtClean="0"/>
              <a:t>Tier 2 – advanced support</a:t>
            </a:r>
          </a:p>
          <a:p>
            <a:r>
              <a:rPr lang="en-US" dirty="0" smtClean="0"/>
              <a:t>Tier 3 --  coding</a:t>
            </a:r>
            <a:r>
              <a:rPr lang="en-US" dirty="0"/>
              <a:t> </a:t>
            </a:r>
            <a:r>
              <a:rPr lang="en-US" dirty="0" smtClean="0"/>
              <a:t>– bug resolution, minor feature addition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1624" y="2700454"/>
            <a:ext cx="133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Country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31624" y="4079424"/>
            <a:ext cx="133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Regional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431624" y="5089062"/>
            <a:ext cx="133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Organizations: Case studies from </a:t>
            </a:r>
            <a:r>
              <a:rPr lang="en-US" dirty="0" err="1" smtClean="0"/>
              <a:t>iHRIS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000" y="2488212"/>
            <a:ext cx="5207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727" y="3568866"/>
            <a:ext cx="4461164" cy="22960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4581" y="6083661"/>
            <a:ext cx="290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https://youtu.be/2-yZZtplF0k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8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Implementations: What Worked/Didn’t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https://openlmis.atlassian.net/wiki/pages/viewpage.action?pageId=30638250</a:t>
            </a:r>
            <a:endParaRPr lang="en-US" dirty="0" smtClean="0"/>
          </a:p>
          <a:p>
            <a:r>
              <a:rPr lang="en-US" dirty="0" smtClean="0"/>
              <a:t>See poster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Scenarios –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24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Decision (implementer/funder/community) at project outset on whether work with be in the core product, or not</a:t>
            </a:r>
          </a:p>
          <a:p>
            <a:pPr lvl="1"/>
            <a:r>
              <a:rPr lang="en-US" dirty="0"/>
              <a:t>Realities on the ground</a:t>
            </a:r>
          </a:p>
          <a:p>
            <a:pPr lvl="1"/>
            <a:r>
              <a:rPr lang="en-US" dirty="0"/>
              <a:t>Trade offs: time/cost/”just what I want” vs. reuse/sustainability</a:t>
            </a:r>
          </a:p>
          <a:p>
            <a:pPr lvl="1"/>
            <a:r>
              <a:rPr lang="en-US" dirty="0"/>
              <a:t>Honest conversations with donors and countries about highest </a:t>
            </a:r>
            <a:r>
              <a:rPr lang="en-US" dirty="0" smtClean="0"/>
              <a:t>priorities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Proposed</a:t>
            </a:r>
            <a:r>
              <a:rPr lang="en-US" dirty="0" smtClean="0"/>
              <a:t> </a:t>
            </a:r>
            <a:r>
              <a:rPr lang="en-US" sz="2800" dirty="0" smtClean="0"/>
              <a:t>Models for Successful Core Development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priorities features on global product roadmap (work done by global team)</a:t>
            </a:r>
          </a:p>
          <a:p>
            <a:pPr lvl="1"/>
            <a:r>
              <a:rPr lang="en-US" dirty="0"/>
              <a:t>Community pairs with implementer on global requirements development and software development (work done primarily by implementing team w/ global support)</a:t>
            </a:r>
          </a:p>
          <a:p>
            <a:pPr lvl="1"/>
            <a:r>
              <a:rPr lang="en-US" dirty="0"/>
              <a:t>Implementer hires a OpenLMIS software development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330</Words>
  <Application>Microsoft Macintosh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Once more into the plenary</vt:lpstr>
      <vt:lpstr>proposed initial OpenLMIS governance and team structure</vt:lpstr>
      <vt:lpstr>Product architecture needs to support….</vt:lpstr>
      <vt:lpstr>Private Sector Engagement</vt:lpstr>
      <vt:lpstr>What level of support over what time frame do we expect to see government taking ownership of the support and maintenance? </vt:lpstr>
      <vt:lpstr>Regional Organizations: Case studies from iHRIS </vt:lpstr>
      <vt:lpstr>Implementations: What Worked/Didn’t Work</vt:lpstr>
      <vt:lpstr>Implementation Scenarios – To 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Once more into the plenary</dc:title>
  <dc:creator>Settle, Dykki</dc:creator>
  <cp:lastModifiedBy>Settle, Dykki</cp:lastModifiedBy>
  <cp:revision>8</cp:revision>
  <dcterms:created xsi:type="dcterms:W3CDTF">2015-09-30T16:21:23Z</dcterms:created>
  <dcterms:modified xsi:type="dcterms:W3CDTF">2015-10-01T12:00:00Z</dcterms:modified>
</cp:coreProperties>
</file>