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28" r:id="rId2"/>
    <p:sldId id="324" r:id="rId3"/>
    <p:sldId id="342" r:id="rId4"/>
    <p:sldId id="345" r:id="rId5"/>
    <p:sldId id="336" r:id="rId6"/>
    <p:sldId id="343" r:id="rId7"/>
    <p:sldId id="335" r:id="rId8"/>
  </p:sldIdLst>
  <p:sldSz cx="6858000" cy="51435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charset="0"/>
        <a:ea typeface="Arial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charset="0"/>
        <a:ea typeface="Arial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charset="0"/>
        <a:ea typeface="Arial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charset="0"/>
        <a:ea typeface="Arial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42" userDrawn="1">
          <p15:clr>
            <a:srgbClr val="A4A3A4"/>
          </p15:clr>
        </p15:guide>
        <p15:guide id="3" pos="14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schmader" initials="ss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8692"/>
    <a:srgbClr val="E8112D"/>
    <a:srgbClr val="0072CE"/>
    <a:srgbClr val="FF8F1C"/>
    <a:srgbClr val="49A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36" autoAdjust="0"/>
    <p:restoredTop sz="94684" autoAdjust="0"/>
  </p:normalViewPr>
  <p:slideViewPr>
    <p:cSldViewPr snapToGrid="0">
      <p:cViewPr varScale="1">
        <p:scale>
          <a:sx n="116" d="100"/>
          <a:sy n="116" d="100"/>
        </p:scale>
        <p:origin x="1253" y="77"/>
      </p:cViewPr>
      <p:guideLst>
        <p:guide orient="horz" pos="1620"/>
        <p:guide pos="2142"/>
        <p:guide pos="14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 i="0">
                <a:latin typeface="Franklin Gothic Medium Regular" charset="0"/>
                <a:ea typeface="Franklin Gothic Medium Regular" charset="0"/>
                <a:cs typeface="Franklin Gothic Medium Regular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 i="0">
                <a:latin typeface="Franklin Gothic Medium Regular" charset="0"/>
                <a:ea typeface="Franklin Gothic Medium Regular" charset="0"/>
                <a:cs typeface="Franklin Gothic Medium Regular" charset="0"/>
              </a:defRPr>
            </a:lvl1pPr>
          </a:lstStyle>
          <a:p>
            <a:fld id="{810A10AE-A001-3A41-B279-FB90F97EE87D}" type="datetimeFigureOut">
              <a:rPr lang="en-US" altLang="en-US" smtClean="0"/>
              <a:pPr/>
              <a:t>6/19/2018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 i="0">
                <a:latin typeface="Franklin Gothic Medium Regular" charset="0"/>
                <a:ea typeface="Franklin Gothic Medium Regular" charset="0"/>
                <a:cs typeface="Franklin Gothic Medium Regular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i="0">
                <a:latin typeface="Franklin Gothic Medium Regular" charset="0"/>
                <a:ea typeface="Franklin Gothic Medium Regular" charset="0"/>
                <a:cs typeface="Franklin Gothic Medium Regular" charset="0"/>
              </a:defRPr>
            </a:lvl1pPr>
          </a:lstStyle>
          <a:p>
            <a:fld id="{824F0202-5564-E145-A6FC-0CB80010CF45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217866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Franklin Gothic Medium Regular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Franklin Gothic Medium Regular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Franklin Gothic Medium Regular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Franklin Gothic Medium Regular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Franklin Gothic Medium Regular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1728857-31A2-4410-8BFF-A5D3BD17FA7B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7732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1"/>
            <a:ext cx="6858000" cy="63543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cap="all" spc="225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217110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cap="none"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100">
                <a:latin typeface="Gill Sans MT" panose="020B0502020104020203" pitchFamily="34" charset="0"/>
              </a:defRPr>
            </a:lvl1pPr>
            <a:lvl2pPr>
              <a:defRPr sz="1800">
                <a:latin typeface="Gill Sans MT" panose="020B0502020104020203" pitchFamily="34" charset="0"/>
              </a:defRPr>
            </a:lvl2pPr>
            <a:lvl3pPr>
              <a:defRPr sz="1500">
                <a:latin typeface="Gill Sans MT" panose="020B0502020104020203" pitchFamily="34" charset="0"/>
              </a:defRPr>
            </a:lvl3pPr>
            <a:lvl4pPr>
              <a:defRPr sz="1350">
                <a:latin typeface="Gill Sans MT" panose="020B0502020104020203" pitchFamily="34" charset="0"/>
              </a:defRPr>
            </a:lvl4pPr>
            <a:lvl5pPr>
              <a:defRPr sz="1350">
                <a:latin typeface="Gill Sans MT" panose="020B05020201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2825217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4972050" y="205980"/>
            <a:ext cx="1543050" cy="4388644"/>
          </a:xfrm>
        </p:spPr>
        <p:txBody>
          <a:bodyPr vert="eaVert"/>
          <a:lstStyle>
            <a:lvl1pPr>
              <a:defRPr b="1" cap="none"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5980"/>
            <a:ext cx="4514850" cy="4388644"/>
          </a:xfrm>
        </p:spPr>
        <p:txBody>
          <a:bodyPr vert="eaVert"/>
          <a:lstStyle>
            <a:lvl1pPr>
              <a:defRPr sz="2100">
                <a:latin typeface="Gill Sans MT" panose="020B0502020104020203" pitchFamily="34" charset="0"/>
              </a:defRPr>
            </a:lvl1pPr>
            <a:lvl2pPr>
              <a:defRPr sz="1800">
                <a:latin typeface="Gill Sans MT" panose="020B0502020104020203" pitchFamily="34" charset="0"/>
              </a:defRPr>
            </a:lvl2pPr>
            <a:lvl3pPr>
              <a:defRPr sz="1500">
                <a:latin typeface="Gill Sans MT" panose="020B0502020104020203" pitchFamily="34" charset="0"/>
              </a:defRPr>
            </a:lvl3pPr>
            <a:lvl4pPr>
              <a:defRPr sz="1350">
                <a:latin typeface="Gill Sans MT" panose="020B0502020104020203" pitchFamily="34" charset="0"/>
              </a:defRPr>
            </a:lvl4pPr>
            <a:lvl5pPr>
              <a:defRPr sz="1350">
                <a:latin typeface="Gill Sans MT" panose="020B05020201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0845018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+ hal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cap="none"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>
            <a:lvl1pPr>
              <a:defRPr sz="1800">
                <a:latin typeface="Gill Sans MT" panose="020B0502020104020203" pitchFamily="34" charset="0"/>
              </a:defRPr>
            </a:lvl1pPr>
            <a:lvl2pPr>
              <a:defRPr sz="1500">
                <a:latin typeface="Gill Sans MT" panose="020B0502020104020203" pitchFamily="34" charset="0"/>
              </a:defRPr>
            </a:lvl2pPr>
            <a:lvl3pPr>
              <a:defRPr sz="1350">
                <a:solidFill>
                  <a:srgbClr val="00285F"/>
                </a:solidFill>
                <a:latin typeface="Gill Sans MT" panose="020B0502020104020203" pitchFamily="34" charset="0"/>
              </a:defRPr>
            </a:lvl3pPr>
            <a:lvl4pPr>
              <a:defRPr sz="1200">
                <a:solidFill>
                  <a:srgbClr val="00285F"/>
                </a:solidFill>
                <a:latin typeface="Gill Sans MT" panose="020B0502020104020203" pitchFamily="34" charset="0"/>
              </a:defRPr>
            </a:lvl4pPr>
            <a:lvl5pPr>
              <a:defRPr sz="1200">
                <a:solidFill>
                  <a:srgbClr val="00285F"/>
                </a:solidFill>
                <a:latin typeface="Gill Sans MT" panose="020B05020201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775227" y="1944496"/>
            <a:ext cx="1741316" cy="2062163"/>
          </a:xfrm>
        </p:spPr>
        <p:txBody>
          <a:bodyPr/>
          <a:lstStyle>
            <a:lvl1pPr>
              <a:defRPr sz="1800">
                <a:latin typeface="Gill Sans MT" panose="020B0502020104020203" pitchFamily="34" charset="0"/>
              </a:defRPr>
            </a:lvl1pPr>
            <a:lvl2pPr>
              <a:defRPr sz="1500">
                <a:latin typeface="Gill Sans MT" panose="020B0502020104020203" pitchFamily="34" charset="0"/>
              </a:defRPr>
            </a:lvl2pPr>
            <a:lvl3pPr>
              <a:defRPr sz="1350">
                <a:latin typeface="Gill Sans MT" panose="020B0502020104020203" pitchFamily="34" charset="0"/>
              </a:defRPr>
            </a:lvl3pPr>
            <a:lvl4pPr>
              <a:defRPr sz="1200">
                <a:latin typeface="Gill Sans MT" panose="020B0502020104020203" pitchFamily="34" charset="0"/>
              </a:defRPr>
            </a:lvl4pPr>
            <a:lvl5pPr>
              <a:defRPr sz="12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28339165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cap="none"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>
                <a:latin typeface="Gill Sans MT" panose="020B0502020104020203" pitchFamily="34" charset="0"/>
              </a:defRPr>
            </a:lvl1pPr>
            <a:lvl2pPr>
              <a:defRPr sz="1500">
                <a:latin typeface="Gill Sans MT" panose="020B0502020104020203" pitchFamily="34" charset="0"/>
              </a:defRPr>
            </a:lvl2pPr>
            <a:lvl3pPr>
              <a:defRPr sz="1350">
                <a:latin typeface="Gill Sans MT" panose="020B0502020104020203" pitchFamily="34" charset="0"/>
              </a:defRPr>
            </a:lvl3pPr>
            <a:lvl4pPr>
              <a:defRPr sz="1200">
                <a:latin typeface="Gill Sans MT" panose="020B0502020104020203" pitchFamily="34" charset="0"/>
              </a:defRPr>
            </a:lvl4pPr>
            <a:lvl5pPr>
              <a:defRPr sz="12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4767264"/>
            <a:ext cx="1600200" cy="273844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Franklin Gothic Medium Regular" charset="0"/>
                <a:ea typeface="Franklin Gothic Medium Regular" charset="0"/>
                <a:cs typeface="Franklin Gothic Medium Regular" charset="0"/>
              </a:defRPr>
            </a:lvl1pPr>
          </a:lstStyle>
          <a:p>
            <a:fld id="{55692280-2E9F-784D-88C6-91273612F0E7}" type="datetimeFigureOut">
              <a:rPr lang="en-US" altLang="en-US" smtClean="0"/>
              <a:pPr/>
              <a:t>6/19/2018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4767264"/>
            <a:ext cx="2171700" cy="273844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Franklin Gothic Medium Regular" charset="0"/>
                <a:ea typeface="Franklin Gothic Medium Regular" charset="0"/>
                <a:cs typeface="Franklin Gothic Medium Regular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4767264"/>
            <a:ext cx="1600200" cy="273844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Franklin Gothic Medium Regular" charset="0"/>
                <a:ea typeface="Franklin Gothic Medium Regular" charset="0"/>
                <a:cs typeface="Franklin Gothic Medium Regular" charset="0"/>
              </a:defRPr>
            </a:lvl1pPr>
          </a:lstStyle>
          <a:p>
            <a:fld id="{FAA2C3F1-3349-B24E-92B3-EBD95AB289FC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74254061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5070852"/>
            <a:ext cx="6858000" cy="57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b="0" i="0" dirty="0">
              <a:solidFill>
                <a:srgbClr val="FFFFFF"/>
              </a:solidFill>
              <a:latin typeface="Franklin Gothic Medium Regular" charset="0"/>
              <a:ea typeface="Franklin Gothic Medium Regular" charset="0"/>
              <a:cs typeface="Franklin Gothic Medium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188758"/>
            <a:ext cx="5829300" cy="1021556"/>
          </a:xfrm>
        </p:spPr>
        <p:txBody>
          <a:bodyPr anchor="t"/>
          <a:lstStyle>
            <a:lvl1pPr algn="l">
              <a:defRPr sz="2700" b="1" cap="all"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3232658"/>
            <a:ext cx="58293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531267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cap="none"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200151"/>
            <a:ext cx="3028950" cy="3394472"/>
          </a:xfrm>
        </p:spPr>
        <p:txBody>
          <a:bodyPr/>
          <a:lstStyle>
            <a:lvl1pPr>
              <a:defRPr sz="1800">
                <a:latin typeface="Gill Sans MT" panose="020B0502020104020203" pitchFamily="34" charset="0"/>
              </a:defRPr>
            </a:lvl1pPr>
            <a:lvl2pPr>
              <a:defRPr sz="1500">
                <a:latin typeface="Gill Sans MT" panose="020B0502020104020203" pitchFamily="34" charset="0"/>
              </a:defRPr>
            </a:lvl2pPr>
            <a:lvl3pPr>
              <a:defRPr sz="1350">
                <a:latin typeface="Gill Sans MT" panose="020B0502020104020203" pitchFamily="34" charset="0"/>
              </a:defRPr>
            </a:lvl3pPr>
            <a:lvl4pPr>
              <a:defRPr sz="1200">
                <a:latin typeface="Gill Sans MT" panose="020B0502020104020203" pitchFamily="34" charset="0"/>
              </a:defRPr>
            </a:lvl4pPr>
            <a:lvl5pPr>
              <a:defRPr sz="1200">
                <a:latin typeface="Gill Sans MT" panose="020B0502020104020203" pitchFamily="34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200151"/>
            <a:ext cx="3028950" cy="3394472"/>
          </a:xfrm>
        </p:spPr>
        <p:txBody>
          <a:bodyPr/>
          <a:lstStyle>
            <a:lvl1pPr>
              <a:defRPr sz="1800">
                <a:latin typeface="Gill Sans MT" panose="020B0502020104020203" pitchFamily="34" charset="0"/>
              </a:defRPr>
            </a:lvl1pPr>
            <a:lvl2pPr>
              <a:defRPr sz="1500">
                <a:latin typeface="Gill Sans MT" panose="020B0502020104020203" pitchFamily="34" charset="0"/>
              </a:defRPr>
            </a:lvl2pPr>
            <a:lvl3pPr>
              <a:defRPr sz="1350">
                <a:latin typeface="Gill Sans MT" panose="020B0502020104020203" pitchFamily="34" charset="0"/>
              </a:defRPr>
            </a:lvl3pPr>
            <a:lvl4pPr>
              <a:defRPr sz="1200">
                <a:latin typeface="Gill Sans MT" panose="020B0502020104020203" pitchFamily="34" charset="0"/>
              </a:defRPr>
            </a:lvl4pPr>
            <a:lvl5pPr>
              <a:defRPr sz="1200">
                <a:latin typeface="Gill Sans MT" panose="020B0502020104020203" pitchFamily="34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4767264"/>
            <a:ext cx="1600200" cy="273844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Franklin Gothic Medium Regular" charset="0"/>
                <a:ea typeface="Franklin Gothic Medium Regular" charset="0"/>
                <a:cs typeface="Franklin Gothic Medium Regular" charset="0"/>
              </a:defRPr>
            </a:lvl1pPr>
          </a:lstStyle>
          <a:p>
            <a:fld id="{87C5FE02-D163-FF40-8924-AF8E7DC90C3D}" type="datetimeFigureOut">
              <a:rPr lang="en-US" altLang="en-US" smtClean="0"/>
              <a:pPr/>
              <a:t>6/19/2018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4767264"/>
            <a:ext cx="2171700" cy="273844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Franklin Gothic Medium Regular" charset="0"/>
                <a:ea typeface="Franklin Gothic Medium Regular" charset="0"/>
                <a:cs typeface="Franklin Gothic Medium Regular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4767264"/>
            <a:ext cx="1600200" cy="273844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Franklin Gothic Medium Regular" charset="0"/>
                <a:ea typeface="Franklin Gothic Medium Regular" charset="0"/>
                <a:cs typeface="Franklin Gothic Medium Regular" charset="0"/>
              </a:defRPr>
            </a:lvl1pPr>
          </a:lstStyle>
          <a:p>
            <a:fld id="{EB84F2FB-9378-AB4F-93BB-A15B380D80AB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96493609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cap="none"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0">
                <a:latin typeface="Gill Sans MT" panose="020B0502020104020203" pitchFamily="34" charset="0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1631156"/>
            <a:ext cx="3030141" cy="2963466"/>
          </a:xfrm>
        </p:spPr>
        <p:txBody>
          <a:bodyPr/>
          <a:lstStyle>
            <a:lvl1pPr>
              <a:defRPr sz="1800">
                <a:latin typeface="Gill Sans MT" panose="020B0502020104020203" pitchFamily="34" charset="0"/>
              </a:defRPr>
            </a:lvl1pPr>
            <a:lvl2pPr>
              <a:defRPr sz="1500">
                <a:latin typeface="Gill Sans MT" panose="020B0502020104020203" pitchFamily="34" charset="0"/>
              </a:defRPr>
            </a:lvl2pPr>
            <a:lvl3pPr>
              <a:defRPr sz="1350">
                <a:latin typeface="Gill Sans MT" panose="020B0502020104020203" pitchFamily="34" charset="0"/>
              </a:defRPr>
            </a:lvl3pPr>
            <a:lvl4pPr>
              <a:defRPr sz="1200">
                <a:latin typeface="Gill Sans MT" panose="020B0502020104020203" pitchFamily="34" charset="0"/>
              </a:defRPr>
            </a:lvl4pPr>
            <a:lvl5pPr>
              <a:defRPr sz="1200">
                <a:latin typeface="Gill Sans MT" panose="020B0502020104020203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2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0">
                <a:latin typeface="Gill Sans MT" panose="020B0502020104020203" pitchFamily="34" charset="0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2" y="1631156"/>
            <a:ext cx="3031331" cy="2963466"/>
          </a:xfrm>
        </p:spPr>
        <p:txBody>
          <a:bodyPr/>
          <a:lstStyle>
            <a:lvl1pPr>
              <a:defRPr sz="1800">
                <a:latin typeface="Gill Sans MT" panose="020B0502020104020203" pitchFamily="34" charset="0"/>
              </a:defRPr>
            </a:lvl1pPr>
            <a:lvl2pPr>
              <a:defRPr sz="1500">
                <a:latin typeface="Gill Sans MT" panose="020B0502020104020203" pitchFamily="34" charset="0"/>
              </a:defRPr>
            </a:lvl2pPr>
            <a:lvl3pPr>
              <a:defRPr sz="1350">
                <a:latin typeface="Gill Sans MT" panose="020B0502020104020203" pitchFamily="34" charset="0"/>
              </a:defRPr>
            </a:lvl3pPr>
            <a:lvl4pPr>
              <a:defRPr sz="1200">
                <a:latin typeface="Gill Sans MT" panose="020B0502020104020203" pitchFamily="34" charset="0"/>
              </a:defRPr>
            </a:lvl4pPr>
            <a:lvl5pPr>
              <a:defRPr sz="1200">
                <a:latin typeface="Gill Sans MT" panose="020B0502020104020203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4767264"/>
            <a:ext cx="1600200" cy="273844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Franklin Gothic Medium Regular" charset="0"/>
                <a:ea typeface="Franklin Gothic Medium Regular" charset="0"/>
                <a:cs typeface="Franklin Gothic Medium Regular" charset="0"/>
              </a:defRPr>
            </a:lvl1pPr>
          </a:lstStyle>
          <a:p>
            <a:fld id="{5FB4BF00-15D0-A44F-93C3-A0F79198697A}" type="datetimeFigureOut">
              <a:rPr lang="en-US" altLang="en-US" smtClean="0"/>
              <a:pPr/>
              <a:t>6/19/2018</a:t>
            </a:fld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4767264"/>
            <a:ext cx="2171700" cy="273844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Franklin Gothic Medium Regular" charset="0"/>
                <a:ea typeface="Franklin Gothic Medium Regular" charset="0"/>
                <a:cs typeface="Franklin Gothic Medium Regular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4767264"/>
            <a:ext cx="1600200" cy="273844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Franklin Gothic Medium Regular" charset="0"/>
                <a:ea typeface="Franklin Gothic Medium Regular" charset="0"/>
                <a:cs typeface="Franklin Gothic Medium Regular" charset="0"/>
              </a:defRPr>
            </a:lvl1pPr>
          </a:lstStyle>
          <a:p>
            <a:fld id="{825F7F00-1C8B-BF48-8534-68D91C836203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726666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cap="none"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83007125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3635238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2903" y="204787"/>
            <a:ext cx="2256235" cy="871538"/>
          </a:xfrm>
        </p:spPr>
        <p:txBody>
          <a:bodyPr anchor="b"/>
          <a:lstStyle>
            <a:lvl1pPr algn="l">
              <a:defRPr sz="1500" b="1" cap="none"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204790"/>
            <a:ext cx="3833813" cy="4389835"/>
          </a:xfrm>
        </p:spPr>
        <p:txBody>
          <a:bodyPr/>
          <a:lstStyle>
            <a:lvl1pPr>
              <a:defRPr sz="2400">
                <a:latin typeface="Gill Sans MT" panose="020B0502020104020203" pitchFamily="34" charset="0"/>
              </a:defRPr>
            </a:lvl1pPr>
            <a:lvl2pPr>
              <a:defRPr sz="2100">
                <a:latin typeface="Gill Sans MT" panose="020B0502020104020203" pitchFamily="34" charset="0"/>
              </a:defRPr>
            </a:lvl2pPr>
            <a:lvl3pPr>
              <a:defRPr sz="1800">
                <a:latin typeface="Gill Sans MT" panose="020B0502020104020203" pitchFamily="34" charset="0"/>
              </a:defRPr>
            </a:lvl3pPr>
            <a:lvl4pPr>
              <a:defRPr sz="1500">
                <a:latin typeface="Gill Sans MT" panose="020B0502020104020203" pitchFamily="34" charset="0"/>
              </a:defRPr>
            </a:lvl4pPr>
            <a:lvl5pPr>
              <a:defRPr sz="1500">
                <a:latin typeface="Gill Sans MT" panose="020B0502020104020203" pitchFamily="34" charset="0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3" y="1076328"/>
            <a:ext cx="2256235" cy="3518297"/>
          </a:xfrm>
        </p:spPr>
        <p:txBody>
          <a:bodyPr/>
          <a:lstStyle>
            <a:lvl1pPr marL="0" indent="0">
              <a:buNone/>
              <a:defRPr sz="1050">
                <a:latin typeface="Gill Sans MT" panose="020B0502020104020203" pitchFamily="34" charset="0"/>
              </a:defRPr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9492127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44216" y="3600451"/>
            <a:ext cx="4114800" cy="425054"/>
          </a:xfrm>
        </p:spPr>
        <p:txBody>
          <a:bodyPr anchor="b"/>
          <a:lstStyle>
            <a:lvl1pPr algn="l">
              <a:defRPr sz="1500" b="1" cap="none"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05"/>
            <a:ext cx="4114800" cy="603647"/>
          </a:xfrm>
        </p:spPr>
        <p:txBody>
          <a:bodyPr/>
          <a:lstStyle>
            <a:lvl1pPr marL="0" indent="0">
              <a:buNone/>
              <a:defRPr sz="1050">
                <a:latin typeface="Gill Sans MT" panose="020B0502020104020203" pitchFamily="34" charset="0"/>
              </a:defRPr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3276545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1200151"/>
            <a:ext cx="61722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/>
          <a:srcRect r="71596"/>
          <a:stretch>
            <a:fillRect/>
          </a:stretch>
        </p:blipFill>
        <p:spPr bwMode="auto">
          <a:xfrm>
            <a:off x="28575" y="4552950"/>
            <a:ext cx="389592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 userDrawn="1"/>
        </p:nvSpPr>
        <p:spPr>
          <a:xfrm>
            <a:off x="0" y="4933950"/>
            <a:ext cx="6858000" cy="2095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27" r:id="rId2"/>
    <p:sldLayoutId id="214748373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8" r:id="rId12"/>
  </p:sldLayoutIdLst>
  <p:transition spd="slow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700" kern="1200" cap="all" baseline="0">
          <a:solidFill>
            <a:schemeClr val="tx1"/>
          </a:solidFill>
          <a:latin typeface="Franklin Gothic Demi" charset="0"/>
          <a:ea typeface="Franklin Gothic Demi" charset="0"/>
          <a:cs typeface="Franklin Gothic Demi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ill Sans M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ill Sans M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ill Sans M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ill Sans MT" pitchFamily="34" charset="0"/>
        </a:defRPr>
      </a:lvl5pPr>
      <a:lvl6pPr marL="342892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ill Sans MT" pitchFamily="34" charset="0"/>
        </a:defRPr>
      </a:lvl6pPr>
      <a:lvl7pPr marL="685783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ill Sans MT" pitchFamily="34" charset="0"/>
        </a:defRPr>
      </a:lvl7pPr>
      <a:lvl8pPr marL="1028675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ill Sans MT" pitchFamily="34" charset="0"/>
        </a:defRPr>
      </a:lvl8pPr>
      <a:lvl9pPr marL="1371566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ill Sans MT" pitchFamily="34" charset="0"/>
        </a:defRPr>
      </a:lvl9pPr>
    </p:titleStyle>
    <p:bodyStyle>
      <a:lvl1pPr marL="257168" indent="-25716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053" y="642937"/>
            <a:ext cx="1977146" cy="3698942"/>
          </a:xfrm>
        </p:spPr>
        <p:txBody>
          <a:bodyPr/>
          <a:lstStyle/>
          <a:p>
            <a:r>
              <a:rPr lang="" sz="2100" dirty="0"/>
              <a:t>Vaccines Information Management System (VIMS)</a:t>
            </a:r>
            <a:br>
              <a:rPr lang="" sz="2100" dirty="0"/>
            </a:br>
            <a:r>
              <a:rPr lang="" sz="2100" dirty="0"/>
              <a:t/>
            </a:r>
            <a:br>
              <a:rPr lang="" sz="2100" dirty="0"/>
            </a:br>
            <a:r>
              <a:rPr lang="en-US" sz="1350" b="0" dirty="0"/>
              <a:t>Overview for </a:t>
            </a:r>
            <a:r>
              <a:rPr lang="en-US" sz="1350" b="0" dirty="0" err="1"/>
              <a:t>OpenLMIS</a:t>
            </a:r>
            <a:r>
              <a:rPr lang="en-US" sz="1350" b="0" dirty="0"/>
              <a:t> product committee</a:t>
            </a:r>
            <a:endParaRPr lang="en-GB" sz="1350" b="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148" y="1215333"/>
            <a:ext cx="4432853" cy="3126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4018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7"/>
          <p:cNvSpPr>
            <a:spLocks noChangeArrowheads="1"/>
          </p:cNvSpPr>
          <p:nvPr/>
        </p:nvSpPr>
        <p:spPr bwMode="auto">
          <a:xfrm>
            <a:off x="194866" y="2063704"/>
            <a:ext cx="3180491" cy="6516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575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 rot="-5400000">
            <a:off x="515652" y="1821625"/>
            <a:ext cx="415929" cy="6822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575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  <p:sp>
        <p:nvSpPr>
          <p:cNvPr id="54281" name="Rectangle 7"/>
          <p:cNvSpPr>
            <a:spLocks noChangeArrowheads="1"/>
          </p:cNvSpPr>
          <p:nvPr/>
        </p:nvSpPr>
        <p:spPr bwMode="auto">
          <a:xfrm rot="5400000">
            <a:off x="893227" y="2156729"/>
            <a:ext cx="278014" cy="6822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575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  <p:sp>
        <p:nvSpPr>
          <p:cNvPr id="54283" name="Rectangle 7"/>
          <p:cNvSpPr>
            <a:spLocks noChangeArrowheads="1"/>
          </p:cNvSpPr>
          <p:nvPr/>
        </p:nvSpPr>
        <p:spPr bwMode="auto">
          <a:xfrm rot="5400000">
            <a:off x="2860613" y="2202217"/>
            <a:ext cx="214916" cy="6822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575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  <p:sp>
        <p:nvSpPr>
          <p:cNvPr id="54285" name="Rectangle 7"/>
          <p:cNvSpPr>
            <a:spLocks noChangeArrowheads="1"/>
          </p:cNvSpPr>
          <p:nvPr/>
        </p:nvSpPr>
        <p:spPr bwMode="auto">
          <a:xfrm rot="-5400000">
            <a:off x="2471005" y="1834152"/>
            <a:ext cx="366775" cy="6822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575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  <p:sp>
        <p:nvSpPr>
          <p:cNvPr id="54286" name="Rectangle 16"/>
          <p:cNvSpPr>
            <a:spLocks noChangeArrowheads="1"/>
          </p:cNvSpPr>
          <p:nvPr/>
        </p:nvSpPr>
        <p:spPr bwMode="auto">
          <a:xfrm>
            <a:off x="56909" y="504407"/>
            <a:ext cx="15457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563"/>
              </a:spcAft>
              <a:buNone/>
            </a:pPr>
            <a:r>
              <a:rPr lang="en-US" altLang="en-US" sz="9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Cold Chain Inventory </a:t>
            </a:r>
            <a:r>
              <a:rPr lang="" altLang="en-US" sz="9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Management</a:t>
            </a:r>
            <a:endParaRPr lang="en-US" altLang="en-US" sz="900" b="1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4289" name="Rectangle 18"/>
          <p:cNvSpPr>
            <a:spLocks noChangeArrowheads="1"/>
          </p:cNvSpPr>
          <p:nvPr/>
        </p:nvSpPr>
        <p:spPr bwMode="auto">
          <a:xfrm>
            <a:off x="211047" y="3183784"/>
            <a:ext cx="157481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563"/>
              </a:spcAft>
              <a:buNone/>
            </a:pPr>
            <a:r>
              <a:rPr lang="" altLang="en-US" sz="9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Routine immunization Data</a:t>
            </a:r>
            <a:endParaRPr lang="en-US" altLang="en-US" sz="900" b="1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4298" name="Picture 4" descr="C:\Users\mmwencha\Downloads\IMG_00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53"/>
          <a:stretch>
            <a:fillRect/>
          </a:stretch>
        </p:blipFill>
        <p:spPr bwMode="auto">
          <a:xfrm>
            <a:off x="1908343" y="843478"/>
            <a:ext cx="1364585" cy="8295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299" name="Rectangle 28"/>
          <p:cNvSpPr>
            <a:spLocks noChangeArrowheads="1"/>
          </p:cNvSpPr>
          <p:nvPr/>
        </p:nvSpPr>
        <p:spPr bwMode="auto">
          <a:xfrm>
            <a:off x="1683776" y="611734"/>
            <a:ext cx="185889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563"/>
              </a:spcAft>
              <a:buNone/>
            </a:pPr>
            <a:r>
              <a:rPr lang="" altLang="en-US" sz="9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Vaccine Stock Management </a:t>
            </a:r>
            <a:endParaRPr lang="en-US" altLang="en-US" sz="900" b="1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8" name="Picture 3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63" y="871589"/>
            <a:ext cx="1118676" cy="82159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718" y="2361341"/>
            <a:ext cx="1378740" cy="811245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63" y="2309269"/>
            <a:ext cx="1318913" cy="837754"/>
          </a:xfrm>
          <a:prstGeom prst="rect">
            <a:avLst/>
          </a:prstGeom>
        </p:spPr>
      </p:pic>
      <p:sp>
        <p:nvSpPr>
          <p:cNvPr id="30" name="Oval 29"/>
          <p:cNvSpPr/>
          <p:nvPr/>
        </p:nvSpPr>
        <p:spPr>
          <a:xfrm>
            <a:off x="1250674" y="1954092"/>
            <a:ext cx="239559" cy="208892"/>
          </a:xfrm>
          <a:prstGeom prst="ellipse">
            <a:avLst/>
          </a:prstGeom>
          <a:solidFill>
            <a:srgbClr val="00B0F0"/>
          </a:solidFill>
          <a:ln w="76200">
            <a:solidFill>
              <a:srgbClr val="0072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Verdana" pitchFamily="34" charset="0"/>
                <a:cs typeface="Calibri" pitchFamily="34" charset="0"/>
              </a:rPr>
              <a:t>I</a:t>
            </a:r>
          </a:p>
        </p:txBody>
      </p:sp>
      <p:sp>
        <p:nvSpPr>
          <p:cNvPr id="31" name="Oval 30"/>
          <p:cNvSpPr/>
          <p:nvPr/>
        </p:nvSpPr>
        <p:spPr>
          <a:xfrm>
            <a:off x="212451" y="1989447"/>
            <a:ext cx="239559" cy="208892"/>
          </a:xfrm>
          <a:prstGeom prst="ellipse">
            <a:avLst/>
          </a:prstGeom>
          <a:solidFill>
            <a:srgbClr val="00B0F0"/>
          </a:solidFill>
          <a:ln w="76200">
            <a:solidFill>
              <a:srgbClr val="0072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Verdana" pitchFamily="34" charset="0"/>
                <a:cs typeface="Calibri" pitchFamily="34" charset="0"/>
              </a:rPr>
              <a:t>V</a:t>
            </a:r>
          </a:p>
        </p:txBody>
      </p:sp>
      <p:sp>
        <p:nvSpPr>
          <p:cNvPr id="32" name="Oval 31"/>
          <p:cNvSpPr/>
          <p:nvPr/>
        </p:nvSpPr>
        <p:spPr>
          <a:xfrm>
            <a:off x="1996750" y="1959169"/>
            <a:ext cx="239559" cy="208892"/>
          </a:xfrm>
          <a:prstGeom prst="ellipse">
            <a:avLst/>
          </a:prstGeom>
          <a:solidFill>
            <a:srgbClr val="00B0F0"/>
          </a:solidFill>
          <a:ln w="76200">
            <a:solidFill>
              <a:srgbClr val="0072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Verdana" pitchFamily="34" charset="0"/>
                <a:cs typeface="Calibri" pitchFamily="34" charset="0"/>
              </a:rPr>
              <a:t>M</a:t>
            </a:r>
          </a:p>
        </p:txBody>
      </p:sp>
      <p:sp>
        <p:nvSpPr>
          <p:cNvPr id="33" name="Oval 32"/>
          <p:cNvSpPr/>
          <p:nvPr/>
        </p:nvSpPr>
        <p:spPr>
          <a:xfrm>
            <a:off x="3208447" y="1954092"/>
            <a:ext cx="239559" cy="208892"/>
          </a:xfrm>
          <a:prstGeom prst="ellipse">
            <a:avLst/>
          </a:prstGeom>
          <a:solidFill>
            <a:srgbClr val="00B0F0"/>
          </a:solidFill>
          <a:ln w="76200">
            <a:solidFill>
              <a:srgbClr val="0072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ea typeface="Verdana" pitchFamily="34" charset="0"/>
                <a:cs typeface="Calibri" pitchFamily="34" charset="0"/>
              </a:rPr>
              <a:t>S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186828" y="-21490"/>
            <a:ext cx="6172200" cy="4485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Overview and features</a:t>
            </a:r>
          </a:p>
        </p:txBody>
      </p:sp>
      <p:sp>
        <p:nvSpPr>
          <p:cNvPr id="24" name="Rectangle 17"/>
          <p:cNvSpPr>
            <a:spLocks noChangeArrowheads="1"/>
          </p:cNvSpPr>
          <p:nvPr/>
        </p:nvSpPr>
        <p:spPr bwMode="auto">
          <a:xfrm>
            <a:off x="2072735" y="3189124"/>
            <a:ext cx="185889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563"/>
              </a:spcAft>
              <a:buNone/>
            </a:pPr>
            <a:r>
              <a:rPr lang="" altLang="en-US" sz="9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Electronic Immunization Registry</a:t>
            </a:r>
            <a:endParaRPr lang="en-US" altLang="en-US" sz="900" b="1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2" name="Group 7">
            <a:extLst>
              <a:ext uri="{FF2B5EF4-FFF2-40B4-BE49-F238E27FC236}">
                <a16:creationId xmlns:a16="http://schemas.microsoft.com/office/drawing/2014/main" id="{B9C8DE48-A6FD-48F5-A8FD-69FFA6297D08}"/>
              </a:ext>
            </a:extLst>
          </p:cNvPr>
          <p:cNvGrpSpPr>
            <a:grpSpLocks/>
          </p:cNvGrpSpPr>
          <p:nvPr/>
        </p:nvGrpSpPr>
        <p:grpSpPr bwMode="auto">
          <a:xfrm>
            <a:off x="4132231" y="663330"/>
            <a:ext cx="2593376" cy="2673257"/>
            <a:chOff x="0" y="1553010"/>
            <a:chExt cx="4930371" cy="5017821"/>
          </a:xfrm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16156663-1C56-4EB5-B3E2-31B303861A59}"/>
                </a:ext>
              </a:extLst>
            </p:cNvPr>
            <p:cNvSpPr/>
            <p:nvPr/>
          </p:nvSpPr>
          <p:spPr>
            <a:xfrm>
              <a:off x="728230" y="1682083"/>
              <a:ext cx="4202141" cy="886587"/>
            </a:xfrm>
            <a:prstGeom prst="roundRect">
              <a:avLst/>
            </a:prstGeom>
            <a:solidFill>
              <a:srgbClr val="00B0F0"/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dirty="0">
                  <a:solidFill>
                    <a:schemeClr val="bg1"/>
                  </a:solidFill>
                </a:rPr>
                <a:t>National</a:t>
              </a:r>
            </a:p>
          </p:txBody>
        </p:sp>
        <p:grpSp>
          <p:nvGrpSpPr>
            <p:cNvPr id="27" name="Group 6">
              <a:extLst>
                <a:ext uri="{FF2B5EF4-FFF2-40B4-BE49-F238E27FC236}">
                  <a16:creationId xmlns:a16="http://schemas.microsoft.com/office/drawing/2014/main" id="{DCC92876-B642-477E-B048-98DE87C4165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553010"/>
              <a:ext cx="4930371" cy="5017821"/>
              <a:chOff x="-59962" y="1874982"/>
              <a:chExt cx="4930371" cy="5017821"/>
            </a:xfrm>
          </p:grpSpPr>
          <p:sp>
            <p:nvSpPr>
              <p:cNvPr id="29" name="Rectangle: Rounded Corners 28">
                <a:extLst>
                  <a:ext uri="{FF2B5EF4-FFF2-40B4-BE49-F238E27FC236}">
                    <a16:creationId xmlns:a16="http://schemas.microsoft.com/office/drawing/2014/main" id="{8974EE37-0DFC-4C35-8541-386AAB0F5435}"/>
                  </a:ext>
                </a:extLst>
              </p:cNvPr>
              <p:cNvSpPr/>
              <p:nvPr/>
            </p:nvSpPr>
            <p:spPr>
              <a:xfrm>
                <a:off x="668268" y="5216080"/>
                <a:ext cx="4202141" cy="850615"/>
              </a:xfrm>
              <a:prstGeom prst="roundRect">
                <a:avLst/>
              </a:prstGeom>
              <a:solidFill>
                <a:srgbClr val="FFC000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760" dirty="0">
                    <a:solidFill>
                      <a:prstClr val="white"/>
                    </a:solidFill>
                  </a:rPr>
                  <a:t>Facilities (Hospital, HC, Dispensary)</a:t>
                </a:r>
              </a:p>
            </p:txBody>
          </p:sp>
          <p:sp>
            <p:nvSpPr>
              <p:cNvPr id="34" name="Rectangle: Rounded Corners 33">
                <a:extLst>
                  <a:ext uri="{FF2B5EF4-FFF2-40B4-BE49-F238E27FC236}">
                    <a16:creationId xmlns:a16="http://schemas.microsoft.com/office/drawing/2014/main" id="{052790F1-A8FA-41DC-AD27-2F79F7B443B0}"/>
                  </a:ext>
                </a:extLst>
              </p:cNvPr>
              <p:cNvSpPr/>
              <p:nvPr/>
            </p:nvSpPr>
            <p:spPr>
              <a:xfrm>
                <a:off x="668268" y="4151753"/>
                <a:ext cx="4202141" cy="882354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760" dirty="0">
                    <a:solidFill>
                      <a:prstClr val="white"/>
                    </a:solidFill>
                  </a:rPr>
                  <a:t>District</a:t>
                </a:r>
              </a:p>
            </p:txBody>
          </p:sp>
          <p:sp>
            <p:nvSpPr>
              <p:cNvPr id="35" name="Rectangle: Rounded Corners 34">
                <a:extLst>
                  <a:ext uri="{FF2B5EF4-FFF2-40B4-BE49-F238E27FC236}">
                    <a16:creationId xmlns:a16="http://schemas.microsoft.com/office/drawing/2014/main" id="{F9CED5D4-74C8-451F-B472-31B056209E67}"/>
                  </a:ext>
                </a:extLst>
              </p:cNvPr>
              <p:cNvSpPr/>
              <p:nvPr/>
            </p:nvSpPr>
            <p:spPr>
              <a:xfrm>
                <a:off x="668268" y="3112817"/>
                <a:ext cx="4202141" cy="808296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760" dirty="0">
                    <a:solidFill>
                      <a:prstClr val="white"/>
                    </a:solidFill>
                  </a:rPr>
                  <a:t>Region</a:t>
                </a:r>
              </a:p>
            </p:txBody>
          </p:sp>
          <p:sp>
            <p:nvSpPr>
              <p:cNvPr id="36" name="Arrow: Up-Down 35">
                <a:extLst>
                  <a:ext uri="{FF2B5EF4-FFF2-40B4-BE49-F238E27FC236}">
                    <a16:creationId xmlns:a16="http://schemas.microsoft.com/office/drawing/2014/main" id="{6B6A83A0-0FE6-4DC7-AB16-B0C9FCDA44AE}"/>
                  </a:ext>
                </a:extLst>
              </p:cNvPr>
              <p:cNvSpPr/>
              <p:nvPr/>
            </p:nvSpPr>
            <p:spPr>
              <a:xfrm>
                <a:off x="-59962" y="1874982"/>
                <a:ext cx="727825" cy="4239491"/>
              </a:xfrm>
              <a:prstGeom prst="upDownArrow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vert270"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760" b="1" dirty="0">
                    <a:solidFill>
                      <a:prstClr val="white"/>
                    </a:solidFill>
                  </a:rPr>
                  <a:t>EIS</a:t>
                </a: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2078DB3D-E024-4D2D-8F84-8798921A8C09}"/>
                  </a:ext>
                </a:extLst>
              </p:cNvPr>
              <p:cNvSpPr/>
              <p:nvPr/>
            </p:nvSpPr>
            <p:spPr>
              <a:xfrm>
                <a:off x="4040566" y="6547018"/>
                <a:ext cx="397986" cy="192552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760">
                  <a:solidFill>
                    <a:prstClr val="white"/>
                  </a:solidFill>
                </a:endParaRP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2FAABD6F-6D2B-40D2-86AB-538BF74CF42B}"/>
                  </a:ext>
                </a:extLst>
              </p:cNvPr>
              <p:cNvSpPr/>
              <p:nvPr/>
            </p:nvSpPr>
            <p:spPr>
              <a:xfrm>
                <a:off x="1915151" y="6547018"/>
                <a:ext cx="499600" cy="192552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760">
                  <a:solidFill>
                    <a:prstClr val="white"/>
                  </a:solidFill>
                </a:endParaRP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C1F1C3D1-08A0-45F9-83C9-DD9B6A1E7DDC}"/>
                  </a:ext>
                </a:extLst>
              </p:cNvPr>
              <p:cNvSpPr txBox="1"/>
              <p:nvPr/>
            </p:nvSpPr>
            <p:spPr>
              <a:xfrm>
                <a:off x="3623525" y="6511046"/>
                <a:ext cx="836193" cy="37062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591" b="1" dirty="0">
                    <a:solidFill>
                      <a:prstClr val="black"/>
                    </a:solidFill>
                    <a:latin typeface="Calibri" panose="020F0502020204030204"/>
                  </a:rPr>
                  <a:t>EIR</a:t>
                </a:r>
                <a:endParaRPr lang="en-US" sz="760" b="1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999CB0C5-1640-4B0D-9B73-293E39825CE8}"/>
                  </a:ext>
                </a:extLst>
              </p:cNvPr>
              <p:cNvSpPr txBox="1"/>
              <p:nvPr/>
            </p:nvSpPr>
            <p:spPr>
              <a:xfrm>
                <a:off x="2414750" y="6443334"/>
                <a:ext cx="1187608" cy="4494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591" b="1" dirty="0">
                    <a:solidFill>
                      <a:prstClr val="black"/>
                    </a:solidFill>
                    <a:latin typeface="Calibri" panose="020F0502020204030204"/>
                  </a:rPr>
                  <a:t>VIMS      </a:t>
                </a:r>
                <a:r>
                  <a:rPr lang="en-US" sz="844" b="1" dirty="0">
                    <a:solidFill>
                      <a:prstClr val="black"/>
                    </a:solidFill>
                    <a:latin typeface="Calibri" panose="020F0502020204030204"/>
                  </a:rPr>
                  <a:t>+</a:t>
                </a:r>
                <a:endParaRPr lang="en-US" sz="464" b="1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81D9ACBD-9F72-4BBD-8382-1B150DC83F1B}"/>
                  </a:ext>
                </a:extLst>
              </p:cNvPr>
              <p:cNvSpPr/>
              <p:nvPr/>
            </p:nvSpPr>
            <p:spPr>
              <a:xfrm>
                <a:off x="83990" y="6508931"/>
                <a:ext cx="717646" cy="230639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760">
                  <a:solidFill>
                    <a:prstClr val="white"/>
                  </a:solidFill>
                </a:endParaRP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2B17D2A5-809B-4B37-BF49-6B2A9912AAD4}"/>
                  </a:ext>
                </a:extLst>
              </p:cNvPr>
              <p:cNvSpPr txBox="1"/>
              <p:nvPr/>
            </p:nvSpPr>
            <p:spPr>
              <a:xfrm>
                <a:off x="801637" y="6417944"/>
                <a:ext cx="1022485" cy="44946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591" b="1" dirty="0">
                    <a:solidFill>
                      <a:prstClr val="black"/>
                    </a:solidFill>
                    <a:latin typeface="Calibri" panose="020F0502020204030204"/>
                  </a:rPr>
                  <a:t>EIS      </a:t>
                </a:r>
                <a:r>
                  <a:rPr lang="en-US" sz="844" b="1" dirty="0">
                    <a:solidFill>
                      <a:prstClr val="black"/>
                    </a:solidFill>
                    <a:latin typeface="Calibri" panose="020F0502020204030204"/>
                  </a:rPr>
                  <a:t>=</a:t>
                </a:r>
                <a:endParaRPr lang="en-US" sz="464" b="1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A7351E7A-EC61-4D15-826F-6EC19ED0764B}"/>
              </a:ext>
            </a:extLst>
          </p:cNvPr>
          <p:cNvSpPr/>
          <p:nvPr/>
        </p:nvSpPr>
        <p:spPr>
          <a:xfrm>
            <a:off x="169863" y="3696366"/>
            <a:ext cx="65557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Aims to Link Availability, Potency and Program Performance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Used by the IVD program in 16/26 regions  (</a:t>
            </a:r>
            <a:r>
              <a:rPr lang="en-GB" dirty="0"/>
              <a:t>4,872 </a:t>
            </a:r>
            <a:r>
              <a:rPr lang="en-US" dirty="0"/>
              <a:t>facilities)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Developed using </a:t>
            </a:r>
            <a:r>
              <a:rPr lang="en-US" dirty="0" err="1"/>
              <a:t>OpenLMIS</a:t>
            </a:r>
            <a:r>
              <a:rPr lang="en-US" dirty="0"/>
              <a:t> 2.0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6221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45E93-3B8E-4C7B-8C3B-9596DA2CD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FB837-C3B4-4639-98AE-C6CE78298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648" y="853944"/>
            <a:ext cx="6382578" cy="3394472"/>
          </a:xfrm>
        </p:spPr>
        <p:txBody>
          <a:bodyPr/>
          <a:lstStyle/>
          <a:p>
            <a:r>
              <a:rPr lang="en-GB" dirty="0"/>
              <a:t>Interoperable with 3 facility systems HFR, EIR, and DHIS2</a:t>
            </a:r>
          </a:p>
          <a:p>
            <a:r>
              <a:rPr lang="en-US" dirty="0"/>
              <a:t>Data quality checks</a:t>
            </a:r>
          </a:p>
          <a:p>
            <a:r>
              <a:rPr lang="en-US" dirty="0"/>
              <a:t>Alerts/notifications of pending actions</a:t>
            </a:r>
          </a:p>
          <a:p>
            <a:r>
              <a:rPr lang="en-US" dirty="0"/>
              <a:t>Proof of delivery with email notifications</a:t>
            </a:r>
            <a:endParaRPr lang="en-GB" dirty="0"/>
          </a:p>
          <a:p>
            <a:r>
              <a:rPr lang="en-GB" dirty="0"/>
              <a:t>Custom dashboards and reports to facilitate analysis and Decision Making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0B0171D-09F2-409D-A939-16F4722331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339" y="2759801"/>
            <a:ext cx="5612296" cy="2177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850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67" y="1083935"/>
            <a:ext cx="6861967" cy="3484099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67" y="0"/>
            <a:ext cx="6858000" cy="928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34578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63921" y="288990"/>
            <a:ext cx="6029643" cy="848924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vert="horz" wrap="square" lIns="0" tIns="0" rIns="0" bIns="0" rtlCol="0" anchor="t">
            <a:noAutofit/>
          </a:bodyPr>
          <a:lstStyle>
            <a:lvl1pPr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4000" b="1" kern="1200" spc="-15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 eaLnBrk="0" hangingPunct="0">
              <a:defRPr/>
            </a:pPr>
            <a:r>
              <a:rPr lang="en-US" sz="2700" dirty="0">
                <a:solidFill>
                  <a:schemeClr val="tx1"/>
                </a:solidFill>
                <a:latin typeface="Gill Sans MT" panose="020B0502020104020203" pitchFamily="34" charset="0"/>
              </a:rPr>
              <a:t> Triangulation of data for better decision making</a:t>
            </a:r>
            <a:endParaRPr lang="en-GB" sz="27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3922" y="3636254"/>
            <a:ext cx="5930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Linking Potency,  Availability and Program Performance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7" t="30305" r="134" b="3982"/>
          <a:stretch/>
        </p:blipFill>
        <p:spPr>
          <a:xfrm>
            <a:off x="0" y="1250761"/>
            <a:ext cx="6818701" cy="2189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075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48E57-FA16-4D9B-B1A0-A5BCA3515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18C26-39CC-44B2-B586-858AED0D0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978530"/>
            <a:ext cx="6009262" cy="2525543"/>
          </a:xfrm>
        </p:spPr>
        <p:txBody>
          <a:bodyPr/>
          <a:lstStyle/>
          <a:p>
            <a:r>
              <a:rPr lang="en-US" dirty="0"/>
              <a:t>Remaining 10 Regions to be trained in the next 6 Months</a:t>
            </a:r>
          </a:p>
          <a:p>
            <a:r>
              <a:rPr lang="en-US" dirty="0"/>
              <a:t>Working on Integration with DHIS2 through Health Information Mediator (HIM)</a:t>
            </a:r>
          </a:p>
          <a:p>
            <a:r>
              <a:rPr lang="en-US" dirty="0"/>
              <a:t>Exploring potential of using VIMS for Warehouse Management at Central Level in new EPI warehouses</a:t>
            </a:r>
          </a:p>
          <a:p>
            <a:r>
              <a:rPr lang="en-US" dirty="0"/>
              <a:t>Enhancement of System Dashboards based on User Requirements</a:t>
            </a:r>
          </a:p>
          <a:p>
            <a:r>
              <a:rPr lang="en-US" dirty="0"/>
              <a:t>Conversations about upgrades to </a:t>
            </a:r>
            <a:r>
              <a:rPr lang="en-US" dirty="0" err="1"/>
              <a:t>OpenLMIS</a:t>
            </a:r>
            <a:r>
              <a:rPr lang="en-US" dirty="0"/>
              <a:t> v3?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FF3A387-A92D-436F-86EA-00AA30A7DA73}"/>
              </a:ext>
            </a:extLst>
          </p:cNvPr>
          <p:cNvSpPr/>
          <p:nvPr/>
        </p:nvSpPr>
        <p:spPr>
          <a:xfrm>
            <a:off x="528432" y="3644426"/>
            <a:ext cx="59231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Challenges to address in the future: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Offline functionality + Sync functionality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Need for more in country capacity for system enhancement</a:t>
            </a:r>
          </a:p>
        </p:txBody>
      </p:sp>
    </p:spTree>
    <p:extLst>
      <p:ext uri="{BB962C8B-B14F-4D97-AF65-F5344CB8AC3E}">
        <p14:creationId xmlns:p14="http://schemas.microsoft.com/office/powerpoint/2010/main" val="34709089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/>
          </p:cNvSpPr>
          <p:nvPr>
            <p:ph type="title" idx="4294967295"/>
          </p:nvPr>
        </p:nvSpPr>
        <p:spPr>
          <a:xfrm>
            <a:off x="890979" y="2111814"/>
            <a:ext cx="4945617" cy="495199"/>
          </a:xfrm>
          <a:solidFill>
            <a:srgbClr val="00B0F0"/>
          </a:solidFill>
        </p:spPr>
        <p:txBody>
          <a:bodyPr/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Asante </a:t>
            </a:r>
            <a:r>
              <a:rPr lang="en-US" b="1" dirty="0" err="1">
                <a:solidFill>
                  <a:schemeClr val="bg1"/>
                </a:solidFill>
              </a:rPr>
              <a:t>sana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2246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JSI R&amp;T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E8112D"/>
      </a:accent1>
      <a:accent2>
        <a:srgbClr val="768692"/>
      </a:accent2>
      <a:accent3>
        <a:srgbClr val="002855"/>
      </a:accent3>
      <a:accent4>
        <a:srgbClr val="FF8F1C"/>
      </a:accent4>
      <a:accent5>
        <a:srgbClr val="768692"/>
      </a:accent5>
      <a:accent6>
        <a:srgbClr val="0072CE"/>
      </a:accent6>
      <a:hlink>
        <a:srgbClr val="19527D"/>
      </a:hlink>
      <a:folHlink>
        <a:srgbClr val="C00000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WHY VIMS</Template>
  <TotalTime>38745</TotalTime>
  <Words>199</Words>
  <Application>Microsoft Office PowerPoint</Application>
  <PresentationFormat>Custom</PresentationFormat>
  <Paragraphs>40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Arial</vt:lpstr>
      <vt:lpstr>Arial Black</vt:lpstr>
      <vt:lpstr>Calibri</vt:lpstr>
      <vt:lpstr>Franklin Gothic Book</vt:lpstr>
      <vt:lpstr>Franklin Gothic Demi</vt:lpstr>
      <vt:lpstr>Franklin Gothic Medium Regular</vt:lpstr>
      <vt:lpstr>Gill Sans MT</vt:lpstr>
      <vt:lpstr>Times</vt:lpstr>
      <vt:lpstr>Times New Roman</vt:lpstr>
      <vt:lpstr>Verdana</vt:lpstr>
      <vt:lpstr>Office Theme</vt:lpstr>
      <vt:lpstr>Vaccines Information Management System (VIMS)  Overview for OpenLMIS product committee</vt:lpstr>
      <vt:lpstr>Overview and features</vt:lpstr>
      <vt:lpstr>Current status</vt:lpstr>
      <vt:lpstr>PowerPoint Presentation</vt:lpstr>
      <vt:lpstr>PowerPoint Presentation</vt:lpstr>
      <vt:lpstr>Future plans</vt:lpstr>
      <vt:lpstr>Asante sana</vt:lpstr>
    </vt:vector>
  </TitlesOfParts>
  <Company>John Snow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Makulec</dc:creator>
  <cp:lastModifiedBy>Alfred Mchau</cp:lastModifiedBy>
  <cp:revision>275</cp:revision>
  <dcterms:created xsi:type="dcterms:W3CDTF">2016-05-27T14:21:25Z</dcterms:created>
  <dcterms:modified xsi:type="dcterms:W3CDTF">2018-07-03T21:37:39Z</dcterms:modified>
</cp:coreProperties>
</file>