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11"/>
  </p:notesMasterIdLst>
  <p:handoutMasterIdLst>
    <p:handoutMasterId r:id="rId12"/>
  </p:handoutMasterIdLst>
  <p:sldIdLst>
    <p:sldId id="287" r:id="rId2"/>
    <p:sldId id="262" r:id="rId3"/>
    <p:sldId id="318" r:id="rId4"/>
    <p:sldId id="319" r:id="rId5"/>
    <p:sldId id="320" r:id="rId6"/>
    <p:sldId id="321" r:id="rId7"/>
    <p:sldId id="322" r:id="rId8"/>
    <p:sldId id="323" r:id="rId9"/>
    <p:sldId id="317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habana Farooqi" initials="SF [2]" lastIdx="2" clrIdx="6">
    <p:extLst>
      <p:ext uri="{19B8F6BF-5375-455C-9EA6-DF929625EA0E}">
        <p15:presenceInfo xmlns:p15="http://schemas.microsoft.com/office/powerpoint/2012/main" userId="Shabana Farooqi" providerId="None"/>
      </p:ext>
    </p:extLst>
  </p:cmAuthor>
  <p:cmAuthor id="1" name="Shabana Farooqi" initials="SF" lastIdx="91" clrIdx="0">
    <p:extLst>
      <p:ext uri="{19B8F6BF-5375-455C-9EA6-DF929625EA0E}">
        <p15:presenceInfo xmlns:p15="http://schemas.microsoft.com/office/powerpoint/2012/main" userId="S-1-5-21-372416507-3140574786-2943197521-398616" providerId="AD"/>
      </p:ext>
    </p:extLst>
  </p:cmAuthor>
  <p:cmAuthor id="8" name="Cynthia Rathinasamy" initials="CR" lastIdx="13" clrIdx="7">
    <p:extLst>
      <p:ext uri="{19B8F6BF-5375-455C-9EA6-DF929625EA0E}">
        <p15:presenceInfo xmlns:p15="http://schemas.microsoft.com/office/powerpoint/2012/main" userId="Cynthia Rathinasamy" providerId="None"/>
      </p:ext>
    </p:extLst>
  </p:cmAuthor>
  <p:cmAuthor id="2" name="Naomi" initials="N" lastIdx="133" clrIdx="1">
    <p:extLst>
      <p:ext uri="{19B8F6BF-5375-455C-9EA6-DF929625EA0E}">
        <p15:presenceInfo xmlns:p15="http://schemas.microsoft.com/office/powerpoint/2012/main" userId="Naomi" providerId="None"/>
      </p:ext>
    </p:extLst>
  </p:cmAuthor>
  <p:cmAuthor id="9" name="Alfred Mchau" initials="AM" lastIdx="9" clrIdx="8">
    <p:extLst>
      <p:ext uri="{19B8F6BF-5375-455C-9EA6-DF929625EA0E}">
        <p15:presenceInfo xmlns:p15="http://schemas.microsoft.com/office/powerpoint/2012/main" userId="Alfred Mchau" providerId="None"/>
      </p:ext>
    </p:extLst>
  </p:cmAuthor>
  <p:cmAuthor id="3" name="Mavere A. Tukai" initials="MAT" lastIdx="38" clrIdx="2">
    <p:extLst>
      <p:ext uri="{19B8F6BF-5375-455C-9EA6-DF929625EA0E}">
        <p15:presenceInfo xmlns:p15="http://schemas.microsoft.com/office/powerpoint/2012/main" userId="ba4fac36bd7661b1" providerId="Windows Live"/>
      </p:ext>
    </p:extLst>
  </p:cmAuthor>
  <p:cmAuthor id="4" name="Lauren D Gormley" initials="LDG" lastIdx="1" clrIdx="3">
    <p:extLst>
      <p:ext uri="{19B8F6BF-5375-455C-9EA6-DF929625EA0E}">
        <p15:presenceInfo xmlns:p15="http://schemas.microsoft.com/office/powerpoint/2012/main" userId="S-1-5-21-372416507-3140574786-2943197521-430749" providerId="AD"/>
      </p:ext>
    </p:extLst>
  </p:cmAuthor>
  <p:cmAuthor id="5" name="GHSC" initials="G" lastIdx="14" clrIdx="4">
    <p:extLst>
      <p:ext uri="{19B8F6BF-5375-455C-9EA6-DF929625EA0E}">
        <p15:presenceInfo xmlns:p15="http://schemas.microsoft.com/office/powerpoint/2012/main" userId="GHSC" providerId="None"/>
      </p:ext>
    </p:extLst>
  </p:cmAuthor>
  <p:cmAuthor id="6" name="Hubert Assenga" initials="HA" lastIdx="3" clrIdx="5">
    <p:extLst>
      <p:ext uri="{19B8F6BF-5375-455C-9EA6-DF929625EA0E}">
        <p15:presenceInfo xmlns:p15="http://schemas.microsoft.com/office/powerpoint/2012/main" userId="Hubert Asse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C"/>
    <a:srgbClr val="002F6C"/>
    <a:srgbClr val="6C6463"/>
    <a:srgbClr val="BA0C2F"/>
    <a:srgbClr val="212721"/>
    <a:srgbClr val="CFC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55" autoAdjust="0"/>
  </p:normalViewPr>
  <p:slideViewPr>
    <p:cSldViewPr>
      <p:cViewPr varScale="1">
        <p:scale>
          <a:sx n="80" d="100"/>
          <a:sy n="80" d="100"/>
        </p:scale>
        <p:origin x="782" y="48"/>
      </p:cViewPr>
      <p:guideLst>
        <p:guide orient="horz" pos="2352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3904"/>
    </p:cViewPr>
  </p:sorterViewPr>
  <p:notesViewPr>
    <p:cSldViewPr>
      <p:cViewPr varScale="1">
        <p:scale>
          <a:sx n="63" d="100"/>
          <a:sy n="63" d="100"/>
        </p:scale>
        <p:origin x="3120" y="53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29B844-2EFE-40EF-B6E0-DB287DB04284}" type="datetimeFigureOut">
              <a:rPr lang="en-US" smtClean="0"/>
              <a:t>7/4/2018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F82900C-2595-490B-B08E-783455D60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13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7491BA5-3749-4E5C-8B5E-9388B370CC46}" type="datetimeFigureOut">
              <a:rPr lang="en-US" smtClean="0"/>
              <a:t>7/4/2018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F5D917-7B9B-4934-9CA3-DDFCEC1702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5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5D917-7B9B-4934-9CA3-DDFCEC1702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5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was no electronic system used centrally.</a:t>
            </a:r>
          </a:p>
          <a:p>
            <a:r>
              <a:rPr lang="en-US" dirty="0" smtClean="0"/>
              <a:t>Essential Medicines include family planning,</a:t>
            </a:r>
            <a:r>
              <a:rPr lang="en-US" baseline="0" dirty="0" smtClean="0"/>
              <a:t> Antimalarial, etc. </a:t>
            </a:r>
          </a:p>
          <a:p>
            <a:r>
              <a:rPr lang="en-US" baseline="0" dirty="0" smtClean="0"/>
              <a:t>Describe the current features here:  A quarterly system Requisitioning, Commodity &amp; Stock management.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1200" dirty="0" smtClean="0">
                <a:solidFill>
                  <a:srgbClr val="002060"/>
                </a:solidFill>
                <a:cs typeface="Arial" pitchFamily="34" charset="0"/>
              </a:rPr>
              <a:t>Facility creates paper R&amp;R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1200" dirty="0" smtClean="0">
                <a:solidFill>
                  <a:srgbClr val="002060"/>
                </a:solidFill>
                <a:cs typeface="Arial" pitchFamily="34" charset="0"/>
              </a:rPr>
              <a:t>District receives paper R&amp;R and enter into eLMIS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1200" dirty="0" smtClean="0">
                <a:solidFill>
                  <a:srgbClr val="002060"/>
                </a:solidFill>
                <a:cs typeface="Arial" pitchFamily="34" charset="0"/>
              </a:rPr>
              <a:t>LMU/MSD receives approved R&amp;R and reviews before entering in to ERP.</a:t>
            </a:r>
            <a:r>
              <a:rPr lang="en-US" altLang="en-US" sz="1200" baseline="0" dirty="0" smtClean="0">
                <a:solidFill>
                  <a:srgbClr val="002060"/>
                </a:solidFill>
                <a:cs typeface="Arial" pitchFamily="34" charset="0"/>
              </a:rPr>
              <a:t> Rejection functionality</a:t>
            </a:r>
            <a:endParaRPr lang="en-US" altLang="en-US" sz="120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1200" dirty="0" smtClean="0">
                <a:solidFill>
                  <a:srgbClr val="002060"/>
                </a:solidFill>
                <a:cs typeface="Arial" pitchFamily="34" charset="0"/>
              </a:rPr>
              <a:t>Central level views reports and dashboards and receive alerts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2060"/>
                </a:solidFill>
                <a:cs typeface="Arial" pitchFamily="34" charset="0"/>
              </a:rPr>
              <a:t>Trainings &amp; Sensitizations</a:t>
            </a:r>
            <a:r>
              <a:rPr lang="en-US" altLang="en-US" sz="1200" baseline="0" dirty="0" smtClean="0">
                <a:solidFill>
                  <a:srgbClr val="002060"/>
                </a:solidFill>
                <a:cs typeface="Arial" pitchFamily="34" charset="0"/>
              </a:rPr>
              <a:t> done at all levels including IP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200" baseline="0" dirty="0" smtClean="0">
                <a:solidFill>
                  <a:srgbClr val="002060"/>
                </a:solidFill>
                <a:cs typeface="Arial" pitchFamily="34" charset="0"/>
              </a:rPr>
              <a:t>17% of HF entering their own R&amp;R in eLMIS reduces the burden at district hence allowing them to focus more of data use for supportive supervision.</a:t>
            </a:r>
            <a:endParaRPr lang="en-US" altLang="en-US" sz="1200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5D917-7B9B-4934-9CA3-DDFCEC1702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 </a:t>
            </a:r>
            <a:r>
              <a:rPr lang="en-US" baseline="0" dirty="0" smtClean="0"/>
              <a:t>many dashboard but the common one in use is the reporting rate.</a:t>
            </a:r>
          </a:p>
          <a:p>
            <a:r>
              <a:rPr lang="en-US" baseline="0" dirty="0" smtClean="0"/>
              <a:t>The current report are made visible based on the quarterly staggering design of the supply chain in Tanzania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5D917-7B9B-4934-9CA3-DDFCEC1702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7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5D917-7B9B-4934-9CA3-DDFCEC1702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2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 reports developed for quantification data requirement, on demand national</a:t>
            </a:r>
            <a:r>
              <a:rPr lang="en-US" baseline="0" dirty="0" smtClean="0"/>
              <a:t> periodic supervision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Tanzania we hope the completion of the Gap project and an upgrade to </a:t>
            </a:r>
            <a:r>
              <a:rPr lang="en-US" baseline="0" dirty="0" err="1" smtClean="0"/>
              <a:t>OpenLMIS</a:t>
            </a:r>
            <a:r>
              <a:rPr lang="en-US" baseline="0" dirty="0" smtClean="0"/>
              <a:t> v3 will address the current needs for dynamic reports &amp; dashboards and future integrations.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5D917-7B9B-4934-9CA3-DDFCEC1702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4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 features</a:t>
            </a:r>
            <a:r>
              <a:rPr lang="en-US" baseline="0" dirty="0" smtClean="0"/>
              <a:t> that required reconfigurations and little development are planned to accommodated the Holistic Supply Chain Review that happened last year.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move from quarterly reporting and requisitioning to a monthly reporting &amp; bi-monthly requisitioning.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5D917-7B9B-4934-9CA3-DDFCEC1702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0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current in</a:t>
            </a:r>
            <a:r>
              <a:rPr lang="en-US" baseline="0" dirty="0" smtClean="0"/>
              <a:t> country focus is for system integrations in the health sector through the </a:t>
            </a:r>
            <a:r>
              <a:rPr lang="en-US" baseline="0" dirty="0" smtClean="0"/>
              <a:t>Health Information Mediator.</a:t>
            </a:r>
            <a:endParaRPr lang="en-US" baseline="0" dirty="0" smtClean="0"/>
          </a:p>
          <a:p>
            <a:r>
              <a:rPr lang="en-US" baseline="0" dirty="0" smtClean="0"/>
              <a:t>Shipment files sharing is the next step towards having POD which v3 already has.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5D917-7B9B-4934-9CA3-DDFCEC1702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7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5D917-7B9B-4934-9CA3-DDFCEC1702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0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454973"/>
            <a:ext cx="7315200" cy="983429"/>
          </a:xfrm>
        </p:spPr>
        <p:txBody>
          <a:bodyPr anchor="t" anchorCtr="0">
            <a:normAutofit/>
          </a:bodyPr>
          <a:lstStyle>
            <a:lvl1pPr algn="l">
              <a:defRPr sz="4000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16" y="5964631"/>
            <a:ext cx="3251200" cy="94853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A663AE7F-07B9-4CC5-A37D-5FC49774985E}"/>
              </a:ext>
            </a:extLst>
          </p:cNvPr>
          <p:cNvSpPr txBox="1">
            <a:spLocks/>
          </p:cNvSpPr>
          <p:nvPr userDrawn="1"/>
        </p:nvSpPr>
        <p:spPr>
          <a:xfrm>
            <a:off x="508000" y="6070114"/>
            <a:ext cx="8705851" cy="737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A6C"/>
                </a:solidFill>
              </a:rPr>
              <a:t>GLOBAL HEALTH SUPPLY CHAIN PROGRAM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75" dirty="0">
                <a:solidFill>
                  <a:srgbClr val="6C6463"/>
                </a:solidFill>
              </a:rPr>
              <a:t>TECHNICAL ASSISTANCE - TANZANIA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9CFF1-86CE-42B0-A14B-0C44F41B83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4063" y="4249615"/>
            <a:ext cx="1828800" cy="38100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107B044-32F1-4477-9C75-EA23D02ADE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267200"/>
            <a:ext cx="1828800" cy="38100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E801C-48D6-40FC-A1DB-562202189AE7}"/>
              </a:ext>
            </a:extLst>
          </p:cNvPr>
          <p:cNvSpPr/>
          <p:nvPr userDrawn="1"/>
        </p:nvSpPr>
        <p:spPr>
          <a:xfrm>
            <a:off x="0" y="0"/>
            <a:ext cx="10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81AC06F-64CB-4097-9FD5-C5F658E848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7385" y="2874595"/>
            <a:ext cx="7268308" cy="630605"/>
          </a:xfrm>
        </p:spPr>
        <p:txBody>
          <a:bodyPr>
            <a:noAutofit/>
          </a:bodyPr>
          <a:lstStyle>
            <a:lvl1pPr>
              <a:defRPr sz="3200">
                <a:solidFill>
                  <a:srgbClr val="6C646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0325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2971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47198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7817" y="6526706"/>
            <a:ext cx="4556369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</p:spTree>
    <p:extLst>
      <p:ext uri="{BB962C8B-B14F-4D97-AF65-F5344CB8AC3E}">
        <p14:creationId xmlns:p14="http://schemas.microsoft.com/office/powerpoint/2010/main" val="164007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1" y="3429000"/>
            <a:ext cx="3845169" cy="2971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2568645" y="4719807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4709" y="6526706"/>
            <a:ext cx="4462585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173417" y="3442445"/>
            <a:ext cx="3845169" cy="2971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38117" y="3429000"/>
            <a:ext cx="3845169" cy="2971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6533344" y="4733254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498041" y="4719807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4993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0923" y="6526706"/>
            <a:ext cx="4650155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3429000"/>
            <a:ext cx="5887284" cy="2971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498041" y="4719807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914402" y="3428998"/>
            <a:ext cx="4994031" cy="2971802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0797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00200"/>
            <a:ext cx="10363200" cy="45720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7140" y="6526706"/>
            <a:ext cx="4837723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</p:spTree>
    <p:extLst>
      <p:ext uri="{BB962C8B-B14F-4D97-AF65-F5344CB8AC3E}">
        <p14:creationId xmlns:p14="http://schemas.microsoft.com/office/powerpoint/2010/main" val="154574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/White 1 Sub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903140"/>
            <a:ext cx="10363200" cy="426905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>
              <a:defRPr sz="2400" b="0">
                <a:solidFill>
                  <a:schemeClr val="accent4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rgbClr val="002F6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725274"/>
            <a:ext cx="10363200" cy="646331"/>
          </a:xfrm>
        </p:spPr>
        <p:txBody>
          <a:bodyPr anchor="b" anchorCtr="0">
            <a:sp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4709" y="6526706"/>
            <a:ext cx="4462585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60979"/>
            <a:ext cx="10363200" cy="366237"/>
          </a:xfr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OPTIONAL SUB-TITLE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5DA9B-D52B-439E-9851-DCC60852ACBC}"/>
              </a:ext>
            </a:extLst>
          </p:cNvPr>
          <p:cNvSpPr/>
          <p:nvPr userDrawn="1"/>
        </p:nvSpPr>
        <p:spPr>
          <a:xfrm>
            <a:off x="0" y="0"/>
            <a:ext cx="10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2436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/White 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1" y="1600200"/>
            <a:ext cx="5063964" cy="44958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7817" y="6526706"/>
            <a:ext cx="4556369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19962" y="1600200"/>
            <a:ext cx="5063964" cy="44958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531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/White Para 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399" y="1600200"/>
            <a:ext cx="10363607" cy="11430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0923" y="6526706"/>
            <a:ext cx="4650155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19962" y="2895600"/>
            <a:ext cx="5063964" cy="32004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14401" y="2895600"/>
            <a:ext cx="5063964" cy="32004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289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/White Para 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1" y="1600200"/>
            <a:ext cx="5063964" cy="44958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7817" y="6526706"/>
            <a:ext cx="4556369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14042" y="3962398"/>
            <a:ext cx="5063964" cy="2133602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14042" y="1600200"/>
            <a:ext cx="5063964" cy="2133602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2020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d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2484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3" y="967099"/>
            <a:ext cx="4876395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6463" y="6526706"/>
            <a:ext cx="5119077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</p:spTree>
    <p:extLst>
      <p:ext uri="{BB962C8B-B14F-4D97-AF65-F5344CB8AC3E}">
        <p14:creationId xmlns:p14="http://schemas.microsoft.com/office/powerpoint/2010/main" val="734276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2971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47198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8894" y="6526706"/>
            <a:ext cx="5494215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</p:spTree>
    <p:extLst>
      <p:ext uri="{BB962C8B-B14F-4D97-AF65-F5344CB8AC3E}">
        <p14:creationId xmlns:p14="http://schemas.microsoft.com/office/powerpoint/2010/main" val="385063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 with 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454973"/>
            <a:ext cx="7315200" cy="983429"/>
          </a:xfrm>
        </p:spPr>
        <p:txBody>
          <a:bodyPr anchor="t" anchorCtr="0">
            <a:normAutofit/>
          </a:bodyPr>
          <a:lstStyle>
            <a:lvl1pPr algn="l">
              <a:defRPr sz="4000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16" y="5964631"/>
            <a:ext cx="3251200" cy="94853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A663AE7F-07B9-4CC5-A37D-5FC49774985E}"/>
              </a:ext>
            </a:extLst>
          </p:cNvPr>
          <p:cNvSpPr txBox="1">
            <a:spLocks/>
          </p:cNvSpPr>
          <p:nvPr userDrawn="1"/>
        </p:nvSpPr>
        <p:spPr>
          <a:xfrm>
            <a:off x="508000" y="6070114"/>
            <a:ext cx="8705851" cy="737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A6C"/>
                </a:solidFill>
              </a:rPr>
              <a:t>GLOBAL HEALTH SUPPLY CHAIN PROGRAM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75" dirty="0">
                <a:solidFill>
                  <a:srgbClr val="6C6463"/>
                </a:solidFill>
              </a:rPr>
              <a:t>TECHNICAL ASSISTANCE - TANZANIA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9CFF1-86CE-42B0-A14B-0C44F41B83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4063" y="4249615"/>
            <a:ext cx="1828800" cy="38100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107B044-32F1-4477-9C75-EA23D02ADE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267200"/>
            <a:ext cx="1828800" cy="38100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E801C-48D6-40FC-A1DB-562202189AE7}"/>
              </a:ext>
            </a:extLst>
          </p:cNvPr>
          <p:cNvSpPr/>
          <p:nvPr userDrawn="1"/>
        </p:nvSpPr>
        <p:spPr>
          <a:xfrm>
            <a:off x="0" y="0"/>
            <a:ext cx="10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Shape 339" descr="tzlogo">
            <a:extLst>
              <a:ext uri="{FF2B5EF4-FFF2-40B4-BE49-F238E27FC236}">
                <a16:creationId xmlns:a16="http://schemas.microsoft.com/office/drawing/2014/main" id="{8EEF9212-3264-4608-9BDC-F8B659D4034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3492" t="4000" r="33409" b="53937"/>
          <a:stretch/>
        </p:blipFill>
        <p:spPr>
          <a:xfrm>
            <a:off x="10058401" y="152400"/>
            <a:ext cx="1928857" cy="121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7856D11-E99C-4A74-81DE-A1C7E4A868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7385" y="2874595"/>
            <a:ext cx="7268308" cy="630605"/>
          </a:xfrm>
        </p:spPr>
        <p:txBody>
          <a:bodyPr>
            <a:noAutofit/>
          </a:bodyPr>
          <a:lstStyle>
            <a:lvl1pPr>
              <a:defRPr sz="3200">
                <a:solidFill>
                  <a:srgbClr val="6C646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9931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1" y="3429000"/>
            <a:ext cx="3845169" cy="2971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2568645" y="4719807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7817" y="6526706"/>
            <a:ext cx="4556369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173417" y="3442445"/>
            <a:ext cx="3845169" cy="2971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38117" y="3429000"/>
            <a:ext cx="3845169" cy="2971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6533344" y="4733254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498041" y="4719807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10475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247" y="6526706"/>
            <a:ext cx="4931508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3429000"/>
            <a:ext cx="5887284" cy="2971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498041" y="4719807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914402" y="3428998"/>
            <a:ext cx="4994031" cy="2971802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8295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2476"/>
            <a:ext cx="28448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45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38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7140" y="6526706"/>
            <a:ext cx="4837723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</p:spTree>
    <p:extLst>
      <p:ext uri="{BB962C8B-B14F-4D97-AF65-F5344CB8AC3E}">
        <p14:creationId xmlns:p14="http://schemas.microsoft.com/office/powerpoint/2010/main" val="298939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White 1 Sub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903140"/>
            <a:ext cx="10363200" cy="4269059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4709" y="6526706"/>
            <a:ext cx="4462585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60979"/>
            <a:ext cx="10363200" cy="366237"/>
          </a:xfrm>
        </p:spPr>
        <p:txBody>
          <a:bodyPr anchor="ctr">
            <a:noAutofit/>
          </a:bodyPr>
          <a:lstStyle>
            <a:lvl1pPr>
              <a:defRPr sz="18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OPTIONAL SUB-TITLE TEXT</a:t>
            </a:r>
          </a:p>
        </p:txBody>
      </p:sp>
    </p:spTree>
    <p:extLst>
      <p:ext uri="{BB962C8B-B14F-4D97-AF65-F5344CB8AC3E}">
        <p14:creationId xmlns:p14="http://schemas.microsoft.com/office/powerpoint/2010/main" val="1792380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White 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1" y="1600200"/>
            <a:ext cx="5063964" cy="44958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6463" y="6526706"/>
            <a:ext cx="5119077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19962" y="1600200"/>
            <a:ext cx="5063964" cy="44958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9086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White Para 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399" y="1600200"/>
            <a:ext cx="10363607" cy="11430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3355" y="6526706"/>
            <a:ext cx="5025292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19962" y="2895600"/>
            <a:ext cx="5063964" cy="32004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914401" y="2895600"/>
            <a:ext cx="5063964" cy="32004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6929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/White Para 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1" y="1600200"/>
            <a:ext cx="5063964" cy="4495800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909940"/>
            <a:ext cx="10363200" cy="461665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6463" y="6526706"/>
            <a:ext cx="5119077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14042" y="3962398"/>
            <a:ext cx="5063964" cy="2133602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14042" y="1600200"/>
            <a:ext cx="5063964" cy="2133602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6358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74515" y="126997"/>
            <a:ext cx="11814287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7" y="5943600"/>
            <a:ext cx="2032000" cy="45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7" y="5943600"/>
            <a:ext cx="2032000" cy="457200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7140" y="6526706"/>
            <a:ext cx="4837723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</p:spTree>
    <p:extLst>
      <p:ext uri="{BB962C8B-B14F-4D97-AF65-F5344CB8AC3E}">
        <p14:creationId xmlns:p14="http://schemas.microsoft.com/office/powerpoint/2010/main" val="3830016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(Sol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152403"/>
            <a:ext cx="11785600" cy="655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3"/>
            <a:ext cx="8839200" cy="1524001"/>
          </a:xfrm>
        </p:spPr>
        <p:txBody>
          <a:bodyPr anchor="b" anchorCtr="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1" y="685800"/>
            <a:ext cx="2417823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247" y="6526706"/>
            <a:ext cx="4931508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</p:spTree>
    <p:extLst>
      <p:ext uri="{BB962C8B-B14F-4D97-AF65-F5344CB8AC3E}">
        <p14:creationId xmlns:p14="http://schemas.microsoft.com/office/powerpoint/2010/main" val="1800776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 (Sol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152403"/>
            <a:ext cx="11785600" cy="6553201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1" y="685800"/>
            <a:ext cx="2417823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5786" y="6526706"/>
            <a:ext cx="5400431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3"/>
            <a:ext cx="8839200" cy="1524001"/>
          </a:xfrm>
        </p:spPr>
        <p:txBody>
          <a:bodyPr anchor="b" anchorCtr="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574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hoto NO 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961292" y="641378"/>
            <a:ext cx="7315200" cy="983429"/>
          </a:xfrm>
        </p:spPr>
        <p:txBody>
          <a:bodyPr anchor="t" anchorCtr="0">
            <a:normAutofit/>
          </a:bodyPr>
          <a:lstStyle>
            <a:lvl1pPr algn="l">
              <a:defRPr sz="4000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16" y="5964631"/>
            <a:ext cx="3251200" cy="94853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A663AE7F-07B9-4CC5-A37D-5FC49774985E}"/>
              </a:ext>
            </a:extLst>
          </p:cNvPr>
          <p:cNvSpPr txBox="1">
            <a:spLocks/>
          </p:cNvSpPr>
          <p:nvPr userDrawn="1"/>
        </p:nvSpPr>
        <p:spPr>
          <a:xfrm>
            <a:off x="508000" y="6070114"/>
            <a:ext cx="8705851" cy="737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A6C"/>
                </a:solidFill>
              </a:rPr>
              <a:t>GLOBAL HEALTH SUPPLY CHAIN PROGRAM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75" dirty="0">
                <a:solidFill>
                  <a:srgbClr val="6C6463"/>
                </a:solidFill>
              </a:rPr>
              <a:t>TECHNICAL ASSISTANCE - TANZANIA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9CFF1-86CE-42B0-A14B-0C44F41B83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2247" y="5662743"/>
            <a:ext cx="1828800" cy="38100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107B044-32F1-4477-9C75-EA23D02ADE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1292" y="5636372"/>
            <a:ext cx="1828800" cy="38100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E801C-48D6-40FC-A1DB-562202189AE7}"/>
              </a:ext>
            </a:extLst>
          </p:cNvPr>
          <p:cNvSpPr/>
          <p:nvPr userDrawn="1"/>
        </p:nvSpPr>
        <p:spPr>
          <a:xfrm>
            <a:off x="0" y="0"/>
            <a:ext cx="10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F0AB865-7A4D-42F9-9F85-F928A5BCA7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1909" y="2628666"/>
            <a:ext cx="11540959" cy="286931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27422A8-0C8C-4809-939C-28762EC3CD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293" y="1886041"/>
            <a:ext cx="7268308" cy="630605"/>
          </a:xfrm>
        </p:spPr>
        <p:txBody>
          <a:bodyPr>
            <a:noAutofit/>
          </a:bodyPr>
          <a:lstStyle>
            <a:lvl1pPr>
              <a:defRPr sz="3200">
                <a:solidFill>
                  <a:srgbClr val="6C646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6092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424-1DCD-4418-BE4A-6C1B271318B6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04FC0-265D-41EB-B2A4-D048BB29D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2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 and 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961292" y="641378"/>
            <a:ext cx="7315200" cy="983429"/>
          </a:xfrm>
        </p:spPr>
        <p:txBody>
          <a:bodyPr anchor="t" anchorCtr="0">
            <a:normAutofit/>
          </a:bodyPr>
          <a:lstStyle>
            <a:lvl1pPr algn="l">
              <a:defRPr sz="4000" baseline="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16" y="5964631"/>
            <a:ext cx="3251200" cy="94853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A663AE7F-07B9-4CC5-A37D-5FC49774985E}"/>
              </a:ext>
            </a:extLst>
          </p:cNvPr>
          <p:cNvSpPr txBox="1">
            <a:spLocks/>
          </p:cNvSpPr>
          <p:nvPr userDrawn="1"/>
        </p:nvSpPr>
        <p:spPr>
          <a:xfrm>
            <a:off x="508000" y="6070114"/>
            <a:ext cx="8705851" cy="737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A6C"/>
                </a:solidFill>
              </a:rPr>
              <a:t>GLOBAL HEALTH SUPPLY CHAIN PROGRAM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75" dirty="0">
                <a:solidFill>
                  <a:srgbClr val="6C6463"/>
                </a:solidFill>
              </a:rPr>
              <a:t>TECHNICAL ASSISTANCE - TANZANIA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9CFF1-86CE-42B0-A14B-0C44F41B83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2247" y="5662743"/>
            <a:ext cx="1828800" cy="38100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107B044-32F1-4477-9C75-EA23D02ADE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1292" y="5636372"/>
            <a:ext cx="1828800" cy="38100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E801C-48D6-40FC-A1DB-562202189AE7}"/>
              </a:ext>
            </a:extLst>
          </p:cNvPr>
          <p:cNvSpPr/>
          <p:nvPr userDrawn="1"/>
        </p:nvSpPr>
        <p:spPr>
          <a:xfrm>
            <a:off x="0" y="0"/>
            <a:ext cx="10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F0AB865-7A4D-42F9-9F85-F928A5BCA7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1909" y="2628666"/>
            <a:ext cx="11540959" cy="286931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27422A8-0C8C-4809-939C-28762EC3CD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293" y="1886041"/>
            <a:ext cx="7268308" cy="630605"/>
          </a:xfrm>
        </p:spPr>
        <p:txBody>
          <a:bodyPr>
            <a:noAutofit/>
          </a:bodyPr>
          <a:lstStyle>
            <a:lvl1pPr>
              <a:defRPr sz="3200">
                <a:solidFill>
                  <a:srgbClr val="6C6463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1" name="Shape 339" descr="tzlogo">
            <a:extLst>
              <a:ext uri="{FF2B5EF4-FFF2-40B4-BE49-F238E27FC236}">
                <a16:creationId xmlns:a16="http://schemas.microsoft.com/office/drawing/2014/main" id="{0CA25522-77BE-46AD-83B3-4B301F216F8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3492" t="4000" r="33409" b="53937"/>
          <a:stretch/>
        </p:blipFill>
        <p:spPr>
          <a:xfrm>
            <a:off x="10058401" y="152400"/>
            <a:ext cx="1928857" cy="1210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38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2484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91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6671343"/>
              </p:ext>
            </p:extLst>
          </p:nvPr>
        </p:nvGraphicFramePr>
        <p:xfrm>
          <a:off x="6564924" y="1394460"/>
          <a:ext cx="4876801" cy="3230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32739">
                  <a:extLst>
                    <a:ext uri="{9D8B030D-6E8A-4147-A177-3AD203B41FA5}">
                      <a16:colId xmlns:a16="http://schemas.microsoft.com/office/drawing/2014/main" val="2270448705"/>
                    </a:ext>
                  </a:extLst>
                </a:gridCol>
                <a:gridCol w="844063">
                  <a:extLst>
                    <a:ext uri="{9D8B030D-6E8A-4147-A177-3AD203B41FA5}">
                      <a16:colId xmlns:a16="http://schemas.microsoft.com/office/drawing/2014/main" val="2695691749"/>
                    </a:ext>
                  </a:extLst>
                </a:gridCol>
              </a:tblGrid>
              <a:tr h="150706">
                <a:tc gridSpan="2"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F6C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j-ea"/>
                          <a:cs typeface="+mj-cs"/>
                        </a:rPr>
                        <a:t>TABLE OF CONTENTS</a:t>
                      </a:r>
                      <a:endParaRPr lang="en-US" dirty="0">
                        <a:solidFill>
                          <a:srgbClr val="002F6C"/>
                        </a:solidFill>
                      </a:endParaRPr>
                    </a:p>
                  </a:txBody>
                  <a:tcPr marL="112543" marR="11254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6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212721"/>
                          </a:solidFill>
                        </a:rPr>
                        <a:t>Section</a:t>
                      </a:r>
                      <a:r>
                        <a:rPr lang="en-US" sz="2000" b="1" baseline="0" dirty="0">
                          <a:solidFill>
                            <a:srgbClr val="212721"/>
                          </a:solidFill>
                        </a:rPr>
                        <a:t> Tile</a:t>
                      </a:r>
                      <a:endParaRPr lang="en-US" sz="2000" dirty="0">
                        <a:solidFill>
                          <a:srgbClr val="212721"/>
                        </a:solidFill>
                      </a:endParaRPr>
                    </a:p>
                  </a:txBody>
                  <a:tcPr marL="112543" marR="112543">
                    <a:solidFill>
                      <a:srgbClr val="CFCD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12721"/>
                          </a:solidFill>
                        </a:rPr>
                        <a:t>#</a:t>
                      </a:r>
                    </a:p>
                  </a:txBody>
                  <a:tcPr marL="112543" marR="112543">
                    <a:solidFill>
                      <a:srgbClr val="CFCD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0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212721"/>
                          </a:solidFill>
                        </a:rPr>
                        <a:t>Section</a:t>
                      </a:r>
                      <a:r>
                        <a:rPr lang="en-US" sz="2000" b="1" baseline="0" dirty="0">
                          <a:solidFill>
                            <a:srgbClr val="212721"/>
                          </a:solidFill>
                        </a:rPr>
                        <a:t> Tile</a:t>
                      </a:r>
                      <a:endParaRPr lang="en-US" sz="2000" dirty="0">
                        <a:solidFill>
                          <a:srgbClr val="212721"/>
                        </a:solidFill>
                      </a:endParaRPr>
                    </a:p>
                  </a:txBody>
                  <a:tcPr marL="112543" marR="11254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12721"/>
                          </a:solidFill>
                        </a:rPr>
                        <a:t>#</a:t>
                      </a:r>
                    </a:p>
                  </a:txBody>
                  <a:tcPr marL="112543" marR="112543"/>
                </a:tc>
                <a:extLst>
                  <a:ext uri="{0D108BD9-81ED-4DB2-BD59-A6C34878D82A}">
                    <a16:rowId xmlns:a16="http://schemas.microsoft.com/office/drawing/2014/main" val="417307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212721"/>
                          </a:solidFill>
                        </a:rPr>
                        <a:t>Section</a:t>
                      </a:r>
                      <a:r>
                        <a:rPr lang="en-US" sz="2000" b="1" baseline="0" dirty="0">
                          <a:solidFill>
                            <a:srgbClr val="212721"/>
                          </a:solidFill>
                        </a:rPr>
                        <a:t> Tile</a:t>
                      </a:r>
                      <a:endParaRPr lang="en-US" sz="2000" dirty="0">
                        <a:solidFill>
                          <a:srgbClr val="212721"/>
                        </a:solidFill>
                      </a:endParaRPr>
                    </a:p>
                  </a:txBody>
                  <a:tcPr marL="112543" marR="112543">
                    <a:solidFill>
                      <a:srgbClr val="CFCD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12721"/>
                          </a:solidFill>
                        </a:rPr>
                        <a:t>#</a:t>
                      </a:r>
                    </a:p>
                  </a:txBody>
                  <a:tcPr marL="112543" marR="112543">
                    <a:solidFill>
                      <a:srgbClr val="CFCD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6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212721"/>
                          </a:solidFill>
                        </a:rPr>
                        <a:t>Section</a:t>
                      </a:r>
                      <a:r>
                        <a:rPr lang="en-US" sz="2000" b="1" baseline="0" dirty="0">
                          <a:solidFill>
                            <a:srgbClr val="212721"/>
                          </a:solidFill>
                        </a:rPr>
                        <a:t> Tile</a:t>
                      </a:r>
                      <a:endParaRPr lang="en-US" sz="2000" dirty="0">
                        <a:solidFill>
                          <a:srgbClr val="212721"/>
                        </a:solidFill>
                      </a:endParaRPr>
                    </a:p>
                  </a:txBody>
                  <a:tcPr marL="112543" marR="11254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12721"/>
                          </a:solidFill>
                        </a:rPr>
                        <a:t>#</a:t>
                      </a:r>
                    </a:p>
                  </a:txBody>
                  <a:tcPr marL="112543" marR="112543"/>
                </a:tc>
                <a:extLst>
                  <a:ext uri="{0D108BD9-81ED-4DB2-BD59-A6C34878D82A}">
                    <a16:rowId xmlns:a16="http://schemas.microsoft.com/office/drawing/2014/main" val="221989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212721"/>
                          </a:solidFill>
                        </a:rPr>
                        <a:t>Section</a:t>
                      </a:r>
                      <a:r>
                        <a:rPr lang="en-US" sz="2000" b="1" baseline="0" dirty="0">
                          <a:solidFill>
                            <a:srgbClr val="212721"/>
                          </a:solidFill>
                        </a:rPr>
                        <a:t> Tile</a:t>
                      </a:r>
                      <a:endParaRPr lang="en-US" sz="2000" dirty="0">
                        <a:solidFill>
                          <a:srgbClr val="212721"/>
                        </a:solidFill>
                      </a:endParaRPr>
                    </a:p>
                  </a:txBody>
                  <a:tcPr marL="112543" marR="112543">
                    <a:solidFill>
                      <a:srgbClr val="CFCD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12721"/>
                          </a:solidFill>
                        </a:rPr>
                        <a:t>#</a:t>
                      </a:r>
                    </a:p>
                  </a:txBody>
                  <a:tcPr marL="112543" marR="112543">
                    <a:solidFill>
                      <a:srgbClr val="CFCD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8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212721"/>
                          </a:solidFill>
                        </a:rPr>
                        <a:t>Section</a:t>
                      </a:r>
                      <a:r>
                        <a:rPr lang="en-US" sz="2000" b="1" baseline="0" dirty="0">
                          <a:solidFill>
                            <a:srgbClr val="212721"/>
                          </a:solidFill>
                        </a:rPr>
                        <a:t> Tile</a:t>
                      </a:r>
                      <a:endParaRPr lang="en-US" sz="2000" dirty="0">
                        <a:solidFill>
                          <a:srgbClr val="212721"/>
                        </a:solidFill>
                      </a:endParaRPr>
                    </a:p>
                  </a:txBody>
                  <a:tcPr marL="112543" marR="11254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12721"/>
                          </a:solidFill>
                        </a:rPr>
                        <a:t>#</a:t>
                      </a:r>
                    </a:p>
                  </a:txBody>
                  <a:tcPr marL="112543" marR="112543"/>
                </a:tc>
                <a:extLst>
                  <a:ext uri="{0D108BD9-81ED-4DB2-BD59-A6C34878D82A}">
                    <a16:rowId xmlns:a16="http://schemas.microsoft.com/office/drawing/2014/main" val="230986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212721"/>
                          </a:solidFill>
                        </a:rPr>
                        <a:t>Section</a:t>
                      </a:r>
                      <a:r>
                        <a:rPr lang="en-US" sz="2000" b="1" baseline="0" dirty="0">
                          <a:solidFill>
                            <a:srgbClr val="212721"/>
                          </a:solidFill>
                        </a:rPr>
                        <a:t> Tile</a:t>
                      </a:r>
                      <a:endParaRPr lang="en-US" sz="2000" dirty="0">
                        <a:solidFill>
                          <a:srgbClr val="212721"/>
                        </a:solidFill>
                      </a:endParaRPr>
                    </a:p>
                  </a:txBody>
                  <a:tcPr marL="112543" marR="112543">
                    <a:solidFill>
                      <a:srgbClr val="CFCDC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12721"/>
                          </a:solidFill>
                        </a:rPr>
                        <a:t>#</a:t>
                      </a:r>
                    </a:p>
                  </a:txBody>
                  <a:tcPr marL="112543" marR="112543">
                    <a:solidFill>
                      <a:srgbClr val="CFCDC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94693"/>
                  </a:ext>
                </a:extLst>
              </a:tr>
            </a:tbl>
          </a:graphicData>
        </a:graphic>
      </p:graphicFrame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536463" y="6538247"/>
            <a:ext cx="5119077" cy="15004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b="0" i="0" kern="1200">
                <a:solidFill>
                  <a:srgbClr val="212721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5" dirty="0"/>
              <a:t>GLOBAL HEALTH SUPPLY CHAIN PROGRAM - TECHNICAL ASSISTANCE – TANZANIA</a:t>
            </a:r>
          </a:p>
        </p:txBody>
      </p:sp>
    </p:spTree>
    <p:extLst>
      <p:ext uri="{BB962C8B-B14F-4D97-AF65-F5344CB8AC3E}">
        <p14:creationId xmlns:p14="http://schemas.microsoft.com/office/powerpoint/2010/main" val="86122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(Sol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52403"/>
            <a:ext cx="11785600" cy="6553201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2476"/>
            <a:ext cx="3860800" cy="16158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45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GHSC Program, Technical Assistance – Tanzania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1" y="685800"/>
            <a:ext cx="2417823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203200" y="152403"/>
            <a:ext cx="11785600" cy="6553201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1" y="685800"/>
            <a:ext cx="2417823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165601" y="6538247"/>
            <a:ext cx="4462585" cy="15004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b="0" i="0" kern="1200">
                <a:solidFill>
                  <a:srgbClr val="212721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5" dirty="0">
                <a:solidFill>
                  <a:schemeClr val="bg1"/>
                </a:solidFill>
              </a:rPr>
              <a:t>GLOBAL HEALTH SUPPLY CHAIN PROGRAM - TECHNICAL ASSISTANCE – TANZANIA</a:t>
            </a:r>
          </a:p>
        </p:txBody>
      </p:sp>
    </p:spTree>
    <p:extLst>
      <p:ext uri="{BB962C8B-B14F-4D97-AF65-F5344CB8AC3E}">
        <p14:creationId xmlns:p14="http://schemas.microsoft.com/office/powerpoint/2010/main" val="17298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5"/>
            <a:ext cx="73152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7" y="5943600"/>
            <a:ext cx="20320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95680" y="9906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7" y="5943600"/>
            <a:ext cx="2032000" cy="4572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995680" y="9906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817817" y="6538247"/>
            <a:ext cx="4556369" cy="15004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b="0" i="0" kern="1200">
                <a:solidFill>
                  <a:srgbClr val="212721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5" dirty="0">
                <a:solidFill>
                  <a:schemeClr val="bg1"/>
                </a:solidFill>
              </a:rPr>
              <a:t>GLOBAL HEALTH SUPPLY CHAIN PROGRAM - TECHNICAL ASSISTANCE – TANZANIA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629293" y="6513241"/>
            <a:ext cx="375139" cy="200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5300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Divider -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5"/>
            <a:ext cx="73152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7" y="5943600"/>
            <a:ext cx="20320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95680" y="9906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7" y="5943600"/>
            <a:ext cx="2032000" cy="4572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995680" y="9906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759200" y="6538247"/>
            <a:ext cx="4673600" cy="15004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700" b="0" i="0" kern="1200">
                <a:solidFill>
                  <a:srgbClr val="212721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5" dirty="0">
                <a:solidFill>
                  <a:schemeClr val="bg1"/>
                </a:solidFill>
              </a:rPr>
              <a:t>GLOBAL HEALTH SUPPLY CHAIN PROGRAM - TECHNICAL ASSISTANCE – TANZANIA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629293" y="6513241"/>
            <a:ext cx="375139" cy="200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3152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2484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3" y="843989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 sz="2800"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1443208"/>
            <a:ext cx="2743200" cy="161583"/>
          </a:xfrm>
        </p:spPr>
        <p:txBody>
          <a:bodyPr>
            <a:spAutoFit/>
          </a:bodyPr>
          <a:lstStyle>
            <a:lvl1pPr marL="0" indent="0" algn="r">
              <a:buNone/>
              <a:defRPr sz="450" baseline="0">
                <a:solidFill>
                  <a:srgbClr val="FFFFFF"/>
                </a:solidFill>
              </a:defRPr>
            </a:lvl1pPr>
            <a:lvl2pPr marL="172640" indent="0">
              <a:buNone/>
              <a:defRPr sz="1350">
                <a:solidFill>
                  <a:schemeClr val="bg1"/>
                </a:solidFill>
              </a:defRPr>
            </a:lvl2pPr>
            <a:lvl3pPr marL="345281" indent="0">
              <a:buNone/>
              <a:defRPr sz="1200">
                <a:solidFill>
                  <a:schemeClr val="bg1"/>
                </a:solidFill>
              </a:defRPr>
            </a:lvl3pPr>
            <a:lvl4pPr marL="513159" indent="0">
              <a:buNone/>
              <a:defRPr sz="1050">
                <a:solidFill>
                  <a:schemeClr val="bg1"/>
                </a:solidFill>
              </a:defRPr>
            </a:lvl4pPr>
            <a:lvl5pPr marL="76914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0923" y="6526706"/>
            <a:ext cx="4650155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</p:spTree>
    <p:extLst>
      <p:ext uri="{BB962C8B-B14F-4D97-AF65-F5344CB8AC3E}">
        <p14:creationId xmlns:p14="http://schemas.microsoft.com/office/powerpoint/2010/main" val="9928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717695" y="6477000"/>
            <a:ext cx="2776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BD92D49-E57B-4CEB-B353-209BE5EEBFF5}" type="slidenum">
              <a:rPr lang="en-US" sz="600" smtClean="0"/>
              <a:pPr algn="r"/>
              <a:t>‹#›</a:t>
            </a:fld>
            <a:endParaRPr lang="en-US" sz="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7324" y="6526706"/>
            <a:ext cx="5119077" cy="173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</p:spTree>
    <p:extLst>
      <p:ext uri="{BB962C8B-B14F-4D97-AF65-F5344CB8AC3E}">
        <p14:creationId xmlns:p14="http://schemas.microsoft.com/office/powerpoint/2010/main" val="22135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22" r:id="rId2"/>
    <p:sldLayoutId id="2147483724" r:id="rId3"/>
    <p:sldLayoutId id="2147483725" r:id="rId4"/>
    <p:sldLayoutId id="2147483675" r:id="rId5"/>
    <p:sldLayoutId id="2147483673" r:id="rId6"/>
    <p:sldLayoutId id="2147483676" r:id="rId7"/>
    <p:sldLayoutId id="2147483677" r:id="rId8"/>
    <p:sldLayoutId id="2147483682" r:id="rId9"/>
    <p:sldLayoutId id="2147483663" r:id="rId10"/>
    <p:sldLayoutId id="2147483703" r:id="rId11"/>
    <p:sldLayoutId id="2147483704" r:id="rId12"/>
    <p:sldLayoutId id="2147483678" r:id="rId13"/>
    <p:sldLayoutId id="2147483695" r:id="rId14"/>
    <p:sldLayoutId id="2147483697" r:id="rId15"/>
    <p:sldLayoutId id="2147483698" r:id="rId16"/>
    <p:sldLayoutId id="2147483701" r:id="rId17"/>
    <p:sldLayoutId id="2147483705" r:id="rId18"/>
    <p:sldLayoutId id="2147483706" r:id="rId19"/>
    <p:sldLayoutId id="2147483707" r:id="rId20"/>
    <p:sldLayoutId id="2147483708" r:id="rId21"/>
    <p:sldLayoutId id="2147483694" r:id="rId22"/>
    <p:sldLayoutId id="2147483696" r:id="rId23"/>
    <p:sldLayoutId id="2147483699" r:id="rId24"/>
    <p:sldLayoutId id="2147483700" r:id="rId25"/>
    <p:sldLayoutId id="2147483702" r:id="rId26"/>
    <p:sldLayoutId id="2147483683" r:id="rId27"/>
    <p:sldLayoutId id="2147483659" r:id="rId28"/>
    <p:sldLayoutId id="2147483668" r:id="rId29"/>
    <p:sldLayoutId id="2147483726" r:id="rId30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5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70B6AE-D39E-4073-99C4-6FE71ED96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762001"/>
            <a:ext cx="8610600" cy="983429"/>
          </a:xfrm>
        </p:spPr>
        <p:txBody>
          <a:bodyPr>
            <a:normAutofit/>
          </a:bodyPr>
          <a:lstStyle/>
          <a:p>
            <a:r>
              <a:rPr lang="en-US" dirty="0" err="1" smtClean="0"/>
              <a:t>OpenLMIS</a:t>
            </a:r>
            <a:r>
              <a:rPr lang="en-US" dirty="0" smtClean="0"/>
              <a:t> Implementations Update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752601" y="2895601"/>
            <a:ext cx="5451231" cy="630605"/>
          </a:xfrm>
        </p:spPr>
        <p:txBody>
          <a:bodyPr/>
          <a:lstStyle/>
          <a:p>
            <a:r>
              <a:rPr lang="en-US" dirty="0" smtClean="0"/>
              <a:t>Tanzania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-76200"/>
            <a:ext cx="7772400" cy="646331"/>
          </a:xfrm>
        </p:spPr>
        <p:txBody>
          <a:bodyPr/>
          <a:lstStyle/>
          <a:p>
            <a:r>
              <a:rPr lang="en-US" dirty="0" smtClean="0"/>
              <a:t>Implementation update(s):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04800" y="3489079"/>
            <a:ext cx="3562141" cy="366237"/>
          </a:xfrm>
        </p:spPr>
        <p:txBody>
          <a:bodyPr/>
          <a:lstStyle/>
          <a:p>
            <a:r>
              <a:rPr lang="en-US" dirty="0" smtClean="0"/>
              <a:t>Zanzibar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5800" y="6553201"/>
            <a:ext cx="3005138" cy="15004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228600" y="609600"/>
            <a:ext cx="4400341" cy="366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Tanzania Mainland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68548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Started</a:t>
            </a:r>
            <a:r>
              <a:rPr lang="en-US" dirty="0" smtClean="0"/>
              <a:t>: 2013	</a:t>
            </a:r>
            <a:r>
              <a:rPr lang="en-US" b="1" dirty="0" smtClean="0"/>
              <a:t>At Scale by</a:t>
            </a:r>
            <a:r>
              <a:rPr lang="en-US" dirty="0" smtClean="0"/>
              <a:t>:  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Program Supported: EM, Lab commodities, ARV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&amp; TB&amp;L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# Health Facilities: 5890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eLMIS </a:t>
            </a:r>
            <a:r>
              <a:rPr lang="en-US" i="1" dirty="0" smtClean="0"/>
              <a:t>integrated</a:t>
            </a:r>
            <a:r>
              <a:rPr lang="en-US" dirty="0" smtClean="0"/>
              <a:t> with MSD ERP (E9) for order fulfillment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Started</a:t>
            </a:r>
            <a:r>
              <a:rPr lang="en-US" dirty="0" smtClean="0"/>
              <a:t>: 2015	</a:t>
            </a:r>
            <a:r>
              <a:rPr lang="en-US" b="1" dirty="0" smtClean="0"/>
              <a:t>At Scale by</a:t>
            </a:r>
            <a:r>
              <a:rPr lang="en-US" dirty="0" smtClean="0"/>
              <a:t>:  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Program Supported: EM, ARV and TB&amp;L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# Health facilities: 190+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zeLMIS</a:t>
            </a:r>
            <a:r>
              <a:rPr lang="en-US" dirty="0" smtClean="0"/>
              <a:t> </a:t>
            </a:r>
            <a:r>
              <a:rPr lang="en-US" i="1" dirty="0" smtClean="0"/>
              <a:t>integrated</a:t>
            </a:r>
            <a:r>
              <a:rPr lang="en-US" dirty="0" smtClean="0"/>
              <a:t> with CMS ERP (</a:t>
            </a:r>
            <a:r>
              <a:rPr lang="en-US" dirty="0" err="1" smtClean="0"/>
              <a:t>mSupply</a:t>
            </a:r>
            <a:r>
              <a:rPr lang="en-US" dirty="0" smtClean="0"/>
              <a:t>) for order fulfillment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257800" y="570131"/>
            <a:ext cx="0" cy="58306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715000" y="762000"/>
            <a:ext cx="5562600" cy="4191000"/>
            <a:chOff x="5715000" y="762000"/>
            <a:chExt cx="5562600" cy="41910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333" y="1283454"/>
              <a:ext cx="5460267" cy="3669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Placeholder 10"/>
            <p:cNvSpPr txBox="1">
              <a:spLocks/>
            </p:cNvSpPr>
            <p:nvPr/>
          </p:nvSpPr>
          <p:spPr>
            <a:xfrm>
              <a:off x="5715000" y="762000"/>
              <a:ext cx="5257800" cy="3662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685800" rtl="0" eaLnBrk="1" latinLnBrk="0" hangingPunct="1">
                <a:spcBef>
                  <a:spcPct val="20000"/>
                </a:spcBef>
                <a:buFontTx/>
                <a:buNone/>
                <a:defRPr sz="3200" kern="1200" baseline="0">
                  <a:solidFill>
                    <a:schemeClr val="accent5">
                      <a:lumMod val="7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557213" indent="-214313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5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5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5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Implementation Starting point: District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24660" y="5105400"/>
            <a:ext cx="4662340" cy="1219199"/>
            <a:chOff x="5624660" y="5105400"/>
            <a:chExt cx="4662340" cy="12191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FED024-18BA-4EFB-BE9E-37FEF515863A}"/>
                </a:ext>
              </a:extLst>
            </p:cNvPr>
            <p:cNvGrpSpPr/>
            <p:nvPr/>
          </p:nvGrpSpPr>
          <p:grpSpPr>
            <a:xfrm>
              <a:off x="5624660" y="5105400"/>
              <a:ext cx="2297763" cy="1219199"/>
              <a:chOff x="258272" y="1796857"/>
              <a:chExt cx="4337417" cy="234212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FC73F61-5978-42F8-9057-BBA8165D3D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3906" y="2974121"/>
                <a:ext cx="1066150" cy="1035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1398A5D-BB9D-44A8-AA87-56377497E945}"/>
                  </a:ext>
                </a:extLst>
              </p:cNvPr>
              <p:cNvGrpSpPr/>
              <p:nvPr/>
            </p:nvGrpSpPr>
            <p:grpSpPr>
              <a:xfrm>
                <a:off x="258272" y="2590800"/>
                <a:ext cx="1781544" cy="1548178"/>
                <a:chOff x="6390908" y="2766524"/>
                <a:chExt cx="1309687" cy="1079500"/>
              </a:xfrm>
            </p:grpSpPr>
            <p:grpSp>
              <p:nvGrpSpPr>
                <p:cNvPr id="24" name="Group 85">
                  <a:extLst>
                    <a:ext uri="{FF2B5EF4-FFF2-40B4-BE49-F238E27FC236}">
                      <a16:creationId xmlns:a16="http://schemas.microsoft.com/office/drawing/2014/main" id="{AADA650F-737E-47CB-901E-87DFA6CAB9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0908" y="2766524"/>
                  <a:ext cx="1309687" cy="1079500"/>
                  <a:chOff x="1241915" y="2561320"/>
                  <a:chExt cx="1065053" cy="821612"/>
                </a:xfrm>
              </p:grpSpPr>
              <p:pic>
                <p:nvPicPr>
                  <p:cNvPr id="26" name="Picture 12">
                    <a:extLst>
                      <a:ext uri="{FF2B5EF4-FFF2-40B4-BE49-F238E27FC236}">
                        <a16:creationId xmlns:a16="http://schemas.microsoft.com/office/drawing/2014/main" id="{8A8112BA-8EF1-492B-AB06-A91A5DDF11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41915" y="2561320"/>
                    <a:ext cx="1065053" cy="8216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6297823C-252B-4755-BC60-40023431AF1A}"/>
                      </a:ext>
                    </a:extLst>
                  </p:cNvPr>
                  <p:cNvSpPr/>
                  <p:nvPr/>
                </p:nvSpPr>
                <p:spPr>
                  <a:xfrm>
                    <a:off x="1683429" y="2854926"/>
                    <a:ext cx="153625" cy="22352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53A7E77-7B96-4C01-AC53-8F88A21FA370}"/>
                    </a:ext>
                  </a:extLst>
                </p:cNvPr>
                <p:cNvSpPr txBox="1"/>
                <p:nvPr/>
              </p:nvSpPr>
              <p:spPr bwMode="auto">
                <a:xfrm>
                  <a:off x="6516275" y="3152286"/>
                  <a:ext cx="966835" cy="4164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solidFill>
                        <a:srgbClr val="FFFFFF"/>
                      </a:solidFill>
                    </a:rPr>
                    <a:t>Facility</a:t>
                  </a:r>
                </a:p>
              </p:txBody>
            </p:sp>
          </p:grp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FBA79E6E-04F5-4487-B389-31810B470289}"/>
                  </a:ext>
                </a:extLst>
              </p:cNvPr>
              <p:cNvSpPr/>
              <p:nvPr/>
            </p:nvSpPr>
            <p:spPr>
              <a:xfrm rot="13913747">
                <a:off x="2802695" y="2629283"/>
                <a:ext cx="603078" cy="516064"/>
              </a:xfrm>
              <a:prstGeom prst="arc">
                <a:avLst>
                  <a:gd name="adj1" fmla="val 10101534"/>
                  <a:gd name="adj2" fmla="val 0"/>
                </a:avLst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C6BC7A-D281-4B86-8EBF-154D2D2A1068}"/>
                  </a:ext>
                </a:extLst>
              </p:cNvPr>
              <p:cNvSpPr txBox="1"/>
              <p:nvPr/>
            </p:nvSpPr>
            <p:spPr>
              <a:xfrm>
                <a:off x="3223727" y="3073708"/>
                <a:ext cx="1371962" cy="647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350" b="1" i="1" dirty="0">
                    <a:solidFill>
                      <a:srgbClr val="000000"/>
                    </a:solidFill>
                  </a:rPr>
                  <a:t>eLMIS</a:t>
                </a:r>
              </a:p>
            </p:txBody>
          </p:sp>
          <p:pic>
            <p:nvPicPr>
              <p:cNvPr id="23" name="Picture 13">
                <a:extLst>
                  <a:ext uri="{FF2B5EF4-FFF2-40B4-BE49-F238E27FC236}">
                    <a16:creationId xmlns:a16="http://schemas.microsoft.com/office/drawing/2014/main" id="{89022789-973C-4439-859F-0DBE9F4536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8469" y="1796857"/>
                <a:ext cx="719488" cy="9270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7846222" y="5700522"/>
              <a:ext cx="2440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17% of HF enter their own R&amp;R in eLMIS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42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20210"/>
            <a:ext cx="7772400" cy="646331"/>
          </a:xfrm>
        </p:spPr>
        <p:txBody>
          <a:bodyPr/>
          <a:lstStyle/>
          <a:p>
            <a:r>
              <a:rPr lang="en-US" dirty="0" smtClean="0"/>
              <a:t>Current Reports &amp; Dashboard</a:t>
            </a:r>
            <a:r>
              <a:rPr lang="en-US" dirty="0"/>
              <a:t>.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5800" y="6553201"/>
            <a:ext cx="3005138" cy="15004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2400" y="731520"/>
            <a:ext cx="9296400" cy="5212080"/>
            <a:chOff x="-3977640" y="-466725"/>
            <a:chExt cx="15773400" cy="779145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/>
            <a:srcRect r="35862"/>
            <a:stretch/>
          </p:blipFill>
          <p:spPr>
            <a:xfrm>
              <a:off x="-3977640" y="-466725"/>
              <a:ext cx="11338560" cy="779145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4914"/>
            <a:stretch/>
          </p:blipFill>
          <p:spPr>
            <a:xfrm>
              <a:off x="7360920" y="-466725"/>
              <a:ext cx="4434840" cy="77914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372600" y="914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Reporting Rate for all the programs is averaged above 96%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20210"/>
            <a:ext cx="7772400" cy="646331"/>
          </a:xfrm>
        </p:spPr>
        <p:txBody>
          <a:bodyPr/>
          <a:lstStyle/>
          <a:p>
            <a:r>
              <a:rPr lang="en-US" dirty="0" smtClean="0"/>
              <a:t>Current Reports &amp; Dashboard..</a:t>
            </a:r>
            <a:r>
              <a:rPr lang="en-US" dirty="0" err="1" smtClean="0"/>
              <a:t>cont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5800" y="6553201"/>
            <a:ext cx="3005138" cy="15004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5500" y="838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Timeliness of reporting Rate for all the programs is averaged above 92%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9448800" cy="53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646331"/>
          </a:xfrm>
        </p:spPr>
        <p:txBody>
          <a:bodyPr/>
          <a:lstStyle/>
          <a:p>
            <a:r>
              <a:rPr lang="en-US" dirty="0" smtClean="0"/>
              <a:t>Current Reports &amp; Dashboard..</a:t>
            </a:r>
            <a:r>
              <a:rPr lang="en-US" dirty="0" err="1" smtClean="0"/>
              <a:t>cont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5800" y="6553201"/>
            <a:ext cx="3005138" cy="15004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144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Reports in use: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Consumption reports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Stock Availability reports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Adjustments reports ( commodity transfers, wastages)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few custom reports to respond to specific needs of the Ministry &amp; Programs.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However there are more needs for more dynamic report &amp; dashboard that we are looking forwarding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1925" y="44631"/>
            <a:ext cx="7772400" cy="646331"/>
          </a:xfrm>
        </p:spPr>
        <p:txBody>
          <a:bodyPr/>
          <a:lstStyle/>
          <a:p>
            <a:r>
              <a:rPr lang="en-US" dirty="0" smtClean="0"/>
              <a:t>New proposed features: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5800" y="6553201"/>
            <a:ext cx="3005138" cy="15004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925" y="827306"/>
            <a:ext cx="5553075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6858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latin typeface="Gill Sans MT" panose="020B0502020104020203" pitchFamily="34" charset="0"/>
              </a:rPr>
              <a:t>Supply Chain Redesign </a:t>
            </a:r>
          </a:p>
          <a:p>
            <a:pPr marL="557213" lvl="1" indent="-214313" defTabSz="68580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en-US" sz="2200" dirty="0">
                <a:solidFill>
                  <a:srgbClr val="000000">
                    <a:lumMod val="65000"/>
                    <a:lumOff val="35000"/>
                  </a:srgbClr>
                </a:solidFill>
                <a:latin typeface="Gill Sans MT" panose="020B0502020104020203" pitchFamily="34" charset="0"/>
              </a:rPr>
              <a:t>Reconfiguration of eLMIS R&amp;R workflows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Monthly reporting – All HFs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Bi-monthly requisition – A/B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" y="259080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ill Sans MT" panose="020B0502020104020203" pitchFamily="34" charset="0"/>
              </a:rPr>
              <a:t>2.    </a:t>
            </a: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ill Sans MT" panose="020B0502020104020203" pitchFamily="34" charset="0"/>
              </a:rPr>
              <a:t>Recommended </a:t>
            </a: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Gill Sans MT" panose="020B0502020104020203" pitchFamily="34" charset="0"/>
              </a:rPr>
              <a:t>reporting capabilities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User defined date range 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(Monthly/Annually)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Disaggregate view facility consumption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Disaggregate view facility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stock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status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63262" y="90221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ct val="20000"/>
              </a:spcBef>
            </a:pPr>
            <a:r>
              <a:rPr lang="en-US" sz="2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ill Sans MT" panose="020B0502020104020203" pitchFamily="34" charset="0"/>
              </a:rPr>
              <a:t>3. </a:t>
            </a: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Gill Sans MT" panose="020B0502020104020203" pitchFamily="34" charset="0"/>
              </a:rPr>
              <a:t>Recommended </a:t>
            </a: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Gill Sans MT" panose="020B0502020104020203" pitchFamily="34" charset="0"/>
              </a:rPr>
              <a:t>notifications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Capturing rejection reasons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12098" r="8474"/>
          <a:stretch/>
        </p:blipFill>
        <p:spPr>
          <a:xfrm>
            <a:off x="369528" y="4076122"/>
            <a:ext cx="5345472" cy="2098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52600"/>
            <a:ext cx="5099539" cy="36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646331"/>
          </a:xfrm>
        </p:spPr>
        <p:txBody>
          <a:bodyPr/>
          <a:lstStyle/>
          <a:p>
            <a:r>
              <a:rPr lang="en-US" dirty="0" smtClean="0"/>
              <a:t>Integration consideration: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5800" y="6553201"/>
            <a:ext cx="3005138" cy="15004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74158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 the Health Information Mediator - HIM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86750"/>
              </p:ext>
            </p:extLst>
          </p:nvPr>
        </p:nvGraphicFramePr>
        <p:xfrm>
          <a:off x="445478" y="1219200"/>
          <a:ext cx="8698523" cy="510539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23051">
                  <a:extLst>
                    <a:ext uri="{9D8B030D-6E8A-4147-A177-3AD203B41FA5}">
                      <a16:colId xmlns:a16="http://schemas.microsoft.com/office/drawing/2014/main" val="2644439065"/>
                    </a:ext>
                  </a:extLst>
                </a:gridCol>
                <a:gridCol w="1466959">
                  <a:extLst>
                    <a:ext uri="{9D8B030D-6E8A-4147-A177-3AD203B41FA5}">
                      <a16:colId xmlns:a16="http://schemas.microsoft.com/office/drawing/2014/main" val="2984298811"/>
                    </a:ext>
                  </a:extLst>
                </a:gridCol>
                <a:gridCol w="1130102">
                  <a:extLst>
                    <a:ext uri="{9D8B030D-6E8A-4147-A177-3AD203B41FA5}">
                      <a16:colId xmlns:a16="http://schemas.microsoft.com/office/drawing/2014/main" val="3715334672"/>
                    </a:ext>
                  </a:extLst>
                </a:gridCol>
                <a:gridCol w="1121010">
                  <a:extLst>
                    <a:ext uri="{9D8B030D-6E8A-4147-A177-3AD203B41FA5}">
                      <a16:colId xmlns:a16="http://schemas.microsoft.com/office/drawing/2014/main" val="1729879199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1348795045"/>
                    </a:ext>
                  </a:extLst>
                </a:gridCol>
              </a:tblGrid>
              <a:tr h="736116">
                <a:tc>
                  <a:txBody>
                    <a:bodyPr/>
                    <a:lstStyle/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Integration</a:t>
                      </a:r>
                      <a:r>
                        <a:rPr lang="en-US" baseline="0" dirty="0" smtClean="0">
                          <a:latin typeface="Gill Sans MT" panose="020B0502020104020203" pitchFamily="34" charset="0"/>
                        </a:rPr>
                        <a:t> Option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89951"/>
                  </a:ext>
                </a:extLst>
              </a:tr>
              <a:tr h="73611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latin typeface="Gill Sans MT" panose="020B05020201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latin typeface="Gill Sans MT" panose="020B05020201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latin typeface="Gill Sans MT" panose="020B05020201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MSD</a:t>
                      </a:r>
                      <a:r>
                        <a:rPr lang="en-US" b="1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b="1" dirty="0">
                          <a:latin typeface="Gill Sans MT" panose="020B0502020104020203" pitchFamily="34" charset="0"/>
                        </a:rPr>
                        <a:t>Epicor – eLMIS</a:t>
                      </a:r>
                    </a:p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HF</a:t>
                      </a:r>
                      <a:r>
                        <a:rPr lang="en-US" baseline="0" dirty="0">
                          <a:latin typeface="Gill Sans MT" panose="020B0502020104020203" pitchFamily="34" charset="0"/>
                        </a:rPr>
                        <a:t> shipment 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HIM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Complete</a:t>
                      </a:r>
                      <a:r>
                        <a:rPr lang="en-US" baseline="0" dirty="0">
                          <a:latin typeface="Gill Sans MT" panose="020B0502020104020203" pitchFamily="34" charset="0"/>
                        </a:rPr>
                        <a:t> &amp; Tested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790338"/>
                  </a:ext>
                </a:extLst>
              </a:tr>
              <a:tr h="7361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HFs budget</a:t>
                      </a:r>
                      <a:r>
                        <a:rPr lang="en-US" baseline="0" dirty="0">
                          <a:latin typeface="Gill Sans MT" panose="020B0502020104020203" pitchFamily="34" charset="0"/>
                        </a:rPr>
                        <a:t> allocations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HIM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Work in Progress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807918"/>
                  </a:ext>
                </a:extLst>
              </a:tr>
              <a:tr h="736116">
                <a:tc rowSpan="2">
                  <a:txBody>
                    <a:bodyPr/>
                    <a:lstStyle/>
                    <a:p>
                      <a:pPr algn="ctr"/>
                      <a:endParaRPr lang="en-US" b="1" dirty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endParaRPr lang="en-US" b="1" dirty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endParaRPr lang="en-US" b="1" dirty="0">
                        <a:latin typeface="Gill Sans MT" panose="020B0502020104020203" pitchFamily="34" charset="0"/>
                      </a:endParaRPr>
                    </a:p>
                    <a:p>
                      <a:pPr algn="ctr"/>
                      <a:r>
                        <a:rPr lang="en-US" b="1" dirty="0">
                          <a:latin typeface="Gill Sans MT" panose="020B0502020104020203" pitchFamily="34" charset="0"/>
                        </a:rPr>
                        <a:t>eLMIS – DHIS2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HFs Stock on Hand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HIM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Complete &amp; Tested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738023"/>
                  </a:ext>
                </a:extLst>
              </a:tr>
              <a:tr h="1424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ill Sans MT" panose="020B0502020104020203" pitchFamily="34" charset="0"/>
                        </a:rPr>
                        <a:t>HFs Consumption -</a:t>
                      </a:r>
                      <a:r>
                        <a:rPr lang="en-US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400" dirty="0">
                          <a:latin typeface="Gill Sans MT" panose="020B0502020104020203" pitchFamily="34" charset="0"/>
                        </a:rPr>
                        <a:t>All products</a:t>
                      </a:r>
                    </a:p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HIM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Complete &amp;</a:t>
                      </a:r>
                      <a:r>
                        <a:rPr lang="en-US" baseline="0" dirty="0">
                          <a:latin typeface="Gill Sans MT" panose="020B0502020104020203" pitchFamily="34" charset="0"/>
                        </a:rPr>
                        <a:t> Tested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44495"/>
                  </a:ext>
                </a:extLst>
              </a:tr>
              <a:tr h="7361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Gill Sans MT" panose="020B0502020104020203" pitchFamily="34" charset="0"/>
                        </a:rPr>
                        <a:t>Facility</a:t>
                      </a:r>
                      <a:r>
                        <a:rPr lang="en-US" b="1" baseline="0" dirty="0" smtClean="0">
                          <a:latin typeface="Gill Sans MT" panose="020B0502020104020203" pitchFamily="34" charset="0"/>
                        </a:rPr>
                        <a:t> Level Systems </a:t>
                      </a:r>
                    </a:p>
                    <a:p>
                      <a:pPr algn="ctr"/>
                      <a:r>
                        <a:rPr lang="en-US" b="1" baseline="0" dirty="0" smtClean="0">
                          <a:latin typeface="Gill Sans MT" panose="020B0502020104020203" pitchFamily="34" charset="0"/>
                        </a:rPr>
                        <a:t>(example: </a:t>
                      </a:r>
                      <a:r>
                        <a:rPr lang="en-US" b="1" dirty="0" smtClean="0">
                          <a:latin typeface="Gill Sans MT" panose="020B0502020104020203" pitchFamily="34" charset="0"/>
                        </a:rPr>
                        <a:t>GoTHOMIS) </a:t>
                      </a:r>
                      <a:r>
                        <a:rPr lang="en-US" b="1" dirty="0">
                          <a:latin typeface="Gill Sans MT" panose="020B0502020104020203" pitchFamily="34" charset="0"/>
                        </a:rPr>
                        <a:t>– eLMIS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Updating R&amp;R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HIM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MT" panose="020B0502020104020203" pitchFamily="34" charset="0"/>
                        </a:rPr>
                        <a:t>Work in Progress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3019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20200" y="35052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Already proven and demonstrated LMIS – HMIS data sharing through LLIN &amp; RMNCH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646331"/>
          </a:xfrm>
        </p:spPr>
        <p:txBody>
          <a:bodyPr/>
          <a:lstStyle/>
          <a:p>
            <a:r>
              <a:rPr lang="en-US" dirty="0" smtClean="0"/>
              <a:t>Ensuring Sustainability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5800" y="6553201"/>
            <a:ext cx="3005138" cy="15004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ctr">
              <a:defRPr sz="525" b="0" i="0">
                <a:solidFill>
                  <a:srgbClr val="212721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GLOBAL HEALTH SUPPLY CHAIN PROGRAM - TECHNICAL ASSISTANCE – TANZANIA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All instances of eLMIS in Tanzania mainland and Zanzibar are stable and very responsive in operation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Plans underway for a Transition to Government ownership of: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Resource allocation and budgeting for support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Hosting at in country National Internet Data Center – NIDC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Future governance, determination of new features and be able to prioritize those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Capacity building plan and local support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Engagement &amp; participation in the </a:t>
            </a:r>
            <a:r>
              <a:rPr lang="en-US" dirty="0" err="1" smtClean="0"/>
              <a:t>OpenLMIS</a:t>
            </a:r>
            <a:r>
              <a:rPr lang="en-US" dirty="0" smtClean="0"/>
              <a:t> community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7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5363A2-E548-4C6A-8F5C-11D6D736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762000"/>
            <a:ext cx="7315200" cy="461665"/>
          </a:xfrm>
        </p:spPr>
        <p:txBody>
          <a:bodyPr/>
          <a:lstStyle/>
          <a:p>
            <a:r>
              <a:rPr lang="en-US" dirty="0" smtClean="0"/>
              <a:t>Thank you!     Asante!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17744-0A4F-4379-8958-C74592ADF4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524000" y="6526214"/>
            <a:ext cx="3346450" cy="173037"/>
          </a:xfrm>
        </p:spPr>
        <p:txBody>
          <a:bodyPr/>
          <a:lstStyle/>
          <a:p>
            <a:r>
              <a:rPr lang="en-US"/>
              <a:t>GLOBAL HEALTH SUPPLY CHAIN PROGRAM - TECHNICAL ASSISTANCE – TANZANIA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ID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335589"/>
      </a:accent6>
      <a:hlink>
        <a:srgbClr val="6C6463"/>
      </a:hlink>
      <a:folHlink>
        <a:srgbClr val="CFCDC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ID" id="{88B820CC-0548-4C0C-BF58-5D618DE97C50}" vid="{593FDCDD-3AAB-410C-97E2-CFEFE1C2D0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</Template>
  <TotalTime>19081</TotalTime>
  <Words>678</Words>
  <Application>Microsoft Office PowerPoint</Application>
  <PresentationFormat>Widescreen</PresentationFormat>
  <Paragraphs>123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Gill Sans MT</vt:lpstr>
      <vt:lpstr>Wingdings</vt:lpstr>
      <vt:lpstr>USAID</vt:lpstr>
      <vt:lpstr>OpenLMIS Implementations Update</vt:lpstr>
      <vt:lpstr>Implementation update(s):</vt:lpstr>
      <vt:lpstr>Current Reports &amp; Dashboard.</vt:lpstr>
      <vt:lpstr>Current Reports &amp; Dashboard..cont..</vt:lpstr>
      <vt:lpstr>Current Reports &amp; Dashboard..cont..</vt:lpstr>
      <vt:lpstr>New proposed features:</vt:lpstr>
      <vt:lpstr>Integration consideration:</vt:lpstr>
      <vt:lpstr>Ensuring Sustainability</vt:lpstr>
      <vt:lpstr>Thank you!     Asante! 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ldamato004</dc:creator>
  <cp:lastModifiedBy>Alfred Mchau</cp:lastModifiedBy>
  <cp:revision>571</cp:revision>
  <cp:lastPrinted>2017-10-25T17:16:03Z</cp:lastPrinted>
  <dcterms:created xsi:type="dcterms:W3CDTF">2014-05-08T17:38:39Z</dcterms:created>
  <dcterms:modified xsi:type="dcterms:W3CDTF">2018-07-03T21:42:57Z</dcterms:modified>
</cp:coreProperties>
</file>