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1" r:id="rId5"/>
    <p:sldId id="359" r:id="rId6"/>
    <p:sldId id="348" r:id="rId7"/>
    <p:sldId id="352" r:id="rId8"/>
    <p:sldId id="360" r:id="rId9"/>
    <p:sldId id="392" r:id="rId10"/>
    <p:sldId id="373" r:id="rId11"/>
    <p:sldId id="362" r:id="rId12"/>
    <p:sldId id="406" r:id="rId13"/>
    <p:sldId id="364" r:id="rId14"/>
    <p:sldId id="365" r:id="rId15"/>
    <p:sldId id="366" r:id="rId16"/>
    <p:sldId id="367" r:id="rId17"/>
    <p:sldId id="368" r:id="rId18"/>
    <p:sldId id="372" r:id="rId19"/>
    <p:sldId id="370" r:id="rId20"/>
    <p:sldId id="371" r:id="rId21"/>
    <p:sldId id="387" r:id="rId22"/>
    <p:sldId id="34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Smith" initials="RS" lastIdx="14" clrIdx="0">
    <p:extLst>
      <p:ext uri="{19B8F6BF-5375-455C-9EA6-DF929625EA0E}">
        <p15:presenceInfo xmlns:p15="http://schemas.microsoft.com/office/powerpoint/2012/main" userId="Rachel Smith" providerId="None"/>
      </p:ext>
    </p:extLst>
  </p:cmAuthor>
  <p:cmAuthor id="2" name="Stephanie Wohler" initials="SW" lastIdx="3" clrIdx="1">
    <p:extLst>
      <p:ext uri="{19B8F6BF-5375-455C-9EA6-DF929625EA0E}">
        <p15:presenceInfo xmlns:p15="http://schemas.microsoft.com/office/powerpoint/2012/main" userId="Stephanie Woh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6C6463"/>
    <a:srgbClr val="CFCDC9"/>
    <a:srgbClr val="BA0C2F"/>
    <a:srgbClr val="FFFFFF"/>
    <a:srgbClr val="635C5B"/>
    <a:srgbClr val="651D32"/>
    <a:srgbClr val="E7E7E5"/>
    <a:srgbClr val="0067B9"/>
    <a:srgbClr val="D9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50000" autoAdjust="0"/>
  </p:normalViewPr>
  <p:slideViewPr>
    <p:cSldViewPr snapToObjects="1">
      <p:cViewPr varScale="1">
        <p:scale>
          <a:sx n="118" d="100"/>
          <a:sy n="118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7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6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266" r="784" b="18987"/>
          <a:stretch/>
        </p:blipFill>
        <p:spPr>
          <a:xfrm>
            <a:off x="152400" y="1447801"/>
            <a:ext cx="8839200" cy="48006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5734"/>
            <a:ext cx="2541185" cy="9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24400" y="76200"/>
            <a:ext cx="42672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24" y="6382512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8100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30162"/>
            <a:ext cx="3810000" cy="867930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7244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29200" y="2995035"/>
            <a:ext cx="3885896" cy="86793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635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CFCD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620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6C64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MASTER SUBTITLE STYLE 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657600"/>
            <a:ext cx="320040" cy="0"/>
          </a:xfrm>
          <a:prstGeom prst="line">
            <a:avLst/>
          </a:prstGeom>
          <a:ln w="19050">
            <a:solidFill>
              <a:srgbClr val="6C6463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4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447800"/>
            <a:ext cx="8839200" cy="4800600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5734"/>
            <a:ext cx="2541185" cy="9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635C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5734"/>
            <a:ext cx="2541185" cy="975668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52400" y="15240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7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Divider - Full Red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3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2400" y="152399"/>
            <a:ext cx="8839200" cy="6019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52400" y="152399"/>
            <a:ext cx="8839200" cy="5943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399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9027"/>
            <a:ext cx="7772400" cy="145910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366974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419100" y="6309212"/>
            <a:ext cx="4610100" cy="3385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002F6C"/>
                </a:solidFill>
              </a:rPr>
              <a:t>USAID Global Health Supply Chain Program</a:t>
            </a:r>
            <a:r>
              <a:rPr lang="en-US" sz="1600" b="1" baseline="0" dirty="0">
                <a:solidFill>
                  <a:srgbClr val="002F6C"/>
                </a:solidFill>
              </a:rPr>
              <a:t> </a:t>
            </a:r>
            <a:endParaRPr lang="en-US" sz="1600" b="1" dirty="0">
              <a:solidFill>
                <a:srgbClr val="BA0C2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229600" y="624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795B6B-7238-419F-8B58-77B72B925ECD}" type="slidenum">
              <a:rPr lang="en-US" b="1" smtClean="0">
                <a:solidFill>
                  <a:srgbClr val="002F6C"/>
                </a:solidFill>
              </a:rPr>
              <a:pPr algn="r"/>
              <a:t>‹#›</a:t>
            </a:fld>
            <a:endParaRPr lang="en-US" b="1" dirty="0">
              <a:solidFill>
                <a:srgbClr val="002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739" r:id="rId3"/>
    <p:sldLayoutId id="2147483654" r:id="rId4"/>
    <p:sldLayoutId id="2147483738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4" r:id="rId11"/>
    <p:sldLayoutId id="2147483696" r:id="rId12"/>
    <p:sldLayoutId id="2147483740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SUPPLY CHAIN INFORMATION SYSTEMS MATURITY MODEL: IN-DEPTH 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1910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4724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1077218"/>
          </a:xfrm>
        </p:spPr>
        <p:txBody>
          <a:bodyPr/>
          <a:lstStyle/>
          <a:p>
            <a:r>
              <a:rPr lang="en-US" dirty="0"/>
              <a:t>ACTIVITY 1: </a:t>
            </a:r>
            <a:br>
              <a:rPr lang="en-US" dirty="0"/>
            </a:br>
            <a:r>
              <a:rPr lang="en-US" dirty="0"/>
              <a:t>TEST THE MODEL</a:t>
            </a:r>
          </a:p>
        </p:txBody>
      </p:sp>
    </p:spTree>
    <p:extLst>
      <p:ext uri="{BB962C8B-B14F-4D97-AF65-F5344CB8AC3E}">
        <p14:creationId xmlns:p14="http://schemas.microsoft.com/office/powerpoint/2010/main" val="32283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</a:rPr>
              <a:t>Directions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Split into two groups based on background: Pakistan </a:t>
            </a:r>
            <a:r>
              <a:rPr lang="en-US"/>
              <a:t>or Malawi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Using </a:t>
            </a:r>
            <a:r>
              <a:rPr lang="en-US" dirty="0"/>
              <a:t>the maturity model, assess:</a:t>
            </a:r>
          </a:p>
          <a:p>
            <a:pPr marL="1198562" lvl="2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dirty="0"/>
              <a:t>Where is the country today?  What systems/capabilities does that correspond to?</a:t>
            </a:r>
          </a:p>
          <a:p>
            <a:pPr marL="1198562" lvl="2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dirty="0"/>
              <a:t>What other capabilities are needed?</a:t>
            </a:r>
          </a:p>
          <a:p>
            <a:pPr marL="1198562" lvl="2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dirty="0"/>
              <a:t>Prioritize identified capabilities</a:t>
            </a:r>
          </a:p>
          <a:p>
            <a:pPr marL="1198562" lvl="2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dirty="0"/>
              <a:t>Use the roadmap to plan implementation of prioritized capabilities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Record any takeaways &amp;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a presenter to report back on key take-aways and experience (2 minutes)</a:t>
            </a:r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</a:rPr>
              <a:t>Guidelines</a:t>
            </a:r>
          </a:p>
          <a:p>
            <a:pPr marL="0" indent="0">
              <a:buNone/>
            </a:pPr>
            <a:r>
              <a:rPr lang="en-US" dirty="0"/>
              <a:t>Be open-minded and think outside the box</a:t>
            </a:r>
          </a:p>
          <a:p>
            <a:pPr marL="0" indent="0">
              <a:buNone/>
            </a:pPr>
            <a:r>
              <a:rPr lang="en-US" dirty="0"/>
              <a:t>Try not to get hung up on information that your group may not know, make assumptions if necessary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TEST THE MODEL</a:t>
            </a:r>
          </a:p>
        </p:txBody>
      </p:sp>
    </p:spTree>
    <p:extLst>
      <p:ext uri="{BB962C8B-B14F-4D97-AF65-F5344CB8AC3E}">
        <p14:creationId xmlns:p14="http://schemas.microsoft.com/office/powerpoint/2010/main" val="405879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1077218"/>
          </a:xfrm>
        </p:spPr>
        <p:txBody>
          <a:bodyPr/>
          <a:lstStyle/>
          <a:p>
            <a:r>
              <a:rPr lang="en-US" dirty="0"/>
              <a:t>ACTIVITY 2: </a:t>
            </a:r>
            <a:br>
              <a:rPr lang="en-US" dirty="0"/>
            </a:br>
            <a:r>
              <a:rPr lang="en-US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1015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</a:rPr>
              <a:t>Directions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 an individual, provide constructive feedback to the following questions (5 minutes)</a:t>
            </a:r>
          </a:p>
          <a:p>
            <a:pPr marL="1141412" lvl="2" indent="-457200">
              <a:buFont typeface="+mj-lt"/>
              <a:buAutoNum type="romanLcPeriod"/>
            </a:pPr>
            <a:r>
              <a:rPr lang="en-US" dirty="0"/>
              <a:t>What did you like about the model?</a:t>
            </a:r>
          </a:p>
          <a:p>
            <a:pPr marL="1141412" lvl="2" indent="-457200">
              <a:buFont typeface="+mj-lt"/>
              <a:buAutoNum type="romanLcPeriod"/>
            </a:pPr>
            <a:r>
              <a:rPr lang="en-US" dirty="0"/>
              <a:t>What gaps did you identify while using the model?</a:t>
            </a:r>
          </a:p>
          <a:p>
            <a:pPr marL="1141412" lvl="2" indent="-457200">
              <a:buFont typeface="+mj-lt"/>
              <a:buAutoNum type="romanLcPeriod"/>
            </a:pPr>
            <a:r>
              <a:rPr lang="en-US" dirty="0"/>
              <a:t>What would make the model more valuable/useful/helpful?</a:t>
            </a:r>
          </a:p>
          <a:p>
            <a:pPr marL="1141412" lvl="2" indent="-457200">
              <a:buFont typeface="+mj-lt"/>
              <a:buAutoNum type="romanL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 answers with group and categorize post-its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a presenter to report back on the group’s feedback by question (2 minutes)</a:t>
            </a:r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</a:rPr>
              <a:t>Guidelines</a:t>
            </a:r>
          </a:p>
          <a:p>
            <a:pPr marL="0" indent="0">
              <a:buNone/>
            </a:pPr>
            <a:r>
              <a:rPr lang="en-US" dirty="0"/>
              <a:t>One thought per post-it note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FEEDBACK</a:t>
            </a:r>
          </a:p>
        </p:txBody>
      </p:sp>
    </p:spTree>
    <p:extLst>
      <p:ext uri="{BB962C8B-B14F-4D97-AF65-F5344CB8AC3E}">
        <p14:creationId xmlns:p14="http://schemas.microsoft.com/office/powerpoint/2010/main" val="42633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584775"/>
          </a:xfrm>
        </p:spPr>
        <p:txBody>
          <a:bodyPr/>
          <a:lstStyle/>
          <a:p>
            <a:r>
              <a:rPr lang="en-US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44986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Better understand the approach for the Supply Chain Information Systems Maturity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“Test” the draft Model by running through a few sample scenarios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Provide constructive feedback on how to improve on the Model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87E4485-4FFF-4F48-8B13-FDBBA9855F73}"/>
              </a:ext>
            </a:extLst>
          </p:cNvPr>
          <p:cNvSpPr txBox="1">
            <a:spLocks/>
          </p:cNvSpPr>
          <p:nvPr/>
        </p:nvSpPr>
        <p:spPr>
          <a:xfrm>
            <a:off x="686104" y="685800"/>
            <a:ext cx="7772400" cy="4801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 dirty="0"/>
              <a:t>OBJECTIVES MET?</a:t>
            </a:r>
          </a:p>
        </p:txBody>
      </p:sp>
    </p:spTree>
    <p:extLst>
      <p:ext uri="{BB962C8B-B14F-4D97-AF65-F5344CB8AC3E}">
        <p14:creationId xmlns:p14="http://schemas.microsoft.com/office/powerpoint/2010/main" val="320183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THANKS!</a:t>
            </a:r>
          </a:p>
        </p:txBody>
      </p:sp>
      <p:pic>
        <p:nvPicPr>
          <p:cNvPr id="4" name="Content Placeholder 3" descr="Thought bubble">
            <a:extLst>
              <a:ext uri="{FF2B5EF4-FFF2-40B4-BE49-F238E27FC236}">
                <a16:creationId xmlns:a16="http://schemas.microsoft.com/office/drawing/2014/main" id="{04C26C75-9887-4154-A686-175B83592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1371600"/>
            <a:ext cx="4114800" cy="4114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EBACE-CB96-4AED-A3F7-EAE8B78C2C03}"/>
              </a:ext>
            </a:extLst>
          </p:cNvPr>
          <p:cNvSpPr txBox="1"/>
          <p:nvPr/>
        </p:nvSpPr>
        <p:spPr>
          <a:xfrm>
            <a:off x="1524000" y="2440675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? ? ?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1817EC5-7AB8-4CE7-8DAB-8F0110D55413}"/>
              </a:ext>
            </a:extLst>
          </p:cNvPr>
          <p:cNvSpPr txBox="1">
            <a:spLocks/>
          </p:cNvSpPr>
          <p:nvPr/>
        </p:nvSpPr>
        <p:spPr>
          <a:xfrm>
            <a:off x="4229669" y="4419600"/>
            <a:ext cx="4800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n w="0"/>
                <a:solidFill>
                  <a:schemeClr val="accent1"/>
                </a:solidFill>
              </a:rPr>
              <a:t>THANK YOU</a:t>
            </a:r>
          </a:p>
          <a:p>
            <a:pPr marL="0" indent="0">
              <a:buFont typeface="Arial"/>
              <a:buNone/>
            </a:pPr>
            <a:r>
              <a:rPr lang="en-US" dirty="0"/>
              <a:t>We really appreciate your time!</a:t>
            </a:r>
          </a:p>
          <a:p>
            <a:pPr marL="0" indent="0">
              <a:buFont typeface="Arial"/>
              <a:buNone/>
            </a:pPr>
            <a:r>
              <a:rPr lang="en-US" dirty="0"/>
              <a:t>Please feel free to reach out to us for the final work product at the end of September. </a:t>
            </a:r>
          </a:p>
        </p:txBody>
      </p:sp>
    </p:spTree>
    <p:extLst>
      <p:ext uri="{BB962C8B-B14F-4D97-AF65-F5344CB8AC3E}">
        <p14:creationId xmlns:p14="http://schemas.microsoft.com/office/powerpoint/2010/main" val="396223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584775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266777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DOCUMENT: OUTLINE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5800" y="2709618"/>
            <a:ext cx="2307662" cy="227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42640" tIns="914112" rIns="1142640" bIns="91411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0050" algn="r"/>
              </a:tabLst>
            </a:pPr>
            <a:b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67000" y="1579386"/>
            <a:ext cx="4576702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Chain Information Systems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2.1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What are SC Information Systems?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2.2 Why are SC Information Systems Important?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2.3 How are they Different from Existing Approaches?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 Information System Capabilities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3.1 System Capability Basis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2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3.1.1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About SCOR</a:t>
            </a:r>
            <a:endParaRPr lang="en-US" sz="900" dirty="0">
              <a:solidFill>
                <a:srgbClr val="6C6463"/>
              </a:solidFill>
            </a:endParaRPr>
          </a:p>
          <a:p>
            <a:pPr lvl="2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3.1.2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About APQC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3.2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Key Supply Chain System Capabilities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2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3.2.1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Process Capabilities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2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3.2.2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Technical Capabilities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2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3.2.3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Capability Definitions and Maturity Levels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Maturity Roadmap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4.1 Maturity Levels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4.2 Pre-requisites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4.3 Implementation Architecture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4.4 Key Considerations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Technology Options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Country Context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6719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/>
              <a:t>CONTACT: SWOHLER@GHSC-PSM.ORG</a:t>
            </a:r>
          </a:p>
          <a:p>
            <a:r>
              <a:rPr lang="en-US" sz="1200" dirty="0"/>
              <a:t>The USAID Global Health Supply Chain-Procurement and Supply Management project provides commodity procurement and logistics services, strengthens supply chain systems, and promotes commodity security. </a:t>
            </a:r>
            <a:br>
              <a:rPr lang="en-US" sz="1200" dirty="0"/>
            </a:br>
            <a:r>
              <a:rPr lang="en-US" sz="1200" dirty="0"/>
              <a:t>We support USAID programs and Presidential Initiatives in Africa, Asia, Latin America, and the Caribbean, focusing on HIV/AIDS, malaria, and population and reproductive health commodities. </a:t>
            </a:r>
          </a:p>
        </p:txBody>
      </p:sp>
    </p:spTree>
    <p:extLst>
      <p:ext uri="{BB962C8B-B14F-4D97-AF65-F5344CB8AC3E}">
        <p14:creationId xmlns:p14="http://schemas.microsoft.com/office/powerpoint/2010/main" val="341253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Better understand the approach for the Supply Chain Information Systems Maturity Model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“Test” the draft Model by running through a few sample scenarios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Provide constructive feedback on how to improve on the Model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87E4485-4FFF-4F48-8B13-FDBBA9855F73}"/>
              </a:ext>
            </a:extLst>
          </p:cNvPr>
          <p:cNvSpPr txBox="1">
            <a:spLocks/>
          </p:cNvSpPr>
          <p:nvPr/>
        </p:nvSpPr>
        <p:spPr>
          <a:xfrm>
            <a:off x="686104" y="685800"/>
            <a:ext cx="7772400" cy="4801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 dirty="0"/>
              <a:t>WHAT ARE THE OBJECTIVES FOR TODAY?</a:t>
            </a:r>
          </a:p>
        </p:txBody>
      </p:sp>
    </p:spTree>
    <p:extLst>
      <p:ext uri="{BB962C8B-B14F-4D97-AF65-F5344CB8AC3E}">
        <p14:creationId xmlns:p14="http://schemas.microsoft.com/office/powerpoint/2010/main" val="64083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3066B965-514E-4116-AF0C-6906DD265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75203"/>
              </p:ext>
            </p:extLst>
          </p:nvPr>
        </p:nvGraphicFramePr>
        <p:xfrm>
          <a:off x="228904" y="1600200"/>
          <a:ext cx="8686800" cy="3214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6918043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3637921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74480514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99167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2:35pm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3:00pm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Detailed Overview: Supply Chain Information Systems Maturity Model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173038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Explore the SCISMM Model in more detail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00960406"/>
                  </a:ext>
                </a:extLst>
              </a:tr>
              <a:tr h="24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3:00pm 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3:10pm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Break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425035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3:10pm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3:20pm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Set the Stage: Pakistan &amp; Malawi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04512741"/>
                  </a:ext>
                </a:extLst>
              </a:tr>
              <a:tr h="49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3:20pm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4:15pm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Activity 1: Test the Model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173038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Split into Pakistan &amp; Malawi groups to discuss scenarios using the model</a:t>
                      </a:r>
                    </a:p>
                    <a:p>
                      <a:pPr marL="285750" indent="-173038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Leverage Nepal’s example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35711002"/>
                  </a:ext>
                </a:extLst>
              </a:tr>
              <a:tr h="310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4:15pm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4:25pm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Activity 2: Feedback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did you like about the model?</a:t>
                      </a: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gaps did you identify while using the model?</a:t>
                      </a: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would make the model more valuable/useful/helpful?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65557360"/>
                  </a:ext>
                </a:extLst>
              </a:tr>
              <a:tr h="310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4:25pm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4:30pm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Wrap 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Next Steps</a:t>
                      </a: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Questions</a:t>
                      </a: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Thank you! 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7112998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B666C2AA-2FAF-4556-A2DA-365D6ED6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9242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2062103"/>
          </a:xfrm>
        </p:spPr>
        <p:txBody>
          <a:bodyPr/>
          <a:lstStyle/>
          <a:p>
            <a:r>
              <a:rPr lang="en-US" dirty="0"/>
              <a:t>DETAILED OVERVIEW: </a:t>
            </a:r>
            <a:br>
              <a:rPr lang="en-US" dirty="0"/>
            </a:br>
            <a:r>
              <a:rPr lang="en-US" dirty="0"/>
              <a:t>SUPPLY CHAIN INFORMATION SYSTEMS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104281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Font typeface="Wingdings" panose="05000000000000000000" pitchFamily="2" charset="2"/>
              <a:buChar char="q"/>
            </a:pPr>
            <a:r>
              <a:rPr lang="en-US" dirty="0"/>
              <a:t>Intended Use: Enable strategic decision &amp; work plan discussions</a:t>
            </a:r>
          </a:p>
          <a:p>
            <a:pPr marL="341313" indent="-341313">
              <a:buFont typeface="Wingdings" panose="05000000000000000000" pitchFamily="2" charset="2"/>
              <a:buChar char="q"/>
            </a:pPr>
            <a:r>
              <a:rPr lang="en-US" dirty="0"/>
              <a:t>Reminder:  This is a working draft</a:t>
            </a:r>
          </a:p>
          <a:p>
            <a:pPr marL="341313" indent="-341313">
              <a:buFont typeface="Wingdings" panose="05000000000000000000" pitchFamily="2" charset="2"/>
              <a:buChar char="q"/>
            </a:pPr>
            <a:r>
              <a:rPr lang="en-US" dirty="0"/>
              <a:t>Discussion encouraged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87E4485-4FFF-4F48-8B13-FDBBA9855F73}"/>
              </a:ext>
            </a:extLst>
          </p:cNvPr>
          <p:cNvSpPr txBox="1">
            <a:spLocks/>
          </p:cNvSpPr>
          <p:nvPr/>
        </p:nvSpPr>
        <p:spPr>
          <a:xfrm>
            <a:off x="686104" y="298001"/>
            <a:ext cx="7772400" cy="8679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 dirty="0"/>
              <a:t>HIGHLIGHTS &amp; REVIEW THE SUPPLY CHAIN INFORMATION SYSTEMS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54426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 </a:t>
            </a:r>
            <a:r>
              <a:rPr lang="en-US" dirty="0"/>
              <a:t>IS MATURITY MODEL</a:t>
            </a:r>
          </a:p>
        </p:txBody>
      </p:sp>
      <p:graphicFrame>
        <p:nvGraphicFramePr>
          <p:cNvPr id="4" name="Object 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228041"/>
              </p:ext>
            </p:extLst>
          </p:nvPr>
        </p:nvGraphicFramePr>
        <p:xfrm>
          <a:off x="838200" y="1524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524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52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1077218"/>
          </a:xfrm>
        </p:spPr>
        <p:txBody>
          <a:bodyPr/>
          <a:lstStyle/>
          <a:p>
            <a:r>
              <a:rPr lang="en-US" dirty="0"/>
              <a:t>SET THE STAGE: </a:t>
            </a:r>
            <a:br>
              <a:rPr lang="en-US" dirty="0"/>
            </a:br>
            <a:r>
              <a:rPr lang="en-US" dirty="0"/>
              <a:t>PAKISTAN &amp; MALAWI</a:t>
            </a:r>
          </a:p>
        </p:txBody>
      </p:sp>
    </p:spTree>
    <p:extLst>
      <p:ext uri="{BB962C8B-B14F-4D97-AF65-F5344CB8AC3E}">
        <p14:creationId xmlns:p14="http://schemas.microsoft.com/office/powerpoint/2010/main" val="1726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9400" y="1600200"/>
            <a:ext cx="2362200" cy="4495800"/>
          </a:xfrm>
        </p:spPr>
        <p:txBody>
          <a:bodyPr>
            <a:normAutofit/>
          </a:bodyPr>
          <a:lstStyle/>
          <a:p>
            <a:r>
              <a:rPr lang="en-US" dirty="0" err="1"/>
              <a:t>cLMIS</a:t>
            </a:r>
            <a:r>
              <a:rPr lang="en-US" dirty="0"/>
              <a:t> used for IM only in CWS, and for reporting in all other locations</a:t>
            </a:r>
          </a:p>
          <a:p>
            <a:r>
              <a:rPr lang="en-US" dirty="0" err="1"/>
              <a:t>vLMIS</a:t>
            </a:r>
            <a:r>
              <a:rPr lang="en-US" dirty="0"/>
              <a:t> is deployed nationally for IM</a:t>
            </a:r>
          </a:p>
          <a:p>
            <a:r>
              <a:rPr lang="en-US" dirty="0"/>
              <a:t>All LMIS solutions to be migrated to a single platform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OVERVIEW: PAKISTAN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53AFC-22A1-4494-9702-532988CE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79168"/>
            <a:ext cx="4156347" cy="2167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19AC2-98E3-4784-9443-0787D4812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11" t="3680" r="18154" b="-3680"/>
          <a:stretch/>
        </p:blipFill>
        <p:spPr>
          <a:xfrm>
            <a:off x="676677" y="2963054"/>
            <a:ext cx="5867400" cy="3298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B3299C-407C-43E9-8E79-C23AAB1721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51" t="168" r="8361" b="1204"/>
          <a:stretch/>
        </p:blipFill>
        <p:spPr>
          <a:xfrm>
            <a:off x="533401" y="1645920"/>
            <a:ext cx="59436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8018" y="1524000"/>
            <a:ext cx="3505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System in focus: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openLMIS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Operates at all health facilities</a:t>
            </a:r>
          </a:p>
          <a:p>
            <a:r>
              <a:rPr lang="en-US" dirty="0"/>
              <a:t>Registers inventory, consumption, adjustments, and requisitions</a:t>
            </a:r>
          </a:p>
          <a:p>
            <a:r>
              <a:rPr lang="en-US" dirty="0"/>
              <a:t>Follows requisitions from initial request, through approval, to when requisition is passed to central medical store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OVERVIEW: MALAWI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2773"/>
            <a:ext cx="5076497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"/>
          <a:stretch/>
        </p:blipFill>
        <p:spPr bwMode="auto">
          <a:xfrm>
            <a:off x="2913994" y="4838699"/>
            <a:ext cx="2543503" cy="129516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417123"/>
      </p:ext>
    </p:extLst>
  </p:cSld>
  <p:clrMapOvr>
    <a:masterClrMapping/>
  </p:clrMapOvr>
</p:sld>
</file>

<file path=ppt/theme/theme1.xml><?xml version="1.0" encoding="utf-8"?>
<a:theme xmlns:a="http://schemas.openxmlformats.org/drawingml/2006/main" name="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867F6FDBE864781720E840E9BC3C8" ma:contentTypeVersion="12" ma:contentTypeDescription="Create a new document." ma:contentTypeScope="" ma:versionID="cf4b51f0c6a66763988411f47f9c36ff">
  <xsd:schema xmlns:xsd="http://www.w3.org/2001/XMLSchema" xmlns:xs="http://www.w3.org/2001/XMLSchema" xmlns:p="http://schemas.microsoft.com/office/2006/metadata/properties" xmlns:ns1="http://schemas.microsoft.com/sharepoint/v3" xmlns:ns2="575eb038-d9ec-4fa4-8827-5db1ac46a677" targetNamespace="http://schemas.microsoft.com/office/2006/metadata/properties" ma:root="true" ma:fieldsID="3a4b95356bd66b3c34eb7d3310df8efd" ns1:_="" ns2:_="">
    <xsd:import namespace="http://schemas.microsoft.com/sharepoint/v3"/>
    <xsd:import namespace="575eb038-d9ec-4fa4-8827-5db1ac46a67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eb038-d9ec-4fa4-8827-5db1ac46a6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84914D-24E6-47C6-9DDD-78121545C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5eb038-d9ec-4fa4-8827-5db1ac46a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C4A9A3-0269-4EBF-A5E1-44F9768D2671}">
  <ds:schemaRefs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575eb038-d9ec-4fa4-8827-5db1ac46a677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E3D16EF-6163-4A27-911C-5C1759FE5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4.3-Template_4.29.2016</Template>
  <TotalTime>12074</TotalTime>
  <Words>688</Words>
  <Application>Microsoft Macintosh PowerPoint</Application>
  <PresentationFormat>On-screen Show (4:3)</PresentationFormat>
  <Paragraphs>124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Mincho</vt:lpstr>
      <vt:lpstr>Arial</vt:lpstr>
      <vt:lpstr>Calibri</vt:lpstr>
      <vt:lpstr>Gill Sans MT</vt:lpstr>
      <vt:lpstr>GillSansMTStd-Book</vt:lpstr>
      <vt:lpstr>Times New Roman</vt:lpstr>
      <vt:lpstr>Wingdings</vt:lpstr>
      <vt:lpstr>4.3-Template_4.29.2016</vt:lpstr>
      <vt:lpstr>Worksheet</vt:lpstr>
      <vt:lpstr>SUPPLY CHAIN INFORMATION SYSTEMS MATURITY MODEL: IN-DEPTH OVERVIEW</vt:lpstr>
      <vt:lpstr>PowerPoint Presentation</vt:lpstr>
      <vt:lpstr>AGENDA</vt:lpstr>
      <vt:lpstr>DETAILED OVERVIEW:  SUPPLY CHAIN INFORMATION SYSTEMS MATURITY MODEL</vt:lpstr>
      <vt:lpstr>PowerPoint Presentation</vt:lpstr>
      <vt:lpstr>SC IS MATURITY MODEL</vt:lpstr>
      <vt:lpstr>SET THE STAGE:  PAKISTAN &amp; MALAWI</vt:lpstr>
      <vt:lpstr>COUNTRY OVERVIEW: PAKISTAN</vt:lpstr>
      <vt:lpstr>COUNTRY OVERVIEW: MALAWI</vt:lpstr>
      <vt:lpstr>ACTIVITY 1:  TEST THE MODEL</vt:lpstr>
      <vt:lpstr>ACTIVITY 1: TEST THE MODEL</vt:lpstr>
      <vt:lpstr>ACTIVITY 2:  FEEDBACK</vt:lpstr>
      <vt:lpstr>ACTIVITY 2: FEEDBACK</vt:lpstr>
      <vt:lpstr>WRAP UP</vt:lpstr>
      <vt:lpstr>PowerPoint Presentation</vt:lpstr>
      <vt:lpstr>QUESTIONS &amp; THANKS!</vt:lpstr>
      <vt:lpstr>APPENDIX</vt:lpstr>
      <vt:lpstr>SUPPORTING DOCUMENT: OUTLINE</vt:lpstr>
      <vt:lpstr>PowerPoint Presentation</vt:lpstr>
    </vt:vector>
  </TitlesOfParts>
  <Company>USAID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Mary Jo Kochendorfer</cp:lastModifiedBy>
  <cp:revision>142</cp:revision>
  <dcterms:created xsi:type="dcterms:W3CDTF">2016-05-03T20:02:08Z</dcterms:created>
  <dcterms:modified xsi:type="dcterms:W3CDTF">2018-09-20T22:30:06Z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0x010100313867F6FDBE864781720E840E9BC3C8</vt:lpwstr>
  </property>
  <property fmtid="{D5CDD505-2E9C-101B-9397-08002B2CF9AE}" pid="3" name="ProjectDocumentType">
    <vt:lpwstr/>
  </property>
</Properties>
</file>