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256" r:id="rId2"/>
    <p:sldId id="276" r:id="rId3"/>
    <p:sldId id="277" r:id="rId4"/>
    <p:sldId id="278" r:id="rId5"/>
    <p:sldId id="275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00503000000020004" pitchFamily="2" charset="0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  <p:embeddedFont>
      <p:font typeface="Trebuchet MS" panose="020B070302020209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072491-20D0-4D57-891C-B682FA5FCEB7}">
  <a:tblStyle styleId="{F4072491-20D0-4D57-891C-B682FA5FCE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3A0909-1951-4B86-839D-FAF6744707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673" autoAdjust="0"/>
  </p:normalViewPr>
  <p:slideViewPr>
    <p:cSldViewPr snapToGrid="0" snapToObjects="1">
      <p:cViewPr varScale="1">
        <p:scale>
          <a:sx n="121" d="100"/>
          <a:sy n="121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ctr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Vendor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 fontAlgn="ctr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 –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(High/Low)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 fontAlgn="ctr"/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Gobee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Group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3, 4, 4, 4, 4 </a:t>
            </a:r>
          </a:p>
          <a:p>
            <a:pPr rtl="0" fontAlgn="ctr"/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Lenati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1, 2, 2, 2, 3 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Resonance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2, 1, 1, 3, 1 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Vital Wave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4, 3, 3, 1, 2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27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34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81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LMIS_Title">
  <p:cSld name="OpenLMIS_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5804100"/>
            <a:ext cx="9144000" cy="1053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1"/>
            <a:ext cx="9144000" cy="2400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B71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2435" y="5949060"/>
            <a:ext cx="7903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98989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9898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3544939" y="117487"/>
            <a:ext cx="5323500" cy="1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54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544938" y="1713849"/>
            <a:ext cx="5323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19" y="329088"/>
            <a:ext cx="3432900" cy="17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YouSlide">
  <p:cSld name="2_ThankYou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5297700"/>
            <a:ext cx="9144000" cy="1560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Shape 24"/>
          <p:cNvSpPr/>
          <p:nvPr/>
        </p:nvSpPr>
        <p:spPr>
          <a:xfrm rot="10800000" flipH="1">
            <a:off x="0" y="-174"/>
            <a:ext cx="9144000" cy="15012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0" y="1465941"/>
            <a:ext cx="9144000" cy="4107600"/>
          </a:xfrm>
          <a:prstGeom prst="round2SameRect">
            <a:avLst>
              <a:gd name="adj1" fmla="val 0"/>
              <a:gd name="adj2" fmla="val 0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84255" y="2354355"/>
            <a:ext cx="73755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6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53143" y="5573484"/>
            <a:ext cx="78378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941" y="58056"/>
            <a:ext cx="4202100" cy="13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flipH="1">
            <a:off x="-1" y="0"/>
            <a:ext cx="9144000" cy="1446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l="-25873" t="18560" r="13658" b="46647"/>
          <a:stretch/>
        </p:blipFill>
        <p:spPr>
          <a:xfrm>
            <a:off x="4907636" y="0"/>
            <a:ext cx="4560300" cy="14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10800000" flipH="1">
            <a:off x="0" y="6206100"/>
            <a:ext cx="9144000" cy="651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152570"/>
            <a:ext cx="9144000" cy="505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472780"/>
            <a:ext cx="8229600" cy="4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93" y="6299435"/>
            <a:ext cx="1479000" cy="4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 A">
  <p:cSld name="2 Column Content A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1" y="0"/>
            <a:ext cx="9144000" cy="1446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 l="-25873" t="18560" r="13658" b="46647"/>
          <a:stretch/>
        </p:blipFill>
        <p:spPr>
          <a:xfrm>
            <a:off x="4907636" y="0"/>
            <a:ext cx="4560300" cy="14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0" y="1152570"/>
            <a:ext cx="9144000" cy="505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6693"/>
            <a:ext cx="4079400" cy="4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 rot="10800000">
            <a:off x="1" y="6206048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03072" y="1446693"/>
            <a:ext cx="4079400" cy="4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 rot="10800000" flipH="1">
            <a:off x="0" y="6206100"/>
            <a:ext cx="9144000" cy="651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93" y="6299435"/>
            <a:ext cx="1479000" cy="4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91685" y="367463"/>
            <a:ext cx="77724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28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 rot="10800000" flipH="1">
            <a:off x="0" y="6206100"/>
            <a:ext cx="9144000" cy="651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293" y="6299435"/>
            <a:ext cx="1479000" cy="4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Layout">
  <p:cSld name="Picture_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935038" y="4"/>
            <a:ext cx="73455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3" y="6498000"/>
            <a:ext cx="9351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35038" y="6498000"/>
            <a:ext cx="9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412000" y="649800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935038" y="1341438"/>
            <a:ext cx="73455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28650" y="-13303"/>
            <a:ext cx="7886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swald"/>
              <a:buNone/>
              <a:defRPr sz="37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086600" y="648869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800100" y="914400"/>
            <a:ext cx="7543800" cy="0"/>
          </a:xfrm>
          <a:prstGeom prst="straightConnector1">
            <a:avLst/>
          </a:prstGeom>
          <a:noFill/>
          <a:ln w="12700" cap="flat" cmpd="sng">
            <a:solidFill>
              <a:srgbClr val="78C33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84255" y="1744755"/>
            <a:ext cx="7375500" cy="23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OpenLMIS</a:t>
            </a:r>
            <a:r>
              <a:rPr lang="en-US" dirty="0"/>
              <a:t> Sustainability &amp; Biz Plan Support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 Note Review Summary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452F0D-FB34-4BE3-8551-16FEAA119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70298"/>
              </p:ext>
            </p:extLst>
          </p:nvPr>
        </p:nvGraphicFramePr>
        <p:xfrm>
          <a:off x="559293" y="1397000"/>
          <a:ext cx="7060708" cy="4080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55433">
                  <a:extLst>
                    <a:ext uri="{9D8B030D-6E8A-4147-A177-3AD203B41FA5}">
                      <a16:colId xmlns:a16="http://schemas.microsoft.com/office/drawing/2014/main" val="749933162"/>
                    </a:ext>
                  </a:extLst>
                </a:gridCol>
                <a:gridCol w="1766657">
                  <a:extLst>
                    <a:ext uri="{9D8B030D-6E8A-4147-A177-3AD203B41FA5}">
                      <a16:colId xmlns:a16="http://schemas.microsoft.com/office/drawing/2014/main" val="3583947527"/>
                    </a:ext>
                  </a:extLst>
                </a:gridCol>
                <a:gridCol w="1673441">
                  <a:extLst>
                    <a:ext uri="{9D8B030D-6E8A-4147-A177-3AD203B41FA5}">
                      <a16:colId xmlns:a16="http://schemas.microsoft.com/office/drawing/2014/main" val="2101172664"/>
                    </a:ext>
                  </a:extLst>
                </a:gridCol>
                <a:gridCol w="1765177">
                  <a:extLst>
                    <a:ext uri="{9D8B030D-6E8A-4147-A177-3AD203B41FA5}">
                      <a16:colId xmlns:a16="http://schemas.microsoft.com/office/drawing/2014/main" val="1240017312"/>
                    </a:ext>
                  </a:extLst>
                </a:gridCol>
              </a:tblGrid>
              <a:tr h="816104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  <a:p>
                      <a:r>
                        <a:rPr lang="en-US" dirty="0" err="1"/>
                        <a:t>Avg</a:t>
                      </a:r>
                      <a:r>
                        <a:rPr lang="en-US" dirty="0"/>
                        <a:t> (High/Low)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Proceed to Next Step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404380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dirty="0" err="1"/>
                        <a:t>Gobee</a:t>
                      </a:r>
                      <a:r>
                        <a:rPr lang="en-US" dirty="0"/>
                        <a:t>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 (3/4)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Clear not suited for this activity. Interest noted around HCD &amp; prototyping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950176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dirty="0" err="1"/>
                        <a:t>Lenati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(1/3)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Concerns about cost but good framework.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344020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dirty="0"/>
                        <a:t>Resonance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 (1/3)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Concerns about time frame. Highest number of #1 rankings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6048672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dirty="0"/>
                        <a:t>Vital Wave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 (1/4)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Wide range of rankings.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416843"/>
                  </a:ext>
                </a:extLst>
              </a:tr>
            </a:tbl>
          </a:graphicData>
        </a:graphic>
      </p:graphicFrame>
      <p:pic>
        <p:nvPicPr>
          <p:cNvPr id="3" name="Graphic 2" descr="Close">
            <a:extLst>
              <a:ext uri="{FF2B5EF4-FFF2-40B4-BE49-F238E27FC236}">
                <a16:creationId xmlns:a16="http://schemas.microsoft.com/office/drawing/2014/main" id="{5A663E04-5F22-4C4E-B70A-C9F94B2A5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930" y="2325950"/>
            <a:ext cx="557074" cy="55707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6E1A640D-3CB0-4417-AF17-FAE174EBD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9930" y="3999391"/>
            <a:ext cx="645850" cy="645850"/>
          </a:xfrm>
          <a:prstGeom prst="rect">
            <a:avLst/>
          </a:prstGeom>
        </p:spPr>
      </p:pic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2320AD67-1388-414E-AE80-221F784C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930" y="4928341"/>
            <a:ext cx="557074" cy="557074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0411370C-FFCA-4E85-8193-6F7C3AB95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7786" y="3100527"/>
            <a:ext cx="681361" cy="6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Resonance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452F0D-FB34-4BE3-8551-16FEAA119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02025"/>
              </p:ext>
            </p:extLst>
          </p:nvPr>
        </p:nvGraphicFramePr>
        <p:xfrm>
          <a:off x="363984" y="1152742"/>
          <a:ext cx="8518821" cy="41940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39607">
                  <a:extLst>
                    <a:ext uri="{9D8B030D-6E8A-4147-A177-3AD203B41FA5}">
                      <a16:colId xmlns:a16="http://schemas.microsoft.com/office/drawing/2014/main" val="749933162"/>
                    </a:ext>
                  </a:extLst>
                </a:gridCol>
                <a:gridCol w="3206087">
                  <a:extLst>
                    <a:ext uri="{9D8B030D-6E8A-4147-A177-3AD203B41FA5}">
                      <a16:colId xmlns:a16="http://schemas.microsoft.com/office/drawing/2014/main" val="3583947527"/>
                    </a:ext>
                  </a:extLst>
                </a:gridCol>
                <a:gridCol w="2473127">
                  <a:extLst>
                    <a:ext uri="{9D8B030D-6E8A-4147-A177-3AD203B41FA5}">
                      <a16:colId xmlns:a16="http://schemas.microsoft.com/office/drawing/2014/main" val="2101172664"/>
                    </a:ext>
                  </a:extLst>
                </a:gridCol>
              </a:tblGrid>
              <a:tr h="816104"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Weaknesses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404380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Reasonable grasp of the problem; good experience; feasible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Phased approach is very long &amp; time intensive with Phase 2 where actual value activities will be done. Reduction of phases by 50% make approach a strong contender.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Past experience indicates strong public health exposure. Would like to see a little more detail about some of their Business Model related projects.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950176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"Market Sounding Field Visits". Use of the Business Model canvas to quickly map out models. They have staff based in Sub-Saharan Africa to understand the context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Concerned that the approach is not very iterative or exploratory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they provide samples of the other team members? (They mention a Project Analyst and a Network of Experts.)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344020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Like the three key principles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Market Sounding Field Visits - 30 in 3 countries (logic is missing). Longer timeline unsure if it can operate faster or 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Cost is quite low relative to other bids (but longer time frame 12 months) could they accelerate this process and what is impact on cost?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6048672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Business modeling workshop (interesting concept) &amp; adaptive modeling using a business model scorecard an interesting 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Source experience/ understanding of OSS business models?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416843"/>
                  </a:ext>
                </a:extLst>
              </a:tr>
            </a:tbl>
          </a:graphicData>
        </a:graphic>
      </p:graphicFrame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6E1A640D-3CB0-4417-AF17-FAE174EB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8357" y="294767"/>
            <a:ext cx="645850" cy="6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Lenati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452F0D-FB34-4BE3-8551-16FEAA119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5474"/>
              </p:ext>
            </p:extLst>
          </p:nvPr>
        </p:nvGraphicFramePr>
        <p:xfrm>
          <a:off x="261194" y="1129413"/>
          <a:ext cx="8450022" cy="42519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16507">
                  <a:extLst>
                    <a:ext uri="{9D8B030D-6E8A-4147-A177-3AD203B41FA5}">
                      <a16:colId xmlns:a16="http://schemas.microsoft.com/office/drawing/2014/main" val="749933162"/>
                    </a:ext>
                  </a:extLst>
                </a:gridCol>
                <a:gridCol w="2965142">
                  <a:extLst>
                    <a:ext uri="{9D8B030D-6E8A-4147-A177-3AD203B41FA5}">
                      <a16:colId xmlns:a16="http://schemas.microsoft.com/office/drawing/2014/main" val="3583947527"/>
                    </a:ext>
                  </a:extLst>
                </a:gridCol>
                <a:gridCol w="2168373">
                  <a:extLst>
                    <a:ext uri="{9D8B030D-6E8A-4147-A177-3AD203B41FA5}">
                      <a16:colId xmlns:a16="http://schemas.microsoft.com/office/drawing/2014/main" val="2101172664"/>
                    </a:ext>
                  </a:extLst>
                </a:gridCol>
              </a:tblGrid>
              <a:tr h="592855"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Weaknesses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404380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Good framework &amp; appreciate the integrated go-to-market (GTM) approach. May be challenging with actors in this space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Value is mixed as proposal is expensive and approach seems a bit generic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underlying theme of this presentation seems biased towards commercialization. Would we move away from supporting </a:t>
                      </a:r>
                      <a:r>
                        <a:rPr lang="en-US" sz="1100" dirty="0" err="1"/>
                        <a:t>MoH</a:t>
                      </a:r>
                      <a:r>
                        <a:rPr lang="en-US" sz="1100" dirty="0"/>
                        <a:t> implementations?*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950176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Demonstrated good analytical skills and they posed a good set of questions and showed a logical process. They had at least one relevant project example.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Approach seems a bit canned</a:t>
                      </a:r>
                    </a:p>
                    <a:p>
                      <a:r>
                        <a:rPr lang="en-US" sz="1100" dirty="0"/>
                        <a:t>Dependencies/assumptions for certain outputs/5 step process is unclear (should explore in contracting if we proceed)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What will </a:t>
                      </a:r>
                      <a:r>
                        <a:rPr lang="en-US" sz="1100" dirty="0" err="1"/>
                        <a:t>Prokarma</a:t>
                      </a:r>
                      <a:r>
                        <a:rPr lang="en-US" sz="1100" dirty="0"/>
                        <a:t> do in this project?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344020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Company seems to have expertise in enabling a specific business model [</a:t>
                      </a:r>
                      <a:r>
                        <a:rPr lang="en-US" sz="1100" i="1" dirty="0"/>
                        <a:t>does this align with </a:t>
                      </a:r>
                      <a:r>
                        <a:rPr lang="en-US" sz="1100" i="1" dirty="0" err="1"/>
                        <a:t>OpenLMIS</a:t>
                      </a:r>
                      <a:r>
                        <a:rPr lang="en-US" sz="1100" i="1" dirty="0"/>
                        <a:t> perspective?</a:t>
                      </a:r>
                      <a:r>
                        <a:rPr lang="en-US" sz="1100" i="0" dirty="0"/>
                        <a:t>] </a:t>
                      </a:r>
                      <a:r>
                        <a:rPr lang="en-US" sz="1100" dirty="0"/>
                        <a:t>Experience in the healthcare, logistics and software/tech sectors.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Not much information about their previous experience in the public health or similar sectors. Would like to see more case studies/detailed examples of similar work done.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Learning more from FSP on their experience with </a:t>
                      </a:r>
                      <a:r>
                        <a:rPr lang="en-US" sz="1100" dirty="0" err="1"/>
                        <a:t>mojaloop</a:t>
                      </a:r>
                      <a:r>
                        <a:rPr lang="en-US" sz="11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6048672"/>
                  </a:ext>
                </a:extLst>
              </a:tr>
              <a:tr h="816104">
                <a:tc>
                  <a:txBody>
                    <a:bodyPr/>
                    <a:lstStyle/>
                    <a:p>
                      <a:r>
                        <a:rPr lang="en-US" sz="1100" dirty="0"/>
                        <a:t>Five step process/inquire for biz models (especially the buying personas and insights)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 am not sure if the "Go-To-Market" framing is appropriate for this project. On page 5 their definition of GTM does have very important elements.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*Do they understand one model is that implementations require donor support?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416843"/>
                  </a:ext>
                </a:extLst>
              </a:tr>
            </a:tbl>
          </a:graphicData>
        </a:graphic>
      </p:graphicFrame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0411370C-FFCA-4E85-8193-6F7C3AB95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697" y="277011"/>
            <a:ext cx="681361" cy="6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472780"/>
            <a:ext cx="8229600" cy="44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Review with </a:t>
            </a:r>
            <a:r>
              <a:rPr lang="en-US" dirty="0" err="1"/>
              <a:t>OpenLMIS</a:t>
            </a:r>
            <a:r>
              <a:rPr lang="en-US" dirty="0"/>
              <a:t> governance committee (8/21)</a:t>
            </a:r>
          </a:p>
          <a:p>
            <a:pPr marL="800100" lvl="1"/>
            <a:r>
              <a:rPr lang="en-US" dirty="0"/>
              <a:t>Meeting with BMGF colleagues to learn more about </a:t>
            </a:r>
            <a:r>
              <a:rPr lang="en-US" dirty="0" err="1"/>
              <a:t>Lenati</a:t>
            </a:r>
            <a:r>
              <a:rPr lang="en-US" dirty="0"/>
              <a:t> </a:t>
            </a:r>
            <a:r>
              <a:rPr lang="en-US" dirty="0" err="1"/>
              <a:t>mojaloop</a:t>
            </a:r>
            <a:r>
              <a:rPr lang="en-US" dirty="0"/>
              <a:t> experience</a:t>
            </a:r>
          </a:p>
          <a:p>
            <a:pPr marL="342900" indent="-342900"/>
            <a:r>
              <a:rPr lang="en-US" dirty="0"/>
              <a:t>Communicate with vendors (no go / go with questions) (8/23)</a:t>
            </a:r>
          </a:p>
          <a:p>
            <a:pPr marL="342900" indent="-342900"/>
            <a:r>
              <a:rPr lang="en-US" dirty="0"/>
              <a:t>Finalize vendor by end of August</a:t>
            </a:r>
          </a:p>
          <a:p>
            <a:pPr marL="342900" indent="-342900"/>
            <a:r>
              <a:rPr lang="en-US" dirty="0"/>
              <a:t>BMGF contract with vendor (late September)</a:t>
            </a:r>
          </a:p>
          <a:p>
            <a:pPr marL="342900" indent="-342900"/>
            <a:r>
              <a:rPr lang="en-US" dirty="0"/>
              <a:t>Vendor start (early October)</a:t>
            </a:r>
            <a:endParaRPr dirty="0"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enLMIS Theme ">
  <a:themeElements>
    <a:clrScheme name="Custom 14">
      <a:dk1>
        <a:srgbClr val="58585A"/>
      </a:dk1>
      <a:lt1>
        <a:srgbClr val="FFFFFF"/>
      </a:lt1>
      <a:dk2>
        <a:srgbClr val="008DB3"/>
      </a:dk2>
      <a:lt2>
        <a:srgbClr val="EBEBEB"/>
      </a:lt2>
      <a:accent1>
        <a:srgbClr val="E77325"/>
      </a:accent1>
      <a:accent2>
        <a:srgbClr val="4CBAEA"/>
      </a:accent2>
      <a:accent3>
        <a:srgbClr val="C4581E"/>
      </a:accent3>
      <a:accent4>
        <a:srgbClr val="F6CEAF"/>
      </a:accent4>
      <a:accent5>
        <a:srgbClr val="CBE5F7"/>
      </a:accent5>
      <a:accent6>
        <a:srgbClr val="727476"/>
      </a:accent6>
      <a:hlink>
        <a:srgbClr val="58585A"/>
      </a:hlink>
      <a:folHlink>
        <a:srgbClr val="008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660</Words>
  <Application>Microsoft Macintosh PowerPoint</Application>
  <PresentationFormat>On-screen Show (4:3)</PresentationFormat>
  <Paragraphs>77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Helvetica Neue</vt:lpstr>
      <vt:lpstr>Oswald</vt:lpstr>
      <vt:lpstr>Trebuchet MS</vt:lpstr>
      <vt:lpstr>OpenLMIS Theme </vt:lpstr>
      <vt:lpstr>OpenLMIS Sustainability &amp; Biz Plan Support </vt:lpstr>
      <vt:lpstr>Concept Note Review Summary</vt:lpstr>
      <vt:lpstr>Resonance</vt:lpstr>
      <vt:lpstr>Lenati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</dc:title>
  <dc:creator>Kaleb Brownlow</dc:creator>
  <cp:lastModifiedBy>Brandon Bowersox-Johnson</cp:lastModifiedBy>
  <cp:revision>22</cp:revision>
  <dcterms:modified xsi:type="dcterms:W3CDTF">2018-08-21T14:41:42Z</dcterms:modified>
</cp:coreProperties>
</file>