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1"/>
  </p:notesMasterIdLst>
  <p:sldIdLst>
    <p:sldId id="256" r:id="rId5"/>
    <p:sldId id="1420" r:id="rId6"/>
    <p:sldId id="1412" r:id="rId7"/>
    <p:sldId id="334" r:id="rId8"/>
    <p:sldId id="1430" r:id="rId9"/>
    <p:sldId id="1419" r:id="rId10"/>
    <p:sldId id="1091" r:id="rId11"/>
    <p:sldId id="1428" r:id="rId12"/>
    <p:sldId id="1058" r:id="rId13"/>
    <p:sldId id="1436" r:id="rId14"/>
    <p:sldId id="1401" r:id="rId15"/>
    <p:sldId id="1402" r:id="rId16"/>
    <p:sldId id="1061" r:id="rId17"/>
    <p:sldId id="1140" r:id="rId18"/>
    <p:sldId id="1141" r:id="rId19"/>
    <p:sldId id="1064" r:id="rId20"/>
    <p:sldId id="1065" r:id="rId21"/>
    <p:sldId id="1066" r:id="rId22"/>
    <p:sldId id="1427" r:id="rId23"/>
    <p:sldId id="1112" r:id="rId24"/>
    <p:sldId id="1115" r:id="rId25"/>
    <p:sldId id="1116" r:id="rId26"/>
    <p:sldId id="1426" r:id="rId27"/>
    <p:sldId id="1133" r:id="rId28"/>
    <p:sldId id="1134" r:id="rId29"/>
    <p:sldId id="1135" r:id="rId30"/>
    <p:sldId id="1136" r:id="rId31"/>
    <p:sldId id="1137" r:id="rId32"/>
    <p:sldId id="1138" r:id="rId33"/>
    <p:sldId id="1431" r:id="rId34"/>
    <p:sldId id="1439" r:id="rId35"/>
    <p:sldId id="279" r:id="rId36"/>
    <p:sldId id="395" r:id="rId37"/>
    <p:sldId id="392" r:id="rId38"/>
    <p:sldId id="363" r:id="rId39"/>
    <p:sldId id="391" r:id="rId40"/>
    <p:sldId id="1432" r:id="rId41"/>
    <p:sldId id="1438" r:id="rId42"/>
    <p:sldId id="300" r:id="rId43"/>
    <p:sldId id="257" r:id="rId44"/>
    <p:sldId id="1433" r:id="rId45"/>
    <p:sldId id="1437" r:id="rId46"/>
    <p:sldId id="378" r:id="rId47"/>
    <p:sldId id="320" r:id="rId48"/>
    <p:sldId id="321" r:id="rId49"/>
    <p:sldId id="336" r:id="rId50"/>
    <p:sldId id="393" r:id="rId51"/>
    <p:sldId id="396" r:id="rId52"/>
    <p:sldId id="1434" r:id="rId53"/>
    <p:sldId id="380" r:id="rId54"/>
    <p:sldId id="276" r:id="rId55"/>
    <p:sldId id="361" r:id="rId56"/>
    <p:sldId id="398" r:id="rId57"/>
    <p:sldId id="1435" r:id="rId58"/>
    <p:sldId id="383" r:id="rId59"/>
    <p:sldId id="397"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36985B3-C49C-491B-86F2-1B38466CC51D}">
          <p14:sldIdLst>
            <p14:sldId id="256"/>
            <p14:sldId id="1420"/>
          </p14:sldIdLst>
        </p14:section>
        <p14:section name="Defining the Market" id="{00CA2FDB-CA4B-4B7B-BE28-C420B5BFF0B4}">
          <p14:sldIdLst>
            <p14:sldId id="1412"/>
            <p14:sldId id="334"/>
          </p14:sldIdLst>
        </p14:section>
        <p14:section name="IT Pro" id="{7A22B27D-6813-49A1-90B2-41BF06EEE48A}">
          <p14:sldIdLst>
            <p14:sldId id="1430"/>
            <p14:sldId id="1419"/>
            <p14:sldId id="1091"/>
            <p14:sldId id="1428"/>
            <p14:sldId id="1058"/>
            <p14:sldId id="1436"/>
            <p14:sldId id="1401"/>
            <p14:sldId id="1402"/>
            <p14:sldId id="1061"/>
            <p14:sldId id="1140"/>
            <p14:sldId id="1141"/>
            <p14:sldId id="1064"/>
            <p14:sldId id="1065"/>
            <p14:sldId id="1066"/>
          </p14:sldIdLst>
        </p14:section>
        <p14:section name="Customer Journey" id="{28CA2EE5-F2C1-4CC0-9A07-957110442C83}">
          <p14:sldIdLst>
            <p14:sldId id="1427"/>
            <p14:sldId id="1112"/>
            <p14:sldId id="1115"/>
            <p14:sldId id="1116"/>
          </p14:sldIdLst>
        </p14:section>
        <p14:section name="Customer Priorities" id="{0BF89852-59E6-49E7-94FF-48A823B82ADD}">
          <p14:sldIdLst>
            <p14:sldId id="1426"/>
            <p14:sldId id="1133"/>
            <p14:sldId id="1134"/>
            <p14:sldId id="1135"/>
            <p14:sldId id="1136"/>
            <p14:sldId id="1137"/>
            <p14:sldId id="1138"/>
          </p14:sldIdLst>
        </p14:section>
        <p14:section name="Pricing" id="{49AF27EA-FF2C-469C-A881-BD628A93174E}">
          <p14:sldIdLst>
            <p14:sldId id="1431"/>
            <p14:sldId id="1439"/>
            <p14:sldId id="279"/>
            <p14:sldId id="395"/>
            <p14:sldId id="392"/>
            <p14:sldId id="363"/>
            <p14:sldId id="391"/>
          </p14:sldIdLst>
        </p14:section>
        <p14:section name="Licensing" id="{60A62CDF-451E-4C67-B2B0-DB7E3CAAE235}">
          <p14:sldIdLst>
            <p14:sldId id="1432"/>
            <p14:sldId id="1438"/>
            <p14:sldId id="300"/>
            <p14:sldId id="257"/>
          </p14:sldIdLst>
        </p14:section>
        <p14:section name="Distribution - Channels" id="{46C6D7B2-3A9F-4B57-AFF0-491293FBE939}">
          <p14:sldIdLst>
            <p14:sldId id="1433"/>
            <p14:sldId id="1437"/>
            <p14:sldId id="378"/>
            <p14:sldId id="320"/>
            <p14:sldId id="321"/>
            <p14:sldId id="336"/>
            <p14:sldId id="393"/>
            <p14:sldId id="396"/>
          </p14:sldIdLst>
        </p14:section>
        <p14:section name="After-Market Support &amp; Maintenance" id="{0787EA25-B1B4-46D8-A3F7-49B0D9C5C8C8}">
          <p14:sldIdLst>
            <p14:sldId id="1434"/>
            <p14:sldId id="380"/>
            <p14:sldId id="276"/>
            <p14:sldId id="361"/>
            <p14:sldId id="398"/>
          </p14:sldIdLst>
        </p14:section>
        <p14:section name="After Market &amp; IT Industry" id="{5E488E97-D5CA-47AA-84B2-DAA4D7A58C2C}">
          <p14:sldIdLst>
            <p14:sldId id="1435"/>
            <p14:sldId id="383"/>
            <p14:sldId id="39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A6A6A6"/>
    <a:srgbClr val="CFD5EA"/>
    <a:srgbClr val="E9EBF5"/>
    <a:srgbClr val="E7E7E7"/>
    <a:srgbClr val="9DC3E6"/>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0313" autoAdjust="0"/>
  </p:normalViewPr>
  <p:slideViewPr>
    <p:cSldViewPr snapToGrid="0">
      <p:cViewPr varScale="1">
        <p:scale>
          <a:sx n="77" d="100"/>
          <a:sy n="77" d="100"/>
        </p:scale>
        <p:origin x="912" y="91"/>
      </p:cViewPr>
      <p:guideLst/>
    </p:cSldViewPr>
  </p:slideViewPr>
  <p:notesTextViewPr>
    <p:cViewPr>
      <p:scale>
        <a:sx n="1" d="1"/>
        <a:sy n="1" d="1"/>
      </p:scale>
      <p:origin x="0" y="0"/>
    </p:cViewPr>
  </p:notesTextViewPr>
  <p:sorterViewPr>
    <p:cViewPr>
      <p:scale>
        <a:sx n="42" d="100"/>
        <a:sy n="42" d="100"/>
      </p:scale>
      <p:origin x="0" y="-4644"/>
    </p:cViewPr>
  </p:sorterViewPr>
  <p:notesViewPr>
    <p:cSldViewPr snapToGrid="0">
      <p:cViewPr varScale="1">
        <p:scale>
          <a:sx n="66" d="100"/>
          <a:sy n="66" d="100"/>
        </p:scale>
        <p:origin x="3252" y="4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4026658067290121E-2"/>
          <c:y val="3.1871430148867182E-2"/>
          <c:w val="0.95194668386541981"/>
          <c:h val="0.53015424684099699"/>
        </c:manualLayout>
      </c:layout>
      <c:barChart>
        <c:barDir val="col"/>
        <c:grouping val="clustered"/>
        <c:varyColors val="0"/>
        <c:ser>
          <c:idx val="0"/>
          <c:order val="0"/>
          <c:tx>
            <c:strRef>
              <c:f>Sheet1!$C$1</c:f>
              <c:strCache>
                <c:ptCount val="1"/>
                <c:pt idx="0">
                  <c:v>IT Decision-Makers</c:v>
                </c:pt>
              </c:strCache>
            </c:strRef>
          </c:tx>
          <c:spPr>
            <a:solidFill>
              <a:srgbClr val="0072C6"/>
            </a:solidFill>
            <a:ln w="19050">
              <a:noFill/>
              <a:prstDash val="sysDot"/>
            </a:ln>
          </c:spPr>
          <c:invertIfNegative val="0"/>
          <c:dLbls>
            <c:spPr>
              <a:noFill/>
              <a:ln w="31909">
                <a:noFill/>
              </a:ln>
            </c:spPr>
            <c:txPr>
              <a:bodyPr wrap="square" lIns="38100" tIns="19050" rIns="38100" bIns="19050" anchor="ctr">
                <a:spAutoFit/>
              </a:bodyPr>
              <a:lstStyle/>
              <a:p>
                <a:pPr>
                  <a:defRPr sz="900">
                    <a:solidFill>
                      <a:schemeClr val="accent5"/>
                    </a:solidFill>
                    <a:latin typeface="+mn-lt"/>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c:ext xmlns:c15="http://schemas.microsoft.com/office/drawing/2012/chart" uri="{CE6537A1-D6FC-4f65-9D91-7224C49458BB}">
                <c15:showLeaderLines val="0"/>
              </c:ext>
            </c:extLst>
          </c:dLbls>
          <c:cat>
            <c:strRef>
              <c:f>Sheet1!$B$2:$B$5</c:f>
              <c:strCache>
                <c:ptCount val="4"/>
                <c:pt idx="0">
                  <c:v>Executive sponsor</c:v>
                </c:pt>
                <c:pt idx="1">
                  <c:v>Managed the team responsible</c:v>
                </c:pt>
                <c:pt idx="2">
                  <c:v>Responsible for tech aspects of deployment</c:v>
                </c:pt>
                <c:pt idx="3">
                  <c:v>Involved with tech deployment</c:v>
                </c:pt>
              </c:strCache>
            </c:strRef>
          </c:cat>
          <c:val>
            <c:numRef>
              <c:f>Sheet1!$C$2:$C$5</c:f>
              <c:numCache>
                <c:formatCode>0%</c:formatCode>
                <c:ptCount val="4"/>
                <c:pt idx="0">
                  <c:v>0.08</c:v>
                </c:pt>
                <c:pt idx="1">
                  <c:v>0.27</c:v>
                </c:pt>
                <c:pt idx="2">
                  <c:v>0.2</c:v>
                </c:pt>
                <c:pt idx="3">
                  <c:v>0.43</c:v>
                </c:pt>
              </c:numCache>
            </c:numRef>
          </c:val>
          <c:extLst>
            <c:ext xmlns:c16="http://schemas.microsoft.com/office/drawing/2014/chart" uri="{C3380CC4-5D6E-409C-BE32-E72D297353CC}">
              <c16:uniqueId val="{00000000-4FC6-4107-8AA8-F9DD240E1F61}"/>
            </c:ext>
          </c:extLst>
        </c:ser>
        <c:dLbls>
          <c:showLegendKey val="0"/>
          <c:showVal val="0"/>
          <c:showCatName val="0"/>
          <c:showSerName val="0"/>
          <c:showPercent val="0"/>
          <c:showBubbleSize val="0"/>
        </c:dLbls>
        <c:gapWidth val="100"/>
        <c:overlap val="-10"/>
        <c:axId val="510776128"/>
        <c:axId val="510776912"/>
      </c:barChart>
      <c:catAx>
        <c:axId val="510776128"/>
        <c:scaling>
          <c:orientation val="minMax"/>
        </c:scaling>
        <c:delete val="0"/>
        <c:axPos val="b"/>
        <c:numFmt formatCode="General" sourceLinked="1"/>
        <c:majorTickMark val="out"/>
        <c:minorTickMark val="none"/>
        <c:tickLblPos val="nextTo"/>
        <c:spPr>
          <a:ln>
            <a:solidFill>
              <a:schemeClr val="accent5"/>
            </a:solidFill>
          </a:ln>
        </c:spPr>
        <c:txPr>
          <a:bodyPr rot="0" vert="horz"/>
          <a:lstStyle/>
          <a:p>
            <a:pPr>
              <a:defRPr sz="1000" b="0">
                <a:solidFill>
                  <a:schemeClr val="tx1"/>
                </a:solidFill>
              </a:defRPr>
            </a:pPr>
            <a:endParaRPr lang="en-US"/>
          </a:p>
        </c:txPr>
        <c:crossAx val="510776912"/>
        <c:crosses val="autoZero"/>
        <c:auto val="1"/>
        <c:lblAlgn val="ctr"/>
        <c:lblOffset val="100"/>
        <c:noMultiLvlLbl val="0"/>
      </c:catAx>
      <c:valAx>
        <c:axId val="510776912"/>
        <c:scaling>
          <c:orientation val="minMax"/>
        </c:scaling>
        <c:delete val="1"/>
        <c:axPos val="l"/>
        <c:numFmt formatCode="0%" sourceLinked="1"/>
        <c:majorTickMark val="out"/>
        <c:minorTickMark val="none"/>
        <c:tickLblPos val="none"/>
        <c:crossAx val="510776128"/>
        <c:crosses val="autoZero"/>
        <c:crossBetween val="between"/>
      </c:valAx>
      <c:spPr>
        <a:noFill/>
        <a:ln w="3989">
          <a:noFill/>
          <a:prstDash val="solid"/>
        </a:ln>
      </c:spPr>
    </c:plotArea>
    <c:legend>
      <c:legendPos val="b"/>
      <c:layout>
        <c:manualLayout>
          <c:xMode val="edge"/>
          <c:yMode val="edge"/>
          <c:x val="0.22604033353923331"/>
          <c:y val="0"/>
          <c:w val="0.53704860082626027"/>
          <c:h val="0.13878832898798971"/>
        </c:manualLayout>
      </c:layout>
      <c:overlay val="0"/>
      <c:spPr>
        <a:ln w="3175">
          <a:noFill/>
          <a:round/>
        </a:ln>
      </c:spPr>
      <c:txPr>
        <a:bodyPr/>
        <a:lstStyle/>
        <a:p>
          <a:pPr>
            <a:defRPr sz="900">
              <a:solidFill>
                <a:schemeClr val="tx1"/>
              </a:solidFill>
            </a:defRPr>
          </a:pPr>
          <a:endParaRPr lang="en-US"/>
        </a:p>
      </c:txPr>
    </c:legend>
    <c:plotVisOnly val="1"/>
    <c:dispBlanksAs val="gap"/>
    <c:showDLblsOverMax val="1"/>
  </c:chart>
  <c:spPr>
    <a:noFill/>
    <a:ln>
      <a:noFill/>
    </a:ln>
  </c:spPr>
  <c:txPr>
    <a:bodyPr/>
    <a:lstStyle/>
    <a:p>
      <a:pPr>
        <a:defRPr sz="800" b="0" i="0" u="none" strike="noStrike" baseline="0">
          <a:solidFill>
            <a:schemeClr val="tx1"/>
          </a:solidFill>
          <a:latin typeface="+mn-lt"/>
          <a:ea typeface="Arial"/>
          <a:cs typeface="Arial"/>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37349200431791"/>
          <c:y val="9.09980262653418E-2"/>
          <c:w val="0.38552904360684193"/>
          <c:h val="0.86780128222981934"/>
        </c:manualLayout>
      </c:layout>
      <c:barChart>
        <c:barDir val="bar"/>
        <c:grouping val="clustered"/>
        <c:varyColors val="0"/>
        <c:ser>
          <c:idx val="0"/>
          <c:order val="0"/>
          <c:tx>
            <c:strRef>
              <c:f>Sheet1!$B$1</c:f>
              <c:strCache>
                <c:ptCount val="1"/>
                <c:pt idx="0">
                  <c:v>SMB</c:v>
                </c:pt>
              </c:strCache>
            </c:strRef>
          </c:tx>
          <c:spPr>
            <a:solidFill>
              <a:schemeClr val="tx2"/>
            </a:solidFill>
            <a:ln>
              <a:noFill/>
            </a:ln>
          </c:spPr>
          <c:invertIfNegative val="0"/>
          <c:dLbls>
            <c:dLbl>
              <c:idx val="3"/>
              <c:layout>
                <c:manualLayout>
                  <c:x val="-2.2062085836453593E-3"/>
                  <c:y val="1.117370165075094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4BE-42E9-A572-C2F53C84834F}"/>
                </c:ext>
              </c:extLst>
            </c:dLbl>
            <c:spPr>
              <a:noFill/>
              <a:ln>
                <a:noFill/>
              </a:ln>
              <a:effectLst/>
            </c:spPr>
            <c:txPr>
              <a:bodyPr/>
              <a:lstStyle/>
              <a:p>
                <a:pPr>
                  <a:defRPr>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On-call support via an 800 phone number</c:v>
                </c:pt>
                <c:pt idx="1">
                  <c:v>How-to videos</c:v>
                </c:pt>
                <c:pt idx="2">
                  <c:v>On-site assistance</c:v>
                </c:pt>
                <c:pt idx="3">
                  <c:v>Chat support</c:v>
                </c:pt>
                <c:pt idx="4">
                  <c:v>Customer forums</c:v>
                </c:pt>
              </c:strCache>
            </c:strRef>
          </c:cat>
          <c:val>
            <c:numRef>
              <c:f>Sheet1!$B$2:$B$6</c:f>
              <c:numCache>
                <c:formatCode>0%</c:formatCode>
                <c:ptCount val="5"/>
                <c:pt idx="0">
                  <c:v>0.64</c:v>
                </c:pt>
                <c:pt idx="1">
                  <c:v>0.52</c:v>
                </c:pt>
                <c:pt idx="2">
                  <c:v>0.52</c:v>
                </c:pt>
                <c:pt idx="3">
                  <c:v>0.42</c:v>
                </c:pt>
                <c:pt idx="4">
                  <c:v>0.36</c:v>
                </c:pt>
              </c:numCache>
            </c:numRef>
          </c:val>
          <c:extLst>
            <c:ext xmlns:c16="http://schemas.microsoft.com/office/drawing/2014/chart" uri="{C3380CC4-5D6E-409C-BE32-E72D297353CC}">
              <c16:uniqueId val="{00000005-6D38-4BD9-82C7-829035D8975F}"/>
            </c:ext>
          </c:extLst>
        </c:ser>
        <c:ser>
          <c:idx val="1"/>
          <c:order val="1"/>
          <c:tx>
            <c:strRef>
              <c:f>Sheet1!$C$1</c:f>
              <c:strCache>
                <c:ptCount val="1"/>
                <c:pt idx="0">
                  <c:v>UMM/LORG</c:v>
                </c:pt>
              </c:strCache>
            </c:strRef>
          </c:tx>
          <c:invertIfNegative val="0"/>
          <c:dLbls>
            <c:dLbl>
              <c:idx val="0"/>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748-42AF-9D9D-60FCF3816B5B}"/>
                </c:ext>
              </c:extLst>
            </c:dLbl>
            <c:dLbl>
              <c:idx val="1"/>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1-4748-42AF-9D9D-60FCF3816B5B}"/>
                </c:ext>
              </c:extLst>
            </c:dLbl>
            <c:dLbl>
              <c:idx val="3"/>
              <c:spPr>
                <a:noFill/>
                <a:ln>
                  <a:noFill/>
                </a:ln>
                <a:effectLst/>
              </c:spPr>
              <c:txPr>
                <a:bodyPr wrap="square" lIns="38100" tIns="19050" rIns="38100" bIns="19050" anchor="ctr">
                  <a:spAutoFit/>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2-4748-42AF-9D9D-60FCF3816B5B}"/>
                </c:ext>
              </c:extLst>
            </c:dLbl>
            <c:dLbl>
              <c:idx val="4"/>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3-4748-42AF-9D9D-60FCF3816B5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On-call support via an 800 phone number</c:v>
                </c:pt>
                <c:pt idx="1">
                  <c:v>How-to videos</c:v>
                </c:pt>
                <c:pt idx="2">
                  <c:v>On-site assistance</c:v>
                </c:pt>
                <c:pt idx="3">
                  <c:v>Chat support</c:v>
                </c:pt>
                <c:pt idx="4">
                  <c:v>Customer forums</c:v>
                </c:pt>
              </c:strCache>
            </c:strRef>
          </c:cat>
          <c:val>
            <c:numRef>
              <c:f>Sheet1!$C$2:$C$6</c:f>
              <c:numCache>
                <c:formatCode>0%</c:formatCode>
                <c:ptCount val="5"/>
                <c:pt idx="0">
                  <c:v>0.68</c:v>
                </c:pt>
                <c:pt idx="1">
                  <c:v>0.61</c:v>
                </c:pt>
                <c:pt idx="2">
                  <c:v>0.6</c:v>
                </c:pt>
                <c:pt idx="3">
                  <c:v>0.59</c:v>
                </c:pt>
                <c:pt idx="4">
                  <c:v>0.53</c:v>
                </c:pt>
              </c:numCache>
            </c:numRef>
          </c:val>
          <c:extLst>
            <c:ext xmlns:c16="http://schemas.microsoft.com/office/drawing/2014/chart" uri="{C3380CC4-5D6E-409C-BE32-E72D297353CC}">
              <c16:uniqueId val="{00000005-74BE-42E9-A572-C2F53C84834F}"/>
            </c:ext>
          </c:extLst>
        </c:ser>
        <c:dLbls>
          <c:showLegendKey val="0"/>
          <c:showVal val="0"/>
          <c:showCatName val="0"/>
          <c:showSerName val="0"/>
          <c:showPercent val="0"/>
          <c:showBubbleSize val="0"/>
        </c:dLbls>
        <c:gapWidth val="100"/>
        <c:axId val="479319072"/>
        <c:axId val="479317896"/>
      </c:barChart>
      <c:valAx>
        <c:axId val="479317896"/>
        <c:scaling>
          <c:orientation val="minMax"/>
          <c:max val="1"/>
        </c:scaling>
        <c:delete val="1"/>
        <c:axPos val="t"/>
        <c:numFmt formatCode="0%" sourceLinked="1"/>
        <c:majorTickMark val="out"/>
        <c:minorTickMark val="none"/>
        <c:tickLblPos val="nextTo"/>
        <c:crossAx val="479319072"/>
        <c:crosses val="autoZero"/>
        <c:crossBetween val="between"/>
      </c:valAx>
      <c:catAx>
        <c:axId val="479319072"/>
        <c:scaling>
          <c:orientation val="maxMin"/>
        </c:scaling>
        <c:delete val="0"/>
        <c:axPos val="l"/>
        <c:numFmt formatCode="General" sourceLinked="1"/>
        <c:majorTickMark val="out"/>
        <c:minorTickMark val="none"/>
        <c:tickLblPos val="nextTo"/>
        <c:txPr>
          <a:bodyPr anchor="ctr" anchorCtr="0"/>
          <a:lstStyle/>
          <a:p>
            <a:pPr>
              <a:defRPr sz="1200"/>
            </a:pPr>
            <a:endParaRPr lang="en-US"/>
          </a:p>
        </c:txPr>
        <c:crossAx val="479317896"/>
        <c:crosses val="autoZero"/>
        <c:auto val="1"/>
        <c:lblAlgn val="ctr"/>
        <c:lblOffset val="100"/>
        <c:noMultiLvlLbl val="0"/>
      </c:catAx>
      <c:spPr>
        <a:noFill/>
        <a:ln w="25400">
          <a:noFill/>
        </a:ln>
      </c:spPr>
    </c:plotArea>
    <c:plotVisOnly val="1"/>
    <c:dispBlanksAs val="zero"/>
    <c:showDLblsOverMax val="0"/>
  </c:chart>
  <c:txPr>
    <a:bodyPr/>
    <a:lstStyle/>
    <a:p>
      <a:pPr>
        <a:defRPr sz="12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82233508100538"/>
          <c:y val="6.95645063253955E-2"/>
          <c:w val="0.52822694557788752"/>
          <c:h val="0.67824339159616465"/>
        </c:manualLayout>
      </c:layout>
      <c:pieChart>
        <c:varyColors val="1"/>
        <c:ser>
          <c:idx val="0"/>
          <c:order val="0"/>
          <c:tx>
            <c:strRef>
              <c:f>Sheet1!$B$1</c:f>
              <c:strCache>
                <c:ptCount val="1"/>
                <c:pt idx="0">
                  <c:v>Phase Names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8DD2-4B72-828D-6923623FDD5E}"/>
              </c:ext>
            </c:extLst>
          </c:dPt>
          <c:dPt>
            <c:idx val="1"/>
            <c:bubble3D val="0"/>
            <c:spPr>
              <a:solidFill>
                <a:schemeClr val="tx2"/>
              </a:solidFill>
            </c:spPr>
            <c:extLst>
              <c:ext xmlns:c16="http://schemas.microsoft.com/office/drawing/2014/chart" uri="{C3380CC4-5D6E-409C-BE32-E72D297353CC}">
                <c16:uniqueId val="{00000003-8DD2-4B72-828D-6923623FDD5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DD2-4B72-828D-6923623FDD5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DD2-4B72-828D-6923623FDD5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DD2-4B72-828D-6923623FDD5E}"/>
              </c:ext>
            </c:extLst>
          </c:dPt>
          <c:dLbls>
            <c:dLbl>
              <c:idx val="2"/>
              <c:layout>
                <c:manualLayout>
                  <c:x val="1.3577264389695252E-2"/>
                  <c:y val="1.7433207308631942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DD2-4B72-828D-6923623FDD5E}"/>
                </c:ext>
              </c:extLst>
            </c:dLbl>
            <c:dLbl>
              <c:idx val="3"/>
              <c:layout>
                <c:manualLayout>
                  <c:x val="2.4990719084528896E-2"/>
                  <c:y val="8.4699992690407178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DD2-4B72-828D-6923623FDD5E}"/>
                </c:ext>
              </c:extLst>
            </c:dLbl>
            <c:dLbl>
              <c:idx val="4"/>
              <c:delete val="1"/>
              <c:extLst>
                <c:ext xmlns:c15="http://schemas.microsoft.com/office/drawing/2012/chart" uri="{CE6537A1-D6FC-4f65-9D91-7224C49458BB}"/>
                <c:ext xmlns:c16="http://schemas.microsoft.com/office/drawing/2014/chart" uri="{C3380CC4-5D6E-409C-BE32-E72D297353CC}">
                  <c16:uniqueId val="{00000009-8DD2-4B72-828D-6923623FDD5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Update</c:v>
                </c:pt>
                <c:pt idx="1">
                  <c:v>Upgrade</c:v>
                </c:pt>
                <c:pt idx="2">
                  <c:v>Sunsetting</c:v>
                </c:pt>
                <c:pt idx="3">
                  <c:v>End of life</c:v>
                </c:pt>
                <c:pt idx="4">
                  <c:v>Other</c:v>
                </c:pt>
              </c:strCache>
            </c:strRef>
          </c:cat>
          <c:val>
            <c:numRef>
              <c:f>Sheet1!$B$2:$B$6</c:f>
              <c:numCache>
                <c:formatCode>0%</c:formatCode>
                <c:ptCount val="5"/>
                <c:pt idx="0">
                  <c:v>0.54</c:v>
                </c:pt>
                <c:pt idx="1">
                  <c:v>0.4</c:v>
                </c:pt>
                <c:pt idx="2">
                  <c:v>0.02</c:v>
                </c:pt>
                <c:pt idx="3">
                  <c:v>0.04</c:v>
                </c:pt>
              </c:numCache>
            </c:numRef>
          </c:val>
          <c:extLst>
            <c:ext xmlns:c16="http://schemas.microsoft.com/office/drawing/2014/chart" uri="{C3380CC4-5D6E-409C-BE32-E72D297353CC}">
              <c16:uniqueId val="{00000000-7EB7-4BD8-874E-2E5B0059F28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66256073747786204"/>
          <c:y val="4.244726059254391E-2"/>
          <c:w val="0.33743926252213796"/>
          <c:h val="0.7252646638839881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37349200431791"/>
          <c:y val="9.09980262653418E-2"/>
          <c:w val="0.38552904360684193"/>
          <c:h val="0.86780128222981934"/>
        </c:manualLayout>
      </c:layout>
      <c:barChart>
        <c:barDir val="bar"/>
        <c:grouping val="clustered"/>
        <c:varyColors val="0"/>
        <c:ser>
          <c:idx val="0"/>
          <c:order val="0"/>
          <c:tx>
            <c:strRef>
              <c:f>Sheet1!$B$1</c:f>
              <c:strCache>
                <c:ptCount val="1"/>
                <c:pt idx="0">
                  <c:v>SMB</c:v>
                </c:pt>
              </c:strCache>
            </c:strRef>
          </c:tx>
          <c:spPr>
            <a:solidFill>
              <a:schemeClr val="tx2"/>
            </a:solidFill>
            <a:ln>
              <a:noFill/>
            </a:ln>
          </c:spPr>
          <c:invertIfNegative val="0"/>
          <c:dLbls>
            <c:dLbl>
              <c:idx val="3"/>
              <c:layout>
                <c:manualLayout>
                  <c:x val="-2.2062085836453593E-3"/>
                  <c:y val="1.117370165075094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D57-4105-AE0A-175DC14C9796}"/>
                </c:ext>
              </c:extLst>
            </c:dLbl>
            <c:spPr>
              <a:noFill/>
              <a:ln>
                <a:noFill/>
              </a:ln>
              <a:effectLst/>
            </c:spPr>
            <c:txPr>
              <a:bodyPr/>
              <a:lstStyle/>
              <a:p>
                <a:pPr>
                  <a:defRPr>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Email updates on product status</c:v>
                </c:pt>
                <c:pt idx="1">
                  <c:v>Calls from the vendor about updates or upgrades</c:v>
                </c:pt>
                <c:pt idx="2">
                  <c:v>Information on how to transition to a new application</c:v>
                </c:pt>
                <c:pt idx="3">
                  <c:v>Customer forums</c:v>
                </c:pt>
              </c:strCache>
            </c:strRef>
          </c:cat>
          <c:val>
            <c:numRef>
              <c:f>Sheet1!$B$2:$B$5</c:f>
              <c:numCache>
                <c:formatCode>0%</c:formatCode>
                <c:ptCount val="4"/>
                <c:pt idx="0">
                  <c:v>0.65</c:v>
                </c:pt>
                <c:pt idx="1">
                  <c:v>0.56000000000000005</c:v>
                </c:pt>
                <c:pt idx="2">
                  <c:v>0.49</c:v>
                </c:pt>
                <c:pt idx="3">
                  <c:v>0.23</c:v>
                </c:pt>
              </c:numCache>
            </c:numRef>
          </c:val>
          <c:extLst>
            <c:ext xmlns:c16="http://schemas.microsoft.com/office/drawing/2014/chart" uri="{C3380CC4-5D6E-409C-BE32-E72D297353CC}">
              <c16:uniqueId val="{00000005-6D38-4BD9-82C7-829035D8975F}"/>
            </c:ext>
          </c:extLst>
        </c:ser>
        <c:ser>
          <c:idx val="1"/>
          <c:order val="1"/>
          <c:tx>
            <c:strRef>
              <c:f>Sheet1!$C$1</c:f>
              <c:strCache>
                <c:ptCount val="1"/>
                <c:pt idx="0">
                  <c:v>UMM/LORG</c:v>
                </c:pt>
              </c:strCache>
            </c:strRef>
          </c:tx>
          <c:invertIfNegative val="0"/>
          <c:dLbls>
            <c:dLbl>
              <c:idx val="0"/>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0-1F54-4555-A875-7343D8BB673C}"/>
                </c:ext>
              </c:extLst>
            </c:dLbl>
            <c:dLbl>
              <c:idx val="1"/>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1-1F54-4555-A875-7343D8BB673C}"/>
                </c:ext>
              </c:extLst>
            </c:dLbl>
            <c:dLbl>
              <c:idx val="2"/>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2-1F54-4555-A875-7343D8BB673C}"/>
                </c:ext>
              </c:extLst>
            </c:dLbl>
            <c:dLbl>
              <c:idx val="3"/>
              <c:spPr>
                <a:noFill/>
                <a:ln>
                  <a:noFill/>
                </a:ln>
                <a:effectLst/>
              </c:spPr>
              <c:txPr>
                <a:bodyPr wrap="square" lIns="38100" tIns="19050" rIns="38100" bIns="19050" anchor="ctr">
                  <a:spAutoFit/>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3-1F54-4555-A875-7343D8BB673C}"/>
                </c:ext>
              </c:extLst>
            </c:dLbl>
            <c:dLbl>
              <c:idx val="4"/>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4-1F54-4555-A875-7343D8BB673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Email updates on product status</c:v>
                </c:pt>
                <c:pt idx="1">
                  <c:v>Calls from the vendor about updates or upgrades</c:v>
                </c:pt>
                <c:pt idx="2">
                  <c:v>Information on how to transition to a new application</c:v>
                </c:pt>
                <c:pt idx="3">
                  <c:v>Customer forums</c:v>
                </c:pt>
              </c:strCache>
            </c:strRef>
          </c:cat>
          <c:val>
            <c:numRef>
              <c:f>Sheet1!$C$2:$C$5</c:f>
              <c:numCache>
                <c:formatCode>0%</c:formatCode>
                <c:ptCount val="4"/>
                <c:pt idx="0">
                  <c:v>0.69</c:v>
                </c:pt>
                <c:pt idx="1">
                  <c:v>0.65</c:v>
                </c:pt>
                <c:pt idx="2">
                  <c:v>0.63</c:v>
                </c:pt>
                <c:pt idx="3">
                  <c:v>0.33</c:v>
                </c:pt>
              </c:numCache>
            </c:numRef>
          </c:val>
          <c:extLst>
            <c:ext xmlns:c16="http://schemas.microsoft.com/office/drawing/2014/chart" uri="{C3380CC4-5D6E-409C-BE32-E72D297353CC}">
              <c16:uniqueId val="{00000006-3D57-4105-AE0A-175DC14C9796}"/>
            </c:ext>
          </c:extLst>
        </c:ser>
        <c:dLbls>
          <c:showLegendKey val="0"/>
          <c:showVal val="0"/>
          <c:showCatName val="0"/>
          <c:showSerName val="0"/>
          <c:showPercent val="0"/>
          <c:showBubbleSize val="0"/>
        </c:dLbls>
        <c:gapWidth val="100"/>
        <c:axId val="373763128"/>
        <c:axId val="373762344"/>
      </c:barChart>
      <c:valAx>
        <c:axId val="373762344"/>
        <c:scaling>
          <c:orientation val="minMax"/>
          <c:max val="1"/>
        </c:scaling>
        <c:delete val="1"/>
        <c:axPos val="t"/>
        <c:numFmt formatCode="0%" sourceLinked="1"/>
        <c:majorTickMark val="out"/>
        <c:minorTickMark val="none"/>
        <c:tickLblPos val="nextTo"/>
        <c:crossAx val="373763128"/>
        <c:crosses val="autoZero"/>
        <c:crossBetween val="between"/>
      </c:valAx>
      <c:catAx>
        <c:axId val="373763128"/>
        <c:scaling>
          <c:orientation val="maxMin"/>
        </c:scaling>
        <c:delete val="0"/>
        <c:axPos val="l"/>
        <c:numFmt formatCode="General" sourceLinked="1"/>
        <c:majorTickMark val="out"/>
        <c:minorTickMark val="none"/>
        <c:tickLblPos val="nextTo"/>
        <c:txPr>
          <a:bodyPr anchor="ctr" anchorCtr="0"/>
          <a:lstStyle/>
          <a:p>
            <a:pPr>
              <a:defRPr sz="1200"/>
            </a:pPr>
            <a:endParaRPr lang="en-US"/>
          </a:p>
        </c:txPr>
        <c:crossAx val="373762344"/>
        <c:crosses val="autoZero"/>
        <c:auto val="1"/>
        <c:lblAlgn val="ctr"/>
        <c:lblOffset val="100"/>
        <c:noMultiLvlLbl val="0"/>
      </c:catAx>
      <c:spPr>
        <a:noFill/>
        <a:ln w="25400">
          <a:noFill/>
        </a:ln>
      </c:spPr>
    </c:plotArea>
    <c:plotVisOnly val="1"/>
    <c:dispBlanksAs val="zero"/>
    <c:showDLblsOverMax val="0"/>
  </c:chart>
  <c:txPr>
    <a:bodyPr/>
    <a:lstStyle/>
    <a:p>
      <a:pPr>
        <a:defRPr sz="12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82233508100527"/>
          <c:y val="6.95645063253955E-2"/>
          <c:w val="0.52822694557788752"/>
          <c:h val="0.67824339159616465"/>
        </c:manualLayout>
      </c:layout>
      <c:pieChart>
        <c:varyColors val="1"/>
        <c:ser>
          <c:idx val="0"/>
          <c:order val="0"/>
          <c:tx>
            <c:strRef>
              <c:f>Sheet1!$B$1</c:f>
              <c:strCache>
                <c:ptCount val="1"/>
                <c:pt idx="0">
                  <c:v>Phase Names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C74-435A-B1BA-689984293F2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C74-435A-B1BA-689984293F2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C74-435A-B1BA-689984293F2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C74-435A-B1BA-689984293F21}"/>
              </c:ext>
            </c:extLst>
          </c:dPt>
          <c:dLbls>
            <c:dLbl>
              <c:idx val="3"/>
              <c:delete val="1"/>
              <c:extLst>
                <c:ext xmlns:c15="http://schemas.microsoft.com/office/drawing/2012/chart" uri="{CE6537A1-D6FC-4f65-9D91-7224C49458BB}"/>
                <c:ext xmlns:c16="http://schemas.microsoft.com/office/drawing/2014/chart" uri="{C3380CC4-5D6E-409C-BE32-E72D297353CC}">
                  <c16:uniqueId val="{00000007-3C74-435A-B1BA-689984293F2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extLst>
          </c:dLbls>
          <c:cat>
            <c:strRef>
              <c:f>Sheet1!$A$2:$A$5</c:f>
              <c:strCache>
                <c:ptCount val="4"/>
                <c:pt idx="0">
                  <c:v>Training</c:v>
                </c:pt>
                <c:pt idx="1">
                  <c:v>Support</c:v>
                </c:pt>
                <c:pt idx="2">
                  <c:v>Customer Service</c:v>
                </c:pt>
                <c:pt idx="3">
                  <c:v>Other</c:v>
                </c:pt>
              </c:strCache>
            </c:strRef>
          </c:cat>
          <c:val>
            <c:numRef>
              <c:f>Sheet1!$B$2:$B$5</c:f>
              <c:numCache>
                <c:formatCode>0%</c:formatCode>
                <c:ptCount val="4"/>
                <c:pt idx="0">
                  <c:v>0.5</c:v>
                </c:pt>
                <c:pt idx="1">
                  <c:v>0.28999999999999998</c:v>
                </c:pt>
                <c:pt idx="2">
                  <c:v>0.21</c:v>
                </c:pt>
              </c:numCache>
            </c:numRef>
          </c:val>
          <c:extLst>
            <c:ext xmlns:c16="http://schemas.microsoft.com/office/drawing/2014/chart" uri="{C3380CC4-5D6E-409C-BE32-E72D297353CC}">
              <c16:uniqueId val="{00000000-7EB7-4BD8-874E-2E5B0059F282}"/>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66256073747786204"/>
          <c:y val="6.423862354533097E-2"/>
          <c:w val="0.33743926252213796"/>
          <c:h val="0.7252646638839881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37349200431791"/>
          <c:y val="9.09980262653418E-2"/>
          <c:w val="0.38552904360684193"/>
          <c:h val="0.86780128222981934"/>
        </c:manualLayout>
      </c:layout>
      <c:barChart>
        <c:barDir val="bar"/>
        <c:grouping val="clustered"/>
        <c:varyColors val="0"/>
        <c:ser>
          <c:idx val="0"/>
          <c:order val="0"/>
          <c:tx>
            <c:strRef>
              <c:f>Sheet1!$B$1</c:f>
              <c:strCache>
                <c:ptCount val="1"/>
                <c:pt idx="0">
                  <c:v>SMB</c:v>
                </c:pt>
              </c:strCache>
            </c:strRef>
          </c:tx>
          <c:spPr>
            <a:solidFill>
              <a:schemeClr val="tx2"/>
            </a:solidFill>
            <a:ln>
              <a:noFill/>
            </a:ln>
          </c:spPr>
          <c:invertIfNegative val="0"/>
          <c:dLbls>
            <c:dLbl>
              <c:idx val="3"/>
              <c:layout>
                <c:manualLayout>
                  <c:x val="-2.2062085836453593E-3"/>
                  <c:y val="1.117370165075094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55-4597-AFFA-7E4B86D81B22}"/>
                </c:ext>
              </c:extLst>
            </c:dLbl>
            <c:spPr>
              <a:noFill/>
              <a:ln>
                <a:noFill/>
              </a:ln>
              <a:effectLst/>
            </c:spPr>
            <c:txPr>
              <a:bodyPr/>
              <a:lstStyle/>
              <a:p>
                <a:pPr>
                  <a:defRPr>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Tutorials on IT website</c:v>
                </c:pt>
                <c:pt idx="1">
                  <c:v>Training manuals</c:v>
                </c:pt>
                <c:pt idx="2">
                  <c:v>How-to videos</c:v>
                </c:pt>
                <c:pt idx="3">
                  <c:v>Customer support chat/IM</c:v>
                </c:pt>
                <c:pt idx="4">
                  <c:v>Customer forums</c:v>
                </c:pt>
              </c:strCache>
            </c:strRef>
          </c:cat>
          <c:val>
            <c:numRef>
              <c:f>Sheet1!$B$2:$B$6</c:f>
              <c:numCache>
                <c:formatCode>0%</c:formatCode>
                <c:ptCount val="5"/>
                <c:pt idx="0">
                  <c:v>0.56999999999999995</c:v>
                </c:pt>
                <c:pt idx="1">
                  <c:v>0.56999999999999995</c:v>
                </c:pt>
                <c:pt idx="2">
                  <c:v>0.54</c:v>
                </c:pt>
                <c:pt idx="3">
                  <c:v>0.43</c:v>
                </c:pt>
                <c:pt idx="4">
                  <c:v>0.21</c:v>
                </c:pt>
              </c:numCache>
            </c:numRef>
          </c:val>
          <c:extLst>
            <c:ext xmlns:c16="http://schemas.microsoft.com/office/drawing/2014/chart" uri="{C3380CC4-5D6E-409C-BE32-E72D297353CC}">
              <c16:uniqueId val="{00000005-6D38-4BD9-82C7-829035D8975F}"/>
            </c:ext>
          </c:extLst>
        </c:ser>
        <c:ser>
          <c:idx val="1"/>
          <c:order val="1"/>
          <c:tx>
            <c:strRef>
              <c:f>Sheet1!$C$1</c:f>
              <c:strCache>
                <c:ptCount val="1"/>
                <c:pt idx="0">
                  <c:v>UMM/LORG</c:v>
                </c:pt>
              </c:strCache>
            </c:strRef>
          </c:tx>
          <c:invertIfNegative val="0"/>
          <c:dLbls>
            <c:dLbl>
              <c:idx val="0"/>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0-57EF-40EB-90E7-0697498D50B6}"/>
                </c:ext>
              </c:extLst>
            </c:dLbl>
            <c:dLbl>
              <c:idx val="1"/>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1-57EF-40EB-90E7-0697498D50B6}"/>
                </c:ext>
              </c:extLst>
            </c:dLbl>
            <c:dLbl>
              <c:idx val="2"/>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2-57EF-40EB-90E7-0697498D50B6}"/>
                </c:ext>
              </c:extLst>
            </c:dLbl>
            <c:dLbl>
              <c:idx val="3"/>
              <c:spPr>
                <a:noFill/>
                <a:ln>
                  <a:noFill/>
                </a:ln>
                <a:effectLst/>
              </c:spPr>
              <c:txPr>
                <a:bodyPr wrap="square" lIns="38100" tIns="19050" rIns="38100" bIns="19050" anchor="ctr">
                  <a:spAutoFit/>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3-57EF-40EB-90E7-0697498D50B6}"/>
                </c:ext>
              </c:extLst>
            </c:dLbl>
            <c:dLbl>
              <c:idx val="4"/>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4-57EF-40EB-90E7-0697498D50B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Tutorials on IT website</c:v>
                </c:pt>
                <c:pt idx="1">
                  <c:v>Training manuals</c:v>
                </c:pt>
                <c:pt idx="2">
                  <c:v>How-to videos</c:v>
                </c:pt>
                <c:pt idx="3">
                  <c:v>Customer support chat/IM</c:v>
                </c:pt>
                <c:pt idx="4">
                  <c:v>Customer forums</c:v>
                </c:pt>
              </c:strCache>
            </c:strRef>
          </c:cat>
          <c:val>
            <c:numRef>
              <c:f>Sheet1!$C$2:$C$6</c:f>
              <c:numCache>
                <c:formatCode>0%</c:formatCode>
                <c:ptCount val="5"/>
                <c:pt idx="0">
                  <c:v>0.76</c:v>
                </c:pt>
                <c:pt idx="1">
                  <c:v>0.68</c:v>
                </c:pt>
                <c:pt idx="2">
                  <c:v>0.59</c:v>
                </c:pt>
                <c:pt idx="3">
                  <c:v>0.55000000000000004</c:v>
                </c:pt>
                <c:pt idx="4">
                  <c:v>0.33</c:v>
                </c:pt>
              </c:numCache>
            </c:numRef>
          </c:val>
          <c:extLst>
            <c:ext xmlns:c16="http://schemas.microsoft.com/office/drawing/2014/chart" uri="{C3380CC4-5D6E-409C-BE32-E72D297353CC}">
              <c16:uniqueId val="{00000006-7855-4597-AFFA-7E4B86D81B22}"/>
            </c:ext>
          </c:extLst>
        </c:ser>
        <c:dLbls>
          <c:showLegendKey val="0"/>
          <c:showVal val="0"/>
          <c:showCatName val="0"/>
          <c:showSerName val="0"/>
          <c:showPercent val="0"/>
          <c:showBubbleSize val="0"/>
        </c:dLbls>
        <c:gapWidth val="100"/>
        <c:axId val="478435880"/>
        <c:axId val="478436272"/>
      </c:barChart>
      <c:valAx>
        <c:axId val="478436272"/>
        <c:scaling>
          <c:orientation val="minMax"/>
          <c:max val="1"/>
        </c:scaling>
        <c:delete val="1"/>
        <c:axPos val="t"/>
        <c:numFmt formatCode="0%" sourceLinked="1"/>
        <c:majorTickMark val="out"/>
        <c:minorTickMark val="none"/>
        <c:tickLblPos val="nextTo"/>
        <c:crossAx val="478435880"/>
        <c:crosses val="autoZero"/>
        <c:crossBetween val="between"/>
      </c:valAx>
      <c:catAx>
        <c:axId val="478435880"/>
        <c:scaling>
          <c:orientation val="maxMin"/>
        </c:scaling>
        <c:delete val="0"/>
        <c:axPos val="l"/>
        <c:numFmt formatCode="General" sourceLinked="1"/>
        <c:majorTickMark val="out"/>
        <c:minorTickMark val="none"/>
        <c:tickLblPos val="nextTo"/>
        <c:txPr>
          <a:bodyPr anchor="ctr" anchorCtr="0"/>
          <a:lstStyle/>
          <a:p>
            <a:pPr>
              <a:defRPr sz="1200"/>
            </a:pPr>
            <a:endParaRPr lang="en-US"/>
          </a:p>
        </c:txPr>
        <c:crossAx val="478436272"/>
        <c:crosses val="autoZero"/>
        <c:auto val="1"/>
        <c:lblAlgn val="ctr"/>
        <c:lblOffset val="100"/>
        <c:noMultiLvlLbl val="0"/>
      </c:catAx>
      <c:spPr>
        <a:noFill/>
        <a:ln w="25400">
          <a:noFill/>
        </a:ln>
      </c:spPr>
    </c:plotArea>
    <c:plotVisOnly val="1"/>
    <c:dispBlanksAs val="zero"/>
    <c:showDLblsOverMax val="0"/>
  </c:chart>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4026658067290121E-2"/>
          <c:y val="3.1871430148867182E-2"/>
          <c:w val="0.95194668386541981"/>
          <c:h val="0.53015424684099699"/>
        </c:manualLayout>
      </c:layout>
      <c:barChart>
        <c:barDir val="col"/>
        <c:grouping val="clustered"/>
        <c:varyColors val="0"/>
        <c:ser>
          <c:idx val="1"/>
          <c:order val="1"/>
          <c:tx>
            <c:strRef>
              <c:f>Sheet1!$D$1</c:f>
              <c:strCache>
                <c:ptCount val="1"/>
                <c:pt idx="0">
                  <c:v>IT Implementers &amp; Influencers</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Sheet1!$B$2:$B$5</c:f>
              <c:strCache>
                <c:ptCount val="4"/>
                <c:pt idx="0">
                  <c:v>Executive sponsor</c:v>
                </c:pt>
                <c:pt idx="1">
                  <c:v>Managed the team responsible</c:v>
                </c:pt>
                <c:pt idx="2">
                  <c:v>Responsible for tech aspects of deployment</c:v>
                </c:pt>
                <c:pt idx="3">
                  <c:v>Involved with tech deployment</c:v>
                </c:pt>
              </c:strCache>
            </c:strRef>
          </c:cat>
          <c:val>
            <c:numRef>
              <c:f>Sheet1!$D$2:$D$5</c:f>
              <c:numCache>
                <c:formatCode>0%</c:formatCode>
                <c:ptCount val="4"/>
                <c:pt idx="0">
                  <c:v>0.02</c:v>
                </c:pt>
                <c:pt idx="1">
                  <c:v>0.02</c:v>
                </c:pt>
                <c:pt idx="2">
                  <c:v>0.12</c:v>
                </c:pt>
                <c:pt idx="3">
                  <c:v>0.81</c:v>
                </c:pt>
              </c:numCache>
            </c:numRef>
          </c:val>
          <c:extLst>
            <c:ext xmlns:c16="http://schemas.microsoft.com/office/drawing/2014/chart" uri="{C3380CC4-5D6E-409C-BE32-E72D297353CC}">
              <c16:uniqueId val="{00000000-3674-4862-B1EA-070B5AF564A8}"/>
            </c:ext>
          </c:extLst>
        </c:ser>
        <c:dLbls>
          <c:dLblPos val="outEnd"/>
          <c:showLegendKey val="0"/>
          <c:showVal val="1"/>
          <c:showCatName val="0"/>
          <c:showSerName val="0"/>
          <c:showPercent val="0"/>
          <c:showBubbleSize val="0"/>
        </c:dLbls>
        <c:gapWidth val="100"/>
        <c:overlap val="-10"/>
        <c:axId val="373754504"/>
        <c:axId val="373763520"/>
        <c:extLst>
          <c:ext xmlns:c15="http://schemas.microsoft.com/office/drawing/2012/chart" uri="{02D57815-91ED-43cb-92C2-25804820EDAC}">
            <c15:filteredBarSeries>
              <c15:ser>
                <c:idx val="0"/>
                <c:order val="0"/>
                <c:tx>
                  <c:strRef>
                    <c:extLst>
                      <c:ext uri="{02D57815-91ED-43cb-92C2-25804820EDAC}">
                        <c15:formulaRef>
                          <c15:sqref>Sheet1!$C$1</c15:sqref>
                        </c15:formulaRef>
                      </c:ext>
                    </c:extLst>
                    <c:strCache>
                      <c:ptCount val="1"/>
                      <c:pt idx="0">
                        <c:v>IT Decision-Makers</c:v>
                      </c:pt>
                    </c:strCache>
                  </c:strRef>
                </c:tx>
                <c:spPr>
                  <a:solidFill>
                    <a:srgbClr val="0072C6"/>
                  </a:solidFill>
                  <a:ln w="19050">
                    <a:noFill/>
                    <a:prstDash val="sysDot"/>
                  </a:ln>
                </c:spPr>
                <c:invertIfNegative val="0"/>
                <c:dLbls>
                  <c:spPr>
                    <a:noFill/>
                    <a:ln w="31909">
                      <a:noFill/>
                    </a:ln>
                  </c:spPr>
                  <c:txPr>
                    <a:bodyPr wrap="square" lIns="38100" tIns="19050" rIns="38100" bIns="19050" anchor="ctr">
                      <a:spAutoFit/>
                    </a:bodyPr>
                    <a:lstStyle/>
                    <a:p>
                      <a:pPr>
                        <a:defRPr sz="900">
                          <a:solidFill>
                            <a:schemeClr val="accent5"/>
                          </a:solidFill>
                          <a:latin typeface="+mn-lt"/>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c:ext uri="{CE6537A1-D6FC-4f65-9D91-7224C49458BB}">
                      <c15:showLeaderLines val="0"/>
                    </c:ext>
                  </c:extLst>
                </c:dLbls>
                <c:cat>
                  <c:strRef>
                    <c:extLst>
                      <c:ext uri="{02D57815-91ED-43cb-92C2-25804820EDAC}">
                        <c15:formulaRef>
                          <c15:sqref>Sheet1!$B$2:$B$5</c15:sqref>
                        </c15:formulaRef>
                      </c:ext>
                    </c:extLst>
                    <c:strCache>
                      <c:ptCount val="4"/>
                      <c:pt idx="0">
                        <c:v>Executive sponsor</c:v>
                      </c:pt>
                      <c:pt idx="1">
                        <c:v>Managed the team responsible</c:v>
                      </c:pt>
                      <c:pt idx="2">
                        <c:v>Responsible for tech aspects of deployment</c:v>
                      </c:pt>
                      <c:pt idx="3">
                        <c:v>Involved with tech deployment</c:v>
                      </c:pt>
                    </c:strCache>
                  </c:strRef>
                </c:cat>
                <c:val>
                  <c:numRef>
                    <c:extLst>
                      <c:ext uri="{02D57815-91ED-43cb-92C2-25804820EDAC}">
                        <c15:formulaRef>
                          <c15:sqref>Sheet1!$C$2:$C$5</c15:sqref>
                        </c15:formulaRef>
                      </c:ext>
                    </c:extLst>
                    <c:numCache>
                      <c:formatCode>0%</c:formatCode>
                      <c:ptCount val="4"/>
                      <c:pt idx="0">
                        <c:v>0.08</c:v>
                      </c:pt>
                      <c:pt idx="1">
                        <c:v>0.27</c:v>
                      </c:pt>
                      <c:pt idx="2">
                        <c:v>0.2</c:v>
                      </c:pt>
                      <c:pt idx="3">
                        <c:v>0.43</c:v>
                      </c:pt>
                    </c:numCache>
                  </c:numRef>
                </c:val>
                <c:extLst>
                  <c:ext xmlns:c16="http://schemas.microsoft.com/office/drawing/2014/chart" uri="{C3380CC4-5D6E-409C-BE32-E72D297353CC}">
                    <c16:uniqueId val="{00000001-3674-4862-B1EA-070B5AF564A8}"/>
                  </c:ext>
                </c:extLst>
              </c15:ser>
            </c15:filteredBarSeries>
          </c:ext>
        </c:extLst>
      </c:barChart>
      <c:catAx>
        <c:axId val="373754504"/>
        <c:scaling>
          <c:orientation val="minMax"/>
        </c:scaling>
        <c:delete val="0"/>
        <c:axPos val="b"/>
        <c:numFmt formatCode="General" sourceLinked="1"/>
        <c:majorTickMark val="out"/>
        <c:minorTickMark val="none"/>
        <c:tickLblPos val="nextTo"/>
        <c:spPr>
          <a:ln>
            <a:solidFill>
              <a:schemeClr val="accent5"/>
            </a:solidFill>
          </a:ln>
        </c:spPr>
        <c:txPr>
          <a:bodyPr rot="0" vert="horz"/>
          <a:lstStyle/>
          <a:p>
            <a:pPr>
              <a:defRPr sz="1000" b="0">
                <a:solidFill>
                  <a:schemeClr val="tx1"/>
                </a:solidFill>
              </a:defRPr>
            </a:pPr>
            <a:endParaRPr lang="en-US"/>
          </a:p>
        </c:txPr>
        <c:crossAx val="373763520"/>
        <c:crosses val="autoZero"/>
        <c:auto val="1"/>
        <c:lblAlgn val="ctr"/>
        <c:lblOffset val="100"/>
        <c:noMultiLvlLbl val="0"/>
      </c:catAx>
      <c:valAx>
        <c:axId val="373763520"/>
        <c:scaling>
          <c:orientation val="minMax"/>
        </c:scaling>
        <c:delete val="1"/>
        <c:axPos val="l"/>
        <c:numFmt formatCode="0%" sourceLinked="1"/>
        <c:majorTickMark val="out"/>
        <c:minorTickMark val="none"/>
        <c:tickLblPos val="none"/>
        <c:crossAx val="373754504"/>
        <c:crosses val="autoZero"/>
        <c:crossBetween val="between"/>
      </c:valAx>
      <c:spPr>
        <a:noFill/>
        <a:ln w="3989">
          <a:noFill/>
          <a:prstDash val="solid"/>
        </a:ln>
      </c:spPr>
    </c:plotArea>
    <c:legend>
      <c:legendPos val="b"/>
      <c:layout>
        <c:manualLayout>
          <c:xMode val="edge"/>
          <c:yMode val="edge"/>
          <c:x val="0.23518810770085147"/>
          <c:y val="0.11775416384402441"/>
          <c:w val="0.35744280706202503"/>
          <c:h val="0.13137122753500319"/>
        </c:manualLayout>
      </c:layout>
      <c:overlay val="0"/>
      <c:spPr>
        <a:ln w="3175">
          <a:noFill/>
          <a:round/>
        </a:ln>
      </c:spPr>
      <c:txPr>
        <a:bodyPr/>
        <a:lstStyle/>
        <a:p>
          <a:pPr>
            <a:defRPr sz="900">
              <a:solidFill>
                <a:schemeClr val="tx1"/>
              </a:solidFill>
            </a:defRPr>
          </a:pPr>
          <a:endParaRPr lang="en-US"/>
        </a:p>
      </c:txPr>
    </c:legend>
    <c:plotVisOnly val="1"/>
    <c:dispBlanksAs val="gap"/>
    <c:showDLblsOverMax val="1"/>
  </c:chart>
  <c:spPr>
    <a:noFill/>
    <a:ln>
      <a:noFill/>
    </a:ln>
  </c:spPr>
  <c:txPr>
    <a:bodyPr/>
    <a:lstStyle/>
    <a:p>
      <a:pPr>
        <a:defRPr sz="800" b="0" i="0" u="none" strike="noStrike" baseline="0">
          <a:solidFill>
            <a:schemeClr val="tx1"/>
          </a:solidFill>
          <a:latin typeface="+mn-lt"/>
          <a:ea typeface="Arial"/>
          <a:cs typeface="Aria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82233508100527"/>
          <c:y val="6.95645063253955E-2"/>
          <c:w val="0.52822694557788752"/>
          <c:h val="0.67824339159616465"/>
        </c:manualLayout>
      </c:layout>
      <c:pieChart>
        <c:varyColors val="1"/>
        <c:ser>
          <c:idx val="0"/>
          <c:order val="0"/>
          <c:tx>
            <c:strRef>
              <c:f>Sheet1!$B$1</c:f>
              <c:strCache>
                <c:ptCount val="1"/>
                <c:pt idx="0">
                  <c:v>Phase Names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798-46C7-9885-262A55004F1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798-46C7-9885-262A55004F1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798-46C7-9885-262A55004F1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798-46C7-9885-262A55004F1E}"/>
              </c:ext>
            </c:extLst>
          </c:dPt>
          <c:dLbls>
            <c:dLbl>
              <c:idx val="3"/>
              <c:delete val="1"/>
              <c:extLst>
                <c:ext xmlns:c15="http://schemas.microsoft.com/office/drawing/2012/chart" uri="{CE6537A1-D6FC-4f65-9D91-7224C49458BB}"/>
                <c:ext xmlns:c16="http://schemas.microsoft.com/office/drawing/2014/chart" uri="{C3380CC4-5D6E-409C-BE32-E72D297353CC}">
                  <c16:uniqueId val="{00000007-2798-46C7-9885-262A55004F1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extLst>
          </c:dLbls>
          <c:cat>
            <c:strRef>
              <c:f>Sheet1!$A$2:$A$5</c:f>
              <c:strCache>
                <c:ptCount val="4"/>
                <c:pt idx="0">
                  <c:v>Research</c:v>
                </c:pt>
                <c:pt idx="1">
                  <c:v>Discover</c:v>
                </c:pt>
                <c:pt idx="2">
                  <c:v>Start</c:v>
                </c:pt>
                <c:pt idx="3">
                  <c:v>Other</c:v>
                </c:pt>
              </c:strCache>
            </c:strRef>
          </c:cat>
          <c:val>
            <c:numRef>
              <c:f>Sheet1!$B$2:$B$5</c:f>
              <c:numCache>
                <c:formatCode>0%</c:formatCode>
                <c:ptCount val="4"/>
                <c:pt idx="0">
                  <c:v>0.53</c:v>
                </c:pt>
                <c:pt idx="1">
                  <c:v>0.28999999999999998</c:v>
                </c:pt>
                <c:pt idx="2">
                  <c:v>0.18</c:v>
                </c:pt>
                <c:pt idx="3">
                  <c:v>0</c:v>
                </c:pt>
              </c:numCache>
            </c:numRef>
          </c:val>
          <c:extLst>
            <c:ext xmlns:c16="http://schemas.microsoft.com/office/drawing/2014/chart" uri="{C3380CC4-5D6E-409C-BE32-E72D297353CC}">
              <c16:uniqueId val="{00000000-7EB7-4BD8-874E-2E5B0059F282}"/>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66256073747786204"/>
          <c:y val="6.423862354533097E-2"/>
          <c:w val="0.33743926252213796"/>
          <c:h val="0.6773233437852503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37349200431791"/>
          <c:y val="9.09980262653418E-2"/>
          <c:w val="0.38552904360684193"/>
          <c:h val="0.86780128222981934"/>
        </c:manualLayout>
      </c:layout>
      <c:barChart>
        <c:barDir val="bar"/>
        <c:grouping val="clustered"/>
        <c:varyColors val="0"/>
        <c:ser>
          <c:idx val="0"/>
          <c:order val="0"/>
          <c:tx>
            <c:strRef>
              <c:f>Sheet1!$B$1</c:f>
              <c:strCache>
                <c:ptCount val="1"/>
                <c:pt idx="0">
                  <c:v>SMB</c:v>
                </c:pt>
              </c:strCache>
            </c:strRef>
          </c:tx>
          <c:spPr>
            <a:solidFill>
              <a:schemeClr val="tx2"/>
            </a:solidFill>
            <a:ln>
              <a:noFill/>
            </a:ln>
          </c:spPr>
          <c:invertIfNegative val="0"/>
          <c:dLbls>
            <c:dLbl>
              <c:idx val="3"/>
              <c:layout>
                <c:manualLayout>
                  <c:x val="-2.2062085836453593E-3"/>
                  <c:y val="1.117370165075094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467-4032-BDD5-B76F3A1E1645}"/>
                </c:ext>
              </c:extLst>
            </c:dLbl>
            <c:spPr>
              <a:noFill/>
              <a:ln>
                <a:noFill/>
              </a:ln>
              <a:effectLst/>
            </c:spPr>
            <c:txPr>
              <a:bodyPr/>
              <a:lstStyle/>
              <a:p>
                <a:pPr>
                  <a:defRPr>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Pricing buckets or estimates</c:v>
                </c:pt>
                <c:pt idx="1">
                  <c:v>Implementation details/requirements</c:v>
                </c:pt>
                <c:pt idx="2">
                  <c:v>Configuration options</c:v>
                </c:pt>
                <c:pt idx="3">
                  <c:v>Level of service offered</c:v>
                </c:pt>
                <c:pt idx="4">
                  <c:v>Competitive product info</c:v>
                </c:pt>
                <c:pt idx="5">
                  <c:v>Customization required</c:v>
                </c:pt>
                <c:pt idx="6">
                  <c:v>Customer support included with purchase</c:v>
                </c:pt>
                <c:pt idx="7">
                  <c:v>Customer forums</c:v>
                </c:pt>
                <c:pt idx="8">
                  <c:v>User community</c:v>
                </c:pt>
              </c:strCache>
            </c:strRef>
          </c:cat>
          <c:val>
            <c:numRef>
              <c:f>Sheet1!$B$2:$B$10</c:f>
              <c:numCache>
                <c:formatCode>0%</c:formatCode>
                <c:ptCount val="9"/>
                <c:pt idx="0">
                  <c:v>0.68</c:v>
                </c:pt>
                <c:pt idx="1">
                  <c:v>0.57999999999999996</c:v>
                </c:pt>
                <c:pt idx="2">
                  <c:v>0.52</c:v>
                </c:pt>
                <c:pt idx="3">
                  <c:v>0.52</c:v>
                </c:pt>
                <c:pt idx="4">
                  <c:v>0.43</c:v>
                </c:pt>
                <c:pt idx="5">
                  <c:v>0.4</c:v>
                </c:pt>
                <c:pt idx="6">
                  <c:v>0.38</c:v>
                </c:pt>
                <c:pt idx="7">
                  <c:v>0.22</c:v>
                </c:pt>
                <c:pt idx="8">
                  <c:v>0.22</c:v>
                </c:pt>
              </c:numCache>
            </c:numRef>
          </c:val>
          <c:extLst>
            <c:ext xmlns:c16="http://schemas.microsoft.com/office/drawing/2014/chart" uri="{C3380CC4-5D6E-409C-BE32-E72D297353CC}">
              <c16:uniqueId val="{00000005-6D38-4BD9-82C7-829035D8975F}"/>
            </c:ext>
          </c:extLst>
        </c:ser>
        <c:ser>
          <c:idx val="1"/>
          <c:order val="1"/>
          <c:tx>
            <c:strRef>
              <c:f>Sheet1!$C$1</c:f>
              <c:strCache>
                <c:ptCount val="1"/>
                <c:pt idx="0">
                  <c:v>UMM/LORG</c:v>
                </c:pt>
              </c:strCache>
            </c:strRef>
          </c:tx>
          <c:invertIfNegative val="0"/>
          <c:dLbls>
            <c:dLbl>
              <c:idx val="0"/>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0-50C0-46AC-BE52-3B032084A6F6}"/>
                </c:ext>
              </c:extLst>
            </c:dLbl>
            <c:dLbl>
              <c:idx val="1"/>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1-50C0-46AC-BE52-3B032084A6F6}"/>
                </c:ext>
              </c:extLst>
            </c:dLbl>
            <c:dLbl>
              <c:idx val="2"/>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2-50C0-46AC-BE52-3B032084A6F6}"/>
                </c:ext>
              </c:extLst>
            </c:dLbl>
            <c:dLbl>
              <c:idx val="3"/>
              <c:spPr>
                <a:noFill/>
                <a:ln>
                  <a:noFill/>
                </a:ln>
                <a:effectLst/>
              </c:spPr>
              <c:txPr>
                <a:bodyPr wrap="square" lIns="38100" tIns="19050" rIns="38100" bIns="19050" anchor="ctr">
                  <a:spAutoFit/>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3-50C0-46AC-BE52-3B032084A6F6}"/>
                </c:ext>
              </c:extLst>
            </c:dLbl>
            <c:dLbl>
              <c:idx val="4"/>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4-50C0-46AC-BE52-3B032084A6F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Pricing buckets or estimates</c:v>
                </c:pt>
                <c:pt idx="1">
                  <c:v>Implementation details/requirements</c:v>
                </c:pt>
                <c:pt idx="2">
                  <c:v>Configuration options</c:v>
                </c:pt>
                <c:pt idx="3">
                  <c:v>Level of service offered</c:v>
                </c:pt>
                <c:pt idx="4">
                  <c:v>Competitive product info</c:v>
                </c:pt>
                <c:pt idx="5">
                  <c:v>Customization required</c:v>
                </c:pt>
                <c:pt idx="6">
                  <c:v>Customer support included with purchase</c:v>
                </c:pt>
                <c:pt idx="7">
                  <c:v>Customer forums</c:v>
                </c:pt>
                <c:pt idx="8">
                  <c:v>User community</c:v>
                </c:pt>
              </c:strCache>
            </c:strRef>
          </c:cat>
          <c:val>
            <c:numRef>
              <c:f>Sheet1!$C$2:$C$10</c:f>
              <c:numCache>
                <c:formatCode>0%</c:formatCode>
                <c:ptCount val="9"/>
                <c:pt idx="0">
                  <c:v>0.72</c:v>
                </c:pt>
                <c:pt idx="1">
                  <c:v>0.65</c:v>
                </c:pt>
                <c:pt idx="2">
                  <c:v>0.63</c:v>
                </c:pt>
                <c:pt idx="3">
                  <c:v>0.6</c:v>
                </c:pt>
                <c:pt idx="4">
                  <c:v>0.52</c:v>
                </c:pt>
                <c:pt idx="5">
                  <c:v>0.48</c:v>
                </c:pt>
                <c:pt idx="6">
                  <c:v>0.44</c:v>
                </c:pt>
                <c:pt idx="7">
                  <c:v>0.26</c:v>
                </c:pt>
                <c:pt idx="8">
                  <c:v>0.23</c:v>
                </c:pt>
              </c:numCache>
            </c:numRef>
          </c:val>
          <c:extLst>
            <c:ext xmlns:c16="http://schemas.microsoft.com/office/drawing/2014/chart" uri="{C3380CC4-5D6E-409C-BE32-E72D297353CC}">
              <c16:uniqueId val="{00000006-B467-4032-BDD5-B76F3A1E1645}"/>
            </c:ext>
          </c:extLst>
        </c:ser>
        <c:dLbls>
          <c:showLegendKey val="0"/>
          <c:showVal val="0"/>
          <c:showCatName val="0"/>
          <c:showSerName val="0"/>
          <c:showPercent val="0"/>
          <c:showBubbleSize val="0"/>
        </c:dLbls>
        <c:gapWidth val="100"/>
        <c:axId val="510683256"/>
        <c:axId val="510681296"/>
      </c:barChart>
      <c:valAx>
        <c:axId val="510681296"/>
        <c:scaling>
          <c:orientation val="minMax"/>
          <c:max val="1"/>
        </c:scaling>
        <c:delete val="1"/>
        <c:axPos val="t"/>
        <c:numFmt formatCode="0%" sourceLinked="1"/>
        <c:majorTickMark val="out"/>
        <c:minorTickMark val="none"/>
        <c:tickLblPos val="nextTo"/>
        <c:crossAx val="510683256"/>
        <c:crosses val="autoZero"/>
        <c:crossBetween val="between"/>
      </c:valAx>
      <c:catAx>
        <c:axId val="510683256"/>
        <c:scaling>
          <c:orientation val="maxMin"/>
        </c:scaling>
        <c:delete val="0"/>
        <c:axPos val="l"/>
        <c:numFmt formatCode="General" sourceLinked="1"/>
        <c:majorTickMark val="out"/>
        <c:minorTickMark val="none"/>
        <c:tickLblPos val="nextTo"/>
        <c:txPr>
          <a:bodyPr anchor="ctr" anchorCtr="0"/>
          <a:lstStyle/>
          <a:p>
            <a:pPr>
              <a:defRPr sz="1200"/>
            </a:pPr>
            <a:endParaRPr lang="en-US"/>
          </a:p>
        </c:txPr>
        <c:crossAx val="510681296"/>
        <c:crosses val="autoZero"/>
        <c:auto val="1"/>
        <c:lblAlgn val="ctr"/>
        <c:lblOffset val="100"/>
        <c:noMultiLvlLbl val="0"/>
      </c:catAx>
      <c:spPr>
        <a:noFill/>
        <a:ln w="25400">
          <a:noFill/>
        </a:ln>
      </c:spPr>
    </c:plotArea>
    <c:plotVisOnly val="1"/>
    <c:dispBlanksAs val="zero"/>
    <c:showDLblsOverMax val="0"/>
  </c:chart>
  <c:txPr>
    <a:bodyPr/>
    <a:lstStyle/>
    <a:p>
      <a:pPr>
        <a:defRPr sz="12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37349200431791"/>
          <c:y val="9.09980262653418E-2"/>
          <c:w val="0.38552904360684193"/>
          <c:h val="0.86780128222981934"/>
        </c:manualLayout>
      </c:layout>
      <c:barChart>
        <c:barDir val="bar"/>
        <c:grouping val="clustered"/>
        <c:varyColors val="0"/>
        <c:ser>
          <c:idx val="0"/>
          <c:order val="0"/>
          <c:tx>
            <c:strRef>
              <c:f>Sheet1!$B$1</c:f>
              <c:strCache>
                <c:ptCount val="1"/>
                <c:pt idx="0">
                  <c:v>SMB</c:v>
                </c:pt>
              </c:strCache>
            </c:strRef>
          </c:tx>
          <c:spPr>
            <a:solidFill>
              <a:schemeClr val="tx2"/>
            </a:solidFill>
            <a:ln>
              <a:noFill/>
            </a:ln>
          </c:spPr>
          <c:invertIfNegative val="0"/>
          <c:dLbls>
            <c:dLbl>
              <c:idx val="3"/>
              <c:layout>
                <c:manualLayout>
                  <c:x val="-2.2062085836453593E-3"/>
                  <c:y val="1.117370165075094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BD7-42B3-8517-A2136A78DD85}"/>
                </c:ext>
              </c:extLst>
            </c:dLbl>
            <c:spPr>
              <a:noFill/>
              <a:ln>
                <a:noFill/>
              </a:ln>
              <a:effectLst/>
            </c:spPr>
            <c:txPr>
              <a:bodyPr/>
              <a:lstStyle/>
              <a:p>
                <a:pPr>
                  <a:defRPr>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Technical details</c:v>
                </c:pt>
                <c:pt idx="1">
                  <c:v>Specific pricing information</c:v>
                </c:pt>
                <c:pt idx="2">
                  <c:v>References from a business with a similar infrastructure</c:v>
                </c:pt>
                <c:pt idx="3">
                  <c:v>References from other customers from your same industry</c:v>
                </c:pt>
                <c:pt idx="4">
                  <c:v>References from a similar size business</c:v>
                </c:pt>
                <c:pt idx="5">
                  <c:v>Customer forums</c:v>
                </c:pt>
              </c:strCache>
            </c:strRef>
          </c:cat>
          <c:val>
            <c:numRef>
              <c:f>Sheet1!$B$2:$B$7</c:f>
              <c:numCache>
                <c:formatCode>0%</c:formatCode>
                <c:ptCount val="6"/>
                <c:pt idx="0">
                  <c:v>0.69</c:v>
                </c:pt>
                <c:pt idx="1">
                  <c:v>0.56999999999999995</c:v>
                </c:pt>
                <c:pt idx="2">
                  <c:v>0.42</c:v>
                </c:pt>
                <c:pt idx="3">
                  <c:v>0.41</c:v>
                </c:pt>
                <c:pt idx="4">
                  <c:v>0.35</c:v>
                </c:pt>
                <c:pt idx="5">
                  <c:v>0.21</c:v>
                </c:pt>
              </c:numCache>
            </c:numRef>
          </c:val>
          <c:extLst>
            <c:ext xmlns:c16="http://schemas.microsoft.com/office/drawing/2014/chart" uri="{C3380CC4-5D6E-409C-BE32-E72D297353CC}">
              <c16:uniqueId val="{00000005-6D38-4BD9-82C7-829035D8975F}"/>
            </c:ext>
          </c:extLst>
        </c:ser>
        <c:ser>
          <c:idx val="1"/>
          <c:order val="1"/>
          <c:tx>
            <c:strRef>
              <c:f>Sheet1!$C$1</c:f>
              <c:strCache>
                <c:ptCount val="1"/>
                <c:pt idx="0">
                  <c:v>UMM/LORG</c:v>
                </c:pt>
              </c:strCache>
            </c:strRef>
          </c:tx>
          <c:invertIfNegative val="0"/>
          <c:dLbls>
            <c:dLbl>
              <c:idx val="0"/>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0-9124-46FA-A238-38E60F24CF6A}"/>
                </c:ext>
              </c:extLst>
            </c:dLbl>
            <c:dLbl>
              <c:idx val="1"/>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1-9124-46FA-A238-38E60F24CF6A}"/>
                </c:ext>
              </c:extLst>
            </c:dLbl>
            <c:dLbl>
              <c:idx val="2"/>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2-9124-46FA-A238-38E60F24CF6A}"/>
                </c:ext>
              </c:extLst>
            </c:dLbl>
            <c:dLbl>
              <c:idx val="3"/>
              <c:spPr>
                <a:noFill/>
                <a:ln>
                  <a:noFill/>
                </a:ln>
                <a:effectLst/>
              </c:spPr>
              <c:txPr>
                <a:bodyPr wrap="square" lIns="38100" tIns="19050" rIns="38100" bIns="19050" anchor="ctr">
                  <a:spAutoFit/>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3-9124-46FA-A238-38E60F24CF6A}"/>
                </c:ext>
              </c:extLst>
            </c:dLbl>
            <c:dLbl>
              <c:idx val="4"/>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4-9124-46FA-A238-38E60F24CF6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Technical details</c:v>
                </c:pt>
                <c:pt idx="1">
                  <c:v>Specific pricing information</c:v>
                </c:pt>
                <c:pt idx="2">
                  <c:v>References from a business with a similar infrastructure</c:v>
                </c:pt>
                <c:pt idx="3">
                  <c:v>References from other customers from your same industry</c:v>
                </c:pt>
                <c:pt idx="4">
                  <c:v>References from a similar size business</c:v>
                </c:pt>
                <c:pt idx="5">
                  <c:v>Customer forums</c:v>
                </c:pt>
              </c:strCache>
            </c:strRef>
          </c:cat>
          <c:val>
            <c:numRef>
              <c:f>Sheet1!$C$2:$C$7</c:f>
              <c:numCache>
                <c:formatCode>0%</c:formatCode>
                <c:ptCount val="6"/>
                <c:pt idx="0">
                  <c:v>0.8</c:v>
                </c:pt>
                <c:pt idx="1">
                  <c:v>0.66</c:v>
                </c:pt>
                <c:pt idx="2">
                  <c:v>0.51</c:v>
                </c:pt>
                <c:pt idx="3">
                  <c:v>0.48</c:v>
                </c:pt>
                <c:pt idx="4">
                  <c:v>0.47</c:v>
                </c:pt>
                <c:pt idx="5">
                  <c:v>0.28000000000000003</c:v>
                </c:pt>
              </c:numCache>
            </c:numRef>
          </c:val>
          <c:extLst>
            <c:ext xmlns:c16="http://schemas.microsoft.com/office/drawing/2014/chart" uri="{C3380CC4-5D6E-409C-BE32-E72D297353CC}">
              <c16:uniqueId val="{00000006-6BD7-42B3-8517-A2136A78DD85}"/>
            </c:ext>
          </c:extLst>
        </c:ser>
        <c:dLbls>
          <c:showLegendKey val="0"/>
          <c:showVal val="0"/>
          <c:showCatName val="0"/>
          <c:showSerName val="0"/>
          <c:showPercent val="0"/>
          <c:showBubbleSize val="0"/>
        </c:dLbls>
        <c:gapWidth val="100"/>
        <c:axId val="479317112"/>
        <c:axId val="479318680"/>
      </c:barChart>
      <c:valAx>
        <c:axId val="479318680"/>
        <c:scaling>
          <c:orientation val="minMax"/>
          <c:max val="1"/>
        </c:scaling>
        <c:delete val="1"/>
        <c:axPos val="t"/>
        <c:numFmt formatCode="0%" sourceLinked="1"/>
        <c:majorTickMark val="out"/>
        <c:minorTickMark val="none"/>
        <c:tickLblPos val="nextTo"/>
        <c:crossAx val="479317112"/>
        <c:crosses val="autoZero"/>
        <c:crossBetween val="between"/>
      </c:valAx>
      <c:catAx>
        <c:axId val="479317112"/>
        <c:scaling>
          <c:orientation val="maxMin"/>
        </c:scaling>
        <c:delete val="0"/>
        <c:axPos val="l"/>
        <c:numFmt formatCode="General" sourceLinked="1"/>
        <c:majorTickMark val="out"/>
        <c:minorTickMark val="none"/>
        <c:tickLblPos val="nextTo"/>
        <c:txPr>
          <a:bodyPr anchor="ctr" anchorCtr="0"/>
          <a:lstStyle/>
          <a:p>
            <a:pPr>
              <a:defRPr sz="1200"/>
            </a:pPr>
            <a:endParaRPr lang="en-US"/>
          </a:p>
        </c:txPr>
        <c:crossAx val="479318680"/>
        <c:crosses val="autoZero"/>
        <c:auto val="1"/>
        <c:lblAlgn val="ctr"/>
        <c:lblOffset val="100"/>
        <c:noMultiLvlLbl val="0"/>
      </c:catAx>
      <c:spPr>
        <a:noFill/>
        <a:ln w="25400">
          <a:noFill/>
        </a:ln>
      </c:spPr>
    </c:plotArea>
    <c:plotVisOnly val="1"/>
    <c:dispBlanksAs val="zero"/>
    <c:showDLblsOverMax val="0"/>
  </c:chart>
  <c:txPr>
    <a:bodyPr/>
    <a:lstStyle/>
    <a:p>
      <a:pPr>
        <a:defRPr sz="12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82233508100527"/>
          <c:y val="6.95645063253955E-2"/>
          <c:w val="0.52822694557788752"/>
          <c:h val="0.67824339159616465"/>
        </c:manualLayout>
      </c:layout>
      <c:pieChart>
        <c:varyColors val="1"/>
        <c:ser>
          <c:idx val="0"/>
          <c:order val="0"/>
          <c:tx>
            <c:strRef>
              <c:f>Sheet1!$B$1</c:f>
              <c:strCache>
                <c:ptCount val="1"/>
                <c:pt idx="0">
                  <c:v>Phase Names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779-424E-9513-0AFAAE01919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779-424E-9513-0AFAAE01919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779-424E-9513-0AFAAE01919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779-424E-9513-0AFAAE019193}"/>
              </c:ext>
            </c:extLst>
          </c:dPt>
          <c:dLbls>
            <c:dLbl>
              <c:idx val="3"/>
              <c:delete val="1"/>
              <c:extLst>
                <c:ext xmlns:c15="http://schemas.microsoft.com/office/drawing/2012/chart" uri="{CE6537A1-D6FC-4f65-9D91-7224C49458BB}"/>
                <c:ext xmlns:c16="http://schemas.microsoft.com/office/drawing/2014/chart" uri="{C3380CC4-5D6E-409C-BE32-E72D297353CC}">
                  <c16:uniqueId val="{00000007-0779-424E-9513-0AFAAE019193}"/>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extLst>
          </c:dLbls>
          <c:cat>
            <c:strRef>
              <c:f>Sheet1!$A$2:$A$5</c:f>
              <c:strCache>
                <c:ptCount val="4"/>
                <c:pt idx="0">
                  <c:v>Evaluate</c:v>
                </c:pt>
                <c:pt idx="1">
                  <c:v>Consider</c:v>
                </c:pt>
                <c:pt idx="2">
                  <c:v>Decide</c:v>
                </c:pt>
                <c:pt idx="3">
                  <c:v>Other</c:v>
                </c:pt>
              </c:strCache>
            </c:strRef>
          </c:cat>
          <c:val>
            <c:numRef>
              <c:f>Sheet1!$B$2:$B$5</c:f>
              <c:numCache>
                <c:formatCode>0%</c:formatCode>
                <c:ptCount val="4"/>
                <c:pt idx="0">
                  <c:v>0.46</c:v>
                </c:pt>
                <c:pt idx="1">
                  <c:v>0.25</c:v>
                </c:pt>
                <c:pt idx="2">
                  <c:v>0.28999999999999998</c:v>
                </c:pt>
              </c:numCache>
            </c:numRef>
          </c:val>
          <c:extLst>
            <c:ext xmlns:c16="http://schemas.microsoft.com/office/drawing/2014/chart" uri="{C3380CC4-5D6E-409C-BE32-E72D297353CC}">
              <c16:uniqueId val="{00000000-7EB7-4BD8-874E-2E5B0059F282}"/>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66256073747786204"/>
          <c:y val="6.423862354533097E-2"/>
          <c:w val="0.33743926252213796"/>
          <c:h val="0.6773233437852503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82233508100527"/>
          <c:y val="6.95645063253955E-2"/>
          <c:w val="0.52822694557788752"/>
          <c:h val="0.67824339159616465"/>
        </c:manualLayout>
      </c:layout>
      <c:pieChart>
        <c:varyColors val="1"/>
        <c:ser>
          <c:idx val="0"/>
          <c:order val="0"/>
          <c:tx>
            <c:strRef>
              <c:f>Sheet1!$B$1</c:f>
              <c:strCache>
                <c:ptCount val="1"/>
                <c:pt idx="0">
                  <c:v>Phase Names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92C-41D5-9356-782E95FF8264}"/>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892C-41D5-9356-782E95FF8264}"/>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892C-41D5-9356-782E95FF826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92C-41D5-9356-782E95FF8264}"/>
              </c:ext>
            </c:extLst>
          </c:dPt>
          <c:dLbls>
            <c:dLbl>
              <c:idx val="3"/>
              <c:layout>
                <c:manualLayout>
                  <c:x val="8.206226886244174E-3"/>
                  <c:y val="7.586018979546523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92C-41D5-9356-782E95FF8264}"/>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extLst>
          </c:dLbls>
          <c:cat>
            <c:strRef>
              <c:f>Sheet1!$A$2:$A$5</c:f>
              <c:strCache>
                <c:ptCount val="4"/>
                <c:pt idx="0">
                  <c:v>Implement</c:v>
                </c:pt>
                <c:pt idx="1">
                  <c:v>Deploy</c:v>
                </c:pt>
                <c:pt idx="2">
                  <c:v>Set up</c:v>
                </c:pt>
                <c:pt idx="3">
                  <c:v>Other</c:v>
                </c:pt>
              </c:strCache>
            </c:strRef>
          </c:cat>
          <c:val>
            <c:numRef>
              <c:f>Sheet1!$B$2:$B$5</c:f>
              <c:numCache>
                <c:formatCode>0%</c:formatCode>
                <c:ptCount val="4"/>
                <c:pt idx="0">
                  <c:v>0.4</c:v>
                </c:pt>
                <c:pt idx="1">
                  <c:v>0.33</c:v>
                </c:pt>
                <c:pt idx="2">
                  <c:v>0.26</c:v>
                </c:pt>
                <c:pt idx="3">
                  <c:v>0.01</c:v>
                </c:pt>
              </c:numCache>
            </c:numRef>
          </c:val>
          <c:extLst>
            <c:ext xmlns:c16="http://schemas.microsoft.com/office/drawing/2014/chart" uri="{C3380CC4-5D6E-409C-BE32-E72D297353CC}">
              <c16:uniqueId val="{00000000-7EB7-4BD8-874E-2E5B0059F282}"/>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69650377423895826"/>
          <c:y val="6.423862354533097E-2"/>
          <c:w val="0.30349622576104174"/>
          <c:h val="0.6773233437852503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37349200431791"/>
          <c:y val="9.09980262653418E-2"/>
          <c:w val="0.38552904360684193"/>
          <c:h val="0.86780128222981934"/>
        </c:manualLayout>
      </c:layout>
      <c:barChart>
        <c:barDir val="bar"/>
        <c:grouping val="clustered"/>
        <c:varyColors val="0"/>
        <c:ser>
          <c:idx val="0"/>
          <c:order val="0"/>
          <c:tx>
            <c:strRef>
              <c:f>Sheet1!$B$1</c:f>
              <c:strCache>
                <c:ptCount val="1"/>
                <c:pt idx="0">
                  <c:v>SMB</c:v>
                </c:pt>
              </c:strCache>
            </c:strRef>
          </c:tx>
          <c:spPr>
            <a:solidFill>
              <a:schemeClr val="tx2"/>
            </a:solidFill>
            <a:ln>
              <a:noFill/>
            </a:ln>
          </c:spPr>
          <c:invertIfNegative val="0"/>
          <c:dLbls>
            <c:dLbl>
              <c:idx val="3"/>
              <c:layout>
                <c:manualLayout>
                  <c:x val="-2.2062085836453593E-3"/>
                  <c:y val="1.117370165075094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2C-429C-80DF-6424BA0E6317}"/>
                </c:ext>
              </c:extLst>
            </c:dLbl>
            <c:spPr>
              <a:noFill/>
              <a:ln>
                <a:noFill/>
              </a:ln>
              <a:effectLst/>
            </c:spPr>
            <c:txPr>
              <a:bodyPr/>
              <a:lstStyle/>
              <a:p>
                <a:pPr>
                  <a:defRPr>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Detailed documentation</c:v>
                </c:pt>
                <c:pt idx="1">
                  <c:v>Configuration information/details</c:v>
                </c:pt>
                <c:pt idx="2">
                  <c:v>Real time 24/7 vendor support in person or via phone </c:v>
                </c:pt>
                <c:pt idx="3">
                  <c:v>Access to a client-only web portal</c:v>
                </c:pt>
                <c:pt idx="4">
                  <c:v>A client-only web portal which ties to your platform </c:v>
                </c:pt>
                <c:pt idx="5">
                  <c:v>Customer forums</c:v>
                </c:pt>
              </c:strCache>
            </c:strRef>
          </c:cat>
          <c:val>
            <c:numRef>
              <c:f>Sheet1!$B$2:$B$7</c:f>
              <c:numCache>
                <c:formatCode>0%</c:formatCode>
                <c:ptCount val="6"/>
                <c:pt idx="0">
                  <c:v>0.69</c:v>
                </c:pt>
                <c:pt idx="1">
                  <c:v>0.64</c:v>
                </c:pt>
                <c:pt idx="2">
                  <c:v>0.51</c:v>
                </c:pt>
                <c:pt idx="3">
                  <c:v>0.38</c:v>
                </c:pt>
                <c:pt idx="4">
                  <c:v>0.24</c:v>
                </c:pt>
                <c:pt idx="5">
                  <c:v>0.28999999999999998</c:v>
                </c:pt>
              </c:numCache>
            </c:numRef>
          </c:val>
          <c:extLst>
            <c:ext xmlns:c16="http://schemas.microsoft.com/office/drawing/2014/chart" uri="{C3380CC4-5D6E-409C-BE32-E72D297353CC}">
              <c16:uniqueId val="{00000005-6D38-4BD9-82C7-829035D8975F}"/>
            </c:ext>
          </c:extLst>
        </c:ser>
        <c:ser>
          <c:idx val="1"/>
          <c:order val="1"/>
          <c:tx>
            <c:strRef>
              <c:f>Sheet1!$C$1</c:f>
              <c:strCache>
                <c:ptCount val="1"/>
                <c:pt idx="0">
                  <c:v>UMM/LORG</c:v>
                </c:pt>
              </c:strCache>
            </c:strRef>
          </c:tx>
          <c:invertIfNegative val="0"/>
          <c:dLbls>
            <c:dLbl>
              <c:idx val="0"/>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0-0604-4867-878B-31A9737E3EDD}"/>
                </c:ext>
              </c:extLst>
            </c:dLbl>
            <c:dLbl>
              <c:idx val="1"/>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1-0604-4867-878B-31A9737E3EDD}"/>
                </c:ext>
              </c:extLst>
            </c:dLbl>
            <c:dLbl>
              <c:idx val="3"/>
              <c:spPr>
                <a:noFill/>
                <a:ln>
                  <a:noFill/>
                </a:ln>
                <a:effectLst/>
              </c:spPr>
              <c:txPr>
                <a:bodyPr wrap="square" lIns="38100" tIns="19050" rIns="38100" bIns="19050" anchor="ctr">
                  <a:spAutoFit/>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2-0604-4867-878B-31A9737E3EDD}"/>
                </c:ext>
              </c:extLst>
            </c:dLbl>
            <c:dLbl>
              <c:idx val="4"/>
              <c:spPr>
                <a:noFill/>
                <a:ln>
                  <a:noFill/>
                </a:ln>
                <a:effectLst/>
              </c:spPr>
              <c:txPr>
                <a:bodyPr/>
                <a:lstStyle/>
                <a:p>
                  <a:pPr>
                    <a:defRPr/>
                  </a:pPr>
                  <a:endParaRPr lang="en-US"/>
                </a:p>
              </c:txPr>
              <c:showLegendKey val="0"/>
              <c:showVal val="1"/>
              <c:showCatName val="0"/>
              <c:showSerName val="0"/>
              <c:showPercent val="0"/>
              <c:showBubbleSize val="0"/>
              <c:extLst>
                <c:ext xmlns:c16="http://schemas.microsoft.com/office/drawing/2014/chart" uri="{C3380CC4-5D6E-409C-BE32-E72D297353CC}">
                  <c16:uniqueId val="{00000003-0604-4867-878B-31A9737E3EDD}"/>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Detailed documentation</c:v>
                </c:pt>
                <c:pt idx="1">
                  <c:v>Configuration information/details</c:v>
                </c:pt>
                <c:pt idx="2">
                  <c:v>Real time 24/7 vendor support in person or via phone </c:v>
                </c:pt>
                <c:pt idx="3">
                  <c:v>Access to a client-only web portal</c:v>
                </c:pt>
                <c:pt idx="4">
                  <c:v>A client-only web portal which ties to your platform </c:v>
                </c:pt>
                <c:pt idx="5">
                  <c:v>Customer forums</c:v>
                </c:pt>
              </c:strCache>
            </c:strRef>
          </c:cat>
          <c:val>
            <c:numRef>
              <c:f>Sheet1!$C$2:$C$7</c:f>
              <c:numCache>
                <c:formatCode>0%</c:formatCode>
                <c:ptCount val="6"/>
                <c:pt idx="0">
                  <c:v>0.63</c:v>
                </c:pt>
                <c:pt idx="1">
                  <c:v>0.66</c:v>
                </c:pt>
                <c:pt idx="2">
                  <c:v>0.55000000000000004</c:v>
                </c:pt>
                <c:pt idx="3">
                  <c:v>0.47</c:v>
                </c:pt>
                <c:pt idx="4">
                  <c:v>0.44</c:v>
                </c:pt>
                <c:pt idx="5">
                  <c:v>0.32</c:v>
                </c:pt>
              </c:numCache>
            </c:numRef>
          </c:val>
          <c:extLst>
            <c:ext xmlns:c16="http://schemas.microsoft.com/office/drawing/2014/chart" uri="{C3380CC4-5D6E-409C-BE32-E72D297353CC}">
              <c16:uniqueId val="{00000005-2C2C-429C-80DF-6424BA0E6317}"/>
            </c:ext>
          </c:extLst>
        </c:ser>
        <c:dLbls>
          <c:showLegendKey val="0"/>
          <c:showVal val="0"/>
          <c:showCatName val="0"/>
          <c:showSerName val="0"/>
          <c:showPercent val="0"/>
          <c:showBubbleSize val="0"/>
        </c:dLbls>
        <c:gapWidth val="100"/>
        <c:axId val="475395272"/>
        <c:axId val="475394880"/>
      </c:barChart>
      <c:valAx>
        <c:axId val="475394880"/>
        <c:scaling>
          <c:orientation val="minMax"/>
          <c:max val="1"/>
        </c:scaling>
        <c:delete val="1"/>
        <c:axPos val="t"/>
        <c:numFmt formatCode="0%" sourceLinked="1"/>
        <c:majorTickMark val="out"/>
        <c:minorTickMark val="none"/>
        <c:tickLblPos val="nextTo"/>
        <c:crossAx val="475395272"/>
        <c:crosses val="autoZero"/>
        <c:crossBetween val="between"/>
      </c:valAx>
      <c:catAx>
        <c:axId val="475395272"/>
        <c:scaling>
          <c:orientation val="maxMin"/>
        </c:scaling>
        <c:delete val="0"/>
        <c:axPos val="l"/>
        <c:numFmt formatCode="General" sourceLinked="1"/>
        <c:majorTickMark val="out"/>
        <c:minorTickMark val="none"/>
        <c:tickLblPos val="nextTo"/>
        <c:txPr>
          <a:bodyPr anchor="ctr" anchorCtr="0"/>
          <a:lstStyle/>
          <a:p>
            <a:pPr>
              <a:defRPr sz="1200"/>
            </a:pPr>
            <a:endParaRPr lang="en-US"/>
          </a:p>
        </c:txPr>
        <c:crossAx val="475394880"/>
        <c:crosses val="autoZero"/>
        <c:auto val="1"/>
        <c:lblAlgn val="ctr"/>
        <c:lblOffset val="100"/>
        <c:noMultiLvlLbl val="0"/>
      </c:catAx>
      <c:spPr>
        <a:noFill/>
        <a:ln w="25400">
          <a:noFill/>
        </a:ln>
      </c:spPr>
    </c:plotArea>
    <c:plotVisOnly val="1"/>
    <c:dispBlanksAs val="zero"/>
    <c:showDLblsOverMax val="0"/>
  </c:chart>
  <c:txPr>
    <a:bodyPr/>
    <a:lstStyle/>
    <a:p>
      <a:pPr>
        <a:defRPr sz="12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82233508100527"/>
          <c:y val="6.95645063253955E-2"/>
          <c:w val="0.52822694557788752"/>
          <c:h val="0.67824339159616465"/>
        </c:manualLayout>
      </c:layout>
      <c:pieChart>
        <c:varyColors val="1"/>
        <c:ser>
          <c:idx val="0"/>
          <c:order val="0"/>
          <c:tx>
            <c:strRef>
              <c:f>Sheet1!$B$1</c:f>
              <c:strCache>
                <c:ptCount val="1"/>
                <c:pt idx="0">
                  <c:v>Phase Names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F68E-46B8-86F0-1603D91F3C67}"/>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F68E-46B8-86F0-1603D91F3C6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68E-46B8-86F0-1603D91F3C6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68E-46B8-86F0-1603D91F3C67}"/>
              </c:ext>
            </c:extLst>
          </c:dPt>
          <c:dLbls>
            <c:dLbl>
              <c:idx val="3"/>
              <c:delete val="1"/>
              <c:extLst>
                <c:ext xmlns:c15="http://schemas.microsoft.com/office/drawing/2012/chart" uri="{CE6537A1-D6FC-4f65-9D91-7224C49458BB}"/>
                <c:ext xmlns:c16="http://schemas.microsoft.com/office/drawing/2014/chart" uri="{C3380CC4-5D6E-409C-BE32-E72D297353CC}">
                  <c16:uniqueId val="{00000007-F68E-46B8-86F0-1603D91F3C6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extLst>
          </c:dLbls>
          <c:cat>
            <c:strRef>
              <c:f>Sheet1!$A$2:$A$5</c:f>
              <c:strCache>
                <c:ptCount val="4"/>
                <c:pt idx="0">
                  <c:v>Operate</c:v>
                </c:pt>
                <c:pt idx="1">
                  <c:v>Manage</c:v>
                </c:pt>
                <c:pt idx="2">
                  <c:v>Administrate</c:v>
                </c:pt>
                <c:pt idx="3">
                  <c:v>Other</c:v>
                </c:pt>
              </c:strCache>
            </c:strRef>
          </c:cat>
          <c:val>
            <c:numRef>
              <c:f>Sheet1!$B$2:$B$5</c:f>
              <c:numCache>
                <c:formatCode>0%</c:formatCode>
                <c:ptCount val="4"/>
                <c:pt idx="0">
                  <c:v>0.42</c:v>
                </c:pt>
                <c:pt idx="1">
                  <c:v>0.35</c:v>
                </c:pt>
                <c:pt idx="2">
                  <c:v>0.23</c:v>
                </c:pt>
                <c:pt idx="3">
                  <c:v>0</c:v>
                </c:pt>
              </c:numCache>
            </c:numRef>
          </c:val>
          <c:extLst>
            <c:ext xmlns:c16="http://schemas.microsoft.com/office/drawing/2014/chart" uri="{C3380CC4-5D6E-409C-BE32-E72D297353CC}">
              <c16:uniqueId val="{00000000-7EB7-4BD8-874E-2E5B0059F282}"/>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71008103862865357"/>
          <c:y val="6.423862354533097E-2"/>
          <c:w val="0.28991896137134648"/>
          <c:h val="0.6773233437852503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06A7B9-9DC9-4DF0-BFBB-81257933076A}"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742A72CF-7F32-4282-BBFB-474EB3F4FF9F}">
      <dgm:prSet/>
      <dgm:spPr/>
      <dgm:t>
        <a:bodyPr/>
        <a:lstStyle/>
        <a:p>
          <a:r>
            <a:rPr lang="en-US" dirty="0"/>
            <a:t>Paying for Software</a:t>
          </a:r>
        </a:p>
      </dgm:t>
    </dgm:pt>
    <dgm:pt modelId="{2B5EB224-C218-46F1-ACAC-FA8691256D2D}" type="parTrans" cxnId="{274642AE-8951-488F-AEBE-0E23DD436BFE}">
      <dgm:prSet/>
      <dgm:spPr/>
      <dgm:t>
        <a:bodyPr/>
        <a:lstStyle/>
        <a:p>
          <a:endParaRPr lang="en-US"/>
        </a:p>
      </dgm:t>
    </dgm:pt>
    <dgm:pt modelId="{E14BEF2E-2007-40EE-9110-11EF37D78C14}" type="sibTrans" cxnId="{274642AE-8951-488F-AEBE-0E23DD436BFE}">
      <dgm:prSet/>
      <dgm:spPr/>
      <dgm:t>
        <a:bodyPr/>
        <a:lstStyle/>
        <a:p>
          <a:endParaRPr lang="en-US"/>
        </a:p>
      </dgm:t>
    </dgm:pt>
    <dgm:pt modelId="{2A416C11-DB11-42A8-99B3-E56084B0AE61}">
      <dgm:prSet/>
      <dgm:spPr/>
      <dgm:t>
        <a:bodyPr/>
        <a:lstStyle/>
        <a:p>
          <a:r>
            <a:rPr lang="en-US" dirty="0"/>
            <a:t>Perpetual License</a:t>
          </a:r>
        </a:p>
      </dgm:t>
    </dgm:pt>
    <dgm:pt modelId="{D8D9CFC8-E301-4915-BBE8-9E788F865B04}" type="parTrans" cxnId="{FAEF50D1-8057-4086-B03F-6B379111A2D7}">
      <dgm:prSet/>
      <dgm:spPr/>
      <dgm:t>
        <a:bodyPr/>
        <a:lstStyle/>
        <a:p>
          <a:endParaRPr lang="en-US"/>
        </a:p>
      </dgm:t>
    </dgm:pt>
    <dgm:pt modelId="{DB6604A2-C04E-4EB9-9FF9-9E12C82BF188}" type="sibTrans" cxnId="{FAEF50D1-8057-4086-B03F-6B379111A2D7}">
      <dgm:prSet/>
      <dgm:spPr/>
      <dgm:t>
        <a:bodyPr/>
        <a:lstStyle/>
        <a:p>
          <a:endParaRPr lang="en-US"/>
        </a:p>
      </dgm:t>
    </dgm:pt>
    <dgm:pt modelId="{0B578006-12F7-4F58-B094-D3536213D1C3}">
      <dgm:prSet/>
      <dgm:spPr/>
      <dgm:t>
        <a:bodyPr/>
        <a:lstStyle/>
        <a:p>
          <a:r>
            <a:rPr lang="en-US" dirty="0"/>
            <a:t>Subscription License</a:t>
          </a:r>
        </a:p>
      </dgm:t>
    </dgm:pt>
    <dgm:pt modelId="{D2BE10E4-9F6D-4A96-8322-53442D8AA322}" type="parTrans" cxnId="{79FA26B9-656C-473A-A2E5-B771A49BA925}">
      <dgm:prSet/>
      <dgm:spPr/>
      <dgm:t>
        <a:bodyPr/>
        <a:lstStyle/>
        <a:p>
          <a:endParaRPr lang="en-US"/>
        </a:p>
      </dgm:t>
    </dgm:pt>
    <dgm:pt modelId="{0535D9CB-1D25-4E3E-842C-BE8E50977B6B}" type="sibTrans" cxnId="{79FA26B9-656C-473A-A2E5-B771A49BA925}">
      <dgm:prSet/>
      <dgm:spPr/>
      <dgm:t>
        <a:bodyPr/>
        <a:lstStyle/>
        <a:p>
          <a:endParaRPr lang="en-US"/>
        </a:p>
      </dgm:t>
    </dgm:pt>
    <dgm:pt modelId="{C1B9179B-0F64-41F1-99D7-6622D84541FA}">
      <dgm:prSet/>
      <dgm:spPr/>
      <dgm:t>
        <a:bodyPr/>
        <a:lstStyle/>
        <a:p>
          <a:r>
            <a:rPr lang="en-US" dirty="0"/>
            <a:t>Software Distribution  </a:t>
          </a:r>
        </a:p>
      </dgm:t>
    </dgm:pt>
    <dgm:pt modelId="{D7F6EA70-A888-440D-9AF4-8D24BBE47483}" type="parTrans" cxnId="{BCC63656-D090-4F13-825C-78D240A0B44E}">
      <dgm:prSet/>
      <dgm:spPr/>
      <dgm:t>
        <a:bodyPr/>
        <a:lstStyle/>
        <a:p>
          <a:endParaRPr lang="en-US"/>
        </a:p>
      </dgm:t>
    </dgm:pt>
    <dgm:pt modelId="{5101B1A5-A7DD-4A49-A835-0954942EC39F}" type="sibTrans" cxnId="{BCC63656-D090-4F13-825C-78D240A0B44E}">
      <dgm:prSet/>
      <dgm:spPr/>
      <dgm:t>
        <a:bodyPr/>
        <a:lstStyle/>
        <a:p>
          <a:endParaRPr lang="en-US"/>
        </a:p>
      </dgm:t>
    </dgm:pt>
    <dgm:pt modelId="{2DD66744-6E37-4CE7-8FFE-CFE847B77904}">
      <dgm:prSet/>
      <dgm:spPr/>
      <dgm:t>
        <a:bodyPr/>
        <a:lstStyle/>
        <a:p>
          <a:r>
            <a:rPr lang="en-US" dirty="0"/>
            <a:t>After-Market:  Support &amp; Maintenance</a:t>
          </a:r>
        </a:p>
      </dgm:t>
    </dgm:pt>
    <dgm:pt modelId="{EB61CB9D-DF4C-435D-9676-22678360B11A}" type="parTrans" cxnId="{D0C5F7B4-F70F-4AAB-9FF0-84004B84B76E}">
      <dgm:prSet/>
      <dgm:spPr/>
      <dgm:t>
        <a:bodyPr/>
        <a:lstStyle/>
        <a:p>
          <a:endParaRPr lang="en-US"/>
        </a:p>
      </dgm:t>
    </dgm:pt>
    <dgm:pt modelId="{FA1B7DFD-D3BD-4226-ACFD-95B2425F0995}" type="sibTrans" cxnId="{D0C5F7B4-F70F-4AAB-9FF0-84004B84B76E}">
      <dgm:prSet/>
      <dgm:spPr/>
      <dgm:t>
        <a:bodyPr/>
        <a:lstStyle/>
        <a:p>
          <a:endParaRPr lang="en-US"/>
        </a:p>
      </dgm:t>
    </dgm:pt>
    <dgm:pt modelId="{47B8E2AE-CE79-4E62-BE41-A3365C9581C4}">
      <dgm:prSet/>
      <dgm:spPr/>
      <dgm:t>
        <a:bodyPr/>
        <a:lstStyle/>
        <a:p>
          <a:r>
            <a:rPr lang="en-US" dirty="0"/>
            <a:t>Partner Channels</a:t>
          </a:r>
        </a:p>
      </dgm:t>
    </dgm:pt>
    <dgm:pt modelId="{6734E262-63DF-40C5-93EA-A4E866B8D11B}" type="parTrans" cxnId="{09C482D6-9F01-4588-8D62-1379E4EB0F23}">
      <dgm:prSet/>
      <dgm:spPr/>
      <dgm:t>
        <a:bodyPr/>
        <a:lstStyle/>
        <a:p>
          <a:endParaRPr lang="en-US"/>
        </a:p>
      </dgm:t>
    </dgm:pt>
    <dgm:pt modelId="{E0E0F91B-B8B6-4291-AC41-9DF6BE372BD2}" type="sibTrans" cxnId="{09C482D6-9F01-4588-8D62-1379E4EB0F23}">
      <dgm:prSet/>
      <dgm:spPr/>
      <dgm:t>
        <a:bodyPr/>
        <a:lstStyle/>
        <a:p>
          <a:endParaRPr lang="en-US"/>
        </a:p>
      </dgm:t>
    </dgm:pt>
    <dgm:pt modelId="{03FD7859-7244-4A54-9989-888F9660A601}">
      <dgm:prSet/>
      <dgm:spPr/>
      <dgm:t>
        <a:bodyPr/>
        <a:lstStyle/>
        <a:p>
          <a:r>
            <a:rPr lang="en-US" dirty="0"/>
            <a:t>ISVs</a:t>
          </a:r>
        </a:p>
      </dgm:t>
    </dgm:pt>
    <dgm:pt modelId="{915E0AA7-CC45-42AE-AFC9-3008DA20599E}" type="parTrans" cxnId="{72B65AFD-982E-4F8A-93D9-7F107BB68847}">
      <dgm:prSet/>
      <dgm:spPr/>
      <dgm:t>
        <a:bodyPr/>
        <a:lstStyle/>
        <a:p>
          <a:endParaRPr lang="en-US"/>
        </a:p>
      </dgm:t>
    </dgm:pt>
    <dgm:pt modelId="{C413122E-3FB7-4B62-90FC-5D34FE6459B5}" type="sibTrans" cxnId="{72B65AFD-982E-4F8A-93D9-7F107BB68847}">
      <dgm:prSet/>
      <dgm:spPr/>
      <dgm:t>
        <a:bodyPr/>
        <a:lstStyle/>
        <a:p>
          <a:endParaRPr lang="en-US"/>
        </a:p>
      </dgm:t>
    </dgm:pt>
    <dgm:pt modelId="{AA3932E0-2A80-4DA1-8E8F-3DFA5B58A590}">
      <dgm:prSet/>
      <dgm:spPr/>
      <dgm:t>
        <a:bodyPr/>
        <a:lstStyle/>
        <a:p>
          <a:r>
            <a:rPr lang="en-US" dirty="0"/>
            <a:t>VARs</a:t>
          </a:r>
        </a:p>
      </dgm:t>
    </dgm:pt>
    <dgm:pt modelId="{38C0F916-A11D-48CB-AEF8-A427F5F8867B}" type="parTrans" cxnId="{1A339665-9408-4D24-AC9C-FF2D2A464209}">
      <dgm:prSet/>
      <dgm:spPr/>
      <dgm:t>
        <a:bodyPr/>
        <a:lstStyle/>
        <a:p>
          <a:endParaRPr lang="en-US"/>
        </a:p>
      </dgm:t>
    </dgm:pt>
    <dgm:pt modelId="{D432D9EE-342E-43D8-8B16-F5E8A174F31E}" type="sibTrans" cxnId="{1A339665-9408-4D24-AC9C-FF2D2A464209}">
      <dgm:prSet/>
      <dgm:spPr/>
      <dgm:t>
        <a:bodyPr/>
        <a:lstStyle/>
        <a:p>
          <a:endParaRPr lang="en-US"/>
        </a:p>
      </dgm:t>
    </dgm:pt>
    <dgm:pt modelId="{F1898534-1FC7-4AE3-A16D-4B92C74C54FD}">
      <dgm:prSet/>
      <dgm:spPr/>
      <dgm:t>
        <a:bodyPr/>
        <a:lstStyle/>
        <a:p>
          <a:r>
            <a:rPr lang="en-US" dirty="0"/>
            <a:t>System Integrators (SI) </a:t>
          </a:r>
        </a:p>
      </dgm:t>
    </dgm:pt>
    <dgm:pt modelId="{91ECA3E6-E608-490A-9710-8AEEDF7EAFFB}" type="parTrans" cxnId="{05718F45-BEF6-4ED8-9FB4-C5A2FD6CD0B7}">
      <dgm:prSet/>
      <dgm:spPr/>
      <dgm:t>
        <a:bodyPr/>
        <a:lstStyle/>
        <a:p>
          <a:endParaRPr lang="en-US"/>
        </a:p>
      </dgm:t>
    </dgm:pt>
    <dgm:pt modelId="{884B80F2-1F90-4FE5-A828-645D8BC889A6}" type="sibTrans" cxnId="{05718F45-BEF6-4ED8-9FB4-C5A2FD6CD0B7}">
      <dgm:prSet/>
      <dgm:spPr/>
      <dgm:t>
        <a:bodyPr/>
        <a:lstStyle/>
        <a:p>
          <a:endParaRPr lang="en-US"/>
        </a:p>
      </dgm:t>
    </dgm:pt>
    <dgm:pt modelId="{B1690ADB-E03C-4852-9022-9C311A3DE6F8}">
      <dgm:prSet/>
      <dgm:spPr/>
      <dgm:t>
        <a:bodyPr/>
        <a:lstStyle/>
        <a:p>
          <a:r>
            <a:rPr lang="en-US" dirty="0"/>
            <a:t>IT Consulting</a:t>
          </a:r>
        </a:p>
      </dgm:t>
    </dgm:pt>
    <dgm:pt modelId="{DDD717F3-BC35-4EC9-AE2A-8DDED8BFF754}" type="parTrans" cxnId="{BC36279D-1B92-4EAD-ADCB-101C5AC409EF}">
      <dgm:prSet/>
      <dgm:spPr/>
      <dgm:t>
        <a:bodyPr/>
        <a:lstStyle/>
        <a:p>
          <a:endParaRPr lang="en-US"/>
        </a:p>
      </dgm:t>
    </dgm:pt>
    <dgm:pt modelId="{F07091F2-9871-44CF-BF72-B5F60A1C990B}" type="sibTrans" cxnId="{BC36279D-1B92-4EAD-ADCB-101C5AC409EF}">
      <dgm:prSet/>
      <dgm:spPr/>
      <dgm:t>
        <a:bodyPr/>
        <a:lstStyle/>
        <a:p>
          <a:endParaRPr lang="en-US"/>
        </a:p>
      </dgm:t>
    </dgm:pt>
    <dgm:pt modelId="{369FE6E9-B1DD-4AF0-A90A-003FB172A284}">
      <dgm:prSet phldrT="[Text]"/>
      <dgm:spPr/>
      <dgm:t>
        <a:bodyPr/>
        <a:lstStyle/>
        <a:p>
          <a:r>
            <a:rPr lang="en-US" dirty="0"/>
            <a:t>Paths to Market</a:t>
          </a:r>
        </a:p>
      </dgm:t>
    </dgm:pt>
    <dgm:pt modelId="{97C7B448-167B-4955-9ACA-13863DE2C737}" type="parTrans" cxnId="{D05F68AC-F9FF-46B6-99F1-9278018869C4}">
      <dgm:prSet/>
      <dgm:spPr/>
      <dgm:t>
        <a:bodyPr/>
        <a:lstStyle/>
        <a:p>
          <a:endParaRPr lang="en-US"/>
        </a:p>
      </dgm:t>
    </dgm:pt>
    <dgm:pt modelId="{49CA7146-395C-4BA1-AE97-708AE0EBFEB8}" type="sibTrans" cxnId="{D05F68AC-F9FF-46B6-99F1-9278018869C4}">
      <dgm:prSet/>
      <dgm:spPr/>
      <dgm:t>
        <a:bodyPr/>
        <a:lstStyle/>
        <a:p>
          <a:endParaRPr lang="en-US"/>
        </a:p>
      </dgm:t>
    </dgm:pt>
    <dgm:pt modelId="{0844945E-560B-4C9B-B305-32C8ECCEA57E}">
      <dgm:prSet phldrT="[Text]"/>
      <dgm:spPr/>
      <dgm:t>
        <a:bodyPr/>
        <a:lstStyle/>
        <a:p>
          <a:r>
            <a:rPr lang="en-US" dirty="0"/>
            <a:t>Channels</a:t>
          </a:r>
        </a:p>
      </dgm:t>
    </dgm:pt>
    <dgm:pt modelId="{94C31AC6-3817-4483-92BD-379ACE3AC10A}" type="parTrans" cxnId="{CBB2D14D-7CD4-4CF4-AE15-6FC1AC9F66B9}">
      <dgm:prSet/>
      <dgm:spPr/>
      <dgm:t>
        <a:bodyPr/>
        <a:lstStyle/>
        <a:p>
          <a:endParaRPr lang="en-US"/>
        </a:p>
      </dgm:t>
    </dgm:pt>
    <dgm:pt modelId="{8D6F1327-0736-414D-80C7-B48ED3CA0873}" type="sibTrans" cxnId="{CBB2D14D-7CD4-4CF4-AE15-6FC1AC9F66B9}">
      <dgm:prSet/>
      <dgm:spPr/>
      <dgm:t>
        <a:bodyPr/>
        <a:lstStyle/>
        <a:p>
          <a:endParaRPr lang="en-US"/>
        </a:p>
      </dgm:t>
    </dgm:pt>
    <dgm:pt modelId="{68EDF461-9359-4F12-A8E0-4CC0039068CA}">
      <dgm:prSet phldrT="[Text]"/>
      <dgm:spPr/>
      <dgm:t>
        <a:bodyPr/>
        <a:lstStyle/>
        <a:p>
          <a:r>
            <a:rPr lang="en-US" dirty="0"/>
            <a:t>How to Generate Revenue</a:t>
          </a:r>
        </a:p>
      </dgm:t>
    </dgm:pt>
    <dgm:pt modelId="{EE8B17AF-925C-4D94-BFCE-4B3E42B6E10D}" type="parTrans" cxnId="{DDCCD234-AA65-4A92-89EF-7228BE9DA245}">
      <dgm:prSet/>
      <dgm:spPr/>
      <dgm:t>
        <a:bodyPr/>
        <a:lstStyle/>
        <a:p>
          <a:endParaRPr lang="en-US"/>
        </a:p>
      </dgm:t>
    </dgm:pt>
    <dgm:pt modelId="{DB3A613C-3DC5-436D-BDEC-D9F9783861E1}" type="sibTrans" cxnId="{DDCCD234-AA65-4A92-89EF-7228BE9DA245}">
      <dgm:prSet/>
      <dgm:spPr/>
      <dgm:t>
        <a:bodyPr/>
        <a:lstStyle/>
        <a:p>
          <a:endParaRPr lang="en-US"/>
        </a:p>
      </dgm:t>
    </dgm:pt>
    <dgm:pt modelId="{A2976F16-FD0D-4517-9CF9-2DABB736346F}">
      <dgm:prSet phldrT="[Text]"/>
      <dgm:spPr/>
      <dgm:t>
        <a:bodyPr/>
        <a:lstStyle/>
        <a:p>
          <a:r>
            <a:rPr lang="en-US" dirty="0"/>
            <a:t>Who is the Customer</a:t>
          </a:r>
        </a:p>
      </dgm:t>
    </dgm:pt>
    <dgm:pt modelId="{38E17C3A-CE4F-44E0-A23E-C02CCF925923}" type="parTrans" cxnId="{73F0F672-7D7F-406D-AA3F-4748EAF13035}">
      <dgm:prSet/>
      <dgm:spPr/>
      <dgm:t>
        <a:bodyPr/>
        <a:lstStyle/>
        <a:p>
          <a:endParaRPr lang="en-US"/>
        </a:p>
      </dgm:t>
    </dgm:pt>
    <dgm:pt modelId="{94B784F7-B9C4-4B34-99F9-5F250EA7FE97}" type="sibTrans" cxnId="{73F0F672-7D7F-406D-AA3F-4748EAF13035}">
      <dgm:prSet/>
      <dgm:spPr/>
      <dgm:t>
        <a:bodyPr/>
        <a:lstStyle/>
        <a:p>
          <a:endParaRPr lang="en-US"/>
        </a:p>
      </dgm:t>
    </dgm:pt>
    <dgm:pt modelId="{32F24244-9799-4E62-AB6C-59875A2BB4D4}">
      <dgm:prSet phldrT="[Text]"/>
      <dgm:spPr/>
      <dgm:t>
        <a:bodyPr/>
        <a:lstStyle/>
        <a:p>
          <a:r>
            <a:rPr lang="en-US" dirty="0"/>
            <a:t>Organization’s Philosophy</a:t>
          </a:r>
        </a:p>
      </dgm:t>
    </dgm:pt>
    <dgm:pt modelId="{010BA06E-334D-4F10-BF19-778159CCD38E}" type="parTrans" cxnId="{40A1B3D9-C639-4845-9FEC-416F10394B89}">
      <dgm:prSet/>
      <dgm:spPr/>
      <dgm:t>
        <a:bodyPr/>
        <a:lstStyle/>
        <a:p>
          <a:endParaRPr lang="en-US"/>
        </a:p>
      </dgm:t>
    </dgm:pt>
    <dgm:pt modelId="{4DCA6349-9214-4803-A583-2785C16B3728}" type="sibTrans" cxnId="{40A1B3D9-C639-4845-9FEC-416F10394B89}">
      <dgm:prSet/>
      <dgm:spPr/>
      <dgm:t>
        <a:bodyPr/>
        <a:lstStyle/>
        <a:p>
          <a:endParaRPr lang="en-US"/>
        </a:p>
      </dgm:t>
    </dgm:pt>
    <dgm:pt modelId="{F82AE199-C05B-4D16-835F-277BE836DB03}">
      <dgm:prSet phldrT="[Text]"/>
      <dgm:spPr/>
      <dgm:t>
        <a:bodyPr/>
        <a:lstStyle/>
        <a:p>
          <a:r>
            <a:rPr lang="en-US" dirty="0"/>
            <a:t>Customer Journey</a:t>
          </a:r>
        </a:p>
      </dgm:t>
    </dgm:pt>
    <dgm:pt modelId="{6C9263E1-37F9-4FF7-9C7D-9E2BEF5E65B3}" type="parTrans" cxnId="{4FFDC3DE-CB6D-4A1B-BA0A-201C8CA1DD6B}">
      <dgm:prSet/>
      <dgm:spPr/>
      <dgm:t>
        <a:bodyPr/>
        <a:lstStyle/>
        <a:p>
          <a:endParaRPr lang="en-US"/>
        </a:p>
      </dgm:t>
    </dgm:pt>
    <dgm:pt modelId="{2A041259-A413-4D09-B220-77753FDBEAC9}" type="sibTrans" cxnId="{4FFDC3DE-CB6D-4A1B-BA0A-201C8CA1DD6B}">
      <dgm:prSet/>
      <dgm:spPr/>
      <dgm:t>
        <a:bodyPr/>
        <a:lstStyle/>
        <a:p>
          <a:endParaRPr lang="en-US"/>
        </a:p>
      </dgm:t>
    </dgm:pt>
    <dgm:pt modelId="{A3B75241-8D40-4E8F-A69E-C960EE73DA55}">
      <dgm:prSet phldrT="[Text]"/>
      <dgm:spPr/>
      <dgm:t>
        <a:bodyPr/>
        <a:lstStyle/>
        <a:p>
          <a:r>
            <a:rPr lang="en-US" dirty="0"/>
            <a:t>IT Pro Profile &amp; Personas</a:t>
          </a:r>
        </a:p>
      </dgm:t>
    </dgm:pt>
    <dgm:pt modelId="{C0816BCC-3630-4E06-897B-462CDAF1759C}" type="parTrans" cxnId="{1B2A4CBE-970D-4BDC-A36F-A0274586818F}">
      <dgm:prSet/>
      <dgm:spPr/>
    </dgm:pt>
    <dgm:pt modelId="{FC27A638-1D87-4633-8B02-ECB8785F3926}" type="sibTrans" cxnId="{1B2A4CBE-970D-4BDC-A36F-A0274586818F}">
      <dgm:prSet/>
      <dgm:spPr/>
    </dgm:pt>
    <dgm:pt modelId="{69AF626F-1124-4E6C-914A-1C4BD49E6D93}">
      <dgm:prSet phldrT="[Text]"/>
      <dgm:spPr/>
      <dgm:t>
        <a:bodyPr/>
        <a:lstStyle/>
        <a:p>
          <a:r>
            <a:rPr lang="en-US" dirty="0"/>
            <a:t>Priorities at Each Stage</a:t>
          </a:r>
        </a:p>
      </dgm:t>
    </dgm:pt>
    <dgm:pt modelId="{A1B52F5D-E959-4925-81EA-6A5518540E12}" type="parTrans" cxnId="{A5ABAC2B-4B4A-4765-8A43-A8B6704FC1AB}">
      <dgm:prSet/>
      <dgm:spPr/>
    </dgm:pt>
    <dgm:pt modelId="{E0FE2D22-1183-4B57-A1C0-FC6A044C7927}" type="sibTrans" cxnId="{A5ABAC2B-4B4A-4765-8A43-A8B6704FC1AB}">
      <dgm:prSet/>
      <dgm:spPr/>
    </dgm:pt>
    <dgm:pt modelId="{1B823F1B-C780-4397-97D1-950CD27597CC}">
      <dgm:prSet/>
      <dgm:spPr/>
      <dgm:t>
        <a:bodyPr/>
        <a:lstStyle/>
        <a:p>
          <a:r>
            <a:rPr lang="en-US" dirty="0"/>
            <a:t>Defining the Market</a:t>
          </a:r>
        </a:p>
      </dgm:t>
    </dgm:pt>
    <dgm:pt modelId="{90F23960-B749-487B-B206-5C1C96C1F1FA}" type="parTrans" cxnId="{59702775-7EC6-4BAF-80C2-555737900531}">
      <dgm:prSet/>
      <dgm:spPr/>
    </dgm:pt>
    <dgm:pt modelId="{B32A480A-7212-4542-A41E-EC75418072F7}" type="sibTrans" cxnId="{59702775-7EC6-4BAF-80C2-555737900531}">
      <dgm:prSet/>
      <dgm:spPr/>
    </dgm:pt>
    <dgm:pt modelId="{54EE0C74-D580-4C77-958F-154B7DFFF214}">
      <dgm:prSet/>
      <dgm:spPr/>
      <dgm:t>
        <a:bodyPr/>
        <a:lstStyle/>
        <a:p>
          <a:r>
            <a:rPr lang="en-US" dirty="0"/>
            <a:t>Category</a:t>
          </a:r>
        </a:p>
      </dgm:t>
    </dgm:pt>
    <dgm:pt modelId="{8D8564F0-1C8F-476D-97D3-6E1048E1364F}" type="parTrans" cxnId="{B15415C3-C524-4D0D-B37D-5472BF562814}">
      <dgm:prSet/>
      <dgm:spPr/>
      <dgm:t>
        <a:bodyPr/>
        <a:lstStyle/>
        <a:p>
          <a:endParaRPr lang="en-US"/>
        </a:p>
      </dgm:t>
    </dgm:pt>
    <dgm:pt modelId="{62F58A36-A147-4EFF-B75F-89CA3D39B8C2}" type="sibTrans" cxnId="{B15415C3-C524-4D0D-B37D-5472BF562814}">
      <dgm:prSet/>
      <dgm:spPr/>
      <dgm:t>
        <a:bodyPr/>
        <a:lstStyle/>
        <a:p>
          <a:endParaRPr lang="en-US"/>
        </a:p>
      </dgm:t>
    </dgm:pt>
    <dgm:pt modelId="{0AA90080-425E-4DB6-84EE-64E77F341E29}">
      <dgm:prSet/>
      <dgm:spPr/>
      <dgm:t>
        <a:bodyPr/>
        <a:lstStyle/>
        <a:p>
          <a:r>
            <a:rPr lang="en-US" dirty="0"/>
            <a:t>Function</a:t>
          </a:r>
        </a:p>
      </dgm:t>
    </dgm:pt>
    <dgm:pt modelId="{45066D72-20EF-4F0F-B80C-02A6B045A1DC}" type="parTrans" cxnId="{F08C2910-DDDD-4745-BAAF-3DA1FDC753C3}">
      <dgm:prSet/>
      <dgm:spPr/>
      <dgm:t>
        <a:bodyPr/>
        <a:lstStyle/>
        <a:p>
          <a:endParaRPr lang="en-US"/>
        </a:p>
      </dgm:t>
    </dgm:pt>
    <dgm:pt modelId="{7C8650A5-1A9E-4599-92DF-CE3E87E90AE0}" type="sibTrans" cxnId="{F08C2910-DDDD-4745-BAAF-3DA1FDC753C3}">
      <dgm:prSet/>
      <dgm:spPr/>
      <dgm:t>
        <a:bodyPr/>
        <a:lstStyle/>
        <a:p>
          <a:endParaRPr lang="en-US"/>
        </a:p>
      </dgm:t>
    </dgm:pt>
    <dgm:pt modelId="{20DA157D-ADE1-4641-B855-7A0365B92D6A}">
      <dgm:prSet/>
      <dgm:spPr/>
      <dgm:t>
        <a:bodyPr/>
        <a:lstStyle/>
        <a:p>
          <a:r>
            <a:rPr lang="en-US" dirty="0"/>
            <a:t>Target Customers </a:t>
          </a:r>
        </a:p>
      </dgm:t>
    </dgm:pt>
    <dgm:pt modelId="{049F6D25-8A05-4A9D-B30E-C734C2693C68}" type="parTrans" cxnId="{5C0AD816-6829-49F4-AF80-E22AE0BEED0E}">
      <dgm:prSet/>
      <dgm:spPr/>
      <dgm:t>
        <a:bodyPr/>
        <a:lstStyle/>
        <a:p>
          <a:endParaRPr lang="en-US"/>
        </a:p>
      </dgm:t>
    </dgm:pt>
    <dgm:pt modelId="{38810EA8-0C18-4D3F-B762-E86B5695D322}" type="sibTrans" cxnId="{5C0AD816-6829-49F4-AF80-E22AE0BEED0E}">
      <dgm:prSet/>
      <dgm:spPr/>
      <dgm:t>
        <a:bodyPr/>
        <a:lstStyle/>
        <a:p>
          <a:endParaRPr lang="en-US"/>
        </a:p>
      </dgm:t>
    </dgm:pt>
    <dgm:pt modelId="{FA40F4F7-8276-4821-9B80-0E92F14B7BBF}">
      <dgm:prSet/>
      <dgm:spPr/>
      <dgm:t>
        <a:bodyPr/>
        <a:lstStyle/>
        <a:p>
          <a:r>
            <a:rPr lang="en-US" dirty="0"/>
            <a:t>Licensing</a:t>
          </a:r>
        </a:p>
      </dgm:t>
    </dgm:pt>
    <dgm:pt modelId="{804C6E25-7756-44C3-A107-DBAB5677C41A}" type="parTrans" cxnId="{5CE52629-0891-4952-A085-64EE961298F1}">
      <dgm:prSet/>
      <dgm:spPr/>
    </dgm:pt>
    <dgm:pt modelId="{2A2D7E1D-D811-4E62-912F-95C11704F30A}" type="sibTrans" cxnId="{5CE52629-0891-4952-A085-64EE961298F1}">
      <dgm:prSet/>
      <dgm:spPr/>
    </dgm:pt>
    <dgm:pt modelId="{90FAA3C2-AD3E-4BB1-880D-964338ADB01A}">
      <dgm:prSet/>
      <dgm:spPr/>
      <dgm:t>
        <a:bodyPr/>
        <a:lstStyle/>
        <a:p>
          <a:r>
            <a:rPr lang="en-US" dirty="0"/>
            <a:t>Open Source </a:t>
          </a:r>
        </a:p>
      </dgm:t>
    </dgm:pt>
    <dgm:pt modelId="{8028F87E-25E4-4C94-89AC-3D429570A725}" type="parTrans" cxnId="{A7E5AEC5-D41B-4806-9256-85769EA80DA5}">
      <dgm:prSet/>
      <dgm:spPr/>
      <dgm:t>
        <a:bodyPr/>
        <a:lstStyle/>
        <a:p>
          <a:endParaRPr lang="en-US"/>
        </a:p>
      </dgm:t>
    </dgm:pt>
    <dgm:pt modelId="{EE09E956-AADA-4D70-9E1A-3D7865D73C8E}" type="sibTrans" cxnId="{A7E5AEC5-D41B-4806-9256-85769EA80DA5}">
      <dgm:prSet/>
      <dgm:spPr/>
      <dgm:t>
        <a:bodyPr/>
        <a:lstStyle/>
        <a:p>
          <a:endParaRPr lang="en-US"/>
        </a:p>
      </dgm:t>
    </dgm:pt>
    <dgm:pt modelId="{B4DB5618-2951-494A-84CA-1215E4F5637D}">
      <dgm:prSet/>
      <dgm:spPr/>
      <dgm:t>
        <a:bodyPr/>
        <a:lstStyle/>
        <a:p>
          <a:r>
            <a:rPr lang="en-US" dirty="0"/>
            <a:t>Commercial License</a:t>
          </a:r>
        </a:p>
      </dgm:t>
    </dgm:pt>
    <dgm:pt modelId="{3055EEB4-6E5B-4CD8-AAF4-3486416D4128}" type="parTrans" cxnId="{3D9C41E2-AB97-4858-954E-D238DB6F3C47}">
      <dgm:prSet/>
      <dgm:spPr/>
      <dgm:t>
        <a:bodyPr/>
        <a:lstStyle/>
        <a:p>
          <a:endParaRPr lang="en-US"/>
        </a:p>
      </dgm:t>
    </dgm:pt>
    <dgm:pt modelId="{100A29EA-88B2-4F3E-A29E-9520740FC859}" type="sibTrans" cxnId="{3D9C41E2-AB97-4858-954E-D238DB6F3C47}">
      <dgm:prSet/>
      <dgm:spPr/>
      <dgm:t>
        <a:bodyPr/>
        <a:lstStyle/>
        <a:p>
          <a:endParaRPr lang="en-US"/>
        </a:p>
      </dgm:t>
    </dgm:pt>
    <dgm:pt modelId="{65A3DF28-24ED-48D9-9F3A-BD949D8B0466}">
      <dgm:prSet phldrT="[Text]"/>
      <dgm:spPr/>
      <dgm:t>
        <a:bodyPr/>
        <a:lstStyle/>
        <a:p>
          <a:r>
            <a:rPr lang="en-US" dirty="0"/>
            <a:t>Service Level Agreements</a:t>
          </a:r>
        </a:p>
      </dgm:t>
    </dgm:pt>
    <dgm:pt modelId="{22C4ECA7-9AB2-4D05-B463-103FCDF8EE73}" type="parTrans" cxnId="{E028BCAF-2A0E-4319-88D6-6E87040C2F58}">
      <dgm:prSet/>
      <dgm:spPr/>
      <dgm:t>
        <a:bodyPr/>
        <a:lstStyle/>
        <a:p>
          <a:endParaRPr lang="en-US"/>
        </a:p>
      </dgm:t>
    </dgm:pt>
    <dgm:pt modelId="{422262E2-63AF-43DB-9900-75EFCD622BAF}" type="sibTrans" cxnId="{E028BCAF-2A0E-4319-88D6-6E87040C2F58}">
      <dgm:prSet/>
      <dgm:spPr/>
      <dgm:t>
        <a:bodyPr/>
        <a:lstStyle/>
        <a:p>
          <a:endParaRPr lang="en-US"/>
        </a:p>
      </dgm:t>
    </dgm:pt>
    <dgm:pt modelId="{82E0069B-15A2-40B1-86E6-80C363E1D7AE}" type="pres">
      <dgm:prSet presAssocID="{C706A7B9-9DC9-4DF0-BFBB-81257933076A}" presName="Name0" presStyleCnt="0">
        <dgm:presLayoutVars>
          <dgm:dir/>
          <dgm:animLvl val="lvl"/>
          <dgm:resizeHandles val="exact"/>
        </dgm:presLayoutVars>
      </dgm:prSet>
      <dgm:spPr/>
    </dgm:pt>
    <dgm:pt modelId="{652CF74E-2A23-490E-83AF-286C79C03538}" type="pres">
      <dgm:prSet presAssocID="{1B823F1B-C780-4397-97D1-950CD27597CC}" presName="composite" presStyleCnt="0"/>
      <dgm:spPr/>
    </dgm:pt>
    <dgm:pt modelId="{E90F00AF-3294-4456-B54B-2C89458121C6}" type="pres">
      <dgm:prSet presAssocID="{1B823F1B-C780-4397-97D1-950CD27597CC}" presName="parTx" presStyleLbl="alignNode1" presStyleIdx="0" presStyleCnt="6">
        <dgm:presLayoutVars>
          <dgm:chMax val="0"/>
          <dgm:chPref val="0"/>
          <dgm:bulletEnabled val="1"/>
        </dgm:presLayoutVars>
      </dgm:prSet>
      <dgm:spPr/>
    </dgm:pt>
    <dgm:pt modelId="{2640099D-C009-4F09-8BB7-CB88A434DF8D}" type="pres">
      <dgm:prSet presAssocID="{1B823F1B-C780-4397-97D1-950CD27597CC}" presName="desTx" presStyleLbl="alignAccFollowNode1" presStyleIdx="0" presStyleCnt="6">
        <dgm:presLayoutVars>
          <dgm:bulletEnabled val="1"/>
        </dgm:presLayoutVars>
      </dgm:prSet>
      <dgm:spPr/>
    </dgm:pt>
    <dgm:pt modelId="{2DD6D0D4-24DA-4CFF-BBF0-B27450A44EC3}" type="pres">
      <dgm:prSet presAssocID="{B32A480A-7212-4542-A41E-EC75418072F7}" presName="space" presStyleCnt="0"/>
      <dgm:spPr/>
    </dgm:pt>
    <dgm:pt modelId="{6B224AC3-401E-4A37-8A37-6A47759CFA8A}" type="pres">
      <dgm:prSet presAssocID="{A2976F16-FD0D-4517-9CF9-2DABB736346F}" presName="composite" presStyleCnt="0"/>
      <dgm:spPr/>
    </dgm:pt>
    <dgm:pt modelId="{3CC577D9-5629-431A-A821-7CE85CE8AE5F}" type="pres">
      <dgm:prSet presAssocID="{A2976F16-FD0D-4517-9CF9-2DABB736346F}" presName="parTx" presStyleLbl="alignNode1" presStyleIdx="1" presStyleCnt="6">
        <dgm:presLayoutVars>
          <dgm:chMax val="0"/>
          <dgm:chPref val="0"/>
          <dgm:bulletEnabled val="1"/>
        </dgm:presLayoutVars>
      </dgm:prSet>
      <dgm:spPr/>
    </dgm:pt>
    <dgm:pt modelId="{D25755EF-93A4-4BF4-B6F8-52DFCDCC5F53}" type="pres">
      <dgm:prSet presAssocID="{A2976F16-FD0D-4517-9CF9-2DABB736346F}" presName="desTx" presStyleLbl="alignAccFollowNode1" presStyleIdx="1" presStyleCnt="6">
        <dgm:presLayoutVars>
          <dgm:bulletEnabled val="1"/>
        </dgm:presLayoutVars>
      </dgm:prSet>
      <dgm:spPr/>
    </dgm:pt>
    <dgm:pt modelId="{DD99E3D5-CE48-4398-B26C-E37DB268B456}" type="pres">
      <dgm:prSet presAssocID="{94B784F7-B9C4-4B34-99F9-5F250EA7FE97}" presName="space" presStyleCnt="0"/>
      <dgm:spPr/>
    </dgm:pt>
    <dgm:pt modelId="{6780506E-E729-48BC-A91D-94D353202505}" type="pres">
      <dgm:prSet presAssocID="{742A72CF-7F32-4282-BBFB-474EB3F4FF9F}" presName="composite" presStyleCnt="0"/>
      <dgm:spPr/>
    </dgm:pt>
    <dgm:pt modelId="{3C343D9F-557A-45C2-9A73-7247051E6441}" type="pres">
      <dgm:prSet presAssocID="{742A72CF-7F32-4282-BBFB-474EB3F4FF9F}" presName="parTx" presStyleLbl="alignNode1" presStyleIdx="2" presStyleCnt="6">
        <dgm:presLayoutVars>
          <dgm:chMax val="0"/>
          <dgm:chPref val="0"/>
          <dgm:bulletEnabled val="1"/>
        </dgm:presLayoutVars>
      </dgm:prSet>
      <dgm:spPr/>
    </dgm:pt>
    <dgm:pt modelId="{FD29DA79-619B-47F5-A3E9-324E555E481C}" type="pres">
      <dgm:prSet presAssocID="{742A72CF-7F32-4282-BBFB-474EB3F4FF9F}" presName="desTx" presStyleLbl="alignAccFollowNode1" presStyleIdx="2" presStyleCnt="6">
        <dgm:presLayoutVars>
          <dgm:bulletEnabled val="1"/>
        </dgm:presLayoutVars>
      </dgm:prSet>
      <dgm:spPr/>
    </dgm:pt>
    <dgm:pt modelId="{7867652D-BCA1-46E9-ACDC-D8CAB190FC22}" type="pres">
      <dgm:prSet presAssocID="{E14BEF2E-2007-40EE-9110-11EF37D78C14}" presName="space" presStyleCnt="0"/>
      <dgm:spPr/>
    </dgm:pt>
    <dgm:pt modelId="{8AE35B90-FA6D-404D-A67C-66B78EB5CA50}" type="pres">
      <dgm:prSet presAssocID="{FA40F4F7-8276-4821-9B80-0E92F14B7BBF}" presName="composite" presStyleCnt="0"/>
      <dgm:spPr/>
    </dgm:pt>
    <dgm:pt modelId="{0495CE50-28DD-4E93-8482-BEA94564EB70}" type="pres">
      <dgm:prSet presAssocID="{FA40F4F7-8276-4821-9B80-0E92F14B7BBF}" presName="parTx" presStyleLbl="alignNode1" presStyleIdx="3" presStyleCnt="6">
        <dgm:presLayoutVars>
          <dgm:chMax val="0"/>
          <dgm:chPref val="0"/>
          <dgm:bulletEnabled val="1"/>
        </dgm:presLayoutVars>
      </dgm:prSet>
      <dgm:spPr/>
    </dgm:pt>
    <dgm:pt modelId="{9E373947-43C6-46FF-BA95-FAEC5632E998}" type="pres">
      <dgm:prSet presAssocID="{FA40F4F7-8276-4821-9B80-0E92F14B7BBF}" presName="desTx" presStyleLbl="alignAccFollowNode1" presStyleIdx="3" presStyleCnt="6">
        <dgm:presLayoutVars>
          <dgm:bulletEnabled val="1"/>
        </dgm:presLayoutVars>
      </dgm:prSet>
      <dgm:spPr/>
    </dgm:pt>
    <dgm:pt modelId="{94FC9867-0306-42CE-9780-FF084DFC3926}" type="pres">
      <dgm:prSet presAssocID="{2A2D7E1D-D811-4E62-912F-95C11704F30A}" presName="space" presStyleCnt="0"/>
      <dgm:spPr/>
    </dgm:pt>
    <dgm:pt modelId="{B02B9D29-30F4-48CF-B523-BF45A441E2CF}" type="pres">
      <dgm:prSet presAssocID="{C1B9179B-0F64-41F1-99D7-6622D84541FA}" presName="composite" presStyleCnt="0"/>
      <dgm:spPr/>
    </dgm:pt>
    <dgm:pt modelId="{3CAE7D1F-2EA8-42DC-93E9-8509DEEFEFE4}" type="pres">
      <dgm:prSet presAssocID="{C1B9179B-0F64-41F1-99D7-6622D84541FA}" presName="parTx" presStyleLbl="alignNode1" presStyleIdx="4" presStyleCnt="6">
        <dgm:presLayoutVars>
          <dgm:chMax val="0"/>
          <dgm:chPref val="0"/>
          <dgm:bulletEnabled val="1"/>
        </dgm:presLayoutVars>
      </dgm:prSet>
      <dgm:spPr/>
    </dgm:pt>
    <dgm:pt modelId="{29AEDCB6-9A4C-4B9B-8E46-E0FCBB9F4AF9}" type="pres">
      <dgm:prSet presAssocID="{C1B9179B-0F64-41F1-99D7-6622D84541FA}" presName="desTx" presStyleLbl="alignAccFollowNode1" presStyleIdx="4" presStyleCnt="6">
        <dgm:presLayoutVars>
          <dgm:bulletEnabled val="1"/>
        </dgm:presLayoutVars>
      </dgm:prSet>
      <dgm:spPr/>
    </dgm:pt>
    <dgm:pt modelId="{E0BEE9E7-FC2D-43BC-A292-CB11E4E038D8}" type="pres">
      <dgm:prSet presAssocID="{5101B1A5-A7DD-4A49-A835-0954942EC39F}" presName="space" presStyleCnt="0"/>
      <dgm:spPr/>
    </dgm:pt>
    <dgm:pt modelId="{DF71996F-341B-4611-94FB-4E994E5B03F4}" type="pres">
      <dgm:prSet presAssocID="{2DD66744-6E37-4CE7-8FFE-CFE847B77904}" presName="composite" presStyleCnt="0"/>
      <dgm:spPr/>
    </dgm:pt>
    <dgm:pt modelId="{6686C020-8987-4586-BB6F-FE35DB763DD3}" type="pres">
      <dgm:prSet presAssocID="{2DD66744-6E37-4CE7-8FFE-CFE847B77904}" presName="parTx" presStyleLbl="alignNode1" presStyleIdx="5" presStyleCnt="6">
        <dgm:presLayoutVars>
          <dgm:chMax val="0"/>
          <dgm:chPref val="0"/>
          <dgm:bulletEnabled val="1"/>
        </dgm:presLayoutVars>
      </dgm:prSet>
      <dgm:spPr/>
    </dgm:pt>
    <dgm:pt modelId="{C818F769-348E-4094-8447-A37DC2AA2FA2}" type="pres">
      <dgm:prSet presAssocID="{2DD66744-6E37-4CE7-8FFE-CFE847B77904}" presName="desTx" presStyleLbl="alignAccFollowNode1" presStyleIdx="5" presStyleCnt="6">
        <dgm:presLayoutVars>
          <dgm:bulletEnabled val="1"/>
        </dgm:presLayoutVars>
      </dgm:prSet>
      <dgm:spPr/>
    </dgm:pt>
  </dgm:ptLst>
  <dgm:cxnLst>
    <dgm:cxn modelId="{E212800F-C2B7-48F1-8A5D-820982F6180B}" type="presOf" srcId="{69AF626F-1124-4E6C-914A-1C4BD49E6D93}" destId="{D25755EF-93A4-4BF4-B6F8-52DFCDCC5F53}" srcOrd="0" destOrd="3" presId="urn:microsoft.com/office/officeart/2005/8/layout/hList1"/>
    <dgm:cxn modelId="{F08C2910-DDDD-4745-BAAF-3DA1FDC753C3}" srcId="{1B823F1B-C780-4397-97D1-950CD27597CC}" destId="{0AA90080-425E-4DB6-84EE-64E77F341E29}" srcOrd="1" destOrd="0" parTransId="{45066D72-20EF-4F0F-B80C-02A6B045A1DC}" sibTransId="{7C8650A5-1A9E-4599-92DF-CE3E87E90AE0}"/>
    <dgm:cxn modelId="{3381FD13-16A2-4629-98A7-723DB802F801}" type="presOf" srcId="{F1898534-1FC7-4AE3-A16D-4B92C74C54FD}" destId="{C818F769-348E-4094-8447-A37DC2AA2FA2}" srcOrd="0" destOrd="3" presId="urn:microsoft.com/office/officeart/2005/8/layout/hList1"/>
    <dgm:cxn modelId="{5C0AD816-6829-49F4-AF80-E22AE0BEED0E}" srcId="{1B823F1B-C780-4397-97D1-950CD27597CC}" destId="{20DA157D-ADE1-4641-B855-7A0365B92D6A}" srcOrd="2" destOrd="0" parTransId="{049F6D25-8A05-4A9D-B30E-C734C2693C68}" sibTransId="{38810EA8-0C18-4D3F-B762-E86B5695D322}"/>
    <dgm:cxn modelId="{5D7B341A-3974-4748-B7ED-ABCB9DD325CB}" type="presOf" srcId="{2A416C11-DB11-42A8-99B3-E56084B0AE61}" destId="{FD29DA79-619B-47F5-A3E9-324E555E481C}" srcOrd="0" destOrd="0" presId="urn:microsoft.com/office/officeart/2005/8/layout/hList1"/>
    <dgm:cxn modelId="{5CE52629-0891-4952-A085-64EE961298F1}" srcId="{C706A7B9-9DC9-4DF0-BFBB-81257933076A}" destId="{FA40F4F7-8276-4821-9B80-0E92F14B7BBF}" srcOrd="3" destOrd="0" parTransId="{804C6E25-7756-44C3-A107-DBAB5677C41A}" sibTransId="{2A2D7E1D-D811-4E62-912F-95C11704F30A}"/>
    <dgm:cxn modelId="{A5ABAC2B-4B4A-4765-8A43-A8B6704FC1AB}" srcId="{A2976F16-FD0D-4517-9CF9-2DABB736346F}" destId="{69AF626F-1124-4E6C-914A-1C4BD49E6D93}" srcOrd="3" destOrd="0" parTransId="{A1B52F5D-E959-4925-81EA-6A5518540E12}" sibTransId="{E0FE2D22-1183-4B57-A1C0-FC6A044C7927}"/>
    <dgm:cxn modelId="{5AD48F33-A071-4D0F-8A75-7F77FFFBDE53}" type="presOf" srcId="{0B578006-12F7-4F58-B094-D3536213D1C3}" destId="{FD29DA79-619B-47F5-A3E9-324E555E481C}" srcOrd="0" destOrd="1" presId="urn:microsoft.com/office/officeart/2005/8/layout/hList1"/>
    <dgm:cxn modelId="{DDCCD234-AA65-4A92-89EF-7228BE9DA245}" srcId="{C1B9179B-0F64-41F1-99D7-6622D84541FA}" destId="{68EDF461-9359-4F12-A8E0-4CC0039068CA}" srcOrd="2" destOrd="0" parTransId="{EE8B17AF-925C-4D94-BFCE-4B3E42B6E10D}" sibTransId="{DB3A613C-3DC5-436D-BDEC-D9F9783861E1}"/>
    <dgm:cxn modelId="{05718F45-BEF6-4ED8-9FB4-C5A2FD6CD0B7}" srcId="{2DD66744-6E37-4CE7-8FFE-CFE847B77904}" destId="{F1898534-1FC7-4AE3-A16D-4B92C74C54FD}" srcOrd="3" destOrd="0" parTransId="{91ECA3E6-E608-490A-9710-8AEEDF7EAFFB}" sibTransId="{884B80F2-1F90-4FE5-A828-645D8BC889A6}"/>
    <dgm:cxn modelId="{1A339665-9408-4D24-AC9C-FF2D2A464209}" srcId="{2DD66744-6E37-4CE7-8FFE-CFE847B77904}" destId="{AA3932E0-2A80-4DA1-8E8F-3DFA5B58A590}" srcOrd="2" destOrd="0" parTransId="{38C0F916-A11D-48CB-AEF8-A427F5F8867B}" sibTransId="{D432D9EE-342E-43D8-8B16-F5E8A174F31E}"/>
    <dgm:cxn modelId="{CBB2D14D-7CD4-4CF4-AE15-6FC1AC9F66B9}" srcId="{C1B9179B-0F64-41F1-99D7-6622D84541FA}" destId="{0844945E-560B-4C9B-B305-32C8ECCEA57E}" srcOrd="1" destOrd="0" parTransId="{94C31AC6-3817-4483-92BD-379ACE3AC10A}" sibTransId="{8D6F1327-0736-414D-80C7-B48ED3CA0873}"/>
    <dgm:cxn modelId="{429DE24D-2AD9-44D9-B844-F1811A1DCC57}" type="presOf" srcId="{20DA157D-ADE1-4641-B855-7A0365B92D6A}" destId="{2640099D-C009-4F09-8BB7-CB88A434DF8D}" srcOrd="0" destOrd="2" presId="urn:microsoft.com/office/officeart/2005/8/layout/hList1"/>
    <dgm:cxn modelId="{93A2BF4F-D87C-4BC7-8557-0F5D7F8ED5E8}" type="presOf" srcId="{2DD66744-6E37-4CE7-8FFE-CFE847B77904}" destId="{6686C020-8987-4586-BB6F-FE35DB763DD3}" srcOrd="0" destOrd="0" presId="urn:microsoft.com/office/officeart/2005/8/layout/hList1"/>
    <dgm:cxn modelId="{B0FEEA71-4DB3-40CE-8B1F-1E8D39D8998F}" type="presOf" srcId="{90FAA3C2-AD3E-4BB1-880D-964338ADB01A}" destId="{9E373947-43C6-46FF-BA95-FAEC5632E998}" srcOrd="0" destOrd="0" presId="urn:microsoft.com/office/officeart/2005/8/layout/hList1"/>
    <dgm:cxn modelId="{34D26D72-58C8-4DEB-BAEC-2032FC01F275}" type="presOf" srcId="{32F24244-9799-4E62-AB6C-59875A2BB4D4}" destId="{D25755EF-93A4-4BF4-B6F8-52DFCDCC5F53}" srcOrd="0" destOrd="0" presId="urn:microsoft.com/office/officeart/2005/8/layout/hList1"/>
    <dgm:cxn modelId="{73F0F672-7D7F-406D-AA3F-4748EAF13035}" srcId="{C706A7B9-9DC9-4DF0-BFBB-81257933076A}" destId="{A2976F16-FD0D-4517-9CF9-2DABB736346F}" srcOrd="1" destOrd="0" parTransId="{38E17C3A-CE4F-44E0-A23E-C02CCF925923}" sibTransId="{94B784F7-B9C4-4B34-99F9-5F250EA7FE97}"/>
    <dgm:cxn modelId="{59702775-7EC6-4BAF-80C2-555737900531}" srcId="{C706A7B9-9DC9-4DF0-BFBB-81257933076A}" destId="{1B823F1B-C780-4397-97D1-950CD27597CC}" srcOrd="0" destOrd="0" parTransId="{90F23960-B749-487B-B206-5C1C96C1F1FA}" sibTransId="{B32A480A-7212-4542-A41E-EC75418072F7}"/>
    <dgm:cxn modelId="{BCC63656-D090-4F13-825C-78D240A0B44E}" srcId="{C706A7B9-9DC9-4DF0-BFBB-81257933076A}" destId="{C1B9179B-0F64-41F1-99D7-6622D84541FA}" srcOrd="4" destOrd="0" parTransId="{D7F6EA70-A888-440D-9AF4-8D24BBE47483}" sibTransId="{5101B1A5-A7DD-4A49-A835-0954942EC39F}"/>
    <dgm:cxn modelId="{995F857A-C9F6-4B20-BEA3-4595CC3EB7AF}" type="presOf" srcId="{54EE0C74-D580-4C77-958F-154B7DFFF214}" destId="{2640099D-C009-4F09-8BB7-CB88A434DF8D}" srcOrd="0" destOrd="0" presId="urn:microsoft.com/office/officeart/2005/8/layout/hList1"/>
    <dgm:cxn modelId="{B6CCFA5A-6FE1-45E3-89C9-0D684242389B}" type="presOf" srcId="{369FE6E9-B1DD-4AF0-A90A-003FB172A284}" destId="{29AEDCB6-9A4C-4B9B-8E46-E0FCBB9F4AF9}" srcOrd="0" destOrd="0" presId="urn:microsoft.com/office/officeart/2005/8/layout/hList1"/>
    <dgm:cxn modelId="{EF95BE91-C3FB-46E5-93B0-C1A8A28B0953}" type="presOf" srcId="{C706A7B9-9DC9-4DF0-BFBB-81257933076A}" destId="{82E0069B-15A2-40B1-86E6-80C363E1D7AE}" srcOrd="0" destOrd="0" presId="urn:microsoft.com/office/officeart/2005/8/layout/hList1"/>
    <dgm:cxn modelId="{95A76199-B95A-4DAB-94B5-5593E891B5BE}" type="presOf" srcId="{F82AE199-C05B-4D16-835F-277BE836DB03}" destId="{D25755EF-93A4-4BF4-B6F8-52DFCDCC5F53}" srcOrd="0" destOrd="2" presId="urn:microsoft.com/office/officeart/2005/8/layout/hList1"/>
    <dgm:cxn modelId="{E2431F9A-BD28-4965-8377-29F02E0D635D}" type="presOf" srcId="{B1690ADB-E03C-4852-9022-9C311A3DE6F8}" destId="{C818F769-348E-4094-8447-A37DC2AA2FA2}" srcOrd="0" destOrd="4" presId="urn:microsoft.com/office/officeart/2005/8/layout/hList1"/>
    <dgm:cxn modelId="{BC36279D-1B92-4EAD-ADCB-101C5AC409EF}" srcId="{2DD66744-6E37-4CE7-8FFE-CFE847B77904}" destId="{B1690ADB-E03C-4852-9022-9C311A3DE6F8}" srcOrd="4" destOrd="0" parTransId="{DDD717F3-BC35-4EC9-AE2A-8DDED8BFF754}" sibTransId="{F07091F2-9871-44CF-BF72-B5F60A1C990B}"/>
    <dgm:cxn modelId="{E908E8A6-E1A3-4AAE-9513-C66A6FABDBA1}" type="presOf" srcId="{1B823F1B-C780-4397-97D1-950CD27597CC}" destId="{E90F00AF-3294-4456-B54B-2C89458121C6}" srcOrd="0" destOrd="0" presId="urn:microsoft.com/office/officeart/2005/8/layout/hList1"/>
    <dgm:cxn modelId="{3C5C83A9-25D4-4254-BD0C-EECD3E499F50}" type="presOf" srcId="{0844945E-560B-4C9B-B305-32C8ECCEA57E}" destId="{29AEDCB6-9A4C-4B9B-8E46-E0FCBB9F4AF9}" srcOrd="0" destOrd="1" presId="urn:microsoft.com/office/officeart/2005/8/layout/hList1"/>
    <dgm:cxn modelId="{1284C5AB-7C3A-46C2-BFAE-CBF0BF5454CD}" type="presOf" srcId="{03FD7859-7244-4A54-9989-888F9660A601}" destId="{C818F769-348E-4094-8447-A37DC2AA2FA2}" srcOrd="0" destOrd="1" presId="urn:microsoft.com/office/officeart/2005/8/layout/hList1"/>
    <dgm:cxn modelId="{D05F68AC-F9FF-46B6-99F1-9278018869C4}" srcId="{C1B9179B-0F64-41F1-99D7-6622D84541FA}" destId="{369FE6E9-B1DD-4AF0-A90A-003FB172A284}" srcOrd="0" destOrd="0" parTransId="{97C7B448-167B-4955-9ACA-13863DE2C737}" sibTransId="{49CA7146-395C-4BA1-AE97-708AE0EBFEB8}"/>
    <dgm:cxn modelId="{274642AE-8951-488F-AEBE-0E23DD436BFE}" srcId="{C706A7B9-9DC9-4DF0-BFBB-81257933076A}" destId="{742A72CF-7F32-4282-BBFB-474EB3F4FF9F}" srcOrd="2" destOrd="0" parTransId="{2B5EB224-C218-46F1-ACAC-FA8691256D2D}" sibTransId="{E14BEF2E-2007-40EE-9110-11EF37D78C14}"/>
    <dgm:cxn modelId="{A161E3AE-EFA2-4BBA-AC96-1B7D73E8E4EE}" type="presOf" srcId="{A2976F16-FD0D-4517-9CF9-2DABB736346F}" destId="{3CC577D9-5629-431A-A821-7CE85CE8AE5F}" srcOrd="0" destOrd="0" presId="urn:microsoft.com/office/officeart/2005/8/layout/hList1"/>
    <dgm:cxn modelId="{364522AF-C873-4106-BCDD-4220ACC3AFD1}" type="presOf" srcId="{B4DB5618-2951-494A-84CA-1215E4F5637D}" destId="{9E373947-43C6-46FF-BA95-FAEC5632E998}" srcOrd="0" destOrd="1" presId="urn:microsoft.com/office/officeart/2005/8/layout/hList1"/>
    <dgm:cxn modelId="{E028BCAF-2A0E-4319-88D6-6E87040C2F58}" srcId="{FA40F4F7-8276-4821-9B80-0E92F14B7BBF}" destId="{65A3DF28-24ED-48D9-9F3A-BD949D8B0466}" srcOrd="2" destOrd="0" parTransId="{22C4ECA7-9AB2-4D05-B463-103FCDF8EE73}" sibTransId="{422262E2-63AF-43DB-9900-75EFCD622BAF}"/>
    <dgm:cxn modelId="{411373B4-8B2F-4ECB-B2E1-EAA0C5621C9A}" type="presOf" srcId="{47B8E2AE-CE79-4E62-BE41-A3365C9581C4}" destId="{C818F769-348E-4094-8447-A37DC2AA2FA2}" srcOrd="0" destOrd="0" presId="urn:microsoft.com/office/officeart/2005/8/layout/hList1"/>
    <dgm:cxn modelId="{D0C5F7B4-F70F-4AAB-9FF0-84004B84B76E}" srcId="{C706A7B9-9DC9-4DF0-BFBB-81257933076A}" destId="{2DD66744-6E37-4CE7-8FFE-CFE847B77904}" srcOrd="5" destOrd="0" parTransId="{EB61CB9D-DF4C-435D-9676-22678360B11A}" sibTransId="{FA1B7DFD-D3BD-4226-ACFD-95B2425F0995}"/>
    <dgm:cxn modelId="{79FA26B9-656C-473A-A2E5-B771A49BA925}" srcId="{742A72CF-7F32-4282-BBFB-474EB3F4FF9F}" destId="{0B578006-12F7-4F58-B094-D3536213D1C3}" srcOrd="1" destOrd="0" parTransId="{D2BE10E4-9F6D-4A96-8322-53442D8AA322}" sibTransId="{0535D9CB-1D25-4E3E-842C-BE8E50977B6B}"/>
    <dgm:cxn modelId="{1B2A4CBE-970D-4BDC-A36F-A0274586818F}" srcId="{A2976F16-FD0D-4517-9CF9-2DABB736346F}" destId="{A3B75241-8D40-4E8F-A69E-C960EE73DA55}" srcOrd="1" destOrd="0" parTransId="{C0816BCC-3630-4E06-897B-462CDAF1759C}" sibTransId="{FC27A638-1D87-4633-8B02-ECB8785F3926}"/>
    <dgm:cxn modelId="{8E63B0BF-85BF-4C2F-B378-41B9F4B73A71}" type="presOf" srcId="{C1B9179B-0F64-41F1-99D7-6622D84541FA}" destId="{3CAE7D1F-2EA8-42DC-93E9-8509DEEFEFE4}" srcOrd="0" destOrd="0" presId="urn:microsoft.com/office/officeart/2005/8/layout/hList1"/>
    <dgm:cxn modelId="{B15415C3-C524-4D0D-B37D-5472BF562814}" srcId="{1B823F1B-C780-4397-97D1-950CD27597CC}" destId="{54EE0C74-D580-4C77-958F-154B7DFFF214}" srcOrd="0" destOrd="0" parTransId="{8D8564F0-1C8F-476D-97D3-6E1048E1364F}" sibTransId="{62F58A36-A147-4EFF-B75F-89CA3D39B8C2}"/>
    <dgm:cxn modelId="{A7E5AEC5-D41B-4806-9256-85769EA80DA5}" srcId="{FA40F4F7-8276-4821-9B80-0E92F14B7BBF}" destId="{90FAA3C2-AD3E-4BB1-880D-964338ADB01A}" srcOrd="0" destOrd="0" parTransId="{8028F87E-25E4-4C94-89AC-3D429570A725}" sibTransId="{EE09E956-AADA-4D70-9E1A-3D7865D73C8E}"/>
    <dgm:cxn modelId="{46C0B2C5-469E-4CDC-B4D1-F37BA16A82EC}" type="presOf" srcId="{68EDF461-9359-4F12-A8E0-4CC0039068CA}" destId="{29AEDCB6-9A4C-4B9B-8E46-E0FCBB9F4AF9}" srcOrd="0" destOrd="2" presId="urn:microsoft.com/office/officeart/2005/8/layout/hList1"/>
    <dgm:cxn modelId="{49BD29CF-EE3F-472C-A817-D59882F5EC15}" type="presOf" srcId="{742A72CF-7F32-4282-BBFB-474EB3F4FF9F}" destId="{3C343D9F-557A-45C2-9A73-7247051E6441}" srcOrd="0" destOrd="0" presId="urn:microsoft.com/office/officeart/2005/8/layout/hList1"/>
    <dgm:cxn modelId="{FAEF50D1-8057-4086-B03F-6B379111A2D7}" srcId="{742A72CF-7F32-4282-BBFB-474EB3F4FF9F}" destId="{2A416C11-DB11-42A8-99B3-E56084B0AE61}" srcOrd="0" destOrd="0" parTransId="{D8D9CFC8-E301-4915-BBE8-9E788F865B04}" sibTransId="{DB6604A2-C04E-4EB9-9FF9-9E12C82BF188}"/>
    <dgm:cxn modelId="{F4B2B7D2-C2C1-448D-9D9C-EB5CECDDBF31}" type="presOf" srcId="{0AA90080-425E-4DB6-84EE-64E77F341E29}" destId="{2640099D-C009-4F09-8BB7-CB88A434DF8D}" srcOrd="0" destOrd="1" presId="urn:microsoft.com/office/officeart/2005/8/layout/hList1"/>
    <dgm:cxn modelId="{09C482D6-9F01-4588-8D62-1379E4EB0F23}" srcId="{2DD66744-6E37-4CE7-8FFE-CFE847B77904}" destId="{47B8E2AE-CE79-4E62-BE41-A3365C9581C4}" srcOrd="0" destOrd="0" parTransId="{6734E262-63DF-40C5-93EA-A4E866B8D11B}" sibTransId="{E0E0F91B-B8B6-4291-AC41-9DF6BE372BD2}"/>
    <dgm:cxn modelId="{40A1B3D9-C639-4845-9FEC-416F10394B89}" srcId="{A2976F16-FD0D-4517-9CF9-2DABB736346F}" destId="{32F24244-9799-4E62-AB6C-59875A2BB4D4}" srcOrd="0" destOrd="0" parTransId="{010BA06E-334D-4F10-BF19-778159CCD38E}" sibTransId="{4DCA6349-9214-4803-A583-2785C16B3728}"/>
    <dgm:cxn modelId="{4FFDC3DE-CB6D-4A1B-BA0A-201C8CA1DD6B}" srcId="{A2976F16-FD0D-4517-9CF9-2DABB736346F}" destId="{F82AE199-C05B-4D16-835F-277BE836DB03}" srcOrd="2" destOrd="0" parTransId="{6C9263E1-37F9-4FF7-9C7D-9E2BEF5E65B3}" sibTransId="{2A041259-A413-4D09-B220-77753FDBEAC9}"/>
    <dgm:cxn modelId="{3D9C41E2-AB97-4858-954E-D238DB6F3C47}" srcId="{FA40F4F7-8276-4821-9B80-0E92F14B7BBF}" destId="{B4DB5618-2951-494A-84CA-1215E4F5637D}" srcOrd="1" destOrd="0" parTransId="{3055EEB4-6E5B-4CD8-AAF4-3486416D4128}" sibTransId="{100A29EA-88B2-4F3E-A29E-9520740FC859}"/>
    <dgm:cxn modelId="{014C81E7-87CA-45FE-BDD1-2CF1A7D2073C}" type="presOf" srcId="{AA3932E0-2A80-4DA1-8E8F-3DFA5B58A590}" destId="{C818F769-348E-4094-8447-A37DC2AA2FA2}" srcOrd="0" destOrd="2" presId="urn:microsoft.com/office/officeart/2005/8/layout/hList1"/>
    <dgm:cxn modelId="{E27382ED-CFEA-4610-B4CB-8AE28C3FA742}" type="presOf" srcId="{A3B75241-8D40-4E8F-A69E-C960EE73DA55}" destId="{D25755EF-93A4-4BF4-B6F8-52DFCDCC5F53}" srcOrd="0" destOrd="1" presId="urn:microsoft.com/office/officeart/2005/8/layout/hList1"/>
    <dgm:cxn modelId="{C7D5CEED-57C6-4AD0-ACA4-6BBB2DDB15F9}" type="presOf" srcId="{FA40F4F7-8276-4821-9B80-0E92F14B7BBF}" destId="{0495CE50-28DD-4E93-8482-BEA94564EB70}" srcOrd="0" destOrd="0" presId="urn:microsoft.com/office/officeart/2005/8/layout/hList1"/>
    <dgm:cxn modelId="{A9B5BFEE-6AF9-459E-9D57-755F27102B99}" type="presOf" srcId="{65A3DF28-24ED-48D9-9F3A-BD949D8B0466}" destId="{9E373947-43C6-46FF-BA95-FAEC5632E998}" srcOrd="0" destOrd="2" presId="urn:microsoft.com/office/officeart/2005/8/layout/hList1"/>
    <dgm:cxn modelId="{72B65AFD-982E-4F8A-93D9-7F107BB68847}" srcId="{2DD66744-6E37-4CE7-8FFE-CFE847B77904}" destId="{03FD7859-7244-4A54-9989-888F9660A601}" srcOrd="1" destOrd="0" parTransId="{915E0AA7-CC45-42AE-AFC9-3008DA20599E}" sibTransId="{C413122E-3FB7-4B62-90FC-5D34FE6459B5}"/>
    <dgm:cxn modelId="{799893CA-F23B-457E-BB34-DD2E20C7941A}" type="presParOf" srcId="{82E0069B-15A2-40B1-86E6-80C363E1D7AE}" destId="{652CF74E-2A23-490E-83AF-286C79C03538}" srcOrd="0" destOrd="0" presId="urn:microsoft.com/office/officeart/2005/8/layout/hList1"/>
    <dgm:cxn modelId="{57132496-6739-4C84-8A0C-07643F919529}" type="presParOf" srcId="{652CF74E-2A23-490E-83AF-286C79C03538}" destId="{E90F00AF-3294-4456-B54B-2C89458121C6}" srcOrd="0" destOrd="0" presId="urn:microsoft.com/office/officeart/2005/8/layout/hList1"/>
    <dgm:cxn modelId="{2030F0BE-DBAE-4511-918B-5CB1D2F7F32F}" type="presParOf" srcId="{652CF74E-2A23-490E-83AF-286C79C03538}" destId="{2640099D-C009-4F09-8BB7-CB88A434DF8D}" srcOrd="1" destOrd="0" presId="urn:microsoft.com/office/officeart/2005/8/layout/hList1"/>
    <dgm:cxn modelId="{A5E53A22-ECC5-4DCE-B6BA-804E3FB947C7}" type="presParOf" srcId="{82E0069B-15A2-40B1-86E6-80C363E1D7AE}" destId="{2DD6D0D4-24DA-4CFF-BBF0-B27450A44EC3}" srcOrd="1" destOrd="0" presId="urn:microsoft.com/office/officeart/2005/8/layout/hList1"/>
    <dgm:cxn modelId="{643991DC-E6D5-4DB3-8F89-6BC0289675E4}" type="presParOf" srcId="{82E0069B-15A2-40B1-86E6-80C363E1D7AE}" destId="{6B224AC3-401E-4A37-8A37-6A47759CFA8A}" srcOrd="2" destOrd="0" presId="urn:microsoft.com/office/officeart/2005/8/layout/hList1"/>
    <dgm:cxn modelId="{DB4599BA-749A-4ACD-BB14-AEF71329E28C}" type="presParOf" srcId="{6B224AC3-401E-4A37-8A37-6A47759CFA8A}" destId="{3CC577D9-5629-431A-A821-7CE85CE8AE5F}" srcOrd="0" destOrd="0" presId="urn:microsoft.com/office/officeart/2005/8/layout/hList1"/>
    <dgm:cxn modelId="{49C0B336-FF69-4511-BB0B-0731C031827A}" type="presParOf" srcId="{6B224AC3-401E-4A37-8A37-6A47759CFA8A}" destId="{D25755EF-93A4-4BF4-B6F8-52DFCDCC5F53}" srcOrd="1" destOrd="0" presId="urn:microsoft.com/office/officeart/2005/8/layout/hList1"/>
    <dgm:cxn modelId="{2862C93C-95A8-4773-A7F7-066F22D2EE41}" type="presParOf" srcId="{82E0069B-15A2-40B1-86E6-80C363E1D7AE}" destId="{DD99E3D5-CE48-4398-B26C-E37DB268B456}" srcOrd="3" destOrd="0" presId="urn:microsoft.com/office/officeart/2005/8/layout/hList1"/>
    <dgm:cxn modelId="{605B2788-2767-4C0D-8042-2A8B86F9F76A}" type="presParOf" srcId="{82E0069B-15A2-40B1-86E6-80C363E1D7AE}" destId="{6780506E-E729-48BC-A91D-94D353202505}" srcOrd="4" destOrd="0" presId="urn:microsoft.com/office/officeart/2005/8/layout/hList1"/>
    <dgm:cxn modelId="{F0D27577-C490-4127-9CFE-97966ECEC1B5}" type="presParOf" srcId="{6780506E-E729-48BC-A91D-94D353202505}" destId="{3C343D9F-557A-45C2-9A73-7247051E6441}" srcOrd="0" destOrd="0" presId="urn:microsoft.com/office/officeart/2005/8/layout/hList1"/>
    <dgm:cxn modelId="{AB8DFEFD-4B1E-4B93-B0E9-89D8A788A7FA}" type="presParOf" srcId="{6780506E-E729-48BC-A91D-94D353202505}" destId="{FD29DA79-619B-47F5-A3E9-324E555E481C}" srcOrd="1" destOrd="0" presId="urn:microsoft.com/office/officeart/2005/8/layout/hList1"/>
    <dgm:cxn modelId="{2542B1E5-380A-4028-8076-67D1DDB9FEE3}" type="presParOf" srcId="{82E0069B-15A2-40B1-86E6-80C363E1D7AE}" destId="{7867652D-BCA1-46E9-ACDC-D8CAB190FC22}" srcOrd="5" destOrd="0" presId="urn:microsoft.com/office/officeart/2005/8/layout/hList1"/>
    <dgm:cxn modelId="{FDE9B999-4EC4-4B89-A9D3-CDF8DB2B7284}" type="presParOf" srcId="{82E0069B-15A2-40B1-86E6-80C363E1D7AE}" destId="{8AE35B90-FA6D-404D-A67C-66B78EB5CA50}" srcOrd="6" destOrd="0" presId="urn:microsoft.com/office/officeart/2005/8/layout/hList1"/>
    <dgm:cxn modelId="{0A2FB76E-E2F1-4971-BCA0-6D283073B477}" type="presParOf" srcId="{8AE35B90-FA6D-404D-A67C-66B78EB5CA50}" destId="{0495CE50-28DD-4E93-8482-BEA94564EB70}" srcOrd="0" destOrd="0" presId="urn:microsoft.com/office/officeart/2005/8/layout/hList1"/>
    <dgm:cxn modelId="{DBD4D01E-FAFE-4993-9760-EB1D683A048F}" type="presParOf" srcId="{8AE35B90-FA6D-404D-A67C-66B78EB5CA50}" destId="{9E373947-43C6-46FF-BA95-FAEC5632E998}" srcOrd="1" destOrd="0" presId="urn:microsoft.com/office/officeart/2005/8/layout/hList1"/>
    <dgm:cxn modelId="{78976ADE-287E-4123-A60E-A9EDA48EAC48}" type="presParOf" srcId="{82E0069B-15A2-40B1-86E6-80C363E1D7AE}" destId="{94FC9867-0306-42CE-9780-FF084DFC3926}" srcOrd="7" destOrd="0" presId="urn:microsoft.com/office/officeart/2005/8/layout/hList1"/>
    <dgm:cxn modelId="{16C206FD-F2D0-4D1B-AC47-CB6D734BFF99}" type="presParOf" srcId="{82E0069B-15A2-40B1-86E6-80C363E1D7AE}" destId="{B02B9D29-30F4-48CF-B523-BF45A441E2CF}" srcOrd="8" destOrd="0" presId="urn:microsoft.com/office/officeart/2005/8/layout/hList1"/>
    <dgm:cxn modelId="{0EEAFC52-46D8-43A6-9A9B-EEF447DB50F2}" type="presParOf" srcId="{B02B9D29-30F4-48CF-B523-BF45A441E2CF}" destId="{3CAE7D1F-2EA8-42DC-93E9-8509DEEFEFE4}" srcOrd="0" destOrd="0" presId="urn:microsoft.com/office/officeart/2005/8/layout/hList1"/>
    <dgm:cxn modelId="{A21D83A5-7D3D-4955-A79F-CDC5F13FF201}" type="presParOf" srcId="{B02B9D29-30F4-48CF-B523-BF45A441E2CF}" destId="{29AEDCB6-9A4C-4B9B-8E46-E0FCBB9F4AF9}" srcOrd="1" destOrd="0" presId="urn:microsoft.com/office/officeart/2005/8/layout/hList1"/>
    <dgm:cxn modelId="{EBFD249C-8BCB-4442-ACF4-A86779C70D44}" type="presParOf" srcId="{82E0069B-15A2-40B1-86E6-80C363E1D7AE}" destId="{E0BEE9E7-FC2D-43BC-A292-CB11E4E038D8}" srcOrd="9" destOrd="0" presId="urn:microsoft.com/office/officeart/2005/8/layout/hList1"/>
    <dgm:cxn modelId="{D3ADB977-27AE-4192-895F-4067F6F55EA3}" type="presParOf" srcId="{82E0069B-15A2-40B1-86E6-80C363E1D7AE}" destId="{DF71996F-341B-4611-94FB-4E994E5B03F4}" srcOrd="10" destOrd="0" presId="urn:microsoft.com/office/officeart/2005/8/layout/hList1"/>
    <dgm:cxn modelId="{B96D44CA-AC99-45ED-A042-22235B664961}" type="presParOf" srcId="{DF71996F-341B-4611-94FB-4E994E5B03F4}" destId="{6686C020-8987-4586-BB6F-FE35DB763DD3}" srcOrd="0" destOrd="0" presId="urn:microsoft.com/office/officeart/2005/8/layout/hList1"/>
    <dgm:cxn modelId="{8304AADD-9225-401F-B8CB-39DC1B923206}" type="presParOf" srcId="{DF71996F-341B-4611-94FB-4E994E5B03F4}" destId="{C818F769-348E-4094-8447-A37DC2AA2F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706A7B9-9DC9-4DF0-BFBB-81257933076A}"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742A72CF-7F32-4282-BBFB-474EB3F4FF9F}">
      <dgm:prSet/>
      <dgm:spPr/>
      <dgm:t>
        <a:bodyPr/>
        <a:lstStyle/>
        <a:p>
          <a:r>
            <a:rPr lang="en-US" dirty="0">
              <a:solidFill>
                <a:srgbClr val="A6A6A6"/>
              </a:solidFill>
            </a:rPr>
            <a:t>Paying for Software</a:t>
          </a:r>
        </a:p>
      </dgm:t>
    </dgm:pt>
    <dgm:pt modelId="{2B5EB224-C218-46F1-ACAC-FA8691256D2D}" type="parTrans" cxnId="{274642AE-8951-488F-AEBE-0E23DD436BFE}">
      <dgm:prSet/>
      <dgm:spPr/>
      <dgm:t>
        <a:bodyPr/>
        <a:lstStyle/>
        <a:p>
          <a:endParaRPr lang="en-US"/>
        </a:p>
      </dgm:t>
    </dgm:pt>
    <dgm:pt modelId="{E14BEF2E-2007-40EE-9110-11EF37D78C14}" type="sibTrans" cxnId="{274642AE-8951-488F-AEBE-0E23DD436BFE}">
      <dgm:prSet/>
      <dgm:spPr/>
      <dgm:t>
        <a:bodyPr/>
        <a:lstStyle/>
        <a:p>
          <a:endParaRPr lang="en-US"/>
        </a:p>
      </dgm:t>
    </dgm:pt>
    <dgm:pt modelId="{2A416C11-DB11-42A8-99B3-E56084B0AE61}">
      <dgm:prSet/>
      <dgm:spPr/>
      <dgm:t>
        <a:bodyPr/>
        <a:lstStyle/>
        <a:p>
          <a:r>
            <a:rPr lang="en-US" dirty="0">
              <a:solidFill>
                <a:srgbClr val="A6A6A6"/>
              </a:solidFill>
            </a:rPr>
            <a:t>Perpetual License</a:t>
          </a:r>
        </a:p>
      </dgm:t>
    </dgm:pt>
    <dgm:pt modelId="{D8D9CFC8-E301-4915-BBE8-9E788F865B04}" type="parTrans" cxnId="{FAEF50D1-8057-4086-B03F-6B379111A2D7}">
      <dgm:prSet/>
      <dgm:spPr/>
      <dgm:t>
        <a:bodyPr/>
        <a:lstStyle/>
        <a:p>
          <a:endParaRPr lang="en-US"/>
        </a:p>
      </dgm:t>
    </dgm:pt>
    <dgm:pt modelId="{DB6604A2-C04E-4EB9-9FF9-9E12C82BF188}" type="sibTrans" cxnId="{FAEF50D1-8057-4086-B03F-6B379111A2D7}">
      <dgm:prSet/>
      <dgm:spPr/>
      <dgm:t>
        <a:bodyPr/>
        <a:lstStyle/>
        <a:p>
          <a:endParaRPr lang="en-US"/>
        </a:p>
      </dgm:t>
    </dgm:pt>
    <dgm:pt modelId="{0B578006-12F7-4F58-B094-D3536213D1C3}">
      <dgm:prSet/>
      <dgm:spPr/>
      <dgm:t>
        <a:bodyPr/>
        <a:lstStyle/>
        <a:p>
          <a:r>
            <a:rPr lang="en-US" dirty="0">
              <a:solidFill>
                <a:srgbClr val="A6A6A6"/>
              </a:solidFill>
            </a:rPr>
            <a:t>Subscription License</a:t>
          </a:r>
        </a:p>
      </dgm:t>
    </dgm:pt>
    <dgm:pt modelId="{D2BE10E4-9F6D-4A96-8322-53442D8AA322}" type="parTrans" cxnId="{79FA26B9-656C-473A-A2E5-B771A49BA925}">
      <dgm:prSet/>
      <dgm:spPr/>
      <dgm:t>
        <a:bodyPr/>
        <a:lstStyle/>
        <a:p>
          <a:endParaRPr lang="en-US"/>
        </a:p>
      </dgm:t>
    </dgm:pt>
    <dgm:pt modelId="{0535D9CB-1D25-4E3E-842C-BE8E50977B6B}" type="sibTrans" cxnId="{79FA26B9-656C-473A-A2E5-B771A49BA925}">
      <dgm:prSet/>
      <dgm:spPr/>
      <dgm:t>
        <a:bodyPr/>
        <a:lstStyle/>
        <a:p>
          <a:endParaRPr lang="en-US"/>
        </a:p>
      </dgm:t>
    </dgm:pt>
    <dgm:pt modelId="{C1B9179B-0F64-41F1-99D7-6622D84541FA}">
      <dgm:prSet/>
      <dgm:spPr/>
      <dgm:t>
        <a:bodyPr/>
        <a:lstStyle/>
        <a:p>
          <a:r>
            <a:rPr lang="en-US" dirty="0"/>
            <a:t>Software Distribution  </a:t>
          </a:r>
        </a:p>
      </dgm:t>
    </dgm:pt>
    <dgm:pt modelId="{D7F6EA70-A888-440D-9AF4-8D24BBE47483}" type="parTrans" cxnId="{BCC63656-D090-4F13-825C-78D240A0B44E}">
      <dgm:prSet/>
      <dgm:spPr/>
      <dgm:t>
        <a:bodyPr/>
        <a:lstStyle/>
        <a:p>
          <a:endParaRPr lang="en-US"/>
        </a:p>
      </dgm:t>
    </dgm:pt>
    <dgm:pt modelId="{5101B1A5-A7DD-4A49-A835-0954942EC39F}" type="sibTrans" cxnId="{BCC63656-D090-4F13-825C-78D240A0B44E}">
      <dgm:prSet/>
      <dgm:spPr/>
      <dgm:t>
        <a:bodyPr/>
        <a:lstStyle/>
        <a:p>
          <a:endParaRPr lang="en-US"/>
        </a:p>
      </dgm:t>
    </dgm:pt>
    <dgm:pt modelId="{2DD66744-6E37-4CE7-8FFE-CFE847B77904}">
      <dgm:prSet/>
      <dgm:spPr/>
      <dgm:t>
        <a:bodyPr/>
        <a:lstStyle/>
        <a:p>
          <a:r>
            <a:rPr lang="en-US" dirty="0">
              <a:solidFill>
                <a:srgbClr val="A6A6A6"/>
              </a:solidFill>
            </a:rPr>
            <a:t>After-Market:  Support &amp; Maintenance</a:t>
          </a:r>
        </a:p>
      </dgm:t>
    </dgm:pt>
    <dgm:pt modelId="{EB61CB9D-DF4C-435D-9676-22678360B11A}" type="parTrans" cxnId="{D0C5F7B4-F70F-4AAB-9FF0-84004B84B76E}">
      <dgm:prSet/>
      <dgm:spPr/>
      <dgm:t>
        <a:bodyPr/>
        <a:lstStyle/>
        <a:p>
          <a:endParaRPr lang="en-US"/>
        </a:p>
      </dgm:t>
    </dgm:pt>
    <dgm:pt modelId="{FA1B7DFD-D3BD-4226-ACFD-95B2425F0995}" type="sibTrans" cxnId="{D0C5F7B4-F70F-4AAB-9FF0-84004B84B76E}">
      <dgm:prSet/>
      <dgm:spPr/>
      <dgm:t>
        <a:bodyPr/>
        <a:lstStyle/>
        <a:p>
          <a:endParaRPr lang="en-US"/>
        </a:p>
      </dgm:t>
    </dgm:pt>
    <dgm:pt modelId="{47B8E2AE-CE79-4E62-BE41-A3365C9581C4}">
      <dgm:prSet/>
      <dgm:spPr/>
      <dgm:t>
        <a:bodyPr/>
        <a:lstStyle/>
        <a:p>
          <a:r>
            <a:rPr lang="en-US" dirty="0">
              <a:solidFill>
                <a:srgbClr val="A6A6A6"/>
              </a:solidFill>
            </a:rPr>
            <a:t>Partner Channels</a:t>
          </a:r>
        </a:p>
      </dgm:t>
    </dgm:pt>
    <dgm:pt modelId="{6734E262-63DF-40C5-93EA-A4E866B8D11B}" type="parTrans" cxnId="{09C482D6-9F01-4588-8D62-1379E4EB0F23}">
      <dgm:prSet/>
      <dgm:spPr/>
      <dgm:t>
        <a:bodyPr/>
        <a:lstStyle/>
        <a:p>
          <a:endParaRPr lang="en-US"/>
        </a:p>
      </dgm:t>
    </dgm:pt>
    <dgm:pt modelId="{E0E0F91B-B8B6-4291-AC41-9DF6BE372BD2}" type="sibTrans" cxnId="{09C482D6-9F01-4588-8D62-1379E4EB0F23}">
      <dgm:prSet/>
      <dgm:spPr/>
      <dgm:t>
        <a:bodyPr/>
        <a:lstStyle/>
        <a:p>
          <a:endParaRPr lang="en-US"/>
        </a:p>
      </dgm:t>
    </dgm:pt>
    <dgm:pt modelId="{03FD7859-7244-4A54-9989-888F9660A601}">
      <dgm:prSet/>
      <dgm:spPr/>
      <dgm:t>
        <a:bodyPr/>
        <a:lstStyle/>
        <a:p>
          <a:r>
            <a:rPr lang="en-US" dirty="0">
              <a:solidFill>
                <a:srgbClr val="A6A6A6"/>
              </a:solidFill>
            </a:rPr>
            <a:t>ISVs</a:t>
          </a:r>
        </a:p>
      </dgm:t>
    </dgm:pt>
    <dgm:pt modelId="{915E0AA7-CC45-42AE-AFC9-3008DA20599E}" type="parTrans" cxnId="{72B65AFD-982E-4F8A-93D9-7F107BB68847}">
      <dgm:prSet/>
      <dgm:spPr/>
      <dgm:t>
        <a:bodyPr/>
        <a:lstStyle/>
        <a:p>
          <a:endParaRPr lang="en-US"/>
        </a:p>
      </dgm:t>
    </dgm:pt>
    <dgm:pt modelId="{C413122E-3FB7-4B62-90FC-5D34FE6459B5}" type="sibTrans" cxnId="{72B65AFD-982E-4F8A-93D9-7F107BB68847}">
      <dgm:prSet/>
      <dgm:spPr/>
      <dgm:t>
        <a:bodyPr/>
        <a:lstStyle/>
        <a:p>
          <a:endParaRPr lang="en-US"/>
        </a:p>
      </dgm:t>
    </dgm:pt>
    <dgm:pt modelId="{AA3932E0-2A80-4DA1-8E8F-3DFA5B58A590}">
      <dgm:prSet/>
      <dgm:spPr/>
      <dgm:t>
        <a:bodyPr/>
        <a:lstStyle/>
        <a:p>
          <a:r>
            <a:rPr lang="en-US" dirty="0">
              <a:solidFill>
                <a:srgbClr val="A6A6A6"/>
              </a:solidFill>
            </a:rPr>
            <a:t>VARs</a:t>
          </a:r>
        </a:p>
      </dgm:t>
    </dgm:pt>
    <dgm:pt modelId="{38C0F916-A11D-48CB-AEF8-A427F5F8867B}" type="parTrans" cxnId="{1A339665-9408-4D24-AC9C-FF2D2A464209}">
      <dgm:prSet/>
      <dgm:spPr/>
      <dgm:t>
        <a:bodyPr/>
        <a:lstStyle/>
        <a:p>
          <a:endParaRPr lang="en-US"/>
        </a:p>
      </dgm:t>
    </dgm:pt>
    <dgm:pt modelId="{D432D9EE-342E-43D8-8B16-F5E8A174F31E}" type="sibTrans" cxnId="{1A339665-9408-4D24-AC9C-FF2D2A464209}">
      <dgm:prSet/>
      <dgm:spPr/>
      <dgm:t>
        <a:bodyPr/>
        <a:lstStyle/>
        <a:p>
          <a:endParaRPr lang="en-US"/>
        </a:p>
      </dgm:t>
    </dgm:pt>
    <dgm:pt modelId="{F1898534-1FC7-4AE3-A16D-4B92C74C54FD}">
      <dgm:prSet/>
      <dgm:spPr/>
      <dgm:t>
        <a:bodyPr/>
        <a:lstStyle/>
        <a:p>
          <a:r>
            <a:rPr lang="en-US" dirty="0">
              <a:solidFill>
                <a:srgbClr val="A6A6A6"/>
              </a:solidFill>
            </a:rPr>
            <a:t>System Integrators (SI) </a:t>
          </a:r>
        </a:p>
      </dgm:t>
    </dgm:pt>
    <dgm:pt modelId="{91ECA3E6-E608-490A-9710-8AEEDF7EAFFB}" type="parTrans" cxnId="{05718F45-BEF6-4ED8-9FB4-C5A2FD6CD0B7}">
      <dgm:prSet/>
      <dgm:spPr/>
      <dgm:t>
        <a:bodyPr/>
        <a:lstStyle/>
        <a:p>
          <a:endParaRPr lang="en-US"/>
        </a:p>
      </dgm:t>
    </dgm:pt>
    <dgm:pt modelId="{884B80F2-1F90-4FE5-A828-645D8BC889A6}" type="sibTrans" cxnId="{05718F45-BEF6-4ED8-9FB4-C5A2FD6CD0B7}">
      <dgm:prSet/>
      <dgm:spPr/>
      <dgm:t>
        <a:bodyPr/>
        <a:lstStyle/>
        <a:p>
          <a:endParaRPr lang="en-US"/>
        </a:p>
      </dgm:t>
    </dgm:pt>
    <dgm:pt modelId="{B1690ADB-E03C-4852-9022-9C311A3DE6F8}">
      <dgm:prSet/>
      <dgm:spPr/>
      <dgm:t>
        <a:bodyPr/>
        <a:lstStyle/>
        <a:p>
          <a:r>
            <a:rPr lang="en-US" dirty="0">
              <a:solidFill>
                <a:srgbClr val="A6A6A6"/>
              </a:solidFill>
            </a:rPr>
            <a:t>IT Consulting</a:t>
          </a:r>
        </a:p>
      </dgm:t>
    </dgm:pt>
    <dgm:pt modelId="{DDD717F3-BC35-4EC9-AE2A-8DDED8BFF754}" type="parTrans" cxnId="{BC36279D-1B92-4EAD-ADCB-101C5AC409EF}">
      <dgm:prSet/>
      <dgm:spPr/>
      <dgm:t>
        <a:bodyPr/>
        <a:lstStyle/>
        <a:p>
          <a:endParaRPr lang="en-US"/>
        </a:p>
      </dgm:t>
    </dgm:pt>
    <dgm:pt modelId="{F07091F2-9871-44CF-BF72-B5F60A1C990B}" type="sibTrans" cxnId="{BC36279D-1B92-4EAD-ADCB-101C5AC409EF}">
      <dgm:prSet/>
      <dgm:spPr/>
      <dgm:t>
        <a:bodyPr/>
        <a:lstStyle/>
        <a:p>
          <a:endParaRPr lang="en-US"/>
        </a:p>
      </dgm:t>
    </dgm:pt>
    <dgm:pt modelId="{369FE6E9-B1DD-4AF0-A90A-003FB172A284}">
      <dgm:prSet phldrT="[Text]"/>
      <dgm:spPr/>
      <dgm:t>
        <a:bodyPr/>
        <a:lstStyle/>
        <a:p>
          <a:r>
            <a:rPr lang="en-US" dirty="0"/>
            <a:t>Paths to Market</a:t>
          </a:r>
        </a:p>
      </dgm:t>
    </dgm:pt>
    <dgm:pt modelId="{97C7B448-167B-4955-9ACA-13863DE2C737}" type="parTrans" cxnId="{D05F68AC-F9FF-46B6-99F1-9278018869C4}">
      <dgm:prSet/>
      <dgm:spPr/>
      <dgm:t>
        <a:bodyPr/>
        <a:lstStyle/>
        <a:p>
          <a:endParaRPr lang="en-US"/>
        </a:p>
      </dgm:t>
    </dgm:pt>
    <dgm:pt modelId="{49CA7146-395C-4BA1-AE97-708AE0EBFEB8}" type="sibTrans" cxnId="{D05F68AC-F9FF-46B6-99F1-9278018869C4}">
      <dgm:prSet/>
      <dgm:spPr/>
      <dgm:t>
        <a:bodyPr/>
        <a:lstStyle/>
        <a:p>
          <a:endParaRPr lang="en-US"/>
        </a:p>
      </dgm:t>
    </dgm:pt>
    <dgm:pt modelId="{0844945E-560B-4C9B-B305-32C8ECCEA57E}">
      <dgm:prSet phldrT="[Text]"/>
      <dgm:spPr/>
      <dgm:t>
        <a:bodyPr/>
        <a:lstStyle/>
        <a:p>
          <a:r>
            <a:rPr lang="en-US" dirty="0"/>
            <a:t>Channels</a:t>
          </a:r>
        </a:p>
      </dgm:t>
    </dgm:pt>
    <dgm:pt modelId="{94C31AC6-3817-4483-92BD-379ACE3AC10A}" type="parTrans" cxnId="{CBB2D14D-7CD4-4CF4-AE15-6FC1AC9F66B9}">
      <dgm:prSet/>
      <dgm:spPr/>
      <dgm:t>
        <a:bodyPr/>
        <a:lstStyle/>
        <a:p>
          <a:endParaRPr lang="en-US"/>
        </a:p>
      </dgm:t>
    </dgm:pt>
    <dgm:pt modelId="{8D6F1327-0736-414D-80C7-B48ED3CA0873}" type="sibTrans" cxnId="{CBB2D14D-7CD4-4CF4-AE15-6FC1AC9F66B9}">
      <dgm:prSet/>
      <dgm:spPr/>
      <dgm:t>
        <a:bodyPr/>
        <a:lstStyle/>
        <a:p>
          <a:endParaRPr lang="en-US"/>
        </a:p>
      </dgm:t>
    </dgm:pt>
    <dgm:pt modelId="{68EDF461-9359-4F12-A8E0-4CC0039068CA}">
      <dgm:prSet phldrT="[Text]"/>
      <dgm:spPr/>
      <dgm:t>
        <a:bodyPr/>
        <a:lstStyle/>
        <a:p>
          <a:r>
            <a:rPr lang="en-US" dirty="0"/>
            <a:t>How to Generate Revenue</a:t>
          </a:r>
        </a:p>
      </dgm:t>
    </dgm:pt>
    <dgm:pt modelId="{EE8B17AF-925C-4D94-BFCE-4B3E42B6E10D}" type="parTrans" cxnId="{DDCCD234-AA65-4A92-89EF-7228BE9DA245}">
      <dgm:prSet/>
      <dgm:spPr/>
      <dgm:t>
        <a:bodyPr/>
        <a:lstStyle/>
        <a:p>
          <a:endParaRPr lang="en-US"/>
        </a:p>
      </dgm:t>
    </dgm:pt>
    <dgm:pt modelId="{DB3A613C-3DC5-436D-BDEC-D9F9783861E1}" type="sibTrans" cxnId="{DDCCD234-AA65-4A92-89EF-7228BE9DA245}">
      <dgm:prSet/>
      <dgm:spPr/>
      <dgm:t>
        <a:bodyPr/>
        <a:lstStyle/>
        <a:p>
          <a:endParaRPr lang="en-US"/>
        </a:p>
      </dgm:t>
    </dgm:pt>
    <dgm:pt modelId="{A2976F16-FD0D-4517-9CF9-2DABB736346F}">
      <dgm:prSet phldrT="[Text]"/>
      <dgm:spPr/>
      <dgm:t>
        <a:bodyPr/>
        <a:lstStyle/>
        <a:p>
          <a:r>
            <a:rPr lang="en-US" dirty="0">
              <a:solidFill>
                <a:srgbClr val="A6A6A6"/>
              </a:solidFill>
            </a:rPr>
            <a:t>Who is the Customer</a:t>
          </a:r>
        </a:p>
      </dgm:t>
    </dgm:pt>
    <dgm:pt modelId="{38E17C3A-CE4F-44E0-A23E-C02CCF925923}" type="parTrans" cxnId="{73F0F672-7D7F-406D-AA3F-4748EAF13035}">
      <dgm:prSet/>
      <dgm:spPr/>
      <dgm:t>
        <a:bodyPr/>
        <a:lstStyle/>
        <a:p>
          <a:endParaRPr lang="en-US"/>
        </a:p>
      </dgm:t>
    </dgm:pt>
    <dgm:pt modelId="{94B784F7-B9C4-4B34-99F9-5F250EA7FE97}" type="sibTrans" cxnId="{73F0F672-7D7F-406D-AA3F-4748EAF13035}">
      <dgm:prSet/>
      <dgm:spPr/>
      <dgm:t>
        <a:bodyPr/>
        <a:lstStyle/>
        <a:p>
          <a:endParaRPr lang="en-US"/>
        </a:p>
      </dgm:t>
    </dgm:pt>
    <dgm:pt modelId="{32F24244-9799-4E62-AB6C-59875A2BB4D4}">
      <dgm:prSet phldrT="[Text]"/>
      <dgm:spPr/>
      <dgm:t>
        <a:bodyPr/>
        <a:lstStyle/>
        <a:p>
          <a:r>
            <a:rPr lang="en-US" dirty="0">
              <a:solidFill>
                <a:srgbClr val="A6A6A6"/>
              </a:solidFill>
            </a:rPr>
            <a:t>Organization’s Philosophy</a:t>
          </a:r>
        </a:p>
      </dgm:t>
    </dgm:pt>
    <dgm:pt modelId="{010BA06E-334D-4F10-BF19-778159CCD38E}" type="parTrans" cxnId="{40A1B3D9-C639-4845-9FEC-416F10394B89}">
      <dgm:prSet/>
      <dgm:spPr/>
      <dgm:t>
        <a:bodyPr/>
        <a:lstStyle/>
        <a:p>
          <a:endParaRPr lang="en-US"/>
        </a:p>
      </dgm:t>
    </dgm:pt>
    <dgm:pt modelId="{4DCA6349-9214-4803-A583-2785C16B3728}" type="sibTrans" cxnId="{40A1B3D9-C639-4845-9FEC-416F10394B89}">
      <dgm:prSet/>
      <dgm:spPr/>
      <dgm:t>
        <a:bodyPr/>
        <a:lstStyle/>
        <a:p>
          <a:endParaRPr lang="en-US"/>
        </a:p>
      </dgm:t>
    </dgm:pt>
    <dgm:pt modelId="{F82AE199-C05B-4D16-835F-277BE836DB03}">
      <dgm:prSet phldrT="[Text]"/>
      <dgm:spPr/>
      <dgm:t>
        <a:bodyPr/>
        <a:lstStyle/>
        <a:p>
          <a:r>
            <a:rPr lang="en-US" dirty="0">
              <a:solidFill>
                <a:srgbClr val="A6A6A6"/>
              </a:solidFill>
            </a:rPr>
            <a:t>Customer Journey</a:t>
          </a:r>
        </a:p>
      </dgm:t>
    </dgm:pt>
    <dgm:pt modelId="{6C9263E1-37F9-4FF7-9C7D-9E2BEF5E65B3}" type="parTrans" cxnId="{4FFDC3DE-CB6D-4A1B-BA0A-201C8CA1DD6B}">
      <dgm:prSet/>
      <dgm:spPr/>
      <dgm:t>
        <a:bodyPr/>
        <a:lstStyle/>
        <a:p>
          <a:endParaRPr lang="en-US"/>
        </a:p>
      </dgm:t>
    </dgm:pt>
    <dgm:pt modelId="{2A041259-A413-4D09-B220-77753FDBEAC9}" type="sibTrans" cxnId="{4FFDC3DE-CB6D-4A1B-BA0A-201C8CA1DD6B}">
      <dgm:prSet/>
      <dgm:spPr/>
      <dgm:t>
        <a:bodyPr/>
        <a:lstStyle/>
        <a:p>
          <a:endParaRPr lang="en-US"/>
        </a:p>
      </dgm:t>
    </dgm:pt>
    <dgm:pt modelId="{A3B75241-8D40-4E8F-A69E-C960EE73DA55}">
      <dgm:prSet phldrT="[Text]"/>
      <dgm:spPr/>
      <dgm:t>
        <a:bodyPr/>
        <a:lstStyle/>
        <a:p>
          <a:r>
            <a:rPr lang="en-US" dirty="0">
              <a:solidFill>
                <a:srgbClr val="A6A6A6"/>
              </a:solidFill>
            </a:rPr>
            <a:t>IT Pro Profile &amp; Personas</a:t>
          </a:r>
        </a:p>
      </dgm:t>
    </dgm:pt>
    <dgm:pt modelId="{C0816BCC-3630-4E06-897B-462CDAF1759C}" type="parTrans" cxnId="{1B2A4CBE-970D-4BDC-A36F-A0274586818F}">
      <dgm:prSet/>
      <dgm:spPr/>
    </dgm:pt>
    <dgm:pt modelId="{FC27A638-1D87-4633-8B02-ECB8785F3926}" type="sibTrans" cxnId="{1B2A4CBE-970D-4BDC-A36F-A0274586818F}">
      <dgm:prSet/>
      <dgm:spPr/>
    </dgm:pt>
    <dgm:pt modelId="{69AF626F-1124-4E6C-914A-1C4BD49E6D93}">
      <dgm:prSet phldrT="[Text]"/>
      <dgm:spPr/>
      <dgm:t>
        <a:bodyPr/>
        <a:lstStyle/>
        <a:p>
          <a:r>
            <a:rPr lang="en-US" dirty="0">
              <a:solidFill>
                <a:srgbClr val="A6A6A6"/>
              </a:solidFill>
            </a:rPr>
            <a:t>Priorities at Each Stage</a:t>
          </a:r>
        </a:p>
      </dgm:t>
    </dgm:pt>
    <dgm:pt modelId="{A1B52F5D-E959-4925-81EA-6A5518540E12}" type="parTrans" cxnId="{A5ABAC2B-4B4A-4765-8A43-A8B6704FC1AB}">
      <dgm:prSet/>
      <dgm:spPr/>
    </dgm:pt>
    <dgm:pt modelId="{E0FE2D22-1183-4B57-A1C0-FC6A044C7927}" type="sibTrans" cxnId="{A5ABAC2B-4B4A-4765-8A43-A8B6704FC1AB}">
      <dgm:prSet/>
      <dgm:spPr/>
    </dgm:pt>
    <dgm:pt modelId="{1B823F1B-C780-4397-97D1-950CD27597CC}">
      <dgm:prSet/>
      <dgm:spPr/>
      <dgm:t>
        <a:bodyPr/>
        <a:lstStyle/>
        <a:p>
          <a:r>
            <a:rPr lang="en-US" dirty="0">
              <a:solidFill>
                <a:srgbClr val="A6A6A6"/>
              </a:solidFill>
            </a:rPr>
            <a:t>Defining the Market</a:t>
          </a:r>
        </a:p>
      </dgm:t>
    </dgm:pt>
    <dgm:pt modelId="{90F23960-B749-487B-B206-5C1C96C1F1FA}" type="parTrans" cxnId="{59702775-7EC6-4BAF-80C2-555737900531}">
      <dgm:prSet/>
      <dgm:spPr/>
    </dgm:pt>
    <dgm:pt modelId="{B32A480A-7212-4542-A41E-EC75418072F7}" type="sibTrans" cxnId="{59702775-7EC6-4BAF-80C2-555737900531}">
      <dgm:prSet/>
      <dgm:spPr/>
    </dgm:pt>
    <dgm:pt modelId="{54EE0C74-D580-4C77-958F-154B7DFFF214}">
      <dgm:prSet/>
      <dgm:spPr/>
      <dgm:t>
        <a:bodyPr/>
        <a:lstStyle/>
        <a:p>
          <a:r>
            <a:rPr lang="en-US" dirty="0">
              <a:solidFill>
                <a:srgbClr val="A6A6A6"/>
              </a:solidFill>
            </a:rPr>
            <a:t>Category</a:t>
          </a:r>
        </a:p>
      </dgm:t>
    </dgm:pt>
    <dgm:pt modelId="{8D8564F0-1C8F-476D-97D3-6E1048E1364F}" type="parTrans" cxnId="{B15415C3-C524-4D0D-B37D-5472BF562814}">
      <dgm:prSet/>
      <dgm:spPr/>
      <dgm:t>
        <a:bodyPr/>
        <a:lstStyle/>
        <a:p>
          <a:endParaRPr lang="en-US"/>
        </a:p>
      </dgm:t>
    </dgm:pt>
    <dgm:pt modelId="{62F58A36-A147-4EFF-B75F-89CA3D39B8C2}" type="sibTrans" cxnId="{B15415C3-C524-4D0D-B37D-5472BF562814}">
      <dgm:prSet/>
      <dgm:spPr/>
      <dgm:t>
        <a:bodyPr/>
        <a:lstStyle/>
        <a:p>
          <a:endParaRPr lang="en-US"/>
        </a:p>
      </dgm:t>
    </dgm:pt>
    <dgm:pt modelId="{0AA90080-425E-4DB6-84EE-64E77F341E29}">
      <dgm:prSet/>
      <dgm:spPr/>
      <dgm:t>
        <a:bodyPr/>
        <a:lstStyle/>
        <a:p>
          <a:r>
            <a:rPr lang="en-US" dirty="0">
              <a:solidFill>
                <a:srgbClr val="A6A6A6"/>
              </a:solidFill>
            </a:rPr>
            <a:t>Function</a:t>
          </a:r>
        </a:p>
      </dgm:t>
    </dgm:pt>
    <dgm:pt modelId="{45066D72-20EF-4F0F-B80C-02A6B045A1DC}" type="parTrans" cxnId="{F08C2910-DDDD-4745-BAAF-3DA1FDC753C3}">
      <dgm:prSet/>
      <dgm:spPr/>
      <dgm:t>
        <a:bodyPr/>
        <a:lstStyle/>
        <a:p>
          <a:endParaRPr lang="en-US"/>
        </a:p>
      </dgm:t>
    </dgm:pt>
    <dgm:pt modelId="{7C8650A5-1A9E-4599-92DF-CE3E87E90AE0}" type="sibTrans" cxnId="{F08C2910-DDDD-4745-BAAF-3DA1FDC753C3}">
      <dgm:prSet/>
      <dgm:spPr/>
      <dgm:t>
        <a:bodyPr/>
        <a:lstStyle/>
        <a:p>
          <a:endParaRPr lang="en-US"/>
        </a:p>
      </dgm:t>
    </dgm:pt>
    <dgm:pt modelId="{20DA157D-ADE1-4641-B855-7A0365B92D6A}">
      <dgm:prSet/>
      <dgm:spPr/>
      <dgm:t>
        <a:bodyPr/>
        <a:lstStyle/>
        <a:p>
          <a:r>
            <a:rPr lang="en-US" dirty="0">
              <a:solidFill>
                <a:srgbClr val="A6A6A6"/>
              </a:solidFill>
            </a:rPr>
            <a:t>Target Customers </a:t>
          </a:r>
        </a:p>
      </dgm:t>
    </dgm:pt>
    <dgm:pt modelId="{049F6D25-8A05-4A9D-B30E-C734C2693C68}" type="parTrans" cxnId="{5C0AD816-6829-49F4-AF80-E22AE0BEED0E}">
      <dgm:prSet/>
      <dgm:spPr/>
      <dgm:t>
        <a:bodyPr/>
        <a:lstStyle/>
        <a:p>
          <a:endParaRPr lang="en-US"/>
        </a:p>
      </dgm:t>
    </dgm:pt>
    <dgm:pt modelId="{38810EA8-0C18-4D3F-B762-E86B5695D322}" type="sibTrans" cxnId="{5C0AD816-6829-49F4-AF80-E22AE0BEED0E}">
      <dgm:prSet/>
      <dgm:spPr/>
      <dgm:t>
        <a:bodyPr/>
        <a:lstStyle/>
        <a:p>
          <a:endParaRPr lang="en-US"/>
        </a:p>
      </dgm:t>
    </dgm:pt>
    <dgm:pt modelId="{FA40F4F7-8276-4821-9B80-0E92F14B7BBF}">
      <dgm:prSet/>
      <dgm:spPr/>
      <dgm:t>
        <a:bodyPr/>
        <a:lstStyle/>
        <a:p>
          <a:r>
            <a:rPr lang="en-US" dirty="0">
              <a:solidFill>
                <a:srgbClr val="A6A6A6"/>
              </a:solidFill>
            </a:rPr>
            <a:t>Licensing</a:t>
          </a:r>
        </a:p>
      </dgm:t>
    </dgm:pt>
    <dgm:pt modelId="{804C6E25-7756-44C3-A107-DBAB5677C41A}" type="parTrans" cxnId="{5CE52629-0891-4952-A085-64EE961298F1}">
      <dgm:prSet/>
      <dgm:spPr/>
    </dgm:pt>
    <dgm:pt modelId="{2A2D7E1D-D811-4E62-912F-95C11704F30A}" type="sibTrans" cxnId="{5CE52629-0891-4952-A085-64EE961298F1}">
      <dgm:prSet/>
      <dgm:spPr/>
    </dgm:pt>
    <dgm:pt modelId="{90FAA3C2-AD3E-4BB1-880D-964338ADB01A}">
      <dgm:prSet/>
      <dgm:spPr/>
      <dgm:t>
        <a:bodyPr/>
        <a:lstStyle/>
        <a:p>
          <a:r>
            <a:rPr lang="en-US" dirty="0">
              <a:solidFill>
                <a:srgbClr val="A6A6A6"/>
              </a:solidFill>
            </a:rPr>
            <a:t>Open Source </a:t>
          </a:r>
        </a:p>
      </dgm:t>
    </dgm:pt>
    <dgm:pt modelId="{8028F87E-25E4-4C94-89AC-3D429570A725}" type="parTrans" cxnId="{A7E5AEC5-D41B-4806-9256-85769EA80DA5}">
      <dgm:prSet/>
      <dgm:spPr/>
      <dgm:t>
        <a:bodyPr/>
        <a:lstStyle/>
        <a:p>
          <a:endParaRPr lang="en-US"/>
        </a:p>
      </dgm:t>
    </dgm:pt>
    <dgm:pt modelId="{EE09E956-AADA-4D70-9E1A-3D7865D73C8E}" type="sibTrans" cxnId="{A7E5AEC5-D41B-4806-9256-85769EA80DA5}">
      <dgm:prSet/>
      <dgm:spPr/>
      <dgm:t>
        <a:bodyPr/>
        <a:lstStyle/>
        <a:p>
          <a:endParaRPr lang="en-US"/>
        </a:p>
      </dgm:t>
    </dgm:pt>
    <dgm:pt modelId="{B4DB5618-2951-494A-84CA-1215E4F5637D}">
      <dgm:prSet/>
      <dgm:spPr/>
      <dgm:t>
        <a:bodyPr/>
        <a:lstStyle/>
        <a:p>
          <a:r>
            <a:rPr lang="en-US" dirty="0">
              <a:solidFill>
                <a:srgbClr val="A6A6A6"/>
              </a:solidFill>
            </a:rPr>
            <a:t>Commercial License</a:t>
          </a:r>
        </a:p>
      </dgm:t>
    </dgm:pt>
    <dgm:pt modelId="{3055EEB4-6E5B-4CD8-AAF4-3486416D4128}" type="parTrans" cxnId="{3D9C41E2-AB97-4858-954E-D238DB6F3C47}">
      <dgm:prSet/>
      <dgm:spPr/>
      <dgm:t>
        <a:bodyPr/>
        <a:lstStyle/>
        <a:p>
          <a:endParaRPr lang="en-US"/>
        </a:p>
      </dgm:t>
    </dgm:pt>
    <dgm:pt modelId="{100A29EA-88B2-4F3E-A29E-9520740FC859}" type="sibTrans" cxnId="{3D9C41E2-AB97-4858-954E-D238DB6F3C47}">
      <dgm:prSet/>
      <dgm:spPr/>
      <dgm:t>
        <a:bodyPr/>
        <a:lstStyle/>
        <a:p>
          <a:endParaRPr lang="en-US"/>
        </a:p>
      </dgm:t>
    </dgm:pt>
    <dgm:pt modelId="{65A3DF28-24ED-48D9-9F3A-BD949D8B0466}">
      <dgm:prSet phldrT="[Text]"/>
      <dgm:spPr/>
      <dgm:t>
        <a:bodyPr/>
        <a:lstStyle/>
        <a:p>
          <a:r>
            <a:rPr lang="en-US" dirty="0">
              <a:solidFill>
                <a:srgbClr val="A6A6A6"/>
              </a:solidFill>
            </a:rPr>
            <a:t>Service Level Agreements</a:t>
          </a:r>
        </a:p>
      </dgm:t>
    </dgm:pt>
    <dgm:pt modelId="{22C4ECA7-9AB2-4D05-B463-103FCDF8EE73}" type="parTrans" cxnId="{E028BCAF-2A0E-4319-88D6-6E87040C2F58}">
      <dgm:prSet/>
      <dgm:spPr/>
      <dgm:t>
        <a:bodyPr/>
        <a:lstStyle/>
        <a:p>
          <a:endParaRPr lang="en-US"/>
        </a:p>
      </dgm:t>
    </dgm:pt>
    <dgm:pt modelId="{422262E2-63AF-43DB-9900-75EFCD622BAF}" type="sibTrans" cxnId="{E028BCAF-2A0E-4319-88D6-6E87040C2F58}">
      <dgm:prSet/>
      <dgm:spPr/>
      <dgm:t>
        <a:bodyPr/>
        <a:lstStyle/>
        <a:p>
          <a:endParaRPr lang="en-US"/>
        </a:p>
      </dgm:t>
    </dgm:pt>
    <dgm:pt modelId="{82E0069B-15A2-40B1-86E6-80C363E1D7AE}" type="pres">
      <dgm:prSet presAssocID="{C706A7B9-9DC9-4DF0-BFBB-81257933076A}" presName="Name0" presStyleCnt="0">
        <dgm:presLayoutVars>
          <dgm:dir/>
          <dgm:animLvl val="lvl"/>
          <dgm:resizeHandles val="exact"/>
        </dgm:presLayoutVars>
      </dgm:prSet>
      <dgm:spPr/>
    </dgm:pt>
    <dgm:pt modelId="{652CF74E-2A23-490E-83AF-286C79C03538}" type="pres">
      <dgm:prSet presAssocID="{1B823F1B-C780-4397-97D1-950CD27597CC}" presName="composite" presStyleCnt="0"/>
      <dgm:spPr/>
    </dgm:pt>
    <dgm:pt modelId="{E90F00AF-3294-4456-B54B-2C89458121C6}" type="pres">
      <dgm:prSet presAssocID="{1B823F1B-C780-4397-97D1-950CD27597CC}" presName="parTx" presStyleLbl="alignNode1" presStyleIdx="0" presStyleCnt="6">
        <dgm:presLayoutVars>
          <dgm:chMax val="0"/>
          <dgm:chPref val="0"/>
          <dgm:bulletEnabled val="1"/>
        </dgm:presLayoutVars>
      </dgm:prSet>
      <dgm:spPr/>
    </dgm:pt>
    <dgm:pt modelId="{2640099D-C009-4F09-8BB7-CB88A434DF8D}" type="pres">
      <dgm:prSet presAssocID="{1B823F1B-C780-4397-97D1-950CD27597CC}" presName="desTx" presStyleLbl="alignAccFollowNode1" presStyleIdx="0" presStyleCnt="6">
        <dgm:presLayoutVars>
          <dgm:bulletEnabled val="1"/>
        </dgm:presLayoutVars>
      </dgm:prSet>
      <dgm:spPr/>
    </dgm:pt>
    <dgm:pt modelId="{2DD6D0D4-24DA-4CFF-BBF0-B27450A44EC3}" type="pres">
      <dgm:prSet presAssocID="{B32A480A-7212-4542-A41E-EC75418072F7}" presName="space" presStyleCnt="0"/>
      <dgm:spPr/>
    </dgm:pt>
    <dgm:pt modelId="{6B224AC3-401E-4A37-8A37-6A47759CFA8A}" type="pres">
      <dgm:prSet presAssocID="{A2976F16-FD0D-4517-9CF9-2DABB736346F}" presName="composite" presStyleCnt="0"/>
      <dgm:spPr/>
    </dgm:pt>
    <dgm:pt modelId="{3CC577D9-5629-431A-A821-7CE85CE8AE5F}" type="pres">
      <dgm:prSet presAssocID="{A2976F16-FD0D-4517-9CF9-2DABB736346F}" presName="parTx" presStyleLbl="alignNode1" presStyleIdx="1" presStyleCnt="6">
        <dgm:presLayoutVars>
          <dgm:chMax val="0"/>
          <dgm:chPref val="0"/>
          <dgm:bulletEnabled val="1"/>
        </dgm:presLayoutVars>
      </dgm:prSet>
      <dgm:spPr/>
    </dgm:pt>
    <dgm:pt modelId="{D25755EF-93A4-4BF4-B6F8-52DFCDCC5F53}" type="pres">
      <dgm:prSet presAssocID="{A2976F16-FD0D-4517-9CF9-2DABB736346F}" presName="desTx" presStyleLbl="alignAccFollowNode1" presStyleIdx="1" presStyleCnt="6">
        <dgm:presLayoutVars>
          <dgm:bulletEnabled val="1"/>
        </dgm:presLayoutVars>
      </dgm:prSet>
      <dgm:spPr/>
    </dgm:pt>
    <dgm:pt modelId="{DD99E3D5-CE48-4398-B26C-E37DB268B456}" type="pres">
      <dgm:prSet presAssocID="{94B784F7-B9C4-4B34-99F9-5F250EA7FE97}" presName="space" presStyleCnt="0"/>
      <dgm:spPr/>
    </dgm:pt>
    <dgm:pt modelId="{6780506E-E729-48BC-A91D-94D353202505}" type="pres">
      <dgm:prSet presAssocID="{742A72CF-7F32-4282-BBFB-474EB3F4FF9F}" presName="composite" presStyleCnt="0"/>
      <dgm:spPr/>
    </dgm:pt>
    <dgm:pt modelId="{3C343D9F-557A-45C2-9A73-7247051E6441}" type="pres">
      <dgm:prSet presAssocID="{742A72CF-7F32-4282-BBFB-474EB3F4FF9F}" presName="parTx" presStyleLbl="alignNode1" presStyleIdx="2" presStyleCnt="6">
        <dgm:presLayoutVars>
          <dgm:chMax val="0"/>
          <dgm:chPref val="0"/>
          <dgm:bulletEnabled val="1"/>
        </dgm:presLayoutVars>
      </dgm:prSet>
      <dgm:spPr/>
    </dgm:pt>
    <dgm:pt modelId="{FD29DA79-619B-47F5-A3E9-324E555E481C}" type="pres">
      <dgm:prSet presAssocID="{742A72CF-7F32-4282-BBFB-474EB3F4FF9F}" presName="desTx" presStyleLbl="alignAccFollowNode1" presStyleIdx="2" presStyleCnt="6">
        <dgm:presLayoutVars>
          <dgm:bulletEnabled val="1"/>
        </dgm:presLayoutVars>
      </dgm:prSet>
      <dgm:spPr/>
    </dgm:pt>
    <dgm:pt modelId="{7867652D-BCA1-46E9-ACDC-D8CAB190FC22}" type="pres">
      <dgm:prSet presAssocID="{E14BEF2E-2007-40EE-9110-11EF37D78C14}" presName="space" presStyleCnt="0"/>
      <dgm:spPr/>
    </dgm:pt>
    <dgm:pt modelId="{8AE35B90-FA6D-404D-A67C-66B78EB5CA50}" type="pres">
      <dgm:prSet presAssocID="{FA40F4F7-8276-4821-9B80-0E92F14B7BBF}" presName="composite" presStyleCnt="0"/>
      <dgm:spPr/>
    </dgm:pt>
    <dgm:pt modelId="{0495CE50-28DD-4E93-8482-BEA94564EB70}" type="pres">
      <dgm:prSet presAssocID="{FA40F4F7-8276-4821-9B80-0E92F14B7BBF}" presName="parTx" presStyleLbl="alignNode1" presStyleIdx="3" presStyleCnt="6">
        <dgm:presLayoutVars>
          <dgm:chMax val="0"/>
          <dgm:chPref val="0"/>
          <dgm:bulletEnabled val="1"/>
        </dgm:presLayoutVars>
      </dgm:prSet>
      <dgm:spPr/>
    </dgm:pt>
    <dgm:pt modelId="{9E373947-43C6-46FF-BA95-FAEC5632E998}" type="pres">
      <dgm:prSet presAssocID="{FA40F4F7-8276-4821-9B80-0E92F14B7BBF}" presName="desTx" presStyleLbl="alignAccFollowNode1" presStyleIdx="3" presStyleCnt="6">
        <dgm:presLayoutVars>
          <dgm:bulletEnabled val="1"/>
        </dgm:presLayoutVars>
      </dgm:prSet>
      <dgm:spPr/>
    </dgm:pt>
    <dgm:pt modelId="{94FC9867-0306-42CE-9780-FF084DFC3926}" type="pres">
      <dgm:prSet presAssocID="{2A2D7E1D-D811-4E62-912F-95C11704F30A}" presName="space" presStyleCnt="0"/>
      <dgm:spPr/>
    </dgm:pt>
    <dgm:pt modelId="{B02B9D29-30F4-48CF-B523-BF45A441E2CF}" type="pres">
      <dgm:prSet presAssocID="{C1B9179B-0F64-41F1-99D7-6622D84541FA}" presName="composite" presStyleCnt="0"/>
      <dgm:spPr/>
    </dgm:pt>
    <dgm:pt modelId="{3CAE7D1F-2EA8-42DC-93E9-8509DEEFEFE4}" type="pres">
      <dgm:prSet presAssocID="{C1B9179B-0F64-41F1-99D7-6622D84541FA}" presName="parTx" presStyleLbl="alignNode1" presStyleIdx="4" presStyleCnt="6">
        <dgm:presLayoutVars>
          <dgm:chMax val="0"/>
          <dgm:chPref val="0"/>
          <dgm:bulletEnabled val="1"/>
        </dgm:presLayoutVars>
      </dgm:prSet>
      <dgm:spPr/>
    </dgm:pt>
    <dgm:pt modelId="{29AEDCB6-9A4C-4B9B-8E46-E0FCBB9F4AF9}" type="pres">
      <dgm:prSet presAssocID="{C1B9179B-0F64-41F1-99D7-6622D84541FA}" presName="desTx" presStyleLbl="alignAccFollowNode1" presStyleIdx="4" presStyleCnt="6">
        <dgm:presLayoutVars>
          <dgm:bulletEnabled val="1"/>
        </dgm:presLayoutVars>
      </dgm:prSet>
      <dgm:spPr/>
    </dgm:pt>
    <dgm:pt modelId="{E0BEE9E7-FC2D-43BC-A292-CB11E4E038D8}" type="pres">
      <dgm:prSet presAssocID="{5101B1A5-A7DD-4A49-A835-0954942EC39F}" presName="space" presStyleCnt="0"/>
      <dgm:spPr/>
    </dgm:pt>
    <dgm:pt modelId="{DF71996F-341B-4611-94FB-4E994E5B03F4}" type="pres">
      <dgm:prSet presAssocID="{2DD66744-6E37-4CE7-8FFE-CFE847B77904}" presName="composite" presStyleCnt="0"/>
      <dgm:spPr/>
    </dgm:pt>
    <dgm:pt modelId="{6686C020-8987-4586-BB6F-FE35DB763DD3}" type="pres">
      <dgm:prSet presAssocID="{2DD66744-6E37-4CE7-8FFE-CFE847B77904}" presName="parTx" presStyleLbl="alignNode1" presStyleIdx="5" presStyleCnt="6">
        <dgm:presLayoutVars>
          <dgm:chMax val="0"/>
          <dgm:chPref val="0"/>
          <dgm:bulletEnabled val="1"/>
        </dgm:presLayoutVars>
      </dgm:prSet>
      <dgm:spPr/>
    </dgm:pt>
    <dgm:pt modelId="{C818F769-348E-4094-8447-A37DC2AA2FA2}" type="pres">
      <dgm:prSet presAssocID="{2DD66744-6E37-4CE7-8FFE-CFE847B77904}" presName="desTx" presStyleLbl="alignAccFollowNode1" presStyleIdx="5" presStyleCnt="6">
        <dgm:presLayoutVars>
          <dgm:bulletEnabled val="1"/>
        </dgm:presLayoutVars>
      </dgm:prSet>
      <dgm:spPr/>
    </dgm:pt>
  </dgm:ptLst>
  <dgm:cxnLst>
    <dgm:cxn modelId="{E212800F-C2B7-48F1-8A5D-820982F6180B}" type="presOf" srcId="{69AF626F-1124-4E6C-914A-1C4BD49E6D93}" destId="{D25755EF-93A4-4BF4-B6F8-52DFCDCC5F53}" srcOrd="0" destOrd="3" presId="urn:microsoft.com/office/officeart/2005/8/layout/hList1"/>
    <dgm:cxn modelId="{F08C2910-DDDD-4745-BAAF-3DA1FDC753C3}" srcId="{1B823F1B-C780-4397-97D1-950CD27597CC}" destId="{0AA90080-425E-4DB6-84EE-64E77F341E29}" srcOrd="1" destOrd="0" parTransId="{45066D72-20EF-4F0F-B80C-02A6B045A1DC}" sibTransId="{7C8650A5-1A9E-4599-92DF-CE3E87E90AE0}"/>
    <dgm:cxn modelId="{3381FD13-16A2-4629-98A7-723DB802F801}" type="presOf" srcId="{F1898534-1FC7-4AE3-A16D-4B92C74C54FD}" destId="{C818F769-348E-4094-8447-A37DC2AA2FA2}" srcOrd="0" destOrd="3" presId="urn:microsoft.com/office/officeart/2005/8/layout/hList1"/>
    <dgm:cxn modelId="{5C0AD816-6829-49F4-AF80-E22AE0BEED0E}" srcId="{1B823F1B-C780-4397-97D1-950CD27597CC}" destId="{20DA157D-ADE1-4641-B855-7A0365B92D6A}" srcOrd="2" destOrd="0" parTransId="{049F6D25-8A05-4A9D-B30E-C734C2693C68}" sibTransId="{38810EA8-0C18-4D3F-B762-E86B5695D322}"/>
    <dgm:cxn modelId="{5D7B341A-3974-4748-B7ED-ABCB9DD325CB}" type="presOf" srcId="{2A416C11-DB11-42A8-99B3-E56084B0AE61}" destId="{FD29DA79-619B-47F5-A3E9-324E555E481C}" srcOrd="0" destOrd="0" presId="urn:microsoft.com/office/officeart/2005/8/layout/hList1"/>
    <dgm:cxn modelId="{5CE52629-0891-4952-A085-64EE961298F1}" srcId="{C706A7B9-9DC9-4DF0-BFBB-81257933076A}" destId="{FA40F4F7-8276-4821-9B80-0E92F14B7BBF}" srcOrd="3" destOrd="0" parTransId="{804C6E25-7756-44C3-A107-DBAB5677C41A}" sibTransId="{2A2D7E1D-D811-4E62-912F-95C11704F30A}"/>
    <dgm:cxn modelId="{A5ABAC2B-4B4A-4765-8A43-A8B6704FC1AB}" srcId="{A2976F16-FD0D-4517-9CF9-2DABB736346F}" destId="{69AF626F-1124-4E6C-914A-1C4BD49E6D93}" srcOrd="3" destOrd="0" parTransId="{A1B52F5D-E959-4925-81EA-6A5518540E12}" sibTransId="{E0FE2D22-1183-4B57-A1C0-FC6A044C7927}"/>
    <dgm:cxn modelId="{5AD48F33-A071-4D0F-8A75-7F77FFFBDE53}" type="presOf" srcId="{0B578006-12F7-4F58-B094-D3536213D1C3}" destId="{FD29DA79-619B-47F5-A3E9-324E555E481C}" srcOrd="0" destOrd="1" presId="urn:microsoft.com/office/officeart/2005/8/layout/hList1"/>
    <dgm:cxn modelId="{DDCCD234-AA65-4A92-89EF-7228BE9DA245}" srcId="{C1B9179B-0F64-41F1-99D7-6622D84541FA}" destId="{68EDF461-9359-4F12-A8E0-4CC0039068CA}" srcOrd="2" destOrd="0" parTransId="{EE8B17AF-925C-4D94-BFCE-4B3E42B6E10D}" sibTransId="{DB3A613C-3DC5-436D-BDEC-D9F9783861E1}"/>
    <dgm:cxn modelId="{05718F45-BEF6-4ED8-9FB4-C5A2FD6CD0B7}" srcId="{2DD66744-6E37-4CE7-8FFE-CFE847B77904}" destId="{F1898534-1FC7-4AE3-A16D-4B92C74C54FD}" srcOrd="3" destOrd="0" parTransId="{91ECA3E6-E608-490A-9710-8AEEDF7EAFFB}" sibTransId="{884B80F2-1F90-4FE5-A828-645D8BC889A6}"/>
    <dgm:cxn modelId="{1A339665-9408-4D24-AC9C-FF2D2A464209}" srcId="{2DD66744-6E37-4CE7-8FFE-CFE847B77904}" destId="{AA3932E0-2A80-4DA1-8E8F-3DFA5B58A590}" srcOrd="2" destOrd="0" parTransId="{38C0F916-A11D-48CB-AEF8-A427F5F8867B}" sibTransId="{D432D9EE-342E-43D8-8B16-F5E8A174F31E}"/>
    <dgm:cxn modelId="{CBB2D14D-7CD4-4CF4-AE15-6FC1AC9F66B9}" srcId="{C1B9179B-0F64-41F1-99D7-6622D84541FA}" destId="{0844945E-560B-4C9B-B305-32C8ECCEA57E}" srcOrd="1" destOrd="0" parTransId="{94C31AC6-3817-4483-92BD-379ACE3AC10A}" sibTransId="{8D6F1327-0736-414D-80C7-B48ED3CA0873}"/>
    <dgm:cxn modelId="{429DE24D-2AD9-44D9-B844-F1811A1DCC57}" type="presOf" srcId="{20DA157D-ADE1-4641-B855-7A0365B92D6A}" destId="{2640099D-C009-4F09-8BB7-CB88A434DF8D}" srcOrd="0" destOrd="2" presId="urn:microsoft.com/office/officeart/2005/8/layout/hList1"/>
    <dgm:cxn modelId="{93A2BF4F-D87C-4BC7-8557-0F5D7F8ED5E8}" type="presOf" srcId="{2DD66744-6E37-4CE7-8FFE-CFE847B77904}" destId="{6686C020-8987-4586-BB6F-FE35DB763DD3}" srcOrd="0" destOrd="0" presId="urn:microsoft.com/office/officeart/2005/8/layout/hList1"/>
    <dgm:cxn modelId="{B0FEEA71-4DB3-40CE-8B1F-1E8D39D8998F}" type="presOf" srcId="{90FAA3C2-AD3E-4BB1-880D-964338ADB01A}" destId="{9E373947-43C6-46FF-BA95-FAEC5632E998}" srcOrd="0" destOrd="0" presId="urn:microsoft.com/office/officeart/2005/8/layout/hList1"/>
    <dgm:cxn modelId="{34D26D72-58C8-4DEB-BAEC-2032FC01F275}" type="presOf" srcId="{32F24244-9799-4E62-AB6C-59875A2BB4D4}" destId="{D25755EF-93A4-4BF4-B6F8-52DFCDCC5F53}" srcOrd="0" destOrd="0" presId="urn:microsoft.com/office/officeart/2005/8/layout/hList1"/>
    <dgm:cxn modelId="{73F0F672-7D7F-406D-AA3F-4748EAF13035}" srcId="{C706A7B9-9DC9-4DF0-BFBB-81257933076A}" destId="{A2976F16-FD0D-4517-9CF9-2DABB736346F}" srcOrd="1" destOrd="0" parTransId="{38E17C3A-CE4F-44E0-A23E-C02CCF925923}" sibTransId="{94B784F7-B9C4-4B34-99F9-5F250EA7FE97}"/>
    <dgm:cxn modelId="{59702775-7EC6-4BAF-80C2-555737900531}" srcId="{C706A7B9-9DC9-4DF0-BFBB-81257933076A}" destId="{1B823F1B-C780-4397-97D1-950CD27597CC}" srcOrd="0" destOrd="0" parTransId="{90F23960-B749-487B-B206-5C1C96C1F1FA}" sibTransId="{B32A480A-7212-4542-A41E-EC75418072F7}"/>
    <dgm:cxn modelId="{BCC63656-D090-4F13-825C-78D240A0B44E}" srcId="{C706A7B9-9DC9-4DF0-BFBB-81257933076A}" destId="{C1B9179B-0F64-41F1-99D7-6622D84541FA}" srcOrd="4" destOrd="0" parTransId="{D7F6EA70-A888-440D-9AF4-8D24BBE47483}" sibTransId="{5101B1A5-A7DD-4A49-A835-0954942EC39F}"/>
    <dgm:cxn modelId="{995F857A-C9F6-4B20-BEA3-4595CC3EB7AF}" type="presOf" srcId="{54EE0C74-D580-4C77-958F-154B7DFFF214}" destId="{2640099D-C009-4F09-8BB7-CB88A434DF8D}" srcOrd="0" destOrd="0" presId="urn:microsoft.com/office/officeart/2005/8/layout/hList1"/>
    <dgm:cxn modelId="{B6CCFA5A-6FE1-45E3-89C9-0D684242389B}" type="presOf" srcId="{369FE6E9-B1DD-4AF0-A90A-003FB172A284}" destId="{29AEDCB6-9A4C-4B9B-8E46-E0FCBB9F4AF9}" srcOrd="0" destOrd="0" presId="urn:microsoft.com/office/officeart/2005/8/layout/hList1"/>
    <dgm:cxn modelId="{EF95BE91-C3FB-46E5-93B0-C1A8A28B0953}" type="presOf" srcId="{C706A7B9-9DC9-4DF0-BFBB-81257933076A}" destId="{82E0069B-15A2-40B1-86E6-80C363E1D7AE}" srcOrd="0" destOrd="0" presId="urn:microsoft.com/office/officeart/2005/8/layout/hList1"/>
    <dgm:cxn modelId="{95A76199-B95A-4DAB-94B5-5593E891B5BE}" type="presOf" srcId="{F82AE199-C05B-4D16-835F-277BE836DB03}" destId="{D25755EF-93A4-4BF4-B6F8-52DFCDCC5F53}" srcOrd="0" destOrd="2" presId="urn:microsoft.com/office/officeart/2005/8/layout/hList1"/>
    <dgm:cxn modelId="{E2431F9A-BD28-4965-8377-29F02E0D635D}" type="presOf" srcId="{B1690ADB-E03C-4852-9022-9C311A3DE6F8}" destId="{C818F769-348E-4094-8447-A37DC2AA2FA2}" srcOrd="0" destOrd="4" presId="urn:microsoft.com/office/officeart/2005/8/layout/hList1"/>
    <dgm:cxn modelId="{BC36279D-1B92-4EAD-ADCB-101C5AC409EF}" srcId="{2DD66744-6E37-4CE7-8FFE-CFE847B77904}" destId="{B1690ADB-E03C-4852-9022-9C311A3DE6F8}" srcOrd="4" destOrd="0" parTransId="{DDD717F3-BC35-4EC9-AE2A-8DDED8BFF754}" sibTransId="{F07091F2-9871-44CF-BF72-B5F60A1C990B}"/>
    <dgm:cxn modelId="{E908E8A6-E1A3-4AAE-9513-C66A6FABDBA1}" type="presOf" srcId="{1B823F1B-C780-4397-97D1-950CD27597CC}" destId="{E90F00AF-3294-4456-B54B-2C89458121C6}" srcOrd="0" destOrd="0" presId="urn:microsoft.com/office/officeart/2005/8/layout/hList1"/>
    <dgm:cxn modelId="{3C5C83A9-25D4-4254-BD0C-EECD3E499F50}" type="presOf" srcId="{0844945E-560B-4C9B-B305-32C8ECCEA57E}" destId="{29AEDCB6-9A4C-4B9B-8E46-E0FCBB9F4AF9}" srcOrd="0" destOrd="1" presId="urn:microsoft.com/office/officeart/2005/8/layout/hList1"/>
    <dgm:cxn modelId="{1284C5AB-7C3A-46C2-BFAE-CBF0BF5454CD}" type="presOf" srcId="{03FD7859-7244-4A54-9989-888F9660A601}" destId="{C818F769-348E-4094-8447-A37DC2AA2FA2}" srcOrd="0" destOrd="1" presId="urn:microsoft.com/office/officeart/2005/8/layout/hList1"/>
    <dgm:cxn modelId="{D05F68AC-F9FF-46B6-99F1-9278018869C4}" srcId="{C1B9179B-0F64-41F1-99D7-6622D84541FA}" destId="{369FE6E9-B1DD-4AF0-A90A-003FB172A284}" srcOrd="0" destOrd="0" parTransId="{97C7B448-167B-4955-9ACA-13863DE2C737}" sibTransId="{49CA7146-395C-4BA1-AE97-708AE0EBFEB8}"/>
    <dgm:cxn modelId="{274642AE-8951-488F-AEBE-0E23DD436BFE}" srcId="{C706A7B9-9DC9-4DF0-BFBB-81257933076A}" destId="{742A72CF-7F32-4282-BBFB-474EB3F4FF9F}" srcOrd="2" destOrd="0" parTransId="{2B5EB224-C218-46F1-ACAC-FA8691256D2D}" sibTransId="{E14BEF2E-2007-40EE-9110-11EF37D78C14}"/>
    <dgm:cxn modelId="{A161E3AE-EFA2-4BBA-AC96-1B7D73E8E4EE}" type="presOf" srcId="{A2976F16-FD0D-4517-9CF9-2DABB736346F}" destId="{3CC577D9-5629-431A-A821-7CE85CE8AE5F}" srcOrd="0" destOrd="0" presId="urn:microsoft.com/office/officeart/2005/8/layout/hList1"/>
    <dgm:cxn modelId="{364522AF-C873-4106-BCDD-4220ACC3AFD1}" type="presOf" srcId="{B4DB5618-2951-494A-84CA-1215E4F5637D}" destId="{9E373947-43C6-46FF-BA95-FAEC5632E998}" srcOrd="0" destOrd="1" presId="urn:microsoft.com/office/officeart/2005/8/layout/hList1"/>
    <dgm:cxn modelId="{E028BCAF-2A0E-4319-88D6-6E87040C2F58}" srcId="{FA40F4F7-8276-4821-9B80-0E92F14B7BBF}" destId="{65A3DF28-24ED-48D9-9F3A-BD949D8B0466}" srcOrd="2" destOrd="0" parTransId="{22C4ECA7-9AB2-4D05-B463-103FCDF8EE73}" sibTransId="{422262E2-63AF-43DB-9900-75EFCD622BAF}"/>
    <dgm:cxn modelId="{411373B4-8B2F-4ECB-B2E1-EAA0C5621C9A}" type="presOf" srcId="{47B8E2AE-CE79-4E62-BE41-A3365C9581C4}" destId="{C818F769-348E-4094-8447-A37DC2AA2FA2}" srcOrd="0" destOrd="0" presId="urn:microsoft.com/office/officeart/2005/8/layout/hList1"/>
    <dgm:cxn modelId="{D0C5F7B4-F70F-4AAB-9FF0-84004B84B76E}" srcId="{C706A7B9-9DC9-4DF0-BFBB-81257933076A}" destId="{2DD66744-6E37-4CE7-8FFE-CFE847B77904}" srcOrd="5" destOrd="0" parTransId="{EB61CB9D-DF4C-435D-9676-22678360B11A}" sibTransId="{FA1B7DFD-D3BD-4226-ACFD-95B2425F0995}"/>
    <dgm:cxn modelId="{79FA26B9-656C-473A-A2E5-B771A49BA925}" srcId="{742A72CF-7F32-4282-BBFB-474EB3F4FF9F}" destId="{0B578006-12F7-4F58-B094-D3536213D1C3}" srcOrd="1" destOrd="0" parTransId="{D2BE10E4-9F6D-4A96-8322-53442D8AA322}" sibTransId="{0535D9CB-1D25-4E3E-842C-BE8E50977B6B}"/>
    <dgm:cxn modelId="{1B2A4CBE-970D-4BDC-A36F-A0274586818F}" srcId="{A2976F16-FD0D-4517-9CF9-2DABB736346F}" destId="{A3B75241-8D40-4E8F-A69E-C960EE73DA55}" srcOrd="1" destOrd="0" parTransId="{C0816BCC-3630-4E06-897B-462CDAF1759C}" sibTransId="{FC27A638-1D87-4633-8B02-ECB8785F3926}"/>
    <dgm:cxn modelId="{8E63B0BF-85BF-4C2F-B378-41B9F4B73A71}" type="presOf" srcId="{C1B9179B-0F64-41F1-99D7-6622D84541FA}" destId="{3CAE7D1F-2EA8-42DC-93E9-8509DEEFEFE4}" srcOrd="0" destOrd="0" presId="urn:microsoft.com/office/officeart/2005/8/layout/hList1"/>
    <dgm:cxn modelId="{B15415C3-C524-4D0D-B37D-5472BF562814}" srcId="{1B823F1B-C780-4397-97D1-950CD27597CC}" destId="{54EE0C74-D580-4C77-958F-154B7DFFF214}" srcOrd="0" destOrd="0" parTransId="{8D8564F0-1C8F-476D-97D3-6E1048E1364F}" sibTransId="{62F58A36-A147-4EFF-B75F-89CA3D39B8C2}"/>
    <dgm:cxn modelId="{A7E5AEC5-D41B-4806-9256-85769EA80DA5}" srcId="{FA40F4F7-8276-4821-9B80-0E92F14B7BBF}" destId="{90FAA3C2-AD3E-4BB1-880D-964338ADB01A}" srcOrd="0" destOrd="0" parTransId="{8028F87E-25E4-4C94-89AC-3D429570A725}" sibTransId="{EE09E956-AADA-4D70-9E1A-3D7865D73C8E}"/>
    <dgm:cxn modelId="{46C0B2C5-469E-4CDC-B4D1-F37BA16A82EC}" type="presOf" srcId="{68EDF461-9359-4F12-A8E0-4CC0039068CA}" destId="{29AEDCB6-9A4C-4B9B-8E46-E0FCBB9F4AF9}" srcOrd="0" destOrd="2" presId="urn:microsoft.com/office/officeart/2005/8/layout/hList1"/>
    <dgm:cxn modelId="{49BD29CF-EE3F-472C-A817-D59882F5EC15}" type="presOf" srcId="{742A72CF-7F32-4282-BBFB-474EB3F4FF9F}" destId="{3C343D9F-557A-45C2-9A73-7247051E6441}" srcOrd="0" destOrd="0" presId="urn:microsoft.com/office/officeart/2005/8/layout/hList1"/>
    <dgm:cxn modelId="{FAEF50D1-8057-4086-B03F-6B379111A2D7}" srcId="{742A72CF-7F32-4282-BBFB-474EB3F4FF9F}" destId="{2A416C11-DB11-42A8-99B3-E56084B0AE61}" srcOrd="0" destOrd="0" parTransId="{D8D9CFC8-E301-4915-BBE8-9E788F865B04}" sibTransId="{DB6604A2-C04E-4EB9-9FF9-9E12C82BF188}"/>
    <dgm:cxn modelId="{F4B2B7D2-C2C1-448D-9D9C-EB5CECDDBF31}" type="presOf" srcId="{0AA90080-425E-4DB6-84EE-64E77F341E29}" destId="{2640099D-C009-4F09-8BB7-CB88A434DF8D}" srcOrd="0" destOrd="1" presId="urn:microsoft.com/office/officeart/2005/8/layout/hList1"/>
    <dgm:cxn modelId="{09C482D6-9F01-4588-8D62-1379E4EB0F23}" srcId="{2DD66744-6E37-4CE7-8FFE-CFE847B77904}" destId="{47B8E2AE-CE79-4E62-BE41-A3365C9581C4}" srcOrd="0" destOrd="0" parTransId="{6734E262-63DF-40C5-93EA-A4E866B8D11B}" sibTransId="{E0E0F91B-B8B6-4291-AC41-9DF6BE372BD2}"/>
    <dgm:cxn modelId="{40A1B3D9-C639-4845-9FEC-416F10394B89}" srcId="{A2976F16-FD0D-4517-9CF9-2DABB736346F}" destId="{32F24244-9799-4E62-AB6C-59875A2BB4D4}" srcOrd="0" destOrd="0" parTransId="{010BA06E-334D-4F10-BF19-778159CCD38E}" sibTransId="{4DCA6349-9214-4803-A583-2785C16B3728}"/>
    <dgm:cxn modelId="{4FFDC3DE-CB6D-4A1B-BA0A-201C8CA1DD6B}" srcId="{A2976F16-FD0D-4517-9CF9-2DABB736346F}" destId="{F82AE199-C05B-4D16-835F-277BE836DB03}" srcOrd="2" destOrd="0" parTransId="{6C9263E1-37F9-4FF7-9C7D-9E2BEF5E65B3}" sibTransId="{2A041259-A413-4D09-B220-77753FDBEAC9}"/>
    <dgm:cxn modelId="{3D9C41E2-AB97-4858-954E-D238DB6F3C47}" srcId="{FA40F4F7-8276-4821-9B80-0E92F14B7BBF}" destId="{B4DB5618-2951-494A-84CA-1215E4F5637D}" srcOrd="1" destOrd="0" parTransId="{3055EEB4-6E5B-4CD8-AAF4-3486416D4128}" sibTransId="{100A29EA-88B2-4F3E-A29E-9520740FC859}"/>
    <dgm:cxn modelId="{014C81E7-87CA-45FE-BDD1-2CF1A7D2073C}" type="presOf" srcId="{AA3932E0-2A80-4DA1-8E8F-3DFA5B58A590}" destId="{C818F769-348E-4094-8447-A37DC2AA2FA2}" srcOrd="0" destOrd="2" presId="urn:microsoft.com/office/officeart/2005/8/layout/hList1"/>
    <dgm:cxn modelId="{E27382ED-CFEA-4610-B4CB-8AE28C3FA742}" type="presOf" srcId="{A3B75241-8D40-4E8F-A69E-C960EE73DA55}" destId="{D25755EF-93A4-4BF4-B6F8-52DFCDCC5F53}" srcOrd="0" destOrd="1" presId="urn:microsoft.com/office/officeart/2005/8/layout/hList1"/>
    <dgm:cxn modelId="{C7D5CEED-57C6-4AD0-ACA4-6BBB2DDB15F9}" type="presOf" srcId="{FA40F4F7-8276-4821-9B80-0E92F14B7BBF}" destId="{0495CE50-28DD-4E93-8482-BEA94564EB70}" srcOrd="0" destOrd="0" presId="urn:microsoft.com/office/officeart/2005/8/layout/hList1"/>
    <dgm:cxn modelId="{A9B5BFEE-6AF9-459E-9D57-755F27102B99}" type="presOf" srcId="{65A3DF28-24ED-48D9-9F3A-BD949D8B0466}" destId="{9E373947-43C6-46FF-BA95-FAEC5632E998}" srcOrd="0" destOrd="2" presId="urn:microsoft.com/office/officeart/2005/8/layout/hList1"/>
    <dgm:cxn modelId="{72B65AFD-982E-4F8A-93D9-7F107BB68847}" srcId="{2DD66744-6E37-4CE7-8FFE-CFE847B77904}" destId="{03FD7859-7244-4A54-9989-888F9660A601}" srcOrd="1" destOrd="0" parTransId="{915E0AA7-CC45-42AE-AFC9-3008DA20599E}" sibTransId="{C413122E-3FB7-4B62-90FC-5D34FE6459B5}"/>
    <dgm:cxn modelId="{799893CA-F23B-457E-BB34-DD2E20C7941A}" type="presParOf" srcId="{82E0069B-15A2-40B1-86E6-80C363E1D7AE}" destId="{652CF74E-2A23-490E-83AF-286C79C03538}" srcOrd="0" destOrd="0" presId="urn:microsoft.com/office/officeart/2005/8/layout/hList1"/>
    <dgm:cxn modelId="{57132496-6739-4C84-8A0C-07643F919529}" type="presParOf" srcId="{652CF74E-2A23-490E-83AF-286C79C03538}" destId="{E90F00AF-3294-4456-B54B-2C89458121C6}" srcOrd="0" destOrd="0" presId="urn:microsoft.com/office/officeart/2005/8/layout/hList1"/>
    <dgm:cxn modelId="{2030F0BE-DBAE-4511-918B-5CB1D2F7F32F}" type="presParOf" srcId="{652CF74E-2A23-490E-83AF-286C79C03538}" destId="{2640099D-C009-4F09-8BB7-CB88A434DF8D}" srcOrd="1" destOrd="0" presId="urn:microsoft.com/office/officeart/2005/8/layout/hList1"/>
    <dgm:cxn modelId="{A5E53A22-ECC5-4DCE-B6BA-804E3FB947C7}" type="presParOf" srcId="{82E0069B-15A2-40B1-86E6-80C363E1D7AE}" destId="{2DD6D0D4-24DA-4CFF-BBF0-B27450A44EC3}" srcOrd="1" destOrd="0" presId="urn:microsoft.com/office/officeart/2005/8/layout/hList1"/>
    <dgm:cxn modelId="{643991DC-E6D5-4DB3-8F89-6BC0289675E4}" type="presParOf" srcId="{82E0069B-15A2-40B1-86E6-80C363E1D7AE}" destId="{6B224AC3-401E-4A37-8A37-6A47759CFA8A}" srcOrd="2" destOrd="0" presId="urn:microsoft.com/office/officeart/2005/8/layout/hList1"/>
    <dgm:cxn modelId="{DB4599BA-749A-4ACD-BB14-AEF71329E28C}" type="presParOf" srcId="{6B224AC3-401E-4A37-8A37-6A47759CFA8A}" destId="{3CC577D9-5629-431A-A821-7CE85CE8AE5F}" srcOrd="0" destOrd="0" presId="urn:microsoft.com/office/officeart/2005/8/layout/hList1"/>
    <dgm:cxn modelId="{49C0B336-FF69-4511-BB0B-0731C031827A}" type="presParOf" srcId="{6B224AC3-401E-4A37-8A37-6A47759CFA8A}" destId="{D25755EF-93A4-4BF4-B6F8-52DFCDCC5F53}" srcOrd="1" destOrd="0" presId="urn:microsoft.com/office/officeart/2005/8/layout/hList1"/>
    <dgm:cxn modelId="{2862C93C-95A8-4773-A7F7-066F22D2EE41}" type="presParOf" srcId="{82E0069B-15A2-40B1-86E6-80C363E1D7AE}" destId="{DD99E3D5-CE48-4398-B26C-E37DB268B456}" srcOrd="3" destOrd="0" presId="urn:microsoft.com/office/officeart/2005/8/layout/hList1"/>
    <dgm:cxn modelId="{605B2788-2767-4C0D-8042-2A8B86F9F76A}" type="presParOf" srcId="{82E0069B-15A2-40B1-86E6-80C363E1D7AE}" destId="{6780506E-E729-48BC-A91D-94D353202505}" srcOrd="4" destOrd="0" presId="urn:microsoft.com/office/officeart/2005/8/layout/hList1"/>
    <dgm:cxn modelId="{F0D27577-C490-4127-9CFE-97966ECEC1B5}" type="presParOf" srcId="{6780506E-E729-48BC-A91D-94D353202505}" destId="{3C343D9F-557A-45C2-9A73-7247051E6441}" srcOrd="0" destOrd="0" presId="urn:microsoft.com/office/officeart/2005/8/layout/hList1"/>
    <dgm:cxn modelId="{AB8DFEFD-4B1E-4B93-B0E9-89D8A788A7FA}" type="presParOf" srcId="{6780506E-E729-48BC-A91D-94D353202505}" destId="{FD29DA79-619B-47F5-A3E9-324E555E481C}" srcOrd="1" destOrd="0" presId="urn:microsoft.com/office/officeart/2005/8/layout/hList1"/>
    <dgm:cxn modelId="{2542B1E5-380A-4028-8076-67D1DDB9FEE3}" type="presParOf" srcId="{82E0069B-15A2-40B1-86E6-80C363E1D7AE}" destId="{7867652D-BCA1-46E9-ACDC-D8CAB190FC22}" srcOrd="5" destOrd="0" presId="urn:microsoft.com/office/officeart/2005/8/layout/hList1"/>
    <dgm:cxn modelId="{FDE9B999-4EC4-4B89-A9D3-CDF8DB2B7284}" type="presParOf" srcId="{82E0069B-15A2-40B1-86E6-80C363E1D7AE}" destId="{8AE35B90-FA6D-404D-A67C-66B78EB5CA50}" srcOrd="6" destOrd="0" presId="urn:microsoft.com/office/officeart/2005/8/layout/hList1"/>
    <dgm:cxn modelId="{0A2FB76E-E2F1-4971-BCA0-6D283073B477}" type="presParOf" srcId="{8AE35B90-FA6D-404D-A67C-66B78EB5CA50}" destId="{0495CE50-28DD-4E93-8482-BEA94564EB70}" srcOrd="0" destOrd="0" presId="urn:microsoft.com/office/officeart/2005/8/layout/hList1"/>
    <dgm:cxn modelId="{DBD4D01E-FAFE-4993-9760-EB1D683A048F}" type="presParOf" srcId="{8AE35B90-FA6D-404D-A67C-66B78EB5CA50}" destId="{9E373947-43C6-46FF-BA95-FAEC5632E998}" srcOrd="1" destOrd="0" presId="urn:microsoft.com/office/officeart/2005/8/layout/hList1"/>
    <dgm:cxn modelId="{78976ADE-287E-4123-A60E-A9EDA48EAC48}" type="presParOf" srcId="{82E0069B-15A2-40B1-86E6-80C363E1D7AE}" destId="{94FC9867-0306-42CE-9780-FF084DFC3926}" srcOrd="7" destOrd="0" presId="urn:microsoft.com/office/officeart/2005/8/layout/hList1"/>
    <dgm:cxn modelId="{16C206FD-F2D0-4D1B-AC47-CB6D734BFF99}" type="presParOf" srcId="{82E0069B-15A2-40B1-86E6-80C363E1D7AE}" destId="{B02B9D29-30F4-48CF-B523-BF45A441E2CF}" srcOrd="8" destOrd="0" presId="urn:microsoft.com/office/officeart/2005/8/layout/hList1"/>
    <dgm:cxn modelId="{0EEAFC52-46D8-43A6-9A9B-EEF447DB50F2}" type="presParOf" srcId="{B02B9D29-30F4-48CF-B523-BF45A441E2CF}" destId="{3CAE7D1F-2EA8-42DC-93E9-8509DEEFEFE4}" srcOrd="0" destOrd="0" presId="urn:microsoft.com/office/officeart/2005/8/layout/hList1"/>
    <dgm:cxn modelId="{A21D83A5-7D3D-4955-A79F-CDC5F13FF201}" type="presParOf" srcId="{B02B9D29-30F4-48CF-B523-BF45A441E2CF}" destId="{29AEDCB6-9A4C-4B9B-8E46-E0FCBB9F4AF9}" srcOrd="1" destOrd="0" presId="urn:microsoft.com/office/officeart/2005/8/layout/hList1"/>
    <dgm:cxn modelId="{EBFD249C-8BCB-4442-ACF4-A86779C70D44}" type="presParOf" srcId="{82E0069B-15A2-40B1-86E6-80C363E1D7AE}" destId="{E0BEE9E7-FC2D-43BC-A292-CB11E4E038D8}" srcOrd="9" destOrd="0" presId="urn:microsoft.com/office/officeart/2005/8/layout/hList1"/>
    <dgm:cxn modelId="{D3ADB977-27AE-4192-895F-4067F6F55EA3}" type="presParOf" srcId="{82E0069B-15A2-40B1-86E6-80C363E1D7AE}" destId="{DF71996F-341B-4611-94FB-4E994E5B03F4}" srcOrd="10" destOrd="0" presId="urn:microsoft.com/office/officeart/2005/8/layout/hList1"/>
    <dgm:cxn modelId="{B96D44CA-AC99-45ED-A042-22235B664961}" type="presParOf" srcId="{DF71996F-341B-4611-94FB-4E994E5B03F4}" destId="{6686C020-8987-4586-BB6F-FE35DB763DD3}" srcOrd="0" destOrd="0" presId="urn:microsoft.com/office/officeart/2005/8/layout/hList1"/>
    <dgm:cxn modelId="{8304AADD-9225-401F-B8CB-39DC1B923206}" type="presParOf" srcId="{DF71996F-341B-4611-94FB-4E994E5B03F4}" destId="{C818F769-348E-4094-8447-A37DC2AA2F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706A7B9-9DC9-4DF0-BFBB-81257933076A}"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742A72CF-7F32-4282-BBFB-474EB3F4FF9F}">
      <dgm:prSet/>
      <dgm:spPr/>
      <dgm:t>
        <a:bodyPr/>
        <a:lstStyle/>
        <a:p>
          <a:r>
            <a:rPr lang="en-US" dirty="0">
              <a:solidFill>
                <a:srgbClr val="A6A6A6"/>
              </a:solidFill>
            </a:rPr>
            <a:t>Paying for Software</a:t>
          </a:r>
        </a:p>
      </dgm:t>
    </dgm:pt>
    <dgm:pt modelId="{2B5EB224-C218-46F1-ACAC-FA8691256D2D}" type="parTrans" cxnId="{274642AE-8951-488F-AEBE-0E23DD436BFE}">
      <dgm:prSet/>
      <dgm:spPr/>
      <dgm:t>
        <a:bodyPr/>
        <a:lstStyle/>
        <a:p>
          <a:endParaRPr lang="en-US"/>
        </a:p>
      </dgm:t>
    </dgm:pt>
    <dgm:pt modelId="{E14BEF2E-2007-40EE-9110-11EF37D78C14}" type="sibTrans" cxnId="{274642AE-8951-488F-AEBE-0E23DD436BFE}">
      <dgm:prSet/>
      <dgm:spPr/>
      <dgm:t>
        <a:bodyPr/>
        <a:lstStyle/>
        <a:p>
          <a:endParaRPr lang="en-US"/>
        </a:p>
      </dgm:t>
    </dgm:pt>
    <dgm:pt modelId="{2A416C11-DB11-42A8-99B3-E56084B0AE61}">
      <dgm:prSet/>
      <dgm:spPr/>
      <dgm:t>
        <a:bodyPr/>
        <a:lstStyle/>
        <a:p>
          <a:r>
            <a:rPr lang="en-US" dirty="0">
              <a:solidFill>
                <a:srgbClr val="A6A6A6"/>
              </a:solidFill>
            </a:rPr>
            <a:t>Perpetual License</a:t>
          </a:r>
        </a:p>
      </dgm:t>
    </dgm:pt>
    <dgm:pt modelId="{D8D9CFC8-E301-4915-BBE8-9E788F865B04}" type="parTrans" cxnId="{FAEF50D1-8057-4086-B03F-6B379111A2D7}">
      <dgm:prSet/>
      <dgm:spPr/>
      <dgm:t>
        <a:bodyPr/>
        <a:lstStyle/>
        <a:p>
          <a:endParaRPr lang="en-US"/>
        </a:p>
      </dgm:t>
    </dgm:pt>
    <dgm:pt modelId="{DB6604A2-C04E-4EB9-9FF9-9E12C82BF188}" type="sibTrans" cxnId="{FAEF50D1-8057-4086-B03F-6B379111A2D7}">
      <dgm:prSet/>
      <dgm:spPr/>
      <dgm:t>
        <a:bodyPr/>
        <a:lstStyle/>
        <a:p>
          <a:endParaRPr lang="en-US"/>
        </a:p>
      </dgm:t>
    </dgm:pt>
    <dgm:pt modelId="{0B578006-12F7-4F58-B094-D3536213D1C3}">
      <dgm:prSet/>
      <dgm:spPr/>
      <dgm:t>
        <a:bodyPr/>
        <a:lstStyle/>
        <a:p>
          <a:r>
            <a:rPr lang="en-US" dirty="0">
              <a:solidFill>
                <a:srgbClr val="A6A6A6"/>
              </a:solidFill>
            </a:rPr>
            <a:t>Subscription License</a:t>
          </a:r>
        </a:p>
      </dgm:t>
    </dgm:pt>
    <dgm:pt modelId="{D2BE10E4-9F6D-4A96-8322-53442D8AA322}" type="parTrans" cxnId="{79FA26B9-656C-473A-A2E5-B771A49BA925}">
      <dgm:prSet/>
      <dgm:spPr/>
      <dgm:t>
        <a:bodyPr/>
        <a:lstStyle/>
        <a:p>
          <a:endParaRPr lang="en-US"/>
        </a:p>
      </dgm:t>
    </dgm:pt>
    <dgm:pt modelId="{0535D9CB-1D25-4E3E-842C-BE8E50977B6B}" type="sibTrans" cxnId="{79FA26B9-656C-473A-A2E5-B771A49BA925}">
      <dgm:prSet/>
      <dgm:spPr/>
      <dgm:t>
        <a:bodyPr/>
        <a:lstStyle/>
        <a:p>
          <a:endParaRPr lang="en-US"/>
        </a:p>
      </dgm:t>
    </dgm:pt>
    <dgm:pt modelId="{C1B9179B-0F64-41F1-99D7-6622D84541FA}">
      <dgm:prSet/>
      <dgm:spPr/>
      <dgm:t>
        <a:bodyPr/>
        <a:lstStyle/>
        <a:p>
          <a:r>
            <a:rPr lang="en-US" dirty="0">
              <a:solidFill>
                <a:srgbClr val="A6A6A6"/>
              </a:solidFill>
            </a:rPr>
            <a:t>Software Distribution  </a:t>
          </a:r>
        </a:p>
      </dgm:t>
    </dgm:pt>
    <dgm:pt modelId="{D7F6EA70-A888-440D-9AF4-8D24BBE47483}" type="parTrans" cxnId="{BCC63656-D090-4F13-825C-78D240A0B44E}">
      <dgm:prSet/>
      <dgm:spPr/>
      <dgm:t>
        <a:bodyPr/>
        <a:lstStyle/>
        <a:p>
          <a:endParaRPr lang="en-US"/>
        </a:p>
      </dgm:t>
    </dgm:pt>
    <dgm:pt modelId="{5101B1A5-A7DD-4A49-A835-0954942EC39F}" type="sibTrans" cxnId="{BCC63656-D090-4F13-825C-78D240A0B44E}">
      <dgm:prSet/>
      <dgm:spPr/>
      <dgm:t>
        <a:bodyPr/>
        <a:lstStyle/>
        <a:p>
          <a:endParaRPr lang="en-US"/>
        </a:p>
      </dgm:t>
    </dgm:pt>
    <dgm:pt modelId="{2DD66744-6E37-4CE7-8FFE-CFE847B77904}">
      <dgm:prSet/>
      <dgm:spPr/>
      <dgm:t>
        <a:bodyPr/>
        <a:lstStyle/>
        <a:p>
          <a:r>
            <a:rPr lang="en-US" dirty="0"/>
            <a:t>After-Market:  Support &amp; Maintenance</a:t>
          </a:r>
        </a:p>
      </dgm:t>
    </dgm:pt>
    <dgm:pt modelId="{EB61CB9D-DF4C-435D-9676-22678360B11A}" type="parTrans" cxnId="{D0C5F7B4-F70F-4AAB-9FF0-84004B84B76E}">
      <dgm:prSet/>
      <dgm:spPr/>
      <dgm:t>
        <a:bodyPr/>
        <a:lstStyle/>
        <a:p>
          <a:endParaRPr lang="en-US"/>
        </a:p>
      </dgm:t>
    </dgm:pt>
    <dgm:pt modelId="{FA1B7DFD-D3BD-4226-ACFD-95B2425F0995}" type="sibTrans" cxnId="{D0C5F7B4-F70F-4AAB-9FF0-84004B84B76E}">
      <dgm:prSet/>
      <dgm:spPr/>
      <dgm:t>
        <a:bodyPr/>
        <a:lstStyle/>
        <a:p>
          <a:endParaRPr lang="en-US"/>
        </a:p>
      </dgm:t>
    </dgm:pt>
    <dgm:pt modelId="{47B8E2AE-CE79-4E62-BE41-A3365C9581C4}">
      <dgm:prSet/>
      <dgm:spPr/>
      <dgm:t>
        <a:bodyPr/>
        <a:lstStyle/>
        <a:p>
          <a:r>
            <a:rPr lang="en-US" dirty="0"/>
            <a:t>Partner Channels</a:t>
          </a:r>
        </a:p>
      </dgm:t>
    </dgm:pt>
    <dgm:pt modelId="{6734E262-63DF-40C5-93EA-A4E866B8D11B}" type="parTrans" cxnId="{09C482D6-9F01-4588-8D62-1379E4EB0F23}">
      <dgm:prSet/>
      <dgm:spPr/>
      <dgm:t>
        <a:bodyPr/>
        <a:lstStyle/>
        <a:p>
          <a:endParaRPr lang="en-US"/>
        </a:p>
      </dgm:t>
    </dgm:pt>
    <dgm:pt modelId="{E0E0F91B-B8B6-4291-AC41-9DF6BE372BD2}" type="sibTrans" cxnId="{09C482D6-9F01-4588-8D62-1379E4EB0F23}">
      <dgm:prSet/>
      <dgm:spPr/>
      <dgm:t>
        <a:bodyPr/>
        <a:lstStyle/>
        <a:p>
          <a:endParaRPr lang="en-US"/>
        </a:p>
      </dgm:t>
    </dgm:pt>
    <dgm:pt modelId="{03FD7859-7244-4A54-9989-888F9660A601}">
      <dgm:prSet/>
      <dgm:spPr/>
      <dgm:t>
        <a:bodyPr/>
        <a:lstStyle/>
        <a:p>
          <a:r>
            <a:rPr lang="en-US" dirty="0"/>
            <a:t>ISVs</a:t>
          </a:r>
        </a:p>
      </dgm:t>
    </dgm:pt>
    <dgm:pt modelId="{915E0AA7-CC45-42AE-AFC9-3008DA20599E}" type="parTrans" cxnId="{72B65AFD-982E-4F8A-93D9-7F107BB68847}">
      <dgm:prSet/>
      <dgm:spPr/>
      <dgm:t>
        <a:bodyPr/>
        <a:lstStyle/>
        <a:p>
          <a:endParaRPr lang="en-US"/>
        </a:p>
      </dgm:t>
    </dgm:pt>
    <dgm:pt modelId="{C413122E-3FB7-4B62-90FC-5D34FE6459B5}" type="sibTrans" cxnId="{72B65AFD-982E-4F8A-93D9-7F107BB68847}">
      <dgm:prSet/>
      <dgm:spPr/>
      <dgm:t>
        <a:bodyPr/>
        <a:lstStyle/>
        <a:p>
          <a:endParaRPr lang="en-US"/>
        </a:p>
      </dgm:t>
    </dgm:pt>
    <dgm:pt modelId="{AA3932E0-2A80-4DA1-8E8F-3DFA5B58A590}">
      <dgm:prSet/>
      <dgm:spPr/>
      <dgm:t>
        <a:bodyPr/>
        <a:lstStyle/>
        <a:p>
          <a:r>
            <a:rPr lang="en-US" dirty="0"/>
            <a:t>VARs</a:t>
          </a:r>
        </a:p>
      </dgm:t>
    </dgm:pt>
    <dgm:pt modelId="{38C0F916-A11D-48CB-AEF8-A427F5F8867B}" type="parTrans" cxnId="{1A339665-9408-4D24-AC9C-FF2D2A464209}">
      <dgm:prSet/>
      <dgm:spPr/>
      <dgm:t>
        <a:bodyPr/>
        <a:lstStyle/>
        <a:p>
          <a:endParaRPr lang="en-US"/>
        </a:p>
      </dgm:t>
    </dgm:pt>
    <dgm:pt modelId="{D432D9EE-342E-43D8-8B16-F5E8A174F31E}" type="sibTrans" cxnId="{1A339665-9408-4D24-AC9C-FF2D2A464209}">
      <dgm:prSet/>
      <dgm:spPr/>
      <dgm:t>
        <a:bodyPr/>
        <a:lstStyle/>
        <a:p>
          <a:endParaRPr lang="en-US"/>
        </a:p>
      </dgm:t>
    </dgm:pt>
    <dgm:pt modelId="{F1898534-1FC7-4AE3-A16D-4B92C74C54FD}">
      <dgm:prSet/>
      <dgm:spPr/>
      <dgm:t>
        <a:bodyPr/>
        <a:lstStyle/>
        <a:p>
          <a:r>
            <a:rPr lang="en-US" dirty="0"/>
            <a:t>System Integrators (SI) </a:t>
          </a:r>
        </a:p>
      </dgm:t>
    </dgm:pt>
    <dgm:pt modelId="{91ECA3E6-E608-490A-9710-8AEEDF7EAFFB}" type="parTrans" cxnId="{05718F45-BEF6-4ED8-9FB4-C5A2FD6CD0B7}">
      <dgm:prSet/>
      <dgm:spPr/>
      <dgm:t>
        <a:bodyPr/>
        <a:lstStyle/>
        <a:p>
          <a:endParaRPr lang="en-US"/>
        </a:p>
      </dgm:t>
    </dgm:pt>
    <dgm:pt modelId="{884B80F2-1F90-4FE5-A828-645D8BC889A6}" type="sibTrans" cxnId="{05718F45-BEF6-4ED8-9FB4-C5A2FD6CD0B7}">
      <dgm:prSet/>
      <dgm:spPr/>
      <dgm:t>
        <a:bodyPr/>
        <a:lstStyle/>
        <a:p>
          <a:endParaRPr lang="en-US"/>
        </a:p>
      </dgm:t>
    </dgm:pt>
    <dgm:pt modelId="{B1690ADB-E03C-4852-9022-9C311A3DE6F8}">
      <dgm:prSet/>
      <dgm:spPr/>
      <dgm:t>
        <a:bodyPr/>
        <a:lstStyle/>
        <a:p>
          <a:r>
            <a:rPr lang="en-US" dirty="0"/>
            <a:t>IT Consulting</a:t>
          </a:r>
        </a:p>
      </dgm:t>
    </dgm:pt>
    <dgm:pt modelId="{DDD717F3-BC35-4EC9-AE2A-8DDED8BFF754}" type="parTrans" cxnId="{BC36279D-1B92-4EAD-ADCB-101C5AC409EF}">
      <dgm:prSet/>
      <dgm:spPr/>
      <dgm:t>
        <a:bodyPr/>
        <a:lstStyle/>
        <a:p>
          <a:endParaRPr lang="en-US"/>
        </a:p>
      </dgm:t>
    </dgm:pt>
    <dgm:pt modelId="{F07091F2-9871-44CF-BF72-B5F60A1C990B}" type="sibTrans" cxnId="{BC36279D-1B92-4EAD-ADCB-101C5AC409EF}">
      <dgm:prSet/>
      <dgm:spPr/>
      <dgm:t>
        <a:bodyPr/>
        <a:lstStyle/>
        <a:p>
          <a:endParaRPr lang="en-US"/>
        </a:p>
      </dgm:t>
    </dgm:pt>
    <dgm:pt modelId="{369FE6E9-B1DD-4AF0-A90A-003FB172A284}">
      <dgm:prSet phldrT="[Text]"/>
      <dgm:spPr/>
      <dgm:t>
        <a:bodyPr/>
        <a:lstStyle/>
        <a:p>
          <a:r>
            <a:rPr lang="en-US" dirty="0">
              <a:solidFill>
                <a:srgbClr val="A6A6A6"/>
              </a:solidFill>
            </a:rPr>
            <a:t>Paths to Market</a:t>
          </a:r>
        </a:p>
      </dgm:t>
    </dgm:pt>
    <dgm:pt modelId="{97C7B448-167B-4955-9ACA-13863DE2C737}" type="parTrans" cxnId="{D05F68AC-F9FF-46B6-99F1-9278018869C4}">
      <dgm:prSet/>
      <dgm:spPr/>
      <dgm:t>
        <a:bodyPr/>
        <a:lstStyle/>
        <a:p>
          <a:endParaRPr lang="en-US"/>
        </a:p>
      </dgm:t>
    </dgm:pt>
    <dgm:pt modelId="{49CA7146-395C-4BA1-AE97-708AE0EBFEB8}" type="sibTrans" cxnId="{D05F68AC-F9FF-46B6-99F1-9278018869C4}">
      <dgm:prSet/>
      <dgm:spPr/>
      <dgm:t>
        <a:bodyPr/>
        <a:lstStyle/>
        <a:p>
          <a:endParaRPr lang="en-US"/>
        </a:p>
      </dgm:t>
    </dgm:pt>
    <dgm:pt modelId="{0844945E-560B-4C9B-B305-32C8ECCEA57E}">
      <dgm:prSet phldrT="[Text]"/>
      <dgm:spPr/>
      <dgm:t>
        <a:bodyPr/>
        <a:lstStyle/>
        <a:p>
          <a:r>
            <a:rPr lang="en-US" dirty="0">
              <a:solidFill>
                <a:srgbClr val="A6A6A6"/>
              </a:solidFill>
            </a:rPr>
            <a:t>Channels</a:t>
          </a:r>
        </a:p>
      </dgm:t>
    </dgm:pt>
    <dgm:pt modelId="{94C31AC6-3817-4483-92BD-379ACE3AC10A}" type="parTrans" cxnId="{CBB2D14D-7CD4-4CF4-AE15-6FC1AC9F66B9}">
      <dgm:prSet/>
      <dgm:spPr/>
      <dgm:t>
        <a:bodyPr/>
        <a:lstStyle/>
        <a:p>
          <a:endParaRPr lang="en-US"/>
        </a:p>
      </dgm:t>
    </dgm:pt>
    <dgm:pt modelId="{8D6F1327-0736-414D-80C7-B48ED3CA0873}" type="sibTrans" cxnId="{CBB2D14D-7CD4-4CF4-AE15-6FC1AC9F66B9}">
      <dgm:prSet/>
      <dgm:spPr/>
      <dgm:t>
        <a:bodyPr/>
        <a:lstStyle/>
        <a:p>
          <a:endParaRPr lang="en-US"/>
        </a:p>
      </dgm:t>
    </dgm:pt>
    <dgm:pt modelId="{68EDF461-9359-4F12-A8E0-4CC0039068CA}">
      <dgm:prSet phldrT="[Text]"/>
      <dgm:spPr/>
      <dgm:t>
        <a:bodyPr/>
        <a:lstStyle/>
        <a:p>
          <a:r>
            <a:rPr lang="en-US" dirty="0">
              <a:solidFill>
                <a:srgbClr val="A6A6A6"/>
              </a:solidFill>
            </a:rPr>
            <a:t>How to Generate Revenue</a:t>
          </a:r>
        </a:p>
      </dgm:t>
    </dgm:pt>
    <dgm:pt modelId="{EE8B17AF-925C-4D94-BFCE-4B3E42B6E10D}" type="parTrans" cxnId="{DDCCD234-AA65-4A92-89EF-7228BE9DA245}">
      <dgm:prSet/>
      <dgm:spPr/>
      <dgm:t>
        <a:bodyPr/>
        <a:lstStyle/>
        <a:p>
          <a:endParaRPr lang="en-US"/>
        </a:p>
      </dgm:t>
    </dgm:pt>
    <dgm:pt modelId="{DB3A613C-3DC5-436D-BDEC-D9F9783861E1}" type="sibTrans" cxnId="{DDCCD234-AA65-4A92-89EF-7228BE9DA245}">
      <dgm:prSet/>
      <dgm:spPr/>
      <dgm:t>
        <a:bodyPr/>
        <a:lstStyle/>
        <a:p>
          <a:endParaRPr lang="en-US"/>
        </a:p>
      </dgm:t>
    </dgm:pt>
    <dgm:pt modelId="{A2976F16-FD0D-4517-9CF9-2DABB736346F}">
      <dgm:prSet phldrT="[Text]"/>
      <dgm:spPr/>
      <dgm:t>
        <a:bodyPr/>
        <a:lstStyle/>
        <a:p>
          <a:r>
            <a:rPr lang="en-US" dirty="0">
              <a:solidFill>
                <a:srgbClr val="A6A6A6"/>
              </a:solidFill>
            </a:rPr>
            <a:t>Who is the Customer</a:t>
          </a:r>
        </a:p>
      </dgm:t>
    </dgm:pt>
    <dgm:pt modelId="{38E17C3A-CE4F-44E0-A23E-C02CCF925923}" type="parTrans" cxnId="{73F0F672-7D7F-406D-AA3F-4748EAF13035}">
      <dgm:prSet/>
      <dgm:spPr/>
      <dgm:t>
        <a:bodyPr/>
        <a:lstStyle/>
        <a:p>
          <a:endParaRPr lang="en-US"/>
        </a:p>
      </dgm:t>
    </dgm:pt>
    <dgm:pt modelId="{94B784F7-B9C4-4B34-99F9-5F250EA7FE97}" type="sibTrans" cxnId="{73F0F672-7D7F-406D-AA3F-4748EAF13035}">
      <dgm:prSet/>
      <dgm:spPr/>
      <dgm:t>
        <a:bodyPr/>
        <a:lstStyle/>
        <a:p>
          <a:endParaRPr lang="en-US"/>
        </a:p>
      </dgm:t>
    </dgm:pt>
    <dgm:pt modelId="{32F24244-9799-4E62-AB6C-59875A2BB4D4}">
      <dgm:prSet phldrT="[Text]"/>
      <dgm:spPr/>
      <dgm:t>
        <a:bodyPr/>
        <a:lstStyle/>
        <a:p>
          <a:r>
            <a:rPr lang="en-US" dirty="0">
              <a:solidFill>
                <a:srgbClr val="A6A6A6"/>
              </a:solidFill>
            </a:rPr>
            <a:t>Organization’s Philosophy</a:t>
          </a:r>
        </a:p>
      </dgm:t>
    </dgm:pt>
    <dgm:pt modelId="{010BA06E-334D-4F10-BF19-778159CCD38E}" type="parTrans" cxnId="{40A1B3D9-C639-4845-9FEC-416F10394B89}">
      <dgm:prSet/>
      <dgm:spPr/>
      <dgm:t>
        <a:bodyPr/>
        <a:lstStyle/>
        <a:p>
          <a:endParaRPr lang="en-US"/>
        </a:p>
      </dgm:t>
    </dgm:pt>
    <dgm:pt modelId="{4DCA6349-9214-4803-A583-2785C16B3728}" type="sibTrans" cxnId="{40A1B3D9-C639-4845-9FEC-416F10394B89}">
      <dgm:prSet/>
      <dgm:spPr/>
      <dgm:t>
        <a:bodyPr/>
        <a:lstStyle/>
        <a:p>
          <a:endParaRPr lang="en-US"/>
        </a:p>
      </dgm:t>
    </dgm:pt>
    <dgm:pt modelId="{F82AE199-C05B-4D16-835F-277BE836DB03}">
      <dgm:prSet phldrT="[Text]"/>
      <dgm:spPr/>
      <dgm:t>
        <a:bodyPr/>
        <a:lstStyle/>
        <a:p>
          <a:r>
            <a:rPr lang="en-US" dirty="0">
              <a:solidFill>
                <a:srgbClr val="A6A6A6"/>
              </a:solidFill>
            </a:rPr>
            <a:t>Customer Journey</a:t>
          </a:r>
        </a:p>
      </dgm:t>
    </dgm:pt>
    <dgm:pt modelId="{6C9263E1-37F9-4FF7-9C7D-9E2BEF5E65B3}" type="parTrans" cxnId="{4FFDC3DE-CB6D-4A1B-BA0A-201C8CA1DD6B}">
      <dgm:prSet/>
      <dgm:spPr/>
      <dgm:t>
        <a:bodyPr/>
        <a:lstStyle/>
        <a:p>
          <a:endParaRPr lang="en-US"/>
        </a:p>
      </dgm:t>
    </dgm:pt>
    <dgm:pt modelId="{2A041259-A413-4D09-B220-77753FDBEAC9}" type="sibTrans" cxnId="{4FFDC3DE-CB6D-4A1B-BA0A-201C8CA1DD6B}">
      <dgm:prSet/>
      <dgm:spPr/>
      <dgm:t>
        <a:bodyPr/>
        <a:lstStyle/>
        <a:p>
          <a:endParaRPr lang="en-US"/>
        </a:p>
      </dgm:t>
    </dgm:pt>
    <dgm:pt modelId="{A3B75241-8D40-4E8F-A69E-C960EE73DA55}">
      <dgm:prSet phldrT="[Text]"/>
      <dgm:spPr/>
      <dgm:t>
        <a:bodyPr/>
        <a:lstStyle/>
        <a:p>
          <a:r>
            <a:rPr lang="en-US" dirty="0">
              <a:solidFill>
                <a:srgbClr val="A6A6A6"/>
              </a:solidFill>
            </a:rPr>
            <a:t>IT Pro Profile &amp; Personas</a:t>
          </a:r>
        </a:p>
      </dgm:t>
    </dgm:pt>
    <dgm:pt modelId="{C0816BCC-3630-4E06-897B-462CDAF1759C}" type="parTrans" cxnId="{1B2A4CBE-970D-4BDC-A36F-A0274586818F}">
      <dgm:prSet/>
      <dgm:spPr/>
    </dgm:pt>
    <dgm:pt modelId="{FC27A638-1D87-4633-8B02-ECB8785F3926}" type="sibTrans" cxnId="{1B2A4CBE-970D-4BDC-A36F-A0274586818F}">
      <dgm:prSet/>
      <dgm:spPr/>
    </dgm:pt>
    <dgm:pt modelId="{69AF626F-1124-4E6C-914A-1C4BD49E6D93}">
      <dgm:prSet phldrT="[Text]"/>
      <dgm:spPr/>
      <dgm:t>
        <a:bodyPr/>
        <a:lstStyle/>
        <a:p>
          <a:r>
            <a:rPr lang="en-US" dirty="0">
              <a:solidFill>
                <a:srgbClr val="A6A6A6"/>
              </a:solidFill>
            </a:rPr>
            <a:t>Priorities at Each Stage</a:t>
          </a:r>
        </a:p>
      </dgm:t>
    </dgm:pt>
    <dgm:pt modelId="{A1B52F5D-E959-4925-81EA-6A5518540E12}" type="parTrans" cxnId="{A5ABAC2B-4B4A-4765-8A43-A8B6704FC1AB}">
      <dgm:prSet/>
      <dgm:spPr/>
    </dgm:pt>
    <dgm:pt modelId="{E0FE2D22-1183-4B57-A1C0-FC6A044C7927}" type="sibTrans" cxnId="{A5ABAC2B-4B4A-4765-8A43-A8B6704FC1AB}">
      <dgm:prSet/>
      <dgm:spPr/>
    </dgm:pt>
    <dgm:pt modelId="{1B823F1B-C780-4397-97D1-950CD27597CC}">
      <dgm:prSet/>
      <dgm:spPr/>
      <dgm:t>
        <a:bodyPr/>
        <a:lstStyle/>
        <a:p>
          <a:r>
            <a:rPr lang="en-US" dirty="0">
              <a:solidFill>
                <a:srgbClr val="A6A6A6"/>
              </a:solidFill>
            </a:rPr>
            <a:t>Defining the Market</a:t>
          </a:r>
        </a:p>
      </dgm:t>
    </dgm:pt>
    <dgm:pt modelId="{90F23960-B749-487B-B206-5C1C96C1F1FA}" type="parTrans" cxnId="{59702775-7EC6-4BAF-80C2-555737900531}">
      <dgm:prSet/>
      <dgm:spPr/>
    </dgm:pt>
    <dgm:pt modelId="{B32A480A-7212-4542-A41E-EC75418072F7}" type="sibTrans" cxnId="{59702775-7EC6-4BAF-80C2-555737900531}">
      <dgm:prSet/>
      <dgm:spPr/>
    </dgm:pt>
    <dgm:pt modelId="{54EE0C74-D580-4C77-958F-154B7DFFF214}">
      <dgm:prSet/>
      <dgm:spPr/>
      <dgm:t>
        <a:bodyPr/>
        <a:lstStyle/>
        <a:p>
          <a:r>
            <a:rPr lang="en-US" dirty="0">
              <a:solidFill>
                <a:srgbClr val="A6A6A6"/>
              </a:solidFill>
            </a:rPr>
            <a:t>Category</a:t>
          </a:r>
        </a:p>
      </dgm:t>
    </dgm:pt>
    <dgm:pt modelId="{8D8564F0-1C8F-476D-97D3-6E1048E1364F}" type="parTrans" cxnId="{B15415C3-C524-4D0D-B37D-5472BF562814}">
      <dgm:prSet/>
      <dgm:spPr/>
      <dgm:t>
        <a:bodyPr/>
        <a:lstStyle/>
        <a:p>
          <a:endParaRPr lang="en-US"/>
        </a:p>
      </dgm:t>
    </dgm:pt>
    <dgm:pt modelId="{62F58A36-A147-4EFF-B75F-89CA3D39B8C2}" type="sibTrans" cxnId="{B15415C3-C524-4D0D-B37D-5472BF562814}">
      <dgm:prSet/>
      <dgm:spPr/>
      <dgm:t>
        <a:bodyPr/>
        <a:lstStyle/>
        <a:p>
          <a:endParaRPr lang="en-US"/>
        </a:p>
      </dgm:t>
    </dgm:pt>
    <dgm:pt modelId="{0AA90080-425E-4DB6-84EE-64E77F341E29}">
      <dgm:prSet/>
      <dgm:spPr/>
      <dgm:t>
        <a:bodyPr/>
        <a:lstStyle/>
        <a:p>
          <a:r>
            <a:rPr lang="en-US" dirty="0">
              <a:solidFill>
                <a:srgbClr val="A6A6A6"/>
              </a:solidFill>
            </a:rPr>
            <a:t>Function</a:t>
          </a:r>
        </a:p>
      </dgm:t>
    </dgm:pt>
    <dgm:pt modelId="{45066D72-20EF-4F0F-B80C-02A6B045A1DC}" type="parTrans" cxnId="{F08C2910-DDDD-4745-BAAF-3DA1FDC753C3}">
      <dgm:prSet/>
      <dgm:spPr/>
      <dgm:t>
        <a:bodyPr/>
        <a:lstStyle/>
        <a:p>
          <a:endParaRPr lang="en-US"/>
        </a:p>
      </dgm:t>
    </dgm:pt>
    <dgm:pt modelId="{7C8650A5-1A9E-4599-92DF-CE3E87E90AE0}" type="sibTrans" cxnId="{F08C2910-DDDD-4745-BAAF-3DA1FDC753C3}">
      <dgm:prSet/>
      <dgm:spPr/>
      <dgm:t>
        <a:bodyPr/>
        <a:lstStyle/>
        <a:p>
          <a:endParaRPr lang="en-US"/>
        </a:p>
      </dgm:t>
    </dgm:pt>
    <dgm:pt modelId="{20DA157D-ADE1-4641-B855-7A0365B92D6A}">
      <dgm:prSet/>
      <dgm:spPr/>
      <dgm:t>
        <a:bodyPr/>
        <a:lstStyle/>
        <a:p>
          <a:r>
            <a:rPr lang="en-US" dirty="0">
              <a:solidFill>
                <a:srgbClr val="A6A6A6"/>
              </a:solidFill>
            </a:rPr>
            <a:t>Target Customers </a:t>
          </a:r>
        </a:p>
      </dgm:t>
    </dgm:pt>
    <dgm:pt modelId="{049F6D25-8A05-4A9D-B30E-C734C2693C68}" type="parTrans" cxnId="{5C0AD816-6829-49F4-AF80-E22AE0BEED0E}">
      <dgm:prSet/>
      <dgm:spPr/>
      <dgm:t>
        <a:bodyPr/>
        <a:lstStyle/>
        <a:p>
          <a:endParaRPr lang="en-US"/>
        </a:p>
      </dgm:t>
    </dgm:pt>
    <dgm:pt modelId="{38810EA8-0C18-4D3F-B762-E86B5695D322}" type="sibTrans" cxnId="{5C0AD816-6829-49F4-AF80-E22AE0BEED0E}">
      <dgm:prSet/>
      <dgm:spPr/>
      <dgm:t>
        <a:bodyPr/>
        <a:lstStyle/>
        <a:p>
          <a:endParaRPr lang="en-US"/>
        </a:p>
      </dgm:t>
    </dgm:pt>
    <dgm:pt modelId="{FA40F4F7-8276-4821-9B80-0E92F14B7BBF}">
      <dgm:prSet/>
      <dgm:spPr/>
      <dgm:t>
        <a:bodyPr/>
        <a:lstStyle/>
        <a:p>
          <a:r>
            <a:rPr lang="en-US" dirty="0">
              <a:solidFill>
                <a:srgbClr val="A6A6A6"/>
              </a:solidFill>
            </a:rPr>
            <a:t>Licensing</a:t>
          </a:r>
        </a:p>
      </dgm:t>
    </dgm:pt>
    <dgm:pt modelId="{804C6E25-7756-44C3-A107-DBAB5677C41A}" type="parTrans" cxnId="{5CE52629-0891-4952-A085-64EE961298F1}">
      <dgm:prSet/>
      <dgm:spPr/>
    </dgm:pt>
    <dgm:pt modelId="{2A2D7E1D-D811-4E62-912F-95C11704F30A}" type="sibTrans" cxnId="{5CE52629-0891-4952-A085-64EE961298F1}">
      <dgm:prSet/>
      <dgm:spPr/>
    </dgm:pt>
    <dgm:pt modelId="{90FAA3C2-AD3E-4BB1-880D-964338ADB01A}">
      <dgm:prSet/>
      <dgm:spPr/>
      <dgm:t>
        <a:bodyPr/>
        <a:lstStyle/>
        <a:p>
          <a:r>
            <a:rPr lang="en-US" dirty="0">
              <a:solidFill>
                <a:srgbClr val="A6A6A6"/>
              </a:solidFill>
            </a:rPr>
            <a:t>Open Source </a:t>
          </a:r>
        </a:p>
      </dgm:t>
    </dgm:pt>
    <dgm:pt modelId="{8028F87E-25E4-4C94-89AC-3D429570A725}" type="parTrans" cxnId="{A7E5AEC5-D41B-4806-9256-85769EA80DA5}">
      <dgm:prSet/>
      <dgm:spPr/>
      <dgm:t>
        <a:bodyPr/>
        <a:lstStyle/>
        <a:p>
          <a:endParaRPr lang="en-US"/>
        </a:p>
      </dgm:t>
    </dgm:pt>
    <dgm:pt modelId="{EE09E956-AADA-4D70-9E1A-3D7865D73C8E}" type="sibTrans" cxnId="{A7E5AEC5-D41B-4806-9256-85769EA80DA5}">
      <dgm:prSet/>
      <dgm:spPr/>
      <dgm:t>
        <a:bodyPr/>
        <a:lstStyle/>
        <a:p>
          <a:endParaRPr lang="en-US"/>
        </a:p>
      </dgm:t>
    </dgm:pt>
    <dgm:pt modelId="{B4DB5618-2951-494A-84CA-1215E4F5637D}">
      <dgm:prSet/>
      <dgm:spPr/>
      <dgm:t>
        <a:bodyPr/>
        <a:lstStyle/>
        <a:p>
          <a:r>
            <a:rPr lang="en-US" dirty="0">
              <a:solidFill>
                <a:srgbClr val="A6A6A6"/>
              </a:solidFill>
            </a:rPr>
            <a:t>Commercial License</a:t>
          </a:r>
        </a:p>
      </dgm:t>
    </dgm:pt>
    <dgm:pt modelId="{3055EEB4-6E5B-4CD8-AAF4-3486416D4128}" type="parTrans" cxnId="{3D9C41E2-AB97-4858-954E-D238DB6F3C47}">
      <dgm:prSet/>
      <dgm:spPr/>
      <dgm:t>
        <a:bodyPr/>
        <a:lstStyle/>
        <a:p>
          <a:endParaRPr lang="en-US"/>
        </a:p>
      </dgm:t>
    </dgm:pt>
    <dgm:pt modelId="{100A29EA-88B2-4F3E-A29E-9520740FC859}" type="sibTrans" cxnId="{3D9C41E2-AB97-4858-954E-D238DB6F3C47}">
      <dgm:prSet/>
      <dgm:spPr/>
      <dgm:t>
        <a:bodyPr/>
        <a:lstStyle/>
        <a:p>
          <a:endParaRPr lang="en-US"/>
        </a:p>
      </dgm:t>
    </dgm:pt>
    <dgm:pt modelId="{65A3DF28-24ED-48D9-9F3A-BD949D8B0466}">
      <dgm:prSet phldrT="[Text]"/>
      <dgm:spPr/>
      <dgm:t>
        <a:bodyPr/>
        <a:lstStyle/>
        <a:p>
          <a:r>
            <a:rPr lang="en-US" dirty="0">
              <a:solidFill>
                <a:srgbClr val="A6A6A6"/>
              </a:solidFill>
            </a:rPr>
            <a:t>Service Level Agreements</a:t>
          </a:r>
        </a:p>
      </dgm:t>
    </dgm:pt>
    <dgm:pt modelId="{22C4ECA7-9AB2-4D05-B463-103FCDF8EE73}" type="parTrans" cxnId="{E028BCAF-2A0E-4319-88D6-6E87040C2F58}">
      <dgm:prSet/>
      <dgm:spPr/>
      <dgm:t>
        <a:bodyPr/>
        <a:lstStyle/>
        <a:p>
          <a:endParaRPr lang="en-US"/>
        </a:p>
      </dgm:t>
    </dgm:pt>
    <dgm:pt modelId="{422262E2-63AF-43DB-9900-75EFCD622BAF}" type="sibTrans" cxnId="{E028BCAF-2A0E-4319-88D6-6E87040C2F58}">
      <dgm:prSet/>
      <dgm:spPr/>
      <dgm:t>
        <a:bodyPr/>
        <a:lstStyle/>
        <a:p>
          <a:endParaRPr lang="en-US"/>
        </a:p>
      </dgm:t>
    </dgm:pt>
    <dgm:pt modelId="{82E0069B-15A2-40B1-86E6-80C363E1D7AE}" type="pres">
      <dgm:prSet presAssocID="{C706A7B9-9DC9-4DF0-BFBB-81257933076A}" presName="Name0" presStyleCnt="0">
        <dgm:presLayoutVars>
          <dgm:dir/>
          <dgm:animLvl val="lvl"/>
          <dgm:resizeHandles val="exact"/>
        </dgm:presLayoutVars>
      </dgm:prSet>
      <dgm:spPr/>
    </dgm:pt>
    <dgm:pt modelId="{652CF74E-2A23-490E-83AF-286C79C03538}" type="pres">
      <dgm:prSet presAssocID="{1B823F1B-C780-4397-97D1-950CD27597CC}" presName="composite" presStyleCnt="0"/>
      <dgm:spPr/>
    </dgm:pt>
    <dgm:pt modelId="{E90F00AF-3294-4456-B54B-2C89458121C6}" type="pres">
      <dgm:prSet presAssocID="{1B823F1B-C780-4397-97D1-950CD27597CC}" presName="parTx" presStyleLbl="alignNode1" presStyleIdx="0" presStyleCnt="6">
        <dgm:presLayoutVars>
          <dgm:chMax val="0"/>
          <dgm:chPref val="0"/>
          <dgm:bulletEnabled val="1"/>
        </dgm:presLayoutVars>
      </dgm:prSet>
      <dgm:spPr/>
    </dgm:pt>
    <dgm:pt modelId="{2640099D-C009-4F09-8BB7-CB88A434DF8D}" type="pres">
      <dgm:prSet presAssocID="{1B823F1B-C780-4397-97D1-950CD27597CC}" presName="desTx" presStyleLbl="alignAccFollowNode1" presStyleIdx="0" presStyleCnt="6">
        <dgm:presLayoutVars>
          <dgm:bulletEnabled val="1"/>
        </dgm:presLayoutVars>
      </dgm:prSet>
      <dgm:spPr/>
    </dgm:pt>
    <dgm:pt modelId="{2DD6D0D4-24DA-4CFF-BBF0-B27450A44EC3}" type="pres">
      <dgm:prSet presAssocID="{B32A480A-7212-4542-A41E-EC75418072F7}" presName="space" presStyleCnt="0"/>
      <dgm:spPr/>
    </dgm:pt>
    <dgm:pt modelId="{6B224AC3-401E-4A37-8A37-6A47759CFA8A}" type="pres">
      <dgm:prSet presAssocID="{A2976F16-FD0D-4517-9CF9-2DABB736346F}" presName="composite" presStyleCnt="0"/>
      <dgm:spPr/>
    </dgm:pt>
    <dgm:pt modelId="{3CC577D9-5629-431A-A821-7CE85CE8AE5F}" type="pres">
      <dgm:prSet presAssocID="{A2976F16-FD0D-4517-9CF9-2DABB736346F}" presName="parTx" presStyleLbl="alignNode1" presStyleIdx="1" presStyleCnt="6">
        <dgm:presLayoutVars>
          <dgm:chMax val="0"/>
          <dgm:chPref val="0"/>
          <dgm:bulletEnabled val="1"/>
        </dgm:presLayoutVars>
      </dgm:prSet>
      <dgm:spPr/>
    </dgm:pt>
    <dgm:pt modelId="{D25755EF-93A4-4BF4-B6F8-52DFCDCC5F53}" type="pres">
      <dgm:prSet presAssocID="{A2976F16-FD0D-4517-9CF9-2DABB736346F}" presName="desTx" presStyleLbl="alignAccFollowNode1" presStyleIdx="1" presStyleCnt="6">
        <dgm:presLayoutVars>
          <dgm:bulletEnabled val="1"/>
        </dgm:presLayoutVars>
      </dgm:prSet>
      <dgm:spPr/>
    </dgm:pt>
    <dgm:pt modelId="{DD99E3D5-CE48-4398-B26C-E37DB268B456}" type="pres">
      <dgm:prSet presAssocID="{94B784F7-B9C4-4B34-99F9-5F250EA7FE97}" presName="space" presStyleCnt="0"/>
      <dgm:spPr/>
    </dgm:pt>
    <dgm:pt modelId="{6780506E-E729-48BC-A91D-94D353202505}" type="pres">
      <dgm:prSet presAssocID="{742A72CF-7F32-4282-BBFB-474EB3F4FF9F}" presName="composite" presStyleCnt="0"/>
      <dgm:spPr/>
    </dgm:pt>
    <dgm:pt modelId="{3C343D9F-557A-45C2-9A73-7247051E6441}" type="pres">
      <dgm:prSet presAssocID="{742A72CF-7F32-4282-BBFB-474EB3F4FF9F}" presName="parTx" presStyleLbl="alignNode1" presStyleIdx="2" presStyleCnt="6">
        <dgm:presLayoutVars>
          <dgm:chMax val="0"/>
          <dgm:chPref val="0"/>
          <dgm:bulletEnabled val="1"/>
        </dgm:presLayoutVars>
      </dgm:prSet>
      <dgm:spPr/>
    </dgm:pt>
    <dgm:pt modelId="{FD29DA79-619B-47F5-A3E9-324E555E481C}" type="pres">
      <dgm:prSet presAssocID="{742A72CF-7F32-4282-BBFB-474EB3F4FF9F}" presName="desTx" presStyleLbl="alignAccFollowNode1" presStyleIdx="2" presStyleCnt="6">
        <dgm:presLayoutVars>
          <dgm:bulletEnabled val="1"/>
        </dgm:presLayoutVars>
      </dgm:prSet>
      <dgm:spPr/>
    </dgm:pt>
    <dgm:pt modelId="{7867652D-BCA1-46E9-ACDC-D8CAB190FC22}" type="pres">
      <dgm:prSet presAssocID="{E14BEF2E-2007-40EE-9110-11EF37D78C14}" presName="space" presStyleCnt="0"/>
      <dgm:spPr/>
    </dgm:pt>
    <dgm:pt modelId="{8AE35B90-FA6D-404D-A67C-66B78EB5CA50}" type="pres">
      <dgm:prSet presAssocID="{FA40F4F7-8276-4821-9B80-0E92F14B7BBF}" presName="composite" presStyleCnt="0"/>
      <dgm:spPr/>
    </dgm:pt>
    <dgm:pt modelId="{0495CE50-28DD-4E93-8482-BEA94564EB70}" type="pres">
      <dgm:prSet presAssocID="{FA40F4F7-8276-4821-9B80-0E92F14B7BBF}" presName="parTx" presStyleLbl="alignNode1" presStyleIdx="3" presStyleCnt="6">
        <dgm:presLayoutVars>
          <dgm:chMax val="0"/>
          <dgm:chPref val="0"/>
          <dgm:bulletEnabled val="1"/>
        </dgm:presLayoutVars>
      </dgm:prSet>
      <dgm:spPr/>
    </dgm:pt>
    <dgm:pt modelId="{9E373947-43C6-46FF-BA95-FAEC5632E998}" type="pres">
      <dgm:prSet presAssocID="{FA40F4F7-8276-4821-9B80-0E92F14B7BBF}" presName="desTx" presStyleLbl="alignAccFollowNode1" presStyleIdx="3" presStyleCnt="6">
        <dgm:presLayoutVars>
          <dgm:bulletEnabled val="1"/>
        </dgm:presLayoutVars>
      </dgm:prSet>
      <dgm:spPr/>
    </dgm:pt>
    <dgm:pt modelId="{94FC9867-0306-42CE-9780-FF084DFC3926}" type="pres">
      <dgm:prSet presAssocID="{2A2D7E1D-D811-4E62-912F-95C11704F30A}" presName="space" presStyleCnt="0"/>
      <dgm:spPr/>
    </dgm:pt>
    <dgm:pt modelId="{B02B9D29-30F4-48CF-B523-BF45A441E2CF}" type="pres">
      <dgm:prSet presAssocID="{C1B9179B-0F64-41F1-99D7-6622D84541FA}" presName="composite" presStyleCnt="0"/>
      <dgm:spPr/>
    </dgm:pt>
    <dgm:pt modelId="{3CAE7D1F-2EA8-42DC-93E9-8509DEEFEFE4}" type="pres">
      <dgm:prSet presAssocID="{C1B9179B-0F64-41F1-99D7-6622D84541FA}" presName="parTx" presStyleLbl="alignNode1" presStyleIdx="4" presStyleCnt="6">
        <dgm:presLayoutVars>
          <dgm:chMax val="0"/>
          <dgm:chPref val="0"/>
          <dgm:bulletEnabled val="1"/>
        </dgm:presLayoutVars>
      </dgm:prSet>
      <dgm:spPr/>
    </dgm:pt>
    <dgm:pt modelId="{29AEDCB6-9A4C-4B9B-8E46-E0FCBB9F4AF9}" type="pres">
      <dgm:prSet presAssocID="{C1B9179B-0F64-41F1-99D7-6622D84541FA}" presName="desTx" presStyleLbl="alignAccFollowNode1" presStyleIdx="4" presStyleCnt="6">
        <dgm:presLayoutVars>
          <dgm:bulletEnabled val="1"/>
        </dgm:presLayoutVars>
      </dgm:prSet>
      <dgm:spPr/>
    </dgm:pt>
    <dgm:pt modelId="{E0BEE9E7-FC2D-43BC-A292-CB11E4E038D8}" type="pres">
      <dgm:prSet presAssocID="{5101B1A5-A7DD-4A49-A835-0954942EC39F}" presName="space" presStyleCnt="0"/>
      <dgm:spPr/>
    </dgm:pt>
    <dgm:pt modelId="{DF71996F-341B-4611-94FB-4E994E5B03F4}" type="pres">
      <dgm:prSet presAssocID="{2DD66744-6E37-4CE7-8FFE-CFE847B77904}" presName="composite" presStyleCnt="0"/>
      <dgm:spPr/>
    </dgm:pt>
    <dgm:pt modelId="{6686C020-8987-4586-BB6F-FE35DB763DD3}" type="pres">
      <dgm:prSet presAssocID="{2DD66744-6E37-4CE7-8FFE-CFE847B77904}" presName="parTx" presStyleLbl="alignNode1" presStyleIdx="5" presStyleCnt="6">
        <dgm:presLayoutVars>
          <dgm:chMax val="0"/>
          <dgm:chPref val="0"/>
          <dgm:bulletEnabled val="1"/>
        </dgm:presLayoutVars>
      </dgm:prSet>
      <dgm:spPr/>
    </dgm:pt>
    <dgm:pt modelId="{C818F769-348E-4094-8447-A37DC2AA2FA2}" type="pres">
      <dgm:prSet presAssocID="{2DD66744-6E37-4CE7-8FFE-CFE847B77904}" presName="desTx" presStyleLbl="alignAccFollowNode1" presStyleIdx="5" presStyleCnt="6">
        <dgm:presLayoutVars>
          <dgm:bulletEnabled val="1"/>
        </dgm:presLayoutVars>
      </dgm:prSet>
      <dgm:spPr/>
    </dgm:pt>
  </dgm:ptLst>
  <dgm:cxnLst>
    <dgm:cxn modelId="{E212800F-C2B7-48F1-8A5D-820982F6180B}" type="presOf" srcId="{69AF626F-1124-4E6C-914A-1C4BD49E6D93}" destId="{D25755EF-93A4-4BF4-B6F8-52DFCDCC5F53}" srcOrd="0" destOrd="3" presId="urn:microsoft.com/office/officeart/2005/8/layout/hList1"/>
    <dgm:cxn modelId="{F08C2910-DDDD-4745-BAAF-3DA1FDC753C3}" srcId="{1B823F1B-C780-4397-97D1-950CD27597CC}" destId="{0AA90080-425E-4DB6-84EE-64E77F341E29}" srcOrd="1" destOrd="0" parTransId="{45066D72-20EF-4F0F-B80C-02A6B045A1DC}" sibTransId="{7C8650A5-1A9E-4599-92DF-CE3E87E90AE0}"/>
    <dgm:cxn modelId="{3381FD13-16A2-4629-98A7-723DB802F801}" type="presOf" srcId="{F1898534-1FC7-4AE3-A16D-4B92C74C54FD}" destId="{C818F769-348E-4094-8447-A37DC2AA2FA2}" srcOrd="0" destOrd="3" presId="urn:microsoft.com/office/officeart/2005/8/layout/hList1"/>
    <dgm:cxn modelId="{5C0AD816-6829-49F4-AF80-E22AE0BEED0E}" srcId="{1B823F1B-C780-4397-97D1-950CD27597CC}" destId="{20DA157D-ADE1-4641-B855-7A0365B92D6A}" srcOrd="2" destOrd="0" parTransId="{049F6D25-8A05-4A9D-B30E-C734C2693C68}" sibTransId="{38810EA8-0C18-4D3F-B762-E86B5695D322}"/>
    <dgm:cxn modelId="{5D7B341A-3974-4748-B7ED-ABCB9DD325CB}" type="presOf" srcId="{2A416C11-DB11-42A8-99B3-E56084B0AE61}" destId="{FD29DA79-619B-47F5-A3E9-324E555E481C}" srcOrd="0" destOrd="0" presId="urn:microsoft.com/office/officeart/2005/8/layout/hList1"/>
    <dgm:cxn modelId="{5CE52629-0891-4952-A085-64EE961298F1}" srcId="{C706A7B9-9DC9-4DF0-BFBB-81257933076A}" destId="{FA40F4F7-8276-4821-9B80-0E92F14B7BBF}" srcOrd="3" destOrd="0" parTransId="{804C6E25-7756-44C3-A107-DBAB5677C41A}" sibTransId="{2A2D7E1D-D811-4E62-912F-95C11704F30A}"/>
    <dgm:cxn modelId="{A5ABAC2B-4B4A-4765-8A43-A8B6704FC1AB}" srcId="{A2976F16-FD0D-4517-9CF9-2DABB736346F}" destId="{69AF626F-1124-4E6C-914A-1C4BD49E6D93}" srcOrd="3" destOrd="0" parTransId="{A1B52F5D-E959-4925-81EA-6A5518540E12}" sibTransId="{E0FE2D22-1183-4B57-A1C0-FC6A044C7927}"/>
    <dgm:cxn modelId="{5AD48F33-A071-4D0F-8A75-7F77FFFBDE53}" type="presOf" srcId="{0B578006-12F7-4F58-B094-D3536213D1C3}" destId="{FD29DA79-619B-47F5-A3E9-324E555E481C}" srcOrd="0" destOrd="1" presId="urn:microsoft.com/office/officeart/2005/8/layout/hList1"/>
    <dgm:cxn modelId="{DDCCD234-AA65-4A92-89EF-7228BE9DA245}" srcId="{C1B9179B-0F64-41F1-99D7-6622D84541FA}" destId="{68EDF461-9359-4F12-A8E0-4CC0039068CA}" srcOrd="2" destOrd="0" parTransId="{EE8B17AF-925C-4D94-BFCE-4B3E42B6E10D}" sibTransId="{DB3A613C-3DC5-436D-BDEC-D9F9783861E1}"/>
    <dgm:cxn modelId="{05718F45-BEF6-4ED8-9FB4-C5A2FD6CD0B7}" srcId="{2DD66744-6E37-4CE7-8FFE-CFE847B77904}" destId="{F1898534-1FC7-4AE3-A16D-4B92C74C54FD}" srcOrd="3" destOrd="0" parTransId="{91ECA3E6-E608-490A-9710-8AEEDF7EAFFB}" sibTransId="{884B80F2-1F90-4FE5-A828-645D8BC889A6}"/>
    <dgm:cxn modelId="{1A339665-9408-4D24-AC9C-FF2D2A464209}" srcId="{2DD66744-6E37-4CE7-8FFE-CFE847B77904}" destId="{AA3932E0-2A80-4DA1-8E8F-3DFA5B58A590}" srcOrd="2" destOrd="0" parTransId="{38C0F916-A11D-48CB-AEF8-A427F5F8867B}" sibTransId="{D432D9EE-342E-43D8-8B16-F5E8A174F31E}"/>
    <dgm:cxn modelId="{CBB2D14D-7CD4-4CF4-AE15-6FC1AC9F66B9}" srcId="{C1B9179B-0F64-41F1-99D7-6622D84541FA}" destId="{0844945E-560B-4C9B-B305-32C8ECCEA57E}" srcOrd="1" destOrd="0" parTransId="{94C31AC6-3817-4483-92BD-379ACE3AC10A}" sibTransId="{8D6F1327-0736-414D-80C7-B48ED3CA0873}"/>
    <dgm:cxn modelId="{429DE24D-2AD9-44D9-B844-F1811A1DCC57}" type="presOf" srcId="{20DA157D-ADE1-4641-B855-7A0365B92D6A}" destId="{2640099D-C009-4F09-8BB7-CB88A434DF8D}" srcOrd="0" destOrd="2" presId="urn:microsoft.com/office/officeart/2005/8/layout/hList1"/>
    <dgm:cxn modelId="{93A2BF4F-D87C-4BC7-8557-0F5D7F8ED5E8}" type="presOf" srcId="{2DD66744-6E37-4CE7-8FFE-CFE847B77904}" destId="{6686C020-8987-4586-BB6F-FE35DB763DD3}" srcOrd="0" destOrd="0" presId="urn:microsoft.com/office/officeart/2005/8/layout/hList1"/>
    <dgm:cxn modelId="{B0FEEA71-4DB3-40CE-8B1F-1E8D39D8998F}" type="presOf" srcId="{90FAA3C2-AD3E-4BB1-880D-964338ADB01A}" destId="{9E373947-43C6-46FF-BA95-FAEC5632E998}" srcOrd="0" destOrd="0" presId="urn:microsoft.com/office/officeart/2005/8/layout/hList1"/>
    <dgm:cxn modelId="{34D26D72-58C8-4DEB-BAEC-2032FC01F275}" type="presOf" srcId="{32F24244-9799-4E62-AB6C-59875A2BB4D4}" destId="{D25755EF-93A4-4BF4-B6F8-52DFCDCC5F53}" srcOrd="0" destOrd="0" presId="urn:microsoft.com/office/officeart/2005/8/layout/hList1"/>
    <dgm:cxn modelId="{73F0F672-7D7F-406D-AA3F-4748EAF13035}" srcId="{C706A7B9-9DC9-4DF0-BFBB-81257933076A}" destId="{A2976F16-FD0D-4517-9CF9-2DABB736346F}" srcOrd="1" destOrd="0" parTransId="{38E17C3A-CE4F-44E0-A23E-C02CCF925923}" sibTransId="{94B784F7-B9C4-4B34-99F9-5F250EA7FE97}"/>
    <dgm:cxn modelId="{59702775-7EC6-4BAF-80C2-555737900531}" srcId="{C706A7B9-9DC9-4DF0-BFBB-81257933076A}" destId="{1B823F1B-C780-4397-97D1-950CD27597CC}" srcOrd="0" destOrd="0" parTransId="{90F23960-B749-487B-B206-5C1C96C1F1FA}" sibTransId="{B32A480A-7212-4542-A41E-EC75418072F7}"/>
    <dgm:cxn modelId="{BCC63656-D090-4F13-825C-78D240A0B44E}" srcId="{C706A7B9-9DC9-4DF0-BFBB-81257933076A}" destId="{C1B9179B-0F64-41F1-99D7-6622D84541FA}" srcOrd="4" destOrd="0" parTransId="{D7F6EA70-A888-440D-9AF4-8D24BBE47483}" sibTransId="{5101B1A5-A7DD-4A49-A835-0954942EC39F}"/>
    <dgm:cxn modelId="{995F857A-C9F6-4B20-BEA3-4595CC3EB7AF}" type="presOf" srcId="{54EE0C74-D580-4C77-958F-154B7DFFF214}" destId="{2640099D-C009-4F09-8BB7-CB88A434DF8D}" srcOrd="0" destOrd="0" presId="urn:microsoft.com/office/officeart/2005/8/layout/hList1"/>
    <dgm:cxn modelId="{B6CCFA5A-6FE1-45E3-89C9-0D684242389B}" type="presOf" srcId="{369FE6E9-B1DD-4AF0-A90A-003FB172A284}" destId="{29AEDCB6-9A4C-4B9B-8E46-E0FCBB9F4AF9}" srcOrd="0" destOrd="0" presId="urn:microsoft.com/office/officeart/2005/8/layout/hList1"/>
    <dgm:cxn modelId="{EF95BE91-C3FB-46E5-93B0-C1A8A28B0953}" type="presOf" srcId="{C706A7B9-9DC9-4DF0-BFBB-81257933076A}" destId="{82E0069B-15A2-40B1-86E6-80C363E1D7AE}" srcOrd="0" destOrd="0" presId="urn:microsoft.com/office/officeart/2005/8/layout/hList1"/>
    <dgm:cxn modelId="{95A76199-B95A-4DAB-94B5-5593E891B5BE}" type="presOf" srcId="{F82AE199-C05B-4D16-835F-277BE836DB03}" destId="{D25755EF-93A4-4BF4-B6F8-52DFCDCC5F53}" srcOrd="0" destOrd="2" presId="urn:microsoft.com/office/officeart/2005/8/layout/hList1"/>
    <dgm:cxn modelId="{E2431F9A-BD28-4965-8377-29F02E0D635D}" type="presOf" srcId="{B1690ADB-E03C-4852-9022-9C311A3DE6F8}" destId="{C818F769-348E-4094-8447-A37DC2AA2FA2}" srcOrd="0" destOrd="4" presId="urn:microsoft.com/office/officeart/2005/8/layout/hList1"/>
    <dgm:cxn modelId="{BC36279D-1B92-4EAD-ADCB-101C5AC409EF}" srcId="{2DD66744-6E37-4CE7-8FFE-CFE847B77904}" destId="{B1690ADB-E03C-4852-9022-9C311A3DE6F8}" srcOrd="4" destOrd="0" parTransId="{DDD717F3-BC35-4EC9-AE2A-8DDED8BFF754}" sibTransId="{F07091F2-9871-44CF-BF72-B5F60A1C990B}"/>
    <dgm:cxn modelId="{E908E8A6-E1A3-4AAE-9513-C66A6FABDBA1}" type="presOf" srcId="{1B823F1B-C780-4397-97D1-950CD27597CC}" destId="{E90F00AF-3294-4456-B54B-2C89458121C6}" srcOrd="0" destOrd="0" presId="urn:microsoft.com/office/officeart/2005/8/layout/hList1"/>
    <dgm:cxn modelId="{3C5C83A9-25D4-4254-BD0C-EECD3E499F50}" type="presOf" srcId="{0844945E-560B-4C9B-B305-32C8ECCEA57E}" destId="{29AEDCB6-9A4C-4B9B-8E46-E0FCBB9F4AF9}" srcOrd="0" destOrd="1" presId="urn:microsoft.com/office/officeart/2005/8/layout/hList1"/>
    <dgm:cxn modelId="{1284C5AB-7C3A-46C2-BFAE-CBF0BF5454CD}" type="presOf" srcId="{03FD7859-7244-4A54-9989-888F9660A601}" destId="{C818F769-348E-4094-8447-A37DC2AA2FA2}" srcOrd="0" destOrd="1" presId="urn:microsoft.com/office/officeart/2005/8/layout/hList1"/>
    <dgm:cxn modelId="{D05F68AC-F9FF-46B6-99F1-9278018869C4}" srcId="{C1B9179B-0F64-41F1-99D7-6622D84541FA}" destId="{369FE6E9-B1DD-4AF0-A90A-003FB172A284}" srcOrd="0" destOrd="0" parTransId="{97C7B448-167B-4955-9ACA-13863DE2C737}" sibTransId="{49CA7146-395C-4BA1-AE97-708AE0EBFEB8}"/>
    <dgm:cxn modelId="{274642AE-8951-488F-AEBE-0E23DD436BFE}" srcId="{C706A7B9-9DC9-4DF0-BFBB-81257933076A}" destId="{742A72CF-7F32-4282-BBFB-474EB3F4FF9F}" srcOrd="2" destOrd="0" parTransId="{2B5EB224-C218-46F1-ACAC-FA8691256D2D}" sibTransId="{E14BEF2E-2007-40EE-9110-11EF37D78C14}"/>
    <dgm:cxn modelId="{A161E3AE-EFA2-4BBA-AC96-1B7D73E8E4EE}" type="presOf" srcId="{A2976F16-FD0D-4517-9CF9-2DABB736346F}" destId="{3CC577D9-5629-431A-A821-7CE85CE8AE5F}" srcOrd="0" destOrd="0" presId="urn:microsoft.com/office/officeart/2005/8/layout/hList1"/>
    <dgm:cxn modelId="{364522AF-C873-4106-BCDD-4220ACC3AFD1}" type="presOf" srcId="{B4DB5618-2951-494A-84CA-1215E4F5637D}" destId="{9E373947-43C6-46FF-BA95-FAEC5632E998}" srcOrd="0" destOrd="1" presId="urn:microsoft.com/office/officeart/2005/8/layout/hList1"/>
    <dgm:cxn modelId="{E028BCAF-2A0E-4319-88D6-6E87040C2F58}" srcId="{FA40F4F7-8276-4821-9B80-0E92F14B7BBF}" destId="{65A3DF28-24ED-48D9-9F3A-BD949D8B0466}" srcOrd="2" destOrd="0" parTransId="{22C4ECA7-9AB2-4D05-B463-103FCDF8EE73}" sibTransId="{422262E2-63AF-43DB-9900-75EFCD622BAF}"/>
    <dgm:cxn modelId="{411373B4-8B2F-4ECB-B2E1-EAA0C5621C9A}" type="presOf" srcId="{47B8E2AE-CE79-4E62-BE41-A3365C9581C4}" destId="{C818F769-348E-4094-8447-A37DC2AA2FA2}" srcOrd="0" destOrd="0" presId="urn:microsoft.com/office/officeart/2005/8/layout/hList1"/>
    <dgm:cxn modelId="{D0C5F7B4-F70F-4AAB-9FF0-84004B84B76E}" srcId="{C706A7B9-9DC9-4DF0-BFBB-81257933076A}" destId="{2DD66744-6E37-4CE7-8FFE-CFE847B77904}" srcOrd="5" destOrd="0" parTransId="{EB61CB9D-DF4C-435D-9676-22678360B11A}" sibTransId="{FA1B7DFD-D3BD-4226-ACFD-95B2425F0995}"/>
    <dgm:cxn modelId="{79FA26B9-656C-473A-A2E5-B771A49BA925}" srcId="{742A72CF-7F32-4282-BBFB-474EB3F4FF9F}" destId="{0B578006-12F7-4F58-B094-D3536213D1C3}" srcOrd="1" destOrd="0" parTransId="{D2BE10E4-9F6D-4A96-8322-53442D8AA322}" sibTransId="{0535D9CB-1D25-4E3E-842C-BE8E50977B6B}"/>
    <dgm:cxn modelId="{1B2A4CBE-970D-4BDC-A36F-A0274586818F}" srcId="{A2976F16-FD0D-4517-9CF9-2DABB736346F}" destId="{A3B75241-8D40-4E8F-A69E-C960EE73DA55}" srcOrd="1" destOrd="0" parTransId="{C0816BCC-3630-4E06-897B-462CDAF1759C}" sibTransId="{FC27A638-1D87-4633-8B02-ECB8785F3926}"/>
    <dgm:cxn modelId="{8E63B0BF-85BF-4C2F-B378-41B9F4B73A71}" type="presOf" srcId="{C1B9179B-0F64-41F1-99D7-6622D84541FA}" destId="{3CAE7D1F-2EA8-42DC-93E9-8509DEEFEFE4}" srcOrd="0" destOrd="0" presId="urn:microsoft.com/office/officeart/2005/8/layout/hList1"/>
    <dgm:cxn modelId="{B15415C3-C524-4D0D-B37D-5472BF562814}" srcId="{1B823F1B-C780-4397-97D1-950CD27597CC}" destId="{54EE0C74-D580-4C77-958F-154B7DFFF214}" srcOrd="0" destOrd="0" parTransId="{8D8564F0-1C8F-476D-97D3-6E1048E1364F}" sibTransId="{62F58A36-A147-4EFF-B75F-89CA3D39B8C2}"/>
    <dgm:cxn modelId="{A7E5AEC5-D41B-4806-9256-85769EA80DA5}" srcId="{FA40F4F7-8276-4821-9B80-0E92F14B7BBF}" destId="{90FAA3C2-AD3E-4BB1-880D-964338ADB01A}" srcOrd="0" destOrd="0" parTransId="{8028F87E-25E4-4C94-89AC-3D429570A725}" sibTransId="{EE09E956-AADA-4D70-9E1A-3D7865D73C8E}"/>
    <dgm:cxn modelId="{46C0B2C5-469E-4CDC-B4D1-F37BA16A82EC}" type="presOf" srcId="{68EDF461-9359-4F12-A8E0-4CC0039068CA}" destId="{29AEDCB6-9A4C-4B9B-8E46-E0FCBB9F4AF9}" srcOrd="0" destOrd="2" presId="urn:microsoft.com/office/officeart/2005/8/layout/hList1"/>
    <dgm:cxn modelId="{49BD29CF-EE3F-472C-A817-D59882F5EC15}" type="presOf" srcId="{742A72CF-7F32-4282-BBFB-474EB3F4FF9F}" destId="{3C343D9F-557A-45C2-9A73-7247051E6441}" srcOrd="0" destOrd="0" presId="urn:microsoft.com/office/officeart/2005/8/layout/hList1"/>
    <dgm:cxn modelId="{FAEF50D1-8057-4086-B03F-6B379111A2D7}" srcId="{742A72CF-7F32-4282-BBFB-474EB3F4FF9F}" destId="{2A416C11-DB11-42A8-99B3-E56084B0AE61}" srcOrd="0" destOrd="0" parTransId="{D8D9CFC8-E301-4915-BBE8-9E788F865B04}" sibTransId="{DB6604A2-C04E-4EB9-9FF9-9E12C82BF188}"/>
    <dgm:cxn modelId="{F4B2B7D2-C2C1-448D-9D9C-EB5CECDDBF31}" type="presOf" srcId="{0AA90080-425E-4DB6-84EE-64E77F341E29}" destId="{2640099D-C009-4F09-8BB7-CB88A434DF8D}" srcOrd="0" destOrd="1" presId="urn:microsoft.com/office/officeart/2005/8/layout/hList1"/>
    <dgm:cxn modelId="{09C482D6-9F01-4588-8D62-1379E4EB0F23}" srcId="{2DD66744-6E37-4CE7-8FFE-CFE847B77904}" destId="{47B8E2AE-CE79-4E62-BE41-A3365C9581C4}" srcOrd="0" destOrd="0" parTransId="{6734E262-63DF-40C5-93EA-A4E866B8D11B}" sibTransId="{E0E0F91B-B8B6-4291-AC41-9DF6BE372BD2}"/>
    <dgm:cxn modelId="{40A1B3D9-C639-4845-9FEC-416F10394B89}" srcId="{A2976F16-FD0D-4517-9CF9-2DABB736346F}" destId="{32F24244-9799-4E62-AB6C-59875A2BB4D4}" srcOrd="0" destOrd="0" parTransId="{010BA06E-334D-4F10-BF19-778159CCD38E}" sibTransId="{4DCA6349-9214-4803-A583-2785C16B3728}"/>
    <dgm:cxn modelId="{4FFDC3DE-CB6D-4A1B-BA0A-201C8CA1DD6B}" srcId="{A2976F16-FD0D-4517-9CF9-2DABB736346F}" destId="{F82AE199-C05B-4D16-835F-277BE836DB03}" srcOrd="2" destOrd="0" parTransId="{6C9263E1-37F9-4FF7-9C7D-9E2BEF5E65B3}" sibTransId="{2A041259-A413-4D09-B220-77753FDBEAC9}"/>
    <dgm:cxn modelId="{3D9C41E2-AB97-4858-954E-D238DB6F3C47}" srcId="{FA40F4F7-8276-4821-9B80-0E92F14B7BBF}" destId="{B4DB5618-2951-494A-84CA-1215E4F5637D}" srcOrd="1" destOrd="0" parTransId="{3055EEB4-6E5B-4CD8-AAF4-3486416D4128}" sibTransId="{100A29EA-88B2-4F3E-A29E-9520740FC859}"/>
    <dgm:cxn modelId="{014C81E7-87CA-45FE-BDD1-2CF1A7D2073C}" type="presOf" srcId="{AA3932E0-2A80-4DA1-8E8F-3DFA5B58A590}" destId="{C818F769-348E-4094-8447-A37DC2AA2FA2}" srcOrd="0" destOrd="2" presId="urn:microsoft.com/office/officeart/2005/8/layout/hList1"/>
    <dgm:cxn modelId="{E27382ED-CFEA-4610-B4CB-8AE28C3FA742}" type="presOf" srcId="{A3B75241-8D40-4E8F-A69E-C960EE73DA55}" destId="{D25755EF-93A4-4BF4-B6F8-52DFCDCC5F53}" srcOrd="0" destOrd="1" presId="urn:microsoft.com/office/officeart/2005/8/layout/hList1"/>
    <dgm:cxn modelId="{C7D5CEED-57C6-4AD0-ACA4-6BBB2DDB15F9}" type="presOf" srcId="{FA40F4F7-8276-4821-9B80-0E92F14B7BBF}" destId="{0495CE50-28DD-4E93-8482-BEA94564EB70}" srcOrd="0" destOrd="0" presId="urn:microsoft.com/office/officeart/2005/8/layout/hList1"/>
    <dgm:cxn modelId="{A9B5BFEE-6AF9-459E-9D57-755F27102B99}" type="presOf" srcId="{65A3DF28-24ED-48D9-9F3A-BD949D8B0466}" destId="{9E373947-43C6-46FF-BA95-FAEC5632E998}" srcOrd="0" destOrd="2" presId="urn:microsoft.com/office/officeart/2005/8/layout/hList1"/>
    <dgm:cxn modelId="{72B65AFD-982E-4F8A-93D9-7F107BB68847}" srcId="{2DD66744-6E37-4CE7-8FFE-CFE847B77904}" destId="{03FD7859-7244-4A54-9989-888F9660A601}" srcOrd="1" destOrd="0" parTransId="{915E0AA7-CC45-42AE-AFC9-3008DA20599E}" sibTransId="{C413122E-3FB7-4B62-90FC-5D34FE6459B5}"/>
    <dgm:cxn modelId="{799893CA-F23B-457E-BB34-DD2E20C7941A}" type="presParOf" srcId="{82E0069B-15A2-40B1-86E6-80C363E1D7AE}" destId="{652CF74E-2A23-490E-83AF-286C79C03538}" srcOrd="0" destOrd="0" presId="urn:microsoft.com/office/officeart/2005/8/layout/hList1"/>
    <dgm:cxn modelId="{57132496-6739-4C84-8A0C-07643F919529}" type="presParOf" srcId="{652CF74E-2A23-490E-83AF-286C79C03538}" destId="{E90F00AF-3294-4456-B54B-2C89458121C6}" srcOrd="0" destOrd="0" presId="urn:microsoft.com/office/officeart/2005/8/layout/hList1"/>
    <dgm:cxn modelId="{2030F0BE-DBAE-4511-918B-5CB1D2F7F32F}" type="presParOf" srcId="{652CF74E-2A23-490E-83AF-286C79C03538}" destId="{2640099D-C009-4F09-8BB7-CB88A434DF8D}" srcOrd="1" destOrd="0" presId="urn:microsoft.com/office/officeart/2005/8/layout/hList1"/>
    <dgm:cxn modelId="{A5E53A22-ECC5-4DCE-B6BA-804E3FB947C7}" type="presParOf" srcId="{82E0069B-15A2-40B1-86E6-80C363E1D7AE}" destId="{2DD6D0D4-24DA-4CFF-BBF0-B27450A44EC3}" srcOrd="1" destOrd="0" presId="urn:microsoft.com/office/officeart/2005/8/layout/hList1"/>
    <dgm:cxn modelId="{643991DC-E6D5-4DB3-8F89-6BC0289675E4}" type="presParOf" srcId="{82E0069B-15A2-40B1-86E6-80C363E1D7AE}" destId="{6B224AC3-401E-4A37-8A37-6A47759CFA8A}" srcOrd="2" destOrd="0" presId="urn:microsoft.com/office/officeart/2005/8/layout/hList1"/>
    <dgm:cxn modelId="{DB4599BA-749A-4ACD-BB14-AEF71329E28C}" type="presParOf" srcId="{6B224AC3-401E-4A37-8A37-6A47759CFA8A}" destId="{3CC577D9-5629-431A-A821-7CE85CE8AE5F}" srcOrd="0" destOrd="0" presId="urn:microsoft.com/office/officeart/2005/8/layout/hList1"/>
    <dgm:cxn modelId="{49C0B336-FF69-4511-BB0B-0731C031827A}" type="presParOf" srcId="{6B224AC3-401E-4A37-8A37-6A47759CFA8A}" destId="{D25755EF-93A4-4BF4-B6F8-52DFCDCC5F53}" srcOrd="1" destOrd="0" presId="urn:microsoft.com/office/officeart/2005/8/layout/hList1"/>
    <dgm:cxn modelId="{2862C93C-95A8-4773-A7F7-066F22D2EE41}" type="presParOf" srcId="{82E0069B-15A2-40B1-86E6-80C363E1D7AE}" destId="{DD99E3D5-CE48-4398-B26C-E37DB268B456}" srcOrd="3" destOrd="0" presId="urn:microsoft.com/office/officeart/2005/8/layout/hList1"/>
    <dgm:cxn modelId="{605B2788-2767-4C0D-8042-2A8B86F9F76A}" type="presParOf" srcId="{82E0069B-15A2-40B1-86E6-80C363E1D7AE}" destId="{6780506E-E729-48BC-A91D-94D353202505}" srcOrd="4" destOrd="0" presId="urn:microsoft.com/office/officeart/2005/8/layout/hList1"/>
    <dgm:cxn modelId="{F0D27577-C490-4127-9CFE-97966ECEC1B5}" type="presParOf" srcId="{6780506E-E729-48BC-A91D-94D353202505}" destId="{3C343D9F-557A-45C2-9A73-7247051E6441}" srcOrd="0" destOrd="0" presId="urn:microsoft.com/office/officeart/2005/8/layout/hList1"/>
    <dgm:cxn modelId="{AB8DFEFD-4B1E-4B93-B0E9-89D8A788A7FA}" type="presParOf" srcId="{6780506E-E729-48BC-A91D-94D353202505}" destId="{FD29DA79-619B-47F5-A3E9-324E555E481C}" srcOrd="1" destOrd="0" presId="urn:microsoft.com/office/officeart/2005/8/layout/hList1"/>
    <dgm:cxn modelId="{2542B1E5-380A-4028-8076-67D1DDB9FEE3}" type="presParOf" srcId="{82E0069B-15A2-40B1-86E6-80C363E1D7AE}" destId="{7867652D-BCA1-46E9-ACDC-D8CAB190FC22}" srcOrd="5" destOrd="0" presId="urn:microsoft.com/office/officeart/2005/8/layout/hList1"/>
    <dgm:cxn modelId="{FDE9B999-4EC4-4B89-A9D3-CDF8DB2B7284}" type="presParOf" srcId="{82E0069B-15A2-40B1-86E6-80C363E1D7AE}" destId="{8AE35B90-FA6D-404D-A67C-66B78EB5CA50}" srcOrd="6" destOrd="0" presId="urn:microsoft.com/office/officeart/2005/8/layout/hList1"/>
    <dgm:cxn modelId="{0A2FB76E-E2F1-4971-BCA0-6D283073B477}" type="presParOf" srcId="{8AE35B90-FA6D-404D-A67C-66B78EB5CA50}" destId="{0495CE50-28DD-4E93-8482-BEA94564EB70}" srcOrd="0" destOrd="0" presId="urn:microsoft.com/office/officeart/2005/8/layout/hList1"/>
    <dgm:cxn modelId="{DBD4D01E-FAFE-4993-9760-EB1D683A048F}" type="presParOf" srcId="{8AE35B90-FA6D-404D-A67C-66B78EB5CA50}" destId="{9E373947-43C6-46FF-BA95-FAEC5632E998}" srcOrd="1" destOrd="0" presId="urn:microsoft.com/office/officeart/2005/8/layout/hList1"/>
    <dgm:cxn modelId="{78976ADE-287E-4123-A60E-A9EDA48EAC48}" type="presParOf" srcId="{82E0069B-15A2-40B1-86E6-80C363E1D7AE}" destId="{94FC9867-0306-42CE-9780-FF084DFC3926}" srcOrd="7" destOrd="0" presId="urn:microsoft.com/office/officeart/2005/8/layout/hList1"/>
    <dgm:cxn modelId="{16C206FD-F2D0-4D1B-AC47-CB6D734BFF99}" type="presParOf" srcId="{82E0069B-15A2-40B1-86E6-80C363E1D7AE}" destId="{B02B9D29-30F4-48CF-B523-BF45A441E2CF}" srcOrd="8" destOrd="0" presId="urn:microsoft.com/office/officeart/2005/8/layout/hList1"/>
    <dgm:cxn modelId="{0EEAFC52-46D8-43A6-9A9B-EEF447DB50F2}" type="presParOf" srcId="{B02B9D29-30F4-48CF-B523-BF45A441E2CF}" destId="{3CAE7D1F-2EA8-42DC-93E9-8509DEEFEFE4}" srcOrd="0" destOrd="0" presId="urn:microsoft.com/office/officeart/2005/8/layout/hList1"/>
    <dgm:cxn modelId="{A21D83A5-7D3D-4955-A79F-CDC5F13FF201}" type="presParOf" srcId="{B02B9D29-30F4-48CF-B523-BF45A441E2CF}" destId="{29AEDCB6-9A4C-4B9B-8E46-E0FCBB9F4AF9}" srcOrd="1" destOrd="0" presId="urn:microsoft.com/office/officeart/2005/8/layout/hList1"/>
    <dgm:cxn modelId="{EBFD249C-8BCB-4442-ACF4-A86779C70D44}" type="presParOf" srcId="{82E0069B-15A2-40B1-86E6-80C363E1D7AE}" destId="{E0BEE9E7-FC2D-43BC-A292-CB11E4E038D8}" srcOrd="9" destOrd="0" presId="urn:microsoft.com/office/officeart/2005/8/layout/hList1"/>
    <dgm:cxn modelId="{D3ADB977-27AE-4192-895F-4067F6F55EA3}" type="presParOf" srcId="{82E0069B-15A2-40B1-86E6-80C363E1D7AE}" destId="{DF71996F-341B-4611-94FB-4E994E5B03F4}" srcOrd="10" destOrd="0" presId="urn:microsoft.com/office/officeart/2005/8/layout/hList1"/>
    <dgm:cxn modelId="{B96D44CA-AC99-45ED-A042-22235B664961}" type="presParOf" srcId="{DF71996F-341B-4611-94FB-4E994E5B03F4}" destId="{6686C020-8987-4586-BB6F-FE35DB763DD3}" srcOrd="0" destOrd="0" presId="urn:microsoft.com/office/officeart/2005/8/layout/hList1"/>
    <dgm:cxn modelId="{8304AADD-9225-401F-B8CB-39DC1B923206}" type="presParOf" srcId="{DF71996F-341B-4611-94FB-4E994E5B03F4}" destId="{C818F769-348E-4094-8447-A37DC2AA2F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A367DFD-5A7E-41CE-8117-D97139A4B3A1}"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4315B650-33C5-465D-9A77-E2F07E5CFB7F}">
      <dgm:prSet phldrT="[Text]" custT="1"/>
      <dgm:spPr/>
      <dgm:t>
        <a:bodyPr/>
        <a:lstStyle/>
        <a:p>
          <a:r>
            <a:rPr lang="en-US" sz="1400" dirty="0"/>
            <a:t>Purchase</a:t>
          </a:r>
        </a:p>
      </dgm:t>
    </dgm:pt>
    <dgm:pt modelId="{BB669B9D-8B91-49B6-9B18-93CC982A1619}" type="parTrans" cxnId="{7EFE04DA-2A92-4BBC-937A-D5C4839ED725}">
      <dgm:prSet/>
      <dgm:spPr/>
      <dgm:t>
        <a:bodyPr/>
        <a:lstStyle/>
        <a:p>
          <a:endParaRPr lang="en-US" sz="1400"/>
        </a:p>
      </dgm:t>
    </dgm:pt>
    <dgm:pt modelId="{958179B5-E7DD-41AB-8B59-7989CBD6DBF6}" type="sibTrans" cxnId="{7EFE04DA-2A92-4BBC-937A-D5C4839ED725}">
      <dgm:prSet/>
      <dgm:spPr/>
      <dgm:t>
        <a:bodyPr/>
        <a:lstStyle/>
        <a:p>
          <a:endParaRPr lang="en-US" sz="1400"/>
        </a:p>
      </dgm:t>
    </dgm:pt>
    <dgm:pt modelId="{F4032D94-A4ED-47CB-80F4-029E679745DB}">
      <dgm:prSet phldrT="[Text]" custT="1"/>
      <dgm:spPr/>
      <dgm:t>
        <a:bodyPr/>
        <a:lstStyle/>
        <a:p>
          <a:r>
            <a:rPr lang="en-US" sz="1400" b="1" dirty="0">
              <a:solidFill>
                <a:srgbClr val="C00000"/>
              </a:solidFill>
            </a:rPr>
            <a:t>Software Created</a:t>
          </a:r>
        </a:p>
      </dgm:t>
    </dgm:pt>
    <dgm:pt modelId="{9E83C29D-9411-41A1-90A5-915968C6093F}" type="parTrans" cxnId="{5032AFBE-C870-4FFB-B497-5043A5A2B792}">
      <dgm:prSet/>
      <dgm:spPr/>
      <dgm:t>
        <a:bodyPr/>
        <a:lstStyle/>
        <a:p>
          <a:endParaRPr lang="en-US" sz="1400"/>
        </a:p>
      </dgm:t>
    </dgm:pt>
    <dgm:pt modelId="{670F03F7-0C6D-443B-946A-4AED2111B3FD}" type="sibTrans" cxnId="{5032AFBE-C870-4FFB-B497-5043A5A2B792}">
      <dgm:prSet/>
      <dgm:spPr/>
      <dgm:t>
        <a:bodyPr/>
        <a:lstStyle/>
        <a:p>
          <a:endParaRPr lang="en-US" sz="1400"/>
        </a:p>
      </dgm:t>
    </dgm:pt>
    <dgm:pt modelId="{E037E00C-9AE6-4BE4-A830-DAD841127960}">
      <dgm:prSet phldrT="[Text]" custT="1"/>
      <dgm:spPr>
        <a:solidFill>
          <a:schemeClr val="bg1"/>
        </a:solidFill>
      </dgm:spPr>
      <dgm:t>
        <a:bodyPr/>
        <a:lstStyle/>
        <a:p>
          <a:r>
            <a:rPr lang="en-US" sz="1400" dirty="0"/>
            <a:t>Documentation</a:t>
          </a:r>
        </a:p>
      </dgm:t>
    </dgm:pt>
    <dgm:pt modelId="{4BA1C5E0-FE2D-461F-B892-3F3D077667DC}" type="parTrans" cxnId="{29BE0AB5-2E4B-429C-AFC6-FB7104CF30B5}">
      <dgm:prSet/>
      <dgm:spPr/>
      <dgm:t>
        <a:bodyPr/>
        <a:lstStyle/>
        <a:p>
          <a:endParaRPr lang="en-US" sz="1400"/>
        </a:p>
      </dgm:t>
    </dgm:pt>
    <dgm:pt modelId="{E1BB3BBC-4F7B-4B8C-97C9-A6D45AD658C7}" type="sibTrans" cxnId="{29BE0AB5-2E4B-429C-AFC6-FB7104CF30B5}">
      <dgm:prSet/>
      <dgm:spPr/>
      <dgm:t>
        <a:bodyPr/>
        <a:lstStyle/>
        <a:p>
          <a:endParaRPr lang="en-US" sz="1400"/>
        </a:p>
      </dgm:t>
    </dgm:pt>
    <dgm:pt modelId="{85B49B8B-9A85-4B55-91AA-A2005CFAA09E}">
      <dgm:prSet phldrT="[Text]" custT="1"/>
      <dgm:spPr/>
      <dgm:t>
        <a:bodyPr/>
        <a:lstStyle/>
        <a:p>
          <a:r>
            <a:rPr lang="en-US" sz="1400" dirty="0"/>
            <a:t>System Requirements</a:t>
          </a:r>
        </a:p>
      </dgm:t>
    </dgm:pt>
    <dgm:pt modelId="{65B664AB-9AB4-483E-B559-60D14CD44794}" type="parTrans" cxnId="{2EE12528-86BA-4FC1-AC06-D64144F9B95C}">
      <dgm:prSet/>
      <dgm:spPr/>
      <dgm:t>
        <a:bodyPr/>
        <a:lstStyle/>
        <a:p>
          <a:endParaRPr lang="en-US" sz="1400"/>
        </a:p>
      </dgm:t>
    </dgm:pt>
    <dgm:pt modelId="{92FA8076-AE11-46DF-A1B8-43B3CA50AA5D}" type="sibTrans" cxnId="{2EE12528-86BA-4FC1-AC06-D64144F9B95C}">
      <dgm:prSet/>
      <dgm:spPr/>
      <dgm:t>
        <a:bodyPr/>
        <a:lstStyle/>
        <a:p>
          <a:endParaRPr lang="en-US" sz="1400"/>
        </a:p>
      </dgm:t>
    </dgm:pt>
    <dgm:pt modelId="{A10A76D5-A6AC-4892-AF47-CAA357599311}">
      <dgm:prSet phldrT="[Text]" custT="1"/>
      <dgm:spPr/>
      <dgm:t>
        <a:bodyPr/>
        <a:lstStyle/>
        <a:p>
          <a:r>
            <a:rPr lang="en-US" sz="1400" dirty="0"/>
            <a:t>Sales &amp; Marketing</a:t>
          </a:r>
        </a:p>
      </dgm:t>
    </dgm:pt>
    <dgm:pt modelId="{78FC87C0-445F-423E-B151-7A1E7698F13D}" type="parTrans" cxnId="{A83B387B-FE68-44B7-BF94-44E2F4344649}">
      <dgm:prSet/>
      <dgm:spPr/>
      <dgm:t>
        <a:bodyPr/>
        <a:lstStyle/>
        <a:p>
          <a:endParaRPr lang="en-US" sz="1400"/>
        </a:p>
      </dgm:t>
    </dgm:pt>
    <dgm:pt modelId="{C1E9192B-A52C-481B-8E7E-13D1D103D67D}" type="sibTrans" cxnId="{A83B387B-FE68-44B7-BF94-44E2F4344649}">
      <dgm:prSet/>
      <dgm:spPr/>
      <dgm:t>
        <a:bodyPr/>
        <a:lstStyle/>
        <a:p>
          <a:endParaRPr lang="en-US" sz="1400"/>
        </a:p>
      </dgm:t>
    </dgm:pt>
    <dgm:pt modelId="{F799182F-AA69-45DC-AD36-53A1437620B3}" type="pres">
      <dgm:prSet presAssocID="{BA367DFD-5A7E-41CE-8117-D97139A4B3A1}" presName="cycle" presStyleCnt="0">
        <dgm:presLayoutVars>
          <dgm:dir/>
          <dgm:resizeHandles val="exact"/>
        </dgm:presLayoutVars>
      </dgm:prSet>
      <dgm:spPr/>
    </dgm:pt>
    <dgm:pt modelId="{551B8210-1A37-4E63-88AB-8FDD6D6B76A2}" type="pres">
      <dgm:prSet presAssocID="{4315B650-33C5-465D-9A77-E2F07E5CFB7F}" presName="dummy" presStyleCnt="0"/>
      <dgm:spPr/>
    </dgm:pt>
    <dgm:pt modelId="{54C6CDC4-1FA9-4CA3-9DA3-201725EF67D5}" type="pres">
      <dgm:prSet presAssocID="{4315B650-33C5-465D-9A77-E2F07E5CFB7F}" presName="node" presStyleLbl="revTx" presStyleIdx="0" presStyleCnt="5">
        <dgm:presLayoutVars>
          <dgm:bulletEnabled val="1"/>
        </dgm:presLayoutVars>
      </dgm:prSet>
      <dgm:spPr/>
    </dgm:pt>
    <dgm:pt modelId="{D69E1C97-A717-4BB9-8F1D-972AE0E10344}" type="pres">
      <dgm:prSet presAssocID="{958179B5-E7DD-41AB-8B59-7989CBD6DBF6}" presName="sibTrans" presStyleLbl="node1" presStyleIdx="0" presStyleCnt="5" custLinFactNeighborX="542" custLinFactNeighborY="8"/>
      <dgm:spPr/>
    </dgm:pt>
    <dgm:pt modelId="{23C29D07-ED40-4D93-A031-6FC48C6EDAA3}" type="pres">
      <dgm:prSet presAssocID="{F4032D94-A4ED-47CB-80F4-029E679745DB}" presName="dummy" presStyleCnt="0"/>
      <dgm:spPr/>
    </dgm:pt>
    <dgm:pt modelId="{298B2AFB-190A-4EBD-9917-865904AE19F6}" type="pres">
      <dgm:prSet presAssocID="{F4032D94-A4ED-47CB-80F4-029E679745DB}" presName="node" presStyleLbl="revTx" presStyleIdx="1" presStyleCnt="5">
        <dgm:presLayoutVars>
          <dgm:bulletEnabled val="1"/>
        </dgm:presLayoutVars>
      </dgm:prSet>
      <dgm:spPr/>
    </dgm:pt>
    <dgm:pt modelId="{448B851B-0C58-4714-976E-61C3E161645D}" type="pres">
      <dgm:prSet presAssocID="{670F03F7-0C6D-443B-946A-4AED2111B3FD}" presName="sibTrans" presStyleLbl="node1" presStyleIdx="1" presStyleCnt="5"/>
      <dgm:spPr/>
    </dgm:pt>
    <dgm:pt modelId="{7517BF22-1198-4934-9021-A1E91B6415AD}" type="pres">
      <dgm:prSet presAssocID="{E037E00C-9AE6-4BE4-A830-DAD841127960}" presName="dummy" presStyleCnt="0"/>
      <dgm:spPr/>
    </dgm:pt>
    <dgm:pt modelId="{3940F2A6-9931-49EB-A168-64383A547449}" type="pres">
      <dgm:prSet presAssocID="{E037E00C-9AE6-4BE4-A830-DAD841127960}" presName="node" presStyleLbl="revTx" presStyleIdx="2" presStyleCnt="5" custScaleX="149793" custRadScaleRad="102535" custRadScaleInc="-21987">
        <dgm:presLayoutVars>
          <dgm:bulletEnabled val="1"/>
        </dgm:presLayoutVars>
      </dgm:prSet>
      <dgm:spPr/>
    </dgm:pt>
    <dgm:pt modelId="{AB42009C-E0D2-4105-9745-F9577D10940E}" type="pres">
      <dgm:prSet presAssocID="{E1BB3BBC-4F7B-4B8C-97C9-A6D45AD658C7}" presName="sibTrans" presStyleLbl="node1" presStyleIdx="2" presStyleCnt="5"/>
      <dgm:spPr/>
    </dgm:pt>
    <dgm:pt modelId="{22233FA6-7C55-4A15-95AB-F41911C3216B}" type="pres">
      <dgm:prSet presAssocID="{85B49B8B-9A85-4B55-91AA-A2005CFAA09E}" presName="dummy" presStyleCnt="0"/>
      <dgm:spPr/>
    </dgm:pt>
    <dgm:pt modelId="{67801D2A-7F06-4566-8971-DC4FEAA6156D}" type="pres">
      <dgm:prSet presAssocID="{85B49B8B-9A85-4B55-91AA-A2005CFAA09E}" presName="node" presStyleLbl="revTx" presStyleIdx="3" presStyleCnt="5" custScaleX="147510">
        <dgm:presLayoutVars>
          <dgm:bulletEnabled val="1"/>
        </dgm:presLayoutVars>
      </dgm:prSet>
      <dgm:spPr/>
    </dgm:pt>
    <dgm:pt modelId="{53122BEA-3782-453C-A20C-DB23114B1506}" type="pres">
      <dgm:prSet presAssocID="{92FA8076-AE11-46DF-A1B8-43B3CA50AA5D}" presName="sibTrans" presStyleLbl="node1" presStyleIdx="3" presStyleCnt="5"/>
      <dgm:spPr/>
    </dgm:pt>
    <dgm:pt modelId="{6B4C6F1D-03CC-4C18-B4C4-DE8689036DB6}" type="pres">
      <dgm:prSet presAssocID="{A10A76D5-A6AC-4892-AF47-CAA357599311}" presName="dummy" presStyleCnt="0"/>
      <dgm:spPr/>
    </dgm:pt>
    <dgm:pt modelId="{9142CC39-A9EA-4634-ADDD-37F06CC26674}" type="pres">
      <dgm:prSet presAssocID="{A10A76D5-A6AC-4892-AF47-CAA357599311}" presName="node" presStyleLbl="revTx" presStyleIdx="4" presStyleCnt="5" custScaleX="147510">
        <dgm:presLayoutVars>
          <dgm:bulletEnabled val="1"/>
        </dgm:presLayoutVars>
      </dgm:prSet>
      <dgm:spPr/>
    </dgm:pt>
    <dgm:pt modelId="{245F3BC0-23C1-4769-8B21-65A95B92416B}" type="pres">
      <dgm:prSet presAssocID="{C1E9192B-A52C-481B-8E7E-13D1D103D67D}" presName="sibTrans" presStyleLbl="node1" presStyleIdx="4" presStyleCnt="5"/>
      <dgm:spPr/>
    </dgm:pt>
  </dgm:ptLst>
  <dgm:cxnLst>
    <dgm:cxn modelId="{66161706-F294-429C-A947-5AA4CF321EB5}" type="presOf" srcId="{E1BB3BBC-4F7B-4B8C-97C9-A6D45AD658C7}" destId="{AB42009C-E0D2-4105-9745-F9577D10940E}" srcOrd="0" destOrd="0" presId="urn:microsoft.com/office/officeart/2005/8/layout/cycle1"/>
    <dgm:cxn modelId="{74B76D0D-EE4B-4CE2-933E-17DDAEF21B08}" type="presOf" srcId="{670F03F7-0C6D-443B-946A-4AED2111B3FD}" destId="{448B851B-0C58-4714-976E-61C3E161645D}" srcOrd="0" destOrd="0" presId="urn:microsoft.com/office/officeart/2005/8/layout/cycle1"/>
    <dgm:cxn modelId="{A86FCF0E-F5A9-433B-80D6-2B053DFCB0AC}" type="presOf" srcId="{C1E9192B-A52C-481B-8E7E-13D1D103D67D}" destId="{245F3BC0-23C1-4769-8B21-65A95B92416B}" srcOrd="0" destOrd="0" presId="urn:microsoft.com/office/officeart/2005/8/layout/cycle1"/>
    <dgm:cxn modelId="{887D4A0F-2C40-41E2-BBFA-E75356BD5CD9}" type="presOf" srcId="{4315B650-33C5-465D-9A77-E2F07E5CFB7F}" destId="{54C6CDC4-1FA9-4CA3-9DA3-201725EF67D5}" srcOrd="0" destOrd="0" presId="urn:microsoft.com/office/officeart/2005/8/layout/cycle1"/>
    <dgm:cxn modelId="{0456CC11-F477-4EBA-BD6D-CC1E8AC94AF9}" type="presOf" srcId="{958179B5-E7DD-41AB-8B59-7989CBD6DBF6}" destId="{D69E1C97-A717-4BB9-8F1D-972AE0E10344}" srcOrd="0" destOrd="0" presId="urn:microsoft.com/office/officeart/2005/8/layout/cycle1"/>
    <dgm:cxn modelId="{7EBE5B13-F3D4-4BE6-8509-3DD0BD3C8C80}" type="presOf" srcId="{E037E00C-9AE6-4BE4-A830-DAD841127960}" destId="{3940F2A6-9931-49EB-A168-64383A547449}" srcOrd="0" destOrd="0" presId="urn:microsoft.com/office/officeart/2005/8/layout/cycle1"/>
    <dgm:cxn modelId="{2EE12528-86BA-4FC1-AC06-D64144F9B95C}" srcId="{BA367DFD-5A7E-41CE-8117-D97139A4B3A1}" destId="{85B49B8B-9A85-4B55-91AA-A2005CFAA09E}" srcOrd="3" destOrd="0" parTransId="{65B664AB-9AB4-483E-B559-60D14CD44794}" sibTransId="{92FA8076-AE11-46DF-A1B8-43B3CA50AA5D}"/>
    <dgm:cxn modelId="{A83B387B-FE68-44B7-BF94-44E2F4344649}" srcId="{BA367DFD-5A7E-41CE-8117-D97139A4B3A1}" destId="{A10A76D5-A6AC-4892-AF47-CAA357599311}" srcOrd="4" destOrd="0" parTransId="{78FC87C0-445F-423E-B151-7A1E7698F13D}" sibTransId="{C1E9192B-A52C-481B-8E7E-13D1D103D67D}"/>
    <dgm:cxn modelId="{78999584-79C7-4FAA-A261-366825CEE485}" type="presOf" srcId="{85B49B8B-9A85-4B55-91AA-A2005CFAA09E}" destId="{67801D2A-7F06-4566-8971-DC4FEAA6156D}" srcOrd="0" destOrd="0" presId="urn:microsoft.com/office/officeart/2005/8/layout/cycle1"/>
    <dgm:cxn modelId="{096DF49A-C6BF-4252-88F1-143B1E13B7E3}" type="presOf" srcId="{F4032D94-A4ED-47CB-80F4-029E679745DB}" destId="{298B2AFB-190A-4EBD-9917-865904AE19F6}" srcOrd="0" destOrd="0" presId="urn:microsoft.com/office/officeart/2005/8/layout/cycle1"/>
    <dgm:cxn modelId="{0F6192AC-C105-4CB4-A838-5240193652F6}" type="presOf" srcId="{A10A76D5-A6AC-4892-AF47-CAA357599311}" destId="{9142CC39-A9EA-4634-ADDD-37F06CC26674}" srcOrd="0" destOrd="0" presId="urn:microsoft.com/office/officeart/2005/8/layout/cycle1"/>
    <dgm:cxn modelId="{29BE0AB5-2E4B-429C-AFC6-FB7104CF30B5}" srcId="{BA367DFD-5A7E-41CE-8117-D97139A4B3A1}" destId="{E037E00C-9AE6-4BE4-A830-DAD841127960}" srcOrd="2" destOrd="0" parTransId="{4BA1C5E0-FE2D-461F-B892-3F3D077667DC}" sibTransId="{E1BB3BBC-4F7B-4B8C-97C9-A6D45AD658C7}"/>
    <dgm:cxn modelId="{5032AFBE-C870-4FFB-B497-5043A5A2B792}" srcId="{BA367DFD-5A7E-41CE-8117-D97139A4B3A1}" destId="{F4032D94-A4ED-47CB-80F4-029E679745DB}" srcOrd="1" destOrd="0" parTransId="{9E83C29D-9411-41A1-90A5-915968C6093F}" sibTransId="{670F03F7-0C6D-443B-946A-4AED2111B3FD}"/>
    <dgm:cxn modelId="{7EFE04DA-2A92-4BBC-937A-D5C4839ED725}" srcId="{BA367DFD-5A7E-41CE-8117-D97139A4B3A1}" destId="{4315B650-33C5-465D-9A77-E2F07E5CFB7F}" srcOrd="0" destOrd="0" parTransId="{BB669B9D-8B91-49B6-9B18-93CC982A1619}" sibTransId="{958179B5-E7DD-41AB-8B59-7989CBD6DBF6}"/>
    <dgm:cxn modelId="{9479D3DF-FB7D-4762-BD70-8BB1406B80F5}" type="presOf" srcId="{BA367DFD-5A7E-41CE-8117-D97139A4B3A1}" destId="{F799182F-AA69-45DC-AD36-53A1437620B3}" srcOrd="0" destOrd="0" presId="urn:microsoft.com/office/officeart/2005/8/layout/cycle1"/>
    <dgm:cxn modelId="{05C047EC-3CE5-44C3-BD85-B5D0FAB8285E}" type="presOf" srcId="{92FA8076-AE11-46DF-A1B8-43B3CA50AA5D}" destId="{53122BEA-3782-453C-A20C-DB23114B1506}" srcOrd="0" destOrd="0" presId="urn:microsoft.com/office/officeart/2005/8/layout/cycle1"/>
    <dgm:cxn modelId="{3CC23BF2-2DCD-4061-BA23-8E1D9E65128E}" type="presParOf" srcId="{F799182F-AA69-45DC-AD36-53A1437620B3}" destId="{551B8210-1A37-4E63-88AB-8FDD6D6B76A2}" srcOrd="0" destOrd="0" presId="urn:microsoft.com/office/officeart/2005/8/layout/cycle1"/>
    <dgm:cxn modelId="{FEB4D298-4BF3-44B8-B63F-64E9FEFFBAAB}" type="presParOf" srcId="{F799182F-AA69-45DC-AD36-53A1437620B3}" destId="{54C6CDC4-1FA9-4CA3-9DA3-201725EF67D5}" srcOrd="1" destOrd="0" presId="urn:microsoft.com/office/officeart/2005/8/layout/cycle1"/>
    <dgm:cxn modelId="{44DF0A09-2A21-461A-93EC-1D37EB2EF626}" type="presParOf" srcId="{F799182F-AA69-45DC-AD36-53A1437620B3}" destId="{D69E1C97-A717-4BB9-8F1D-972AE0E10344}" srcOrd="2" destOrd="0" presId="urn:microsoft.com/office/officeart/2005/8/layout/cycle1"/>
    <dgm:cxn modelId="{D7BEDFF8-523B-45BA-9AD5-56C59E423D52}" type="presParOf" srcId="{F799182F-AA69-45DC-AD36-53A1437620B3}" destId="{23C29D07-ED40-4D93-A031-6FC48C6EDAA3}" srcOrd="3" destOrd="0" presId="urn:microsoft.com/office/officeart/2005/8/layout/cycle1"/>
    <dgm:cxn modelId="{DA91FB70-84B0-4C6F-AA7B-6C32F22BD0E5}" type="presParOf" srcId="{F799182F-AA69-45DC-AD36-53A1437620B3}" destId="{298B2AFB-190A-4EBD-9917-865904AE19F6}" srcOrd="4" destOrd="0" presId="urn:microsoft.com/office/officeart/2005/8/layout/cycle1"/>
    <dgm:cxn modelId="{D14DD879-2D74-4BCA-9086-8A58651AE620}" type="presParOf" srcId="{F799182F-AA69-45DC-AD36-53A1437620B3}" destId="{448B851B-0C58-4714-976E-61C3E161645D}" srcOrd="5" destOrd="0" presId="urn:microsoft.com/office/officeart/2005/8/layout/cycle1"/>
    <dgm:cxn modelId="{B291D8B9-01C7-4B91-AB59-D977B0B4ADD7}" type="presParOf" srcId="{F799182F-AA69-45DC-AD36-53A1437620B3}" destId="{7517BF22-1198-4934-9021-A1E91B6415AD}" srcOrd="6" destOrd="0" presId="urn:microsoft.com/office/officeart/2005/8/layout/cycle1"/>
    <dgm:cxn modelId="{FA6A8E69-91BD-4FC4-8527-99A3B49256EA}" type="presParOf" srcId="{F799182F-AA69-45DC-AD36-53A1437620B3}" destId="{3940F2A6-9931-49EB-A168-64383A547449}" srcOrd="7" destOrd="0" presId="urn:microsoft.com/office/officeart/2005/8/layout/cycle1"/>
    <dgm:cxn modelId="{0D078246-03A0-4A82-8AB2-699037DA3084}" type="presParOf" srcId="{F799182F-AA69-45DC-AD36-53A1437620B3}" destId="{AB42009C-E0D2-4105-9745-F9577D10940E}" srcOrd="8" destOrd="0" presId="urn:microsoft.com/office/officeart/2005/8/layout/cycle1"/>
    <dgm:cxn modelId="{D32396D5-871A-4FC1-BAAB-E53927F52622}" type="presParOf" srcId="{F799182F-AA69-45DC-AD36-53A1437620B3}" destId="{22233FA6-7C55-4A15-95AB-F41911C3216B}" srcOrd="9" destOrd="0" presId="urn:microsoft.com/office/officeart/2005/8/layout/cycle1"/>
    <dgm:cxn modelId="{28E951E3-2745-45E2-B0BB-2B0FF325F877}" type="presParOf" srcId="{F799182F-AA69-45DC-AD36-53A1437620B3}" destId="{67801D2A-7F06-4566-8971-DC4FEAA6156D}" srcOrd="10" destOrd="0" presId="urn:microsoft.com/office/officeart/2005/8/layout/cycle1"/>
    <dgm:cxn modelId="{43B3664C-9F52-4E66-8057-2CF4CE6A8E0F}" type="presParOf" srcId="{F799182F-AA69-45DC-AD36-53A1437620B3}" destId="{53122BEA-3782-453C-A20C-DB23114B1506}" srcOrd="11" destOrd="0" presId="urn:microsoft.com/office/officeart/2005/8/layout/cycle1"/>
    <dgm:cxn modelId="{2358CCFE-A32A-42F8-9CFA-AF808E602C40}" type="presParOf" srcId="{F799182F-AA69-45DC-AD36-53A1437620B3}" destId="{6B4C6F1D-03CC-4C18-B4C4-DE8689036DB6}" srcOrd="12" destOrd="0" presId="urn:microsoft.com/office/officeart/2005/8/layout/cycle1"/>
    <dgm:cxn modelId="{3480B3B8-76AC-46EA-A5E8-D02FC11784A7}" type="presParOf" srcId="{F799182F-AA69-45DC-AD36-53A1437620B3}" destId="{9142CC39-A9EA-4634-ADDD-37F06CC26674}" srcOrd="13" destOrd="0" presId="urn:microsoft.com/office/officeart/2005/8/layout/cycle1"/>
    <dgm:cxn modelId="{18F479D9-B5CC-40EE-9194-A9DC8533BAEF}" type="presParOf" srcId="{F799182F-AA69-45DC-AD36-53A1437620B3}" destId="{245F3BC0-23C1-4769-8B21-65A95B92416B}"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659DB6F-7148-4FA1-837A-6080F19C255E}"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7E8B57B-2845-4E5C-A35B-0A771EEC7AA0}">
      <dgm:prSet phldrT="[Text]" custT="1"/>
      <dgm:spPr/>
      <dgm:t>
        <a:bodyPr/>
        <a:lstStyle/>
        <a:p>
          <a:r>
            <a:rPr lang="en-US" sz="1400" dirty="0"/>
            <a:t>Training</a:t>
          </a:r>
        </a:p>
      </dgm:t>
    </dgm:pt>
    <dgm:pt modelId="{086FAD50-9DDB-4E6E-8C63-F1E883CBF831}" type="parTrans" cxnId="{0203484D-7155-4A20-9099-D5116ED36FE9}">
      <dgm:prSet/>
      <dgm:spPr/>
      <dgm:t>
        <a:bodyPr/>
        <a:lstStyle/>
        <a:p>
          <a:endParaRPr lang="en-US" sz="1400"/>
        </a:p>
      </dgm:t>
    </dgm:pt>
    <dgm:pt modelId="{B29538E9-AAF7-454F-B42D-63EFBF6E5A55}" type="sibTrans" cxnId="{0203484D-7155-4A20-9099-D5116ED36FE9}">
      <dgm:prSet/>
      <dgm:spPr>
        <a:solidFill>
          <a:srgbClr val="C00000"/>
        </a:solidFill>
      </dgm:spPr>
      <dgm:t>
        <a:bodyPr/>
        <a:lstStyle/>
        <a:p>
          <a:endParaRPr lang="en-US" sz="1400"/>
        </a:p>
      </dgm:t>
    </dgm:pt>
    <dgm:pt modelId="{019AC5DA-5CC2-4060-AA3C-3CE232A29F41}">
      <dgm:prSet phldrT="[Text]" custT="1"/>
      <dgm:spPr/>
      <dgm:t>
        <a:bodyPr/>
        <a:lstStyle/>
        <a:p>
          <a:r>
            <a:rPr lang="en-US" sz="1400" dirty="0"/>
            <a:t>Features</a:t>
          </a:r>
        </a:p>
      </dgm:t>
    </dgm:pt>
    <dgm:pt modelId="{25BC317A-8279-4525-9DF3-521BC848830E}" type="parTrans" cxnId="{CA3446DA-7122-4887-A82E-462C287ED511}">
      <dgm:prSet/>
      <dgm:spPr/>
      <dgm:t>
        <a:bodyPr/>
        <a:lstStyle/>
        <a:p>
          <a:endParaRPr lang="en-US" sz="1400"/>
        </a:p>
      </dgm:t>
    </dgm:pt>
    <dgm:pt modelId="{38918505-D800-4D23-A5EF-810701C147A2}" type="sibTrans" cxnId="{CA3446DA-7122-4887-A82E-462C287ED511}">
      <dgm:prSet/>
      <dgm:spPr>
        <a:solidFill>
          <a:srgbClr val="C00000"/>
        </a:solidFill>
      </dgm:spPr>
      <dgm:t>
        <a:bodyPr/>
        <a:lstStyle/>
        <a:p>
          <a:endParaRPr lang="en-US" sz="1400"/>
        </a:p>
      </dgm:t>
    </dgm:pt>
    <dgm:pt modelId="{3AFD0180-33CD-4FE3-8864-7EB19FFC91AC}">
      <dgm:prSet phldrT="[Text]" custT="1"/>
      <dgm:spPr/>
      <dgm:t>
        <a:bodyPr/>
        <a:lstStyle/>
        <a:p>
          <a:r>
            <a:rPr lang="en-US" sz="1400" dirty="0"/>
            <a:t>Install &amp; Debug</a:t>
          </a:r>
        </a:p>
      </dgm:t>
    </dgm:pt>
    <dgm:pt modelId="{C9E4CE31-1926-40A5-A7A9-C2E055FE6CD8}" type="parTrans" cxnId="{8DE89C10-38DE-4239-94DA-9CED1535FCEE}">
      <dgm:prSet/>
      <dgm:spPr/>
      <dgm:t>
        <a:bodyPr/>
        <a:lstStyle/>
        <a:p>
          <a:endParaRPr lang="en-US" sz="1400"/>
        </a:p>
      </dgm:t>
    </dgm:pt>
    <dgm:pt modelId="{9674AD75-819D-4037-9E90-6CA533E37E15}" type="sibTrans" cxnId="{8DE89C10-38DE-4239-94DA-9CED1535FCEE}">
      <dgm:prSet/>
      <dgm:spPr>
        <a:solidFill>
          <a:srgbClr val="C00000"/>
        </a:solidFill>
      </dgm:spPr>
      <dgm:t>
        <a:bodyPr/>
        <a:lstStyle/>
        <a:p>
          <a:endParaRPr lang="en-US" sz="1400"/>
        </a:p>
      </dgm:t>
    </dgm:pt>
    <dgm:pt modelId="{1F09BACF-B9C2-4EA7-A451-7CC699EC6037}">
      <dgm:prSet phldrT="[Text]" custT="1"/>
      <dgm:spPr/>
      <dgm:t>
        <a:bodyPr/>
        <a:lstStyle/>
        <a:p>
          <a:r>
            <a:rPr lang="en-US" sz="1400" dirty="0"/>
            <a:t>Maintenance</a:t>
          </a:r>
        </a:p>
      </dgm:t>
    </dgm:pt>
    <dgm:pt modelId="{BFC14D80-1CEF-4636-A936-74E37454736A}" type="parTrans" cxnId="{28D4E985-FFBF-43F6-8C26-38AD7B4220F3}">
      <dgm:prSet/>
      <dgm:spPr/>
      <dgm:t>
        <a:bodyPr/>
        <a:lstStyle/>
        <a:p>
          <a:endParaRPr lang="en-US" sz="1400"/>
        </a:p>
      </dgm:t>
    </dgm:pt>
    <dgm:pt modelId="{C1DFCB69-5AD2-4289-BCF4-6808B5BBF21E}" type="sibTrans" cxnId="{28D4E985-FFBF-43F6-8C26-38AD7B4220F3}">
      <dgm:prSet/>
      <dgm:spPr>
        <a:solidFill>
          <a:srgbClr val="C00000"/>
        </a:solidFill>
      </dgm:spPr>
      <dgm:t>
        <a:bodyPr/>
        <a:lstStyle/>
        <a:p>
          <a:endParaRPr lang="en-US" sz="1400"/>
        </a:p>
      </dgm:t>
    </dgm:pt>
    <dgm:pt modelId="{C2628F24-7A1D-4769-8F5A-B0287AAA58E2}">
      <dgm:prSet phldrT="[Text]" custT="1"/>
      <dgm:spPr/>
      <dgm:t>
        <a:bodyPr/>
        <a:lstStyle/>
        <a:p>
          <a:r>
            <a:rPr lang="en-US" sz="1400" dirty="0"/>
            <a:t>Consulting</a:t>
          </a:r>
        </a:p>
      </dgm:t>
    </dgm:pt>
    <dgm:pt modelId="{265BCDBD-D180-452E-8962-A8B7BDAA4C2E}" type="parTrans" cxnId="{E1DA4625-1789-4F30-8E3A-5348F7FECE93}">
      <dgm:prSet/>
      <dgm:spPr/>
      <dgm:t>
        <a:bodyPr/>
        <a:lstStyle/>
        <a:p>
          <a:endParaRPr lang="en-US" sz="1400"/>
        </a:p>
      </dgm:t>
    </dgm:pt>
    <dgm:pt modelId="{F061B3F6-BED2-4686-8E44-135E35D5CF17}" type="sibTrans" cxnId="{E1DA4625-1789-4F30-8E3A-5348F7FECE93}">
      <dgm:prSet/>
      <dgm:spPr>
        <a:solidFill>
          <a:srgbClr val="C00000"/>
        </a:solidFill>
      </dgm:spPr>
      <dgm:t>
        <a:bodyPr/>
        <a:lstStyle/>
        <a:p>
          <a:endParaRPr lang="en-US" sz="1400"/>
        </a:p>
      </dgm:t>
    </dgm:pt>
    <dgm:pt modelId="{B6808881-2243-4951-8D30-71189FCAF93E}" type="pres">
      <dgm:prSet presAssocID="{A659DB6F-7148-4FA1-837A-6080F19C255E}" presName="cycle" presStyleCnt="0">
        <dgm:presLayoutVars>
          <dgm:dir/>
          <dgm:resizeHandles val="exact"/>
        </dgm:presLayoutVars>
      </dgm:prSet>
      <dgm:spPr/>
    </dgm:pt>
    <dgm:pt modelId="{09799A84-E42C-4361-A22B-C1B4AC7A28BA}" type="pres">
      <dgm:prSet presAssocID="{F7E8B57B-2845-4E5C-A35B-0A771EEC7AA0}" presName="dummy" presStyleCnt="0"/>
      <dgm:spPr/>
    </dgm:pt>
    <dgm:pt modelId="{75D55807-9392-430E-BD1D-A748AAFE4C70}" type="pres">
      <dgm:prSet presAssocID="{F7E8B57B-2845-4E5C-A35B-0A771EEC7AA0}" presName="node" presStyleLbl="revTx" presStyleIdx="0" presStyleCnt="5">
        <dgm:presLayoutVars>
          <dgm:bulletEnabled val="1"/>
        </dgm:presLayoutVars>
      </dgm:prSet>
      <dgm:spPr/>
    </dgm:pt>
    <dgm:pt modelId="{F82C32EB-17A9-431E-BD91-B6EFE3C6B226}" type="pres">
      <dgm:prSet presAssocID="{B29538E9-AAF7-454F-B42D-63EFBF6E5A55}" presName="sibTrans" presStyleLbl="node1" presStyleIdx="0" presStyleCnt="5"/>
      <dgm:spPr/>
    </dgm:pt>
    <dgm:pt modelId="{99BA0838-4E9A-4C37-ACC6-CA285FBDD406}" type="pres">
      <dgm:prSet presAssocID="{019AC5DA-5CC2-4060-AA3C-3CE232A29F41}" presName="dummy" presStyleCnt="0"/>
      <dgm:spPr/>
    </dgm:pt>
    <dgm:pt modelId="{3D452AF2-D751-4CCE-BD7F-8F825316FF97}" type="pres">
      <dgm:prSet presAssocID="{019AC5DA-5CC2-4060-AA3C-3CE232A29F41}" presName="node" presStyleLbl="revTx" presStyleIdx="1" presStyleCnt="5">
        <dgm:presLayoutVars>
          <dgm:bulletEnabled val="1"/>
        </dgm:presLayoutVars>
      </dgm:prSet>
      <dgm:spPr/>
    </dgm:pt>
    <dgm:pt modelId="{35D0DC17-25D5-454C-B482-E13652636A94}" type="pres">
      <dgm:prSet presAssocID="{38918505-D800-4D23-A5EF-810701C147A2}" presName="sibTrans" presStyleLbl="node1" presStyleIdx="1" presStyleCnt="5"/>
      <dgm:spPr/>
    </dgm:pt>
    <dgm:pt modelId="{A77D589B-DCDE-40D7-9160-5B4EED150533}" type="pres">
      <dgm:prSet presAssocID="{3AFD0180-33CD-4FE3-8864-7EB19FFC91AC}" presName="dummy" presStyleCnt="0"/>
      <dgm:spPr/>
    </dgm:pt>
    <dgm:pt modelId="{23122AD7-8BC4-442E-99DB-DC792E967F73}" type="pres">
      <dgm:prSet presAssocID="{3AFD0180-33CD-4FE3-8864-7EB19FFC91AC}" presName="node" presStyleLbl="revTx" presStyleIdx="2" presStyleCnt="5">
        <dgm:presLayoutVars>
          <dgm:bulletEnabled val="1"/>
        </dgm:presLayoutVars>
      </dgm:prSet>
      <dgm:spPr/>
    </dgm:pt>
    <dgm:pt modelId="{FB305AD7-505B-4BA2-ABFB-C9BC715B95A8}" type="pres">
      <dgm:prSet presAssocID="{9674AD75-819D-4037-9E90-6CA533E37E15}" presName="sibTrans" presStyleLbl="node1" presStyleIdx="2" presStyleCnt="5"/>
      <dgm:spPr/>
    </dgm:pt>
    <dgm:pt modelId="{BE83F740-39FF-4C45-853A-49F2E70B8162}" type="pres">
      <dgm:prSet presAssocID="{1F09BACF-B9C2-4EA7-A451-7CC699EC6037}" presName="dummy" presStyleCnt="0"/>
      <dgm:spPr/>
    </dgm:pt>
    <dgm:pt modelId="{283394BA-6697-4E57-B653-709F3D597C68}" type="pres">
      <dgm:prSet presAssocID="{1F09BACF-B9C2-4EA7-A451-7CC699EC6037}" presName="node" presStyleLbl="revTx" presStyleIdx="3" presStyleCnt="5" custScaleX="131881">
        <dgm:presLayoutVars>
          <dgm:bulletEnabled val="1"/>
        </dgm:presLayoutVars>
      </dgm:prSet>
      <dgm:spPr/>
    </dgm:pt>
    <dgm:pt modelId="{7B94F7B4-2839-4D9F-939C-C4D606CF5D58}" type="pres">
      <dgm:prSet presAssocID="{C1DFCB69-5AD2-4289-BCF4-6808B5BBF21E}" presName="sibTrans" presStyleLbl="node1" presStyleIdx="3" presStyleCnt="5"/>
      <dgm:spPr/>
    </dgm:pt>
    <dgm:pt modelId="{FB2AC6D8-18F7-494D-AA84-E6BE370296BA}" type="pres">
      <dgm:prSet presAssocID="{C2628F24-7A1D-4769-8F5A-B0287AAA58E2}" presName="dummy" presStyleCnt="0"/>
      <dgm:spPr/>
    </dgm:pt>
    <dgm:pt modelId="{08EEE982-FDFF-40AD-9225-724F993DC931}" type="pres">
      <dgm:prSet presAssocID="{C2628F24-7A1D-4769-8F5A-B0287AAA58E2}" presName="node" presStyleLbl="revTx" presStyleIdx="4" presStyleCnt="5" custScaleX="118765">
        <dgm:presLayoutVars>
          <dgm:bulletEnabled val="1"/>
        </dgm:presLayoutVars>
      </dgm:prSet>
      <dgm:spPr/>
    </dgm:pt>
    <dgm:pt modelId="{716913A9-8D9E-4647-B56E-0D7B415F6D19}" type="pres">
      <dgm:prSet presAssocID="{F061B3F6-BED2-4686-8E44-135E35D5CF17}" presName="sibTrans" presStyleLbl="node1" presStyleIdx="4" presStyleCnt="5"/>
      <dgm:spPr/>
    </dgm:pt>
  </dgm:ptLst>
  <dgm:cxnLst>
    <dgm:cxn modelId="{DD5B4101-7A6F-47F5-8507-CD9419FC1A25}" type="presOf" srcId="{F061B3F6-BED2-4686-8E44-135E35D5CF17}" destId="{716913A9-8D9E-4647-B56E-0D7B415F6D19}" srcOrd="0" destOrd="0" presId="urn:microsoft.com/office/officeart/2005/8/layout/cycle1"/>
    <dgm:cxn modelId="{8DE89C10-38DE-4239-94DA-9CED1535FCEE}" srcId="{A659DB6F-7148-4FA1-837A-6080F19C255E}" destId="{3AFD0180-33CD-4FE3-8864-7EB19FFC91AC}" srcOrd="2" destOrd="0" parTransId="{C9E4CE31-1926-40A5-A7A9-C2E055FE6CD8}" sibTransId="{9674AD75-819D-4037-9E90-6CA533E37E15}"/>
    <dgm:cxn modelId="{536F2D18-2075-4A0C-A40D-AF54D9E39B8D}" type="presOf" srcId="{9674AD75-819D-4037-9E90-6CA533E37E15}" destId="{FB305AD7-505B-4BA2-ABFB-C9BC715B95A8}" srcOrd="0" destOrd="0" presId="urn:microsoft.com/office/officeart/2005/8/layout/cycle1"/>
    <dgm:cxn modelId="{E1DA4625-1789-4F30-8E3A-5348F7FECE93}" srcId="{A659DB6F-7148-4FA1-837A-6080F19C255E}" destId="{C2628F24-7A1D-4769-8F5A-B0287AAA58E2}" srcOrd="4" destOrd="0" parTransId="{265BCDBD-D180-452E-8962-A8B7BDAA4C2E}" sibTransId="{F061B3F6-BED2-4686-8E44-135E35D5CF17}"/>
    <dgm:cxn modelId="{3D699F25-DA14-4874-BC0D-0D301EF19D53}" type="presOf" srcId="{C1DFCB69-5AD2-4289-BCF4-6808B5BBF21E}" destId="{7B94F7B4-2839-4D9F-939C-C4D606CF5D58}" srcOrd="0" destOrd="0" presId="urn:microsoft.com/office/officeart/2005/8/layout/cycle1"/>
    <dgm:cxn modelId="{4D292663-47FC-411C-9B91-C6ED2FD44D41}" type="presOf" srcId="{F7E8B57B-2845-4E5C-A35B-0A771EEC7AA0}" destId="{75D55807-9392-430E-BD1D-A748AAFE4C70}" srcOrd="0" destOrd="0" presId="urn:microsoft.com/office/officeart/2005/8/layout/cycle1"/>
    <dgm:cxn modelId="{0203484D-7155-4A20-9099-D5116ED36FE9}" srcId="{A659DB6F-7148-4FA1-837A-6080F19C255E}" destId="{F7E8B57B-2845-4E5C-A35B-0A771EEC7AA0}" srcOrd="0" destOrd="0" parTransId="{086FAD50-9DDB-4E6E-8C63-F1E883CBF831}" sibTransId="{B29538E9-AAF7-454F-B42D-63EFBF6E5A55}"/>
    <dgm:cxn modelId="{3DD9C372-ED9C-4B09-9A54-168751DBBD15}" type="presOf" srcId="{C2628F24-7A1D-4769-8F5A-B0287AAA58E2}" destId="{08EEE982-FDFF-40AD-9225-724F993DC931}" srcOrd="0" destOrd="0" presId="urn:microsoft.com/office/officeart/2005/8/layout/cycle1"/>
    <dgm:cxn modelId="{1AF74679-547C-4BC7-B951-E3C66F125E99}" type="presOf" srcId="{1F09BACF-B9C2-4EA7-A451-7CC699EC6037}" destId="{283394BA-6697-4E57-B653-709F3D597C68}" srcOrd="0" destOrd="0" presId="urn:microsoft.com/office/officeart/2005/8/layout/cycle1"/>
    <dgm:cxn modelId="{28D4E985-FFBF-43F6-8C26-38AD7B4220F3}" srcId="{A659DB6F-7148-4FA1-837A-6080F19C255E}" destId="{1F09BACF-B9C2-4EA7-A451-7CC699EC6037}" srcOrd="3" destOrd="0" parTransId="{BFC14D80-1CEF-4636-A936-74E37454736A}" sibTransId="{C1DFCB69-5AD2-4289-BCF4-6808B5BBF21E}"/>
    <dgm:cxn modelId="{E2E89C9F-083A-412A-9B3F-9F08F3EFDD98}" type="presOf" srcId="{3AFD0180-33CD-4FE3-8864-7EB19FFC91AC}" destId="{23122AD7-8BC4-442E-99DB-DC792E967F73}" srcOrd="0" destOrd="0" presId="urn:microsoft.com/office/officeart/2005/8/layout/cycle1"/>
    <dgm:cxn modelId="{CA3446DA-7122-4887-A82E-462C287ED511}" srcId="{A659DB6F-7148-4FA1-837A-6080F19C255E}" destId="{019AC5DA-5CC2-4060-AA3C-3CE232A29F41}" srcOrd="1" destOrd="0" parTransId="{25BC317A-8279-4525-9DF3-521BC848830E}" sibTransId="{38918505-D800-4D23-A5EF-810701C147A2}"/>
    <dgm:cxn modelId="{ACECDAE2-E9C4-4B83-95E7-A9C2147FF420}" type="presOf" srcId="{A659DB6F-7148-4FA1-837A-6080F19C255E}" destId="{B6808881-2243-4951-8D30-71189FCAF93E}" srcOrd="0" destOrd="0" presId="urn:microsoft.com/office/officeart/2005/8/layout/cycle1"/>
    <dgm:cxn modelId="{996F4FE7-A052-40E8-8A39-51C3839E1AD0}" type="presOf" srcId="{38918505-D800-4D23-A5EF-810701C147A2}" destId="{35D0DC17-25D5-454C-B482-E13652636A94}" srcOrd="0" destOrd="0" presId="urn:microsoft.com/office/officeart/2005/8/layout/cycle1"/>
    <dgm:cxn modelId="{6BDBFDF1-18E5-4512-8667-1636BB592242}" type="presOf" srcId="{019AC5DA-5CC2-4060-AA3C-3CE232A29F41}" destId="{3D452AF2-D751-4CCE-BD7F-8F825316FF97}" srcOrd="0" destOrd="0" presId="urn:microsoft.com/office/officeart/2005/8/layout/cycle1"/>
    <dgm:cxn modelId="{EDBB92F6-49E2-43AC-9806-C85BC6693418}" type="presOf" srcId="{B29538E9-AAF7-454F-B42D-63EFBF6E5A55}" destId="{F82C32EB-17A9-431E-BD91-B6EFE3C6B226}" srcOrd="0" destOrd="0" presId="urn:microsoft.com/office/officeart/2005/8/layout/cycle1"/>
    <dgm:cxn modelId="{2D1D2C91-650D-4840-B518-2C6BB97DA314}" type="presParOf" srcId="{B6808881-2243-4951-8D30-71189FCAF93E}" destId="{09799A84-E42C-4361-A22B-C1B4AC7A28BA}" srcOrd="0" destOrd="0" presId="urn:microsoft.com/office/officeart/2005/8/layout/cycle1"/>
    <dgm:cxn modelId="{3F89CE13-4121-419F-93C4-21EEB374D0FD}" type="presParOf" srcId="{B6808881-2243-4951-8D30-71189FCAF93E}" destId="{75D55807-9392-430E-BD1D-A748AAFE4C70}" srcOrd="1" destOrd="0" presId="urn:microsoft.com/office/officeart/2005/8/layout/cycle1"/>
    <dgm:cxn modelId="{A87114E2-44D9-47DB-B281-72F3B58A14FD}" type="presParOf" srcId="{B6808881-2243-4951-8D30-71189FCAF93E}" destId="{F82C32EB-17A9-431E-BD91-B6EFE3C6B226}" srcOrd="2" destOrd="0" presId="urn:microsoft.com/office/officeart/2005/8/layout/cycle1"/>
    <dgm:cxn modelId="{1E3CA13E-24F7-494C-81B1-4441FD493F74}" type="presParOf" srcId="{B6808881-2243-4951-8D30-71189FCAF93E}" destId="{99BA0838-4E9A-4C37-ACC6-CA285FBDD406}" srcOrd="3" destOrd="0" presId="urn:microsoft.com/office/officeart/2005/8/layout/cycle1"/>
    <dgm:cxn modelId="{F0CBE4E9-E511-459B-8D75-1EDB62C81070}" type="presParOf" srcId="{B6808881-2243-4951-8D30-71189FCAF93E}" destId="{3D452AF2-D751-4CCE-BD7F-8F825316FF97}" srcOrd="4" destOrd="0" presId="urn:microsoft.com/office/officeart/2005/8/layout/cycle1"/>
    <dgm:cxn modelId="{AE587B83-3943-4DC9-B4D7-DFCC6727551C}" type="presParOf" srcId="{B6808881-2243-4951-8D30-71189FCAF93E}" destId="{35D0DC17-25D5-454C-B482-E13652636A94}" srcOrd="5" destOrd="0" presId="urn:microsoft.com/office/officeart/2005/8/layout/cycle1"/>
    <dgm:cxn modelId="{D4AC75FB-D1BA-4EC0-B73F-1A31FD04D62B}" type="presParOf" srcId="{B6808881-2243-4951-8D30-71189FCAF93E}" destId="{A77D589B-DCDE-40D7-9160-5B4EED150533}" srcOrd="6" destOrd="0" presId="urn:microsoft.com/office/officeart/2005/8/layout/cycle1"/>
    <dgm:cxn modelId="{084F64BE-91B3-463B-99A5-84B4F3DF1D2D}" type="presParOf" srcId="{B6808881-2243-4951-8D30-71189FCAF93E}" destId="{23122AD7-8BC4-442E-99DB-DC792E967F73}" srcOrd="7" destOrd="0" presId="urn:microsoft.com/office/officeart/2005/8/layout/cycle1"/>
    <dgm:cxn modelId="{1F7A2AD2-A5E8-4641-AE1C-062A50DD1087}" type="presParOf" srcId="{B6808881-2243-4951-8D30-71189FCAF93E}" destId="{FB305AD7-505B-4BA2-ABFB-C9BC715B95A8}" srcOrd="8" destOrd="0" presId="urn:microsoft.com/office/officeart/2005/8/layout/cycle1"/>
    <dgm:cxn modelId="{7318DCAD-AA7F-4A16-BD7C-F0F48FCB5824}" type="presParOf" srcId="{B6808881-2243-4951-8D30-71189FCAF93E}" destId="{BE83F740-39FF-4C45-853A-49F2E70B8162}" srcOrd="9" destOrd="0" presId="urn:microsoft.com/office/officeart/2005/8/layout/cycle1"/>
    <dgm:cxn modelId="{F9376C9D-628D-485B-A022-E4EFC4449F7C}" type="presParOf" srcId="{B6808881-2243-4951-8D30-71189FCAF93E}" destId="{283394BA-6697-4E57-B653-709F3D597C68}" srcOrd="10" destOrd="0" presId="urn:microsoft.com/office/officeart/2005/8/layout/cycle1"/>
    <dgm:cxn modelId="{14A75127-66A9-4B5B-9589-C4FAF18C9756}" type="presParOf" srcId="{B6808881-2243-4951-8D30-71189FCAF93E}" destId="{7B94F7B4-2839-4D9F-939C-C4D606CF5D58}" srcOrd="11" destOrd="0" presId="urn:microsoft.com/office/officeart/2005/8/layout/cycle1"/>
    <dgm:cxn modelId="{E08EFF03-2504-4503-97A1-E18B8B7B01F3}" type="presParOf" srcId="{B6808881-2243-4951-8D30-71189FCAF93E}" destId="{FB2AC6D8-18F7-494D-AA84-E6BE370296BA}" srcOrd="12" destOrd="0" presId="urn:microsoft.com/office/officeart/2005/8/layout/cycle1"/>
    <dgm:cxn modelId="{251EBB93-FF12-4560-9D60-85531489DD88}" type="presParOf" srcId="{B6808881-2243-4951-8D30-71189FCAF93E}" destId="{08EEE982-FDFF-40AD-9225-724F993DC931}" srcOrd="13" destOrd="0" presId="urn:microsoft.com/office/officeart/2005/8/layout/cycle1"/>
    <dgm:cxn modelId="{CA4CE5E0-CD44-40B3-BD68-0B84AB3D5B56}" type="presParOf" srcId="{B6808881-2243-4951-8D30-71189FCAF93E}" destId="{716913A9-8D9E-4647-B56E-0D7B415F6D19}" srcOrd="14" destOrd="0" presId="urn:microsoft.com/office/officeart/2005/8/layout/cycle1"/>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706A7B9-9DC9-4DF0-BFBB-81257933076A}"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742A72CF-7F32-4282-BBFB-474EB3F4FF9F}">
      <dgm:prSet/>
      <dgm:spPr/>
      <dgm:t>
        <a:bodyPr/>
        <a:lstStyle/>
        <a:p>
          <a:r>
            <a:rPr lang="en-US" dirty="0">
              <a:solidFill>
                <a:srgbClr val="A6A6A6"/>
              </a:solidFill>
            </a:rPr>
            <a:t>Paying for Software</a:t>
          </a:r>
        </a:p>
      </dgm:t>
    </dgm:pt>
    <dgm:pt modelId="{2B5EB224-C218-46F1-ACAC-FA8691256D2D}" type="parTrans" cxnId="{274642AE-8951-488F-AEBE-0E23DD436BFE}">
      <dgm:prSet/>
      <dgm:spPr/>
      <dgm:t>
        <a:bodyPr/>
        <a:lstStyle/>
        <a:p>
          <a:endParaRPr lang="en-US"/>
        </a:p>
      </dgm:t>
    </dgm:pt>
    <dgm:pt modelId="{E14BEF2E-2007-40EE-9110-11EF37D78C14}" type="sibTrans" cxnId="{274642AE-8951-488F-AEBE-0E23DD436BFE}">
      <dgm:prSet/>
      <dgm:spPr/>
      <dgm:t>
        <a:bodyPr/>
        <a:lstStyle/>
        <a:p>
          <a:endParaRPr lang="en-US"/>
        </a:p>
      </dgm:t>
    </dgm:pt>
    <dgm:pt modelId="{2A416C11-DB11-42A8-99B3-E56084B0AE61}">
      <dgm:prSet/>
      <dgm:spPr/>
      <dgm:t>
        <a:bodyPr/>
        <a:lstStyle/>
        <a:p>
          <a:r>
            <a:rPr lang="en-US" dirty="0">
              <a:solidFill>
                <a:srgbClr val="A6A6A6"/>
              </a:solidFill>
            </a:rPr>
            <a:t>Perpetual License</a:t>
          </a:r>
        </a:p>
      </dgm:t>
    </dgm:pt>
    <dgm:pt modelId="{D8D9CFC8-E301-4915-BBE8-9E788F865B04}" type="parTrans" cxnId="{FAEF50D1-8057-4086-B03F-6B379111A2D7}">
      <dgm:prSet/>
      <dgm:spPr/>
      <dgm:t>
        <a:bodyPr/>
        <a:lstStyle/>
        <a:p>
          <a:endParaRPr lang="en-US"/>
        </a:p>
      </dgm:t>
    </dgm:pt>
    <dgm:pt modelId="{DB6604A2-C04E-4EB9-9FF9-9E12C82BF188}" type="sibTrans" cxnId="{FAEF50D1-8057-4086-B03F-6B379111A2D7}">
      <dgm:prSet/>
      <dgm:spPr/>
      <dgm:t>
        <a:bodyPr/>
        <a:lstStyle/>
        <a:p>
          <a:endParaRPr lang="en-US"/>
        </a:p>
      </dgm:t>
    </dgm:pt>
    <dgm:pt modelId="{0B578006-12F7-4F58-B094-D3536213D1C3}">
      <dgm:prSet/>
      <dgm:spPr/>
      <dgm:t>
        <a:bodyPr/>
        <a:lstStyle/>
        <a:p>
          <a:r>
            <a:rPr lang="en-US" dirty="0">
              <a:solidFill>
                <a:srgbClr val="A6A6A6"/>
              </a:solidFill>
            </a:rPr>
            <a:t>Subscription License</a:t>
          </a:r>
        </a:p>
      </dgm:t>
    </dgm:pt>
    <dgm:pt modelId="{D2BE10E4-9F6D-4A96-8322-53442D8AA322}" type="parTrans" cxnId="{79FA26B9-656C-473A-A2E5-B771A49BA925}">
      <dgm:prSet/>
      <dgm:spPr/>
      <dgm:t>
        <a:bodyPr/>
        <a:lstStyle/>
        <a:p>
          <a:endParaRPr lang="en-US"/>
        </a:p>
      </dgm:t>
    </dgm:pt>
    <dgm:pt modelId="{0535D9CB-1D25-4E3E-842C-BE8E50977B6B}" type="sibTrans" cxnId="{79FA26B9-656C-473A-A2E5-B771A49BA925}">
      <dgm:prSet/>
      <dgm:spPr/>
      <dgm:t>
        <a:bodyPr/>
        <a:lstStyle/>
        <a:p>
          <a:endParaRPr lang="en-US"/>
        </a:p>
      </dgm:t>
    </dgm:pt>
    <dgm:pt modelId="{C1B9179B-0F64-41F1-99D7-6622D84541FA}">
      <dgm:prSet/>
      <dgm:spPr/>
      <dgm:t>
        <a:bodyPr/>
        <a:lstStyle/>
        <a:p>
          <a:r>
            <a:rPr lang="en-US" dirty="0">
              <a:solidFill>
                <a:srgbClr val="A6A6A6"/>
              </a:solidFill>
            </a:rPr>
            <a:t>Software Distribution  </a:t>
          </a:r>
        </a:p>
      </dgm:t>
    </dgm:pt>
    <dgm:pt modelId="{D7F6EA70-A888-440D-9AF4-8D24BBE47483}" type="parTrans" cxnId="{BCC63656-D090-4F13-825C-78D240A0B44E}">
      <dgm:prSet/>
      <dgm:spPr/>
      <dgm:t>
        <a:bodyPr/>
        <a:lstStyle/>
        <a:p>
          <a:endParaRPr lang="en-US"/>
        </a:p>
      </dgm:t>
    </dgm:pt>
    <dgm:pt modelId="{5101B1A5-A7DD-4A49-A835-0954942EC39F}" type="sibTrans" cxnId="{BCC63656-D090-4F13-825C-78D240A0B44E}">
      <dgm:prSet/>
      <dgm:spPr/>
      <dgm:t>
        <a:bodyPr/>
        <a:lstStyle/>
        <a:p>
          <a:endParaRPr lang="en-US"/>
        </a:p>
      </dgm:t>
    </dgm:pt>
    <dgm:pt modelId="{2DD66744-6E37-4CE7-8FFE-CFE847B77904}">
      <dgm:prSet/>
      <dgm:spPr/>
      <dgm:t>
        <a:bodyPr/>
        <a:lstStyle/>
        <a:p>
          <a:r>
            <a:rPr lang="en-US" dirty="0"/>
            <a:t>After-Market:  Support &amp; Maintenance</a:t>
          </a:r>
        </a:p>
      </dgm:t>
    </dgm:pt>
    <dgm:pt modelId="{EB61CB9D-DF4C-435D-9676-22678360B11A}" type="parTrans" cxnId="{D0C5F7B4-F70F-4AAB-9FF0-84004B84B76E}">
      <dgm:prSet/>
      <dgm:spPr/>
      <dgm:t>
        <a:bodyPr/>
        <a:lstStyle/>
        <a:p>
          <a:endParaRPr lang="en-US"/>
        </a:p>
      </dgm:t>
    </dgm:pt>
    <dgm:pt modelId="{FA1B7DFD-D3BD-4226-ACFD-95B2425F0995}" type="sibTrans" cxnId="{D0C5F7B4-F70F-4AAB-9FF0-84004B84B76E}">
      <dgm:prSet/>
      <dgm:spPr/>
      <dgm:t>
        <a:bodyPr/>
        <a:lstStyle/>
        <a:p>
          <a:endParaRPr lang="en-US"/>
        </a:p>
      </dgm:t>
    </dgm:pt>
    <dgm:pt modelId="{47B8E2AE-CE79-4E62-BE41-A3365C9581C4}">
      <dgm:prSet/>
      <dgm:spPr/>
      <dgm:t>
        <a:bodyPr/>
        <a:lstStyle/>
        <a:p>
          <a:r>
            <a:rPr lang="en-US" dirty="0"/>
            <a:t>Partner Channels</a:t>
          </a:r>
        </a:p>
      </dgm:t>
    </dgm:pt>
    <dgm:pt modelId="{6734E262-63DF-40C5-93EA-A4E866B8D11B}" type="parTrans" cxnId="{09C482D6-9F01-4588-8D62-1379E4EB0F23}">
      <dgm:prSet/>
      <dgm:spPr/>
      <dgm:t>
        <a:bodyPr/>
        <a:lstStyle/>
        <a:p>
          <a:endParaRPr lang="en-US"/>
        </a:p>
      </dgm:t>
    </dgm:pt>
    <dgm:pt modelId="{E0E0F91B-B8B6-4291-AC41-9DF6BE372BD2}" type="sibTrans" cxnId="{09C482D6-9F01-4588-8D62-1379E4EB0F23}">
      <dgm:prSet/>
      <dgm:spPr/>
      <dgm:t>
        <a:bodyPr/>
        <a:lstStyle/>
        <a:p>
          <a:endParaRPr lang="en-US"/>
        </a:p>
      </dgm:t>
    </dgm:pt>
    <dgm:pt modelId="{03FD7859-7244-4A54-9989-888F9660A601}">
      <dgm:prSet/>
      <dgm:spPr/>
      <dgm:t>
        <a:bodyPr/>
        <a:lstStyle/>
        <a:p>
          <a:r>
            <a:rPr lang="en-US" dirty="0"/>
            <a:t>ISVs</a:t>
          </a:r>
        </a:p>
      </dgm:t>
    </dgm:pt>
    <dgm:pt modelId="{915E0AA7-CC45-42AE-AFC9-3008DA20599E}" type="parTrans" cxnId="{72B65AFD-982E-4F8A-93D9-7F107BB68847}">
      <dgm:prSet/>
      <dgm:spPr/>
      <dgm:t>
        <a:bodyPr/>
        <a:lstStyle/>
        <a:p>
          <a:endParaRPr lang="en-US"/>
        </a:p>
      </dgm:t>
    </dgm:pt>
    <dgm:pt modelId="{C413122E-3FB7-4B62-90FC-5D34FE6459B5}" type="sibTrans" cxnId="{72B65AFD-982E-4F8A-93D9-7F107BB68847}">
      <dgm:prSet/>
      <dgm:spPr/>
      <dgm:t>
        <a:bodyPr/>
        <a:lstStyle/>
        <a:p>
          <a:endParaRPr lang="en-US"/>
        </a:p>
      </dgm:t>
    </dgm:pt>
    <dgm:pt modelId="{AA3932E0-2A80-4DA1-8E8F-3DFA5B58A590}">
      <dgm:prSet/>
      <dgm:spPr/>
      <dgm:t>
        <a:bodyPr/>
        <a:lstStyle/>
        <a:p>
          <a:r>
            <a:rPr lang="en-US" dirty="0"/>
            <a:t>VARs</a:t>
          </a:r>
        </a:p>
      </dgm:t>
    </dgm:pt>
    <dgm:pt modelId="{38C0F916-A11D-48CB-AEF8-A427F5F8867B}" type="parTrans" cxnId="{1A339665-9408-4D24-AC9C-FF2D2A464209}">
      <dgm:prSet/>
      <dgm:spPr/>
      <dgm:t>
        <a:bodyPr/>
        <a:lstStyle/>
        <a:p>
          <a:endParaRPr lang="en-US"/>
        </a:p>
      </dgm:t>
    </dgm:pt>
    <dgm:pt modelId="{D432D9EE-342E-43D8-8B16-F5E8A174F31E}" type="sibTrans" cxnId="{1A339665-9408-4D24-AC9C-FF2D2A464209}">
      <dgm:prSet/>
      <dgm:spPr/>
      <dgm:t>
        <a:bodyPr/>
        <a:lstStyle/>
        <a:p>
          <a:endParaRPr lang="en-US"/>
        </a:p>
      </dgm:t>
    </dgm:pt>
    <dgm:pt modelId="{F1898534-1FC7-4AE3-A16D-4B92C74C54FD}">
      <dgm:prSet/>
      <dgm:spPr/>
      <dgm:t>
        <a:bodyPr/>
        <a:lstStyle/>
        <a:p>
          <a:r>
            <a:rPr lang="en-US" dirty="0"/>
            <a:t>System Integrators (SI) </a:t>
          </a:r>
        </a:p>
      </dgm:t>
    </dgm:pt>
    <dgm:pt modelId="{91ECA3E6-E608-490A-9710-8AEEDF7EAFFB}" type="parTrans" cxnId="{05718F45-BEF6-4ED8-9FB4-C5A2FD6CD0B7}">
      <dgm:prSet/>
      <dgm:spPr/>
      <dgm:t>
        <a:bodyPr/>
        <a:lstStyle/>
        <a:p>
          <a:endParaRPr lang="en-US"/>
        </a:p>
      </dgm:t>
    </dgm:pt>
    <dgm:pt modelId="{884B80F2-1F90-4FE5-A828-645D8BC889A6}" type="sibTrans" cxnId="{05718F45-BEF6-4ED8-9FB4-C5A2FD6CD0B7}">
      <dgm:prSet/>
      <dgm:spPr/>
      <dgm:t>
        <a:bodyPr/>
        <a:lstStyle/>
        <a:p>
          <a:endParaRPr lang="en-US"/>
        </a:p>
      </dgm:t>
    </dgm:pt>
    <dgm:pt modelId="{B1690ADB-E03C-4852-9022-9C311A3DE6F8}">
      <dgm:prSet/>
      <dgm:spPr/>
      <dgm:t>
        <a:bodyPr/>
        <a:lstStyle/>
        <a:p>
          <a:r>
            <a:rPr lang="en-US" dirty="0"/>
            <a:t>IT Consulting</a:t>
          </a:r>
        </a:p>
      </dgm:t>
    </dgm:pt>
    <dgm:pt modelId="{DDD717F3-BC35-4EC9-AE2A-8DDED8BFF754}" type="parTrans" cxnId="{BC36279D-1B92-4EAD-ADCB-101C5AC409EF}">
      <dgm:prSet/>
      <dgm:spPr/>
      <dgm:t>
        <a:bodyPr/>
        <a:lstStyle/>
        <a:p>
          <a:endParaRPr lang="en-US"/>
        </a:p>
      </dgm:t>
    </dgm:pt>
    <dgm:pt modelId="{F07091F2-9871-44CF-BF72-B5F60A1C990B}" type="sibTrans" cxnId="{BC36279D-1B92-4EAD-ADCB-101C5AC409EF}">
      <dgm:prSet/>
      <dgm:spPr/>
      <dgm:t>
        <a:bodyPr/>
        <a:lstStyle/>
        <a:p>
          <a:endParaRPr lang="en-US"/>
        </a:p>
      </dgm:t>
    </dgm:pt>
    <dgm:pt modelId="{369FE6E9-B1DD-4AF0-A90A-003FB172A284}">
      <dgm:prSet phldrT="[Text]"/>
      <dgm:spPr/>
      <dgm:t>
        <a:bodyPr/>
        <a:lstStyle/>
        <a:p>
          <a:r>
            <a:rPr lang="en-US" dirty="0">
              <a:solidFill>
                <a:srgbClr val="A6A6A6"/>
              </a:solidFill>
            </a:rPr>
            <a:t>Paths to Market</a:t>
          </a:r>
        </a:p>
      </dgm:t>
    </dgm:pt>
    <dgm:pt modelId="{97C7B448-167B-4955-9ACA-13863DE2C737}" type="parTrans" cxnId="{D05F68AC-F9FF-46B6-99F1-9278018869C4}">
      <dgm:prSet/>
      <dgm:spPr/>
      <dgm:t>
        <a:bodyPr/>
        <a:lstStyle/>
        <a:p>
          <a:endParaRPr lang="en-US"/>
        </a:p>
      </dgm:t>
    </dgm:pt>
    <dgm:pt modelId="{49CA7146-395C-4BA1-AE97-708AE0EBFEB8}" type="sibTrans" cxnId="{D05F68AC-F9FF-46B6-99F1-9278018869C4}">
      <dgm:prSet/>
      <dgm:spPr/>
      <dgm:t>
        <a:bodyPr/>
        <a:lstStyle/>
        <a:p>
          <a:endParaRPr lang="en-US"/>
        </a:p>
      </dgm:t>
    </dgm:pt>
    <dgm:pt modelId="{0844945E-560B-4C9B-B305-32C8ECCEA57E}">
      <dgm:prSet phldrT="[Text]"/>
      <dgm:spPr/>
      <dgm:t>
        <a:bodyPr/>
        <a:lstStyle/>
        <a:p>
          <a:r>
            <a:rPr lang="en-US" dirty="0">
              <a:solidFill>
                <a:srgbClr val="A6A6A6"/>
              </a:solidFill>
            </a:rPr>
            <a:t>Channels</a:t>
          </a:r>
        </a:p>
      </dgm:t>
    </dgm:pt>
    <dgm:pt modelId="{94C31AC6-3817-4483-92BD-379ACE3AC10A}" type="parTrans" cxnId="{CBB2D14D-7CD4-4CF4-AE15-6FC1AC9F66B9}">
      <dgm:prSet/>
      <dgm:spPr/>
      <dgm:t>
        <a:bodyPr/>
        <a:lstStyle/>
        <a:p>
          <a:endParaRPr lang="en-US"/>
        </a:p>
      </dgm:t>
    </dgm:pt>
    <dgm:pt modelId="{8D6F1327-0736-414D-80C7-B48ED3CA0873}" type="sibTrans" cxnId="{CBB2D14D-7CD4-4CF4-AE15-6FC1AC9F66B9}">
      <dgm:prSet/>
      <dgm:spPr/>
      <dgm:t>
        <a:bodyPr/>
        <a:lstStyle/>
        <a:p>
          <a:endParaRPr lang="en-US"/>
        </a:p>
      </dgm:t>
    </dgm:pt>
    <dgm:pt modelId="{68EDF461-9359-4F12-A8E0-4CC0039068CA}">
      <dgm:prSet phldrT="[Text]"/>
      <dgm:spPr/>
      <dgm:t>
        <a:bodyPr/>
        <a:lstStyle/>
        <a:p>
          <a:r>
            <a:rPr lang="en-US" dirty="0">
              <a:solidFill>
                <a:srgbClr val="A6A6A6"/>
              </a:solidFill>
            </a:rPr>
            <a:t>How to Generate Revenue</a:t>
          </a:r>
        </a:p>
      </dgm:t>
    </dgm:pt>
    <dgm:pt modelId="{EE8B17AF-925C-4D94-BFCE-4B3E42B6E10D}" type="parTrans" cxnId="{DDCCD234-AA65-4A92-89EF-7228BE9DA245}">
      <dgm:prSet/>
      <dgm:spPr/>
      <dgm:t>
        <a:bodyPr/>
        <a:lstStyle/>
        <a:p>
          <a:endParaRPr lang="en-US"/>
        </a:p>
      </dgm:t>
    </dgm:pt>
    <dgm:pt modelId="{DB3A613C-3DC5-436D-BDEC-D9F9783861E1}" type="sibTrans" cxnId="{DDCCD234-AA65-4A92-89EF-7228BE9DA245}">
      <dgm:prSet/>
      <dgm:spPr/>
      <dgm:t>
        <a:bodyPr/>
        <a:lstStyle/>
        <a:p>
          <a:endParaRPr lang="en-US"/>
        </a:p>
      </dgm:t>
    </dgm:pt>
    <dgm:pt modelId="{A2976F16-FD0D-4517-9CF9-2DABB736346F}">
      <dgm:prSet phldrT="[Text]"/>
      <dgm:spPr/>
      <dgm:t>
        <a:bodyPr/>
        <a:lstStyle/>
        <a:p>
          <a:r>
            <a:rPr lang="en-US" dirty="0">
              <a:solidFill>
                <a:srgbClr val="A6A6A6"/>
              </a:solidFill>
            </a:rPr>
            <a:t>Who is the Customer</a:t>
          </a:r>
        </a:p>
      </dgm:t>
    </dgm:pt>
    <dgm:pt modelId="{38E17C3A-CE4F-44E0-A23E-C02CCF925923}" type="parTrans" cxnId="{73F0F672-7D7F-406D-AA3F-4748EAF13035}">
      <dgm:prSet/>
      <dgm:spPr/>
      <dgm:t>
        <a:bodyPr/>
        <a:lstStyle/>
        <a:p>
          <a:endParaRPr lang="en-US"/>
        </a:p>
      </dgm:t>
    </dgm:pt>
    <dgm:pt modelId="{94B784F7-B9C4-4B34-99F9-5F250EA7FE97}" type="sibTrans" cxnId="{73F0F672-7D7F-406D-AA3F-4748EAF13035}">
      <dgm:prSet/>
      <dgm:spPr/>
      <dgm:t>
        <a:bodyPr/>
        <a:lstStyle/>
        <a:p>
          <a:endParaRPr lang="en-US"/>
        </a:p>
      </dgm:t>
    </dgm:pt>
    <dgm:pt modelId="{32F24244-9799-4E62-AB6C-59875A2BB4D4}">
      <dgm:prSet phldrT="[Text]"/>
      <dgm:spPr/>
      <dgm:t>
        <a:bodyPr/>
        <a:lstStyle/>
        <a:p>
          <a:r>
            <a:rPr lang="en-US" dirty="0">
              <a:solidFill>
                <a:srgbClr val="A6A6A6"/>
              </a:solidFill>
            </a:rPr>
            <a:t>Organization’s Philosophy</a:t>
          </a:r>
        </a:p>
      </dgm:t>
    </dgm:pt>
    <dgm:pt modelId="{010BA06E-334D-4F10-BF19-778159CCD38E}" type="parTrans" cxnId="{40A1B3D9-C639-4845-9FEC-416F10394B89}">
      <dgm:prSet/>
      <dgm:spPr/>
      <dgm:t>
        <a:bodyPr/>
        <a:lstStyle/>
        <a:p>
          <a:endParaRPr lang="en-US"/>
        </a:p>
      </dgm:t>
    </dgm:pt>
    <dgm:pt modelId="{4DCA6349-9214-4803-A583-2785C16B3728}" type="sibTrans" cxnId="{40A1B3D9-C639-4845-9FEC-416F10394B89}">
      <dgm:prSet/>
      <dgm:spPr/>
      <dgm:t>
        <a:bodyPr/>
        <a:lstStyle/>
        <a:p>
          <a:endParaRPr lang="en-US"/>
        </a:p>
      </dgm:t>
    </dgm:pt>
    <dgm:pt modelId="{F82AE199-C05B-4D16-835F-277BE836DB03}">
      <dgm:prSet phldrT="[Text]"/>
      <dgm:spPr/>
      <dgm:t>
        <a:bodyPr/>
        <a:lstStyle/>
        <a:p>
          <a:r>
            <a:rPr lang="en-US" dirty="0">
              <a:solidFill>
                <a:srgbClr val="A6A6A6"/>
              </a:solidFill>
            </a:rPr>
            <a:t>Customer Journey</a:t>
          </a:r>
        </a:p>
      </dgm:t>
    </dgm:pt>
    <dgm:pt modelId="{6C9263E1-37F9-4FF7-9C7D-9E2BEF5E65B3}" type="parTrans" cxnId="{4FFDC3DE-CB6D-4A1B-BA0A-201C8CA1DD6B}">
      <dgm:prSet/>
      <dgm:spPr/>
      <dgm:t>
        <a:bodyPr/>
        <a:lstStyle/>
        <a:p>
          <a:endParaRPr lang="en-US"/>
        </a:p>
      </dgm:t>
    </dgm:pt>
    <dgm:pt modelId="{2A041259-A413-4D09-B220-77753FDBEAC9}" type="sibTrans" cxnId="{4FFDC3DE-CB6D-4A1B-BA0A-201C8CA1DD6B}">
      <dgm:prSet/>
      <dgm:spPr/>
      <dgm:t>
        <a:bodyPr/>
        <a:lstStyle/>
        <a:p>
          <a:endParaRPr lang="en-US"/>
        </a:p>
      </dgm:t>
    </dgm:pt>
    <dgm:pt modelId="{A3B75241-8D40-4E8F-A69E-C960EE73DA55}">
      <dgm:prSet phldrT="[Text]"/>
      <dgm:spPr/>
      <dgm:t>
        <a:bodyPr/>
        <a:lstStyle/>
        <a:p>
          <a:r>
            <a:rPr lang="en-US" dirty="0">
              <a:solidFill>
                <a:srgbClr val="A6A6A6"/>
              </a:solidFill>
            </a:rPr>
            <a:t>IT Pro Profile &amp; Personas</a:t>
          </a:r>
        </a:p>
      </dgm:t>
    </dgm:pt>
    <dgm:pt modelId="{C0816BCC-3630-4E06-897B-462CDAF1759C}" type="parTrans" cxnId="{1B2A4CBE-970D-4BDC-A36F-A0274586818F}">
      <dgm:prSet/>
      <dgm:spPr/>
      <dgm:t>
        <a:bodyPr/>
        <a:lstStyle/>
        <a:p>
          <a:endParaRPr lang="en-US"/>
        </a:p>
      </dgm:t>
    </dgm:pt>
    <dgm:pt modelId="{FC27A638-1D87-4633-8B02-ECB8785F3926}" type="sibTrans" cxnId="{1B2A4CBE-970D-4BDC-A36F-A0274586818F}">
      <dgm:prSet/>
      <dgm:spPr/>
      <dgm:t>
        <a:bodyPr/>
        <a:lstStyle/>
        <a:p>
          <a:endParaRPr lang="en-US"/>
        </a:p>
      </dgm:t>
    </dgm:pt>
    <dgm:pt modelId="{69AF626F-1124-4E6C-914A-1C4BD49E6D93}">
      <dgm:prSet phldrT="[Text]"/>
      <dgm:spPr/>
      <dgm:t>
        <a:bodyPr/>
        <a:lstStyle/>
        <a:p>
          <a:r>
            <a:rPr lang="en-US" dirty="0">
              <a:solidFill>
                <a:srgbClr val="A6A6A6"/>
              </a:solidFill>
            </a:rPr>
            <a:t>Priorities at Each Stage</a:t>
          </a:r>
        </a:p>
      </dgm:t>
    </dgm:pt>
    <dgm:pt modelId="{A1B52F5D-E959-4925-81EA-6A5518540E12}" type="parTrans" cxnId="{A5ABAC2B-4B4A-4765-8A43-A8B6704FC1AB}">
      <dgm:prSet/>
      <dgm:spPr/>
      <dgm:t>
        <a:bodyPr/>
        <a:lstStyle/>
        <a:p>
          <a:endParaRPr lang="en-US"/>
        </a:p>
      </dgm:t>
    </dgm:pt>
    <dgm:pt modelId="{E0FE2D22-1183-4B57-A1C0-FC6A044C7927}" type="sibTrans" cxnId="{A5ABAC2B-4B4A-4765-8A43-A8B6704FC1AB}">
      <dgm:prSet/>
      <dgm:spPr/>
      <dgm:t>
        <a:bodyPr/>
        <a:lstStyle/>
        <a:p>
          <a:endParaRPr lang="en-US"/>
        </a:p>
      </dgm:t>
    </dgm:pt>
    <dgm:pt modelId="{1B823F1B-C780-4397-97D1-950CD27597CC}">
      <dgm:prSet/>
      <dgm:spPr/>
      <dgm:t>
        <a:bodyPr/>
        <a:lstStyle/>
        <a:p>
          <a:r>
            <a:rPr lang="en-US" dirty="0">
              <a:solidFill>
                <a:srgbClr val="A6A6A6"/>
              </a:solidFill>
            </a:rPr>
            <a:t>Defining the Market</a:t>
          </a:r>
        </a:p>
      </dgm:t>
    </dgm:pt>
    <dgm:pt modelId="{90F23960-B749-487B-B206-5C1C96C1F1FA}" type="parTrans" cxnId="{59702775-7EC6-4BAF-80C2-555737900531}">
      <dgm:prSet/>
      <dgm:spPr/>
      <dgm:t>
        <a:bodyPr/>
        <a:lstStyle/>
        <a:p>
          <a:endParaRPr lang="en-US"/>
        </a:p>
      </dgm:t>
    </dgm:pt>
    <dgm:pt modelId="{B32A480A-7212-4542-A41E-EC75418072F7}" type="sibTrans" cxnId="{59702775-7EC6-4BAF-80C2-555737900531}">
      <dgm:prSet/>
      <dgm:spPr/>
      <dgm:t>
        <a:bodyPr/>
        <a:lstStyle/>
        <a:p>
          <a:endParaRPr lang="en-US"/>
        </a:p>
      </dgm:t>
    </dgm:pt>
    <dgm:pt modelId="{54EE0C74-D580-4C77-958F-154B7DFFF214}">
      <dgm:prSet/>
      <dgm:spPr/>
      <dgm:t>
        <a:bodyPr/>
        <a:lstStyle/>
        <a:p>
          <a:r>
            <a:rPr lang="en-US" dirty="0">
              <a:solidFill>
                <a:srgbClr val="A6A6A6"/>
              </a:solidFill>
            </a:rPr>
            <a:t>Category</a:t>
          </a:r>
        </a:p>
      </dgm:t>
    </dgm:pt>
    <dgm:pt modelId="{8D8564F0-1C8F-476D-97D3-6E1048E1364F}" type="parTrans" cxnId="{B15415C3-C524-4D0D-B37D-5472BF562814}">
      <dgm:prSet/>
      <dgm:spPr/>
      <dgm:t>
        <a:bodyPr/>
        <a:lstStyle/>
        <a:p>
          <a:endParaRPr lang="en-US"/>
        </a:p>
      </dgm:t>
    </dgm:pt>
    <dgm:pt modelId="{62F58A36-A147-4EFF-B75F-89CA3D39B8C2}" type="sibTrans" cxnId="{B15415C3-C524-4D0D-B37D-5472BF562814}">
      <dgm:prSet/>
      <dgm:spPr/>
      <dgm:t>
        <a:bodyPr/>
        <a:lstStyle/>
        <a:p>
          <a:endParaRPr lang="en-US"/>
        </a:p>
      </dgm:t>
    </dgm:pt>
    <dgm:pt modelId="{0AA90080-425E-4DB6-84EE-64E77F341E29}">
      <dgm:prSet/>
      <dgm:spPr/>
      <dgm:t>
        <a:bodyPr/>
        <a:lstStyle/>
        <a:p>
          <a:r>
            <a:rPr lang="en-US" dirty="0">
              <a:solidFill>
                <a:srgbClr val="A6A6A6"/>
              </a:solidFill>
            </a:rPr>
            <a:t>Function</a:t>
          </a:r>
        </a:p>
      </dgm:t>
    </dgm:pt>
    <dgm:pt modelId="{45066D72-20EF-4F0F-B80C-02A6B045A1DC}" type="parTrans" cxnId="{F08C2910-DDDD-4745-BAAF-3DA1FDC753C3}">
      <dgm:prSet/>
      <dgm:spPr/>
      <dgm:t>
        <a:bodyPr/>
        <a:lstStyle/>
        <a:p>
          <a:endParaRPr lang="en-US"/>
        </a:p>
      </dgm:t>
    </dgm:pt>
    <dgm:pt modelId="{7C8650A5-1A9E-4599-92DF-CE3E87E90AE0}" type="sibTrans" cxnId="{F08C2910-DDDD-4745-BAAF-3DA1FDC753C3}">
      <dgm:prSet/>
      <dgm:spPr/>
      <dgm:t>
        <a:bodyPr/>
        <a:lstStyle/>
        <a:p>
          <a:endParaRPr lang="en-US"/>
        </a:p>
      </dgm:t>
    </dgm:pt>
    <dgm:pt modelId="{20DA157D-ADE1-4641-B855-7A0365B92D6A}">
      <dgm:prSet/>
      <dgm:spPr/>
      <dgm:t>
        <a:bodyPr/>
        <a:lstStyle/>
        <a:p>
          <a:r>
            <a:rPr lang="en-US" dirty="0">
              <a:solidFill>
                <a:srgbClr val="A6A6A6"/>
              </a:solidFill>
            </a:rPr>
            <a:t>Target Customers </a:t>
          </a:r>
        </a:p>
      </dgm:t>
    </dgm:pt>
    <dgm:pt modelId="{049F6D25-8A05-4A9D-B30E-C734C2693C68}" type="parTrans" cxnId="{5C0AD816-6829-49F4-AF80-E22AE0BEED0E}">
      <dgm:prSet/>
      <dgm:spPr/>
      <dgm:t>
        <a:bodyPr/>
        <a:lstStyle/>
        <a:p>
          <a:endParaRPr lang="en-US"/>
        </a:p>
      </dgm:t>
    </dgm:pt>
    <dgm:pt modelId="{38810EA8-0C18-4D3F-B762-E86B5695D322}" type="sibTrans" cxnId="{5C0AD816-6829-49F4-AF80-E22AE0BEED0E}">
      <dgm:prSet/>
      <dgm:spPr/>
      <dgm:t>
        <a:bodyPr/>
        <a:lstStyle/>
        <a:p>
          <a:endParaRPr lang="en-US"/>
        </a:p>
      </dgm:t>
    </dgm:pt>
    <dgm:pt modelId="{FA40F4F7-8276-4821-9B80-0E92F14B7BBF}">
      <dgm:prSet/>
      <dgm:spPr/>
      <dgm:t>
        <a:bodyPr/>
        <a:lstStyle/>
        <a:p>
          <a:r>
            <a:rPr lang="en-US" dirty="0">
              <a:solidFill>
                <a:srgbClr val="A6A6A6"/>
              </a:solidFill>
            </a:rPr>
            <a:t>Licensing</a:t>
          </a:r>
        </a:p>
      </dgm:t>
    </dgm:pt>
    <dgm:pt modelId="{804C6E25-7756-44C3-A107-DBAB5677C41A}" type="parTrans" cxnId="{5CE52629-0891-4952-A085-64EE961298F1}">
      <dgm:prSet/>
      <dgm:spPr/>
      <dgm:t>
        <a:bodyPr/>
        <a:lstStyle/>
        <a:p>
          <a:endParaRPr lang="en-US"/>
        </a:p>
      </dgm:t>
    </dgm:pt>
    <dgm:pt modelId="{2A2D7E1D-D811-4E62-912F-95C11704F30A}" type="sibTrans" cxnId="{5CE52629-0891-4952-A085-64EE961298F1}">
      <dgm:prSet/>
      <dgm:spPr/>
      <dgm:t>
        <a:bodyPr/>
        <a:lstStyle/>
        <a:p>
          <a:endParaRPr lang="en-US"/>
        </a:p>
      </dgm:t>
    </dgm:pt>
    <dgm:pt modelId="{90FAA3C2-AD3E-4BB1-880D-964338ADB01A}">
      <dgm:prSet/>
      <dgm:spPr/>
      <dgm:t>
        <a:bodyPr/>
        <a:lstStyle/>
        <a:p>
          <a:r>
            <a:rPr lang="en-US" dirty="0">
              <a:solidFill>
                <a:srgbClr val="A6A6A6"/>
              </a:solidFill>
            </a:rPr>
            <a:t>Open Source </a:t>
          </a:r>
        </a:p>
      </dgm:t>
    </dgm:pt>
    <dgm:pt modelId="{8028F87E-25E4-4C94-89AC-3D429570A725}" type="parTrans" cxnId="{A7E5AEC5-D41B-4806-9256-85769EA80DA5}">
      <dgm:prSet/>
      <dgm:spPr/>
      <dgm:t>
        <a:bodyPr/>
        <a:lstStyle/>
        <a:p>
          <a:endParaRPr lang="en-US"/>
        </a:p>
      </dgm:t>
    </dgm:pt>
    <dgm:pt modelId="{EE09E956-AADA-4D70-9E1A-3D7865D73C8E}" type="sibTrans" cxnId="{A7E5AEC5-D41B-4806-9256-85769EA80DA5}">
      <dgm:prSet/>
      <dgm:spPr/>
      <dgm:t>
        <a:bodyPr/>
        <a:lstStyle/>
        <a:p>
          <a:endParaRPr lang="en-US"/>
        </a:p>
      </dgm:t>
    </dgm:pt>
    <dgm:pt modelId="{B4DB5618-2951-494A-84CA-1215E4F5637D}">
      <dgm:prSet/>
      <dgm:spPr/>
      <dgm:t>
        <a:bodyPr/>
        <a:lstStyle/>
        <a:p>
          <a:r>
            <a:rPr lang="en-US" dirty="0">
              <a:solidFill>
                <a:srgbClr val="A6A6A6"/>
              </a:solidFill>
            </a:rPr>
            <a:t>Commercial License</a:t>
          </a:r>
        </a:p>
      </dgm:t>
    </dgm:pt>
    <dgm:pt modelId="{3055EEB4-6E5B-4CD8-AAF4-3486416D4128}" type="parTrans" cxnId="{3D9C41E2-AB97-4858-954E-D238DB6F3C47}">
      <dgm:prSet/>
      <dgm:spPr/>
      <dgm:t>
        <a:bodyPr/>
        <a:lstStyle/>
        <a:p>
          <a:endParaRPr lang="en-US"/>
        </a:p>
      </dgm:t>
    </dgm:pt>
    <dgm:pt modelId="{100A29EA-88B2-4F3E-A29E-9520740FC859}" type="sibTrans" cxnId="{3D9C41E2-AB97-4858-954E-D238DB6F3C47}">
      <dgm:prSet/>
      <dgm:spPr/>
      <dgm:t>
        <a:bodyPr/>
        <a:lstStyle/>
        <a:p>
          <a:endParaRPr lang="en-US"/>
        </a:p>
      </dgm:t>
    </dgm:pt>
    <dgm:pt modelId="{65A3DF28-24ED-48D9-9F3A-BD949D8B0466}">
      <dgm:prSet phldrT="[Text]"/>
      <dgm:spPr/>
      <dgm:t>
        <a:bodyPr/>
        <a:lstStyle/>
        <a:p>
          <a:r>
            <a:rPr lang="en-US" dirty="0">
              <a:solidFill>
                <a:srgbClr val="A6A6A6"/>
              </a:solidFill>
            </a:rPr>
            <a:t>Service Level Agreements</a:t>
          </a:r>
        </a:p>
      </dgm:t>
    </dgm:pt>
    <dgm:pt modelId="{22C4ECA7-9AB2-4D05-B463-103FCDF8EE73}" type="parTrans" cxnId="{E028BCAF-2A0E-4319-88D6-6E87040C2F58}">
      <dgm:prSet/>
      <dgm:spPr/>
      <dgm:t>
        <a:bodyPr/>
        <a:lstStyle/>
        <a:p>
          <a:endParaRPr lang="en-US"/>
        </a:p>
      </dgm:t>
    </dgm:pt>
    <dgm:pt modelId="{422262E2-63AF-43DB-9900-75EFCD622BAF}" type="sibTrans" cxnId="{E028BCAF-2A0E-4319-88D6-6E87040C2F58}">
      <dgm:prSet/>
      <dgm:spPr/>
      <dgm:t>
        <a:bodyPr/>
        <a:lstStyle/>
        <a:p>
          <a:endParaRPr lang="en-US"/>
        </a:p>
      </dgm:t>
    </dgm:pt>
    <dgm:pt modelId="{82E0069B-15A2-40B1-86E6-80C363E1D7AE}" type="pres">
      <dgm:prSet presAssocID="{C706A7B9-9DC9-4DF0-BFBB-81257933076A}" presName="Name0" presStyleCnt="0">
        <dgm:presLayoutVars>
          <dgm:dir/>
          <dgm:animLvl val="lvl"/>
          <dgm:resizeHandles val="exact"/>
        </dgm:presLayoutVars>
      </dgm:prSet>
      <dgm:spPr/>
    </dgm:pt>
    <dgm:pt modelId="{652CF74E-2A23-490E-83AF-286C79C03538}" type="pres">
      <dgm:prSet presAssocID="{1B823F1B-C780-4397-97D1-950CD27597CC}" presName="composite" presStyleCnt="0"/>
      <dgm:spPr/>
    </dgm:pt>
    <dgm:pt modelId="{E90F00AF-3294-4456-B54B-2C89458121C6}" type="pres">
      <dgm:prSet presAssocID="{1B823F1B-C780-4397-97D1-950CD27597CC}" presName="parTx" presStyleLbl="alignNode1" presStyleIdx="0" presStyleCnt="6">
        <dgm:presLayoutVars>
          <dgm:chMax val="0"/>
          <dgm:chPref val="0"/>
          <dgm:bulletEnabled val="1"/>
        </dgm:presLayoutVars>
      </dgm:prSet>
      <dgm:spPr/>
    </dgm:pt>
    <dgm:pt modelId="{2640099D-C009-4F09-8BB7-CB88A434DF8D}" type="pres">
      <dgm:prSet presAssocID="{1B823F1B-C780-4397-97D1-950CD27597CC}" presName="desTx" presStyleLbl="alignAccFollowNode1" presStyleIdx="0" presStyleCnt="6">
        <dgm:presLayoutVars>
          <dgm:bulletEnabled val="1"/>
        </dgm:presLayoutVars>
      </dgm:prSet>
      <dgm:spPr/>
    </dgm:pt>
    <dgm:pt modelId="{2DD6D0D4-24DA-4CFF-BBF0-B27450A44EC3}" type="pres">
      <dgm:prSet presAssocID="{B32A480A-7212-4542-A41E-EC75418072F7}" presName="space" presStyleCnt="0"/>
      <dgm:spPr/>
    </dgm:pt>
    <dgm:pt modelId="{6B224AC3-401E-4A37-8A37-6A47759CFA8A}" type="pres">
      <dgm:prSet presAssocID="{A2976F16-FD0D-4517-9CF9-2DABB736346F}" presName="composite" presStyleCnt="0"/>
      <dgm:spPr/>
    </dgm:pt>
    <dgm:pt modelId="{3CC577D9-5629-431A-A821-7CE85CE8AE5F}" type="pres">
      <dgm:prSet presAssocID="{A2976F16-FD0D-4517-9CF9-2DABB736346F}" presName="parTx" presStyleLbl="alignNode1" presStyleIdx="1" presStyleCnt="6">
        <dgm:presLayoutVars>
          <dgm:chMax val="0"/>
          <dgm:chPref val="0"/>
          <dgm:bulletEnabled val="1"/>
        </dgm:presLayoutVars>
      </dgm:prSet>
      <dgm:spPr/>
    </dgm:pt>
    <dgm:pt modelId="{D25755EF-93A4-4BF4-B6F8-52DFCDCC5F53}" type="pres">
      <dgm:prSet presAssocID="{A2976F16-FD0D-4517-9CF9-2DABB736346F}" presName="desTx" presStyleLbl="alignAccFollowNode1" presStyleIdx="1" presStyleCnt="6">
        <dgm:presLayoutVars>
          <dgm:bulletEnabled val="1"/>
        </dgm:presLayoutVars>
      </dgm:prSet>
      <dgm:spPr/>
    </dgm:pt>
    <dgm:pt modelId="{DD99E3D5-CE48-4398-B26C-E37DB268B456}" type="pres">
      <dgm:prSet presAssocID="{94B784F7-B9C4-4B34-99F9-5F250EA7FE97}" presName="space" presStyleCnt="0"/>
      <dgm:spPr/>
    </dgm:pt>
    <dgm:pt modelId="{6780506E-E729-48BC-A91D-94D353202505}" type="pres">
      <dgm:prSet presAssocID="{742A72CF-7F32-4282-BBFB-474EB3F4FF9F}" presName="composite" presStyleCnt="0"/>
      <dgm:spPr/>
    </dgm:pt>
    <dgm:pt modelId="{3C343D9F-557A-45C2-9A73-7247051E6441}" type="pres">
      <dgm:prSet presAssocID="{742A72CF-7F32-4282-BBFB-474EB3F4FF9F}" presName="parTx" presStyleLbl="alignNode1" presStyleIdx="2" presStyleCnt="6">
        <dgm:presLayoutVars>
          <dgm:chMax val="0"/>
          <dgm:chPref val="0"/>
          <dgm:bulletEnabled val="1"/>
        </dgm:presLayoutVars>
      </dgm:prSet>
      <dgm:spPr/>
    </dgm:pt>
    <dgm:pt modelId="{FD29DA79-619B-47F5-A3E9-324E555E481C}" type="pres">
      <dgm:prSet presAssocID="{742A72CF-7F32-4282-BBFB-474EB3F4FF9F}" presName="desTx" presStyleLbl="alignAccFollowNode1" presStyleIdx="2" presStyleCnt="6">
        <dgm:presLayoutVars>
          <dgm:bulletEnabled val="1"/>
        </dgm:presLayoutVars>
      </dgm:prSet>
      <dgm:spPr/>
    </dgm:pt>
    <dgm:pt modelId="{7867652D-BCA1-46E9-ACDC-D8CAB190FC22}" type="pres">
      <dgm:prSet presAssocID="{E14BEF2E-2007-40EE-9110-11EF37D78C14}" presName="space" presStyleCnt="0"/>
      <dgm:spPr/>
    </dgm:pt>
    <dgm:pt modelId="{8AE35B90-FA6D-404D-A67C-66B78EB5CA50}" type="pres">
      <dgm:prSet presAssocID="{FA40F4F7-8276-4821-9B80-0E92F14B7BBF}" presName="composite" presStyleCnt="0"/>
      <dgm:spPr/>
    </dgm:pt>
    <dgm:pt modelId="{0495CE50-28DD-4E93-8482-BEA94564EB70}" type="pres">
      <dgm:prSet presAssocID="{FA40F4F7-8276-4821-9B80-0E92F14B7BBF}" presName="parTx" presStyleLbl="alignNode1" presStyleIdx="3" presStyleCnt="6">
        <dgm:presLayoutVars>
          <dgm:chMax val="0"/>
          <dgm:chPref val="0"/>
          <dgm:bulletEnabled val="1"/>
        </dgm:presLayoutVars>
      </dgm:prSet>
      <dgm:spPr/>
    </dgm:pt>
    <dgm:pt modelId="{9E373947-43C6-46FF-BA95-FAEC5632E998}" type="pres">
      <dgm:prSet presAssocID="{FA40F4F7-8276-4821-9B80-0E92F14B7BBF}" presName="desTx" presStyleLbl="alignAccFollowNode1" presStyleIdx="3" presStyleCnt="6">
        <dgm:presLayoutVars>
          <dgm:bulletEnabled val="1"/>
        </dgm:presLayoutVars>
      </dgm:prSet>
      <dgm:spPr/>
    </dgm:pt>
    <dgm:pt modelId="{94FC9867-0306-42CE-9780-FF084DFC3926}" type="pres">
      <dgm:prSet presAssocID="{2A2D7E1D-D811-4E62-912F-95C11704F30A}" presName="space" presStyleCnt="0"/>
      <dgm:spPr/>
    </dgm:pt>
    <dgm:pt modelId="{B02B9D29-30F4-48CF-B523-BF45A441E2CF}" type="pres">
      <dgm:prSet presAssocID="{C1B9179B-0F64-41F1-99D7-6622D84541FA}" presName="composite" presStyleCnt="0"/>
      <dgm:spPr/>
    </dgm:pt>
    <dgm:pt modelId="{3CAE7D1F-2EA8-42DC-93E9-8509DEEFEFE4}" type="pres">
      <dgm:prSet presAssocID="{C1B9179B-0F64-41F1-99D7-6622D84541FA}" presName="parTx" presStyleLbl="alignNode1" presStyleIdx="4" presStyleCnt="6">
        <dgm:presLayoutVars>
          <dgm:chMax val="0"/>
          <dgm:chPref val="0"/>
          <dgm:bulletEnabled val="1"/>
        </dgm:presLayoutVars>
      </dgm:prSet>
      <dgm:spPr/>
    </dgm:pt>
    <dgm:pt modelId="{29AEDCB6-9A4C-4B9B-8E46-E0FCBB9F4AF9}" type="pres">
      <dgm:prSet presAssocID="{C1B9179B-0F64-41F1-99D7-6622D84541FA}" presName="desTx" presStyleLbl="alignAccFollowNode1" presStyleIdx="4" presStyleCnt="6">
        <dgm:presLayoutVars>
          <dgm:bulletEnabled val="1"/>
        </dgm:presLayoutVars>
      </dgm:prSet>
      <dgm:spPr/>
    </dgm:pt>
    <dgm:pt modelId="{E0BEE9E7-FC2D-43BC-A292-CB11E4E038D8}" type="pres">
      <dgm:prSet presAssocID="{5101B1A5-A7DD-4A49-A835-0954942EC39F}" presName="space" presStyleCnt="0"/>
      <dgm:spPr/>
    </dgm:pt>
    <dgm:pt modelId="{DF71996F-341B-4611-94FB-4E994E5B03F4}" type="pres">
      <dgm:prSet presAssocID="{2DD66744-6E37-4CE7-8FFE-CFE847B77904}" presName="composite" presStyleCnt="0"/>
      <dgm:spPr/>
    </dgm:pt>
    <dgm:pt modelId="{6686C020-8987-4586-BB6F-FE35DB763DD3}" type="pres">
      <dgm:prSet presAssocID="{2DD66744-6E37-4CE7-8FFE-CFE847B77904}" presName="parTx" presStyleLbl="alignNode1" presStyleIdx="5" presStyleCnt="6">
        <dgm:presLayoutVars>
          <dgm:chMax val="0"/>
          <dgm:chPref val="0"/>
          <dgm:bulletEnabled val="1"/>
        </dgm:presLayoutVars>
      </dgm:prSet>
      <dgm:spPr/>
    </dgm:pt>
    <dgm:pt modelId="{C818F769-348E-4094-8447-A37DC2AA2FA2}" type="pres">
      <dgm:prSet presAssocID="{2DD66744-6E37-4CE7-8FFE-CFE847B77904}" presName="desTx" presStyleLbl="alignAccFollowNode1" presStyleIdx="5" presStyleCnt="6">
        <dgm:presLayoutVars>
          <dgm:bulletEnabled val="1"/>
        </dgm:presLayoutVars>
      </dgm:prSet>
      <dgm:spPr/>
    </dgm:pt>
  </dgm:ptLst>
  <dgm:cxnLst>
    <dgm:cxn modelId="{E212800F-C2B7-48F1-8A5D-820982F6180B}" type="presOf" srcId="{69AF626F-1124-4E6C-914A-1C4BD49E6D93}" destId="{D25755EF-93A4-4BF4-B6F8-52DFCDCC5F53}" srcOrd="0" destOrd="3" presId="urn:microsoft.com/office/officeart/2005/8/layout/hList1"/>
    <dgm:cxn modelId="{F08C2910-DDDD-4745-BAAF-3DA1FDC753C3}" srcId="{1B823F1B-C780-4397-97D1-950CD27597CC}" destId="{0AA90080-425E-4DB6-84EE-64E77F341E29}" srcOrd="1" destOrd="0" parTransId="{45066D72-20EF-4F0F-B80C-02A6B045A1DC}" sibTransId="{7C8650A5-1A9E-4599-92DF-CE3E87E90AE0}"/>
    <dgm:cxn modelId="{3381FD13-16A2-4629-98A7-723DB802F801}" type="presOf" srcId="{F1898534-1FC7-4AE3-A16D-4B92C74C54FD}" destId="{C818F769-348E-4094-8447-A37DC2AA2FA2}" srcOrd="0" destOrd="3" presId="urn:microsoft.com/office/officeart/2005/8/layout/hList1"/>
    <dgm:cxn modelId="{5C0AD816-6829-49F4-AF80-E22AE0BEED0E}" srcId="{1B823F1B-C780-4397-97D1-950CD27597CC}" destId="{20DA157D-ADE1-4641-B855-7A0365B92D6A}" srcOrd="2" destOrd="0" parTransId="{049F6D25-8A05-4A9D-B30E-C734C2693C68}" sibTransId="{38810EA8-0C18-4D3F-B762-E86B5695D322}"/>
    <dgm:cxn modelId="{5D7B341A-3974-4748-B7ED-ABCB9DD325CB}" type="presOf" srcId="{2A416C11-DB11-42A8-99B3-E56084B0AE61}" destId="{FD29DA79-619B-47F5-A3E9-324E555E481C}" srcOrd="0" destOrd="0" presId="urn:microsoft.com/office/officeart/2005/8/layout/hList1"/>
    <dgm:cxn modelId="{5CE52629-0891-4952-A085-64EE961298F1}" srcId="{C706A7B9-9DC9-4DF0-BFBB-81257933076A}" destId="{FA40F4F7-8276-4821-9B80-0E92F14B7BBF}" srcOrd="3" destOrd="0" parTransId="{804C6E25-7756-44C3-A107-DBAB5677C41A}" sibTransId="{2A2D7E1D-D811-4E62-912F-95C11704F30A}"/>
    <dgm:cxn modelId="{A5ABAC2B-4B4A-4765-8A43-A8B6704FC1AB}" srcId="{A2976F16-FD0D-4517-9CF9-2DABB736346F}" destId="{69AF626F-1124-4E6C-914A-1C4BD49E6D93}" srcOrd="3" destOrd="0" parTransId="{A1B52F5D-E959-4925-81EA-6A5518540E12}" sibTransId="{E0FE2D22-1183-4B57-A1C0-FC6A044C7927}"/>
    <dgm:cxn modelId="{5AD48F33-A071-4D0F-8A75-7F77FFFBDE53}" type="presOf" srcId="{0B578006-12F7-4F58-B094-D3536213D1C3}" destId="{FD29DA79-619B-47F5-A3E9-324E555E481C}" srcOrd="0" destOrd="1" presId="urn:microsoft.com/office/officeart/2005/8/layout/hList1"/>
    <dgm:cxn modelId="{DDCCD234-AA65-4A92-89EF-7228BE9DA245}" srcId="{C1B9179B-0F64-41F1-99D7-6622D84541FA}" destId="{68EDF461-9359-4F12-A8E0-4CC0039068CA}" srcOrd="2" destOrd="0" parTransId="{EE8B17AF-925C-4D94-BFCE-4B3E42B6E10D}" sibTransId="{DB3A613C-3DC5-436D-BDEC-D9F9783861E1}"/>
    <dgm:cxn modelId="{05718F45-BEF6-4ED8-9FB4-C5A2FD6CD0B7}" srcId="{2DD66744-6E37-4CE7-8FFE-CFE847B77904}" destId="{F1898534-1FC7-4AE3-A16D-4B92C74C54FD}" srcOrd="3" destOrd="0" parTransId="{91ECA3E6-E608-490A-9710-8AEEDF7EAFFB}" sibTransId="{884B80F2-1F90-4FE5-A828-645D8BC889A6}"/>
    <dgm:cxn modelId="{1A339665-9408-4D24-AC9C-FF2D2A464209}" srcId="{2DD66744-6E37-4CE7-8FFE-CFE847B77904}" destId="{AA3932E0-2A80-4DA1-8E8F-3DFA5B58A590}" srcOrd="2" destOrd="0" parTransId="{38C0F916-A11D-48CB-AEF8-A427F5F8867B}" sibTransId="{D432D9EE-342E-43D8-8B16-F5E8A174F31E}"/>
    <dgm:cxn modelId="{CBB2D14D-7CD4-4CF4-AE15-6FC1AC9F66B9}" srcId="{C1B9179B-0F64-41F1-99D7-6622D84541FA}" destId="{0844945E-560B-4C9B-B305-32C8ECCEA57E}" srcOrd="1" destOrd="0" parTransId="{94C31AC6-3817-4483-92BD-379ACE3AC10A}" sibTransId="{8D6F1327-0736-414D-80C7-B48ED3CA0873}"/>
    <dgm:cxn modelId="{429DE24D-2AD9-44D9-B844-F1811A1DCC57}" type="presOf" srcId="{20DA157D-ADE1-4641-B855-7A0365B92D6A}" destId="{2640099D-C009-4F09-8BB7-CB88A434DF8D}" srcOrd="0" destOrd="2" presId="urn:microsoft.com/office/officeart/2005/8/layout/hList1"/>
    <dgm:cxn modelId="{93A2BF4F-D87C-4BC7-8557-0F5D7F8ED5E8}" type="presOf" srcId="{2DD66744-6E37-4CE7-8FFE-CFE847B77904}" destId="{6686C020-8987-4586-BB6F-FE35DB763DD3}" srcOrd="0" destOrd="0" presId="urn:microsoft.com/office/officeart/2005/8/layout/hList1"/>
    <dgm:cxn modelId="{B0FEEA71-4DB3-40CE-8B1F-1E8D39D8998F}" type="presOf" srcId="{90FAA3C2-AD3E-4BB1-880D-964338ADB01A}" destId="{9E373947-43C6-46FF-BA95-FAEC5632E998}" srcOrd="0" destOrd="0" presId="urn:microsoft.com/office/officeart/2005/8/layout/hList1"/>
    <dgm:cxn modelId="{34D26D72-58C8-4DEB-BAEC-2032FC01F275}" type="presOf" srcId="{32F24244-9799-4E62-AB6C-59875A2BB4D4}" destId="{D25755EF-93A4-4BF4-B6F8-52DFCDCC5F53}" srcOrd="0" destOrd="0" presId="urn:microsoft.com/office/officeart/2005/8/layout/hList1"/>
    <dgm:cxn modelId="{73F0F672-7D7F-406D-AA3F-4748EAF13035}" srcId="{C706A7B9-9DC9-4DF0-BFBB-81257933076A}" destId="{A2976F16-FD0D-4517-9CF9-2DABB736346F}" srcOrd="1" destOrd="0" parTransId="{38E17C3A-CE4F-44E0-A23E-C02CCF925923}" sibTransId="{94B784F7-B9C4-4B34-99F9-5F250EA7FE97}"/>
    <dgm:cxn modelId="{59702775-7EC6-4BAF-80C2-555737900531}" srcId="{C706A7B9-9DC9-4DF0-BFBB-81257933076A}" destId="{1B823F1B-C780-4397-97D1-950CD27597CC}" srcOrd="0" destOrd="0" parTransId="{90F23960-B749-487B-B206-5C1C96C1F1FA}" sibTransId="{B32A480A-7212-4542-A41E-EC75418072F7}"/>
    <dgm:cxn modelId="{BCC63656-D090-4F13-825C-78D240A0B44E}" srcId="{C706A7B9-9DC9-4DF0-BFBB-81257933076A}" destId="{C1B9179B-0F64-41F1-99D7-6622D84541FA}" srcOrd="4" destOrd="0" parTransId="{D7F6EA70-A888-440D-9AF4-8D24BBE47483}" sibTransId="{5101B1A5-A7DD-4A49-A835-0954942EC39F}"/>
    <dgm:cxn modelId="{995F857A-C9F6-4B20-BEA3-4595CC3EB7AF}" type="presOf" srcId="{54EE0C74-D580-4C77-958F-154B7DFFF214}" destId="{2640099D-C009-4F09-8BB7-CB88A434DF8D}" srcOrd="0" destOrd="0" presId="urn:microsoft.com/office/officeart/2005/8/layout/hList1"/>
    <dgm:cxn modelId="{B6CCFA5A-6FE1-45E3-89C9-0D684242389B}" type="presOf" srcId="{369FE6E9-B1DD-4AF0-A90A-003FB172A284}" destId="{29AEDCB6-9A4C-4B9B-8E46-E0FCBB9F4AF9}" srcOrd="0" destOrd="0" presId="urn:microsoft.com/office/officeart/2005/8/layout/hList1"/>
    <dgm:cxn modelId="{EF95BE91-C3FB-46E5-93B0-C1A8A28B0953}" type="presOf" srcId="{C706A7B9-9DC9-4DF0-BFBB-81257933076A}" destId="{82E0069B-15A2-40B1-86E6-80C363E1D7AE}" srcOrd="0" destOrd="0" presId="urn:microsoft.com/office/officeart/2005/8/layout/hList1"/>
    <dgm:cxn modelId="{95A76199-B95A-4DAB-94B5-5593E891B5BE}" type="presOf" srcId="{F82AE199-C05B-4D16-835F-277BE836DB03}" destId="{D25755EF-93A4-4BF4-B6F8-52DFCDCC5F53}" srcOrd="0" destOrd="2" presId="urn:microsoft.com/office/officeart/2005/8/layout/hList1"/>
    <dgm:cxn modelId="{E2431F9A-BD28-4965-8377-29F02E0D635D}" type="presOf" srcId="{B1690ADB-E03C-4852-9022-9C311A3DE6F8}" destId="{C818F769-348E-4094-8447-A37DC2AA2FA2}" srcOrd="0" destOrd="4" presId="urn:microsoft.com/office/officeart/2005/8/layout/hList1"/>
    <dgm:cxn modelId="{BC36279D-1B92-4EAD-ADCB-101C5AC409EF}" srcId="{2DD66744-6E37-4CE7-8FFE-CFE847B77904}" destId="{B1690ADB-E03C-4852-9022-9C311A3DE6F8}" srcOrd="4" destOrd="0" parTransId="{DDD717F3-BC35-4EC9-AE2A-8DDED8BFF754}" sibTransId="{F07091F2-9871-44CF-BF72-B5F60A1C990B}"/>
    <dgm:cxn modelId="{E908E8A6-E1A3-4AAE-9513-C66A6FABDBA1}" type="presOf" srcId="{1B823F1B-C780-4397-97D1-950CD27597CC}" destId="{E90F00AF-3294-4456-B54B-2C89458121C6}" srcOrd="0" destOrd="0" presId="urn:microsoft.com/office/officeart/2005/8/layout/hList1"/>
    <dgm:cxn modelId="{3C5C83A9-25D4-4254-BD0C-EECD3E499F50}" type="presOf" srcId="{0844945E-560B-4C9B-B305-32C8ECCEA57E}" destId="{29AEDCB6-9A4C-4B9B-8E46-E0FCBB9F4AF9}" srcOrd="0" destOrd="1" presId="urn:microsoft.com/office/officeart/2005/8/layout/hList1"/>
    <dgm:cxn modelId="{1284C5AB-7C3A-46C2-BFAE-CBF0BF5454CD}" type="presOf" srcId="{03FD7859-7244-4A54-9989-888F9660A601}" destId="{C818F769-348E-4094-8447-A37DC2AA2FA2}" srcOrd="0" destOrd="1" presId="urn:microsoft.com/office/officeart/2005/8/layout/hList1"/>
    <dgm:cxn modelId="{D05F68AC-F9FF-46B6-99F1-9278018869C4}" srcId="{C1B9179B-0F64-41F1-99D7-6622D84541FA}" destId="{369FE6E9-B1DD-4AF0-A90A-003FB172A284}" srcOrd="0" destOrd="0" parTransId="{97C7B448-167B-4955-9ACA-13863DE2C737}" sibTransId="{49CA7146-395C-4BA1-AE97-708AE0EBFEB8}"/>
    <dgm:cxn modelId="{274642AE-8951-488F-AEBE-0E23DD436BFE}" srcId="{C706A7B9-9DC9-4DF0-BFBB-81257933076A}" destId="{742A72CF-7F32-4282-BBFB-474EB3F4FF9F}" srcOrd="2" destOrd="0" parTransId="{2B5EB224-C218-46F1-ACAC-FA8691256D2D}" sibTransId="{E14BEF2E-2007-40EE-9110-11EF37D78C14}"/>
    <dgm:cxn modelId="{A161E3AE-EFA2-4BBA-AC96-1B7D73E8E4EE}" type="presOf" srcId="{A2976F16-FD0D-4517-9CF9-2DABB736346F}" destId="{3CC577D9-5629-431A-A821-7CE85CE8AE5F}" srcOrd="0" destOrd="0" presId="urn:microsoft.com/office/officeart/2005/8/layout/hList1"/>
    <dgm:cxn modelId="{364522AF-C873-4106-BCDD-4220ACC3AFD1}" type="presOf" srcId="{B4DB5618-2951-494A-84CA-1215E4F5637D}" destId="{9E373947-43C6-46FF-BA95-FAEC5632E998}" srcOrd="0" destOrd="1" presId="urn:microsoft.com/office/officeart/2005/8/layout/hList1"/>
    <dgm:cxn modelId="{E028BCAF-2A0E-4319-88D6-6E87040C2F58}" srcId="{FA40F4F7-8276-4821-9B80-0E92F14B7BBF}" destId="{65A3DF28-24ED-48D9-9F3A-BD949D8B0466}" srcOrd="2" destOrd="0" parTransId="{22C4ECA7-9AB2-4D05-B463-103FCDF8EE73}" sibTransId="{422262E2-63AF-43DB-9900-75EFCD622BAF}"/>
    <dgm:cxn modelId="{411373B4-8B2F-4ECB-B2E1-EAA0C5621C9A}" type="presOf" srcId="{47B8E2AE-CE79-4E62-BE41-A3365C9581C4}" destId="{C818F769-348E-4094-8447-A37DC2AA2FA2}" srcOrd="0" destOrd="0" presId="urn:microsoft.com/office/officeart/2005/8/layout/hList1"/>
    <dgm:cxn modelId="{D0C5F7B4-F70F-4AAB-9FF0-84004B84B76E}" srcId="{C706A7B9-9DC9-4DF0-BFBB-81257933076A}" destId="{2DD66744-6E37-4CE7-8FFE-CFE847B77904}" srcOrd="5" destOrd="0" parTransId="{EB61CB9D-DF4C-435D-9676-22678360B11A}" sibTransId="{FA1B7DFD-D3BD-4226-ACFD-95B2425F0995}"/>
    <dgm:cxn modelId="{79FA26B9-656C-473A-A2E5-B771A49BA925}" srcId="{742A72CF-7F32-4282-BBFB-474EB3F4FF9F}" destId="{0B578006-12F7-4F58-B094-D3536213D1C3}" srcOrd="1" destOrd="0" parTransId="{D2BE10E4-9F6D-4A96-8322-53442D8AA322}" sibTransId="{0535D9CB-1D25-4E3E-842C-BE8E50977B6B}"/>
    <dgm:cxn modelId="{1B2A4CBE-970D-4BDC-A36F-A0274586818F}" srcId="{A2976F16-FD0D-4517-9CF9-2DABB736346F}" destId="{A3B75241-8D40-4E8F-A69E-C960EE73DA55}" srcOrd="1" destOrd="0" parTransId="{C0816BCC-3630-4E06-897B-462CDAF1759C}" sibTransId="{FC27A638-1D87-4633-8B02-ECB8785F3926}"/>
    <dgm:cxn modelId="{8E63B0BF-85BF-4C2F-B378-41B9F4B73A71}" type="presOf" srcId="{C1B9179B-0F64-41F1-99D7-6622D84541FA}" destId="{3CAE7D1F-2EA8-42DC-93E9-8509DEEFEFE4}" srcOrd="0" destOrd="0" presId="urn:microsoft.com/office/officeart/2005/8/layout/hList1"/>
    <dgm:cxn modelId="{B15415C3-C524-4D0D-B37D-5472BF562814}" srcId="{1B823F1B-C780-4397-97D1-950CD27597CC}" destId="{54EE0C74-D580-4C77-958F-154B7DFFF214}" srcOrd="0" destOrd="0" parTransId="{8D8564F0-1C8F-476D-97D3-6E1048E1364F}" sibTransId="{62F58A36-A147-4EFF-B75F-89CA3D39B8C2}"/>
    <dgm:cxn modelId="{A7E5AEC5-D41B-4806-9256-85769EA80DA5}" srcId="{FA40F4F7-8276-4821-9B80-0E92F14B7BBF}" destId="{90FAA3C2-AD3E-4BB1-880D-964338ADB01A}" srcOrd="0" destOrd="0" parTransId="{8028F87E-25E4-4C94-89AC-3D429570A725}" sibTransId="{EE09E956-AADA-4D70-9E1A-3D7865D73C8E}"/>
    <dgm:cxn modelId="{46C0B2C5-469E-4CDC-B4D1-F37BA16A82EC}" type="presOf" srcId="{68EDF461-9359-4F12-A8E0-4CC0039068CA}" destId="{29AEDCB6-9A4C-4B9B-8E46-E0FCBB9F4AF9}" srcOrd="0" destOrd="2" presId="urn:microsoft.com/office/officeart/2005/8/layout/hList1"/>
    <dgm:cxn modelId="{49BD29CF-EE3F-472C-A817-D59882F5EC15}" type="presOf" srcId="{742A72CF-7F32-4282-BBFB-474EB3F4FF9F}" destId="{3C343D9F-557A-45C2-9A73-7247051E6441}" srcOrd="0" destOrd="0" presId="urn:microsoft.com/office/officeart/2005/8/layout/hList1"/>
    <dgm:cxn modelId="{FAEF50D1-8057-4086-B03F-6B379111A2D7}" srcId="{742A72CF-7F32-4282-BBFB-474EB3F4FF9F}" destId="{2A416C11-DB11-42A8-99B3-E56084B0AE61}" srcOrd="0" destOrd="0" parTransId="{D8D9CFC8-E301-4915-BBE8-9E788F865B04}" sibTransId="{DB6604A2-C04E-4EB9-9FF9-9E12C82BF188}"/>
    <dgm:cxn modelId="{F4B2B7D2-C2C1-448D-9D9C-EB5CECDDBF31}" type="presOf" srcId="{0AA90080-425E-4DB6-84EE-64E77F341E29}" destId="{2640099D-C009-4F09-8BB7-CB88A434DF8D}" srcOrd="0" destOrd="1" presId="urn:microsoft.com/office/officeart/2005/8/layout/hList1"/>
    <dgm:cxn modelId="{09C482D6-9F01-4588-8D62-1379E4EB0F23}" srcId="{2DD66744-6E37-4CE7-8FFE-CFE847B77904}" destId="{47B8E2AE-CE79-4E62-BE41-A3365C9581C4}" srcOrd="0" destOrd="0" parTransId="{6734E262-63DF-40C5-93EA-A4E866B8D11B}" sibTransId="{E0E0F91B-B8B6-4291-AC41-9DF6BE372BD2}"/>
    <dgm:cxn modelId="{40A1B3D9-C639-4845-9FEC-416F10394B89}" srcId="{A2976F16-FD0D-4517-9CF9-2DABB736346F}" destId="{32F24244-9799-4E62-AB6C-59875A2BB4D4}" srcOrd="0" destOrd="0" parTransId="{010BA06E-334D-4F10-BF19-778159CCD38E}" sibTransId="{4DCA6349-9214-4803-A583-2785C16B3728}"/>
    <dgm:cxn modelId="{4FFDC3DE-CB6D-4A1B-BA0A-201C8CA1DD6B}" srcId="{A2976F16-FD0D-4517-9CF9-2DABB736346F}" destId="{F82AE199-C05B-4D16-835F-277BE836DB03}" srcOrd="2" destOrd="0" parTransId="{6C9263E1-37F9-4FF7-9C7D-9E2BEF5E65B3}" sibTransId="{2A041259-A413-4D09-B220-77753FDBEAC9}"/>
    <dgm:cxn modelId="{3D9C41E2-AB97-4858-954E-D238DB6F3C47}" srcId="{FA40F4F7-8276-4821-9B80-0E92F14B7BBF}" destId="{B4DB5618-2951-494A-84CA-1215E4F5637D}" srcOrd="1" destOrd="0" parTransId="{3055EEB4-6E5B-4CD8-AAF4-3486416D4128}" sibTransId="{100A29EA-88B2-4F3E-A29E-9520740FC859}"/>
    <dgm:cxn modelId="{014C81E7-87CA-45FE-BDD1-2CF1A7D2073C}" type="presOf" srcId="{AA3932E0-2A80-4DA1-8E8F-3DFA5B58A590}" destId="{C818F769-348E-4094-8447-A37DC2AA2FA2}" srcOrd="0" destOrd="2" presId="urn:microsoft.com/office/officeart/2005/8/layout/hList1"/>
    <dgm:cxn modelId="{E27382ED-CFEA-4610-B4CB-8AE28C3FA742}" type="presOf" srcId="{A3B75241-8D40-4E8F-A69E-C960EE73DA55}" destId="{D25755EF-93A4-4BF4-B6F8-52DFCDCC5F53}" srcOrd="0" destOrd="1" presId="urn:microsoft.com/office/officeart/2005/8/layout/hList1"/>
    <dgm:cxn modelId="{C7D5CEED-57C6-4AD0-ACA4-6BBB2DDB15F9}" type="presOf" srcId="{FA40F4F7-8276-4821-9B80-0E92F14B7BBF}" destId="{0495CE50-28DD-4E93-8482-BEA94564EB70}" srcOrd="0" destOrd="0" presId="urn:microsoft.com/office/officeart/2005/8/layout/hList1"/>
    <dgm:cxn modelId="{A9B5BFEE-6AF9-459E-9D57-755F27102B99}" type="presOf" srcId="{65A3DF28-24ED-48D9-9F3A-BD949D8B0466}" destId="{9E373947-43C6-46FF-BA95-FAEC5632E998}" srcOrd="0" destOrd="2" presId="urn:microsoft.com/office/officeart/2005/8/layout/hList1"/>
    <dgm:cxn modelId="{72B65AFD-982E-4F8A-93D9-7F107BB68847}" srcId="{2DD66744-6E37-4CE7-8FFE-CFE847B77904}" destId="{03FD7859-7244-4A54-9989-888F9660A601}" srcOrd="1" destOrd="0" parTransId="{915E0AA7-CC45-42AE-AFC9-3008DA20599E}" sibTransId="{C413122E-3FB7-4B62-90FC-5D34FE6459B5}"/>
    <dgm:cxn modelId="{799893CA-F23B-457E-BB34-DD2E20C7941A}" type="presParOf" srcId="{82E0069B-15A2-40B1-86E6-80C363E1D7AE}" destId="{652CF74E-2A23-490E-83AF-286C79C03538}" srcOrd="0" destOrd="0" presId="urn:microsoft.com/office/officeart/2005/8/layout/hList1"/>
    <dgm:cxn modelId="{57132496-6739-4C84-8A0C-07643F919529}" type="presParOf" srcId="{652CF74E-2A23-490E-83AF-286C79C03538}" destId="{E90F00AF-3294-4456-B54B-2C89458121C6}" srcOrd="0" destOrd="0" presId="urn:microsoft.com/office/officeart/2005/8/layout/hList1"/>
    <dgm:cxn modelId="{2030F0BE-DBAE-4511-918B-5CB1D2F7F32F}" type="presParOf" srcId="{652CF74E-2A23-490E-83AF-286C79C03538}" destId="{2640099D-C009-4F09-8BB7-CB88A434DF8D}" srcOrd="1" destOrd="0" presId="urn:microsoft.com/office/officeart/2005/8/layout/hList1"/>
    <dgm:cxn modelId="{A5E53A22-ECC5-4DCE-B6BA-804E3FB947C7}" type="presParOf" srcId="{82E0069B-15A2-40B1-86E6-80C363E1D7AE}" destId="{2DD6D0D4-24DA-4CFF-BBF0-B27450A44EC3}" srcOrd="1" destOrd="0" presId="urn:microsoft.com/office/officeart/2005/8/layout/hList1"/>
    <dgm:cxn modelId="{643991DC-E6D5-4DB3-8F89-6BC0289675E4}" type="presParOf" srcId="{82E0069B-15A2-40B1-86E6-80C363E1D7AE}" destId="{6B224AC3-401E-4A37-8A37-6A47759CFA8A}" srcOrd="2" destOrd="0" presId="urn:microsoft.com/office/officeart/2005/8/layout/hList1"/>
    <dgm:cxn modelId="{DB4599BA-749A-4ACD-BB14-AEF71329E28C}" type="presParOf" srcId="{6B224AC3-401E-4A37-8A37-6A47759CFA8A}" destId="{3CC577D9-5629-431A-A821-7CE85CE8AE5F}" srcOrd="0" destOrd="0" presId="urn:microsoft.com/office/officeart/2005/8/layout/hList1"/>
    <dgm:cxn modelId="{49C0B336-FF69-4511-BB0B-0731C031827A}" type="presParOf" srcId="{6B224AC3-401E-4A37-8A37-6A47759CFA8A}" destId="{D25755EF-93A4-4BF4-B6F8-52DFCDCC5F53}" srcOrd="1" destOrd="0" presId="urn:microsoft.com/office/officeart/2005/8/layout/hList1"/>
    <dgm:cxn modelId="{2862C93C-95A8-4773-A7F7-066F22D2EE41}" type="presParOf" srcId="{82E0069B-15A2-40B1-86E6-80C363E1D7AE}" destId="{DD99E3D5-CE48-4398-B26C-E37DB268B456}" srcOrd="3" destOrd="0" presId="urn:microsoft.com/office/officeart/2005/8/layout/hList1"/>
    <dgm:cxn modelId="{605B2788-2767-4C0D-8042-2A8B86F9F76A}" type="presParOf" srcId="{82E0069B-15A2-40B1-86E6-80C363E1D7AE}" destId="{6780506E-E729-48BC-A91D-94D353202505}" srcOrd="4" destOrd="0" presId="urn:microsoft.com/office/officeart/2005/8/layout/hList1"/>
    <dgm:cxn modelId="{F0D27577-C490-4127-9CFE-97966ECEC1B5}" type="presParOf" srcId="{6780506E-E729-48BC-A91D-94D353202505}" destId="{3C343D9F-557A-45C2-9A73-7247051E6441}" srcOrd="0" destOrd="0" presId="urn:microsoft.com/office/officeart/2005/8/layout/hList1"/>
    <dgm:cxn modelId="{AB8DFEFD-4B1E-4B93-B0E9-89D8A788A7FA}" type="presParOf" srcId="{6780506E-E729-48BC-A91D-94D353202505}" destId="{FD29DA79-619B-47F5-A3E9-324E555E481C}" srcOrd="1" destOrd="0" presId="urn:microsoft.com/office/officeart/2005/8/layout/hList1"/>
    <dgm:cxn modelId="{2542B1E5-380A-4028-8076-67D1DDB9FEE3}" type="presParOf" srcId="{82E0069B-15A2-40B1-86E6-80C363E1D7AE}" destId="{7867652D-BCA1-46E9-ACDC-D8CAB190FC22}" srcOrd="5" destOrd="0" presId="urn:microsoft.com/office/officeart/2005/8/layout/hList1"/>
    <dgm:cxn modelId="{FDE9B999-4EC4-4B89-A9D3-CDF8DB2B7284}" type="presParOf" srcId="{82E0069B-15A2-40B1-86E6-80C363E1D7AE}" destId="{8AE35B90-FA6D-404D-A67C-66B78EB5CA50}" srcOrd="6" destOrd="0" presId="urn:microsoft.com/office/officeart/2005/8/layout/hList1"/>
    <dgm:cxn modelId="{0A2FB76E-E2F1-4971-BCA0-6D283073B477}" type="presParOf" srcId="{8AE35B90-FA6D-404D-A67C-66B78EB5CA50}" destId="{0495CE50-28DD-4E93-8482-BEA94564EB70}" srcOrd="0" destOrd="0" presId="urn:microsoft.com/office/officeart/2005/8/layout/hList1"/>
    <dgm:cxn modelId="{DBD4D01E-FAFE-4993-9760-EB1D683A048F}" type="presParOf" srcId="{8AE35B90-FA6D-404D-A67C-66B78EB5CA50}" destId="{9E373947-43C6-46FF-BA95-FAEC5632E998}" srcOrd="1" destOrd="0" presId="urn:microsoft.com/office/officeart/2005/8/layout/hList1"/>
    <dgm:cxn modelId="{78976ADE-287E-4123-A60E-A9EDA48EAC48}" type="presParOf" srcId="{82E0069B-15A2-40B1-86E6-80C363E1D7AE}" destId="{94FC9867-0306-42CE-9780-FF084DFC3926}" srcOrd="7" destOrd="0" presId="urn:microsoft.com/office/officeart/2005/8/layout/hList1"/>
    <dgm:cxn modelId="{16C206FD-F2D0-4D1B-AC47-CB6D734BFF99}" type="presParOf" srcId="{82E0069B-15A2-40B1-86E6-80C363E1D7AE}" destId="{B02B9D29-30F4-48CF-B523-BF45A441E2CF}" srcOrd="8" destOrd="0" presId="urn:microsoft.com/office/officeart/2005/8/layout/hList1"/>
    <dgm:cxn modelId="{0EEAFC52-46D8-43A6-9A9B-EEF447DB50F2}" type="presParOf" srcId="{B02B9D29-30F4-48CF-B523-BF45A441E2CF}" destId="{3CAE7D1F-2EA8-42DC-93E9-8509DEEFEFE4}" srcOrd="0" destOrd="0" presId="urn:microsoft.com/office/officeart/2005/8/layout/hList1"/>
    <dgm:cxn modelId="{A21D83A5-7D3D-4955-A79F-CDC5F13FF201}" type="presParOf" srcId="{B02B9D29-30F4-48CF-B523-BF45A441E2CF}" destId="{29AEDCB6-9A4C-4B9B-8E46-E0FCBB9F4AF9}" srcOrd="1" destOrd="0" presId="urn:microsoft.com/office/officeart/2005/8/layout/hList1"/>
    <dgm:cxn modelId="{EBFD249C-8BCB-4442-ACF4-A86779C70D44}" type="presParOf" srcId="{82E0069B-15A2-40B1-86E6-80C363E1D7AE}" destId="{E0BEE9E7-FC2D-43BC-A292-CB11E4E038D8}" srcOrd="9" destOrd="0" presId="urn:microsoft.com/office/officeart/2005/8/layout/hList1"/>
    <dgm:cxn modelId="{D3ADB977-27AE-4192-895F-4067F6F55EA3}" type="presParOf" srcId="{82E0069B-15A2-40B1-86E6-80C363E1D7AE}" destId="{DF71996F-341B-4611-94FB-4E994E5B03F4}" srcOrd="10" destOrd="0" presId="urn:microsoft.com/office/officeart/2005/8/layout/hList1"/>
    <dgm:cxn modelId="{B96D44CA-AC99-45ED-A042-22235B664961}" type="presParOf" srcId="{DF71996F-341B-4611-94FB-4E994E5B03F4}" destId="{6686C020-8987-4586-BB6F-FE35DB763DD3}" srcOrd="0" destOrd="0" presId="urn:microsoft.com/office/officeart/2005/8/layout/hList1"/>
    <dgm:cxn modelId="{8304AADD-9225-401F-B8CB-39DC1B923206}" type="presParOf" srcId="{DF71996F-341B-4611-94FB-4E994E5B03F4}" destId="{C818F769-348E-4094-8447-A37DC2AA2F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06A7B9-9DC9-4DF0-BFBB-81257933076A}"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668E7B2E-5D59-42F6-97B0-F38CB5AB81CD}">
      <dgm:prSet/>
      <dgm:spPr/>
      <dgm:t>
        <a:bodyPr/>
        <a:lstStyle/>
        <a:p>
          <a:r>
            <a:rPr lang="en-US" dirty="0">
              <a:solidFill>
                <a:srgbClr val="A6A6A6"/>
              </a:solidFill>
            </a:rPr>
            <a:t>Licensing</a:t>
          </a:r>
        </a:p>
      </dgm:t>
    </dgm:pt>
    <dgm:pt modelId="{E32DE8E6-F2E7-4A47-AA53-5F1DD8A561D2}" type="parTrans" cxnId="{371D0C8D-5A28-49BA-AC6D-748E49B3E687}">
      <dgm:prSet/>
      <dgm:spPr/>
      <dgm:t>
        <a:bodyPr/>
        <a:lstStyle/>
        <a:p>
          <a:endParaRPr lang="en-US"/>
        </a:p>
      </dgm:t>
    </dgm:pt>
    <dgm:pt modelId="{53AD40FC-8AA5-4EE3-A4D9-253032C83057}" type="sibTrans" cxnId="{371D0C8D-5A28-49BA-AC6D-748E49B3E687}">
      <dgm:prSet/>
      <dgm:spPr/>
      <dgm:t>
        <a:bodyPr/>
        <a:lstStyle/>
        <a:p>
          <a:endParaRPr lang="en-US"/>
        </a:p>
      </dgm:t>
    </dgm:pt>
    <dgm:pt modelId="{27845C62-BB19-4A0D-AA8E-F785246A55F7}">
      <dgm:prSet/>
      <dgm:spPr/>
      <dgm:t>
        <a:bodyPr/>
        <a:lstStyle/>
        <a:p>
          <a:r>
            <a:rPr lang="en-US" dirty="0">
              <a:solidFill>
                <a:srgbClr val="A6A6A6"/>
              </a:solidFill>
            </a:rPr>
            <a:t>Open Source </a:t>
          </a:r>
        </a:p>
      </dgm:t>
    </dgm:pt>
    <dgm:pt modelId="{F46D8A09-CA72-4237-A2D3-22493904403D}" type="parTrans" cxnId="{F9FDD594-1E94-44A5-A15D-E27CCF0748E6}">
      <dgm:prSet/>
      <dgm:spPr/>
      <dgm:t>
        <a:bodyPr/>
        <a:lstStyle/>
        <a:p>
          <a:endParaRPr lang="en-US"/>
        </a:p>
      </dgm:t>
    </dgm:pt>
    <dgm:pt modelId="{1C756982-D52A-41F8-AE74-AD5D34DC88EA}" type="sibTrans" cxnId="{F9FDD594-1E94-44A5-A15D-E27CCF0748E6}">
      <dgm:prSet/>
      <dgm:spPr/>
      <dgm:t>
        <a:bodyPr/>
        <a:lstStyle/>
        <a:p>
          <a:endParaRPr lang="en-US"/>
        </a:p>
      </dgm:t>
    </dgm:pt>
    <dgm:pt modelId="{0024A99E-0EC3-443B-B139-66E9B05EC45F}">
      <dgm:prSet/>
      <dgm:spPr/>
      <dgm:t>
        <a:bodyPr/>
        <a:lstStyle/>
        <a:p>
          <a:r>
            <a:rPr lang="en-US" dirty="0">
              <a:solidFill>
                <a:srgbClr val="A6A6A6"/>
              </a:solidFill>
            </a:rPr>
            <a:t>Commercial License</a:t>
          </a:r>
        </a:p>
      </dgm:t>
    </dgm:pt>
    <dgm:pt modelId="{D02D2C8D-993A-4633-9AD8-66F7765EFAA7}" type="parTrans" cxnId="{09D53432-87EA-434B-9E52-04FF3BF8F596}">
      <dgm:prSet/>
      <dgm:spPr/>
      <dgm:t>
        <a:bodyPr/>
        <a:lstStyle/>
        <a:p>
          <a:endParaRPr lang="en-US"/>
        </a:p>
      </dgm:t>
    </dgm:pt>
    <dgm:pt modelId="{76C33C18-41D7-454F-BFC3-FD92A75D9F7E}" type="sibTrans" cxnId="{09D53432-87EA-434B-9E52-04FF3BF8F596}">
      <dgm:prSet/>
      <dgm:spPr/>
      <dgm:t>
        <a:bodyPr/>
        <a:lstStyle/>
        <a:p>
          <a:endParaRPr lang="en-US"/>
        </a:p>
      </dgm:t>
    </dgm:pt>
    <dgm:pt modelId="{742A72CF-7F32-4282-BBFB-474EB3F4FF9F}">
      <dgm:prSet/>
      <dgm:spPr/>
      <dgm:t>
        <a:bodyPr/>
        <a:lstStyle/>
        <a:p>
          <a:r>
            <a:rPr lang="en-US" dirty="0">
              <a:solidFill>
                <a:srgbClr val="A6A6A6"/>
              </a:solidFill>
            </a:rPr>
            <a:t>Paying for Software</a:t>
          </a:r>
        </a:p>
      </dgm:t>
    </dgm:pt>
    <dgm:pt modelId="{2B5EB224-C218-46F1-ACAC-FA8691256D2D}" type="parTrans" cxnId="{274642AE-8951-488F-AEBE-0E23DD436BFE}">
      <dgm:prSet/>
      <dgm:spPr/>
      <dgm:t>
        <a:bodyPr/>
        <a:lstStyle/>
        <a:p>
          <a:endParaRPr lang="en-US"/>
        </a:p>
      </dgm:t>
    </dgm:pt>
    <dgm:pt modelId="{E14BEF2E-2007-40EE-9110-11EF37D78C14}" type="sibTrans" cxnId="{274642AE-8951-488F-AEBE-0E23DD436BFE}">
      <dgm:prSet/>
      <dgm:spPr/>
      <dgm:t>
        <a:bodyPr/>
        <a:lstStyle/>
        <a:p>
          <a:endParaRPr lang="en-US"/>
        </a:p>
      </dgm:t>
    </dgm:pt>
    <dgm:pt modelId="{2A416C11-DB11-42A8-99B3-E56084B0AE61}">
      <dgm:prSet/>
      <dgm:spPr/>
      <dgm:t>
        <a:bodyPr/>
        <a:lstStyle/>
        <a:p>
          <a:r>
            <a:rPr lang="en-US" dirty="0">
              <a:solidFill>
                <a:srgbClr val="A6A6A6"/>
              </a:solidFill>
            </a:rPr>
            <a:t>Perpetual License</a:t>
          </a:r>
        </a:p>
      </dgm:t>
    </dgm:pt>
    <dgm:pt modelId="{D8D9CFC8-E301-4915-BBE8-9E788F865B04}" type="parTrans" cxnId="{FAEF50D1-8057-4086-B03F-6B379111A2D7}">
      <dgm:prSet/>
      <dgm:spPr/>
      <dgm:t>
        <a:bodyPr/>
        <a:lstStyle/>
        <a:p>
          <a:endParaRPr lang="en-US"/>
        </a:p>
      </dgm:t>
    </dgm:pt>
    <dgm:pt modelId="{DB6604A2-C04E-4EB9-9FF9-9E12C82BF188}" type="sibTrans" cxnId="{FAEF50D1-8057-4086-B03F-6B379111A2D7}">
      <dgm:prSet/>
      <dgm:spPr/>
      <dgm:t>
        <a:bodyPr/>
        <a:lstStyle/>
        <a:p>
          <a:endParaRPr lang="en-US"/>
        </a:p>
      </dgm:t>
    </dgm:pt>
    <dgm:pt modelId="{0B578006-12F7-4F58-B094-D3536213D1C3}">
      <dgm:prSet/>
      <dgm:spPr/>
      <dgm:t>
        <a:bodyPr/>
        <a:lstStyle/>
        <a:p>
          <a:r>
            <a:rPr lang="en-US" dirty="0">
              <a:solidFill>
                <a:srgbClr val="A6A6A6"/>
              </a:solidFill>
            </a:rPr>
            <a:t>Subscription License</a:t>
          </a:r>
        </a:p>
      </dgm:t>
    </dgm:pt>
    <dgm:pt modelId="{D2BE10E4-9F6D-4A96-8322-53442D8AA322}" type="parTrans" cxnId="{79FA26B9-656C-473A-A2E5-B771A49BA925}">
      <dgm:prSet/>
      <dgm:spPr/>
      <dgm:t>
        <a:bodyPr/>
        <a:lstStyle/>
        <a:p>
          <a:endParaRPr lang="en-US"/>
        </a:p>
      </dgm:t>
    </dgm:pt>
    <dgm:pt modelId="{0535D9CB-1D25-4E3E-842C-BE8E50977B6B}" type="sibTrans" cxnId="{79FA26B9-656C-473A-A2E5-B771A49BA925}">
      <dgm:prSet/>
      <dgm:spPr/>
      <dgm:t>
        <a:bodyPr/>
        <a:lstStyle/>
        <a:p>
          <a:endParaRPr lang="en-US"/>
        </a:p>
      </dgm:t>
    </dgm:pt>
    <dgm:pt modelId="{C1B9179B-0F64-41F1-99D7-6622D84541FA}">
      <dgm:prSet/>
      <dgm:spPr/>
      <dgm:t>
        <a:bodyPr/>
        <a:lstStyle/>
        <a:p>
          <a:r>
            <a:rPr lang="en-US" dirty="0">
              <a:solidFill>
                <a:srgbClr val="A6A6A6"/>
              </a:solidFill>
            </a:rPr>
            <a:t>Software Distribution  </a:t>
          </a:r>
        </a:p>
      </dgm:t>
    </dgm:pt>
    <dgm:pt modelId="{D7F6EA70-A888-440D-9AF4-8D24BBE47483}" type="parTrans" cxnId="{BCC63656-D090-4F13-825C-78D240A0B44E}">
      <dgm:prSet/>
      <dgm:spPr/>
      <dgm:t>
        <a:bodyPr/>
        <a:lstStyle/>
        <a:p>
          <a:endParaRPr lang="en-US"/>
        </a:p>
      </dgm:t>
    </dgm:pt>
    <dgm:pt modelId="{5101B1A5-A7DD-4A49-A835-0954942EC39F}" type="sibTrans" cxnId="{BCC63656-D090-4F13-825C-78D240A0B44E}">
      <dgm:prSet/>
      <dgm:spPr/>
      <dgm:t>
        <a:bodyPr/>
        <a:lstStyle/>
        <a:p>
          <a:endParaRPr lang="en-US"/>
        </a:p>
      </dgm:t>
    </dgm:pt>
    <dgm:pt modelId="{2DD66744-6E37-4CE7-8FFE-CFE847B77904}">
      <dgm:prSet/>
      <dgm:spPr/>
      <dgm:t>
        <a:bodyPr/>
        <a:lstStyle/>
        <a:p>
          <a:r>
            <a:rPr lang="en-US" dirty="0">
              <a:solidFill>
                <a:srgbClr val="A6A6A6"/>
              </a:solidFill>
            </a:rPr>
            <a:t>After-Market:  Support &amp; Maintenance</a:t>
          </a:r>
        </a:p>
      </dgm:t>
    </dgm:pt>
    <dgm:pt modelId="{EB61CB9D-DF4C-435D-9676-22678360B11A}" type="parTrans" cxnId="{D0C5F7B4-F70F-4AAB-9FF0-84004B84B76E}">
      <dgm:prSet/>
      <dgm:spPr/>
      <dgm:t>
        <a:bodyPr/>
        <a:lstStyle/>
        <a:p>
          <a:endParaRPr lang="en-US"/>
        </a:p>
      </dgm:t>
    </dgm:pt>
    <dgm:pt modelId="{FA1B7DFD-D3BD-4226-ACFD-95B2425F0995}" type="sibTrans" cxnId="{D0C5F7B4-F70F-4AAB-9FF0-84004B84B76E}">
      <dgm:prSet/>
      <dgm:spPr/>
      <dgm:t>
        <a:bodyPr/>
        <a:lstStyle/>
        <a:p>
          <a:endParaRPr lang="en-US"/>
        </a:p>
      </dgm:t>
    </dgm:pt>
    <dgm:pt modelId="{47B8E2AE-CE79-4E62-BE41-A3365C9581C4}">
      <dgm:prSet/>
      <dgm:spPr/>
      <dgm:t>
        <a:bodyPr/>
        <a:lstStyle/>
        <a:p>
          <a:r>
            <a:rPr lang="en-US" dirty="0">
              <a:solidFill>
                <a:srgbClr val="A6A6A6"/>
              </a:solidFill>
            </a:rPr>
            <a:t>Partner Channels</a:t>
          </a:r>
        </a:p>
      </dgm:t>
    </dgm:pt>
    <dgm:pt modelId="{6734E262-63DF-40C5-93EA-A4E866B8D11B}" type="parTrans" cxnId="{09C482D6-9F01-4588-8D62-1379E4EB0F23}">
      <dgm:prSet/>
      <dgm:spPr/>
      <dgm:t>
        <a:bodyPr/>
        <a:lstStyle/>
        <a:p>
          <a:endParaRPr lang="en-US"/>
        </a:p>
      </dgm:t>
    </dgm:pt>
    <dgm:pt modelId="{E0E0F91B-B8B6-4291-AC41-9DF6BE372BD2}" type="sibTrans" cxnId="{09C482D6-9F01-4588-8D62-1379E4EB0F23}">
      <dgm:prSet/>
      <dgm:spPr/>
      <dgm:t>
        <a:bodyPr/>
        <a:lstStyle/>
        <a:p>
          <a:endParaRPr lang="en-US"/>
        </a:p>
      </dgm:t>
    </dgm:pt>
    <dgm:pt modelId="{03FD7859-7244-4A54-9989-888F9660A601}">
      <dgm:prSet/>
      <dgm:spPr/>
      <dgm:t>
        <a:bodyPr/>
        <a:lstStyle/>
        <a:p>
          <a:r>
            <a:rPr lang="en-US" dirty="0">
              <a:solidFill>
                <a:srgbClr val="A6A6A6"/>
              </a:solidFill>
            </a:rPr>
            <a:t>ISVs</a:t>
          </a:r>
        </a:p>
      </dgm:t>
    </dgm:pt>
    <dgm:pt modelId="{915E0AA7-CC45-42AE-AFC9-3008DA20599E}" type="parTrans" cxnId="{72B65AFD-982E-4F8A-93D9-7F107BB68847}">
      <dgm:prSet/>
      <dgm:spPr/>
      <dgm:t>
        <a:bodyPr/>
        <a:lstStyle/>
        <a:p>
          <a:endParaRPr lang="en-US"/>
        </a:p>
      </dgm:t>
    </dgm:pt>
    <dgm:pt modelId="{C413122E-3FB7-4B62-90FC-5D34FE6459B5}" type="sibTrans" cxnId="{72B65AFD-982E-4F8A-93D9-7F107BB68847}">
      <dgm:prSet/>
      <dgm:spPr/>
      <dgm:t>
        <a:bodyPr/>
        <a:lstStyle/>
        <a:p>
          <a:endParaRPr lang="en-US"/>
        </a:p>
      </dgm:t>
    </dgm:pt>
    <dgm:pt modelId="{AA3932E0-2A80-4DA1-8E8F-3DFA5B58A590}">
      <dgm:prSet/>
      <dgm:spPr/>
      <dgm:t>
        <a:bodyPr/>
        <a:lstStyle/>
        <a:p>
          <a:r>
            <a:rPr lang="en-US" dirty="0">
              <a:solidFill>
                <a:srgbClr val="A6A6A6"/>
              </a:solidFill>
            </a:rPr>
            <a:t>VARs</a:t>
          </a:r>
        </a:p>
      </dgm:t>
    </dgm:pt>
    <dgm:pt modelId="{38C0F916-A11D-48CB-AEF8-A427F5F8867B}" type="parTrans" cxnId="{1A339665-9408-4D24-AC9C-FF2D2A464209}">
      <dgm:prSet/>
      <dgm:spPr/>
      <dgm:t>
        <a:bodyPr/>
        <a:lstStyle/>
        <a:p>
          <a:endParaRPr lang="en-US"/>
        </a:p>
      </dgm:t>
    </dgm:pt>
    <dgm:pt modelId="{D432D9EE-342E-43D8-8B16-F5E8A174F31E}" type="sibTrans" cxnId="{1A339665-9408-4D24-AC9C-FF2D2A464209}">
      <dgm:prSet/>
      <dgm:spPr/>
      <dgm:t>
        <a:bodyPr/>
        <a:lstStyle/>
        <a:p>
          <a:endParaRPr lang="en-US"/>
        </a:p>
      </dgm:t>
    </dgm:pt>
    <dgm:pt modelId="{F1898534-1FC7-4AE3-A16D-4B92C74C54FD}">
      <dgm:prSet/>
      <dgm:spPr/>
      <dgm:t>
        <a:bodyPr/>
        <a:lstStyle/>
        <a:p>
          <a:r>
            <a:rPr lang="en-US" dirty="0">
              <a:solidFill>
                <a:srgbClr val="A6A6A6"/>
              </a:solidFill>
            </a:rPr>
            <a:t>System Integrators (SI) </a:t>
          </a:r>
        </a:p>
      </dgm:t>
    </dgm:pt>
    <dgm:pt modelId="{91ECA3E6-E608-490A-9710-8AEEDF7EAFFB}" type="parTrans" cxnId="{05718F45-BEF6-4ED8-9FB4-C5A2FD6CD0B7}">
      <dgm:prSet/>
      <dgm:spPr/>
      <dgm:t>
        <a:bodyPr/>
        <a:lstStyle/>
        <a:p>
          <a:endParaRPr lang="en-US"/>
        </a:p>
      </dgm:t>
    </dgm:pt>
    <dgm:pt modelId="{884B80F2-1F90-4FE5-A828-645D8BC889A6}" type="sibTrans" cxnId="{05718F45-BEF6-4ED8-9FB4-C5A2FD6CD0B7}">
      <dgm:prSet/>
      <dgm:spPr/>
      <dgm:t>
        <a:bodyPr/>
        <a:lstStyle/>
        <a:p>
          <a:endParaRPr lang="en-US"/>
        </a:p>
      </dgm:t>
    </dgm:pt>
    <dgm:pt modelId="{B1690ADB-E03C-4852-9022-9C311A3DE6F8}">
      <dgm:prSet/>
      <dgm:spPr/>
      <dgm:t>
        <a:bodyPr/>
        <a:lstStyle/>
        <a:p>
          <a:r>
            <a:rPr lang="en-US" dirty="0">
              <a:solidFill>
                <a:srgbClr val="A6A6A6"/>
              </a:solidFill>
            </a:rPr>
            <a:t>IT Consulting</a:t>
          </a:r>
        </a:p>
      </dgm:t>
    </dgm:pt>
    <dgm:pt modelId="{DDD717F3-BC35-4EC9-AE2A-8DDED8BFF754}" type="parTrans" cxnId="{BC36279D-1B92-4EAD-ADCB-101C5AC409EF}">
      <dgm:prSet/>
      <dgm:spPr/>
      <dgm:t>
        <a:bodyPr/>
        <a:lstStyle/>
        <a:p>
          <a:endParaRPr lang="en-US"/>
        </a:p>
      </dgm:t>
    </dgm:pt>
    <dgm:pt modelId="{F07091F2-9871-44CF-BF72-B5F60A1C990B}" type="sibTrans" cxnId="{BC36279D-1B92-4EAD-ADCB-101C5AC409EF}">
      <dgm:prSet/>
      <dgm:spPr/>
      <dgm:t>
        <a:bodyPr/>
        <a:lstStyle/>
        <a:p>
          <a:endParaRPr lang="en-US"/>
        </a:p>
      </dgm:t>
    </dgm:pt>
    <dgm:pt modelId="{369FE6E9-B1DD-4AF0-A90A-003FB172A284}">
      <dgm:prSet phldrT="[Text]"/>
      <dgm:spPr/>
      <dgm:t>
        <a:bodyPr/>
        <a:lstStyle/>
        <a:p>
          <a:r>
            <a:rPr lang="en-US" dirty="0">
              <a:solidFill>
                <a:srgbClr val="A6A6A6"/>
              </a:solidFill>
            </a:rPr>
            <a:t>Paths to Market</a:t>
          </a:r>
        </a:p>
      </dgm:t>
    </dgm:pt>
    <dgm:pt modelId="{97C7B448-167B-4955-9ACA-13863DE2C737}" type="parTrans" cxnId="{D05F68AC-F9FF-46B6-99F1-9278018869C4}">
      <dgm:prSet/>
      <dgm:spPr/>
      <dgm:t>
        <a:bodyPr/>
        <a:lstStyle/>
        <a:p>
          <a:endParaRPr lang="en-US"/>
        </a:p>
      </dgm:t>
    </dgm:pt>
    <dgm:pt modelId="{49CA7146-395C-4BA1-AE97-708AE0EBFEB8}" type="sibTrans" cxnId="{D05F68AC-F9FF-46B6-99F1-9278018869C4}">
      <dgm:prSet/>
      <dgm:spPr/>
      <dgm:t>
        <a:bodyPr/>
        <a:lstStyle/>
        <a:p>
          <a:endParaRPr lang="en-US"/>
        </a:p>
      </dgm:t>
    </dgm:pt>
    <dgm:pt modelId="{0844945E-560B-4C9B-B305-32C8ECCEA57E}">
      <dgm:prSet phldrT="[Text]"/>
      <dgm:spPr/>
      <dgm:t>
        <a:bodyPr/>
        <a:lstStyle/>
        <a:p>
          <a:r>
            <a:rPr lang="en-US" dirty="0">
              <a:solidFill>
                <a:srgbClr val="A6A6A6"/>
              </a:solidFill>
            </a:rPr>
            <a:t>Channels</a:t>
          </a:r>
        </a:p>
      </dgm:t>
    </dgm:pt>
    <dgm:pt modelId="{94C31AC6-3817-4483-92BD-379ACE3AC10A}" type="parTrans" cxnId="{CBB2D14D-7CD4-4CF4-AE15-6FC1AC9F66B9}">
      <dgm:prSet/>
      <dgm:spPr/>
      <dgm:t>
        <a:bodyPr/>
        <a:lstStyle/>
        <a:p>
          <a:endParaRPr lang="en-US"/>
        </a:p>
      </dgm:t>
    </dgm:pt>
    <dgm:pt modelId="{8D6F1327-0736-414D-80C7-B48ED3CA0873}" type="sibTrans" cxnId="{CBB2D14D-7CD4-4CF4-AE15-6FC1AC9F66B9}">
      <dgm:prSet/>
      <dgm:spPr/>
      <dgm:t>
        <a:bodyPr/>
        <a:lstStyle/>
        <a:p>
          <a:endParaRPr lang="en-US"/>
        </a:p>
      </dgm:t>
    </dgm:pt>
    <dgm:pt modelId="{68EDF461-9359-4F12-A8E0-4CC0039068CA}">
      <dgm:prSet phldrT="[Text]"/>
      <dgm:spPr/>
      <dgm:t>
        <a:bodyPr/>
        <a:lstStyle/>
        <a:p>
          <a:r>
            <a:rPr lang="en-US" dirty="0">
              <a:solidFill>
                <a:srgbClr val="A6A6A6"/>
              </a:solidFill>
            </a:rPr>
            <a:t>How to Generate Revenue</a:t>
          </a:r>
        </a:p>
      </dgm:t>
    </dgm:pt>
    <dgm:pt modelId="{EE8B17AF-925C-4D94-BFCE-4B3E42B6E10D}" type="parTrans" cxnId="{DDCCD234-AA65-4A92-89EF-7228BE9DA245}">
      <dgm:prSet/>
      <dgm:spPr/>
      <dgm:t>
        <a:bodyPr/>
        <a:lstStyle/>
        <a:p>
          <a:endParaRPr lang="en-US"/>
        </a:p>
      </dgm:t>
    </dgm:pt>
    <dgm:pt modelId="{DB3A613C-3DC5-436D-BDEC-D9F9783861E1}" type="sibTrans" cxnId="{DDCCD234-AA65-4A92-89EF-7228BE9DA245}">
      <dgm:prSet/>
      <dgm:spPr/>
      <dgm:t>
        <a:bodyPr/>
        <a:lstStyle/>
        <a:p>
          <a:endParaRPr lang="en-US"/>
        </a:p>
      </dgm:t>
    </dgm:pt>
    <dgm:pt modelId="{274D680A-26E8-4B8C-BEA0-BFA42CF73AEF}">
      <dgm:prSet phldrT="[Text]"/>
      <dgm:spPr/>
      <dgm:t>
        <a:bodyPr/>
        <a:lstStyle/>
        <a:p>
          <a:r>
            <a:rPr lang="en-US" dirty="0">
              <a:solidFill>
                <a:srgbClr val="A6A6A6"/>
              </a:solidFill>
            </a:rPr>
            <a:t>Service Level Agreements</a:t>
          </a:r>
        </a:p>
      </dgm:t>
    </dgm:pt>
    <dgm:pt modelId="{76DF3C21-DCE1-4427-A00B-0111FC90C2CD}" type="parTrans" cxnId="{2276DF4F-8FDE-4BE7-97F5-0C7EB0D37D05}">
      <dgm:prSet/>
      <dgm:spPr/>
      <dgm:t>
        <a:bodyPr/>
        <a:lstStyle/>
        <a:p>
          <a:endParaRPr lang="en-US"/>
        </a:p>
      </dgm:t>
    </dgm:pt>
    <dgm:pt modelId="{EE6FF2B0-97E7-4A65-970A-4F27DEABF60C}" type="sibTrans" cxnId="{2276DF4F-8FDE-4BE7-97F5-0C7EB0D37D05}">
      <dgm:prSet/>
      <dgm:spPr/>
      <dgm:t>
        <a:bodyPr/>
        <a:lstStyle/>
        <a:p>
          <a:endParaRPr lang="en-US"/>
        </a:p>
      </dgm:t>
    </dgm:pt>
    <dgm:pt modelId="{A2976F16-FD0D-4517-9CF9-2DABB736346F}">
      <dgm:prSet phldrT="[Text]"/>
      <dgm:spPr/>
      <dgm:t>
        <a:bodyPr/>
        <a:lstStyle/>
        <a:p>
          <a:r>
            <a:rPr lang="en-US" dirty="0">
              <a:solidFill>
                <a:srgbClr val="A6A6A6"/>
              </a:solidFill>
            </a:rPr>
            <a:t>Who is the Customer</a:t>
          </a:r>
        </a:p>
      </dgm:t>
    </dgm:pt>
    <dgm:pt modelId="{38E17C3A-CE4F-44E0-A23E-C02CCF925923}" type="parTrans" cxnId="{73F0F672-7D7F-406D-AA3F-4748EAF13035}">
      <dgm:prSet/>
      <dgm:spPr/>
      <dgm:t>
        <a:bodyPr/>
        <a:lstStyle/>
        <a:p>
          <a:endParaRPr lang="en-US"/>
        </a:p>
      </dgm:t>
    </dgm:pt>
    <dgm:pt modelId="{94B784F7-B9C4-4B34-99F9-5F250EA7FE97}" type="sibTrans" cxnId="{73F0F672-7D7F-406D-AA3F-4748EAF13035}">
      <dgm:prSet/>
      <dgm:spPr/>
      <dgm:t>
        <a:bodyPr/>
        <a:lstStyle/>
        <a:p>
          <a:endParaRPr lang="en-US"/>
        </a:p>
      </dgm:t>
    </dgm:pt>
    <dgm:pt modelId="{32F24244-9799-4E62-AB6C-59875A2BB4D4}">
      <dgm:prSet phldrT="[Text]"/>
      <dgm:spPr/>
      <dgm:t>
        <a:bodyPr/>
        <a:lstStyle/>
        <a:p>
          <a:r>
            <a:rPr lang="en-US" dirty="0">
              <a:solidFill>
                <a:srgbClr val="A6A6A6"/>
              </a:solidFill>
            </a:rPr>
            <a:t>Organization’s Philosophy</a:t>
          </a:r>
        </a:p>
      </dgm:t>
    </dgm:pt>
    <dgm:pt modelId="{010BA06E-334D-4F10-BF19-778159CCD38E}" type="parTrans" cxnId="{40A1B3D9-C639-4845-9FEC-416F10394B89}">
      <dgm:prSet/>
      <dgm:spPr/>
      <dgm:t>
        <a:bodyPr/>
        <a:lstStyle/>
        <a:p>
          <a:endParaRPr lang="en-US"/>
        </a:p>
      </dgm:t>
    </dgm:pt>
    <dgm:pt modelId="{4DCA6349-9214-4803-A583-2785C16B3728}" type="sibTrans" cxnId="{40A1B3D9-C639-4845-9FEC-416F10394B89}">
      <dgm:prSet/>
      <dgm:spPr/>
      <dgm:t>
        <a:bodyPr/>
        <a:lstStyle/>
        <a:p>
          <a:endParaRPr lang="en-US"/>
        </a:p>
      </dgm:t>
    </dgm:pt>
    <dgm:pt modelId="{F82AE199-C05B-4D16-835F-277BE836DB03}">
      <dgm:prSet phldrT="[Text]"/>
      <dgm:spPr/>
      <dgm:t>
        <a:bodyPr/>
        <a:lstStyle/>
        <a:p>
          <a:r>
            <a:rPr lang="en-US" dirty="0">
              <a:solidFill>
                <a:srgbClr val="A6A6A6"/>
              </a:solidFill>
            </a:rPr>
            <a:t>Customer Journey</a:t>
          </a:r>
        </a:p>
      </dgm:t>
    </dgm:pt>
    <dgm:pt modelId="{6C9263E1-37F9-4FF7-9C7D-9E2BEF5E65B3}" type="parTrans" cxnId="{4FFDC3DE-CB6D-4A1B-BA0A-201C8CA1DD6B}">
      <dgm:prSet/>
      <dgm:spPr/>
      <dgm:t>
        <a:bodyPr/>
        <a:lstStyle/>
        <a:p>
          <a:endParaRPr lang="en-US"/>
        </a:p>
      </dgm:t>
    </dgm:pt>
    <dgm:pt modelId="{2A041259-A413-4D09-B220-77753FDBEAC9}" type="sibTrans" cxnId="{4FFDC3DE-CB6D-4A1B-BA0A-201C8CA1DD6B}">
      <dgm:prSet/>
      <dgm:spPr/>
      <dgm:t>
        <a:bodyPr/>
        <a:lstStyle/>
        <a:p>
          <a:endParaRPr lang="en-US"/>
        </a:p>
      </dgm:t>
    </dgm:pt>
    <dgm:pt modelId="{A3B75241-8D40-4E8F-A69E-C960EE73DA55}">
      <dgm:prSet phldrT="[Text]"/>
      <dgm:spPr/>
      <dgm:t>
        <a:bodyPr/>
        <a:lstStyle/>
        <a:p>
          <a:r>
            <a:rPr lang="en-US" dirty="0">
              <a:solidFill>
                <a:srgbClr val="A6A6A6"/>
              </a:solidFill>
            </a:rPr>
            <a:t>IT Pro Profile &amp; Personas</a:t>
          </a:r>
        </a:p>
      </dgm:t>
    </dgm:pt>
    <dgm:pt modelId="{C0816BCC-3630-4E06-897B-462CDAF1759C}" type="parTrans" cxnId="{1B2A4CBE-970D-4BDC-A36F-A0274586818F}">
      <dgm:prSet/>
      <dgm:spPr/>
    </dgm:pt>
    <dgm:pt modelId="{FC27A638-1D87-4633-8B02-ECB8785F3926}" type="sibTrans" cxnId="{1B2A4CBE-970D-4BDC-A36F-A0274586818F}">
      <dgm:prSet/>
      <dgm:spPr/>
    </dgm:pt>
    <dgm:pt modelId="{69AF626F-1124-4E6C-914A-1C4BD49E6D93}">
      <dgm:prSet phldrT="[Text]"/>
      <dgm:spPr/>
      <dgm:t>
        <a:bodyPr/>
        <a:lstStyle/>
        <a:p>
          <a:r>
            <a:rPr lang="en-US" dirty="0">
              <a:solidFill>
                <a:srgbClr val="A6A6A6"/>
              </a:solidFill>
            </a:rPr>
            <a:t>Priorities at Each Stage</a:t>
          </a:r>
        </a:p>
      </dgm:t>
    </dgm:pt>
    <dgm:pt modelId="{A1B52F5D-E959-4925-81EA-6A5518540E12}" type="parTrans" cxnId="{A5ABAC2B-4B4A-4765-8A43-A8B6704FC1AB}">
      <dgm:prSet/>
      <dgm:spPr/>
    </dgm:pt>
    <dgm:pt modelId="{E0FE2D22-1183-4B57-A1C0-FC6A044C7927}" type="sibTrans" cxnId="{A5ABAC2B-4B4A-4765-8A43-A8B6704FC1AB}">
      <dgm:prSet/>
      <dgm:spPr/>
    </dgm:pt>
    <dgm:pt modelId="{1B823F1B-C780-4397-97D1-950CD27597CC}">
      <dgm:prSet/>
      <dgm:spPr/>
      <dgm:t>
        <a:bodyPr/>
        <a:lstStyle/>
        <a:p>
          <a:r>
            <a:rPr lang="en-US" dirty="0"/>
            <a:t>Defining the Market</a:t>
          </a:r>
        </a:p>
      </dgm:t>
    </dgm:pt>
    <dgm:pt modelId="{90F23960-B749-487B-B206-5C1C96C1F1FA}" type="parTrans" cxnId="{59702775-7EC6-4BAF-80C2-555737900531}">
      <dgm:prSet/>
      <dgm:spPr/>
    </dgm:pt>
    <dgm:pt modelId="{B32A480A-7212-4542-A41E-EC75418072F7}" type="sibTrans" cxnId="{59702775-7EC6-4BAF-80C2-555737900531}">
      <dgm:prSet/>
      <dgm:spPr/>
    </dgm:pt>
    <dgm:pt modelId="{54EE0C74-D580-4C77-958F-154B7DFFF214}">
      <dgm:prSet/>
      <dgm:spPr/>
      <dgm:t>
        <a:bodyPr/>
        <a:lstStyle/>
        <a:p>
          <a:r>
            <a:rPr lang="en-US" dirty="0"/>
            <a:t>Category</a:t>
          </a:r>
        </a:p>
      </dgm:t>
    </dgm:pt>
    <dgm:pt modelId="{8D8564F0-1C8F-476D-97D3-6E1048E1364F}" type="parTrans" cxnId="{B15415C3-C524-4D0D-B37D-5472BF562814}">
      <dgm:prSet/>
      <dgm:spPr/>
      <dgm:t>
        <a:bodyPr/>
        <a:lstStyle/>
        <a:p>
          <a:endParaRPr lang="en-US"/>
        </a:p>
      </dgm:t>
    </dgm:pt>
    <dgm:pt modelId="{62F58A36-A147-4EFF-B75F-89CA3D39B8C2}" type="sibTrans" cxnId="{B15415C3-C524-4D0D-B37D-5472BF562814}">
      <dgm:prSet/>
      <dgm:spPr/>
      <dgm:t>
        <a:bodyPr/>
        <a:lstStyle/>
        <a:p>
          <a:endParaRPr lang="en-US"/>
        </a:p>
      </dgm:t>
    </dgm:pt>
    <dgm:pt modelId="{0AA90080-425E-4DB6-84EE-64E77F341E29}">
      <dgm:prSet/>
      <dgm:spPr/>
      <dgm:t>
        <a:bodyPr/>
        <a:lstStyle/>
        <a:p>
          <a:r>
            <a:rPr lang="en-US" dirty="0"/>
            <a:t>Function</a:t>
          </a:r>
        </a:p>
      </dgm:t>
    </dgm:pt>
    <dgm:pt modelId="{45066D72-20EF-4F0F-B80C-02A6B045A1DC}" type="parTrans" cxnId="{F08C2910-DDDD-4745-BAAF-3DA1FDC753C3}">
      <dgm:prSet/>
      <dgm:spPr/>
      <dgm:t>
        <a:bodyPr/>
        <a:lstStyle/>
        <a:p>
          <a:endParaRPr lang="en-US"/>
        </a:p>
      </dgm:t>
    </dgm:pt>
    <dgm:pt modelId="{7C8650A5-1A9E-4599-92DF-CE3E87E90AE0}" type="sibTrans" cxnId="{F08C2910-DDDD-4745-BAAF-3DA1FDC753C3}">
      <dgm:prSet/>
      <dgm:spPr/>
      <dgm:t>
        <a:bodyPr/>
        <a:lstStyle/>
        <a:p>
          <a:endParaRPr lang="en-US"/>
        </a:p>
      </dgm:t>
    </dgm:pt>
    <dgm:pt modelId="{20DA157D-ADE1-4641-B855-7A0365B92D6A}">
      <dgm:prSet/>
      <dgm:spPr/>
      <dgm:t>
        <a:bodyPr/>
        <a:lstStyle/>
        <a:p>
          <a:r>
            <a:rPr lang="en-US" dirty="0"/>
            <a:t>Target Customers </a:t>
          </a:r>
        </a:p>
      </dgm:t>
    </dgm:pt>
    <dgm:pt modelId="{049F6D25-8A05-4A9D-B30E-C734C2693C68}" type="parTrans" cxnId="{5C0AD816-6829-49F4-AF80-E22AE0BEED0E}">
      <dgm:prSet/>
      <dgm:spPr/>
      <dgm:t>
        <a:bodyPr/>
        <a:lstStyle/>
        <a:p>
          <a:endParaRPr lang="en-US"/>
        </a:p>
      </dgm:t>
    </dgm:pt>
    <dgm:pt modelId="{38810EA8-0C18-4D3F-B762-E86B5695D322}" type="sibTrans" cxnId="{5C0AD816-6829-49F4-AF80-E22AE0BEED0E}">
      <dgm:prSet/>
      <dgm:spPr/>
      <dgm:t>
        <a:bodyPr/>
        <a:lstStyle/>
        <a:p>
          <a:endParaRPr lang="en-US"/>
        </a:p>
      </dgm:t>
    </dgm:pt>
    <dgm:pt modelId="{82E0069B-15A2-40B1-86E6-80C363E1D7AE}" type="pres">
      <dgm:prSet presAssocID="{C706A7B9-9DC9-4DF0-BFBB-81257933076A}" presName="Name0" presStyleCnt="0">
        <dgm:presLayoutVars>
          <dgm:dir/>
          <dgm:animLvl val="lvl"/>
          <dgm:resizeHandles val="exact"/>
        </dgm:presLayoutVars>
      </dgm:prSet>
      <dgm:spPr/>
    </dgm:pt>
    <dgm:pt modelId="{652CF74E-2A23-490E-83AF-286C79C03538}" type="pres">
      <dgm:prSet presAssocID="{1B823F1B-C780-4397-97D1-950CD27597CC}" presName="composite" presStyleCnt="0"/>
      <dgm:spPr/>
    </dgm:pt>
    <dgm:pt modelId="{E90F00AF-3294-4456-B54B-2C89458121C6}" type="pres">
      <dgm:prSet presAssocID="{1B823F1B-C780-4397-97D1-950CD27597CC}" presName="parTx" presStyleLbl="alignNode1" presStyleIdx="0" presStyleCnt="6">
        <dgm:presLayoutVars>
          <dgm:chMax val="0"/>
          <dgm:chPref val="0"/>
          <dgm:bulletEnabled val="1"/>
        </dgm:presLayoutVars>
      </dgm:prSet>
      <dgm:spPr/>
    </dgm:pt>
    <dgm:pt modelId="{2640099D-C009-4F09-8BB7-CB88A434DF8D}" type="pres">
      <dgm:prSet presAssocID="{1B823F1B-C780-4397-97D1-950CD27597CC}" presName="desTx" presStyleLbl="alignAccFollowNode1" presStyleIdx="0" presStyleCnt="6">
        <dgm:presLayoutVars>
          <dgm:bulletEnabled val="1"/>
        </dgm:presLayoutVars>
      </dgm:prSet>
      <dgm:spPr/>
    </dgm:pt>
    <dgm:pt modelId="{2DD6D0D4-24DA-4CFF-BBF0-B27450A44EC3}" type="pres">
      <dgm:prSet presAssocID="{B32A480A-7212-4542-A41E-EC75418072F7}" presName="space" presStyleCnt="0"/>
      <dgm:spPr/>
    </dgm:pt>
    <dgm:pt modelId="{6B224AC3-401E-4A37-8A37-6A47759CFA8A}" type="pres">
      <dgm:prSet presAssocID="{A2976F16-FD0D-4517-9CF9-2DABB736346F}" presName="composite" presStyleCnt="0"/>
      <dgm:spPr/>
    </dgm:pt>
    <dgm:pt modelId="{3CC577D9-5629-431A-A821-7CE85CE8AE5F}" type="pres">
      <dgm:prSet presAssocID="{A2976F16-FD0D-4517-9CF9-2DABB736346F}" presName="parTx" presStyleLbl="alignNode1" presStyleIdx="1" presStyleCnt="6">
        <dgm:presLayoutVars>
          <dgm:chMax val="0"/>
          <dgm:chPref val="0"/>
          <dgm:bulletEnabled val="1"/>
        </dgm:presLayoutVars>
      </dgm:prSet>
      <dgm:spPr/>
    </dgm:pt>
    <dgm:pt modelId="{D25755EF-93A4-4BF4-B6F8-52DFCDCC5F53}" type="pres">
      <dgm:prSet presAssocID="{A2976F16-FD0D-4517-9CF9-2DABB736346F}" presName="desTx" presStyleLbl="alignAccFollowNode1" presStyleIdx="1" presStyleCnt="6">
        <dgm:presLayoutVars>
          <dgm:bulletEnabled val="1"/>
        </dgm:presLayoutVars>
      </dgm:prSet>
      <dgm:spPr/>
    </dgm:pt>
    <dgm:pt modelId="{DD99E3D5-CE48-4398-B26C-E37DB268B456}" type="pres">
      <dgm:prSet presAssocID="{94B784F7-B9C4-4B34-99F9-5F250EA7FE97}" presName="space" presStyleCnt="0"/>
      <dgm:spPr/>
    </dgm:pt>
    <dgm:pt modelId="{D0BBD4B9-B217-4E18-BA85-B72F7D776DF1}" type="pres">
      <dgm:prSet presAssocID="{668E7B2E-5D59-42F6-97B0-F38CB5AB81CD}" presName="composite" presStyleCnt="0"/>
      <dgm:spPr/>
    </dgm:pt>
    <dgm:pt modelId="{5EAAACAB-FC66-44D4-8DA1-819497B910BF}" type="pres">
      <dgm:prSet presAssocID="{668E7B2E-5D59-42F6-97B0-F38CB5AB81CD}" presName="parTx" presStyleLbl="alignNode1" presStyleIdx="2" presStyleCnt="6">
        <dgm:presLayoutVars>
          <dgm:chMax val="0"/>
          <dgm:chPref val="0"/>
          <dgm:bulletEnabled val="1"/>
        </dgm:presLayoutVars>
      </dgm:prSet>
      <dgm:spPr/>
    </dgm:pt>
    <dgm:pt modelId="{056F513E-4544-4A12-82F4-5CC7BD96C4F1}" type="pres">
      <dgm:prSet presAssocID="{668E7B2E-5D59-42F6-97B0-F38CB5AB81CD}" presName="desTx" presStyleLbl="alignAccFollowNode1" presStyleIdx="2" presStyleCnt="6">
        <dgm:presLayoutVars>
          <dgm:bulletEnabled val="1"/>
        </dgm:presLayoutVars>
      </dgm:prSet>
      <dgm:spPr/>
    </dgm:pt>
    <dgm:pt modelId="{350FD9E4-10B5-49B6-839E-4FC797E9FBA7}" type="pres">
      <dgm:prSet presAssocID="{53AD40FC-8AA5-4EE3-A4D9-253032C83057}" presName="space" presStyleCnt="0"/>
      <dgm:spPr/>
    </dgm:pt>
    <dgm:pt modelId="{6780506E-E729-48BC-A91D-94D353202505}" type="pres">
      <dgm:prSet presAssocID="{742A72CF-7F32-4282-BBFB-474EB3F4FF9F}" presName="composite" presStyleCnt="0"/>
      <dgm:spPr/>
    </dgm:pt>
    <dgm:pt modelId="{3C343D9F-557A-45C2-9A73-7247051E6441}" type="pres">
      <dgm:prSet presAssocID="{742A72CF-7F32-4282-BBFB-474EB3F4FF9F}" presName="parTx" presStyleLbl="alignNode1" presStyleIdx="3" presStyleCnt="6">
        <dgm:presLayoutVars>
          <dgm:chMax val="0"/>
          <dgm:chPref val="0"/>
          <dgm:bulletEnabled val="1"/>
        </dgm:presLayoutVars>
      </dgm:prSet>
      <dgm:spPr/>
    </dgm:pt>
    <dgm:pt modelId="{FD29DA79-619B-47F5-A3E9-324E555E481C}" type="pres">
      <dgm:prSet presAssocID="{742A72CF-7F32-4282-BBFB-474EB3F4FF9F}" presName="desTx" presStyleLbl="alignAccFollowNode1" presStyleIdx="3" presStyleCnt="6">
        <dgm:presLayoutVars>
          <dgm:bulletEnabled val="1"/>
        </dgm:presLayoutVars>
      </dgm:prSet>
      <dgm:spPr/>
    </dgm:pt>
    <dgm:pt modelId="{7867652D-BCA1-46E9-ACDC-D8CAB190FC22}" type="pres">
      <dgm:prSet presAssocID="{E14BEF2E-2007-40EE-9110-11EF37D78C14}" presName="space" presStyleCnt="0"/>
      <dgm:spPr/>
    </dgm:pt>
    <dgm:pt modelId="{B02B9D29-30F4-48CF-B523-BF45A441E2CF}" type="pres">
      <dgm:prSet presAssocID="{C1B9179B-0F64-41F1-99D7-6622D84541FA}" presName="composite" presStyleCnt="0"/>
      <dgm:spPr/>
    </dgm:pt>
    <dgm:pt modelId="{3CAE7D1F-2EA8-42DC-93E9-8509DEEFEFE4}" type="pres">
      <dgm:prSet presAssocID="{C1B9179B-0F64-41F1-99D7-6622D84541FA}" presName="parTx" presStyleLbl="alignNode1" presStyleIdx="4" presStyleCnt="6">
        <dgm:presLayoutVars>
          <dgm:chMax val="0"/>
          <dgm:chPref val="0"/>
          <dgm:bulletEnabled val="1"/>
        </dgm:presLayoutVars>
      </dgm:prSet>
      <dgm:spPr/>
    </dgm:pt>
    <dgm:pt modelId="{29AEDCB6-9A4C-4B9B-8E46-E0FCBB9F4AF9}" type="pres">
      <dgm:prSet presAssocID="{C1B9179B-0F64-41F1-99D7-6622D84541FA}" presName="desTx" presStyleLbl="alignAccFollowNode1" presStyleIdx="4" presStyleCnt="6">
        <dgm:presLayoutVars>
          <dgm:bulletEnabled val="1"/>
        </dgm:presLayoutVars>
      </dgm:prSet>
      <dgm:spPr/>
    </dgm:pt>
    <dgm:pt modelId="{E0BEE9E7-FC2D-43BC-A292-CB11E4E038D8}" type="pres">
      <dgm:prSet presAssocID="{5101B1A5-A7DD-4A49-A835-0954942EC39F}" presName="space" presStyleCnt="0"/>
      <dgm:spPr/>
    </dgm:pt>
    <dgm:pt modelId="{DF71996F-341B-4611-94FB-4E994E5B03F4}" type="pres">
      <dgm:prSet presAssocID="{2DD66744-6E37-4CE7-8FFE-CFE847B77904}" presName="composite" presStyleCnt="0"/>
      <dgm:spPr/>
    </dgm:pt>
    <dgm:pt modelId="{6686C020-8987-4586-BB6F-FE35DB763DD3}" type="pres">
      <dgm:prSet presAssocID="{2DD66744-6E37-4CE7-8FFE-CFE847B77904}" presName="parTx" presStyleLbl="alignNode1" presStyleIdx="5" presStyleCnt="6">
        <dgm:presLayoutVars>
          <dgm:chMax val="0"/>
          <dgm:chPref val="0"/>
          <dgm:bulletEnabled val="1"/>
        </dgm:presLayoutVars>
      </dgm:prSet>
      <dgm:spPr/>
    </dgm:pt>
    <dgm:pt modelId="{C818F769-348E-4094-8447-A37DC2AA2FA2}" type="pres">
      <dgm:prSet presAssocID="{2DD66744-6E37-4CE7-8FFE-CFE847B77904}" presName="desTx" presStyleLbl="alignAccFollowNode1" presStyleIdx="5" presStyleCnt="6">
        <dgm:presLayoutVars>
          <dgm:bulletEnabled val="1"/>
        </dgm:presLayoutVars>
      </dgm:prSet>
      <dgm:spPr/>
    </dgm:pt>
  </dgm:ptLst>
  <dgm:cxnLst>
    <dgm:cxn modelId="{E212800F-C2B7-48F1-8A5D-820982F6180B}" type="presOf" srcId="{69AF626F-1124-4E6C-914A-1C4BD49E6D93}" destId="{D25755EF-93A4-4BF4-B6F8-52DFCDCC5F53}" srcOrd="0" destOrd="3" presId="urn:microsoft.com/office/officeart/2005/8/layout/hList1"/>
    <dgm:cxn modelId="{F08C2910-DDDD-4745-BAAF-3DA1FDC753C3}" srcId="{1B823F1B-C780-4397-97D1-950CD27597CC}" destId="{0AA90080-425E-4DB6-84EE-64E77F341E29}" srcOrd="1" destOrd="0" parTransId="{45066D72-20EF-4F0F-B80C-02A6B045A1DC}" sibTransId="{7C8650A5-1A9E-4599-92DF-CE3E87E90AE0}"/>
    <dgm:cxn modelId="{3381FD13-16A2-4629-98A7-723DB802F801}" type="presOf" srcId="{F1898534-1FC7-4AE3-A16D-4B92C74C54FD}" destId="{C818F769-348E-4094-8447-A37DC2AA2FA2}" srcOrd="0" destOrd="3" presId="urn:microsoft.com/office/officeart/2005/8/layout/hList1"/>
    <dgm:cxn modelId="{5C0AD816-6829-49F4-AF80-E22AE0BEED0E}" srcId="{1B823F1B-C780-4397-97D1-950CD27597CC}" destId="{20DA157D-ADE1-4641-B855-7A0365B92D6A}" srcOrd="2" destOrd="0" parTransId="{049F6D25-8A05-4A9D-B30E-C734C2693C68}" sibTransId="{38810EA8-0C18-4D3F-B762-E86B5695D322}"/>
    <dgm:cxn modelId="{5D7B341A-3974-4748-B7ED-ABCB9DD325CB}" type="presOf" srcId="{2A416C11-DB11-42A8-99B3-E56084B0AE61}" destId="{FD29DA79-619B-47F5-A3E9-324E555E481C}" srcOrd="0" destOrd="0" presId="urn:microsoft.com/office/officeart/2005/8/layout/hList1"/>
    <dgm:cxn modelId="{A5ABAC2B-4B4A-4765-8A43-A8B6704FC1AB}" srcId="{A2976F16-FD0D-4517-9CF9-2DABB736346F}" destId="{69AF626F-1124-4E6C-914A-1C4BD49E6D93}" srcOrd="3" destOrd="0" parTransId="{A1B52F5D-E959-4925-81EA-6A5518540E12}" sibTransId="{E0FE2D22-1183-4B57-A1C0-FC6A044C7927}"/>
    <dgm:cxn modelId="{09D53432-87EA-434B-9E52-04FF3BF8F596}" srcId="{668E7B2E-5D59-42F6-97B0-F38CB5AB81CD}" destId="{0024A99E-0EC3-443B-B139-66E9B05EC45F}" srcOrd="1" destOrd="0" parTransId="{D02D2C8D-993A-4633-9AD8-66F7765EFAA7}" sibTransId="{76C33C18-41D7-454F-BFC3-FD92A75D9F7E}"/>
    <dgm:cxn modelId="{5AD48F33-A071-4D0F-8A75-7F77FFFBDE53}" type="presOf" srcId="{0B578006-12F7-4F58-B094-D3536213D1C3}" destId="{FD29DA79-619B-47F5-A3E9-324E555E481C}" srcOrd="0" destOrd="1" presId="urn:microsoft.com/office/officeart/2005/8/layout/hList1"/>
    <dgm:cxn modelId="{DDCCD234-AA65-4A92-89EF-7228BE9DA245}" srcId="{C1B9179B-0F64-41F1-99D7-6622D84541FA}" destId="{68EDF461-9359-4F12-A8E0-4CC0039068CA}" srcOrd="2" destOrd="0" parTransId="{EE8B17AF-925C-4D94-BFCE-4B3E42B6E10D}" sibTransId="{DB3A613C-3DC5-436D-BDEC-D9F9783861E1}"/>
    <dgm:cxn modelId="{05718F45-BEF6-4ED8-9FB4-C5A2FD6CD0B7}" srcId="{2DD66744-6E37-4CE7-8FFE-CFE847B77904}" destId="{F1898534-1FC7-4AE3-A16D-4B92C74C54FD}" srcOrd="3" destOrd="0" parTransId="{91ECA3E6-E608-490A-9710-8AEEDF7EAFFB}" sibTransId="{884B80F2-1F90-4FE5-A828-645D8BC889A6}"/>
    <dgm:cxn modelId="{1A339665-9408-4D24-AC9C-FF2D2A464209}" srcId="{2DD66744-6E37-4CE7-8FFE-CFE847B77904}" destId="{AA3932E0-2A80-4DA1-8E8F-3DFA5B58A590}" srcOrd="2" destOrd="0" parTransId="{38C0F916-A11D-48CB-AEF8-A427F5F8867B}" sibTransId="{D432D9EE-342E-43D8-8B16-F5E8A174F31E}"/>
    <dgm:cxn modelId="{2900FF6C-0970-4712-BF85-DFE211F49496}" type="presOf" srcId="{668E7B2E-5D59-42F6-97B0-F38CB5AB81CD}" destId="{5EAAACAB-FC66-44D4-8DA1-819497B910BF}" srcOrd="0" destOrd="0" presId="urn:microsoft.com/office/officeart/2005/8/layout/hList1"/>
    <dgm:cxn modelId="{CBB2D14D-7CD4-4CF4-AE15-6FC1AC9F66B9}" srcId="{C1B9179B-0F64-41F1-99D7-6622D84541FA}" destId="{0844945E-560B-4C9B-B305-32C8ECCEA57E}" srcOrd="1" destOrd="0" parTransId="{94C31AC6-3817-4483-92BD-379ACE3AC10A}" sibTransId="{8D6F1327-0736-414D-80C7-B48ED3CA0873}"/>
    <dgm:cxn modelId="{429DE24D-2AD9-44D9-B844-F1811A1DCC57}" type="presOf" srcId="{20DA157D-ADE1-4641-B855-7A0365B92D6A}" destId="{2640099D-C009-4F09-8BB7-CB88A434DF8D}" srcOrd="0" destOrd="2" presId="urn:microsoft.com/office/officeart/2005/8/layout/hList1"/>
    <dgm:cxn modelId="{93A2BF4F-D87C-4BC7-8557-0F5D7F8ED5E8}" type="presOf" srcId="{2DD66744-6E37-4CE7-8FFE-CFE847B77904}" destId="{6686C020-8987-4586-BB6F-FE35DB763DD3}" srcOrd="0" destOrd="0" presId="urn:microsoft.com/office/officeart/2005/8/layout/hList1"/>
    <dgm:cxn modelId="{2276DF4F-8FDE-4BE7-97F5-0C7EB0D37D05}" srcId="{668E7B2E-5D59-42F6-97B0-F38CB5AB81CD}" destId="{274D680A-26E8-4B8C-BEA0-BFA42CF73AEF}" srcOrd="2" destOrd="0" parTransId="{76DF3C21-DCE1-4427-A00B-0111FC90C2CD}" sibTransId="{EE6FF2B0-97E7-4A65-970A-4F27DEABF60C}"/>
    <dgm:cxn modelId="{34D26D72-58C8-4DEB-BAEC-2032FC01F275}" type="presOf" srcId="{32F24244-9799-4E62-AB6C-59875A2BB4D4}" destId="{D25755EF-93A4-4BF4-B6F8-52DFCDCC5F53}" srcOrd="0" destOrd="0" presId="urn:microsoft.com/office/officeart/2005/8/layout/hList1"/>
    <dgm:cxn modelId="{73F0F672-7D7F-406D-AA3F-4748EAF13035}" srcId="{C706A7B9-9DC9-4DF0-BFBB-81257933076A}" destId="{A2976F16-FD0D-4517-9CF9-2DABB736346F}" srcOrd="1" destOrd="0" parTransId="{38E17C3A-CE4F-44E0-A23E-C02CCF925923}" sibTransId="{94B784F7-B9C4-4B34-99F9-5F250EA7FE97}"/>
    <dgm:cxn modelId="{59702775-7EC6-4BAF-80C2-555737900531}" srcId="{C706A7B9-9DC9-4DF0-BFBB-81257933076A}" destId="{1B823F1B-C780-4397-97D1-950CD27597CC}" srcOrd="0" destOrd="0" parTransId="{90F23960-B749-487B-B206-5C1C96C1F1FA}" sibTransId="{B32A480A-7212-4542-A41E-EC75418072F7}"/>
    <dgm:cxn modelId="{BCC63656-D090-4F13-825C-78D240A0B44E}" srcId="{C706A7B9-9DC9-4DF0-BFBB-81257933076A}" destId="{C1B9179B-0F64-41F1-99D7-6622D84541FA}" srcOrd="4" destOrd="0" parTransId="{D7F6EA70-A888-440D-9AF4-8D24BBE47483}" sibTransId="{5101B1A5-A7DD-4A49-A835-0954942EC39F}"/>
    <dgm:cxn modelId="{995F857A-C9F6-4B20-BEA3-4595CC3EB7AF}" type="presOf" srcId="{54EE0C74-D580-4C77-958F-154B7DFFF214}" destId="{2640099D-C009-4F09-8BB7-CB88A434DF8D}" srcOrd="0" destOrd="0" presId="urn:microsoft.com/office/officeart/2005/8/layout/hList1"/>
    <dgm:cxn modelId="{B6CCFA5A-6FE1-45E3-89C9-0D684242389B}" type="presOf" srcId="{369FE6E9-B1DD-4AF0-A90A-003FB172A284}" destId="{29AEDCB6-9A4C-4B9B-8E46-E0FCBB9F4AF9}" srcOrd="0" destOrd="0" presId="urn:microsoft.com/office/officeart/2005/8/layout/hList1"/>
    <dgm:cxn modelId="{371D0C8D-5A28-49BA-AC6D-748E49B3E687}" srcId="{C706A7B9-9DC9-4DF0-BFBB-81257933076A}" destId="{668E7B2E-5D59-42F6-97B0-F38CB5AB81CD}" srcOrd="2" destOrd="0" parTransId="{E32DE8E6-F2E7-4A47-AA53-5F1DD8A561D2}" sibTransId="{53AD40FC-8AA5-4EE3-A4D9-253032C83057}"/>
    <dgm:cxn modelId="{EF95BE91-C3FB-46E5-93B0-C1A8A28B0953}" type="presOf" srcId="{C706A7B9-9DC9-4DF0-BFBB-81257933076A}" destId="{82E0069B-15A2-40B1-86E6-80C363E1D7AE}" srcOrd="0" destOrd="0" presId="urn:microsoft.com/office/officeart/2005/8/layout/hList1"/>
    <dgm:cxn modelId="{F9FDD594-1E94-44A5-A15D-E27CCF0748E6}" srcId="{668E7B2E-5D59-42F6-97B0-F38CB5AB81CD}" destId="{27845C62-BB19-4A0D-AA8E-F785246A55F7}" srcOrd="0" destOrd="0" parTransId="{F46D8A09-CA72-4237-A2D3-22493904403D}" sibTransId="{1C756982-D52A-41F8-AE74-AD5D34DC88EA}"/>
    <dgm:cxn modelId="{95A76199-B95A-4DAB-94B5-5593E891B5BE}" type="presOf" srcId="{F82AE199-C05B-4D16-835F-277BE836DB03}" destId="{D25755EF-93A4-4BF4-B6F8-52DFCDCC5F53}" srcOrd="0" destOrd="2" presId="urn:microsoft.com/office/officeart/2005/8/layout/hList1"/>
    <dgm:cxn modelId="{E2431F9A-BD28-4965-8377-29F02E0D635D}" type="presOf" srcId="{B1690ADB-E03C-4852-9022-9C311A3DE6F8}" destId="{C818F769-348E-4094-8447-A37DC2AA2FA2}" srcOrd="0" destOrd="4" presId="urn:microsoft.com/office/officeart/2005/8/layout/hList1"/>
    <dgm:cxn modelId="{BC36279D-1B92-4EAD-ADCB-101C5AC409EF}" srcId="{2DD66744-6E37-4CE7-8FFE-CFE847B77904}" destId="{B1690ADB-E03C-4852-9022-9C311A3DE6F8}" srcOrd="4" destOrd="0" parTransId="{DDD717F3-BC35-4EC9-AE2A-8DDED8BFF754}" sibTransId="{F07091F2-9871-44CF-BF72-B5F60A1C990B}"/>
    <dgm:cxn modelId="{E908E8A6-E1A3-4AAE-9513-C66A6FABDBA1}" type="presOf" srcId="{1B823F1B-C780-4397-97D1-950CD27597CC}" destId="{E90F00AF-3294-4456-B54B-2C89458121C6}" srcOrd="0" destOrd="0" presId="urn:microsoft.com/office/officeart/2005/8/layout/hList1"/>
    <dgm:cxn modelId="{3C5C83A9-25D4-4254-BD0C-EECD3E499F50}" type="presOf" srcId="{0844945E-560B-4C9B-B305-32C8ECCEA57E}" destId="{29AEDCB6-9A4C-4B9B-8E46-E0FCBB9F4AF9}" srcOrd="0" destOrd="1" presId="urn:microsoft.com/office/officeart/2005/8/layout/hList1"/>
    <dgm:cxn modelId="{1284C5AB-7C3A-46C2-BFAE-CBF0BF5454CD}" type="presOf" srcId="{03FD7859-7244-4A54-9989-888F9660A601}" destId="{C818F769-348E-4094-8447-A37DC2AA2FA2}" srcOrd="0" destOrd="1" presId="urn:microsoft.com/office/officeart/2005/8/layout/hList1"/>
    <dgm:cxn modelId="{D05F68AC-F9FF-46B6-99F1-9278018869C4}" srcId="{C1B9179B-0F64-41F1-99D7-6622D84541FA}" destId="{369FE6E9-B1DD-4AF0-A90A-003FB172A284}" srcOrd="0" destOrd="0" parTransId="{97C7B448-167B-4955-9ACA-13863DE2C737}" sibTransId="{49CA7146-395C-4BA1-AE97-708AE0EBFEB8}"/>
    <dgm:cxn modelId="{274642AE-8951-488F-AEBE-0E23DD436BFE}" srcId="{C706A7B9-9DC9-4DF0-BFBB-81257933076A}" destId="{742A72CF-7F32-4282-BBFB-474EB3F4FF9F}" srcOrd="3" destOrd="0" parTransId="{2B5EB224-C218-46F1-ACAC-FA8691256D2D}" sibTransId="{E14BEF2E-2007-40EE-9110-11EF37D78C14}"/>
    <dgm:cxn modelId="{A161E3AE-EFA2-4BBA-AC96-1B7D73E8E4EE}" type="presOf" srcId="{A2976F16-FD0D-4517-9CF9-2DABB736346F}" destId="{3CC577D9-5629-431A-A821-7CE85CE8AE5F}" srcOrd="0" destOrd="0" presId="urn:microsoft.com/office/officeart/2005/8/layout/hList1"/>
    <dgm:cxn modelId="{411373B4-8B2F-4ECB-B2E1-EAA0C5621C9A}" type="presOf" srcId="{47B8E2AE-CE79-4E62-BE41-A3365C9581C4}" destId="{C818F769-348E-4094-8447-A37DC2AA2FA2}" srcOrd="0" destOrd="0" presId="urn:microsoft.com/office/officeart/2005/8/layout/hList1"/>
    <dgm:cxn modelId="{D0C5F7B4-F70F-4AAB-9FF0-84004B84B76E}" srcId="{C706A7B9-9DC9-4DF0-BFBB-81257933076A}" destId="{2DD66744-6E37-4CE7-8FFE-CFE847B77904}" srcOrd="5" destOrd="0" parTransId="{EB61CB9D-DF4C-435D-9676-22678360B11A}" sibTransId="{FA1B7DFD-D3BD-4226-ACFD-95B2425F0995}"/>
    <dgm:cxn modelId="{1CB175B8-19F3-4853-A03A-1B621E5688C8}" type="presOf" srcId="{27845C62-BB19-4A0D-AA8E-F785246A55F7}" destId="{056F513E-4544-4A12-82F4-5CC7BD96C4F1}" srcOrd="0" destOrd="0" presId="urn:microsoft.com/office/officeart/2005/8/layout/hList1"/>
    <dgm:cxn modelId="{79FA26B9-656C-473A-A2E5-B771A49BA925}" srcId="{742A72CF-7F32-4282-BBFB-474EB3F4FF9F}" destId="{0B578006-12F7-4F58-B094-D3536213D1C3}" srcOrd="1" destOrd="0" parTransId="{D2BE10E4-9F6D-4A96-8322-53442D8AA322}" sibTransId="{0535D9CB-1D25-4E3E-842C-BE8E50977B6B}"/>
    <dgm:cxn modelId="{1B2A4CBE-970D-4BDC-A36F-A0274586818F}" srcId="{A2976F16-FD0D-4517-9CF9-2DABB736346F}" destId="{A3B75241-8D40-4E8F-A69E-C960EE73DA55}" srcOrd="1" destOrd="0" parTransId="{C0816BCC-3630-4E06-897B-462CDAF1759C}" sibTransId="{FC27A638-1D87-4633-8B02-ECB8785F3926}"/>
    <dgm:cxn modelId="{8E63B0BF-85BF-4C2F-B378-41B9F4B73A71}" type="presOf" srcId="{C1B9179B-0F64-41F1-99D7-6622D84541FA}" destId="{3CAE7D1F-2EA8-42DC-93E9-8509DEEFEFE4}" srcOrd="0" destOrd="0" presId="urn:microsoft.com/office/officeart/2005/8/layout/hList1"/>
    <dgm:cxn modelId="{B15415C3-C524-4D0D-B37D-5472BF562814}" srcId="{1B823F1B-C780-4397-97D1-950CD27597CC}" destId="{54EE0C74-D580-4C77-958F-154B7DFFF214}" srcOrd="0" destOrd="0" parTransId="{8D8564F0-1C8F-476D-97D3-6E1048E1364F}" sibTransId="{62F58A36-A147-4EFF-B75F-89CA3D39B8C2}"/>
    <dgm:cxn modelId="{46C0B2C5-469E-4CDC-B4D1-F37BA16A82EC}" type="presOf" srcId="{68EDF461-9359-4F12-A8E0-4CC0039068CA}" destId="{29AEDCB6-9A4C-4B9B-8E46-E0FCBB9F4AF9}" srcOrd="0" destOrd="2" presId="urn:microsoft.com/office/officeart/2005/8/layout/hList1"/>
    <dgm:cxn modelId="{49BD29CF-EE3F-472C-A817-D59882F5EC15}" type="presOf" srcId="{742A72CF-7F32-4282-BBFB-474EB3F4FF9F}" destId="{3C343D9F-557A-45C2-9A73-7247051E6441}" srcOrd="0" destOrd="0" presId="urn:microsoft.com/office/officeart/2005/8/layout/hList1"/>
    <dgm:cxn modelId="{FAEF50D1-8057-4086-B03F-6B379111A2D7}" srcId="{742A72CF-7F32-4282-BBFB-474EB3F4FF9F}" destId="{2A416C11-DB11-42A8-99B3-E56084B0AE61}" srcOrd="0" destOrd="0" parTransId="{D8D9CFC8-E301-4915-BBE8-9E788F865B04}" sibTransId="{DB6604A2-C04E-4EB9-9FF9-9E12C82BF188}"/>
    <dgm:cxn modelId="{F4B2B7D2-C2C1-448D-9D9C-EB5CECDDBF31}" type="presOf" srcId="{0AA90080-425E-4DB6-84EE-64E77F341E29}" destId="{2640099D-C009-4F09-8BB7-CB88A434DF8D}" srcOrd="0" destOrd="1" presId="urn:microsoft.com/office/officeart/2005/8/layout/hList1"/>
    <dgm:cxn modelId="{09C482D6-9F01-4588-8D62-1379E4EB0F23}" srcId="{2DD66744-6E37-4CE7-8FFE-CFE847B77904}" destId="{47B8E2AE-CE79-4E62-BE41-A3365C9581C4}" srcOrd="0" destOrd="0" parTransId="{6734E262-63DF-40C5-93EA-A4E866B8D11B}" sibTransId="{E0E0F91B-B8B6-4291-AC41-9DF6BE372BD2}"/>
    <dgm:cxn modelId="{40A1B3D9-C639-4845-9FEC-416F10394B89}" srcId="{A2976F16-FD0D-4517-9CF9-2DABB736346F}" destId="{32F24244-9799-4E62-AB6C-59875A2BB4D4}" srcOrd="0" destOrd="0" parTransId="{010BA06E-334D-4F10-BF19-778159CCD38E}" sibTransId="{4DCA6349-9214-4803-A583-2785C16B3728}"/>
    <dgm:cxn modelId="{4FFDC3DE-CB6D-4A1B-BA0A-201C8CA1DD6B}" srcId="{A2976F16-FD0D-4517-9CF9-2DABB736346F}" destId="{F82AE199-C05B-4D16-835F-277BE836DB03}" srcOrd="2" destOrd="0" parTransId="{6C9263E1-37F9-4FF7-9C7D-9E2BEF5E65B3}" sibTransId="{2A041259-A413-4D09-B220-77753FDBEAC9}"/>
    <dgm:cxn modelId="{014C81E7-87CA-45FE-BDD1-2CF1A7D2073C}" type="presOf" srcId="{AA3932E0-2A80-4DA1-8E8F-3DFA5B58A590}" destId="{C818F769-348E-4094-8447-A37DC2AA2FA2}" srcOrd="0" destOrd="2" presId="urn:microsoft.com/office/officeart/2005/8/layout/hList1"/>
    <dgm:cxn modelId="{E27382ED-CFEA-4610-B4CB-8AE28C3FA742}" type="presOf" srcId="{A3B75241-8D40-4E8F-A69E-C960EE73DA55}" destId="{D25755EF-93A4-4BF4-B6F8-52DFCDCC5F53}" srcOrd="0" destOrd="1" presId="urn:microsoft.com/office/officeart/2005/8/layout/hList1"/>
    <dgm:cxn modelId="{82EA46FA-E6DE-4E3D-BF39-15226753CED9}" type="presOf" srcId="{0024A99E-0EC3-443B-B139-66E9B05EC45F}" destId="{056F513E-4544-4A12-82F4-5CC7BD96C4F1}" srcOrd="0" destOrd="1" presId="urn:microsoft.com/office/officeart/2005/8/layout/hList1"/>
    <dgm:cxn modelId="{8AA3C6FA-B3FA-4C18-93F7-E636504649E3}" type="presOf" srcId="{274D680A-26E8-4B8C-BEA0-BFA42CF73AEF}" destId="{056F513E-4544-4A12-82F4-5CC7BD96C4F1}" srcOrd="0" destOrd="2" presId="urn:microsoft.com/office/officeart/2005/8/layout/hList1"/>
    <dgm:cxn modelId="{72B65AFD-982E-4F8A-93D9-7F107BB68847}" srcId="{2DD66744-6E37-4CE7-8FFE-CFE847B77904}" destId="{03FD7859-7244-4A54-9989-888F9660A601}" srcOrd="1" destOrd="0" parTransId="{915E0AA7-CC45-42AE-AFC9-3008DA20599E}" sibTransId="{C413122E-3FB7-4B62-90FC-5D34FE6459B5}"/>
    <dgm:cxn modelId="{799893CA-F23B-457E-BB34-DD2E20C7941A}" type="presParOf" srcId="{82E0069B-15A2-40B1-86E6-80C363E1D7AE}" destId="{652CF74E-2A23-490E-83AF-286C79C03538}" srcOrd="0" destOrd="0" presId="urn:microsoft.com/office/officeart/2005/8/layout/hList1"/>
    <dgm:cxn modelId="{57132496-6739-4C84-8A0C-07643F919529}" type="presParOf" srcId="{652CF74E-2A23-490E-83AF-286C79C03538}" destId="{E90F00AF-3294-4456-B54B-2C89458121C6}" srcOrd="0" destOrd="0" presId="urn:microsoft.com/office/officeart/2005/8/layout/hList1"/>
    <dgm:cxn modelId="{2030F0BE-DBAE-4511-918B-5CB1D2F7F32F}" type="presParOf" srcId="{652CF74E-2A23-490E-83AF-286C79C03538}" destId="{2640099D-C009-4F09-8BB7-CB88A434DF8D}" srcOrd="1" destOrd="0" presId="urn:microsoft.com/office/officeart/2005/8/layout/hList1"/>
    <dgm:cxn modelId="{A5E53A22-ECC5-4DCE-B6BA-804E3FB947C7}" type="presParOf" srcId="{82E0069B-15A2-40B1-86E6-80C363E1D7AE}" destId="{2DD6D0D4-24DA-4CFF-BBF0-B27450A44EC3}" srcOrd="1" destOrd="0" presId="urn:microsoft.com/office/officeart/2005/8/layout/hList1"/>
    <dgm:cxn modelId="{643991DC-E6D5-4DB3-8F89-6BC0289675E4}" type="presParOf" srcId="{82E0069B-15A2-40B1-86E6-80C363E1D7AE}" destId="{6B224AC3-401E-4A37-8A37-6A47759CFA8A}" srcOrd="2" destOrd="0" presId="urn:microsoft.com/office/officeart/2005/8/layout/hList1"/>
    <dgm:cxn modelId="{DB4599BA-749A-4ACD-BB14-AEF71329E28C}" type="presParOf" srcId="{6B224AC3-401E-4A37-8A37-6A47759CFA8A}" destId="{3CC577D9-5629-431A-A821-7CE85CE8AE5F}" srcOrd="0" destOrd="0" presId="urn:microsoft.com/office/officeart/2005/8/layout/hList1"/>
    <dgm:cxn modelId="{49C0B336-FF69-4511-BB0B-0731C031827A}" type="presParOf" srcId="{6B224AC3-401E-4A37-8A37-6A47759CFA8A}" destId="{D25755EF-93A4-4BF4-B6F8-52DFCDCC5F53}" srcOrd="1" destOrd="0" presId="urn:microsoft.com/office/officeart/2005/8/layout/hList1"/>
    <dgm:cxn modelId="{2862C93C-95A8-4773-A7F7-066F22D2EE41}" type="presParOf" srcId="{82E0069B-15A2-40B1-86E6-80C363E1D7AE}" destId="{DD99E3D5-CE48-4398-B26C-E37DB268B456}" srcOrd="3" destOrd="0" presId="urn:microsoft.com/office/officeart/2005/8/layout/hList1"/>
    <dgm:cxn modelId="{6EE334AF-C49F-478D-A9DA-3AB6C7D219B4}" type="presParOf" srcId="{82E0069B-15A2-40B1-86E6-80C363E1D7AE}" destId="{D0BBD4B9-B217-4E18-BA85-B72F7D776DF1}" srcOrd="4" destOrd="0" presId="urn:microsoft.com/office/officeart/2005/8/layout/hList1"/>
    <dgm:cxn modelId="{A02660A7-9D62-417D-8409-873D376D5485}" type="presParOf" srcId="{D0BBD4B9-B217-4E18-BA85-B72F7D776DF1}" destId="{5EAAACAB-FC66-44D4-8DA1-819497B910BF}" srcOrd="0" destOrd="0" presId="urn:microsoft.com/office/officeart/2005/8/layout/hList1"/>
    <dgm:cxn modelId="{38885594-F128-4782-9DCC-6DCAEC96051F}" type="presParOf" srcId="{D0BBD4B9-B217-4E18-BA85-B72F7D776DF1}" destId="{056F513E-4544-4A12-82F4-5CC7BD96C4F1}" srcOrd="1" destOrd="0" presId="urn:microsoft.com/office/officeart/2005/8/layout/hList1"/>
    <dgm:cxn modelId="{07796E7F-C871-45FB-A290-D78B0BC8334E}" type="presParOf" srcId="{82E0069B-15A2-40B1-86E6-80C363E1D7AE}" destId="{350FD9E4-10B5-49B6-839E-4FC797E9FBA7}" srcOrd="5" destOrd="0" presId="urn:microsoft.com/office/officeart/2005/8/layout/hList1"/>
    <dgm:cxn modelId="{605B2788-2767-4C0D-8042-2A8B86F9F76A}" type="presParOf" srcId="{82E0069B-15A2-40B1-86E6-80C363E1D7AE}" destId="{6780506E-E729-48BC-A91D-94D353202505}" srcOrd="6" destOrd="0" presId="urn:microsoft.com/office/officeart/2005/8/layout/hList1"/>
    <dgm:cxn modelId="{F0D27577-C490-4127-9CFE-97966ECEC1B5}" type="presParOf" srcId="{6780506E-E729-48BC-A91D-94D353202505}" destId="{3C343D9F-557A-45C2-9A73-7247051E6441}" srcOrd="0" destOrd="0" presId="urn:microsoft.com/office/officeart/2005/8/layout/hList1"/>
    <dgm:cxn modelId="{AB8DFEFD-4B1E-4B93-B0E9-89D8A788A7FA}" type="presParOf" srcId="{6780506E-E729-48BC-A91D-94D353202505}" destId="{FD29DA79-619B-47F5-A3E9-324E555E481C}" srcOrd="1" destOrd="0" presId="urn:microsoft.com/office/officeart/2005/8/layout/hList1"/>
    <dgm:cxn modelId="{2542B1E5-380A-4028-8076-67D1DDB9FEE3}" type="presParOf" srcId="{82E0069B-15A2-40B1-86E6-80C363E1D7AE}" destId="{7867652D-BCA1-46E9-ACDC-D8CAB190FC22}" srcOrd="7" destOrd="0" presId="urn:microsoft.com/office/officeart/2005/8/layout/hList1"/>
    <dgm:cxn modelId="{16C206FD-F2D0-4D1B-AC47-CB6D734BFF99}" type="presParOf" srcId="{82E0069B-15A2-40B1-86E6-80C363E1D7AE}" destId="{B02B9D29-30F4-48CF-B523-BF45A441E2CF}" srcOrd="8" destOrd="0" presId="urn:microsoft.com/office/officeart/2005/8/layout/hList1"/>
    <dgm:cxn modelId="{0EEAFC52-46D8-43A6-9A9B-EEF447DB50F2}" type="presParOf" srcId="{B02B9D29-30F4-48CF-B523-BF45A441E2CF}" destId="{3CAE7D1F-2EA8-42DC-93E9-8509DEEFEFE4}" srcOrd="0" destOrd="0" presId="urn:microsoft.com/office/officeart/2005/8/layout/hList1"/>
    <dgm:cxn modelId="{A21D83A5-7D3D-4955-A79F-CDC5F13FF201}" type="presParOf" srcId="{B02B9D29-30F4-48CF-B523-BF45A441E2CF}" destId="{29AEDCB6-9A4C-4B9B-8E46-E0FCBB9F4AF9}" srcOrd="1" destOrd="0" presId="urn:microsoft.com/office/officeart/2005/8/layout/hList1"/>
    <dgm:cxn modelId="{EBFD249C-8BCB-4442-ACF4-A86779C70D44}" type="presParOf" srcId="{82E0069B-15A2-40B1-86E6-80C363E1D7AE}" destId="{E0BEE9E7-FC2D-43BC-A292-CB11E4E038D8}" srcOrd="9" destOrd="0" presId="urn:microsoft.com/office/officeart/2005/8/layout/hList1"/>
    <dgm:cxn modelId="{D3ADB977-27AE-4192-895F-4067F6F55EA3}" type="presParOf" srcId="{82E0069B-15A2-40B1-86E6-80C363E1D7AE}" destId="{DF71996F-341B-4611-94FB-4E994E5B03F4}" srcOrd="10" destOrd="0" presId="urn:microsoft.com/office/officeart/2005/8/layout/hList1"/>
    <dgm:cxn modelId="{B96D44CA-AC99-45ED-A042-22235B664961}" type="presParOf" srcId="{DF71996F-341B-4611-94FB-4E994E5B03F4}" destId="{6686C020-8987-4586-BB6F-FE35DB763DD3}" srcOrd="0" destOrd="0" presId="urn:microsoft.com/office/officeart/2005/8/layout/hList1"/>
    <dgm:cxn modelId="{8304AADD-9225-401F-B8CB-39DC1B923206}" type="presParOf" srcId="{DF71996F-341B-4611-94FB-4E994E5B03F4}" destId="{C818F769-348E-4094-8447-A37DC2AA2F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06A7B9-9DC9-4DF0-BFBB-81257933076A}"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742A72CF-7F32-4282-BBFB-474EB3F4FF9F}">
      <dgm:prSet/>
      <dgm:spPr/>
      <dgm:t>
        <a:bodyPr/>
        <a:lstStyle/>
        <a:p>
          <a:r>
            <a:rPr lang="en-US" dirty="0">
              <a:solidFill>
                <a:srgbClr val="A6A6A6"/>
              </a:solidFill>
            </a:rPr>
            <a:t>Paying for Software</a:t>
          </a:r>
        </a:p>
      </dgm:t>
    </dgm:pt>
    <dgm:pt modelId="{2B5EB224-C218-46F1-ACAC-FA8691256D2D}" type="parTrans" cxnId="{274642AE-8951-488F-AEBE-0E23DD436BFE}">
      <dgm:prSet/>
      <dgm:spPr/>
      <dgm:t>
        <a:bodyPr/>
        <a:lstStyle/>
        <a:p>
          <a:endParaRPr lang="en-US"/>
        </a:p>
      </dgm:t>
    </dgm:pt>
    <dgm:pt modelId="{E14BEF2E-2007-40EE-9110-11EF37D78C14}" type="sibTrans" cxnId="{274642AE-8951-488F-AEBE-0E23DD436BFE}">
      <dgm:prSet/>
      <dgm:spPr/>
      <dgm:t>
        <a:bodyPr/>
        <a:lstStyle/>
        <a:p>
          <a:endParaRPr lang="en-US"/>
        </a:p>
      </dgm:t>
    </dgm:pt>
    <dgm:pt modelId="{2A416C11-DB11-42A8-99B3-E56084B0AE61}">
      <dgm:prSet/>
      <dgm:spPr/>
      <dgm:t>
        <a:bodyPr/>
        <a:lstStyle/>
        <a:p>
          <a:r>
            <a:rPr lang="en-US" dirty="0">
              <a:solidFill>
                <a:srgbClr val="A6A6A6"/>
              </a:solidFill>
            </a:rPr>
            <a:t>Perpetual License</a:t>
          </a:r>
        </a:p>
      </dgm:t>
    </dgm:pt>
    <dgm:pt modelId="{D8D9CFC8-E301-4915-BBE8-9E788F865B04}" type="parTrans" cxnId="{FAEF50D1-8057-4086-B03F-6B379111A2D7}">
      <dgm:prSet/>
      <dgm:spPr/>
      <dgm:t>
        <a:bodyPr/>
        <a:lstStyle/>
        <a:p>
          <a:endParaRPr lang="en-US"/>
        </a:p>
      </dgm:t>
    </dgm:pt>
    <dgm:pt modelId="{DB6604A2-C04E-4EB9-9FF9-9E12C82BF188}" type="sibTrans" cxnId="{FAEF50D1-8057-4086-B03F-6B379111A2D7}">
      <dgm:prSet/>
      <dgm:spPr/>
      <dgm:t>
        <a:bodyPr/>
        <a:lstStyle/>
        <a:p>
          <a:endParaRPr lang="en-US"/>
        </a:p>
      </dgm:t>
    </dgm:pt>
    <dgm:pt modelId="{0B578006-12F7-4F58-B094-D3536213D1C3}">
      <dgm:prSet/>
      <dgm:spPr/>
      <dgm:t>
        <a:bodyPr/>
        <a:lstStyle/>
        <a:p>
          <a:r>
            <a:rPr lang="en-US" dirty="0">
              <a:solidFill>
                <a:srgbClr val="A6A6A6"/>
              </a:solidFill>
            </a:rPr>
            <a:t>Subscription License</a:t>
          </a:r>
        </a:p>
      </dgm:t>
    </dgm:pt>
    <dgm:pt modelId="{D2BE10E4-9F6D-4A96-8322-53442D8AA322}" type="parTrans" cxnId="{79FA26B9-656C-473A-A2E5-B771A49BA925}">
      <dgm:prSet/>
      <dgm:spPr/>
      <dgm:t>
        <a:bodyPr/>
        <a:lstStyle/>
        <a:p>
          <a:endParaRPr lang="en-US"/>
        </a:p>
      </dgm:t>
    </dgm:pt>
    <dgm:pt modelId="{0535D9CB-1D25-4E3E-842C-BE8E50977B6B}" type="sibTrans" cxnId="{79FA26B9-656C-473A-A2E5-B771A49BA925}">
      <dgm:prSet/>
      <dgm:spPr/>
      <dgm:t>
        <a:bodyPr/>
        <a:lstStyle/>
        <a:p>
          <a:endParaRPr lang="en-US"/>
        </a:p>
      </dgm:t>
    </dgm:pt>
    <dgm:pt modelId="{C1B9179B-0F64-41F1-99D7-6622D84541FA}">
      <dgm:prSet/>
      <dgm:spPr/>
      <dgm:t>
        <a:bodyPr/>
        <a:lstStyle/>
        <a:p>
          <a:r>
            <a:rPr lang="en-US" dirty="0">
              <a:solidFill>
                <a:srgbClr val="A6A6A6"/>
              </a:solidFill>
            </a:rPr>
            <a:t>Software Distribution  </a:t>
          </a:r>
        </a:p>
      </dgm:t>
    </dgm:pt>
    <dgm:pt modelId="{D7F6EA70-A888-440D-9AF4-8D24BBE47483}" type="parTrans" cxnId="{BCC63656-D090-4F13-825C-78D240A0B44E}">
      <dgm:prSet/>
      <dgm:spPr/>
      <dgm:t>
        <a:bodyPr/>
        <a:lstStyle/>
        <a:p>
          <a:endParaRPr lang="en-US"/>
        </a:p>
      </dgm:t>
    </dgm:pt>
    <dgm:pt modelId="{5101B1A5-A7DD-4A49-A835-0954942EC39F}" type="sibTrans" cxnId="{BCC63656-D090-4F13-825C-78D240A0B44E}">
      <dgm:prSet/>
      <dgm:spPr/>
      <dgm:t>
        <a:bodyPr/>
        <a:lstStyle/>
        <a:p>
          <a:endParaRPr lang="en-US"/>
        </a:p>
      </dgm:t>
    </dgm:pt>
    <dgm:pt modelId="{2DD66744-6E37-4CE7-8FFE-CFE847B77904}">
      <dgm:prSet/>
      <dgm:spPr/>
      <dgm:t>
        <a:bodyPr/>
        <a:lstStyle/>
        <a:p>
          <a:r>
            <a:rPr lang="en-US" dirty="0">
              <a:solidFill>
                <a:srgbClr val="A6A6A6"/>
              </a:solidFill>
            </a:rPr>
            <a:t>After-Market:  Support &amp; Maintenance</a:t>
          </a:r>
        </a:p>
      </dgm:t>
    </dgm:pt>
    <dgm:pt modelId="{EB61CB9D-DF4C-435D-9676-22678360B11A}" type="parTrans" cxnId="{D0C5F7B4-F70F-4AAB-9FF0-84004B84B76E}">
      <dgm:prSet/>
      <dgm:spPr/>
      <dgm:t>
        <a:bodyPr/>
        <a:lstStyle/>
        <a:p>
          <a:endParaRPr lang="en-US"/>
        </a:p>
      </dgm:t>
    </dgm:pt>
    <dgm:pt modelId="{FA1B7DFD-D3BD-4226-ACFD-95B2425F0995}" type="sibTrans" cxnId="{D0C5F7B4-F70F-4AAB-9FF0-84004B84B76E}">
      <dgm:prSet/>
      <dgm:spPr/>
      <dgm:t>
        <a:bodyPr/>
        <a:lstStyle/>
        <a:p>
          <a:endParaRPr lang="en-US"/>
        </a:p>
      </dgm:t>
    </dgm:pt>
    <dgm:pt modelId="{47B8E2AE-CE79-4E62-BE41-A3365C9581C4}">
      <dgm:prSet/>
      <dgm:spPr/>
      <dgm:t>
        <a:bodyPr/>
        <a:lstStyle/>
        <a:p>
          <a:r>
            <a:rPr lang="en-US" dirty="0">
              <a:solidFill>
                <a:srgbClr val="A6A6A6"/>
              </a:solidFill>
            </a:rPr>
            <a:t>Partner Channels</a:t>
          </a:r>
        </a:p>
      </dgm:t>
    </dgm:pt>
    <dgm:pt modelId="{6734E262-63DF-40C5-93EA-A4E866B8D11B}" type="parTrans" cxnId="{09C482D6-9F01-4588-8D62-1379E4EB0F23}">
      <dgm:prSet/>
      <dgm:spPr/>
      <dgm:t>
        <a:bodyPr/>
        <a:lstStyle/>
        <a:p>
          <a:endParaRPr lang="en-US"/>
        </a:p>
      </dgm:t>
    </dgm:pt>
    <dgm:pt modelId="{E0E0F91B-B8B6-4291-AC41-9DF6BE372BD2}" type="sibTrans" cxnId="{09C482D6-9F01-4588-8D62-1379E4EB0F23}">
      <dgm:prSet/>
      <dgm:spPr/>
      <dgm:t>
        <a:bodyPr/>
        <a:lstStyle/>
        <a:p>
          <a:endParaRPr lang="en-US"/>
        </a:p>
      </dgm:t>
    </dgm:pt>
    <dgm:pt modelId="{03FD7859-7244-4A54-9989-888F9660A601}">
      <dgm:prSet/>
      <dgm:spPr/>
      <dgm:t>
        <a:bodyPr/>
        <a:lstStyle/>
        <a:p>
          <a:r>
            <a:rPr lang="en-US" dirty="0">
              <a:solidFill>
                <a:srgbClr val="A6A6A6"/>
              </a:solidFill>
            </a:rPr>
            <a:t>ISVs</a:t>
          </a:r>
        </a:p>
      </dgm:t>
    </dgm:pt>
    <dgm:pt modelId="{915E0AA7-CC45-42AE-AFC9-3008DA20599E}" type="parTrans" cxnId="{72B65AFD-982E-4F8A-93D9-7F107BB68847}">
      <dgm:prSet/>
      <dgm:spPr/>
      <dgm:t>
        <a:bodyPr/>
        <a:lstStyle/>
        <a:p>
          <a:endParaRPr lang="en-US"/>
        </a:p>
      </dgm:t>
    </dgm:pt>
    <dgm:pt modelId="{C413122E-3FB7-4B62-90FC-5D34FE6459B5}" type="sibTrans" cxnId="{72B65AFD-982E-4F8A-93D9-7F107BB68847}">
      <dgm:prSet/>
      <dgm:spPr/>
      <dgm:t>
        <a:bodyPr/>
        <a:lstStyle/>
        <a:p>
          <a:endParaRPr lang="en-US"/>
        </a:p>
      </dgm:t>
    </dgm:pt>
    <dgm:pt modelId="{AA3932E0-2A80-4DA1-8E8F-3DFA5B58A590}">
      <dgm:prSet/>
      <dgm:spPr/>
      <dgm:t>
        <a:bodyPr/>
        <a:lstStyle/>
        <a:p>
          <a:r>
            <a:rPr lang="en-US" dirty="0">
              <a:solidFill>
                <a:srgbClr val="A6A6A6"/>
              </a:solidFill>
            </a:rPr>
            <a:t>VARs</a:t>
          </a:r>
        </a:p>
      </dgm:t>
    </dgm:pt>
    <dgm:pt modelId="{38C0F916-A11D-48CB-AEF8-A427F5F8867B}" type="parTrans" cxnId="{1A339665-9408-4D24-AC9C-FF2D2A464209}">
      <dgm:prSet/>
      <dgm:spPr/>
      <dgm:t>
        <a:bodyPr/>
        <a:lstStyle/>
        <a:p>
          <a:endParaRPr lang="en-US"/>
        </a:p>
      </dgm:t>
    </dgm:pt>
    <dgm:pt modelId="{D432D9EE-342E-43D8-8B16-F5E8A174F31E}" type="sibTrans" cxnId="{1A339665-9408-4D24-AC9C-FF2D2A464209}">
      <dgm:prSet/>
      <dgm:spPr/>
      <dgm:t>
        <a:bodyPr/>
        <a:lstStyle/>
        <a:p>
          <a:endParaRPr lang="en-US"/>
        </a:p>
      </dgm:t>
    </dgm:pt>
    <dgm:pt modelId="{F1898534-1FC7-4AE3-A16D-4B92C74C54FD}">
      <dgm:prSet/>
      <dgm:spPr/>
      <dgm:t>
        <a:bodyPr/>
        <a:lstStyle/>
        <a:p>
          <a:r>
            <a:rPr lang="en-US" dirty="0">
              <a:solidFill>
                <a:srgbClr val="A6A6A6"/>
              </a:solidFill>
            </a:rPr>
            <a:t>System Integrators (SI) </a:t>
          </a:r>
        </a:p>
      </dgm:t>
    </dgm:pt>
    <dgm:pt modelId="{91ECA3E6-E608-490A-9710-8AEEDF7EAFFB}" type="parTrans" cxnId="{05718F45-BEF6-4ED8-9FB4-C5A2FD6CD0B7}">
      <dgm:prSet/>
      <dgm:spPr/>
      <dgm:t>
        <a:bodyPr/>
        <a:lstStyle/>
        <a:p>
          <a:endParaRPr lang="en-US"/>
        </a:p>
      </dgm:t>
    </dgm:pt>
    <dgm:pt modelId="{884B80F2-1F90-4FE5-A828-645D8BC889A6}" type="sibTrans" cxnId="{05718F45-BEF6-4ED8-9FB4-C5A2FD6CD0B7}">
      <dgm:prSet/>
      <dgm:spPr/>
      <dgm:t>
        <a:bodyPr/>
        <a:lstStyle/>
        <a:p>
          <a:endParaRPr lang="en-US"/>
        </a:p>
      </dgm:t>
    </dgm:pt>
    <dgm:pt modelId="{B1690ADB-E03C-4852-9022-9C311A3DE6F8}">
      <dgm:prSet/>
      <dgm:spPr/>
      <dgm:t>
        <a:bodyPr/>
        <a:lstStyle/>
        <a:p>
          <a:r>
            <a:rPr lang="en-US" dirty="0">
              <a:solidFill>
                <a:srgbClr val="A6A6A6"/>
              </a:solidFill>
            </a:rPr>
            <a:t>IT Consulting</a:t>
          </a:r>
        </a:p>
      </dgm:t>
    </dgm:pt>
    <dgm:pt modelId="{DDD717F3-BC35-4EC9-AE2A-8DDED8BFF754}" type="parTrans" cxnId="{BC36279D-1B92-4EAD-ADCB-101C5AC409EF}">
      <dgm:prSet/>
      <dgm:spPr/>
      <dgm:t>
        <a:bodyPr/>
        <a:lstStyle/>
        <a:p>
          <a:endParaRPr lang="en-US"/>
        </a:p>
      </dgm:t>
    </dgm:pt>
    <dgm:pt modelId="{F07091F2-9871-44CF-BF72-B5F60A1C990B}" type="sibTrans" cxnId="{BC36279D-1B92-4EAD-ADCB-101C5AC409EF}">
      <dgm:prSet/>
      <dgm:spPr/>
      <dgm:t>
        <a:bodyPr/>
        <a:lstStyle/>
        <a:p>
          <a:endParaRPr lang="en-US"/>
        </a:p>
      </dgm:t>
    </dgm:pt>
    <dgm:pt modelId="{369FE6E9-B1DD-4AF0-A90A-003FB172A284}">
      <dgm:prSet phldrT="[Text]"/>
      <dgm:spPr/>
      <dgm:t>
        <a:bodyPr/>
        <a:lstStyle/>
        <a:p>
          <a:r>
            <a:rPr lang="en-US" dirty="0">
              <a:solidFill>
                <a:srgbClr val="A6A6A6"/>
              </a:solidFill>
            </a:rPr>
            <a:t>Paths to Market</a:t>
          </a:r>
        </a:p>
      </dgm:t>
    </dgm:pt>
    <dgm:pt modelId="{97C7B448-167B-4955-9ACA-13863DE2C737}" type="parTrans" cxnId="{D05F68AC-F9FF-46B6-99F1-9278018869C4}">
      <dgm:prSet/>
      <dgm:spPr/>
      <dgm:t>
        <a:bodyPr/>
        <a:lstStyle/>
        <a:p>
          <a:endParaRPr lang="en-US"/>
        </a:p>
      </dgm:t>
    </dgm:pt>
    <dgm:pt modelId="{49CA7146-395C-4BA1-AE97-708AE0EBFEB8}" type="sibTrans" cxnId="{D05F68AC-F9FF-46B6-99F1-9278018869C4}">
      <dgm:prSet/>
      <dgm:spPr/>
      <dgm:t>
        <a:bodyPr/>
        <a:lstStyle/>
        <a:p>
          <a:endParaRPr lang="en-US"/>
        </a:p>
      </dgm:t>
    </dgm:pt>
    <dgm:pt modelId="{0844945E-560B-4C9B-B305-32C8ECCEA57E}">
      <dgm:prSet phldrT="[Text]"/>
      <dgm:spPr/>
      <dgm:t>
        <a:bodyPr/>
        <a:lstStyle/>
        <a:p>
          <a:r>
            <a:rPr lang="en-US" dirty="0">
              <a:solidFill>
                <a:srgbClr val="A6A6A6"/>
              </a:solidFill>
            </a:rPr>
            <a:t>Channels</a:t>
          </a:r>
        </a:p>
      </dgm:t>
    </dgm:pt>
    <dgm:pt modelId="{94C31AC6-3817-4483-92BD-379ACE3AC10A}" type="parTrans" cxnId="{CBB2D14D-7CD4-4CF4-AE15-6FC1AC9F66B9}">
      <dgm:prSet/>
      <dgm:spPr/>
      <dgm:t>
        <a:bodyPr/>
        <a:lstStyle/>
        <a:p>
          <a:endParaRPr lang="en-US"/>
        </a:p>
      </dgm:t>
    </dgm:pt>
    <dgm:pt modelId="{8D6F1327-0736-414D-80C7-B48ED3CA0873}" type="sibTrans" cxnId="{CBB2D14D-7CD4-4CF4-AE15-6FC1AC9F66B9}">
      <dgm:prSet/>
      <dgm:spPr/>
      <dgm:t>
        <a:bodyPr/>
        <a:lstStyle/>
        <a:p>
          <a:endParaRPr lang="en-US"/>
        </a:p>
      </dgm:t>
    </dgm:pt>
    <dgm:pt modelId="{68EDF461-9359-4F12-A8E0-4CC0039068CA}">
      <dgm:prSet phldrT="[Text]"/>
      <dgm:spPr/>
      <dgm:t>
        <a:bodyPr/>
        <a:lstStyle/>
        <a:p>
          <a:r>
            <a:rPr lang="en-US" dirty="0">
              <a:solidFill>
                <a:srgbClr val="A6A6A6"/>
              </a:solidFill>
            </a:rPr>
            <a:t>How to Generate Revenue</a:t>
          </a:r>
        </a:p>
      </dgm:t>
    </dgm:pt>
    <dgm:pt modelId="{EE8B17AF-925C-4D94-BFCE-4B3E42B6E10D}" type="parTrans" cxnId="{DDCCD234-AA65-4A92-89EF-7228BE9DA245}">
      <dgm:prSet/>
      <dgm:spPr/>
      <dgm:t>
        <a:bodyPr/>
        <a:lstStyle/>
        <a:p>
          <a:endParaRPr lang="en-US"/>
        </a:p>
      </dgm:t>
    </dgm:pt>
    <dgm:pt modelId="{DB3A613C-3DC5-436D-BDEC-D9F9783861E1}" type="sibTrans" cxnId="{DDCCD234-AA65-4A92-89EF-7228BE9DA245}">
      <dgm:prSet/>
      <dgm:spPr/>
      <dgm:t>
        <a:bodyPr/>
        <a:lstStyle/>
        <a:p>
          <a:endParaRPr lang="en-US"/>
        </a:p>
      </dgm:t>
    </dgm:pt>
    <dgm:pt modelId="{A2976F16-FD0D-4517-9CF9-2DABB736346F}">
      <dgm:prSet phldrT="[Text]"/>
      <dgm:spPr/>
      <dgm:t>
        <a:bodyPr/>
        <a:lstStyle/>
        <a:p>
          <a:r>
            <a:rPr lang="en-US" dirty="0"/>
            <a:t>Who is the Customer</a:t>
          </a:r>
        </a:p>
      </dgm:t>
    </dgm:pt>
    <dgm:pt modelId="{38E17C3A-CE4F-44E0-A23E-C02CCF925923}" type="parTrans" cxnId="{73F0F672-7D7F-406D-AA3F-4748EAF13035}">
      <dgm:prSet/>
      <dgm:spPr/>
      <dgm:t>
        <a:bodyPr/>
        <a:lstStyle/>
        <a:p>
          <a:endParaRPr lang="en-US"/>
        </a:p>
      </dgm:t>
    </dgm:pt>
    <dgm:pt modelId="{94B784F7-B9C4-4B34-99F9-5F250EA7FE97}" type="sibTrans" cxnId="{73F0F672-7D7F-406D-AA3F-4748EAF13035}">
      <dgm:prSet/>
      <dgm:spPr/>
      <dgm:t>
        <a:bodyPr/>
        <a:lstStyle/>
        <a:p>
          <a:endParaRPr lang="en-US"/>
        </a:p>
      </dgm:t>
    </dgm:pt>
    <dgm:pt modelId="{32F24244-9799-4E62-AB6C-59875A2BB4D4}">
      <dgm:prSet phldrT="[Text]"/>
      <dgm:spPr/>
      <dgm:t>
        <a:bodyPr/>
        <a:lstStyle/>
        <a:p>
          <a:r>
            <a:rPr lang="en-US" dirty="0"/>
            <a:t>Organization’s Philosophy</a:t>
          </a:r>
        </a:p>
      </dgm:t>
    </dgm:pt>
    <dgm:pt modelId="{010BA06E-334D-4F10-BF19-778159CCD38E}" type="parTrans" cxnId="{40A1B3D9-C639-4845-9FEC-416F10394B89}">
      <dgm:prSet/>
      <dgm:spPr/>
      <dgm:t>
        <a:bodyPr/>
        <a:lstStyle/>
        <a:p>
          <a:endParaRPr lang="en-US"/>
        </a:p>
      </dgm:t>
    </dgm:pt>
    <dgm:pt modelId="{4DCA6349-9214-4803-A583-2785C16B3728}" type="sibTrans" cxnId="{40A1B3D9-C639-4845-9FEC-416F10394B89}">
      <dgm:prSet/>
      <dgm:spPr/>
      <dgm:t>
        <a:bodyPr/>
        <a:lstStyle/>
        <a:p>
          <a:endParaRPr lang="en-US"/>
        </a:p>
      </dgm:t>
    </dgm:pt>
    <dgm:pt modelId="{F82AE199-C05B-4D16-835F-277BE836DB03}">
      <dgm:prSet phldrT="[Text]"/>
      <dgm:spPr/>
      <dgm:t>
        <a:bodyPr/>
        <a:lstStyle/>
        <a:p>
          <a:r>
            <a:rPr lang="en-US" dirty="0"/>
            <a:t>Customer Journey</a:t>
          </a:r>
        </a:p>
      </dgm:t>
    </dgm:pt>
    <dgm:pt modelId="{6C9263E1-37F9-4FF7-9C7D-9E2BEF5E65B3}" type="parTrans" cxnId="{4FFDC3DE-CB6D-4A1B-BA0A-201C8CA1DD6B}">
      <dgm:prSet/>
      <dgm:spPr/>
      <dgm:t>
        <a:bodyPr/>
        <a:lstStyle/>
        <a:p>
          <a:endParaRPr lang="en-US"/>
        </a:p>
      </dgm:t>
    </dgm:pt>
    <dgm:pt modelId="{2A041259-A413-4D09-B220-77753FDBEAC9}" type="sibTrans" cxnId="{4FFDC3DE-CB6D-4A1B-BA0A-201C8CA1DD6B}">
      <dgm:prSet/>
      <dgm:spPr/>
      <dgm:t>
        <a:bodyPr/>
        <a:lstStyle/>
        <a:p>
          <a:endParaRPr lang="en-US"/>
        </a:p>
      </dgm:t>
    </dgm:pt>
    <dgm:pt modelId="{A3B75241-8D40-4E8F-A69E-C960EE73DA55}">
      <dgm:prSet phldrT="[Text]"/>
      <dgm:spPr/>
      <dgm:t>
        <a:bodyPr/>
        <a:lstStyle/>
        <a:p>
          <a:r>
            <a:rPr lang="en-US" dirty="0"/>
            <a:t>IT Pro Profile &amp; Personas</a:t>
          </a:r>
        </a:p>
      </dgm:t>
    </dgm:pt>
    <dgm:pt modelId="{C0816BCC-3630-4E06-897B-462CDAF1759C}" type="parTrans" cxnId="{1B2A4CBE-970D-4BDC-A36F-A0274586818F}">
      <dgm:prSet/>
      <dgm:spPr/>
    </dgm:pt>
    <dgm:pt modelId="{FC27A638-1D87-4633-8B02-ECB8785F3926}" type="sibTrans" cxnId="{1B2A4CBE-970D-4BDC-A36F-A0274586818F}">
      <dgm:prSet/>
      <dgm:spPr/>
    </dgm:pt>
    <dgm:pt modelId="{69AF626F-1124-4E6C-914A-1C4BD49E6D93}">
      <dgm:prSet phldrT="[Text]"/>
      <dgm:spPr/>
      <dgm:t>
        <a:bodyPr/>
        <a:lstStyle/>
        <a:p>
          <a:r>
            <a:rPr lang="en-US" dirty="0"/>
            <a:t>Priorities at Each Stage</a:t>
          </a:r>
        </a:p>
      </dgm:t>
    </dgm:pt>
    <dgm:pt modelId="{A1B52F5D-E959-4925-81EA-6A5518540E12}" type="parTrans" cxnId="{A5ABAC2B-4B4A-4765-8A43-A8B6704FC1AB}">
      <dgm:prSet/>
      <dgm:spPr/>
    </dgm:pt>
    <dgm:pt modelId="{E0FE2D22-1183-4B57-A1C0-FC6A044C7927}" type="sibTrans" cxnId="{A5ABAC2B-4B4A-4765-8A43-A8B6704FC1AB}">
      <dgm:prSet/>
      <dgm:spPr/>
    </dgm:pt>
    <dgm:pt modelId="{1B823F1B-C780-4397-97D1-950CD27597CC}">
      <dgm:prSet/>
      <dgm:spPr/>
      <dgm:t>
        <a:bodyPr/>
        <a:lstStyle/>
        <a:p>
          <a:r>
            <a:rPr lang="en-US" dirty="0">
              <a:solidFill>
                <a:srgbClr val="A6A6A6"/>
              </a:solidFill>
            </a:rPr>
            <a:t>Defining the Market</a:t>
          </a:r>
        </a:p>
      </dgm:t>
    </dgm:pt>
    <dgm:pt modelId="{90F23960-B749-487B-B206-5C1C96C1F1FA}" type="parTrans" cxnId="{59702775-7EC6-4BAF-80C2-555737900531}">
      <dgm:prSet/>
      <dgm:spPr/>
    </dgm:pt>
    <dgm:pt modelId="{B32A480A-7212-4542-A41E-EC75418072F7}" type="sibTrans" cxnId="{59702775-7EC6-4BAF-80C2-555737900531}">
      <dgm:prSet/>
      <dgm:spPr/>
    </dgm:pt>
    <dgm:pt modelId="{54EE0C74-D580-4C77-958F-154B7DFFF214}">
      <dgm:prSet/>
      <dgm:spPr/>
      <dgm:t>
        <a:bodyPr/>
        <a:lstStyle/>
        <a:p>
          <a:r>
            <a:rPr lang="en-US" dirty="0">
              <a:solidFill>
                <a:srgbClr val="A6A6A6"/>
              </a:solidFill>
            </a:rPr>
            <a:t>Category</a:t>
          </a:r>
        </a:p>
      </dgm:t>
    </dgm:pt>
    <dgm:pt modelId="{8D8564F0-1C8F-476D-97D3-6E1048E1364F}" type="parTrans" cxnId="{B15415C3-C524-4D0D-B37D-5472BF562814}">
      <dgm:prSet/>
      <dgm:spPr/>
      <dgm:t>
        <a:bodyPr/>
        <a:lstStyle/>
        <a:p>
          <a:endParaRPr lang="en-US"/>
        </a:p>
      </dgm:t>
    </dgm:pt>
    <dgm:pt modelId="{62F58A36-A147-4EFF-B75F-89CA3D39B8C2}" type="sibTrans" cxnId="{B15415C3-C524-4D0D-B37D-5472BF562814}">
      <dgm:prSet/>
      <dgm:spPr/>
      <dgm:t>
        <a:bodyPr/>
        <a:lstStyle/>
        <a:p>
          <a:endParaRPr lang="en-US"/>
        </a:p>
      </dgm:t>
    </dgm:pt>
    <dgm:pt modelId="{0AA90080-425E-4DB6-84EE-64E77F341E29}">
      <dgm:prSet/>
      <dgm:spPr/>
      <dgm:t>
        <a:bodyPr/>
        <a:lstStyle/>
        <a:p>
          <a:r>
            <a:rPr lang="en-US" dirty="0">
              <a:solidFill>
                <a:srgbClr val="A6A6A6"/>
              </a:solidFill>
            </a:rPr>
            <a:t>Function</a:t>
          </a:r>
        </a:p>
      </dgm:t>
    </dgm:pt>
    <dgm:pt modelId="{45066D72-20EF-4F0F-B80C-02A6B045A1DC}" type="parTrans" cxnId="{F08C2910-DDDD-4745-BAAF-3DA1FDC753C3}">
      <dgm:prSet/>
      <dgm:spPr/>
      <dgm:t>
        <a:bodyPr/>
        <a:lstStyle/>
        <a:p>
          <a:endParaRPr lang="en-US"/>
        </a:p>
      </dgm:t>
    </dgm:pt>
    <dgm:pt modelId="{7C8650A5-1A9E-4599-92DF-CE3E87E90AE0}" type="sibTrans" cxnId="{F08C2910-DDDD-4745-BAAF-3DA1FDC753C3}">
      <dgm:prSet/>
      <dgm:spPr/>
      <dgm:t>
        <a:bodyPr/>
        <a:lstStyle/>
        <a:p>
          <a:endParaRPr lang="en-US"/>
        </a:p>
      </dgm:t>
    </dgm:pt>
    <dgm:pt modelId="{20DA157D-ADE1-4641-B855-7A0365B92D6A}">
      <dgm:prSet/>
      <dgm:spPr/>
      <dgm:t>
        <a:bodyPr/>
        <a:lstStyle/>
        <a:p>
          <a:r>
            <a:rPr lang="en-US" dirty="0">
              <a:solidFill>
                <a:srgbClr val="A6A6A6"/>
              </a:solidFill>
            </a:rPr>
            <a:t>Target Customers </a:t>
          </a:r>
        </a:p>
      </dgm:t>
    </dgm:pt>
    <dgm:pt modelId="{049F6D25-8A05-4A9D-B30E-C734C2693C68}" type="parTrans" cxnId="{5C0AD816-6829-49F4-AF80-E22AE0BEED0E}">
      <dgm:prSet/>
      <dgm:spPr/>
      <dgm:t>
        <a:bodyPr/>
        <a:lstStyle/>
        <a:p>
          <a:endParaRPr lang="en-US"/>
        </a:p>
      </dgm:t>
    </dgm:pt>
    <dgm:pt modelId="{38810EA8-0C18-4D3F-B762-E86B5695D322}" type="sibTrans" cxnId="{5C0AD816-6829-49F4-AF80-E22AE0BEED0E}">
      <dgm:prSet/>
      <dgm:spPr/>
      <dgm:t>
        <a:bodyPr/>
        <a:lstStyle/>
        <a:p>
          <a:endParaRPr lang="en-US"/>
        </a:p>
      </dgm:t>
    </dgm:pt>
    <dgm:pt modelId="{FA40F4F7-8276-4821-9B80-0E92F14B7BBF}">
      <dgm:prSet/>
      <dgm:spPr/>
      <dgm:t>
        <a:bodyPr/>
        <a:lstStyle/>
        <a:p>
          <a:r>
            <a:rPr lang="en-US" dirty="0">
              <a:solidFill>
                <a:srgbClr val="A6A6A6"/>
              </a:solidFill>
            </a:rPr>
            <a:t>Licensing</a:t>
          </a:r>
        </a:p>
      </dgm:t>
    </dgm:pt>
    <dgm:pt modelId="{804C6E25-7756-44C3-A107-DBAB5677C41A}" type="parTrans" cxnId="{5CE52629-0891-4952-A085-64EE961298F1}">
      <dgm:prSet/>
      <dgm:spPr/>
    </dgm:pt>
    <dgm:pt modelId="{2A2D7E1D-D811-4E62-912F-95C11704F30A}" type="sibTrans" cxnId="{5CE52629-0891-4952-A085-64EE961298F1}">
      <dgm:prSet/>
      <dgm:spPr/>
    </dgm:pt>
    <dgm:pt modelId="{90FAA3C2-AD3E-4BB1-880D-964338ADB01A}">
      <dgm:prSet/>
      <dgm:spPr/>
      <dgm:t>
        <a:bodyPr/>
        <a:lstStyle/>
        <a:p>
          <a:r>
            <a:rPr lang="en-US" dirty="0">
              <a:solidFill>
                <a:srgbClr val="A6A6A6"/>
              </a:solidFill>
            </a:rPr>
            <a:t>Open Source </a:t>
          </a:r>
        </a:p>
      </dgm:t>
    </dgm:pt>
    <dgm:pt modelId="{8028F87E-25E4-4C94-89AC-3D429570A725}" type="parTrans" cxnId="{A7E5AEC5-D41B-4806-9256-85769EA80DA5}">
      <dgm:prSet/>
      <dgm:spPr/>
      <dgm:t>
        <a:bodyPr/>
        <a:lstStyle/>
        <a:p>
          <a:endParaRPr lang="en-US"/>
        </a:p>
      </dgm:t>
    </dgm:pt>
    <dgm:pt modelId="{EE09E956-AADA-4D70-9E1A-3D7865D73C8E}" type="sibTrans" cxnId="{A7E5AEC5-D41B-4806-9256-85769EA80DA5}">
      <dgm:prSet/>
      <dgm:spPr/>
      <dgm:t>
        <a:bodyPr/>
        <a:lstStyle/>
        <a:p>
          <a:endParaRPr lang="en-US"/>
        </a:p>
      </dgm:t>
    </dgm:pt>
    <dgm:pt modelId="{B4DB5618-2951-494A-84CA-1215E4F5637D}">
      <dgm:prSet/>
      <dgm:spPr/>
      <dgm:t>
        <a:bodyPr/>
        <a:lstStyle/>
        <a:p>
          <a:r>
            <a:rPr lang="en-US" dirty="0">
              <a:solidFill>
                <a:srgbClr val="A6A6A6"/>
              </a:solidFill>
            </a:rPr>
            <a:t>Commercial License</a:t>
          </a:r>
        </a:p>
      </dgm:t>
    </dgm:pt>
    <dgm:pt modelId="{3055EEB4-6E5B-4CD8-AAF4-3486416D4128}" type="parTrans" cxnId="{3D9C41E2-AB97-4858-954E-D238DB6F3C47}">
      <dgm:prSet/>
      <dgm:spPr/>
      <dgm:t>
        <a:bodyPr/>
        <a:lstStyle/>
        <a:p>
          <a:endParaRPr lang="en-US"/>
        </a:p>
      </dgm:t>
    </dgm:pt>
    <dgm:pt modelId="{100A29EA-88B2-4F3E-A29E-9520740FC859}" type="sibTrans" cxnId="{3D9C41E2-AB97-4858-954E-D238DB6F3C47}">
      <dgm:prSet/>
      <dgm:spPr/>
      <dgm:t>
        <a:bodyPr/>
        <a:lstStyle/>
        <a:p>
          <a:endParaRPr lang="en-US"/>
        </a:p>
      </dgm:t>
    </dgm:pt>
    <dgm:pt modelId="{65A3DF28-24ED-48D9-9F3A-BD949D8B0466}">
      <dgm:prSet phldrT="[Text]"/>
      <dgm:spPr/>
      <dgm:t>
        <a:bodyPr/>
        <a:lstStyle/>
        <a:p>
          <a:r>
            <a:rPr lang="en-US" dirty="0">
              <a:solidFill>
                <a:srgbClr val="A6A6A6"/>
              </a:solidFill>
            </a:rPr>
            <a:t>Service Level Agreements</a:t>
          </a:r>
        </a:p>
      </dgm:t>
    </dgm:pt>
    <dgm:pt modelId="{22C4ECA7-9AB2-4D05-B463-103FCDF8EE73}" type="parTrans" cxnId="{E028BCAF-2A0E-4319-88D6-6E87040C2F58}">
      <dgm:prSet/>
      <dgm:spPr/>
      <dgm:t>
        <a:bodyPr/>
        <a:lstStyle/>
        <a:p>
          <a:endParaRPr lang="en-US"/>
        </a:p>
      </dgm:t>
    </dgm:pt>
    <dgm:pt modelId="{422262E2-63AF-43DB-9900-75EFCD622BAF}" type="sibTrans" cxnId="{E028BCAF-2A0E-4319-88D6-6E87040C2F58}">
      <dgm:prSet/>
      <dgm:spPr/>
      <dgm:t>
        <a:bodyPr/>
        <a:lstStyle/>
        <a:p>
          <a:endParaRPr lang="en-US"/>
        </a:p>
      </dgm:t>
    </dgm:pt>
    <dgm:pt modelId="{82E0069B-15A2-40B1-86E6-80C363E1D7AE}" type="pres">
      <dgm:prSet presAssocID="{C706A7B9-9DC9-4DF0-BFBB-81257933076A}" presName="Name0" presStyleCnt="0">
        <dgm:presLayoutVars>
          <dgm:dir/>
          <dgm:animLvl val="lvl"/>
          <dgm:resizeHandles val="exact"/>
        </dgm:presLayoutVars>
      </dgm:prSet>
      <dgm:spPr/>
    </dgm:pt>
    <dgm:pt modelId="{652CF74E-2A23-490E-83AF-286C79C03538}" type="pres">
      <dgm:prSet presAssocID="{1B823F1B-C780-4397-97D1-950CD27597CC}" presName="composite" presStyleCnt="0"/>
      <dgm:spPr/>
    </dgm:pt>
    <dgm:pt modelId="{E90F00AF-3294-4456-B54B-2C89458121C6}" type="pres">
      <dgm:prSet presAssocID="{1B823F1B-C780-4397-97D1-950CD27597CC}" presName="parTx" presStyleLbl="alignNode1" presStyleIdx="0" presStyleCnt="6">
        <dgm:presLayoutVars>
          <dgm:chMax val="0"/>
          <dgm:chPref val="0"/>
          <dgm:bulletEnabled val="1"/>
        </dgm:presLayoutVars>
      </dgm:prSet>
      <dgm:spPr/>
    </dgm:pt>
    <dgm:pt modelId="{2640099D-C009-4F09-8BB7-CB88A434DF8D}" type="pres">
      <dgm:prSet presAssocID="{1B823F1B-C780-4397-97D1-950CD27597CC}" presName="desTx" presStyleLbl="alignAccFollowNode1" presStyleIdx="0" presStyleCnt="6">
        <dgm:presLayoutVars>
          <dgm:bulletEnabled val="1"/>
        </dgm:presLayoutVars>
      </dgm:prSet>
      <dgm:spPr/>
    </dgm:pt>
    <dgm:pt modelId="{2DD6D0D4-24DA-4CFF-BBF0-B27450A44EC3}" type="pres">
      <dgm:prSet presAssocID="{B32A480A-7212-4542-A41E-EC75418072F7}" presName="space" presStyleCnt="0"/>
      <dgm:spPr/>
    </dgm:pt>
    <dgm:pt modelId="{6B224AC3-401E-4A37-8A37-6A47759CFA8A}" type="pres">
      <dgm:prSet presAssocID="{A2976F16-FD0D-4517-9CF9-2DABB736346F}" presName="composite" presStyleCnt="0"/>
      <dgm:spPr/>
    </dgm:pt>
    <dgm:pt modelId="{3CC577D9-5629-431A-A821-7CE85CE8AE5F}" type="pres">
      <dgm:prSet presAssocID="{A2976F16-FD0D-4517-9CF9-2DABB736346F}" presName="parTx" presStyleLbl="alignNode1" presStyleIdx="1" presStyleCnt="6">
        <dgm:presLayoutVars>
          <dgm:chMax val="0"/>
          <dgm:chPref val="0"/>
          <dgm:bulletEnabled val="1"/>
        </dgm:presLayoutVars>
      </dgm:prSet>
      <dgm:spPr/>
    </dgm:pt>
    <dgm:pt modelId="{D25755EF-93A4-4BF4-B6F8-52DFCDCC5F53}" type="pres">
      <dgm:prSet presAssocID="{A2976F16-FD0D-4517-9CF9-2DABB736346F}" presName="desTx" presStyleLbl="alignAccFollowNode1" presStyleIdx="1" presStyleCnt="6">
        <dgm:presLayoutVars>
          <dgm:bulletEnabled val="1"/>
        </dgm:presLayoutVars>
      </dgm:prSet>
      <dgm:spPr/>
    </dgm:pt>
    <dgm:pt modelId="{DD99E3D5-CE48-4398-B26C-E37DB268B456}" type="pres">
      <dgm:prSet presAssocID="{94B784F7-B9C4-4B34-99F9-5F250EA7FE97}" presName="space" presStyleCnt="0"/>
      <dgm:spPr/>
    </dgm:pt>
    <dgm:pt modelId="{6780506E-E729-48BC-A91D-94D353202505}" type="pres">
      <dgm:prSet presAssocID="{742A72CF-7F32-4282-BBFB-474EB3F4FF9F}" presName="composite" presStyleCnt="0"/>
      <dgm:spPr/>
    </dgm:pt>
    <dgm:pt modelId="{3C343D9F-557A-45C2-9A73-7247051E6441}" type="pres">
      <dgm:prSet presAssocID="{742A72CF-7F32-4282-BBFB-474EB3F4FF9F}" presName="parTx" presStyleLbl="alignNode1" presStyleIdx="2" presStyleCnt="6">
        <dgm:presLayoutVars>
          <dgm:chMax val="0"/>
          <dgm:chPref val="0"/>
          <dgm:bulletEnabled val="1"/>
        </dgm:presLayoutVars>
      </dgm:prSet>
      <dgm:spPr/>
    </dgm:pt>
    <dgm:pt modelId="{FD29DA79-619B-47F5-A3E9-324E555E481C}" type="pres">
      <dgm:prSet presAssocID="{742A72CF-7F32-4282-BBFB-474EB3F4FF9F}" presName="desTx" presStyleLbl="alignAccFollowNode1" presStyleIdx="2" presStyleCnt="6">
        <dgm:presLayoutVars>
          <dgm:bulletEnabled val="1"/>
        </dgm:presLayoutVars>
      </dgm:prSet>
      <dgm:spPr/>
    </dgm:pt>
    <dgm:pt modelId="{7867652D-BCA1-46E9-ACDC-D8CAB190FC22}" type="pres">
      <dgm:prSet presAssocID="{E14BEF2E-2007-40EE-9110-11EF37D78C14}" presName="space" presStyleCnt="0"/>
      <dgm:spPr/>
    </dgm:pt>
    <dgm:pt modelId="{8AE35B90-FA6D-404D-A67C-66B78EB5CA50}" type="pres">
      <dgm:prSet presAssocID="{FA40F4F7-8276-4821-9B80-0E92F14B7BBF}" presName="composite" presStyleCnt="0"/>
      <dgm:spPr/>
    </dgm:pt>
    <dgm:pt modelId="{0495CE50-28DD-4E93-8482-BEA94564EB70}" type="pres">
      <dgm:prSet presAssocID="{FA40F4F7-8276-4821-9B80-0E92F14B7BBF}" presName="parTx" presStyleLbl="alignNode1" presStyleIdx="3" presStyleCnt="6">
        <dgm:presLayoutVars>
          <dgm:chMax val="0"/>
          <dgm:chPref val="0"/>
          <dgm:bulletEnabled val="1"/>
        </dgm:presLayoutVars>
      </dgm:prSet>
      <dgm:spPr/>
    </dgm:pt>
    <dgm:pt modelId="{9E373947-43C6-46FF-BA95-FAEC5632E998}" type="pres">
      <dgm:prSet presAssocID="{FA40F4F7-8276-4821-9B80-0E92F14B7BBF}" presName="desTx" presStyleLbl="alignAccFollowNode1" presStyleIdx="3" presStyleCnt="6">
        <dgm:presLayoutVars>
          <dgm:bulletEnabled val="1"/>
        </dgm:presLayoutVars>
      </dgm:prSet>
      <dgm:spPr/>
    </dgm:pt>
    <dgm:pt modelId="{94FC9867-0306-42CE-9780-FF084DFC3926}" type="pres">
      <dgm:prSet presAssocID="{2A2D7E1D-D811-4E62-912F-95C11704F30A}" presName="space" presStyleCnt="0"/>
      <dgm:spPr/>
    </dgm:pt>
    <dgm:pt modelId="{B02B9D29-30F4-48CF-B523-BF45A441E2CF}" type="pres">
      <dgm:prSet presAssocID="{C1B9179B-0F64-41F1-99D7-6622D84541FA}" presName="composite" presStyleCnt="0"/>
      <dgm:spPr/>
    </dgm:pt>
    <dgm:pt modelId="{3CAE7D1F-2EA8-42DC-93E9-8509DEEFEFE4}" type="pres">
      <dgm:prSet presAssocID="{C1B9179B-0F64-41F1-99D7-6622D84541FA}" presName="parTx" presStyleLbl="alignNode1" presStyleIdx="4" presStyleCnt="6">
        <dgm:presLayoutVars>
          <dgm:chMax val="0"/>
          <dgm:chPref val="0"/>
          <dgm:bulletEnabled val="1"/>
        </dgm:presLayoutVars>
      </dgm:prSet>
      <dgm:spPr/>
    </dgm:pt>
    <dgm:pt modelId="{29AEDCB6-9A4C-4B9B-8E46-E0FCBB9F4AF9}" type="pres">
      <dgm:prSet presAssocID="{C1B9179B-0F64-41F1-99D7-6622D84541FA}" presName="desTx" presStyleLbl="alignAccFollowNode1" presStyleIdx="4" presStyleCnt="6">
        <dgm:presLayoutVars>
          <dgm:bulletEnabled val="1"/>
        </dgm:presLayoutVars>
      </dgm:prSet>
      <dgm:spPr/>
    </dgm:pt>
    <dgm:pt modelId="{E0BEE9E7-FC2D-43BC-A292-CB11E4E038D8}" type="pres">
      <dgm:prSet presAssocID="{5101B1A5-A7DD-4A49-A835-0954942EC39F}" presName="space" presStyleCnt="0"/>
      <dgm:spPr/>
    </dgm:pt>
    <dgm:pt modelId="{DF71996F-341B-4611-94FB-4E994E5B03F4}" type="pres">
      <dgm:prSet presAssocID="{2DD66744-6E37-4CE7-8FFE-CFE847B77904}" presName="composite" presStyleCnt="0"/>
      <dgm:spPr/>
    </dgm:pt>
    <dgm:pt modelId="{6686C020-8987-4586-BB6F-FE35DB763DD3}" type="pres">
      <dgm:prSet presAssocID="{2DD66744-6E37-4CE7-8FFE-CFE847B77904}" presName="parTx" presStyleLbl="alignNode1" presStyleIdx="5" presStyleCnt="6">
        <dgm:presLayoutVars>
          <dgm:chMax val="0"/>
          <dgm:chPref val="0"/>
          <dgm:bulletEnabled val="1"/>
        </dgm:presLayoutVars>
      </dgm:prSet>
      <dgm:spPr/>
    </dgm:pt>
    <dgm:pt modelId="{C818F769-348E-4094-8447-A37DC2AA2FA2}" type="pres">
      <dgm:prSet presAssocID="{2DD66744-6E37-4CE7-8FFE-CFE847B77904}" presName="desTx" presStyleLbl="alignAccFollowNode1" presStyleIdx="5" presStyleCnt="6">
        <dgm:presLayoutVars>
          <dgm:bulletEnabled val="1"/>
        </dgm:presLayoutVars>
      </dgm:prSet>
      <dgm:spPr/>
    </dgm:pt>
  </dgm:ptLst>
  <dgm:cxnLst>
    <dgm:cxn modelId="{E212800F-C2B7-48F1-8A5D-820982F6180B}" type="presOf" srcId="{69AF626F-1124-4E6C-914A-1C4BD49E6D93}" destId="{D25755EF-93A4-4BF4-B6F8-52DFCDCC5F53}" srcOrd="0" destOrd="3" presId="urn:microsoft.com/office/officeart/2005/8/layout/hList1"/>
    <dgm:cxn modelId="{F08C2910-DDDD-4745-BAAF-3DA1FDC753C3}" srcId="{1B823F1B-C780-4397-97D1-950CD27597CC}" destId="{0AA90080-425E-4DB6-84EE-64E77F341E29}" srcOrd="1" destOrd="0" parTransId="{45066D72-20EF-4F0F-B80C-02A6B045A1DC}" sibTransId="{7C8650A5-1A9E-4599-92DF-CE3E87E90AE0}"/>
    <dgm:cxn modelId="{3381FD13-16A2-4629-98A7-723DB802F801}" type="presOf" srcId="{F1898534-1FC7-4AE3-A16D-4B92C74C54FD}" destId="{C818F769-348E-4094-8447-A37DC2AA2FA2}" srcOrd="0" destOrd="3" presId="urn:microsoft.com/office/officeart/2005/8/layout/hList1"/>
    <dgm:cxn modelId="{5C0AD816-6829-49F4-AF80-E22AE0BEED0E}" srcId="{1B823F1B-C780-4397-97D1-950CD27597CC}" destId="{20DA157D-ADE1-4641-B855-7A0365B92D6A}" srcOrd="2" destOrd="0" parTransId="{049F6D25-8A05-4A9D-B30E-C734C2693C68}" sibTransId="{38810EA8-0C18-4D3F-B762-E86B5695D322}"/>
    <dgm:cxn modelId="{5D7B341A-3974-4748-B7ED-ABCB9DD325CB}" type="presOf" srcId="{2A416C11-DB11-42A8-99B3-E56084B0AE61}" destId="{FD29DA79-619B-47F5-A3E9-324E555E481C}" srcOrd="0" destOrd="0" presId="urn:microsoft.com/office/officeart/2005/8/layout/hList1"/>
    <dgm:cxn modelId="{5CE52629-0891-4952-A085-64EE961298F1}" srcId="{C706A7B9-9DC9-4DF0-BFBB-81257933076A}" destId="{FA40F4F7-8276-4821-9B80-0E92F14B7BBF}" srcOrd="3" destOrd="0" parTransId="{804C6E25-7756-44C3-A107-DBAB5677C41A}" sibTransId="{2A2D7E1D-D811-4E62-912F-95C11704F30A}"/>
    <dgm:cxn modelId="{A5ABAC2B-4B4A-4765-8A43-A8B6704FC1AB}" srcId="{A2976F16-FD0D-4517-9CF9-2DABB736346F}" destId="{69AF626F-1124-4E6C-914A-1C4BD49E6D93}" srcOrd="3" destOrd="0" parTransId="{A1B52F5D-E959-4925-81EA-6A5518540E12}" sibTransId="{E0FE2D22-1183-4B57-A1C0-FC6A044C7927}"/>
    <dgm:cxn modelId="{5AD48F33-A071-4D0F-8A75-7F77FFFBDE53}" type="presOf" srcId="{0B578006-12F7-4F58-B094-D3536213D1C3}" destId="{FD29DA79-619B-47F5-A3E9-324E555E481C}" srcOrd="0" destOrd="1" presId="urn:microsoft.com/office/officeart/2005/8/layout/hList1"/>
    <dgm:cxn modelId="{DDCCD234-AA65-4A92-89EF-7228BE9DA245}" srcId="{C1B9179B-0F64-41F1-99D7-6622D84541FA}" destId="{68EDF461-9359-4F12-A8E0-4CC0039068CA}" srcOrd="2" destOrd="0" parTransId="{EE8B17AF-925C-4D94-BFCE-4B3E42B6E10D}" sibTransId="{DB3A613C-3DC5-436D-BDEC-D9F9783861E1}"/>
    <dgm:cxn modelId="{05718F45-BEF6-4ED8-9FB4-C5A2FD6CD0B7}" srcId="{2DD66744-6E37-4CE7-8FFE-CFE847B77904}" destId="{F1898534-1FC7-4AE3-A16D-4B92C74C54FD}" srcOrd="3" destOrd="0" parTransId="{91ECA3E6-E608-490A-9710-8AEEDF7EAFFB}" sibTransId="{884B80F2-1F90-4FE5-A828-645D8BC889A6}"/>
    <dgm:cxn modelId="{1A339665-9408-4D24-AC9C-FF2D2A464209}" srcId="{2DD66744-6E37-4CE7-8FFE-CFE847B77904}" destId="{AA3932E0-2A80-4DA1-8E8F-3DFA5B58A590}" srcOrd="2" destOrd="0" parTransId="{38C0F916-A11D-48CB-AEF8-A427F5F8867B}" sibTransId="{D432D9EE-342E-43D8-8B16-F5E8A174F31E}"/>
    <dgm:cxn modelId="{CBB2D14D-7CD4-4CF4-AE15-6FC1AC9F66B9}" srcId="{C1B9179B-0F64-41F1-99D7-6622D84541FA}" destId="{0844945E-560B-4C9B-B305-32C8ECCEA57E}" srcOrd="1" destOrd="0" parTransId="{94C31AC6-3817-4483-92BD-379ACE3AC10A}" sibTransId="{8D6F1327-0736-414D-80C7-B48ED3CA0873}"/>
    <dgm:cxn modelId="{429DE24D-2AD9-44D9-B844-F1811A1DCC57}" type="presOf" srcId="{20DA157D-ADE1-4641-B855-7A0365B92D6A}" destId="{2640099D-C009-4F09-8BB7-CB88A434DF8D}" srcOrd="0" destOrd="2" presId="urn:microsoft.com/office/officeart/2005/8/layout/hList1"/>
    <dgm:cxn modelId="{93A2BF4F-D87C-4BC7-8557-0F5D7F8ED5E8}" type="presOf" srcId="{2DD66744-6E37-4CE7-8FFE-CFE847B77904}" destId="{6686C020-8987-4586-BB6F-FE35DB763DD3}" srcOrd="0" destOrd="0" presId="urn:microsoft.com/office/officeart/2005/8/layout/hList1"/>
    <dgm:cxn modelId="{B0FEEA71-4DB3-40CE-8B1F-1E8D39D8998F}" type="presOf" srcId="{90FAA3C2-AD3E-4BB1-880D-964338ADB01A}" destId="{9E373947-43C6-46FF-BA95-FAEC5632E998}" srcOrd="0" destOrd="0" presId="urn:microsoft.com/office/officeart/2005/8/layout/hList1"/>
    <dgm:cxn modelId="{34D26D72-58C8-4DEB-BAEC-2032FC01F275}" type="presOf" srcId="{32F24244-9799-4E62-AB6C-59875A2BB4D4}" destId="{D25755EF-93A4-4BF4-B6F8-52DFCDCC5F53}" srcOrd="0" destOrd="0" presId="urn:microsoft.com/office/officeart/2005/8/layout/hList1"/>
    <dgm:cxn modelId="{73F0F672-7D7F-406D-AA3F-4748EAF13035}" srcId="{C706A7B9-9DC9-4DF0-BFBB-81257933076A}" destId="{A2976F16-FD0D-4517-9CF9-2DABB736346F}" srcOrd="1" destOrd="0" parTransId="{38E17C3A-CE4F-44E0-A23E-C02CCF925923}" sibTransId="{94B784F7-B9C4-4B34-99F9-5F250EA7FE97}"/>
    <dgm:cxn modelId="{59702775-7EC6-4BAF-80C2-555737900531}" srcId="{C706A7B9-9DC9-4DF0-BFBB-81257933076A}" destId="{1B823F1B-C780-4397-97D1-950CD27597CC}" srcOrd="0" destOrd="0" parTransId="{90F23960-B749-487B-B206-5C1C96C1F1FA}" sibTransId="{B32A480A-7212-4542-A41E-EC75418072F7}"/>
    <dgm:cxn modelId="{BCC63656-D090-4F13-825C-78D240A0B44E}" srcId="{C706A7B9-9DC9-4DF0-BFBB-81257933076A}" destId="{C1B9179B-0F64-41F1-99D7-6622D84541FA}" srcOrd="4" destOrd="0" parTransId="{D7F6EA70-A888-440D-9AF4-8D24BBE47483}" sibTransId="{5101B1A5-A7DD-4A49-A835-0954942EC39F}"/>
    <dgm:cxn modelId="{995F857A-C9F6-4B20-BEA3-4595CC3EB7AF}" type="presOf" srcId="{54EE0C74-D580-4C77-958F-154B7DFFF214}" destId="{2640099D-C009-4F09-8BB7-CB88A434DF8D}" srcOrd="0" destOrd="0" presId="urn:microsoft.com/office/officeart/2005/8/layout/hList1"/>
    <dgm:cxn modelId="{B6CCFA5A-6FE1-45E3-89C9-0D684242389B}" type="presOf" srcId="{369FE6E9-B1DD-4AF0-A90A-003FB172A284}" destId="{29AEDCB6-9A4C-4B9B-8E46-E0FCBB9F4AF9}" srcOrd="0" destOrd="0" presId="urn:microsoft.com/office/officeart/2005/8/layout/hList1"/>
    <dgm:cxn modelId="{EF95BE91-C3FB-46E5-93B0-C1A8A28B0953}" type="presOf" srcId="{C706A7B9-9DC9-4DF0-BFBB-81257933076A}" destId="{82E0069B-15A2-40B1-86E6-80C363E1D7AE}" srcOrd="0" destOrd="0" presId="urn:microsoft.com/office/officeart/2005/8/layout/hList1"/>
    <dgm:cxn modelId="{95A76199-B95A-4DAB-94B5-5593E891B5BE}" type="presOf" srcId="{F82AE199-C05B-4D16-835F-277BE836DB03}" destId="{D25755EF-93A4-4BF4-B6F8-52DFCDCC5F53}" srcOrd="0" destOrd="2" presId="urn:microsoft.com/office/officeart/2005/8/layout/hList1"/>
    <dgm:cxn modelId="{E2431F9A-BD28-4965-8377-29F02E0D635D}" type="presOf" srcId="{B1690ADB-E03C-4852-9022-9C311A3DE6F8}" destId="{C818F769-348E-4094-8447-A37DC2AA2FA2}" srcOrd="0" destOrd="4" presId="urn:microsoft.com/office/officeart/2005/8/layout/hList1"/>
    <dgm:cxn modelId="{BC36279D-1B92-4EAD-ADCB-101C5AC409EF}" srcId="{2DD66744-6E37-4CE7-8FFE-CFE847B77904}" destId="{B1690ADB-E03C-4852-9022-9C311A3DE6F8}" srcOrd="4" destOrd="0" parTransId="{DDD717F3-BC35-4EC9-AE2A-8DDED8BFF754}" sibTransId="{F07091F2-9871-44CF-BF72-B5F60A1C990B}"/>
    <dgm:cxn modelId="{E908E8A6-E1A3-4AAE-9513-C66A6FABDBA1}" type="presOf" srcId="{1B823F1B-C780-4397-97D1-950CD27597CC}" destId="{E90F00AF-3294-4456-B54B-2C89458121C6}" srcOrd="0" destOrd="0" presId="urn:microsoft.com/office/officeart/2005/8/layout/hList1"/>
    <dgm:cxn modelId="{3C5C83A9-25D4-4254-BD0C-EECD3E499F50}" type="presOf" srcId="{0844945E-560B-4C9B-B305-32C8ECCEA57E}" destId="{29AEDCB6-9A4C-4B9B-8E46-E0FCBB9F4AF9}" srcOrd="0" destOrd="1" presId="urn:microsoft.com/office/officeart/2005/8/layout/hList1"/>
    <dgm:cxn modelId="{1284C5AB-7C3A-46C2-BFAE-CBF0BF5454CD}" type="presOf" srcId="{03FD7859-7244-4A54-9989-888F9660A601}" destId="{C818F769-348E-4094-8447-A37DC2AA2FA2}" srcOrd="0" destOrd="1" presId="urn:microsoft.com/office/officeart/2005/8/layout/hList1"/>
    <dgm:cxn modelId="{D05F68AC-F9FF-46B6-99F1-9278018869C4}" srcId="{C1B9179B-0F64-41F1-99D7-6622D84541FA}" destId="{369FE6E9-B1DD-4AF0-A90A-003FB172A284}" srcOrd="0" destOrd="0" parTransId="{97C7B448-167B-4955-9ACA-13863DE2C737}" sibTransId="{49CA7146-395C-4BA1-AE97-708AE0EBFEB8}"/>
    <dgm:cxn modelId="{274642AE-8951-488F-AEBE-0E23DD436BFE}" srcId="{C706A7B9-9DC9-4DF0-BFBB-81257933076A}" destId="{742A72CF-7F32-4282-BBFB-474EB3F4FF9F}" srcOrd="2" destOrd="0" parTransId="{2B5EB224-C218-46F1-ACAC-FA8691256D2D}" sibTransId="{E14BEF2E-2007-40EE-9110-11EF37D78C14}"/>
    <dgm:cxn modelId="{A161E3AE-EFA2-4BBA-AC96-1B7D73E8E4EE}" type="presOf" srcId="{A2976F16-FD0D-4517-9CF9-2DABB736346F}" destId="{3CC577D9-5629-431A-A821-7CE85CE8AE5F}" srcOrd="0" destOrd="0" presId="urn:microsoft.com/office/officeart/2005/8/layout/hList1"/>
    <dgm:cxn modelId="{364522AF-C873-4106-BCDD-4220ACC3AFD1}" type="presOf" srcId="{B4DB5618-2951-494A-84CA-1215E4F5637D}" destId="{9E373947-43C6-46FF-BA95-FAEC5632E998}" srcOrd="0" destOrd="1" presId="urn:microsoft.com/office/officeart/2005/8/layout/hList1"/>
    <dgm:cxn modelId="{E028BCAF-2A0E-4319-88D6-6E87040C2F58}" srcId="{FA40F4F7-8276-4821-9B80-0E92F14B7BBF}" destId="{65A3DF28-24ED-48D9-9F3A-BD949D8B0466}" srcOrd="2" destOrd="0" parTransId="{22C4ECA7-9AB2-4D05-B463-103FCDF8EE73}" sibTransId="{422262E2-63AF-43DB-9900-75EFCD622BAF}"/>
    <dgm:cxn modelId="{411373B4-8B2F-4ECB-B2E1-EAA0C5621C9A}" type="presOf" srcId="{47B8E2AE-CE79-4E62-BE41-A3365C9581C4}" destId="{C818F769-348E-4094-8447-A37DC2AA2FA2}" srcOrd="0" destOrd="0" presId="urn:microsoft.com/office/officeart/2005/8/layout/hList1"/>
    <dgm:cxn modelId="{D0C5F7B4-F70F-4AAB-9FF0-84004B84B76E}" srcId="{C706A7B9-9DC9-4DF0-BFBB-81257933076A}" destId="{2DD66744-6E37-4CE7-8FFE-CFE847B77904}" srcOrd="5" destOrd="0" parTransId="{EB61CB9D-DF4C-435D-9676-22678360B11A}" sibTransId="{FA1B7DFD-D3BD-4226-ACFD-95B2425F0995}"/>
    <dgm:cxn modelId="{79FA26B9-656C-473A-A2E5-B771A49BA925}" srcId="{742A72CF-7F32-4282-BBFB-474EB3F4FF9F}" destId="{0B578006-12F7-4F58-B094-D3536213D1C3}" srcOrd="1" destOrd="0" parTransId="{D2BE10E4-9F6D-4A96-8322-53442D8AA322}" sibTransId="{0535D9CB-1D25-4E3E-842C-BE8E50977B6B}"/>
    <dgm:cxn modelId="{1B2A4CBE-970D-4BDC-A36F-A0274586818F}" srcId="{A2976F16-FD0D-4517-9CF9-2DABB736346F}" destId="{A3B75241-8D40-4E8F-A69E-C960EE73DA55}" srcOrd="1" destOrd="0" parTransId="{C0816BCC-3630-4E06-897B-462CDAF1759C}" sibTransId="{FC27A638-1D87-4633-8B02-ECB8785F3926}"/>
    <dgm:cxn modelId="{8E63B0BF-85BF-4C2F-B378-41B9F4B73A71}" type="presOf" srcId="{C1B9179B-0F64-41F1-99D7-6622D84541FA}" destId="{3CAE7D1F-2EA8-42DC-93E9-8509DEEFEFE4}" srcOrd="0" destOrd="0" presId="urn:microsoft.com/office/officeart/2005/8/layout/hList1"/>
    <dgm:cxn modelId="{B15415C3-C524-4D0D-B37D-5472BF562814}" srcId="{1B823F1B-C780-4397-97D1-950CD27597CC}" destId="{54EE0C74-D580-4C77-958F-154B7DFFF214}" srcOrd="0" destOrd="0" parTransId="{8D8564F0-1C8F-476D-97D3-6E1048E1364F}" sibTransId="{62F58A36-A147-4EFF-B75F-89CA3D39B8C2}"/>
    <dgm:cxn modelId="{A7E5AEC5-D41B-4806-9256-85769EA80DA5}" srcId="{FA40F4F7-8276-4821-9B80-0E92F14B7BBF}" destId="{90FAA3C2-AD3E-4BB1-880D-964338ADB01A}" srcOrd="0" destOrd="0" parTransId="{8028F87E-25E4-4C94-89AC-3D429570A725}" sibTransId="{EE09E956-AADA-4D70-9E1A-3D7865D73C8E}"/>
    <dgm:cxn modelId="{46C0B2C5-469E-4CDC-B4D1-F37BA16A82EC}" type="presOf" srcId="{68EDF461-9359-4F12-A8E0-4CC0039068CA}" destId="{29AEDCB6-9A4C-4B9B-8E46-E0FCBB9F4AF9}" srcOrd="0" destOrd="2" presId="urn:microsoft.com/office/officeart/2005/8/layout/hList1"/>
    <dgm:cxn modelId="{49BD29CF-EE3F-472C-A817-D59882F5EC15}" type="presOf" srcId="{742A72CF-7F32-4282-BBFB-474EB3F4FF9F}" destId="{3C343D9F-557A-45C2-9A73-7247051E6441}" srcOrd="0" destOrd="0" presId="urn:microsoft.com/office/officeart/2005/8/layout/hList1"/>
    <dgm:cxn modelId="{FAEF50D1-8057-4086-B03F-6B379111A2D7}" srcId="{742A72CF-7F32-4282-BBFB-474EB3F4FF9F}" destId="{2A416C11-DB11-42A8-99B3-E56084B0AE61}" srcOrd="0" destOrd="0" parTransId="{D8D9CFC8-E301-4915-BBE8-9E788F865B04}" sibTransId="{DB6604A2-C04E-4EB9-9FF9-9E12C82BF188}"/>
    <dgm:cxn modelId="{F4B2B7D2-C2C1-448D-9D9C-EB5CECDDBF31}" type="presOf" srcId="{0AA90080-425E-4DB6-84EE-64E77F341E29}" destId="{2640099D-C009-4F09-8BB7-CB88A434DF8D}" srcOrd="0" destOrd="1" presId="urn:microsoft.com/office/officeart/2005/8/layout/hList1"/>
    <dgm:cxn modelId="{09C482D6-9F01-4588-8D62-1379E4EB0F23}" srcId="{2DD66744-6E37-4CE7-8FFE-CFE847B77904}" destId="{47B8E2AE-CE79-4E62-BE41-A3365C9581C4}" srcOrd="0" destOrd="0" parTransId="{6734E262-63DF-40C5-93EA-A4E866B8D11B}" sibTransId="{E0E0F91B-B8B6-4291-AC41-9DF6BE372BD2}"/>
    <dgm:cxn modelId="{40A1B3D9-C639-4845-9FEC-416F10394B89}" srcId="{A2976F16-FD0D-4517-9CF9-2DABB736346F}" destId="{32F24244-9799-4E62-AB6C-59875A2BB4D4}" srcOrd="0" destOrd="0" parTransId="{010BA06E-334D-4F10-BF19-778159CCD38E}" sibTransId="{4DCA6349-9214-4803-A583-2785C16B3728}"/>
    <dgm:cxn modelId="{4FFDC3DE-CB6D-4A1B-BA0A-201C8CA1DD6B}" srcId="{A2976F16-FD0D-4517-9CF9-2DABB736346F}" destId="{F82AE199-C05B-4D16-835F-277BE836DB03}" srcOrd="2" destOrd="0" parTransId="{6C9263E1-37F9-4FF7-9C7D-9E2BEF5E65B3}" sibTransId="{2A041259-A413-4D09-B220-77753FDBEAC9}"/>
    <dgm:cxn modelId="{3D9C41E2-AB97-4858-954E-D238DB6F3C47}" srcId="{FA40F4F7-8276-4821-9B80-0E92F14B7BBF}" destId="{B4DB5618-2951-494A-84CA-1215E4F5637D}" srcOrd="1" destOrd="0" parTransId="{3055EEB4-6E5B-4CD8-AAF4-3486416D4128}" sibTransId="{100A29EA-88B2-4F3E-A29E-9520740FC859}"/>
    <dgm:cxn modelId="{014C81E7-87CA-45FE-BDD1-2CF1A7D2073C}" type="presOf" srcId="{AA3932E0-2A80-4DA1-8E8F-3DFA5B58A590}" destId="{C818F769-348E-4094-8447-A37DC2AA2FA2}" srcOrd="0" destOrd="2" presId="urn:microsoft.com/office/officeart/2005/8/layout/hList1"/>
    <dgm:cxn modelId="{E27382ED-CFEA-4610-B4CB-8AE28C3FA742}" type="presOf" srcId="{A3B75241-8D40-4E8F-A69E-C960EE73DA55}" destId="{D25755EF-93A4-4BF4-B6F8-52DFCDCC5F53}" srcOrd="0" destOrd="1" presId="urn:microsoft.com/office/officeart/2005/8/layout/hList1"/>
    <dgm:cxn modelId="{C7D5CEED-57C6-4AD0-ACA4-6BBB2DDB15F9}" type="presOf" srcId="{FA40F4F7-8276-4821-9B80-0E92F14B7BBF}" destId="{0495CE50-28DD-4E93-8482-BEA94564EB70}" srcOrd="0" destOrd="0" presId="urn:microsoft.com/office/officeart/2005/8/layout/hList1"/>
    <dgm:cxn modelId="{A9B5BFEE-6AF9-459E-9D57-755F27102B99}" type="presOf" srcId="{65A3DF28-24ED-48D9-9F3A-BD949D8B0466}" destId="{9E373947-43C6-46FF-BA95-FAEC5632E998}" srcOrd="0" destOrd="2" presId="urn:microsoft.com/office/officeart/2005/8/layout/hList1"/>
    <dgm:cxn modelId="{72B65AFD-982E-4F8A-93D9-7F107BB68847}" srcId="{2DD66744-6E37-4CE7-8FFE-CFE847B77904}" destId="{03FD7859-7244-4A54-9989-888F9660A601}" srcOrd="1" destOrd="0" parTransId="{915E0AA7-CC45-42AE-AFC9-3008DA20599E}" sibTransId="{C413122E-3FB7-4B62-90FC-5D34FE6459B5}"/>
    <dgm:cxn modelId="{799893CA-F23B-457E-BB34-DD2E20C7941A}" type="presParOf" srcId="{82E0069B-15A2-40B1-86E6-80C363E1D7AE}" destId="{652CF74E-2A23-490E-83AF-286C79C03538}" srcOrd="0" destOrd="0" presId="urn:microsoft.com/office/officeart/2005/8/layout/hList1"/>
    <dgm:cxn modelId="{57132496-6739-4C84-8A0C-07643F919529}" type="presParOf" srcId="{652CF74E-2A23-490E-83AF-286C79C03538}" destId="{E90F00AF-3294-4456-B54B-2C89458121C6}" srcOrd="0" destOrd="0" presId="urn:microsoft.com/office/officeart/2005/8/layout/hList1"/>
    <dgm:cxn modelId="{2030F0BE-DBAE-4511-918B-5CB1D2F7F32F}" type="presParOf" srcId="{652CF74E-2A23-490E-83AF-286C79C03538}" destId="{2640099D-C009-4F09-8BB7-CB88A434DF8D}" srcOrd="1" destOrd="0" presId="urn:microsoft.com/office/officeart/2005/8/layout/hList1"/>
    <dgm:cxn modelId="{A5E53A22-ECC5-4DCE-B6BA-804E3FB947C7}" type="presParOf" srcId="{82E0069B-15A2-40B1-86E6-80C363E1D7AE}" destId="{2DD6D0D4-24DA-4CFF-BBF0-B27450A44EC3}" srcOrd="1" destOrd="0" presId="urn:microsoft.com/office/officeart/2005/8/layout/hList1"/>
    <dgm:cxn modelId="{643991DC-E6D5-4DB3-8F89-6BC0289675E4}" type="presParOf" srcId="{82E0069B-15A2-40B1-86E6-80C363E1D7AE}" destId="{6B224AC3-401E-4A37-8A37-6A47759CFA8A}" srcOrd="2" destOrd="0" presId="urn:microsoft.com/office/officeart/2005/8/layout/hList1"/>
    <dgm:cxn modelId="{DB4599BA-749A-4ACD-BB14-AEF71329E28C}" type="presParOf" srcId="{6B224AC3-401E-4A37-8A37-6A47759CFA8A}" destId="{3CC577D9-5629-431A-A821-7CE85CE8AE5F}" srcOrd="0" destOrd="0" presId="urn:microsoft.com/office/officeart/2005/8/layout/hList1"/>
    <dgm:cxn modelId="{49C0B336-FF69-4511-BB0B-0731C031827A}" type="presParOf" srcId="{6B224AC3-401E-4A37-8A37-6A47759CFA8A}" destId="{D25755EF-93A4-4BF4-B6F8-52DFCDCC5F53}" srcOrd="1" destOrd="0" presId="urn:microsoft.com/office/officeart/2005/8/layout/hList1"/>
    <dgm:cxn modelId="{2862C93C-95A8-4773-A7F7-066F22D2EE41}" type="presParOf" srcId="{82E0069B-15A2-40B1-86E6-80C363E1D7AE}" destId="{DD99E3D5-CE48-4398-B26C-E37DB268B456}" srcOrd="3" destOrd="0" presId="urn:microsoft.com/office/officeart/2005/8/layout/hList1"/>
    <dgm:cxn modelId="{605B2788-2767-4C0D-8042-2A8B86F9F76A}" type="presParOf" srcId="{82E0069B-15A2-40B1-86E6-80C363E1D7AE}" destId="{6780506E-E729-48BC-A91D-94D353202505}" srcOrd="4" destOrd="0" presId="urn:microsoft.com/office/officeart/2005/8/layout/hList1"/>
    <dgm:cxn modelId="{F0D27577-C490-4127-9CFE-97966ECEC1B5}" type="presParOf" srcId="{6780506E-E729-48BC-A91D-94D353202505}" destId="{3C343D9F-557A-45C2-9A73-7247051E6441}" srcOrd="0" destOrd="0" presId="urn:microsoft.com/office/officeart/2005/8/layout/hList1"/>
    <dgm:cxn modelId="{AB8DFEFD-4B1E-4B93-B0E9-89D8A788A7FA}" type="presParOf" srcId="{6780506E-E729-48BC-A91D-94D353202505}" destId="{FD29DA79-619B-47F5-A3E9-324E555E481C}" srcOrd="1" destOrd="0" presId="urn:microsoft.com/office/officeart/2005/8/layout/hList1"/>
    <dgm:cxn modelId="{2542B1E5-380A-4028-8076-67D1DDB9FEE3}" type="presParOf" srcId="{82E0069B-15A2-40B1-86E6-80C363E1D7AE}" destId="{7867652D-BCA1-46E9-ACDC-D8CAB190FC22}" srcOrd="5" destOrd="0" presId="urn:microsoft.com/office/officeart/2005/8/layout/hList1"/>
    <dgm:cxn modelId="{FDE9B999-4EC4-4B89-A9D3-CDF8DB2B7284}" type="presParOf" srcId="{82E0069B-15A2-40B1-86E6-80C363E1D7AE}" destId="{8AE35B90-FA6D-404D-A67C-66B78EB5CA50}" srcOrd="6" destOrd="0" presId="urn:microsoft.com/office/officeart/2005/8/layout/hList1"/>
    <dgm:cxn modelId="{0A2FB76E-E2F1-4971-BCA0-6D283073B477}" type="presParOf" srcId="{8AE35B90-FA6D-404D-A67C-66B78EB5CA50}" destId="{0495CE50-28DD-4E93-8482-BEA94564EB70}" srcOrd="0" destOrd="0" presId="urn:microsoft.com/office/officeart/2005/8/layout/hList1"/>
    <dgm:cxn modelId="{DBD4D01E-FAFE-4993-9760-EB1D683A048F}" type="presParOf" srcId="{8AE35B90-FA6D-404D-A67C-66B78EB5CA50}" destId="{9E373947-43C6-46FF-BA95-FAEC5632E998}" srcOrd="1" destOrd="0" presId="urn:microsoft.com/office/officeart/2005/8/layout/hList1"/>
    <dgm:cxn modelId="{78976ADE-287E-4123-A60E-A9EDA48EAC48}" type="presParOf" srcId="{82E0069B-15A2-40B1-86E6-80C363E1D7AE}" destId="{94FC9867-0306-42CE-9780-FF084DFC3926}" srcOrd="7" destOrd="0" presId="urn:microsoft.com/office/officeart/2005/8/layout/hList1"/>
    <dgm:cxn modelId="{16C206FD-F2D0-4D1B-AC47-CB6D734BFF99}" type="presParOf" srcId="{82E0069B-15A2-40B1-86E6-80C363E1D7AE}" destId="{B02B9D29-30F4-48CF-B523-BF45A441E2CF}" srcOrd="8" destOrd="0" presId="urn:microsoft.com/office/officeart/2005/8/layout/hList1"/>
    <dgm:cxn modelId="{0EEAFC52-46D8-43A6-9A9B-EEF447DB50F2}" type="presParOf" srcId="{B02B9D29-30F4-48CF-B523-BF45A441E2CF}" destId="{3CAE7D1F-2EA8-42DC-93E9-8509DEEFEFE4}" srcOrd="0" destOrd="0" presId="urn:microsoft.com/office/officeart/2005/8/layout/hList1"/>
    <dgm:cxn modelId="{A21D83A5-7D3D-4955-A79F-CDC5F13FF201}" type="presParOf" srcId="{B02B9D29-30F4-48CF-B523-BF45A441E2CF}" destId="{29AEDCB6-9A4C-4B9B-8E46-E0FCBB9F4AF9}" srcOrd="1" destOrd="0" presId="urn:microsoft.com/office/officeart/2005/8/layout/hList1"/>
    <dgm:cxn modelId="{EBFD249C-8BCB-4442-ACF4-A86779C70D44}" type="presParOf" srcId="{82E0069B-15A2-40B1-86E6-80C363E1D7AE}" destId="{E0BEE9E7-FC2D-43BC-A292-CB11E4E038D8}" srcOrd="9" destOrd="0" presId="urn:microsoft.com/office/officeart/2005/8/layout/hList1"/>
    <dgm:cxn modelId="{D3ADB977-27AE-4192-895F-4067F6F55EA3}" type="presParOf" srcId="{82E0069B-15A2-40B1-86E6-80C363E1D7AE}" destId="{DF71996F-341B-4611-94FB-4E994E5B03F4}" srcOrd="10" destOrd="0" presId="urn:microsoft.com/office/officeart/2005/8/layout/hList1"/>
    <dgm:cxn modelId="{B96D44CA-AC99-45ED-A042-22235B664961}" type="presParOf" srcId="{DF71996F-341B-4611-94FB-4E994E5B03F4}" destId="{6686C020-8987-4586-BB6F-FE35DB763DD3}" srcOrd="0" destOrd="0" presId="urn:microsoft.com/office/officeart/2005/8/layout/hList1"/>
    <dgm:cxn modelId="{8304AADD-9225-401F-B8CB-39DC1B923206}" type="presParOf" srcId="{DF71996F-341B-4611-94FB-4E994E5B03F4}" destId="{C818F769-348E-4094-8447-A37DC2AA2F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06A7B9-9DC9-4DF0-BFBB-81257933076A}"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668E7B2E-5D59-42F6-97B0-F38CB5AB81CD}">
      <dgm:prSet/>
      <dgm:spPr/>
      <dgm:t>
        <a:bodyPr/>
        <a:lstStyle/>
        <a:p>
          <a:r>
            <a:rPr lang="en-US" dirty="0"/>
            <a:t>Licensing</a:t>
          </a:r>
        </a:p>
      </dgm:t>
    </dgm:pt>
    <dgm:pt modelId="{E32DE8E6-F2E7-4A47-AA53-5F1DD8A561D2}" type="parTrans" cxnId="{371D0C8D-5A28-49BA-AC6D-748E49B3E687}">
      <dgm:prSet/>
      <dgm:spPr/>
      <dgm:t>
        <a:bodyPr/>
        <a:lstStyle/>
        <a:p>
          <a:endParaRPr lang="en-US"/>
        </a:p>
      </dgm:t>
    </dgm:pt>
    <dgm:pt modelId="{53AD40FC-8AA5-4EE3-A4D9-253032C83057}" type="sibTrans" cxnId="{371D0C8D-5A28-49BA-AC6D-748E49B3E687}">
      <dgm:prSet/>
      <dgm:spPr/>
      <dgm:t>
        <a:bodyPr/>
        <a:lstStyle/>
        <a:p>
          <a:endParaRPr lang="en-US"/>
        </a:p>
      </dgm:t>
    </dgm:pt>
    <dgm:pt modelId="{27845C62-BB19-4A0D-AA8E-F785246A55F7}">
      <dgm:prSet/>
      <dgm:spPr/>
      <dgm:t>
        <a:bodyPr/>
        <a:lstStyle/>
        <a:p>
          <a:r>
            <a:rPr lang="en-US" dirty="0"/>
            <a:t>Open Source </a:t>
          </a:r>
        </a:p>
      </dgm:t>
    </dgm:pt>
    <dgm:pt modelId="{F46D8A09-CA72-4237-A2D3-22493904403D}" type="parTrans" cxnId="{F9FDD594-1E94-44A5-A15D-E27CCF0748E6}">
      <dgm:prSet/>
      <dgm:spPr/>
      <dgm:t>
        <a:bodyPr/>
        <a:lstStyle/>
        <a:p>
          <a:endParaRPr lang="en-US"/>
        </a:p>
      </dgm:t>
    </dgm:pt>
    <dgm:pt modelId="{1C756982-D52A-41F8-AE74-AD5D34DC88EA}" type="sibTrans" cxnId="{F9FDD594-1E94-44A5-A15D-E27CCF0748E6}">
      <dgm:prSet/>
      <dgm:spPr/>
      <dgm:t>
        <a:bodyPr/>
        <a:lstStyle/>
        <a:p>
          <a:endParaRPr lang="en-US"/>
        </a:p>
      </dgm:t>
    </dgm:pt>
    <dgm:pt modelId="{0024A99E-0EC3-443B-B139-66E9B05EC45F}">
      <dgm:prSet/>
      <dgm:spPr/>
      <dgm:t>
        <a:bodyPr/>
        <a:lstStyle/>
        <a:p>
          <a:r>
            <a:rPr lang="en-US" dirty="0"/>
            <a:t>Commercial License</a:t>
          </a:r>
        </a:p>
      </dgm:t>
    </dgm:pt>
    <dgm:pt modelId="{D02D2C8D-993A-4633-9AD8-66F7765EFAA7}" type="parTrans" cxnId="{09D53432-87EA-434B-9E52-04FF3BF8F596}">
      <dgm:prSet/>
      <dgm:spPr/>
      <dgm:t>
        <a:bodyPr/>
        <a:lstStyle/>
        <a:p>
          <a:endParaRPr lang="en-US"/>
        </a:p>
      </dgm:t>
    </dgm:pt>
    <dgm:pt modelId="{76C33C18-41D7-454F-BFC3-FD92A75D9F7E}" type="sibTrans" cxnId="{09D53432-87EA-434B-9E52-04FF3BF8F596}">
      <dgm:prSet/>
      <dgm:spPr/>
      <dgm:t>
        <a:bodyPr/>
        <a:lstStyle/>
        <a:p>
          <a:endParaRPr lang="en-US"/>
        </a:p>
      </dgm:t>
    </dgm:pt>
    <dgm:pt modelId="{742A72CF-7F32-4282-BBFB-474EB3F4FF9F}">
      <dgm:prSet/>
      <dgm:spPr/>
      <dgm:t>
        <a:bodyPr/>
        <a:lstStyle/>
        <a:p>
          <a:r>
            <a:rPr lang="en-US" dirty="0"/>
            <a:t>Paying for Software</a:t>
          </a:r>
        </a:p>
      </dgm:t>
    </dgm:pt>
    <dgm:pt modelId="{2B5EB224-C218-46F1-ACAC-FA8691256D2D}" type="parTrans" cxnId="{274642AE-8951-488F-AEBE-0E23DD436BFE}">
      <dgm:prSet/>
      <dgm:spPr/>
      <dgm:t>
        <a:bodyPr/>
        <a:lstStyle/>
        <a:p>
          <a:endParaRPr lang="en-US"/>
        </a:p>
      </dgm:t>
    </dgm:pt>
    <dgm:pt modelId="{E14BEF2E-2007-40EE-9110-11EF37D78C14}" type="sibTrans" cxnId="{274642AE-8951-488F-AEBE-0E23DD436BFE}">
      <dgm:prSet/>
      <dgm:spPr/>
      <dgm:t>
        <a:bodyPr/>
        <a:lstStyle/>
        <a:p>
          <a:endParaRPr lang="en-US"/>
        </a:p>
      </dgm:t>
    </dgm:pt>
    <dgm:pt modelId="{2A416C11-DB11-42A8-99B3-E56084B0AE61}">
      <dgm:prSet/>
      <dgm:spPr/>
      <dgm:t>
        <a:bodyPr/>
        <a:lstStyle/>
        <a:p>
          <a:r>
            <a:rPr lang="en-US" dirty="0"/>
            <a:t>Perpetual License</a:t>
          </a:r>
        </a:p>
      </dgm:t>
    </dgm:pt>
    <dgm:pt modelId="{D8D9CFC8-E301-4915-BBE8-9E788F865B04}" type="parTrans" cxnId="{FAEF50D1-8057-4086-B03F-6B379111A2D7}">
      <dgm:prSet/>
      <dgm:spPr/>
      <dgm:t>
        <a:bodyPr/>
        <a:lstStyle/>
        <a:p>
          <a:endParaRPr lang="en-US"/>
        </a:p>
      </dgm:t>
    </dgm:pt>
    <dgm:pt modelId="{DB6604A2-C04E-4EB9-9FF9-9E12C82BF188}" type="sibTrans" cxnId="{FAEF50D1-8057-4086-B03F-6B379111A2D7}">
      <dgm:prSet/>
      <dgm:spPr/>
      <dgm:t>
        <a:bodyPr/>
        <a:lstStyle/>
        <a:p>
          <a:endParaRPr lang="en-US"/>
        </a:p>
      </dgm:t>
    </dgm:pt>
    <dgm:pt modelId="{0B578006-12F7-4F58-B094-D3536213D1C3}">
      <dgm:prSet/>
      <dgm:spPr/>
      <dgm:t>
        <a:bodyPr/>
        <a:lstStyle/>
        <a:p>
          <a:r>
            <a:rPr lang="en-US" dirty="0"/>
            <a:t>Subscription License</a:t>
          </a:r>
        </a:p>
      </dgm:t>
    </dgm:pt>
    <dgm:pt modelId="{D2BE10E4-9F6D-4A96-8322-53442D8AA322}" type="parTrans" cxnId="{79FA26B9-656C-473A-A2E5-B771A49BA925}">
      <dgm:prSet/>
      <dgm:spPr/>
      <dgm:t>
        <a:bodyPr/>
        <a:lstStyle/>
        <a:p>
          <a:endParaRPr lang="en-US"/>
        </a:p>
      </dgm:t>
    </dgm:pt>
    <dgm:pt modelId="{0535D9CB-1D25-4E3E-842C-BE8E50977B6B}" type="sibTrans" cxnId="{79FA26B9-656C-473A-A2E5-B771A49BA925}">
      <dgm:prSet/>
      <dgm:spPr/>
      <dgm:t>
        <a:bodyPr/>
        <a:lstStyle/>
        <a:p>
          <a:endParaRPr lang="en-US"/>
        </a:p>
      </dgm:t>
    </dgm:pt>
    <dgm:pt modelId="{C1B9179B-0F64-41F1-99D7-6622D84541FA}">
      <dgm:prSet/>
      <dgm:spPr/>
      <dgm:t>
        <a:bodyPr/>
        <a:lstStyle/>
        <a:p>
          <a:r>
            <a:rPr lang="en-US" dirty="0"/>
            <a:t>Software Distribution  </a:t>
          </a:r>
        </a:p>
      </dgm:t>
    </dgm:pt>
    <dgm:pt modelId="{D7F6EA70-A888-440D-9AF4-8D24BBE47483}" type="parTrans" cxnId="{BCC63656-D090-4F13-825C-78D240A0B44E}">
      <dgm:prSet/>
      <dgm:spPr/>
      <dgm:t>
        <a:bodyPr/>
        <a:lstStyle/>
        <a:p>
          <a:endParaRPr lang="en-US"/>
        </a:p>
      </dgm:t>
    </dgm:pt>
    <dgm:pt modelId="{5101B1A5-A7DD-4A49-A835-0954942EC39F}" type="sibTrans" cxnId="{BCC63656-D090-4F13-825C-78D240A0B44E}">
      <dgm:prSet/>
      <dgm:spPr/>
      <dgm:t>
        <a:bodyPr/>
        <a:lstStyle/>
        <a:p>
          <a:endParaRPr lang="en-US"/>
        </a:p>
      </dgm:t>
    </dgm:pt>
    <dgm:pt modelId="{2DD66744-6E37-4CE7-8FFE-CFE847B77904}">
      <dgm:prSet/>
      <dgm:spPr/>
      <dgm:t>
        <a:bodyPr/>
        <a:lstStyle/>
        <a:p>
          <a:r>
            <a:rPr lang="en-US" dirty="0"/>
            <a:t>After-Market:  Support &amp; Maintenance</a:t>
          </a:r>
        </a:p>
      </dgm:t>
    </dgm:pt>
    <dgm:pt modelId="{EB61CB9D-DF4C-435D-9676-22678360B11A}" type="parTrans" cxnId="{D0C5F7B4-F70F-4AAB-9FF0-84004B84B76E}">
      <dgm:prSet/>
      <dgm:spPr/>
      <dgm:t>
        <a:bodyPr/>
        <a:lstStyle/>
        <a:p>
          <a:endParaRPr lang="en-US"/>
        </a:p>
      </dgm:t>
    </dgm:pt>
    <dgm:pt modelId="{FA1B7DFD-D3BD-4226-ACFD-95B2425F0995}" type="sibTrans" cxnId="{D0C5F7B4-F70F-4AAB-9FF0-84004B84B76E}">
      <dgm:prSet/>
      <dgm:spPr/>
      <dgm:t>
        <a:bodyPr/>
        <a:lstStyle/>
        <a:p>
          <a:endParaRPr lang="en-US"/>
        </a:p>
      </dgm:t>
    </dgm:pt>
    <dgm:pt modelId="{47B8E2AE-CE79-4E62-BE41-A3365C9581C4}">
      <dgm:prSet/>
      <dgm:spPr/>
      <dgm:t>
        <a:bodyPr/>
        <a:lstStyle/>
        <a:p>
          <a:r>
            <a:rPr lang="en-US" dirty="0"/>
            <a:t>Partner Channels</a:t>
          </a:r>
        </a:p>
      </dgm:t>
    </dgm:pt>
    <dgm:pt modelId="{6734E262-63DF-40C5-93EA-A4E866B8D11B}" type="parTrans" cxnId="{09C482D6-9F01-4588-8D62-1379E4EB0F23}">
      <dgm:prSet/>
      <dgm:spPr/>
      <dgm:t>
        <a:bodyPr/>
        <a:lstStyle/>
        <a:p>
          <a:endParaRPr lang="en-US"/>
        </a:p>
      </dgm:t>
    </dgm:pt>
    <dgm:pt modelId="{E0E0F91B-B8B6-4291-AC41-9DF6BE372BD2}" type="sibTrans" cxnId="{09C482D6-9F01-4588-8D62-1379E4EB0F23}">
      <dgm:prSet/>
      <dgm:spPr/>
      <dgm:t>
        <a:bodyPr/>
        <a:lstStyle/>
        <a:p>
          <a:endParaRPr lang="en-US"/>
        </a:p>
      </dgm:t>
    </dgm:pt>
    <dgm:pt modelId="{03FD7859-7244-4A54-9989-888F9660A601}">
      <dgm:prSet/>
      <dgm:spPr/>
      <dgm:t>
        <a:bodyPr/>
        <a:lstStyle/>
        <a:p>
          <a:r>
            <a:rPr lang="en-US" dirty="0"/>
            <a:t>ISVs</a:t>
          </a:r>
        </a:p>
      </dgm:t>
    </dgm:pt>
    <dgm:pt modelId="{915E0AA7-CC45-42AE-AFC9-3008DA20599E}" type="parTrans" cxnId="{72B65AFD-982E-4F8A-93D9-7F107BB68847}">
      <dgm:prSet/>
      <dgm:spPr/>
      <dgm:t>
        <a:bodyPr/>
        <a:lstStyle/>
        <a:p>
          <a:endParaRPr lang="en-US"/>
        </a:p>
      </dgm:t>
    </dgm:pt>
    <dgm:pt modelId="{C413122E-3FB7-4B62-90FC-5D34FE6459B5}" type="sibTrans" cxnId="{72B65AFD-982E-4F8A-93D9-7F107BB68847}">
      <dgm:prSet/>
      <dgm:spPr/>
      <dgm:t>
        <a:bodyPr/>
        <a:lstStyle/>
        <a:p>
          <a:endParaRPr lang="en-US"/>
        </a:p>
      </dgm:t>
    </dgm:pt>
    <dgm:pt modelId="{AA3932E0-2A80-4DA1-8E8F-3DFA5B58A590}">
      <dgm:prSet/>
      <dgm:spPr/>
      <dgm:t>
        <a:bodyPr/>
        <a:lstStyle/>
        <a:p>
          <a:r>
            <a:rPr lang="en-US" dirty="0"/>
            <a:t>VARs</a:t>
          </a:r>
        </a:p>
      </dgm:t>
    </dgm:pt>
    <dgm:pt modelId="{38C0F916-A11D-48CB-AEF8-A427F5F8867B}" type="parTrans" cxnId="{1A339665-9408-4D24-AC9C-FF2D2A464209}">
      <dgm:prSet/>
      <dgm:spPr/>
      <dgm:t>
        <a:bodyPr/>
        <a:lstStyle/>
        <a:p>
          <a:endParaRPr lang="en-US"/>
        </a:p>
      </dgm:t>
    </dgm:pt>
    <dgm:pt modelId="{D432D9EE-342E-43D8-8B16-F5E8A174F31E}" type="sibTrans" cxnId="{1A339665-9408-4D24-AC9C-FF2D2A464209}">
      <dgm:prSet/>
      <dgm:spPr/>
      <dgm:t>
        <a:bodyPr/>
        <a:lstStyle/>
        <a:p>
          <a:endParaRPr lang="en-US"/>
        </a:p>
      </dgm:t>
    </dgm:pt>
    <dgm:pt modelId="{F1898534-1FC7-4AE3-A16D-4B92C74C54FD}">
      <dgm:prSet/>
      <dgm:spPr/>
      <dgm:t>
        <a:bodyPr/>
        <a:lstStyle/>
        <a:p>
          <a:r>
            <a:rPr lang="en-US" dirty="0"/>
            <a:t>System Integrators (SI) </a:t>
          </a:r>
        </a:p>
      </dgm:t>
    </dgm:pt>
    <dgm:pt modelId="{91ECA3E6-E608-490A-9710-8AEEDF7EAFFB}" type="parTrans" cxnId="{05718F45-BEF6-4ED8-9FB4-C5A2FD6CD0B7}">
      <dgm:prSet/>
      <dgm:spPr/>
      <dgm:t>
        <a:bodyPr/>
        <a:lstStyle/>
        <a:p>
          <a:endParaRPr lang="en-US"/>
        </a:p>
      </dgm:t>
    </dgm:pt>
    <dgm:pt modelId="{884B80F2-1F90-4FE5-A828-645D8BC889A6}" type="sibTrans" cxnId="{05718F45-BEF6-4ED8-9FB4-C5A2FD6CD0B7}">
      <dgm:prSet/>
      <dgm:spPr/>
      <dgm:t>
        <a:bodyPr/>
        <a:lstStyle/>
        <a:p>
          <a:endParaRPr lang="en-US"/>
        </a:p>
      </dgm:t>
    </dgm:pt>
    <dgm:pt modelId="{B1690ADB-E03C-4852-9022-9C311A3DE6F8}">
      <dgm:prSet/>
      <dgm:spPr/>
      <dgm:t>
        <a:bodyPr/>
        <a:lstStyle/>
        <a:p>
          <a:r>
            <a:rPr lang="en-US" dirty="0"/>
            <a:t>IT Consulting</a:t>
          </a:r>
        </a:p>
      </dgm:t>
    </dgm:pt>
    <dgm:pt modelId="{DDD717F3-BC35-4EC9-AE2A-8DDED8BFF754}" type="parTrans" cxnId="{BC36279D-1B92-4EAD-ADCB-101C5AC409EF}">
      <dgm:prSet/>
      <dgm:spPr/>
      <dgm:t>
        <a:bodyPr/>
        <a:lstStyle/>
        <a:p>
          <a:endParaRPr lang="en-US"/>
        </a:p>
      </dgm:t>
    </dgm:pt>
    <dgm:pt modelId="{F07091F2-9871-44CF-BF72-B5F60A1C990B}" type="sibTrans" cxnId="{BC36279D-1B92-4EAD-ADCB-101C5AC409EF}">
      <dgm:prSet/>
      <dgm:spPr/>
      <dgm:t>
        <a:bodyPr/>
        <a:lstStyle/>
        <a:p>
          <a:endParaRPr lang="en-US"/>
        </a:p>
      </dgm:t>
    </dgm:pt>
    <dgm:pt modelId="{369FE6E9-B1DD-4AF0-A90A-003FB172A284}">
      <dgm:prSet phldrT="[Text]"/>
      <dgm:spPr/>
      <dgm:t>
        <a:bodyPr/>
        <a:lstStyle/>
        <a:p>
          <a:r>
            <a:rPr lang="en-US" dirty="0"/>
            <a:t>Paths to Market</a:t>
          </a:r>
        </a:p>
      </dgm:t>
    </dgm:pt>
    <dgm:pt modelId="{97C7B448-167B-4955-9ACA-13863DE2C737}" type="parTrans" cxnId="{D05F68AC-F9FF-46B6-99F1-9278018869C4}">
      <dgm:prSet/>
      <dgm:spPr/>
      <dgm:t>
        <a:bodyPr/>
        <a:lstStyle/>
        <a:p>
          <a:endParaRPr lang="en-US"/>
        </a:p>
      </dgm:t>
    </dgm:pt>
    <dgm:pt modelId="{49CA7146-395C-4BA1-AE97-708AE0EBFEB8}" type="sibTrans" cxnId="{D05F68AC-F9FF-46B6-99F1-9278018869C4}">
      <dgm:prSet/>
      <dgm:spPr/>
      <dgm:t>
        <a:bodyPr/>
        <a:lstStyle/>
        <a:p>
          <a:endParaRPr lang="en-US"/>
        </a:p>
      </dgm:t>
    </dgm:pt>
    <dgm:pt modelId="{0844945E-560B-4C9B-B305-32C8ECCEA57E}">
      <dgm:prSet phldrT="[Text]"/>
      <dgm:spPr/>
      <dgm:t>
        <a:bodyPr/>
        <a:lstStyle/>
        <a:p>
          <a:r>
            <a:rPr lang="en-US" dirty="0"/>
            <a:t>Channels</a:t>
          </a:r>
        </a:p>
      </dgm:t>
    </dgm:pt>
    <dgm:pt modelId="{94C31AC6-3817-4483-92BD-379ACE3AC10A}" type="parTrans" cxnId="{CBB2D14D-7CD4-4CF4-AE15-6FC1AC9F66B9}">
      <dgm:prSet/>
      <dgm:spPr/>
      <dgm:t>
        <a:bodyPr/>
        <a:lstStyle/>
        <a:p>
          <a:endParaRPr lang="en-US"/>
        </a:p>
      </dgm:t>
    </dgm:pt>
    <dgm:pt modelId="{8D6F1327-0736-414D-80C7-B48ED3CA0873}" type="sibTrans" cxnId="{CBB2D14D-7CD4-4CF4-AE15-6FC1AC9F66B9}">
      <dgm:prSet/>
      <dgm:spPr/>
      <dgm:t>
        <a:bodyPr/>
        <a:lstStyle/>
        <a:p>
          <a:endParaRPr lang="en-US"/>
        </a:p>
      </dgm:t>
    </dgm:pt>
    <dgm:pt modelId="{68EDF461-9359-4F12-A8E0-4CC0039068CA}">
      <dgm:prSet phldrT="[Text]"/>
      <dgm:spPr/>
      <dgm:t>
        <a:bodyPr/>
        <a:lstStyle/>
        <a:p>
          <a:r>
            <a:rPr lang="en-US" dirty="0"/>
            <a:t>How to Generate Revenue</a:t>
          </a:r>
        </a:p>
      </dgm:t>
    </dgm:pt>
    <dgm:pt modelId="{EE8B17AF-925C-4D94-BFCE-4B3E42B6E10D}" type="parTrans" cxnId="{DDCCD234-AA65-4A92-89EF-7228BE9DA245}">
      <dgm:prSet/>
      <dgm:spPr/>
      <dgm:t>
        <a:bodyPr/>
        <a:lstStyle/>
        <a:p>
          <a:endParaRPr lang="en-US"/>
        </a:p>
      </dgm:t>
    </dgm:pt>
    <dgm:pt modelId="{DB3A613C-3DC5-436D-BDEC-D9F9783861E1}" type="sibTrans" cxnId="{DDCCD234-AA65-4A92-89EF-7228BE9DA245}">
      <dgm:prSet/>
      <dgm:spPr/>
      <dgm:t>
        <a:bodyPr/>
        <a:lstStyle/>
        <a:p>
          <a:endParaRPr lang="en-US"/>
        </a:p>
      </dgm:t>
    </dgm:pt>
    <dgm:pt modelId="{274D680A-26E8-4B8C-BEA0-BFA42CF73AEF}">
      <dgm:prSet phldrT="[Text]"/>
      <dgm:spPr/>
      <dgm:t>
        <a:bodyPr/>
        <a:lstStyle/>
        <a:p>
          <a:r>
            <a:rPr lang="en-US" dirty="0"/>
            <a:t>Service Level Agreements</a:t>
          </a:r>
        </a:p>
      </dgm:t>
    </dgm:pt>
    <dgm:pt modelId="{76DF3C21-DCE1-4427-A00B-0111FC90C2CD}" type="parTrans" cxnId="{2276DF4F-8FDE-4BE7-97F5-0C7EB0D37D05}">
      <dgm:prSet/>
      <dgm:spPr/>
      <dgm:t>
        <a:bodyPr/>
        <a:lstStyle/>
        <a:p>
          <a:endParaRPr lang="en-US"/>
        </a:p>
      </dgm:t>
    </dgm:pt>
    <dgm:pt modelId="{EE6FF2B0-97E7-4A65-970A-4F27DEABF60C}" type="sibTrans" cxnId="{2276DF4F-8FDE-4BE7-97F5-0C7EB0D37D05}">
      <dgm:prSet/>
      <dgm:spPr/>
      <dgm:t>
        <a:bodyPr/>
        <a:lstStyle/>
        <a:p>
          <a:endParaRPr lang="en-US"/>
        </a:p>
      </dgm:t>
    </dgm:pt>
    <dgm:pt modelId="{A2976F16-FD0D-4517-9CF9-2DABB736346F}">
      <dgm:prSet phldrT="[Text]"/>
      <dgm:spPr/>
      <dgm:t>
        <a:bodyPr/>
        <a:lstStyle/>
        <a:p>
          <a:r>
            <a:rPr lang="en-US" dirty="0">
              <a:solidFill>
                <a:srgbClr val="A6A6A6"/>
              </a:solidFill>
            </a:rPr>
            <a:t>Who is the Customer</a:t>
          </a:r>
        </a:p>
      </dgm:t>
    </dgm:pt>
    <dgm:pt modelId="{38E17C3A-CE4F-44E0-A23E-C02CCF925923}" type="parTrans" cxnId="{73F0F672-7D7F-406D-AA3F-4748EAF13035}">
      <dgm:prSet/>
      <dgm:spPr/>
      <dgm:t>
        <a:bodyPr/>
        <a:lstStyle/>
        <a:p>
          <a:endParaRPr lang="en-US"/>
        </a:p>
      </dgm:t>
    </dgm:pt>
    <dgm:pt modelId="{94B784F7-B9C4-4B34-99F9-5F250EA7FE97}" type="sibTrans" cxnId="{73F0F672-7D7F-406D-AA3F-4748EAF13035}">
      <dgm:prSet/>
      <dgm:spPr/>
      <dgm:t>
        <a:bodyPr/>
        <a:lstStyle/>
        <a:p>
          <a:endParaRPr lang="en-US"/>
        </a:p>
      </dgm:t>
    </dgm:pt>
    <dgm:pt modelId="{32F24244-9799-4E62-AB6C-59875A2BB4D4}">
      <dgm:prSet phldrT="[Text]"/>
      <dgm:spPr/>
      <dgm:t>
        <a:bodyPr/>
        <a:lstStyle/>
        <a:p>
          <a:r>
            <a:rPr lang="en-US" dirty="0">
              <a:solidFill>
                <a:srgbClr val="A6A6A6"/>
              </a:solidFill>
            </a:rPr>
            <a:t>Organization’s Philosophy</a:t>
          </a:r>
        </a:p>
      </dgm:t>
    </dgm:pt>
    <dgm:pt modelId="{010BA06E-334D-4F10-BF19-778159CCD38E}" type="parTrans" cxnId="{40A1B3D9-C639-4845-9FEC-416F10394B89}">
      <dgm:prSet/>
      <dgm:spPr/>
      <dgm:t>
        <a:bodyPr/>
        <a:lstStyle/>
        <a:p>
          <a:endParaRPr lang="en-US"/>
        </a:p>
      </dgm:t>
    </dgm:pt>
    <dgm:pt modelId="{4DCA6349-9214-4803-A583-2785C16B3728}" type="sibTrans" cxnId="{40A1B3D9-C639-4845-9FEC-416F10394B89}">
      <dgm:prSet/>
      <dgm:spPr/>
      <dgm:t>
        <a:bodyPr/>
        <a:lstStyle/>
        <a:p>
          <a:endParaRPr lang="en-US"/>
        </a:p>
      </dgm:t>
    </dgm:pt>
    <dgm:pt modelId="{F82AE199-C05B-4D16-835F-277BE836DB03}">
      <dgm:prSet phldrT="[Text]"/>
      <dgm:spPr/>
      <dgm:t>
        <a:bodyPr/>
        <a:lstStyle/>
        <a:p>
          <a:r>
            <a:rPr lang="en-US" dirty="0">
              <a:solidFill>
                <a:srgbClr val="A6A6A6"/>
              </a:solidFill>
            </a:rPr>
            <a:t>Customer Journey</a:t>
          </a:r>
        </a:p>
      </dgm:t>
    </dgm:pt>
    <dgm:pt modelId="{6C9263E1-37F9-4FF7-9C7D-9E2BEF5E65B3}" type="parTrans" cxnId="{4FFDC3DE-CB6D-4A1B-BA0A-201C8CA1DD6B}">
      <dgm:prSet/>
      <dgm:spPr/>
      <dgm:t>
        <a:bodyPr/>
        <a:lstStyle/>
        <a:p>
          <a:endParaRPr lang="en-US"/>
        </a:p>
      </dgm:t>
    </dgm:pt>
    <dgm:pt modelId="{2A041259-A413-4D09-B220-77753FDBEAC9}" type="sibTrans" cxnId="{4FFDC3DE-CB6D-4A1B-BA0A-201C8CA1DD6B}">
      <dgm:prSet/>
      <dgm:spPr/>
      <dgm:t>
        <a:bodyPr/>
        <a:lstStyle/>
        <a:p>
          <a:endParaRPr lang="en-US"/>
        </a:p>
      </dgm:t>
    </dgm:pt>
    <dgm:pt modelId="{A3B75241-8D40-4E8F-A69E-C960EE73DA55}">
      <dgm:prSet phldrT="[Text]"/>
      <dgm:spPr/>
      <dgm:t>
        <a:bodyPr/>
        <a:lstStyle/>
        <a:p>
          <a:r>
            <a:rPr lang="en-US" dirty="0">
              <a:solidFill>
                <a:srgbClr val="A6A6A6"/>
              </a:solidFill>
            </a:rPr>
            <a:t>IT Pro Profile &amp; Personas</a:t>
          </a:r>
        </a:p>
      </dgm:t>
    </dgm:pt>
    <dgm:pt modelId="{C0816BCC-3630-4E06-897B-462CDAF1759C}" type="parTrans" cxnId="{1B2A4CBE-970D-4BDC-A36F-A0274586818F}">
      <dgm:prSet/>
      <dgm:spPr/>
      <dgm:t>
        <a:bodyPr/>
        <a:lstStyle/>
        <a:p>
          <a:endParaRPr lang="en-US"/>
        </a:p>
      </dgm:t>
    </dgm:pt>
    <dgm:pt modelId="{FC27A638-1D87-4633-8B02-ECB8785F3926}" type="sibTrans" cxnId="{1B2A4CBE-970D-4BDC-A36F-A0274586818F}">
      <dgm:prSet/>
      <dgm:spPr/>
      <dgm:t>
        <a:bodyPr/>
        <a:lstStyle/>
        <a:p>
          <a:endParaRPr lang="en-US"/>
        </a:p>
      </dgm:t>
    </dgm:pt>
    <dgm:pt modelId="{69AF626F-1124-4E6C-914A-1C4BD49E6D93}">
      <dgm:prSet phldrT="[Text]"/>
      <dgm:spPr/>
      <dgm:t>
        <a:bodyPr/>
        <a:lstStyle/>
        <a:p>
          <a:r>
            <a:rPr lang="en-US" dirty="0">
              <a:solidFill>
                <a:srgbClr val="A6A6A6"/>
              </a:solidFill>
            </a:rPr>
            <a:t>Priorities at Each Stage</a:t>
          </a:r>
        </a:p>
      </dgm:t>
    </dgm:pt>
    <dgm:pt modelId="{A1B52F5D-E959-4925-81EA-6A5518540E12}" type="parTrans" cxnId="{A5ABAC2B-4B4A-4765-8A43-A8B6704FC1AB}">
      <dgm:prSet/>
      <dgm:spPr/>
      <dgm:t>
        <a:bodyPr/>
        <a:lstStyle/>
        <a:p>
          <a:endParaRPr lang="en-US"/>
        </a:p>
      </dgm:t>
    </dgm:pt>
    <dgm:pt modelId="{E0FE2D22-1183-4B57-A1C0-FC6A044C7927}" type="sibTrans" cxnId="{A5ABAC2B-4B4A-4765-8A43-A8B6704FC1AB}">
      <dgm:prSet/>
      <dgm:spPr/>
      <dgm:t>
        <a:bodyPr/>
        <a:lstStyle/>
        <a:p>
          <a:endParaRPr lang="en-US"/>
        </a:p>
      </dgm:t>
    </dgm:pt>
    <dgm:pt modelId="{1B823F1B-C780-4397-97D1-950CD27597CC}">
      <dgm:prSet/>
      <dgm:spPr/>
      <dgm:t>
        <a:bodyPr/>
        <a:lstStyle/>
        <a:p>
          <a:r>
            <a:rPr lang="en-US" dirty="0">
              <a:solidFill>
                <a:srgbClr val="A6A6A6"/>
              </a:solidFill>
            </a:rPr>
            <a:t>Defining the Market</a:t>
          </a:r>
        </a:p>
      </dgm:t>
    </dgm:pt>
    <dgm:pt modelId="{90F23960-B749-487B-B206-5C1C96C1F1FA}" type="parTrans" cxnId="{59702775-7EC6-4BAF-80C2-555737900531}">
      <dgm:prSet/>
      <dgm:spPr/>
      <dgm:t>
        <a:bodyPr/>
        <a:lstStyle/>
        <a:p>
          <a:endParaRPr lang="en-US"/>
        </a:p>
      </dgm:t>
    </dgm:pt>
    <dgm:pt modelId="{B32A480A-7212-4542-A41E-EC75418072F7}" type="sibTrans" cxnId="{59702775-7EC6-4BAF-80C2-555737900531}">
      <dgm:prSet/>
      <dgm:spPr/>
      <dgm:t>
        <a:bodyPr/>
        <a:lstStyle/>
        <a:p>
          <a:endParaRPr lang="en-US"/>
        </a:p>
      </dgm:t>
    </dgm:pt>
    <dgm:pt modelId="{54EE0C74-D580-4C77-958F-154B7DFFF214}">
      <dgm:prSet/>
      <dgm:spPr/>
      <dgm:t>
        <a:bodyPr/>
        <a:lstStyle/>
        <a:p>
          <a:r>
            <a:rPr lang="en-US" dirty="0">
              <a:solidFill>
                <a:srgbClr val="A6A6A6"/>
              </a:solidFill>
            </a:rPr>
            <a:t>Category</a:t>
          </a:r>
        </a:p>
      </dgm:t>
    </dgm:pt>
    <dgm:pt modelId="{8D8564F0-1C8F-476D-97D3-6E1048E1364F}" type="parTrans" cxnId="{B15415C3-C524-4D0D-B37D-5472BF562814}">
      <dgm:prSet/>
      <dgm:spPr/>
      <dgm:t>
        <a:bodyPr/>
        <a:lstStyle/>
        <a:p>
          <a:endParaRPr lang="en-US"/>
        </a:p>
      </dgm:t>
    </dgm:pt>
    <dgm:pt modelId="{62F58A36-A147-4EFF-B75F-89CA3D39B8C2}" type="sibTrans" cxnId="{B15415C3-C524-4D0D-B37D-5472BF562814}">
      <dgm:prSet/>
      <dgm:spPr/>
      <dgm:t>
        <a:bodyPr/>
        <a:lstStyle/>
        <a:p>
          <a:endParaRPr lang="en-US"/>
        </a:p>
      </dgm:t>
    </dgm:pt>
    <dgm:pt modelId="{0AA90080-425E-4DB6-84EE-64E77F341E29}">
      <dgm:prSet/>
      <dgm:spPr/>
      <dgm:t>
        <a:bodyPr/>
        <a:lstStyle/>
        <a:p>
          <a:r>
            <a:rPr lang="en-US" dirty="0">
              <a:solidFill>
                <a:srgbClr val="A6A6A6"/>
              </a:solidFill>
            </a:rPr>
            <a:t>Function</a:t>
          </a:r>
        </a:p>
      </dgm:t>
    </dgm:pt>
    <dgm:pt modelId="{45066D72-20EF-4F0F-B80C-02A6B045A1DC}" type="parTrans" cxnId="{F08C2910-DDDD-4745-BAAF-3DA1FDC753C3}">
      <dgm:prSet/>
      <dgm:spPr/>
      <dgm:t>
        <a:bodyPr/>
        <a:lstStyle/>
        <a:p>
          <a:endParaRPr lang="en-US"/>
        </a:p>
      </dgm:t>
    </dgm:pt>
    <dgm:pt modelId="{7C8650A5-1A9E-4599-92DF-CE3E87E90AE0}" type="sibTrans" cxnId="{F08C2910-DDDD-4745-BAAF-3DA1FDC753C3}">
      <dgm:prSet/>
      <dgm:spPr/>
      <dgm:t>
        <a:bodyPr/>
        <a:lstStyle/>
        <a:p>
          <a:endParaRPr lang="en-US"/>
        </a:p>
      </dgm:t>
    </dgm:pt>
    <dgm:pt modelId="{20DA157D-ADE1-4641-B855-7A0365B92D6A}">
      <dgm:prSet/>
      <dgm:spPr/>
      <dgm:t>
        <a:bodyPr/>
        <a:lstStyle/>
        <a:p>
          <a:r>
            <a:rPr lang="en-US" dirty="0">
              <a:solidFill>
                <a:srgbClr val="A6A6A6"/>
              </a:solidFill>
            </a:rPr>
            <a:t>Target Customers </a:t>
          </a:r>
        </a:p>
      </dgm:t>
    </dgm:pt>
    <dgm:pt modelId="{049F6D25-8A05-4A9D-B30E-C734C2693C68}" type="parTrans" cxnId="{5C0AD816-6829-49F4-AF80-E22AE0BEED0E}">
      <dgm:prSet/>
      <dgm:spPr/>
      <dgm:t>
        <a:bodyPr/>
        <a:lstStyle/>
        <a:p>
          <a:endParaRPr lang="en-US"/>
        </a:p>
      </dgm:t>
    </dgm:pt>
    <dgm:pt modelId="{38810EA8-0C18-4D3F-B762-E86B5695D322}" type="sibTrans" cxnId="{5C0AD816-6829-49F4-AF80-E22AE0BEED0E}">
      <dgm:prSet/>
      <dgm:spPr/>
      <dgm:t>
        <a:bodyPr/>
        <a:lstStyle/>
        <a:p>
          <a:endParaRPr lang="en-US"/>
        </a:p>
      </dgm:t>
    </dgm:pt>
    <dgm:pt modelId="{82E0069B-15A2-40B1-86E6-80C363E1D7AE}" type="pres">
      <dgm:prSet presAssocID="{C706A7B9-9DC9-4DF0-BFBB-81257933076A}" presName="Name0" presStyleCnt="0">
        <dgm:presLayoutVars>
          <dgm:dir/>
          <dgm:animLvl val="lvl"/>
          <dgm:resizeHandles val="exact"/>
        </dgm:presLayoutVars>
      </dgm:prSet>
      <dgm:spPr/>
    </dgm:pt>
    <dgm:pt modelId="{652CF74E-2A23-490E-83AF-286C79C03538}" type="pres">
      <dgm:prSet presAssocID="{1B823F1B-C780-4397-97D1-950CD27597CC}" presName="composite" presStyleCnt="0"/>
      <dgm:spPr/>
    </dgm:pt>
    <dgm:pt modelId="{E90F00AF-3294-4456-B54B-2C89458121C6}" type="pres">
      <dgm:prSet presAssocID="{1B823F1B-C780-4397-97D1-950CD27597CC}" presName="parTx" presStyleLbl="alignNode1" presStyleIdx="0" presStyleCnt="6">
        <dgm:presLayoutVars>
          <dgm:chMax val="0"/>
          <dgm:chPref val="0"/>
          <dgm:bulletEnabled val="1"/>
        </dgm:presLayoutVars>
      </dgm:prSet>
      <dgm:spPr/>
    </dgm:pt>
    <dgm:pt modelId="{2640099D-C009-4F09-8BB7-CB88A434DF8D}" type="pres">
      <dgm:prSet presAssocID="{1B823F1B-C780-4397-97D1-950CD27597CC}" presName="desTx" presStyleLbl="alignAccFollowNode1" presStyleIdx="0" presStyleCnt="6">
        <dgm:presLayoutVars>
          <dgm:bulletEnabled val="1"/>
        </dgm:presLayoutVars>
      </dgm:prSet>
      <dgm:spPr/>
    </dgm:pt>
    <dgm:pt modelId="{2DD6D0D4-24DA-4CFF-BBF0-B27450A44EC3}" type="pres">
      <dgm:prSet presAssocID="{B32A480A-7212-4542-A41E-EC75418072F7}" presName="space" presStyleCnt="0"/>
      <dgm:spPr/>
    </dgm:pt>
    <dgm:pt modelId="{6B224AC3-401E-4A37-8A37-6A47759CFA8A}" type="pres">
      <dgm:prSet presAssocID="{A2976F16-FD0D-4517-9CF9-2DABB736346F}" presName="composite" presStyleCnt="0"/>
      <dgm:spPr/>
    </dgm:pt>
    <dgm:pt modelId="{3CC577D9-5629-431A-A821-7CE85CE8AE5F}" type="pres">
      <dgm:prSet presAssocID="{A2976F16-FD0D-4517-9CF9-2DABB736346F}" presName="parTx" presStyleLbl="alignNode1" presStyleIdx="1" presStyleCnt="6">
        <dgm:presLayoutVars>
          <dgm:chMax val="0"/>
          <dgm:chPref val="0"/>
          <dgm:bulletEnabled val="1"/>
        </dgm:presLayoutVars>
      </dgm:prSet>
      <dgm:spPr/>
    </dgm:pt>
    <dgm:pt modelId="{D25755EF-93A4-4BF4-B6F8-52DFCDCC5F53}" type="pres">
      <dgm:prSet presAssocID="{A2976F16-FD0D-4517-9CF9-2DABB736346F}" presName="desTx" presStyleLbl="alignAccFollowNode1" presStyleIdx="1" presStyleCnt="6">
        <dgm:presLayoutVars>
          <dgm:bulletEnabled val="1"/>
        </dgm:presLayoutVars>
      </dgm:prSet>
      <dgm:spPr/>
    </dgm:pt>
    <dgm:pt modelId="{DD99E3D5-CE48-4398-B26C-E37DB268B456}" type="pres">
      <dgm:prSet presAssocID="{94B784F7-B9C4-4B34-99F9-5F250EA7FE97}" presName="space" presStyleCnt="0"/>
      <dgm:spPr/>
    </dgm:pt>
    <dgm:pt modelId="{D0BBD4B9-B217-4E18-BA85-B72F7D776DF1}" type="pres">
      <dgm:prSet presAssocID="{668E7B2E-5D59-42F6-97B0-F38CB5AB81CD}" presName="composite" presStyleCnt="0"/>
      <dgm:spPr/>
    </dgm:pt>
    <dgm:pt modelId="{5EAAACAB-FC66-44D4-8DA1-819497B910BF}" type="pres">
      <dgm:prSet presAssocID="{668E7B2E-5D59-42F6-97B0-F38CB5AB81CD}" presName="parTx" presStyleLbl="alignNode1" presStyleIdx="2" presStyleCnt="6">
        <dgm:presLayoutVars>
          <dgm:chMax val="0"/>
          <dgm:chPref val="0"/>
          <dgm:bulletEnabled val="1"/>
        </dgm:presLayoutVars>
      </dgm:prSet>
      <dgm:spPr/>
    </dgm:pt>
    <dgm:pt modelId="{056F513E-4544-4A12-82F4-5CC7BD96C4F1}" type="pres">
      <dgm:prSet presAssocID="{668E7B2E-5D59-42F6-97B0-F38CB5AB81CD}" presName="desTx" presStyleLbl="alignAccFollowNode1" presStyleIdx="2" presStyleCnt="6">
        <dgm:presLayoutVars>
          <dgm:bulletEnabled val="1"/>
        </dgm:presLayoutVars>
      </dgm:prSet>
      <dgm:spPr/>
    </dgm:pt>
    <dgm:pt modelId="{350FD9E4-10B5-49B6-839E-4FC797E9FBA7}" type="pres">
      <dgm:prSet presAssocID="{53AD40FC-8AA5-4EE3-A4D9-253032C83057}" presName="space" presStyleCnt="0"/>
      <dgm:spPr/>
    </dgm:pt>
    <dgm:pt modelId="{6780506E-E729-48BC-A91D-94D353202505}" type="pres">
      <dgm:prSet presAssocID="{742A72CF-7F32-4282-BBFB-474EB3F4FF9F}" presName="composite" presStyleCnt="0"/>
      <dgm:spPr/>
    </dgm:pt>
    <dgm:pt modelId="{3C343D9F-557A-45C2-9A73-7247051E6441}" type="pres">
      <dgm:prSet presAssocID="{742A72CF-7F32-4282-BBFB-474EB3F4FF9F}" presName="parTx" presStyleLbl="alignNode1" presStyleIdx="3" presStyleCnt="6">
        <dgm:presLayoutVars>
          <dgm:chMax val="0"/>
          <dgm:chPref val="0"/>
          <dgm:bulletEnabled val="1"/>
        </dgm:presLayoutVars>
      </dgm:prSet>
      <dgm:spPr/>
    </dgm:pt>
    <dgm:pt modelId="{FD29DA79-619B-47F5-A3E9-324E555E481C}" type="pres">
      <dgm:prSet presAssocID="{742A72CF-7F32-4282-BBFB-474EB3F4FF9F}" presName="desTx" presStyleLbl="alignAccFollowNode1" presStyleIdx="3" presStyleCnt="6">
        <dgm:presLayoutVars>
          <dgm:bulletEnabled val="1"/>
        </dgm:presLayoutVars>
      </dgm:prSet>
      <dgm:spPr/>
    </dgm:pt>
    <dgm:pt modelId="{7867652D-BCA1-46E9-ACDC-D8CAB190FC22}" type="pres">
      <dgm:prSet presAssocID="{E14BEF2E-2007-40EE-9110-11EF37D78C14}" presName="space" presStyleCnt="0"/>
      <dgm:spPr/>
    </dgm:pt>
    <dgm:pt modelId="{B02B9D29-30F4-48CF-B523-BF45A441E2CF}" type="pres">
      <dgm:prSet presAssocID="{C1B9179B-0F64-41F1-99D7-6622D84541FA}" presName="composite" presStyleCnt="0"/>
      <dgm:spPr/>
    </dgm:pt>
    <dgm:pt modelId="{3CAE7D1F-2EA8-42DC-93E9-8509DEEFEFE4}" type="pres">
      <dgm:prSet presAssocID="{C1B9179B-0F64-41F1-99D7-6622D84541FA}" presName="parTx" presStyleLbl="alignNode1" presStyleIdx="4" presStyleCnt="6">
        <dgm:presLayoutVars>
          <dgm:chMax val="0"/>
          <dgm:chPref val="0"/>
          <dgm:bulletEnabled val="1"/>
        </dgm:presLayoutVars>
      </dgm:prSet>
      <dgm:spPr/>
    </dgm:pt>
    <dgm:pt modelId="{29AEDCB6-9A4C-4B9B-8E46-E0FCBB9F4AF9}" type="pres">
      <dgm:prSet presAssocID="{C1B9179B-0F64-41F1-99D7-6622D84541FA}" presName="desTx" presStyleLbl="alignAccFollowNode1" presStyleIdx="4" presStyleCnt="6">
        <dgm:presLayoutVars>
          <dgm:bulletEnabled val="1"/>
        </dgm:presLayoutVars>
      </dgm:prSet>
      <dgm:spPr/>
    </dgm:pt>
    <dgm:pt modelId="{E0BEE9E7-FC2D-43BC-A292-CB11E4E038D8}" type="pres">
      <dgm:prSet presAssocID="{5101B1A5-A7DD-4A49-A835-0954942EC39F}" presName="space" presStyleCnt="0"/>
      <dgm:spPr/>
    </dgm:pt>
    <dgm:pt modelId="{DF71996F-341B-4611-94FB-4E994E5B03F4}" type="pres">
      <dgm:prSet presAssocID="{2DD66744-6E37-4CE7-8FFE-CFE847B77904}" presName="composite" presStyleCnt="0"/>
      <dgm:spPr/>
    </dgm:pt>
    <dgm:pt modelId="{6686C020-8987-4586-BB6F-FE35DB763DD3}" type="pres">
      <dgm:prSet presAssocID="{2DD66744-6E37-4CE7-8FFE-CFE847B77904}" presName="parTx" presStyleLbl="alignNode1" presStyleIdx="5" presStyleCnt="6">
        <dgm:presLayoutVars>
          <dgm:chMax val="0"/>
          <dgm:chPref val="0"/>
          <dgm:bulletEnabled val="1"/>
        </dgm:presLayoutVars>
      </dgm:prSet>
      <dgm:spPr/>
    </dgm:pt>
    <dgm:pt modelId="{C818F769-348E-4094-8447-A37DC2AA2FA2}" type="pres">
      <dgm:prSet presAssocID="{2DD66744-6E37-4CE7-8FFE-CFE847B77904}" presName="desTx" presStyleLbl="alignAccFollowNode1" presStyleIdx="5" presStyleCnt="6">
        <dgm:presLayoutVars>
          <dgm:bulletEnabled val="1"/>
        </dgm:presLayoutVars>
      </dgm:prSet>
      <dgm:spPr/>
    </dgm:pt>
  </dgm:ptLst>
  <dgm:cxnLst>
    <dgm:cxn modelId="{E212800F-C2B7-48F1-8A5D-820982F6180B}" type="presOf" srcId="{69AF626F-1124-4E6C-914A-1C4BD49E6D93}" destId="{D25755EF-93A4-4BF4-B6F8-52DFCDCC5F53}" srcOrd="0" destOrd="3" presId="urn:microsoft.com/office/officeart/2005/8/layout/hList1"/>
    <dgm:cxn modelId="{F08C2910-DDDD-4745-BAAF-3DA1FDC753C3}" srcId="{1B823F1B-C780-4397-97D1-950CD27597CC}" destId="{0AA90080-425E-4DB6-84EE-64E77F341E29}" srcOrd="1" destOrd="0" parTransId="{45066D72-20EF-4F0F-B80C-02A6B045A1DC}" sibTransId="{7C8650A5-1A9E-4599-92DF-CE3E87E90AE0}"/>
    <dgm:cxn modelId="{3381FD13-16A2-4629-98A7-723DB802F801}" type="presOf" srcId="{F1898534-1FC7-4AE3-A16D-4B92C74C54FD}" destId="{C818F769-348E-4094-8447-A37DC2AA2FA2}" srcOrd="0" destOrd="3" presId="urn:microsoft.com/office/officeart/2005/8/layout/hList1"/>
    <dgm:cxn modelId="{5C0AD816-6829-49F4-AF80-E22AE0BEED0E}" srcId="{1B823F1B-C780-4397-97D1-950CD27597CC}" destId="{20DA157D-ADE1-4641-B855-7A0365B92D6A}" srcOrd="2" destOrd="0" parTransId="{049F6D25-8A05-4A9D-B30E-C734C2693C68}" sibTransId="{38810EA8-0C18-4D3F-B762-E86B5695D322}"/>
    <dgm:cxn modelId="{5D7B341A-3974-4748-B7ED-ABCB9DD325CB}" type="presOf" srcId="{2A416C11-DB11-42A8-99B3-E56084B0AE61}" destId="{FD29DA79-619B-47F5-A3E9-324E555E481C}" srcOrd="0" destOrd="0" presId="urn:microsoft.com/office/officeart/2005/8/layout/hList1"/>
    <dgm:cxn modelId="{A5ABAC2B-4B4A-4765-8A43-A8B6704FC1AB}" srcId="{A2976F16-FD0D-4517-9CF9-2DABB736346F}" destId="{69AF626F-1124-4E6C-914A-1C4BD49E6D93}" srcOrd="3" destOrd="0" parTransId="{A1B52F5D-E959-4925-81EA-6A5518540E12}" sibTransId="{E0FE2D22-1183-4B57-A1C0-FC6A044C7927}"/>
    <dgm:cxn modelId="{09D53432-87EA-434B-9E52-04FF3BF8F596}" srcId="{668E7B2E-5D59-42F6-97B0-F38CB5AB81CD}" destId="{0024A99E-0EC3-443B-B139-66E9B05EC45F}" srcOrd="1" destOrd="0" parTransId="{D02D2C8D-993A-4633-9AD8-66F7765EFAA7}" sibTransId="{76C33C18-41D7-454F-BFC3-FD92A75D9F7E}"/>
    <dgm:cxn modelId="{5AD48F33-A071-4D0F-8A75-7F77FFFBDE53}" type="presOf" srcId="{0B578006-12F7-4F58-B094-D3536213D1C3}" destId="{FD29DA79-619B-47F5-A3E9-324E555E481C}" srcOrd="0" destOrd="1" presId="urn:microsoft.com/office/officeart/2005/8/layout/hList1"/>
    <dgm:cxn modelId="{DDCCD234-AA65-4A92-89EF-7228BE9DA245}" srcId="{C1B9179B-0F64-41F1-99D7-6622D84541FA}" destId="{68EDF461-9359-4F12-A8E0-4CC0039068CA}" srcOrd="2" destOrd="0" parTransId="{EE8B17AF-925C-4D94-BFCE-4B3E42B6E10D}" sibTransId="{DB3A613C-3DC5-436D-BDEC-D9F9783861E1}"/>
    <dgm:cxn modelId="{05718F45-BEF6-4ED8-9FB4-C5A2FD6CD0B7}" srcId="{2DD66744-6E37-4CE7-8FFE-CFE847B77904}" destId="{F1898534-1FC7-4AE3-A16D-4B92C74C54FD}" srcOrd="3" destOrd="0" parTransId="{91ECA3E6-E608-490A-9710-8AEEDF7EAFFB}" sibTransId="{884B80F2-1F90-4FE5-A828-645D8BC889A6}"/>
    <dgm:cxn modelId="{1A339665-9408-4D24-AC9C-FF2D2A464209}" srcId="{2DD66744-6E37-4CE7-8FFE-CFE847B77904}" destId="{AA3932E0-2A80-4DA1-8E8F-3DFA5B58A590}" srcOrd="2" destOrd="0" parTransId="{38C0F916-A11D-48CB-AEF8-A427F5F8867B}" sibTransId="{D432D9EE-342E-43D8-8B16-F5E8A174F31E}"/>
    <dgm:cxn modelId="{2900FF6C-0970-4712-BF85-DFE211F49496}" type="presOf" srcId="{668E7B2E-5D59-42F6-97B0-F38CB5AB81CD}" destId="{5EAAACAB-FC66-44D4-8DA1-819497B910BF}" srcOrd="0" destOrd="0" presId="urn:microsoft.com/office/officeart/2005/8/layout/hList1"/>
    <dgm:cxn modelId="{CBB2D14D-7CD4-4CF4-AE15-6FC1AC9F66B9}" srcId="{C1B9179B-0F64-41F1-99D7-6622D84541FA}" destId="{0844945E-560B-4C9B-B305-32C8ECCEA57E}" srcOrd="1" destOrd="0" parTransId="{94C31AC6-3817-4483-92BD-379ACE3AC10A}" sibTransId="{8D6F1327-0736-414D-80C7-B48ED3CA0873}"/>
    <dgm:cxn modelId="{429DE24D-2AD9-44D9-B844-F1811A1DCC57}" type="presOf" srcId="{20DA157D-ADE1-4641-B855-7A0365B92D6A}" destId="{2640099D-C009-4F09-8BB7-CB88A434DF8D}" srcOrd="0" destOrd="2" presId="urn:microsoft.com/office/officeart/2005/8/layout/hList1"/>
    <dgm:cxn modelId="{93A2BF4F-D87C-4BC7-8557-0F5D7F8ED5E8}" type="presOf" srcId="{2DD66744-6E37-4CE7-8FFE-CFE847B77904}" destId="{6686C020-8987-4586-BB6F-FE35DB763DD3}" srcOrd="0" destOrd="0" presId="urn:microsoft.com/office/officeart/2005/8/layout/hList1"/>
    <dgm:cxn modelId="{2276DF4F-8FDE-4BE7-97F5-0C7EB0D37D05}" srcId="{668E7B2E-5D59-42F6-97B0-F38CB5AB81CD}" destId="{274D680A-26E8-4B8C-BEA0-BFA42CF73AEF}" srcOrd="2" destOrd="0" parTransId="{76DF3C21-DCE1-4427-A00B-0111FC90C2CD}" sibTransId="{EE6FF2B0-97E7-4A65-970A-4F27DEABF60C}"/>
    <dgm:cxn modelId="{34D26D72-58C8-4DEB-BAEC-2032FC01F275}" type="presOf" srcId="{32F24244-9799-4E62-AB6C-59875A2BB4D4}" destId="{D25755EF-93A4-4BF4-B6F8-52DFCDCC5F53}" srcOrd="0" destOrd="0" presId="urn:microsoft.com/office/officeart/2005/8/layout/hList1"/>
    <dgm:cxn modelId="{73F0F672-7D7F-406D-AA3F-4748EAF13035}" srcId="{C706A7B9-9DC9-4DF0-BFBB-81257933076A}" destId="{A2976F16-FD0D-4517-9CF9-2DABB736346F}" srcOrd="1" destOrd="0" parTransId="{38E17C3A-CE4F-44E0-A23E-C02CCF925923}" sibTransId="{94B784F7-B9C4-4B34-99F9-5F250EA7FE97}"/>
    <dgm:cxn modelId="{59702775-7EC6-4BAF-80C2-555737900531}" srcId="{C706A7B9-9DC9-4DF0-BFBB-81257933076A}" destId="{1B823F1B-C780-4397-97D1-950CD27597CC}" srcOrd="0" destOrd="0" parTransId="{90F23960-B749-487B-B206-5C1C96C1F1FA}" sibTransId="{B32A480A-7212-4542-A41E-EC75418072F7}"/>
    <dgm:cxn modelId="{BCC63656-D090-4F13-825C-78D240A0B44E}" srcId="{C706A7B9-9DC9-4DF0-BFBB-81257933076A}" destId="{C1B9179B-0F64-41F1-99D7-6622D84541FA}" srcOrd="4" destOrd="0" parTransId="{D7F6EA70-A888-440D-9AF4-8D24BBE47483}" sibTransId="{5101B1A5-A7DD-4A49-A835-0954942EC39F}"/>
    <dgm:cxn modelId="{995F857A-C9F6-4B20-BEA3-4595CC3EB7AF}" type="presOf" srcId="{54EE0C74-D580-4C77-958F-154B7DFFF214}" destId="{2640099D-C009-4F09-8BB7-CB88A434DF8D}" srcOrd="0" destOrd="0" presId="urn:microsoft.com/office/officeart/2005/8/layout/hList1"/>
    <dgm:cxn modelId="{B6CCFA5A-6FE1-45E3-89C9-0D684242389B}" type="presOf" srcId="{369FE6E9-B1DD-4AF0-A90A-003FB172A284}" destId="{29AEDCB6-9A4C-4B9B-8E46-E0FCBB9F4AF9}" srcOrd="0" destOrd="0" presId="urn:microsoft.com/office/officeart/2005/8/layout/hList1"/>
    <dgm:cxn modelId="{371D0C8D-5A28-49BA-AC6D-748E49B3E687}" srcId="{C706A7B9-9DC9-4DF0-BFBB-81257933076A}" destId="{668E7B2E-5D59-42F6-97B0-F38CB5AB81CD}" srcOrd="2" destOrd="0" parTransId="{E32DE8E6-F2E7-4A47-AA53-5F1DD8A561D2}" sibTransId="{53AD40FC-8AA5-4EE3-A4D9-253032C83057}"/>
    <dgm:cxn modelId="{EF95BE91-C3FB-46E5-93B0-C1A8A28B0953}" type="presOf" srcId="{C706A7B9-9DC9-4DF0-BFBB-81257933076A}" destId="{82E0069B-15A2-40B1-86E6-80C363E1D7AE}" srcOrd="0" destOrd="0" presId="urn:microsoft.com/office/officeart/2005/8/layout/hList1"/>
    <dgm:cxn modelId="{F9FDD594-1E94-44A5-A15D-E27CCF0748E6}" srcId="{668E7B2E-5D59-42F6-97B0-F38CB5AB81CD}" destId="{27845C62-BB19-4A0D-AA8E-F785246A55F7}" srcOrd="0" destOrd="0" parTransId="{F46D8A09-CA72-4237-A2D3-22493904403D}" sibTransId="{1C756982-D52A-41F8-AE74-AD5D34DC88EA}"/>
    <dgm:cxn modelId="{95A76199-B95A-4DAB-94B5-5593E891B5BE}" type="presOf" srcId="{F82AE199-C05B-4D16-835F-277BE836DB03}" destId="{D25755EF-93A4-4BF4-B6F8-52DFCDCC5F53}" srcOrd="0" destOrd="2" presId="urn:microsoft.com/office/officeart/2005/8/layout/hList1"/>
    <dgm:cxn modelId="{E2431F9A-BD28-4965-8377-29F02E0D635D}" type="presOf" srcId="{B1690ADB-E03C-4852-9022-9C311A3DE6F8}" destId="{C818F769-348E-4094-8447-A37DC2AA2FA2}" srcOrd="0" destOrd="4" presId="urn:microsoft.com/office/officeart/2005/8/layout/hList1"/>
    <dgm:cxn modelId="{BC36279D-1B92-4EAD-ADCB-101C5AC409EF}" srcId="{2DD66744-6E37-4CE7-8FFE-CFE847B77904}" destId="{B1690ADB-E03C-4852-9022-9C311A3DE6F8}" srcOrd="4" destOrd="0" parTransId="{DDD717F3-BC35-4EC9-AE2A-8DDED8BFF754}" sibTransId="{F07091F2-9871-44CF-BF72-B5F60A1C990B}"/>
    <dgm:cxn modelId="{E908E8A6-E1A3-4AAE-9513-C66A6FABDBA1}" type="presOf" srcId="{1B823F1B-C780-4397-97D1-950CD27597CC}" destId="{E90F00AF-3294-4456-B54B-2C89458121C6}" srcOrd="0" destOrd="0" presId="urn:microsoft.com/office/officeart/2005/8/layout/hList1"/>
    <dgm:cxn modelId="{3C5C83A9-25D4-4254-BD0C-EECD3E499F50}" type="presOf" srcId="{0844945E-560B-4C9B-B305-32C8ECCEA57E}" destId="{29AEDCB6-9A4C-4B9B-8E46-E0FCBB9F4AF9}" srcOrd="0" destOrd="1" presId="urn:microsoft.com/office/officeart/2005/8/layout/hList1"/>
    <dgm:cxn modelId="{1284C5AB-7C3A-46C2-BFAE-CBF0BF5454CD}" type="presOf" srcId="{03FD7859-7244-4A54-9989-888F9660A601}" destId="{C818F769-348E-4094-8447-A37DC2AA2FA2}" srcOrd="0" destOrd="1" presId="urn:microsoft.com/office/officeart/2005/8/layout/hList1"/>
    <dgm:cxn modelId="{D05F68AC-F9FF-46B6-99F1-9278018869C4}" srcId="{C1B9179B-0F64-41F1-99D7-6622D84541FA}" destId="{369FE6E9-B1DD-4AF0-A90A-003FB172A284}" srcOrd="0" destOrd="0" parTransId="{97C7B448-167B-4955-9ACA-13863DE2C737}" sibTransId="{49CA7146-395C-4BA1-AE97-708AE0EBFEB8}"/>
    <dgm:cxn modelId="{274642AE-8951-488F-AEBE-0E23DD436BFE}" srcId="{C706A7B9-9DC9-4DF0-BFBB-81257933076A}" destId="{742A72CF-7F32-4282-BBFB-474EB3F4FF9F}" srcOrd="3" destOrd="0" parTransId="{2B5EB224-C218-46F1-ACAC-FA8691256D2D}" sibTransId="{E14BEF2E-2007-40EE-9110-11EF37D78C14}"/>
    <dgm:cxn modelId="{A161E3AE-EFA2-4BBA-AC96-1B7D73E8E4EE}" type="presOf" srcId="{A2976F16-FD0D-4517-9CF9-2DABB736346F}" destId="{3CC577D9-5629-431A-A821-7CE85CE8AE5F}" srcOrd="0" destOrd="0" presId="urn:microsoft.com/office/officeart/2005/8/layout/hList1"/>
    <dgm:cxn modelId="{411373B4-8B2F-4ECB-B2E1-EAA0C5621C9A}" type="presOf" srcId="{47B8E2AE-CE79-4E62-BE41-A3365C9581C4}" destId="{C818F769-348E-4094-8447-A37DC2AA2FA2}" srcOrd="0" destOrd="0" presId="urn:microsoft.com/office/officeart/2005/8/layout/hList1"/>
    <dgm:cxn modelId="{D0C5F7B4-F70F-4AAB-9FF0-84004B84B76E}" srcId="{C706A7B9-9DC9-4DF0-BFBB-81257933076A}" destId="{2DD66744-6E37-4CE7-8FFE-CFE847B77904}" srcOrd="5" destOrd="0" parTransId="{EB61CB9D-DF4C-435D-9676-22678360B11A}" sibTransId="{FA1B7DFD-D3BD-4226-ACFD-95B2425F0995}"/>
    <dgm:cxn modelId="{1CB175B8-19F3-4853-A03A-1B621E5688C8}" type="presOf" srcId="{27845C62-BB19-4A0D-AA8E-F785246A55F7}" destId="{056F513E-4544-4A12-82F4-5CC7BD96C4F1}" srcOrd="0" destOrd="0" presId="urn:microsoft.com/office/officeart/2005/8/layout/hList1"/>
    <dgm:cxn modelId="{79FA26B9-656C-473A-A2E5-B771A49BA925}" srcId="{742A72CF-7F32-4282-BBFB-474EB3F4FF9F}" destId="{0B578006-12F7-4F58-B094-D3536213D1C3}" srcOrd="1" destOrd="0" parTransId="{D2BE10E4-9F6D-4A96-8322-53442D8AA322}" sibTransId="{0535D9CB-1D25-4E3E-842C-BE8E50977B6B}"/>
    <dgm:cxn modelId="{1B2A4CBE-970D-4BDC-A36F-A0274586818F}" srcId="{A2976F16-FD0D-4517-9CF9-2DABB736346F}" destId="{A3B75241-8D40-4E8F-A69E-C960EE73DA55}" srcOrd="1" destOrd="0" parTransId="{C0816BCC-3630-4E06-897B-462CDAF1759C}" sibTransId="{FC27A638-1D87-4633-8B02-ECB8785F3926}"/>
    <dgm:cxn modelId="{8E63B0BF-85BF-4C2F-B378-41B9F4B73A71}" type="presOf" srcId="{C1B9179B-0F64-41F1-99D7-6622D84541FA}" destId="{3CAE7D1F-2EA8-42DC-93E9-8509DEEFEFE4}" srcOrd="0" destOrd="0" presId="urn:microsoft.com/office/officeart/2005/8/layout/hList1"/>
    <dgm:cxn modelId="{B15415C3-C524-4D0D-B37D-5472BF562814}" srcId="{1B823F1B-C780-4397-97D1-950CD27597CC}" destId="{54EE0C74-D580-4C77-958F-154B7DFFF214}" srcOrd="0" destOrd="0" parTransId="{8D8564F0-1C8F-476D-97D3-6E1048E1364F}" sibTransId="{62F58A36-A147-4EFF-B75F-89CA3D39B8C2}"/>
    <dgm:cxn modelId="{46C0B2C5-469E-4CDC-B4D1-F37BA16A82EC}" type="presOf" srcId="{68EDF461-9359-4F12-A8E0-4CC0039068CA}" destId="{29AEDCB6-9A4C-4B9B-8E46-E0FCBB9F4AF9}" srcOrd="0" destOrd="2" presId="urn:microsoft.com/office/officeart/2005/8/layout/hList1"/>
    <dgm:cxn modelId="{49BD29CF-EE3F-472C-A817-D59882F5EC15}" type="presOf" srcId="{742A72CF-7F32-4282-BBFB-474EB3F4FF9F}" destId="{3C343D9F-557A-45C2-9A73-7247051E6441}" srcOrd="0" destOrd="0" presId="urn:microsoft.com/office/officeart/2005/8/layout/hList1"/>
    <dgm:cxn modelId="{FAEF50D1-8057-4086-B03F-6B379111A2D7}" srcId="{742A72CF-7F32-4282-BBFB-474EB3F4FF9F}" destId="{2A416C11-DB11-42A8-99B3-E56084B0AE61}" srcOrd="0" destOrd="0" parTransId="{D8D9CFC8-E301-4915-BBE8-9E788F865B04}" sibTransId="{DB6604A2-C04E-4EB9-9FF9-9E12C82BF188}"/>
    <dgm:cxn modelId="{F4B2B7D2-C2C1-448D-9D9C-EB5CECDDBF31}" type="presOf" srcId="{0AA90080-425E-4DB6-84EE-64E77F341E29}" destId="{2640099D-C009-4F09-8BB7-CB88A434DF8D}" srcOrd="0" destOrd="1" presId="urn:microsoft.com/office/officeart/2005/8/layout/hList1"/>
    <dgm:cxn modelId="{09C482D6-9F01-4588-8D62-1379E4EB0F23}" srcId="{2DD66744-6E37-4CE7-8FFE-CFE847B77904}" destId="{47B8E2AE-CE79-4E62-BE41-A3365C9581C4}" srcOrd="0" destOrd="0" parTransId="{6734E262-63DF-40C5-93EA-A4E866B8D11B}" sibTransId="{E0E0F91B-B8B6-4291-AC41-9DF6BE372BD2}"/>
    <dgm:cxn modelId="{40A1B3D9-C639-4845-9FEC-416F10394B89}" srcId="{A2976F16-FD0D-4517-9CF9-2DABB736346F}" destId="{32F24244-9799-4E62-AB6C-59875A2BB4D4}" srcOrd="0" destOrd="0" parTransId="{010BA06E-334D-4F10-BF19-778159CCD38E}" sibTransId="{4DCA6349-9214-4803-A583-2785C16B3728}"/>
    <dgm:cxn modelId="{4FFDC3DE-CB6D-4A1B-BA0A-201C8CA1DD6B}" srcId="{A2976F16-FD0D-4517-9CF9-2DABB736346F}" destId="{F82AE199-C05B-4D16-835F-277BE836DB03}" srcOrd="2" destOrd="0" parTransId="{6C9263E1-37F9-4FF7-9C7D-9E2BEF5E65B3}" sibTransId="{2A041259-A413-4D09-B220-77753FDBEAC9}"/>
    <dgm:cxn modelId="{014C81E7-87CA-45FE-BDD1-2CF1A7D2073C}" type="presOf" srcId="{AA3932E0-2A80-4DA1-8E8F-3DFA5B58A590}" destId="{C818F769-348E-4094-8447-A37DC2AA2FA2}" srcOrd="0" destOrd="2" presId="urn:microsoft.com/office/officeart/2005/8/layout/hList1"/>
    <dgm:cxn modelId="{E27382ED-CFEA-4610-B4CB-8AE28C3FA742}" type="presOf" srcId="{A3B75241-8D40-4E8F-A69E-C960EE73DA55}" destId="{D25755EF-93A4-4BF4-B6F8-52DFCDCC5F53}" srcOrd="0" destOrd="1" presId="urn:microsoft.com/office/officeart/2005/8/layout/hList1"/>
    <dgm:cxn modelId="{82EA46FA-E6DE-4E3D-BF39-15226753CED9}" type="presOf" srcId="{0024A99E-0EC3-443B-B139-66E9B05EC45F}" destId="{056F513E-4544-4A12-82F4-5CC7BD96C4F1}" srcOrd="0" destOrd="1" presId="urn:microsoft.com/office/officeart/2005/8/layout/hList1"/>
    <dgm:cxn modelId="{8AA3C6FA-B3FA-4C18-93F7-E636504649E3}" type="presOf" srcId="{274D680A-26E8-4B8C-BEA0-BFA42CF73AEF}" destId="{056F513E-4544-4A12-82F4-5CC7BD96C4F1}" srcOrd="0" destOrd="2" presId="urn:microsoft.com/office/officeart/2005/8/layout/hList1"/>
    <dgm:cxn modelId="{72B65AFD-982E-4F8A-93D9-7F107BB68847}" srcId="{2DD66744-6E37-4CE7-8FFE-CFE847B77904}" destId="{03FD7859-7244-4A54-9989-888F9660A601}" srcOrd="1" destOrd="0" parTransId="{915E0AA7-CC45-42AE-AFC9-3008DA20599E}" sibTransId="{C413122E-3FB7-4B62-90FC-5D34FE6459B5}"/>
    <dgm:cxn modelId="{799893CA-F23B-457E-BB34-DD2E20C7941A}" type="presParOf" srcId="{82E0069B-15A2-40B1-86E6-80C363E1D7AE}" destId="{652CF74E-2A23-490E-83AF-286C79C03538}" srcOrd="0" destOrd="0" presId="urn:microsoft.com/office/officeart/2005/8/layout/hList1"/>
    <dgm:cxn modelId="{57132496-6739-4C84-8A0C-07643F919529}" type="presParOf" srcId="{652CF74E-2A23-490E-83AF-286C79C03538}" destId="{E90F00AF-3294-4456-B54B-2C89458121C6}" srcOrd="0" destOrd="0" presId="urn:microsoft.com/office/officeart/2005/8/layout/hList1"/>
    <dgm:cxn modelId="{2030F0BE-DBAE-4511-918B-5CB1D2F7F32F}" type="presParOf" srcId="{652CF74E-2A23-490E-83AF-286C79C03538}" destId="{2640099D-C009-4F09-8BB7-CB88A434DF8D}" srcOrd="1" destOrd="0" presId="urn:microsoft.com/office/officeart/2005/8/layout/hList1"/>
    <dgm:cxn modelId="{A5E53A22-ECC5-4DCE-B6BA-804E3FB947C7}" type="presParOf" srcId="{82E0069B-15A2-40B1-86E6-80C363E1D7AE}" destId="{2DD6D0D4-24DA-4CFF-BBF0-B27450A44EC3}" srcOrd="1" destOrd="0" presId="urn:microsoft.com/office/officeart/2005/8/layout/hList1"/>
    <dgm:cxn modelId="{643991DC-E6D5-4DB3-8F89-6BC0289675E4}" type="presParOf" srcId="{82E0069B-15A2-40B1-86E6-80C363E1D7AE}" destId="{6B224AC3-401E-4A37-8A37-6A47759CFA8A}" srcOrd="2" destOrd="0" presId="urn:microsoft.com/office/officeart/2005/8/layout/hList1"/>
    <dgm:cxn modelId="{DB4599BA-749A-4ACD-BB14-AEF71329E28C}" type="presParOf" srcId="{6B224AC3-401E-4A37-8A37-6A47759CFA8A}" destId="{3CC577D9-5629-431A-A821-7CE85CE8AE5F}" srcOrd="0" destOrd="0" presId="urn:microsoft.com/office/officeart/2005/8/layout/hList1"/>
    <dgm:cxn modelId="{49C0B336-FF69-4511-BB0B-0731C031827A}" type="presParOf" srcId="{6B224AC3-401E-4A37-8A37-6A47759CFA8A}" destId="{D25755EF-93A4-4BF4-B6F8-52DFCDCC5F53}" srcOrd="1" destOrd="0" presId="urn:microsoft.com/office/officeart/2005/8/layout/hList1"/>
    <dgm:cxn modelId="{2862C93C-95A8-4773-A7F7-066F22D2EE41}" type="presParOf" srcId="{82E0069B-15A2-40B1-86E6-80C363E1D7AE}" destId="{DD99E3D5-CE48-4398-B26C-E37DB268B456}" srcOrd="3" destOrd="0" presId="urn:microsoft.com/office/officeart/2005/8/layout/hList1"/>
    <dgm:cxn modelId="{6EE334AF-C49F-478D-A9DA-3AB6C7D219B4}" type="presParOf" srcId="{82E0069B-15A2-40B1-86E6-80C363E1D7AE}" destId="{D0BBD4B9-B217-4E18-BA85-B72F7D776DF1}" srcOrd="4" destOrd="0" presId="urn:microsoft.com/office/officeart/2005/8/layout/hList1"/>
    <dgm:cxn modelId="{A02660A7-9D62-417D-8409-873D376D5485}" type="presParOf" srcId="{D0BBD4B9-B217-4E18-BA85-B72F7D776DF1}" destId="{5EAAACAB-FC66-44D4-8DA1-819497B910BF}" srcOrd="0" destOrd="0" presId="urn:microsoft.com/office/officeart/2005/8/layout/hList1"/>
    <dgm:cxn modelId="{38885594-F128-4782-9DCC-6DCAEC96051F}" type="presParOf" srcId="{D0BBD4B9-B217-4E18-BA85-B72F7D776DF1}" destId="{056F513E-4544-4A12-82F4-5CC7BD96C4F1}" srcOrd="1" destOrd="0" presId="urn:microsoft.com/office/officeart/2005/8/layout/hList1"/>
    <dgm:cxn modelId="{07796E7F-C871-45FB-A290-D78B0BC8334E}" type="presParOf" srcId="{82E0069B-15A2-40B1-86E6-80C363E1D7AE}" destId="{350FD9E4-10B5-49B6-839E-4FC797E9FBA7}" srcOrd="5" destOrd="0" presId="urn:microsoft.com/office/officeart/2005/8/layout/hList1"/>
    <dgm:cxn modelId="{605B2788-2767-4C0D-8042-2A8B86F9F76A}" type="presParOf" srcId="{82E0069B-15A2-40B1-86E6-80C363E1D7AE}" destId="{6780506E-E729-48BC-A91D-94D353202505}" srcOrd="6" destOrd="0" presId="urn:microsoft.com/office/officeart/2005/8/layout/hList1"/>
    <dgm:cxn modelId="{F0D27577-C490-4127-9CFE-97966ECEC1B5}" type="presParOf" srcId="{6780506E-E729-48BC-A91D-94D353202505}" destId="{3C343D9F-557A-45C2-9A73-7247051E6441}" srcOrd="0" destOrd="0" presId="urn:microsoft.com/office/officeart/2005/8/layout/hList1"/>
    <dgm:cxn modelId="{AB8DFEFD-4B1E-4B93-B0E9-89D8A788A7FA}" type="presParOf" srcId="{6780506E-E729-48BC-A91D-94D353202505}" destId="{FD29DA79-619B-47F5-A3E9-324E555E481C}" srcOrd="1" destOrd="0" presId="urn:microsoft.com/office/officeart/2005/8/layout/hList1"/>
    <dgm:cxn modelId="{2542B1E5-380A-4028-8076-67D1DDB9FEE3}" type="presParOf" srcId="{82E0069B-15A2-40B1-86E6-80C363E1D7AE}" destId="{7867652D-BCA1-46E9-ACDC-D8CAB190FC22}" srcOrd="7" destOrd="0" presId="urn:microsoft.com/office/officeart/2005/8/layout/hList1"/>
    <dgm:cxn modelId="{16C206FD-F2D0-4D1B-AC47-CB6D734BFF99}" type="presParOf" srcId="{82E0069B-15A2-40B1-86E6-80C363E1D7AE}" destId="{B02B9D29-30F4-48CF-B523-BF45A441E2CF}" srcOrd="8" destOrd="0" presId="urn:microsoft.com/office/officeart/2005/8/layout/hList1"/>
    <dgm:cxn modelId="{0EEAFC52-46D8-43A6-9A9B-EEF447DB50F2}" type="presParOf" srcId="{B02B9D29-30F4-48CF-B523-BF45A441E2CF}" destId="{3CAE7D1F-2EA8-42DC-93E9-8509DEEFEFE4}" srcOrd="0" destOrd="0" presId="urn:microsoft.com/office/officeart/2005/8/layout/hList1"/>
    <dgm:cxn modelId="{A21D83A5-7D3D-4955-A79F-CDC5F13FF201}" type="presParOf" srcId="{B02B9D29-30F4-48CF-B523-BF45A441E2CF}" destId="{29AEDCB6-9A4C-4B9B-8E46-E0FCBB9F4AF9}" srcOrd="1" destOrd="0" presId="urn:microsoft.com/office/officeart/2005/8/layout/hList1"/>
    <dgm:cxn modelId="{EBFD249C-8BCB-4442-ACF4-A86779C70D44}" type="presParOf" srcId="{82E0069B-15A2-40B1-86E6-80C363E1D7AE}" destId="{E0BEE9E7-FC2D-43BC-A292-CB11E4E038D8}" srcOrd="9" destOrd="0" presId="urn:microsoft.com/office/officeart/2005/8/layout/hList1"/>
    <dgm:cxn modelId="{D3ADB977-27AE-4192-895F-4067F6F55EA3}" type="presParOf" srcId="{82E0069B-15A2-40B1-86E6-80C363E1D7AE}" destId="{DF71996F-341B-4611-94FB-4E994E5B03F4}" srcOrd="10" destOrd="0" presId="urn:microsoft.com/office/officeart/2005/8/layout/hList1"/>
    <dgm:cxn modelId="{B96D44CA-AC99-45ED-A042-22235B664961}" type="presParOf" srcId="{DF71996F-341B-4611-94FB-4E994E5B03F4}" destId="{6686C020-8987-4586-BB6F-FE35DB763DD3}" srcOrd="0" destOrd="0" presId="urn:microsoft.com/office/officeart/2005/8/layout/hList1"/>
    <dgm:cxn modelId="{8304AADD-9225-401F-B8CB-39DC1B923206}" type="presParOf" srcId="{DF71996F-341B-4611-94FB-4E994E5B03F4}" destId="{C818F769-348E-4094-8447-A37DC2AA2F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06A7B9-9DC9-4DF0-BFBB-81257933076A}"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668E7B2E-5D59-42F6-97B0-F38CB5AB81CD}">
      <dgm:prSet/>
      <dgm:spPr/>
      <dgm:t>
        <a:bodyPr/>
        <a:lstStyle/>
        <a:p>
          <a:r>
            <a:rPr lang="en-US" dirty="0"/>
            <a:t>Licensing</a:t>
          </a:r>
        </a:p>
      </dgm:t>
    </dgm:pt>
    <dgm:pt modelId="{E32DE8E6-F2E7-4A47-AA53-5F1DD8A561D2}" type="parTrans" cxnId="{371D0C8D-5A28-49BA-AC6D-748E49B3E687}">
      <dgm:prSet/>
      <dgm:spPr/>
      <dgm:t>
        <a:bodyPr/>
        <a:lstStyle/>
        <a:p>
          <a:endParaRPr lang="en-US"/>
        </a:p>
      </dgm:t>
    </dgm:pt>
    <dgm:pt modelId="{53AD40FC-8AA5-4EE3-A4D9-253032C83057}" type="sibTrans" cxnId="{371D0C8D-5A28-49BA-AC6D-748E49B3E687}">
      <dgm:prSet/>
      <dgm:spPr/>
      <dgm:t>
        <a:bodyPr/>
        <a:lstStyle/>
        <a:p>
          <a:endParaRPr lang="en-US"/>
        </a:p>
      </dgm:t>
    </dgm:pt>
    <dgm:pt modelId="{27845C62-BB19-4A0D-AA8E-F785246A55F7}">
      <dgm:prSet/>
      <dgm:spPr/>
      <dgm:t>
        <a:bodyPr/>
        <a:lstStyle/>
        <a:p>
          <a:r>
            <a:rPr lang="en-US" dirty="0"/>
            <a:t>Open Source </a:t>
          </a:r>
        </a:p>
      </dgm:t>
    </dgm:pt>
    <dgm:pt modelId="{F46D8A09-CA72-4237-A2D3-22493904403D}" type="parTrans" cxnId="{F9FDD594-1E94-44A5-A15D-E27CCF0748E6}">
      <dgm:prSet/>
      <dgm:spPr/>
      <dgm:t>
        <a:bodyPr/>
        <a:lstStyle/>
        <a:p>
          <a:endParaRPr lang="en-US"/>
        </a:p>
      </dgm:t>
    </dgm:pt>
    <dgm:pt modelId="{1C756982-D52A-41F8-AE74-AD5D34DC88EA}" type="sibTrans" cxnId="{F9FDD594-1E94-44A5-A15D-E27CCF0748E6}">
      <dgm:prSet/>
      <dgm:spPr/>
      <dgm:t>
        <a:bodyPr/>
        <a:lstStyle/>
        <a:p>
          <a:endParaRPr lang="en-US"/>
        </a:p>
      </dgm:t>
    </dgm:pt>
    <dgm:pt modelId="{0024A99E-0EC3-443B-B139-66E9B05EC45F}">
      <dgm:prSet/>
      <dgm:spPr/>
      <dgm:t>
        <a:bodyPr/>
        <a:lstStyle/>
        <a:p>
          <a:r>
            <a:rPr lang="en-US" dirty="0"/>
            <a:t>Commercial License</a:t>
          </a:r>
        </a:p>
      </dgm:t>
    </dgm:pt>
    <dgm:pt modelId="{D02D2C8D-993A-4633-9AD8-66F7765EFAA7}" type="parTrans" cxnId="{09D53432-87EA-434B-9E52-04FF3BF8F596}">
      <dgm:prSet/>
      <dgm:spPr/>
      <dgm:t>
        <a:bodyPr/>
        <a:lstStyle/>
        <a:p>
          <a:endParaRPr lang="en-US"/>
        </a:p>
      </dgm:t>
    </dgm:pt>
    <dgm:pt modelId="{76C33C18-41D7-454F-BFC3-FD92A75D9F7E}" type="sibTrans" cxnId="{09D53432-87EA-434B-9E52-04FF3BF8F596}">
      <dgm:prSet/>
      <dgm:spPr/>
      <dgm:t>
        <a:bodyPr/>
        <a:lstStyle/>
        <a:p>
          <a:endParaRPr lang="en-US"/>
        </a:p>
      </dgm:t>
    </dgm:pt>
    <dgm:pt modelId="{742A72CF-7F32-4282-BBFB-474EB3F4FF9F}">
      <dgm:prSet/>
      <dgm:spPr/>
      <dgm:t>
        <a:bodyPr/>
        <a:lstStyle/>
        <a:p>
          <a:r>
            <a:rPr lang="en-US" dirty="0"/>
            <a:t>Paying for Software</a:t>
          </a:r>
        </a:p>
      </dgm:t>
    </dgm:pt>
    <dgm:pt modelId="{2B5EB224-C218-46F1-ACAC-FA8691256D2D}" type="parTrans" cxnId="{274642AE-8951-488F-AEBE-0E23DD436BFE}">
      <dgm:prSet/>
      <dgm:spPr/>
      <dgm:t>
        <a:bodyPr/>
        <a:lstStyle/>
        <a:p>
          <a:endParaRPr lang="en-US"/>
        </a:p>
      </dgm:t>
    </dgm:pt>
    <dgm:pt modelId="{E14BEF2E-2007-40EE-9110-11EF37D78C14}" type="sibTrans" cxnId="{274642AE-8951-488F-AEBE-0E23DD436BFE}">
      <dgm:prSet/>
      <dgm:spPr/>
      <dgm:t>
        <a:bodyPr/>
        <a:lstStyle/>
        <a:p>
          <a:endParaRPr lang="en-US"/>
        </a:p>
      </dgm:t>
    </dgm:pt>
    <dgm:pt modelId="{2A416C11-DB11-42A8-99B3-E56084B0AE61}">
      <dgm:prSet/>
      <dgm:spPr/>
      <dgm:t>
        <a:bodyPr/>
        <a:lstStyle/>
        <a:p>
          <a:r>
            <a:rPr lang="en-US" dirty="0"/>
            <a:t>Perpetual License</a:t>
          </a:r>
        </a:p>
      </dgm:t>
    </dgm:pt>
    <dgm:pt modelId="{D8D9CFC8-E301-4915-BBE8-9E788F865B04}" type="parTrans" cxnId="{FAEF50D1-8057-4086-B03F-6B379111A2D7}">
      <dgm:prSet/>
      <dgm:spPr/>
      <dgm:t>
        <a:bodyPr/>
        <a:lstStyle/>
        <a:p>
          <a:endParaRPr lang="en-US"/>
        </a:p>
      </dgm:t>
    </dgm:pt>
    <dgm:pt modelId="{DB6604A2-C04E-4EB9-9FF9-9E12C82BF188}" type="sibTrans" cxnId="{FAEF50D1-8057-4086-B03F-6B379111A2D7}">
      <dgm:prSet/>
      <dgm:spPr/>
      <dgm:t>
        <a:bodyPr/>
        <a:lstStyle/>
        <a:p>
          <a:endParaRPr lang="en-US"/>
        </a:p>
      </dgm:t>
    </dgm:pt>
    <dgm:pt modelId="{0B578006-12F7-4F58-B094-D3536213D1C3}">
      <dgm:prSet/>
      <dgm:spPr/>
      <dgm:t>
        <a:bodyPr/>
        <a:lstStyle/>
        <a:p>
          <a:r>
            <a:rPr lang="en-US" dirty="0"/>
            <a:t>Subscription License</a:t>
          </a:r>
        </a:p>
      </dgm:t>
    </dgm:pt>
    <dgm:pt modelId="{D2BE10E4-9F6D-4A96-8322-53442D8AA322}" type="parTrans" cxnId="{79FA26B9-656C-473A-A2E5-B771A49BA925}">
      <dgm:prSet/>
      <dgm:spPr/>
      <dgm:t>
        <a:bodyPr/>
        <a:lstStyle/>
        <a:p>
          <a:endParaRPr lang="en-US"/>
        </a:p>
      </dgm:t>
    </dgm:pt>
    <dgm:pt modelId="{0535D9CB-1D25-4E3E-842C-BE8E50977B6B}" type="sibTrans" cxnId="{79FA26B9-656C-473A-A2E5-B771A49BA925}">
      <dgm:prSet/>
      <dgm:spPr/>
      <dgm:t>
        <a:bodyPr/>
        <a:lstStyle/>
        <a:p>
          <a:endParaRPr lang="en-US"/>
        </a:p>
      </dgm:t>
    </dgm:pt>
    <dgm:pt modelId="{C1B9179B-0F64-41F1-99D7-6622D84541FA}">
      <dgm:prSet/>
      <dgm:spPr/>
      <dgm:t>
        <a:bodyPr/>
        <a:lstStyle/>
        <a:p>
          <a:r>
            <a:rPr lang="en-US" dirty="0"/>
            <a:t>Software Distribution  </a:t>
          </a:r>
        </a:p>
      </dgm:t>
    </dgm:pt>
    <dgm:pt modelId="{D7F6EA70-A888-440D-9AF4-8D24BBE47483}" type="parTrans" cxnId="{BCC63656-D090-4F13-825C-78D240A0B44E}">
      <dgm:prSet/>
      <dgm:spPr/>
      <dgm:t>
        <a:bodyPr/>
        <a:lstStyle/>
        <a:p>
          <a:endParaRPr lang="en-US"/>
        </a:p>
      </dgm:t>
    </dgm:pt>
    <dgm:pt modelId="{5101B1A5-A7DD-4A49-A835-0954942EC39F}" type="sibTrans" cxnId="{BCC63656-D090-4F13-825C-78D240A0B44E}">
      <dgm:prSet/>
      <dgm:spPr/>
      <dgm:t>
        <a:bodyPr/>
        <a:lstStyle/>
        <a:p>
          <a:endParaRPr lang="en-US"/>
        </a:p>
      </dgm:t>
    </dgm:pt>
    <dgm:pt modelId="{2DD66744-6E37-4CE7-8FFE-CFE847B77904}">
      <dgm:prSet/>
      <dgm:spPr/>
      <dgm:t>
        <a:bodyPr/>
        <a:lstStyle/>
        <a:p>
          <a:r>
            <a:rPr lang="en-US" dirty="0"/>
            <a:t>After-Market:  Support &amp; Maintenance</a:t>
          </a:r>
        </a:p>
      </dgm:t>
    </dgm:pt>
    <dgm:pt modelId="{EB61CB9D-DF4C-435D-9676-22678360B11A}" type="parTrans" cxnId="{D0C5F7B4-F70F-4AAB-9FF0-84004B84B76E}">
      <dgm:prSet/>
      <dgm:spPr/>
      <dgm:t>
        <a:bodyPr/>
        <a:lstStyle/>
        <a:p>
          <a:endParaRPr lang="en-US"/>
        </a:p>
      </dgm:t>
    </dgm:pt>
    <dgm:pt modelId="{FA1B7DFD-D3BD-4226-ACFD-95B2425F0995}" type="sibTrans" cxnId="{D0C5F7B4-F70F-4AAB-9FF0-84004B84B76E}">
      <dgm:prSet/>
      <dgm:spPr/>
      <dgm:t>
        <a:bodyPr/>
        <a:lstStyle/>
        <a:p>
          <a:endParaRPr lang="en-US"/>
        </a:p>
      </dgm:t>
    </dgm:pt>
    <dgm:pt modelId="{47B8E2AE-CE79-4E62-BE41-A3365C9581C4}">
      <dgm:prSet/>
      <dgm:spPr/>
      <dgm:t>
        <a:bodyPr/>
        <a:lstStyle/>
        <a:p>
          <a:r>
            <a:rPr lang="en-US" dirty="0"/>
            <a:t>Partner Channels</a:t>
          </a:r>
        </a:p>
      </dgm:t>
    </dgm:pt>
    <dgm:pt modelId="{6734E262-63DF-40C5-93EA-A4E866B8D11B}" type="parTrans" cxnId="{09C482D6-9F01-4588-8D62-1379E4EB0F23}">
      <dgm:prSet/>
      <dgm:spPr/>
      <dgm:t>
        <a:bodyPr/>
        <a:lstStyle/>
        <a:p>
          <a:endParaRPr lang="en-US"/>
        </a:p>
      </dgm:t>
    </dgm:pt>
    <dgm:pt modelId="{E0E0F91B-B8B6-4291-AC41-9DF6BE372BD2}" type="sibTrans" cxnId="{09C482D6-9F01-4588-8D62-1379E4EB0F23}">
      <dgm:prSet/>
      <dgm:spPr/>
      <dgm:t>
        <a:bodyPr/>
        <a:lstStyle/>
        <a:p>
          <a:endParaRPr lang="en-US"/>
        </a:p>
      </dgm:t>
    </dgm:pt>
    <dgm:pt modelId="{03FD7859-7244-4A54-9989-888F9660A601}">
      <dgm:prSet/>
      <dgm:spPr/>
      <dgm:t>
        <a:bodyPr/>
        <a:lstStyle/>
        <a:p>
          <a:r>
            <a:rPr lang="en-US" dirty="0"/>
            <a:t>ISVs</a:t>
          </a:r>
        </a:p>
      </dgm:t>
    </dgm:pt>
    <dgm:pt modelId="{915E0AA7-CC45-42AE-AFC9-3008DA20599E}" type="parTrans" cxnId="{72B65AFD-982E-4F8A-93D9-7F107BB68847}">
      <dgm:prSet/>
      <dgm:spPr/>
      <dgm:t>
        <a:bodyPr/>
        <a:lstStyle/>
        <a:p>
          <a:endParaRPr lang="en-US"/>
        </a:p>
      </dgm:t>
    </dgm:pt>
    <dgm:pt modelId="{C413122E-3FB7-4B62-90FC-5D34FE6459B5}" type="sibTrans" cxnId="{72B65AFD-982E-4F8A-93D9-7F107BB68847}">
      <dgm:prSet/>
      <dgm:spPr/>
      <dgm:t>
        <a:bodyPr/>
        <a:lstStyle/>
        <a:p>
          <a:endParaRPr lang="en-US"/>
        </a:p>
      </dgm:t>
    </dgm:pt>
    <dgm:pt modelId="{AA3932E0-2A80-4DA1-8E8F-3DFA5B58A590}">
      <dgm:prSet/>
      <dgm:spPr/>
      <dgm:t>
        <a:bodyPr/>
        <a:lstStyle/>
        <a:p>
          <a:r>
            <a:rPr lang="en-US" dirty="0"/>
            <a:t>VARs</a:t>
          </a:r>
        </a:p>
      </dgm:t>
    </dgm:pt>
    <dgm:pt modelId="{38C0F916-A11D-48CB-AEF8-A427F5F8867B}" type="parTrans" cxnId="{1A339665-9408-4D24-AC9C-FF2D2A464209}">
      <dgm:prSet/>
      <dgm:spPr/>
      <dgm:t>
        <a:bodyPr/>
        <a:lstStyle/>
        <a:p>
          <a:endParaRPr lang="en-US"/>
        </a:p>
      </dgm:t>
    </dgm:pt>
    <dgm:pt modelId="{D432D9EE-342E-43D8-8B16-F5E8A174F31E}" type="sibTrans" cxnId="{1A339665-9408-4D24-AC9C-FF2D2A464209}">
      <dgm:prSet/>
      <dgm:spPr/>
      <dgm:t>
        <a:bodyPr/>
        <a:lstStyle/>
        <a:p>
          <a:endParaRPr lang="en-US"/>
        </a:p>
      </dgm:t>
    </dgm:pt>
    <dgm:pt modelId="{F1898534-1FC7-4AE3-A16D-4B92C74C54FD}">
      <dgm:prSet/>
      <dgm:spPr/>
      <dgm:t>
        <a:bodyPr/>
        <a:lstStyle/>
        <a:p>
          <a:r>
            <a:rPr lang="en-US" dirty="0"/>
            <a:t>System Integrators (SI) </a:t>
          </a:r>
        </a:p>
      </dgm:t>
    </dgm:pt>
    <dgm:pt modelId="{91ECA3E6-E608-490A-9710-8AEEDF7EAFFB}" type="parTrans" cxnId="{05718F45-BEF6-4ED8-9FB4-C5A2FD6CD0B7}">
      <dgm:prSet/>
      <dgm:spPr/>
      <dgm:t>
        <a:bodyPr/>
        <a:lstStyle/>
        <a:p>
          <a:endParaRPr lang="en-US"/>
        </a:p>
      </dgm:t>
    </dgm:pt>
    <dgm:pt modelId="{884B80F2-1F90-4FE5-A828-645D8BC889A6}" type="sibTrans" cxnId="{05718F45-BEF6-4ED8-9FB4-C5A2FD6CD0B7}">
      <dgm:prSet/>
      <dgm:spPr/>
      <dgm:t>
        <a:bodyPr/>
        <a:lstStyle/>
        <a:p>
          <a:endParaRPr lang="en-US"/>
        </a:p>
      </dgm:t>
    </dgm:pt>
    <dgm:pt modelId="{B1690ADB-E03C-4852-9022-9C311A3DE6F8}">
      <dgm:prSet/>
      <dgm:spPr/>
      <dgm:t>
        <a:bodyPr/>
        <a:lstStyle/>
        <a:p>
          <a:r>
            <a:rPr lang="en-US" dirty="0"/>
            <a:t>IT Consulting</a:t>
          </a:r>
        </a:p>
      </dgm:t>
    </dgm:pt>
    <dgm:pt modelId="{DDD717F3-BC35-4EC9-AE2A-8DDED8BFF754}" type="parTrans" cxnId="{BC36279D-1B92-4EAD-ADCB-101C5AC409EF}">
      <dgm:prSet/>
      <dgm:spPr/>
      <dgm:t>
        <a:bodyPr/>
        <a:lstStyle/>
        <a:p>
          <a:endParaRPr lang="en-US"/>
        </a:p>
      </dgm:t>
    </dgm:pt>
    <dgm:pt modelId="{F07091F2-9871-44CF-BF72-B5F60A1C990B}" type="sibTrans" cxnId="{BC36279D-1B92-4EAD-ADCB-101C5AC409EF}">
      <dgm:prSet/>
      <dgm:spPr/>
      <dgm:t>
        <a:bodyPr/>
        <a:lstStyle/>
        <a:p>
          <a:endParaRPr lang="en-US"/>
        </a:p>
      </dgm:t>
    </dgm:pt>
    <dgm:pt modelId="{369FE6E9-B1DD-4AF0-A90A-003FB172A284}">
      <dgm:prSet phldrT="[Text]"/>
      <dgm:spPr/>
      <dgm:t>
        <a:bodyPr/>
        <a:lstStyle/>
        <a:p>
          <a:r>
            <a:rPr lang="en-US" dirty="0"/>
            <a:t>Paths to Market</a:t>
          </a:r>
        </a:p>
      </dgm:t>
    </dgm:pt>
    <dgm:pt modelId="{97C7B448-167B-4955-9ACA-13863DE2C737}" type="parTrans" cxnId="{D05F68AC-F9FF-46B6-99F1-9278018869C4}">
      <dgm:prSet/>
      <dgm:spPr/>
      <dgm:t>
        <a:bodyPr/>
        <a:lstStyle/>
        <a:p>
          <a:endParaRPr lang="en-US"/>
        </a:p>
      </dgm:t>
    </dgm:pt>
    <dgm:pt modelId="{49CA7146-395C-4BA1-AE97-708AE0EBFEB8}" type="sibTrans" cxnId="{D05F68AC-F9FF-46B6-99F1-9278018869C4}">
      <dgm:prSet/>
      <dgm:spPr/>
      <dgm:t>
        <a:bodyPr/>
        <a:lstStyle/>
        <a:p>
          <a:endParaRPr lang="en-US"/>
        </a:p>
      </dgm:t>
    </dgm:pt>
    <dgm:pt modelId="{0844945E-560B-4C9B-B305-32C8ECCEA57E}">
      <dgm:prSet phldrT="[Text]"/>
      <dgm:spPr/>
      <dgm:t>
        <a:bodyPr/>
        <a:lstStyle/>
        <a:p>
          <a:r>
            <a:rPr lang="en-US" dirty="0"/>
            <a:t>Channels</a:t>
          </a:r>
        </a:p>
      </dgm:t>
    </dgm:pt>
    <dgm:pt modelId="{94C31AC6-3817-4483-92BD-379ACE3AC10A}" type="parTrans" cxnId="{CBB2D14D-7CD4-4CF4-AE15-6FC1AC9F66B9}">
      <dgm:prSet/>
      <dgm:spPr/>
      <dgm:t>
        <a:bodyPr/>
        <a:lstStyle/>
        <a:p>
          <a:endParaRPr lang="en-US"/>
        </a:p>
      </dgm:t>
    </dgm:pt>
    <dgm:pt modelId="{8D6F1327-0736-414D-80C7-B48ED3CA0873}" type="sibTrans" cxnId="{CBB2D14D-7CD4-4CF4-AE15-6FC1AC9F66B9}">
      <dgm:prSet/>
      <dgm:spPr/>
      <dgm:t>
        <a:bodyPr/>
        <a:lstStyle/>
        <a:p>
          <a:endParaRPr lang="en-US"/>
        </a:p>
      </dgm:t>
    </dgm:pt>
    <dgm:pt modelId="{68EDF461-9359-4F12-A8E0-4CC0039068CA}">
      <dgm:prSet phldrT="[Text]"/>
      <dgm:spPr/>
      <dgm:t>
        <a:bodyPr/>
        <a:lstStyle/>
        <a:p>
          <a:r>
            <a:rPr lang="en-US" dirty="0"/>
            <a:t>How to Generate Revenue</a:t>
          </a:r>
        </a:p>
      </dgm:t>
    </dgm:pt>
    <dgm:pt modelId="{EE8B17AF-925C-4D94-BFCE-4B3E42B6E10D}" type="parTrans" cxnId="{DDCCD234-AA65-4A92-89EF-7228BE9DA245}">
      <dgm:prSet/>
      <dgm:spPr/>
      <dgm:t>
        <a:bodyPr/>
        <a:lstStyle/>
        <a:p>
          <a:endParaRPr lang="en-US"/>
        </a:p>
      </dgm:t>
    </dgm:pt>
    <dgm:pt modelId="{DB3A613C-3DC5-436D-BDEC-D9F9783861E1}" type="sibTrans" cxnId="{DDCCD234-AA65-4A92-89EF-7228BE9DA245}">
      <dgm:prSet/>
      <dgm:spPr/>
      <dgm:t>
        <a:bodyPr/>
        <a:lstStyle/>
        <a:p>
          <a:endParaRPr lang="en-US"/>
        </a:p>
      </dgm:t>
    </dgm:pt>
    <dgm:pt modelId="{274D680A-26E8-4B8C-BEA0-BFA42CF73AEF}">
      <dgm:prSet phldrT="[Text]"/>
      <dgm:spPr/>
      <dgm:t>
        <a:bodyPr/>
        <a:lstStyle/>
        <a:p>
          <a:r>
            <a:rPr lang="en-US" dirty="0"/>
            <a:t>Service Level Agreements</a:t>
          </a:r>
        </a:p>
      </dgm:t>
    </dgm:pt>
    <dgm:pt modelId="{76DF3C21-DCE1-4427-A00B-0111FC90C2CD}" type="parTrans" cxnId="{2276DF4F-8FDE-4BE7-97F5-0C7EB0D37D05}">
      <dgm:prSet/>
      <dgm:spPr/>
      <dgm:t>
        <a:bodyPr/>
        <a:lstStyle/>
        <a:p>
          <a:endParaRPr lang="en-US"/>
        </a:p>
      </dgm:t>
    </dgm:pt>
    <dgm:pt modelId="{EE6FF2B0-97E7-4A65-970A-4F27DEABF60C}" type="sibTrans" cxnId="{2276DF4F-8FDE-4BE7-97F5-0C7EB0D37D05}">
      <dgm:prSet/>
      <dgm:spPr/>
      <dgm:t>
        <a:bodyPr/>
        <a:lstStyle/>
        <a:p>
          <a:endParaRPr lang="en-US"/>
        </a:p>
      </dgm:t>
    </dgm:pt>
    <dgm:pt modelId="{A2976F16-FD0D-4517-9CF9-2DABB736346F}">
      <dgm:prSet phldrT="[Text]"/>
      <dgm:spPr/>
      <dgm:t>
        <a:bodyPr/>
        <a:lstStyle/>
        <a:p>
          <a:r>
            <a:rPr lang="en-US" dirty="0">
              <a:solidFill>
                <a:srgbClr val="A6A6A6"/>
              </a:solidFill>
            </a:rPr>
            <a:t>Who is the Customer</a:t>
          </a:r>
        </a:p>
      </dgm:t>
    </dgm:pt>
    <dgm:pt modelId="{38E17C3A-CE4F-44E0-A23E-C02CCF925923}" type="parTrans" cxnId="{73F0F672-7D7F-406D-AA3F-4748EAF13035}">
      <dgm:prSet/>
      <dgm:spPr/>
      <dgm:t>
        <a:bodyPr/>
        <a:lstStyle/>
        <a:p>
          <a:endParaRPr lang="en-US"/>
        </a:p>
      </dgm:t>
    </dgm:pt>
    <dgm:pt modelId="{94B784F7-B9C4-4B34-99F9-5F250EA7FE97}" type="sibTrans" cxnId="{73F0F672-7D7F-406D-AA3F-4748EAF13035}">
      <dgm:prSet/>
      <dgm:spPr/>
      <dgm:t>
        <a:bodyPr/>
        <a:lstStyle/>
        <a:p>
          <a:endParaRPr lang="en-US"/>
        </a:p>
      </dgm:t>
    </dgm:pt>
    <dgm:pt modelId="{32F24244-9799-4E62-AB6C-59875A2BB4D4}">
      <dgm:prSet phldrT="[Text]"/>
      <dgm:spPr/>
      <dgm:t>
        <a:bodyPr/>
        <a:lstStyle/>
        <a:p>
          <a:r>
            <a:rPr lang="en-US" dirty="0">
              <a:solidFill>
                <a:srgbClr val="A6A6A6"/>
              </a:solidFill>
            </a:rPr>
            <a:t>Organization’s Philosophy</a:t>
          </a:r>
        </a:p>
      </dgm:t>
    </dgm:pt>
    <dgm:pt modelId="{010BA06E-334D-4F10-BF19-778159CCD38E}" type="parTrans" cxnId="{40A1B3D9-C639-4845-9FEC-416F10394B89}">
      <dgm:prSet/>
      <dgm:spPr/>
      <dgm:t>
        <a:bodyPr/>
        <a:lstStyle/>
        <a:p>
          <a:endParaRPr lang="en-US"/>
        </a:p>
      </dgm:t>
    </dgm:pt>
    <dgm:pt modelId="{4DCA6349-9214-4803-A583-2785C16B3728}" type="sibTrans" cxnId="{40A1B3D9-C639-4845-9FEC-416F10394B89}">
      <dgm:prSet/>
      <dgm:spPr/>
      <dgm:t>
        <a:bodyPr/>
        <a:lstStyle/>
        <a:p>
          <a:endParaRPr lang="en-US"/>
        </a:p>
      </dgm:t>
    </dgm:pt>
    <dgm:pt modelId="{F82AE199-C05B-4D16-835F-277BE836DB03}">
      <dgm:prSet phldrT="[Text]"/>
      <dgm:spPr/>
      <dgm:t>
        <a:bodyPr/>
        <a:lstStyle/>
        <a:p>
          <a:r>
            <a:rPr lang="en-US" dirty="0">
              <a:solidFill>
                <a:srgbClr val="A6A6A6"/>
              </a:solidFill>
            </a:rPr>
            <a:t>Customer Journey</a:t>
          </a:r>
        </a:p>
      </dgm:t>
    </dgm:pt>
    <dgm:pt modelId="{6C9263E1-37F9-4FF7-9C7D-9E2BEF5E65B3}" type="parTrans" cxnId="{4FFDC3DE-CB6D-4A1B-BA0A-201C8CA1DD6B}">
      <dgm:prSet/>
      <dgm:spPr/>
      <dgm:t>
        <a:bodyPr/>
        <a:lstStyle/>
        <a:p>
          <a:endParaRPr lang="en-US"/>
        </a:p>
      </dgm:t>
    </dgm:pt>
    <dgm:pt modelId="{2A041259-A413-4D09-B220-77753FDBEAC9}" type="sibTrans" cxnId="{4FFDC3DE-CB6D-4A1B-BA0A-201C8CA1DD6B}">
      <dgm:prSet/>
      <dgm:spPr/>
      <dgm:t>
        <a:bodyPr/>
        <a:lstStyle/>
        <a:p>
          <a:endParaRPr lang="en-US"/>
        </a:p>
      </dgm:t>
    </dgm:pt>
    <dgm:pt modelId="{A3B75241-8D40-4E8F-A69E-C960EE73DA55}">
      <dgm:prSet phldrT="[Text]"/>
      <dgm:spPr/>
      <dgm:t>
        <a:bodyPr/>
        <a:lstStyle/>
        <a:p>
          <a:r>
            <a:rPr lang="en-US" dirty="0">
              <a:solidFill>
                <a:srgbClr val="A6A6A6"/>
              </a:solidFill>
            </a:rPr>
            <a:t>IT Pro Profile &amp; Personas</a:t>
          </a:r>
        </a:p>
      </dgm:t>
    </dgm:pt>
    <dgm:pt modelId="{C0816BCC-3630-4E06-897B-462CDAF1759C}" type="parTrans" cxnId="{1B2A4CBE-970D-4BDC-A36F-A0274586818F}">
      <dgm:prSet/>
      <dgm:spPr/>
      <dgm:t>
        <a:bodyPr/>
        <a:lstStyle/>
        <a:p>
          <a:endParaRPr lang="en-US"/>
        </a:p>
      </dgm:t>
    </dgm:pt>
    <dgm:pt modelId="{FC27A638-1D87-4633-8B02-ECB8785F3926}" type="sibTrans" cxnId="{1B2A4CBE-970D-4BDC-A36F-A0274586818F}">
      <dgm:prSet/>
      <dgm:spPr/>
      <dgm:t>
        <a:bodyPr/>
        <a:lstStyle/>
        <a:p>
          <a:endParaRPr lang="en-US"/>
        </a:p>
      </dgm:t>
    </dgm:pt>
    <dgm:pt modelId="{69AF626F-1124-4E6C-914A-1C4BD49E6D93}">
      <dgm:prSet phldrT="[Text]"/>
      <dgm:spPr/>
      <dgm:t>
        <a:bodyPr/>
        <a:lstStyle/>
        <a:p>
          <a:r>
            <a:rPr lang="en-US" dirty="0">
              <a:solidFill>
                <a:srgbClr val="A6A6A6"/>
              </a:solidFill>
            </a:rPr>
            <a:t>Priorities at Each Stage</a:t>
          </a:r>
        </a:p>
      </dgm:t>
    </dgm:pt>
    <dgm:pt modelId="{A1B52F5D-E959-4925-81EA-6A5518540E12}" type="parTrans" cxnId="{A5ABAC2B-4B4A-4765-8A43-A8B6704FC1AB}">
      <dgm:prSet/>
      <dgm:spPr/>
      <dgm:t>
        <a:bodyPr/>
        <a:lstStyle/>
        <a:p>
          <a:endParaRPr lang="en-US"/>
        </a:p>
      </dgm:t>
    </dgm:pt>
    <dgm:pt modelId="{E0FE2D22-1183-4B57-A1C0-FC6A044C7927}" type="sibTrans" cxnId="{A5ABAC2B-4B4A-4765-8A43-A8B6704FC1AB}">
      <dgm:prSet/>
      <dgm:spPr/>
      <dgm:t>
        <a:bodyPr/>
        <a:lstStyle/>
        <a:p>
          <a:endParaRPr lang="en-US"/>
        </a:p>
      </dgm:t>
    </dgm:pt>
    <dgm:pt modelId="{1B823F1B-C780-4397-97D1-950CD27597CC}">
      <dgm:prSet/>
      <dgm:spPr/>
      <dgm:t>
        <a:bodyPr/>
        <a:lstStyle/>
        <a:p>
          <a:r>
            <a:rPr lang="en-US" dirty="0">
              <a:solidFill>
                <a:srgbClr val="A6A6A6"/>
              </a:solidFill>
            </a:rPr>
            <a:t>Defining the Market</a:t>
          </a:r>
        </a:p>
      </dgm:t>
    </dgm:pt>
    <dgm:pt modelId="{90F23960-B749-487B-B206-5C1C96C1F1FA}" type="parTrans" cxnId="{59702775-7EC6-4BAF-80C2-555737900531}">
      <dgm:prSet/>
      <dgm:spPr/>
      <dgm:t>
        <a:bodyPr/>
        <a:lstStyle/>
        <a:p>
          <a:endParaRPr lang="en-US"/>
        </a:p>
      </dgm:t>
    </dgm:pt>
    <dgm:pt modelId="{B32A480A-7212-4542-A41E-EC75418072F7}" type="sibTrans" cxnId="{59702775-7EC6-4BAF-80C2-555737900531}">
      <dgm:prSet/>
      <dgm:spPr/>
      <dgm:t>
        <a:bodyPr/>
        <a:lstStyle/>
        <a:p>
          <a:endParaRPr lang="en-US"/>
        </a:p>
      </dgm:t>
    </dgm:pt>
    <dgm:pt modelId="{54EE0C74-D580-4C77-958F-154B7DFFF214}">
      <dgm:prSet/>
      <dgm:spPr/>
      <dgm:t>
        <a:bodyPr/>
        <a:lstStyle/>
        <a:p>
          <a:r>
            <a:rPr lang="en-US" dirty="0">
              <a:solidFill>
                <a:srgbClr val="A6A6A6"/>
              </a:solidFill>
            </a:rPr>
            <a:t>Category</a:t>
          </a:r>
        </a:p>
      </dgm:t>
    </dgm:pt>
    <dgm:pt modelId="{8D8564F0-1C8F-476D-97D3-6E1048E1364F}" type="parTrans" cxnId="{B15415C3-C524-4D0D-B37D-5472BF562814}">
      <dgm:prSet/>
      <dgm:spPr/>
      <dgm:t>
        <a:bodyPr/>
        <a:lstStyle/>
        <a:p>
          <a:endParaRPr lang="en-US"/>
        </a:p>
      </dgm:t>
    </dgm:pt>
    <dgm:pt modelId="{62F58A36-A147-4EFF-B75F-89CA3D39B8C2}" type="sibTrans" cxnId="{B15415C3-C524-4D0D-B37D-5472BF562814}">
      <dgm:prSet/>
      <dgm:spPr/>
      <dgm:t>
        <a:bodyPr/>
        <a:lstStyle/>
        <a:p>
          <a:endParaRPr lang="en-US"/>
        </a:p>
      </dgm:t>
    </dgm:pt>
    <dgm:pt modelId="{0AA90080-425E-4DB6-84EE-64E77F341E29}">
      <dgm:prSet/>
      <dgm:spPr/>
      <dgm:t>
        <a:bodyPr/>
        <a:lstStyle/>
        <a:p>
          <a:r>
            <a:rPr lang="en-US" dirty="0">
              <a:solidFill>
                <a:srgbClr val="A6A6A6"/>
              </a:solidFill>
            </a:rPr>
            <a:t>Function</a:t>
          </a:r>
        </a:p>
      </dgm:t>
    </dgm:pt>
    <dgm:pt modelId="{45066D72-20EF-4F0F-B80C-02A6B045A1DC}" type="parTrans" cxnId="{F08C2910-DDDD-4745-BAAF-3DA1FDC753C3}">
      <dgm:prSet/>
      <dgm:spPr/>
      <dgm:t>
        <a:bodyPr/>
        <a:lstStyle/>
        <a:p>
          <a:endParaRPr lang="en-US"/>
        </a:p>
      </dgm:t>
    </dgm:pt>
    <dgm:pt modelId="{7C8650A5-1A9E-4599-92DF-CE3E87E90AE0}" type="sibTrans" cxnId="{F08C2910-DDDD-4745-BAAF-3DA1FDC753C3}">
      <dgm:prSet/>
      <dgm:spPr/>
      <dgm:t>
        <a:bodyPr/>
        <a:lstStyle/>
        <a:p>
          <a:endParaRPr lang="en-US"/>
        </a:p>
      </dgm:t>
    </dgm:pt>
    <dgm:pt modelId="{20DA157D-ADE1-4641-B855-7A0365B92D6A}">
      <dgm:prSet/>
      <dgm:spPr/>
      <dgm:t>
        <a:bodyPr/>
        <a:lstStyle/>
        <a:p>
          <a:r>
            <a:rPr lang="en-US" dirty="0">
              <a:solidFill>
                <a:srgbClr val="A6A6A6"/>
              </a:solidFill>
            </a:rPr>
            <a:t>Target Customers </a:t>
          </a:r>
        </a:p>
      </dgm:t>
    </dgm:pt>
    <dgm:pt modelId="{049F6D25-8A05-4A9D-B30E-C734C2693C68}" type="parTrans" cxnId="{5C0AD816-6829-49F4-AF80-E22AE0BEED0E}">
      <dgm:prSet/>
      <dgm:spPr/>
      <dgm:t>
        <a:bodyPr/>
        <a:lstStyle/>
        <a:p>
          <a:endParaRPr lang="en-US"/>
        </a:p>
      </dgm:t>
    </dgm:pt>
    <dgm:pt modelId="{38810EA8-0C18-4D3F-B762-E86B5695D322}" type="sibTrans" cxnId="{5C0AD816-6829-49F4-AF80-E22AE0BEED0E}">
      <dgm:prSet/>
      <dgm:spPr/>
      <dgm:t>
        <a:bodyPr/>
        <a:lstStyle/>
        <a:p>
          <a:endParaRPr lang="en-US"/>
        </a:p>
      </dgm:t>
    </dgm:pt>
    <dgm:pt modelId="{82E0069B-15A2-40B1-86E6-80C363E1D7AE}" type="pres">
      <dgm:prSet presAssocID="{C706A7B9-9DC9-4DF0-BFBB-81257933076A}" presName="Name0" presStyleCnt="0">
        <dgm:presLayoutVars>
          <dgm:dir/>
          <dgm:animLvl val="lvl"/>
          <dgm:resizeHandles val="exact"/>
        </dgm:presLayoutVars>
      </dgm:prSet>
      <dgm:spPr/>
    </dgm:pt>
    <dgm:pt modelId="{652CF74E-2A23-490E-83AF-286C79C03538}" type="pres">
      <dgm:prSet presAssocID="{1B823F1B-C780-4397-97D1-950CD27597CC}" presName="composite" presStyleCnt="0"/>
      <dgm:spPr/>
    </dgm:pt>
    <dgm:pt modelId="{E90F00AF-3294-4456-B54B-2C89458121C6}" type="pres">
      <dgm:prSet presAssocID="{1B823F1B-C780-4397-97D1-950CD27597CC}" presName="parTx" presStyleLbl="alignNode1" presStyleIdx="0" presStyleCnt="6">
        <dgm:presLayoutVars>
          <dgm:chMax val="0"/>
          <dgm:chPref val="0"/>
          <dgm:bulletEnabled val="1"/>
        </dgm:presLayoutVars>
      </dgm:prSet>
      <dgm:spPr/>
    </dgm:pt>
    <dgm:pt modelId="{2640099D-C009-4F09-8BB7-CB88A434DF8D}" type="pres">
      <dgm:prSet presAssocID="{1B823F1B-C780-4397-97D1-950CD27597CC}" presName="desTx" presStyleLbl="alignAccFollowNode1" presStyleIdx="0" presStyleCnt="6">
        <dgm:presLayoutVars>
          <dgm:bulletEnabled val="1"/>
        </dgm:presLayoutVars>
      </dgm:prSet>
      <dgm:spPr/>
    </dgm:pt>
    <dgm:pt modelId="{2DD6D0D4-24DA-4CFF-BBF0-B27450A44EC3}" type="pres">
      <dgm:prSet presAssocID="{B32A480A-7212-4542-A41E-EC75418072F7}" presName="space" presStyleCnt="0"/>
      <dgm:spPr/>
    </dgm:pt>
    <dgm:pt modelId="{6B224AC3-401E-4A37-8A37-6A47759CFA8A}" type="pres">
      <dgm:prSet presAssocID="{A2976F16-FD0D-4517-9CF9-2DABB736346F}" presName="composite" presStyleCnt="0"/>
      <dgm:spPr/>
    </dgm:pt>
    <dgm:pt modelId="{3CC577D9-5629-431A-A821-7CE85CE8AE5F}" type="pres">
      <dgm:prSet presAssocID="{A2976F16-FD0D-4517-9CF9-2DABB736346F}" presName="parTx" presStyleLbl="alignNode1" presStyleIdx="1" presStyleCnt="6">
        <dgm:presLayoutVars>
          <dgm:chMax val="0"/>
          <dgm:chPref val="0"/>
          <dgm:bulletEnabled val="1"/>
        </dgm:presLayoutVars>
      </dgm:prSet>
      <dgm:spPr/>
    </dgm:pt>
    <dgm:pt modelId="{D25755EF-93A4-4BF4-B6F8-52DFCDCC5F53}" type="pres">
      <dgm:prSet presAssocID="{A2976F16-FD0D-4517-9CF9-2DABB736346F}" presName="desTx" presStyleLbl="alignAccFollowNode1" presStyleIdx="1" presStyleCnt="6">
        <dgm:presLayoutVars>
          <dgm:bulletEnabled val="1"/>
        </dgm:presLayoutVars>
      </dgm:prSet>
      <dgm:spPr/>
    </dgm:pt>
    <dgm:pt modelId="{DD99E3D5-CE48-4398-B26C-E37DB268B456}" type="pres">
      <dgm:prSet presAssocID="{94B784F7-B9C4-4B34-99F9-5F250EA7FE97}" presName="space" presStyleCnt="0"/>
      <dgm:spPr/>
    </dgm:pt>
    <dgm:pt modelId="{D0BBD4B9-B217-4E18-BA85-B72F7D776DF1}" type="pres">
      <dgm:prSet presAssocID="{668E7B2E-5D59-42F6-97B0-F38CB5AB81CD}" presName="composite" presStyleCnt="0"/>
      <dgm:spPr/>
    </dgm:pt>
    <dgm:pt modelId="{5EAAACAB-FC66-44D4-8DA1-819497B910BF}" type="pres">
      <dgm:prSet presAssocID="{668E7B2E-5D59-42F6-97B0-F38CB5AB81CD}" presName="parTx" presStyleLbl="alignNode1" presStyleIdx="2" presStyleCnt="6">
        <dgm:presLayoutVars>
          <dgm:chMax val="0"/>
          <dgm:chPref val="0"/>
          <dgm:bulletEnabled val="1"/>
        </dgm:presLayoutVars>
      </dgm:prSet>
      <dgm:spPr/>
    </dgm:pt>
    <dgm:pt modelId="{056F513E-4544-4A12-82F4-5CC7BD96C4F1}" type="pres">
      <dgm:prSet presAssocID="{668E7B2E-5D59-42F6-97B0-F38CB5AB81CD}" presName="desTx" presStyleLbl="alignAccFollowNode1" presStyleIdx="2" presStyleCnt="6">
        <dgm:presLayoutVars>
          <dgm:bulletEnabled val="1"/>
        </dgm:presLayoutVars>
      </dgm:prSet>
      <dgm:spPr/>
    </dgm:pt>
    <dgm:pt modelId="{350FD9E4-10B5-49B6-839E-4FC797E9FBA7}" type="pres">
      <dgm:prSet presAssocID="{53AD40FC-8AA5-4EE3-A4D9-253032C83057}" presName="space" presStyleCnt="0"/>
      <dgm:spPr/>
    </dgm:pt>
    <dgm:pt modelId="{6780506E-E729-48BC-A91D-94D353202505}" type="pres">
      <dgm:prSet presAssocID="{742A72CF-7F32-4282-BBFB-474EB3F4FF9F}" presName="composite" presStyleCnt="0"/>
      <dgm:spPr/>
    </dgm:pt>
    <dgm:pt modelId="{3C343D9F-557A-45C2-9A73-7247051E6441}" type="pres">
      <dgm:prSet presAssocID="{742A72CF-7F32-4282-BBFB-474EB3F4FF9F}" presName="parTx" presStyleLbl="alignNode1" presStyleIdx="3" presStyleCnt="6">
        <dgm:presLayoutVars>
          <dgm:chMax val="0"/>
          <dgm:chPref val="0"/>
          <dgm:bulletEnabled val="1"/>
        </dgm:presLayoutVars>
      </dgm:prSet>
      <dgm:spPr/>
    </dgm:pt>
    <dgm:pt modelId="{FD29DA79-619B-47F5-A3E9-324E555E481C}" type="pres">
      <dgm:prSet presAssocID="{742A72CF-7F32-4282-BBFB-474EB3F4FF9F}" presName="desTx" presStyleLbl="alignAccFollowNode1" presStyleIdx="3" presStyleCnt="6">
        <dgm:presLayoutVars>
          <dgm:bulletEnabled val="1"/>
        </dgm:presLayoutVars>
      </dgm:prSet>
      <dgm:spPr/>
    </dgm:pt>
    <dgm:pt modelId="{7867652D-BCA1-46E9-ACDC-D8CAB190FC22}" type="pres">
      <dgm:prSet presAssocID="{E14BEF2E-2007-40EE-9110-11EF37D78C14}" presName="space" presStyleCnt="0"/>
      <dgm:spPr/>
    </dgm:pt>
    <dgm:pt modelId="{B02B9D29-30F4-48CF-B523-BF45A441E2CF}" type="pres">
      <dgm:prSet presAssocID="{C1B9179B-0F64-41F1-99D7-6622D84541FA}" presName="composite" presStyleCnt="0"/>
      <dgm:spPr/>
    </dgm:pt>
    <dgm:pt modelId="{3CAE7D1F-2EA8-42DC-93E9-8509DEEFEFE4}" type="pres">
      <dgm:prSet presAssocID="{C1B9179B-0F64-41F1-99D7-6622D84541FA}" presName="parTx" presStyleLbl="alignNode1" presStyleIdx="4" presStyleCnt="6">
        <dgm:presLayoutVars>
          <dgm:chMax val="0"/>
          <dgm:chPref val="0"/>
          <dgm:bulletEnabled val="1"/>
        </dgm:presLayoutVars>
      </dgm:prSet>
      <dgm:spPr/>
    </dgm:pt>
    <dgm:pt modelId="{29AEDCB6-9A4C-4B9B-8E46-E0FCBB9F4AF9}" type="pres">
      <dgm:prSet presAssocID="{C1B9179B-0F64-41F1-99D7-6622D84541FA}" presName="desTx" presStyleLbl="alignAccFollowNode1" presStyleIdx="4" presStyleCnt="6">
        <dgm:presLayoutVars>
          <dgm:bulletEnabled val="1"/>
        </dgm:presLayoutVars>
      </dgm:prSet>
      <dgm:spPr/>
    </dgm:pt>
    <dgm:pt modelId="{E0BEE9E7-FC2D-43BC-A292-CB11E4E038D8}" type="pres">
      <dgm:prSet presAssocID="{5101B1A5-A7DD-4A49-A835-0954942EC39F}" presName="space" presStyleCnt="0"/>
      <dgm:spPr/>
    </dgm:pt>
    <dgm:pt modelId="{DF71996F-341B-4611-94FB-4E994E5B03F4}" type="pres">
      <dgm:prSet presAssocID="{2DD66744-6E37-4CE7-8FFE-CFE847B77904}" presName="composite" presStyleCnt="0"/>
      <dgm:spPr/>
    </dgm:pt>
    <dgm:pt modelId="{6686C020-8987-4586-BB6F-FE35DB763DD3}" type="pres">
      <dgm:prSet presAssocID="{2DD66744-6E37-4CE7-8FFE-CFE847B77904}" presName="parTx" presStyleLbl="alignNode1" presStyleIdx="5" presStyleCnt="6">
        <dgm:presLayoutVars>
          <dgm:chMax val="0"/>
          <dgm:chPref val="0"/>
          <dgm:bulletEnabled val="1"/>
        </dgm:presLayoutVars>
      </dgm:prSet>
      <dgm:spPr/>
    </dgm:pt>
    <dgm:pt modelId="{C818F769-348E-4094-8447-A37DC2AA2FA2}" type="pres">
      <dgm:prSet presAssocID="{2DD66744-6E37-4CE7-8FFE-CFE847B77904}" presName="desTx" presStyleLbl="alignAccFollowNode1" presStyleIdx="5" presStyleCnt="6">
        <dgm:presLayoutVars>
          <dgm:bulletEnabled val="1"/>
        </dgm:presLayoutVars>
      </dgm:prSet>
      <dgm:spPr/>
    </dgm:pt>
  </dgm:ptLst>
  <dgm:cxnLst>
    <dgm:cxn modelId="{E212800F-C2B7-48F1-8A5D-820982F6180B}" type="presOf" srcId="{69AF626F-1124-4E6C-914A-1C4BD49E6D93}" destId="{D25755EF-93A4-4BF4-B6F8-52DFCDCC5F53}" srcOrd="0" destOrd="3" presId="urn:microsoft.com/office/officeart/2005/8/layout/hList1"/>
    <dgm:cxn modelId="{F08C2910-DDDD-4745-BAAF-3DA1FDC753C3}" srcId="{1B823F1B-C780-4397-97D1-950CD27597CC}" destId="{0AA90080-425E-4DB6-84EE-64E77F341E29}" srcOrd="1" destOrd="0" parTransId="{45066D72-20EF-4F0F-B80C-02A6B045A1DC}" sibTransId="{7C8650A5-1A9E-4599-92DF-CE3E87E90AE0}"/>
    <dgm:cxn modelId="{3381FD13-16A2-4629-98A7-723DB802F801}" type="presOf" srcId="{F1898534-1FC7-4AE3-A16D-4B92C74C54FD}" destId="{C818F769-348E-4094-8447-A37DC2AA2FA2}" srcOrd="0" destOrd="3" presId="urn:microsoft.com/office/officeart/2005/8/layout/hList1"/>
    <dgm:cxn modelId="{5C0AD816-6829-49F4-AF80-E22AE0BEED0E}" srcId="{1B823F1B-C780-4397-97D1-950CD27597CC}" destId="{20DA157D-ADE1-4641-B855-7A0365B92D6A}" srcOrd="2" destOrd="0" parTransId="{049F6D25-8A05-4A9D-B30E-C734C2693C68}" sibTransId="{38810EA8-0C18-4D3F-B762-E86B5695D322}"/>
    <dgm:cxn modelId="{5D7B341A-3974-4748-B7ED-ABCB9DD325CB}" type="presOf" srcId="{2A416C11-DB11-42A8-99B3-E56084B0AE61}" destId="{FD29DA79-619B-47F5-A3E9-324E555E481C}" srcOrd="0" destOrd="0" presId="urn:microsoft.com/office/officeart/2005/8/layout/hList1"/>
    <dgm:cxn modelId="{A5ABAC2B-4B4A-4765-8A43-A8B6704FC1AB}" srcId="{A2976F16-FD0D-4517-9CF9-2DABB736346F}" destId="{69AF626F-1124-4E6C-914A-1C4BD49E6D93}" srcOrd="3" destOrd="0" parTransId="{A1B52F5D-E959-4925-81EA-6A5518540E12}" sibTransId="{E0FE2D22-1183-4B57-A1C0-FC6A044C7927}"/>
    <dgm:cxn modelId="{09D53432-87EA-434B-9E52-04FF3BF8F596}" srcId="{668E7B2E-5D59-42F6-97B0-F38CB5AB81CD}" destId="{0024A99E-0EC3-443B-B139-66E9B05EC45F}" srcOrd="1" destOrd="0" parTransId="{D02D2C8D-993A-4633-9AD8-66F7765EFAA7}" sibTransId="{76C33C18-41D7-454F-BFC3-FD92A75D9F7E}"/>
    <dgm:cxn modelId="{5AD48F33-A071-4D0F-8A75-7F77FFFBDE53}" type="presOf" srcId="{0B578006-12F7-4F58-B094-D3536213D1C3}" destId="{FD29DA79-619B-47F5-A3E9-324E555E481C}" srcOrd="0" destOrd="1" presId="urn:microsoft.com/office/officeart/2005/8/layout/hList1"/>
    <dgm:cxn modelId="{DDCCD234-AA65-4A92-89EF-7228BE9DA245}" srcId="{C1B9179B-0F64-41F1-99D7-6622D84541FA}" destId="{68EDF461-9359-4F12-A8E0-4CC0039068CA}" srcOrd="2" destOrd="0" parTransId="{EE8B17AF-925C-4D94-BFCE-4B3E42B6E10D}" sibTransId="{DB3A613C-3DC5-436D-BDEC-D9F9783861E1}"/>
    <dgm:cxn modelId="{05718F45-BEF6-4ED8-9FB4-C5A2FD6CD0B7}" srcId="{2DD66744-6E37-4CE7-8FFE-CFE847B77904}" destId="{F1898534-1FC7-4AE3-A16D-4B92C74C54FD}" srcOrd="3" destOrd="0" parTransId="{91ECA3E6-E608-490A-9710-8AEEDF7EAFFB}" sibTransId="{884B80F2-1F90-4FE5-A828-645D8BC889A6}"/>
    <dgm:cxn modelId="{1A339665-9408-4D24-AC9C-FF2D2A464209}" srcId="{2DD66744-6E37-4CE7-8FFE-CFE847B77904}" destId="{AA3932E0-2A80-4DA1-8E8F-3DFA5B58A590}" srcOrd="2" destOrd="0" parTransId="{38C0F916-A11D-48CB-AEF8-A427F5F8867B}" sibTransId="{D432D9EE-342E-43D8-8B16-F5E8A174F31E}"/>
    <dgm:cxn modelId="{2900FF6C-0970-4712-BF85-DFE211F49496}" type="presOf" srcId="{668E7B2E-5D59-42F6-97B0-F38CB5AB81CD}" destId="{5EAAACAB-FC66-44D4-8DA1-819497B910BF}" srcOrd="0" destOrd="0" presId="urn:microsoft.com/office/officeart/2005/8/layout/hList1"/>
    <dgm:cxn modelId="{CBB2D14D-7CD4-4CF4-AE15-6FC1AC9F66B9}" srcId="{C1B9179B-0F64-41F1-99D7-6622D84541FA}" destId="{0844945E-560B-4C9B-B305-32C8ECCEA57E}" srcOrd="1" destOrd="0" parTransId="{94C31AC6-3817-4483-92BD-379ACE3AC10A}" sibTransId="{8D6F1327-0736-414D-80C7-B48ED3CA0873}"/>
    <dgm:cxn modelId="{429DE24D-2AD9-44D9-B844-F1811A1DCC57}" type="presOf" srcId="{20DA157D-ADE1-4641-B855-7A0365B92D6A}" destId="{2640099D-C009-4F09-8BB7-CB88A434DF8D}" srcOrd="0" destOrd="2" presId="urn:microsoft.com/office/officeart/2005/8/layout/hList1"/>
    <dgm:cxn modelId="{93A2BF4F-D87C-4BC7-8557-0F5D7F8ED5E8}" type="presOf" srcId="{2DD66744-6E37-4CE7-8FFE-CFE847B77904}" destId="{6686C020-8987-4586-BB6F-FE35DB763DD3}" srcOrd="0" destOrd="0" presId="urn:microsoft.com/office/officeart/2005/8/layout/hList1"/>
    <dgm:cxn modelId="{2276DF4F-8FDE-4BE7-97F5-0C7EB0D37D05}" srcId="{668E7B2E-5D59-42F6-97B0-F38CB5AB81CD}" destId="{274D680A-26E8-4B8C-BEA0-BFA42CF73AEF}" srcOrd="2" destOrd="0" parTransId="{76DF3C21-DCE1-4427-A00B-0111FC90C2CD}" sibTransId="{EE6FF2B0-97E7-4A65-970A-4F27DEABF60C}"/>
    <dgm:cxn modelId="{34D26D72-58C8-4DEB-BAEC-2032FC01F275}" type="presOf" srcId="{32F24244-9799-4E62-AB6C-59875A2BB4D4}" destId="{D25755EF-93A4-4BF4-B6F8-52DFCDCC5F53}" srcOrd="0" destOrd="0" presId="urn:microsoft.com/office/officeart/2005/8/layout/hList1"/>
    <dgm:cxn modelId="{73F0F672-7D7F-406D-AA3F-4748EAF13035}" srcId="{C706A7B9-9DC9-4DF0-BFBB-81257933076A}" destId="{A2976F16-FD0D-4517-9CF9-2DABB736346F}" srcOrd="1" destOrd="0" parTransId="{38E17C3A-CE4F-44E0-A23E-C02CCF925923}" sibTransId="{94B784F7-B9C4-4B34-99F9-5F250EA7FE97}"/>
    <dgm:cxn modelId="{59702775-7EC6-4BAF-80C2-555737900531}" srcId="{C706A7B9-9DC9-4DF0-BFBB-81257933076A}" destId="{1B823F1B-C780-4397-97D1-950CD27597CC}" srcOrd="0" destOrd="0" parTransId="{90F23960-B749-487B-B206-5C1C96C1F1FA}" sibTransId="{B32A480A-7212-4542-A41E-EC75418072F7}"/>
    <dgm:cxn modelId="{BCC63656-D090-4F13-825C-78D240A0B44E}" srcId="{C706A7B9-9DC9-4DF0-BFBB-81257933076A}" destId="{C1B9179B-0F64-41F1-99D7-6622D84541FA}" srcOrd="4" destOrd="0" parTransId="{D7F6EA70-A888-440D-9AF4-8D24BBE47483}" sibTransId="{5101B1A5-A7DD-4A49-A835-0954942EC39F}"/>
    <dgm:cxn modelId="{995F857A-C9F6-4B20-BEA3-4595CC3EB7AF}" type="presOf" srcId="{54EE0C74-D580-4C77-958F-154B7DFFF214}" destId="{2640099D-C009-4F09-8BB7-CB88A434DF8D}" srcOrd="0" destOrd="0" presId="urn:microsoft.com/office/officeart/2005/8/layout/hList1"/>
    <dgm:cxn modelId="{B6CCFA5A-6FE1-45E3-89C9-0D684242389B}" type="presOf" srcId="{369FE6E9-B1DD-4AF0-A90A-003FB172A284}" destId="{29AEDCB6-9A4C-4B9B-8E46-E0FCBB9F4AF9}" srcOrd="0" destOrd="0" presId="urn:microsoft.com/office/officeart/2005/8/layout/hList1"/>
    <dgm:cxn modelId="{371D0C8D-5A28-49BA-AC6D-748E49B3E687}" srcId="{C706A7B9-9DC9-4DF0-BFBB-81257933076A}" destId="{668E7B2E-5D59-42F6-97B0-F38CB5AB81CD}" srcOrd="2" destOrd="0" parTransId="{E32DE8E6-F2E7-4A47-AA53-5F1DD8A561D2}" sibTransId="{53AD40FC-8AA5-4EE3-A4D9-253032C83057}"/>
    <dgm:cxn modelId="{EF95BE91-C3FB-46E5-93B0-C1A8A28B0953}" type="presOf" srcId="{C706A7B9-9DC9-4DF0-BFBB-81257933076A}" destId="{82E0069B-15A2-40B1-86E6-80C363E1D7AE}" srcOrd="0" destOrd="0" presId="urn:microsoft.com/office/officeart/2005/8/layout/hList1"/>
    <dgm:cxn modelId="{F9FDD594-1E94-44A5-A15D-E27CCF0748E6}" srcId="{668E7B2E-5D59-42F6-97B0-F38CB5AB81CD}" destId="{27845C62-BB19-4A0D-AA8E-F785246A55F7}" srcOrd="0" destOrd="0" parTransId="{F46D8A09-CA72-4237-A2D3-22493904403D}" sibTransId="{1C756982-D52A-41F8-AE74-AD5D34DC88EA}"/>
    <dgm:cxn modelId="{95A76199-B95A-4DAB-94B5-5593E891B5BE}" type="presOf" srcId="{F82AE199-C05B-4D16-835F-277BE836DB03}" destId="{D25755EF-93A4-4BF4-B6F8-52DFCDCC5F53}" srcOrd="0" destOrd="2" presId="urn:microsoft.com/office/officeart/2005/8/layout/hList1"/>
    <dgm:cxn modelId="{E2431F9A-BD28-4965-8377-29F02E0D635D}" type="presOf" srcId="{B1690ADB-E03C-4852-9022-9C311A3DE6F8}" destId="{C818F769-348E-4094-8447-A37DC2AA2FA2}" srcOrd="0" destOrd="4" presId="urn:microsoft.com/office/officeart/2005/8/layout/hList1"/>
    <dgm:cxn modelId="{BC36279D-1B92-4EAD-ADCB-101C5AC409EF}" srcId="{2DD66744-6E37-4CE7-8FFE-CFE847B77904}" destId="{B1690ADB-E03C-4852-9022-9C311A3DE6F8}" srcOrd="4" destOrd="0" parTransId="{DDD717F3-BC35-4EC9-AE2A-8DDED8BFF754}" sibTransId="{F07091F2-9871-44CF-BF72-B5F60A1C990B}"/>
    <dgm:cxn modelId="{E908E8A6-E1A3-4AAE-9513-C66A6FABDBA1}" type="presOf" srcId="{1B823F1B-C780-4397-97D1-950CD27597CC}" destId="{E90F00AF-3294-4456-B54B-2C89458121C6}" srcOrd="0" destOrd="0" presId="urn:microsoft.com/office/officeart/2005/8/layout/hList1"/>
    <dgm:cxn modelId="{3C5C83A9-25D4-4254-BD0C-EECD3E499F50}" type="presOf" srcId="{0844945E-560B-4C9B-B305-32C8ECCEA57E}" destId="{29AEDCB6-9A4C-4B9B-8E46-E0FCBB9F4AF9}" srcOrd="0" destOrd="1" presId="urn:microsoft.com/office/officeart/2005/8/layout/hList1"/>
    <dgm:cxn modelId="{1284C5AB-7C3A-46C2-BFAE-CBF0BF5454CD}" type="presOf" srcId="{03FD7859-7244-4A54-9989-888F9660A601}" destId="{C818F769-348E-4094-8447-A37DC2AA2FA2}" srcOrd="0" destOrd="1" presId="urn:microsoft.com/office/officeart/2005/8/layout/hList1"/>
    <dgm:cxn modelId="{D05F68AC-F9FF-46B6-99F1-9278018869C4}" srcId="{C1B9179B-0F64-41F1-99D7-6622D84541FA}" destId="{369FE6E9-B1DD-4AF0-A90A-003FB172A284}" srcOrd="0" destOrd="0" parTransId="{97C7B448-167B-4955-9ACA-13863DE2C737}" sibTransId="{49CA7146-395C-4BA1-AE97-708AE0EBFEB8}"/>
    <dgm:cxn modelId="{274642AE-8951-488F-AEBE-0E23DD436BFE}" srcId="{C706A7B9-9DC9-4DF0-BFBB-81257933076A}" destId="{742A72CF-7F32-4282-BBFB-474EB3F4FF9F}" srcOrd="3" destOrd="0" parTransId="{2B5EB224-C218-46F1-ACAC-FA8691256D2D}" sibTransId="{E14BEF2E-2007-40EE-9110-11EF37D78C14}"/>
    <dgm:cxn modelId="{A161E3AE-EFA2-4BBA-AC96-1B7D73E8E4EE}" type="presOf" srcId="{A2976F16-FD0D-4517-9CF9-2DABB736346F}" destId="{3CC577D9-5629-431A-A821-7CE85CE8AE5F}" srcOrd="0" destOrd="0" presId="urn:microsoft.com/office/officeart/2005/8/layout/hList1"/>
    <dgm:cxn modelId="{411373B4-8B2F-4ECB-B2E1-EAA0C5621C9A}" type="presOf" srcId="{47B8E2AE-CE79-4E62-BE41-A3365C9581C4}" destId="{C818F769-348E-4094-8447-A37DC2AA2FA2}" srcOrd="0" destOrd="0" presId="urn:microsoft.com/office/officeart/2005/8/layout/hList1"/>
    <dgm:cxn modelId="{D0C5F7B4-F70F-4AAB-9FF0-84004B84B76E}" srcId="{C706A7B9-9DC9-4DF0-BFBB-81257933076A}" destId="{2DD66744-6E37-4CE7-8FFE-CFE847B77904}" srcOrd="5" destOrd="0" parTransId="{EB61CB9D-DF4C-435D-9676-22678360B11A}" sibTransId="{FA1B7DFD-D3BD-4226-ACFD-95B2425F0995}"/>
    <dgm:cxn modelId="{1CB175B8-19F3-4853-A03A-1B621E5688C8}" type="presOf" srcId="{27845C62-BB19-4A0D-AA8E-F785246A55F7}" destId="{056F513E-4544-4A12-82F4-5CC7BD96C4F1}" srcOrd="0" destOrd="0" presId="urn:microsoft.com/office/officeart/2005/8/layout/hList1"/>
    <dgm:cxn modelId="{79FA26B9-656C-473A-A2E5-B771A49BA925}" srcId="{742A72CF-7F32-4282-BBFB-474EB3F4FF9F}" destId="{0B578006-12F7-4F58-B094-D3536213D1C3}" srcOrd="1" destOrd="0" parTransId="{D2BE10E4-9F6D-4A96-8322-53442D8AA322}" sibTransId="{0535D9CB-1D25-4E3E-842C-BE8E50977B6B}"/>
    <dgm:cxn modelId="{1B2A4CBE-970D-4BDC-A36F-A0274586818F}" srcId="{A2976F16-FD0D-4517-9CF9-2DABB736346F}" destId="{A3B75241-8D40-4E8F-A69E-C960EE73DA55}" srcOrd="1" destOrd="0" parTransId="{C0816BCC-3630-4E06-897B-462CDAF1759C}" sibTransId="{FC27A638-1D87-4633-8B02-ECB8785F3926}"/>
    <dgm:cxn modelId="{8E63B0BF-85BF-4C2F-B378-41B9F4B73A71}" type="presOf" srcId="{C1B9179B-0F64-41F1-99D7-6622D84541FA}" destId="{3CAE7D1F-2EA8-42DC-93E9-8509DEEFEFE4}" srcOrd="0" destOrd="0" presId="urn:microsoft.com/office/officeart/2005/8/layout/hList1"/>
    <dgm:cxn modelId="{B15415C3-C524-4D0D-B37D-5472BF562814}" srcId="{1B823F1B-C780-4397-97D1-950CD27597CC}" destId="{54EE0C74-D580-4C77-958F-154B7DFFF214}" srcOrd="0" destOrd="0" parTransId="{8D8564F0-1C8F-476D-97D3-6E1048E1364F}" sibTransId="{62F58A36-A147-4EFF-B75F-89CA3D39B8C2}"/>
    <dgm:cxn modelId="{46C0B2C5-469E-4CDC-B4D1-F37BA16A82EC}" type="presOf" srcId="{68EDF461-9359-4F12-A8E0-4CC0039068CA}" destId="{29AEDCB6-9A4C-4B9B-8E46-E0FCBB9F4AF9}" srcOrd="0" destOrd="2" presId="urn:microsoft.com/office/officeart/2005/8/layout/hList1"/>
    <dgm:cxn modelId="{49BD29CF-EE3F-472C-A817-D59882F5EC15}" type="presOf" srcId="{742A72CF-7F32-4282-BBFB-474EB3F4FF9F}" destId="{3C343D9F-557A-45C2-9A73-7247051E6441}" srcOrd="0" destOrd="0" presId="urn:microsoft.com/office/officeart/2005/8/layout/hList1"/>
    <dgm:cxn modelId="{FAEF50D1-8057-4086-B03F-6B379111A2D7}" srcId="{742A72CF-7F32-4282-BBFB-474EB3F4FF9F}" destId="{2A416C11-DB11-42A8-99B3-E56084B0AE61}" srcOrd="0" destOrd="0" parTransId="{D8D9CFC8-E301-4915-BBE8-9E788F865B04}" sibTransId="{DB6604A2-C04E-4EB9-9FF9-9E12C82BF188}"/>
    <dgm:cxn modelId="{F4B2B7D2-C2C1-448D-9D9C-EB5CECDDBF31}" type="presOf" srcId="{0AA90080-425E-4DB6-84EE-64E77F341E29}" destId="{2640099D-C009-4F09-8BB7-CB88A434DF8D}" srcOrd="0" destOrd="1" presId="urn:microsoft.com/office/officeart/2005/8/layout/hList1"/>
    <dgm:cxn modelId="{09C482D6-9F01-4588-8D62-1379E4EB0F23}" srcId="{2DD66744-6E37-4CE7-8FFE-CFE847B77904}" destId="{47B8E2AE-CE79-4E62-BE41-A3365C9581C4}" srcOrd="0" destOrd="0" parTransId="{6734E262-63DF-40C5-93EA-A4E866B8D11B}" sibTransId="{E0E0F91B-B8B6-4291-AC41-9DF6BE372BD2}"/>
    <dgm:cxn modelId="{40A1B3D9-C639-4845-9FEC-416F10394B89}" srcId="{A2976F16-FD0D-4517-9CF9-2DABB736346F}" destId="{32F24244-9799-4E62-AB6C-59875A2BB4D4}" srcOrd="0" destOrd="0" parTransId="{010BA06E-334D-4F10-BF19-778159CCD38E}" sibTransId="{4DCA6349-9214-4803-A583-2785C16B3728}"/>
    <dgm:cxn modelId="{4FFDC3DE-CB6D-4A1B-BA0A-201C8CA1DD6B}" srcId="{A2976F16-FD0D-4517-9CF9-2DABB736346F}" destId="{F82AE199-C05B-4D16-835F-277BE836DB03}" srcOrd="2" destOrd="0" parTransId="{6C9263E1-37F9-4FF7-9C7D-9E2BEF5E65B3}" sibTransId="{2A041259-A413-4D09-B220-77753FDBEAC9}"/>
    <dgm:cxn modelId="{014C81E7-87CA-45FE-BDD1-2CF1A7D2073C}" type="presOf" srcId="{AA3932E0-2A80-4DA1-8E8F-3DFA5B58A590}" destId="{C818F769-348E-4094-8447-A37DC2AA2FA2}" srcOrd="0" destOrd="2" presId="urn:microsoft.com/office/officeart/2005/8/layout/hList1"/>
    <dgm:cxn modelId="{E27382ED-CFEA-4610-B4CB-8AE28C3FA742}" type="presOf" srcId="{A3B75241-8D40-4E8F-A69E-C960EE73DA55}" destId="{D25755EF-93A4-4BF4-B6F8-52DFCDCC5F53}" srcOrd="0" destOrd="1" presId="urn:microsoft.com/office/officeart/2005/8/layout/hList1"/>
    <dgm:cxn modelId="{82EA46FA-E6DE-4E3D-BF39-15226753CED9}" type="presOf" srcId="{0024A99E-0EC3-443B-B139-66E9B05EC45F}" destId="{056F513E-4544-4A12-82F4-5CC7BD96C4F1}" srcOrd="0" destOrd="1" presId="urn:microsoft.com/office/officeart/2005/8/layout/hList1"/>
    <dgm:cxn modelId="{8AA3C6FA-B3FA-4C18-93F7-E636504649E3}" type="presOf" srcId="{274D680A-26E8-4B8C-BEA0-BFA42CF73AEF}" destId="{056F513E-4544-4A12-82F4-5CC7BD96C4F1}" srcOrd="0" destOrd="2" presId="urn:microsoft.com/office/officeart/2005/8/layout/hList1"/>
    <dgm:cxn modelId="{72B65AFD-982E-4F8A-93D9-7F107BB68847}" srcId="{2DD66744-6E37-4CE7-8FFE-CFE847B77904}" destId="{03FD7859-7244-4A54-9989-888F9660A601}" srcOrd="1" destOrd="0" parTransId="{915E0AA7-CC45-42AE-AFC9-3008DA20599E}" sibTransId="{C413122E-3FB7-4B62-90FC-5D34FE6459B5}"/>
    <dgm:cxn modelId="{799893CA-F23B-457E-BB34-DD2E20C7941A}" type="presParOf" srcId="{82E0069B-15A2-40B1-86E6-80C363E1D7AE}" destId="{652CF74E-2A23-490E-83AF-286C79C03538}" srcOrd="0" destOrd="0" presId="urn:microsoft.com/office/officeart/2005/8/layout/hList1"/>
    <dgm:cxn modelId="{57132496-6739-4C84-8A0C-07643F919529}" type="presParOf" srcId="{652CF74E-2A23-490E-83AF-286C79C03538}" destId="{E90F00AF-3294-4456-B54B-2C89458121C6}" srcOrd="0" destOrd="0" presId="urn:microsoft.com/office/officeart/2005/8/layout/hList1"/>
    <dgm:cxn modelId="{2030F0BE-DBAE-4511-918B-5CB1D2F7F32F}" type="presParOf" srcId="{652CF74E-2A23-490E-83AF-286C79C03538}" destId="{2640099D-C009-4F09-8BB7-CB88A434DF8D}" srcOrd="1" destOrd="0" presId="urn:microsoft.com/office/officeart/2005/8/layout/hList1"/>
    <dgm:cxn modelId="{A5E53A22-ECC5-4DCE-B6BA-804E3FB947C7}" type="presParOf" srcId="{82E0069B-15A2-40B1-86E6-80C363E1D7AE}" destId="{2DD6D0D4-24DA-4CFF-BBF0-B27450A44EC3}" srcOrd="1" destOrd="0" presId="urn:microsoft.com/office/officeart/2005/8/layout/hList1"/>
    <dgm:cxn modelId="{643991DC-E6D5-4DB3-8F89-6BC0289675E4}" type="presParOf" srcId="{82E0069B-15A2-40B1-86E6-80C363E1D7AE}" destId="{6B224AC3-401E-4A37-8A37-6A47759CFA8A}" srcOrd="2" destOrd="0" presId="urn:microsoft.com/office/officeart/2005/8/layout/hList1"/>
    <dgm:cxn modelId="{DB4599BA-749A-4ACD-BB14-AEF71329E28C}" type="presParOf" srcId="{6B224AC3-401E-4A37-8A37-6A47759CFA8A}" destId="{3CC577D9-5629-431A-A821-7CE85CE8AE5F}" srcOrd="0" destOrd="0" presId="urn:microsoft.com/office/officeart/2005/8/layout/hList1"/>
    <dgm:cxn modelId="{49C0B336-FF69-4511-BB0B-0731C031827A}" type="presParOf" srcId="{6B224AC3-401E-4A37-8A37-6A47759CFA8A}" destId="{D25755EF-93A4-4BF4-B6F8-52DFCDCC5F53}" srcOrd="1" destOrd="0" presId="urn:microsoft.com/office/officeart/2005/8/layout/hList1"/>
    <dgm:cxn modelId="{2862C93C-95A8-4773-A7F7-066F22D2EE41}" type="presParOf" srcId="{82E0069B-15A2-40B1-86E6-80C363E1D7AE}" destId="{DD99E3D5-CE48-4398-B26C-E37DB268B456}" srcOrd="3" destOrd="0" presId="urn:microsoft.com/office/officeart/2005/8/layout/hList1"/>
    <dgm:cxn modelId="{6EE334AF-C49F-478D-A9DA-3AB6C7D219B4}" type="presParOf" srcId="{82E0069B-15A2-40B1-86E6-80C363E1D7AE}" destId="{D0BBD4B9-B217-4E18-BA85-B72F7D776DF1}" srcOrd="4" destOrd="0" presId="urn:microsoft.com/office/officeart/2005/8/layout/hList1"/>
    <dgm:cxn modelId="{A02660A7-9D62-417D-8409-873D376D5485}" type="presParOf" srcId="{D0BBD4B9-B217-4E18-BA85-B72F7D776DF1}" destId="{5EAAACAB-FC66-44D4-8DA1-819497B910BF}" srcOrd="0" destOrd="0" presId="urn:microsoft.com/office/officeart/2005/8/layout/hList1"/>
    <dgm:cxn modelId="{38885594-F128-4782-9DCC-6DCAEC96051F}" type="presParOf" srcId="{D0BBD4B9-B217-4E18-BA85-B72F7D776DF1}" destId="{056F513E-4544-4A12-82F4-5CC7BD96C4F1}" srcOrd="1" destOrd="0" presId="urn:microsoft.com/office/officeart/2005/8/layout/hList1"/>
    <dgm:cxn modelId="{07796E7F-C871-45FB-A290-D78B0BC8334E}" type="presParOf" srcId="{82E0069B-15A2-40B1-86E6-80C363E1D7AE}" destId="{350FD9E4-10B5-49B6-839E-4FC797E9FBA7}" srcOrd="5" destOrd="0" presId="urn:microsoft.com/office/officeart/2005/8/layout/hList1"/>
    <dgm:cxn modelId="{605B2788-2767-4C0D-8042-2A8B86F9F76A}" type="presParOf" srcId="{82E0069B-15A2-40B1-86E6-80C363E1D7AE}" destId="{6780506E-E729-48BC-A91D-94D353202505}" srcOrd="6" destOrd="0" presId="urn:microsoft.com/office/officeart/2005/8/layout/hList1"/>
    <dgm:cxn modelId="{F0D27577-C490-4127-9CFE-97966ECEC1B5}" type="presParOf" srcId="{6780506E-E729-48BC-A91D-94D353202505}" destId="{3C343D9F-557A-45C2-9A73-7247051E6441}" srcOrd="0" destOrd="0" presId="urn:microsoft.com/office/officeart/2005/8/layout/hList1"/>
    <dgm:cxn modelId="{AB8DFEFD-4B1E-4B93-B0E9-89D8A788A7FA}" type="presParOf" srcId="{6780506E-E729-48BC-A91D-94D353202505}" destId="{FD29DA79-619B-47F5-A3E9-324E555E481C}" srcOrd="1" destOrd="0" presId="urn:microsoft.com/office/officeart/2005/8/layout/hList1"/>
    <dgm:cxn modelId="{2542B1E5-380A-4028-8076-67D1DDB9FEE3}" type="presParOf" srcId="{82E0069B-15A2-40B1-86E6-80C363E1D7AE}" destId="{7867652D-BCA1-46E9-ACDC-D8CAB190FC22}" srcOrd="7" destOrd="0" presId="urn:microsoft.com/office/officeart/2005/8/layout/hList1"/>
    <dgm:cxn modelId="{16C206FD-F2D0-4D1B-AC47-CB6D734BFF99}" type="presParOf" srcId="{82E0069B-15A2-40B1-86E6-80C363E1D7AE}" destId="{B02B9D29-30F4-48CF-B523-BF45A441E2CF}" srcOrd="8" destOrd="0" presId="urn:microsoft.com/office/officeart/2005/8/layout/hList1"/>
    <dgm:cxn modelId="{0EEAFC52-46D8-43A6-9A9B-EEF447DB50F2}" type="presParOf" srcId="{B02B9D29-30F4-48CF-B523-BF45A441E2CF}" destId="{3CAE7D1F-2EA8-42DC-93E9-8509DEEFEFE4}" srcOrd="0" destOrd="0" presId="urn:microsoft.com/office/officeart/2005/8/layout/hList1"/>
    <dgm:cxn modelId="{A21D83A5-7D3D-4955-A79F-CDC5F13FF201}" type="presParOf" srcId="{B02B9D29-30F4-48CF-B523-BF45A441E2CF}" destId="{29AEDCB6-9A4C-4B9B-8E46-E0FCBB9F4AF9}" srcOrd="1" destOrd="0" presId="urn:microsoft.com/office/officeart/2005/8/layout/hList1"/>
    <dgm:cxn modelId="{EBFD249C-8BCB-4442-ACF4-A86779C70D44}" type="presParOf" srcId="{82E0069B-15A2-40B1-86E6-80C363E1D7AE}" destId="{E0BEE9E7-FC2D-43BC-A292-CB11E4E038D8}" srcOrd="9" destOrd="0" presId="urn:microsoft.com/office/officeart/2005/8/layout/hList1"/>
    <dgm:cxn modelId="{D3ADB977-27AE-4192-895F-4067F6F55EA3}" type="presParOf" srcId="{82E0069B-15A2-40B1-86E6-80C363E1D7AE}" destId="{DF71996F-341B-4611-94FB-4E994E5B03F4}" srcOrd="10" destOrd="0" presId="urn:microsoft.com/office/officeart/2005/8/layout/hList1"/>
    <dgm:cxn modelId="{B96D44CA-AC99-45ED-A042-22235B664961}" type="presParOf" srcId="{DF71996F-341B-4611-94FB-4E994E5B03F4}" destId="{6686C020-8987-4586-BB6F-FE35DB763DD3}" srcOrd="0" destOrd="0" presId="urn:microsoft.com/office/officeart/2005/8/layout/hList1"/>
    <dgm:cxn modelId="{8304AADD-9225-401F-B8CB-39DC1B923206}" type="presParOf" srcId="{DF71996F-341B-4611-94FB-4E994E5B03F4}" destId="{C818F769-348E-4094-8447-A37DC2AA2F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06A7B9-9DC9-4DF0-BFBB-81257933076A}"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668E7B2E-5D59-42F6-97B0-F38CB5AB81CD}">
      <dgm:prSet/>
      <dgm:spPr/>
      <dgm:t>
        <a:bodyPr/>
        <a:lstStyle/>
        <a:p>
          <a:r>
            <a:rPr lang="en-US" dirty="0"/>
            <a:t>Licensing</a:t>
          </a:r>
        </a:p>
      </dgm:t>
    </dgm:pt>
    <dgm:pt modelId="{E32DE8E6-F2E7-4A47-AA53-5F1DD8A561D2}" type="parTrans" cxnId="{371D0C8D-5A28-49BA-AC6D-748E49B3E687}">
      <dgm:prSet/>
      <dgm:spPr/>
      <dgm:t>
        <a:bodyPr/>
        <a:lstStyle/>
        <a:p>
          <a:endParaRPr lang="en-US"/>
        </a:p>
      </dgm:t>
    </dgm:pt>
    <dgm:pt modelId="{53AD40FC-8AA5-4EE3-A4D9-253032C83057}" type="sibTrans" cxnId="{371D0C8D-5A28-49BA-AC6D-748E49B3E687}">
      <dgm:prSet/>
      <dgm:spPr/>
      <dgm:t>
        <a:bodyPr/>
        <a:lstStyle/>
        <a:p>
          <a:endParaRPr lang="en-US"/>
        </a:p>
      </dgm:t>
    </dgm:pt>
    <dgm:pt modelId="{27845C62-BB19-4A0D-AA8E-F785246A55F7}">
      <dgm:prSet/>
      <dgm:spPr/>
      <dgm:t>
        <a:bodyPr/>
        <a:lstStyle/>
        <a:p>
          <a:r>
            <a:rPr lang="en-US" dirty="0"/>
            <a:t>Open Source </a:t>
          </a:r>
        </a:p>
      </dgm:t>
    </dgm:pt>
    <dgm:pt modelId="{F46D8A09-CA72-4237-A2D3-22493904403D}" type="parTrans" cxnId="{F9FDD594-1E94-44A5-A15D-E27CCF0748E6}">
      <dgm:prSet/>
      <dgm:spPr/>
      <dgm:t>
        <a:bodyPr/>
        <a:lstStyle/>
        <a:p>
          <a:endParaRPr lang="en-US"/>
        </a:p>
      </dgm:t>
    </dgm:pt>
    <dgm:pt modelId="{1C756982-D52A-41F8-AE74-AD5D34DC88EA}" type="sibTrans" cxnId="{F9FDD594-1E94-44A5-A15D-E27CCF0748E6}">
      <dgm:prSet/>
      <dgm:spPr/>
      <dgm:t>
        <a:bodyPr/>
        <a:lstStyle/>
        <a:p>
          <a:endParaRPr lang="en-US"/>
        </a:p>
      </dgm:t>
    </dgm:pt>
    <dgm:pt modelId="{0024A99E-0EC3-443B-B139-66E9B05EC45F}">
      <dgm:prSet/>
      <dgm:spPr/>
      <dgm:t>
        <a:bodyPr/>
        <a:lstStyle/>
        <a:p>
          <a:r>
            <a:rPr lang="en-US" dirty="0"/>
            <a:t>Commercial License</a:t>
          </a:r>
        </a:p>
      </dgm:t>
    </dgm:pt>
    <dgm:pt modelId="{D02D2C8D-993A-4633-9AD8-66F7765EFAA7}" type="parTrans" cxnId="{09D53432-87EA-434B-9E52-04FF3BF8F596}">
      <dgm:prSet/>
      <dgm:spPr/>
      <dgm:t>
        <a:bodyPr/>
        <a:lstStyle/>
        <a:p>
          <a:endParaRPr lang="en-US"/>
        </a:p>
      </dgm:t>
    </dgm:pt>
    <dgm:pt modelId="{76C33C18-41D7-454F-BFC3-FD92A75D9F7E}" type="sibTrans" cxnId="{09D53432-87EA-434B-9E52-04FF3BF8F596}">
      <dgm:prSet/>
      <dgm:spPr/>
      <dgm:t>
        <a:bodyPr/>
        <a:lstStyle/>
        <a:p>
          <a:endParaRPr lang="en-US"/>
        </a:p>
      </dgm:t>
    </dgm:pt>
    <dgm:pt modelId="{742A72CF-7F32-4282-BBFB-474EB3F4FF9F}">
      <dgm:prSet/>
      <dgm:spPr/>
      <dgm:t>
        <a:bodyPr/>
        <a:lstStyle/>
        <a:p>
          <a:r>
            <a:rPr lang="en-US" dirty="0"/>
            <a:t>Paying for Software</a:t>
          </a:r>
        </a:p>
      </dgm:t>
    </dgm:pt>
    <dgm:pt modelId="{2B5EB224-C218-46F1-ACAC-FA8691256D2D}" type="parTrans" cxnId="{274642AE-8951-488F-AEBE-0E23DD436BFE}">
      <dgm:prSet/>
      <dgm:spPr/>
      <dgm:t>
        <a:bodyPr/>
        <a:lstStyle/>
        <a:p>
          <a:endParaRPr lang="en-US"/>
        </a:p>
      </dgm:t>
    </dgm:pt>
    <dgm:pt modelId="{E14BEF2E-2007-40EE-9110-11EF37D78C14}" type="sibTrans" cxnId="{274642AE-8951-488F-AEBE-0E23DD436BFE}">
      <dgm:prSet/>
      <dgm:spPr/>
      <dgm:t>
        <a:bodyPr/>
        <a:lstStyle/>
        <a:p>
          <a:endParaRPr lang="en-US"/>
        </a:p>
      </dgm:t>
    </dgm:pt>
    <dgm:pt modelId="{2A416C11-DB11-42A8-99B3-E56084B0AE61}">
      <dgm:prSet/>
      <dgm:spPr/>
      <dgm:t>
        <a:bodyPr/>
        <a:lstStyle/>
        <a:p>
          <a:r>
            <a:rPr lang="en-US" dirty="0"/>
            <a:t>Perpetual License</a:t>
          </a:r>
        </a:p>
      </dgm:t>
    </dgm:pt>
    <dgm:pt modelId="{D8D9CFC8-E301-4915-BBE8-9E788F865B04}" type="parTrans" cxnId="{FAEF50D1-8057-4086-B03F-6B379111A2D7}">
      <dgm:prSet/>
      <dgm:spPr/>
      <dgm:t>
        <a:bodyPr/>
        <a:lstStyle/>
        <a:p>
          <a:endParaRPr lang="en-US"/>
        </a:p>
      </dgm:t>
    </dgm:pt>
    <dgm:pt modelId="{DB6604A2-C04E-4EB9-9FF9-9E12C82BF188}" type="sibTrans" cxnId="{FAEF50D1-8057-4086-B03F-6B379111A2D7}">
      <dgm:prSet/>
      <dgm:spPr/>
      <dgm:t>
        <a:bodyPr/>
        <a:lstStyle/>
        <a:p>
          <a:endParaRPr lang="en-US"/>
        </a:p>
      </dgm:t>
    </dgm:pt>
    <dgm:pt modelId="{0B578006-12F7-4F58-B094-D3536213D1C3}">
      <dgm:prSet/>
      <dgm:spPr/>
      <dgm:t>
        <a:bodyPr/>
        <a:lstStyle/>
        <a:p>
          <a:r>
            <a:rPr lang="en-US" dirty="0"/>
            <a:t>Subscription License</a:t>
          </a:r>
        </a:p>
      </dgm:t>
    </dgm:pt>
    <dgm:pt modelId="{D2BE10E4-9F6D-4A96-8322-53442D8AA322}" type="parTrans" cxnId="{79FA26B9-656C-473A-A2E5-B771A49BA925}">
      <dgm:prSet/>
      <dgm:spPr/>
      <dgm:t>
        <a:bodyPr/>
        <a:lstStyle/>
        <a:p>
          <a:endParaRPr lang="en-US"/>
        </a:p>
      </dgm:t>
    </dgm:pt>
    <dgm:pt modelId="{0535D9CB-1D25-4E3E-842C-BE8E50977B6B}" type="sibTrans" cxnId="{79FA26B9-656C-473A-A2E5-B771A49BA925}">
      <dgm:prSet/>
      <dgm:spPr/>
      <dgm:t>
        <a:bodyPr/>
        <a:lstStyle/>
        <a:p>
          <a:endParaRPr lang="en-US"/>
        </a:p>
      </dgm:t>
    </dgm:pt>
    <dgm:pt modelId="{C1B9179B-0F64-41F1-99D7-6622D84541FA}">
      <dgm:prSet/>
      <dgm:spPr/>
      <dgm:t>
        <a:bodyPr/>
        <a:lstStyle/>
        <a:p>
          <a:r>
            <a:rPr lang="en-US" dirty="0"/>
            <a:t>Software Distribution  </a:t>
          </a:r>
        </a:p>
      </dgm:t>
    </dgm:pt>
    <dgm:pt modelId="{D7F6EA70-A888-440D-9AF4-8D24BBE47483}" type="parTrans" cxnId="{BCC63656-D090-4F13-825C-78D240A0B44E}">
      <dgm:prSet/>
      <dgm:spPr/>
      <dgm:t>
        <a:bodyPr/>
        <a:lstStyle/>
        <a:p>
          <a:endParaRPr lang="en-US"/>
        </a:p>
      </dgm:t>
    </dgm:pt>
    <dgm:pt modelId="{5101B1A5-A7DD-4A49-A835-0954942EC39F}" type="sibTrans" cxnId="{BCC63656-D090-4F13-825C-78D240A0B44E}">
      <dgm:prSet/>
      <dgm:spPr/>
      <dgm:t>
        <a:bodyPr/>
        <a:lstStyle/>
        <a:p>
          <a:endParaRPr lang="en-US"/>
        </a:p>
      </dgm:t>
    </dgm:pt>
    <dgm:pt modelId="{2DD66744-6E37-4CE7-8FFE-CFE847B77904}">
      <dgm:prSet/>
      <dgm:spPr/>
      <dgm:t>
        <a:bodyPr/>
        <a:lstStyle/>
        <a:p>
          <a:r>
            <a:rPr lang="en-US" dirty="0"/>
            <a:t>After-Market:  Support &amp; Maintenance</a:t>
          </a:r>
        </a:p>
      </dgm:t>
    </dgm:pt>
    <dgm:pt modelId="{EB61CB9D-DF4C-435D-9676-22678360B11A}" type="parTrans" cxnId="{D0C5F7B4-F70F-4AAB-9FF0-84004B84B76E}">
      <dgm:prSet/>
      <dgm:spPr/>
      <dgm:t>
        <a:bodyPr/>
        <a:lstStyle/>
        <a:p>
          <a:endParaRPr lang="en-US"/>
        </a:p>
      </dgm:t>
    </dgm:pt>
    <dgm:pt modelId="{FA1B7DFD-D3BD-4226-ACFD-95B2425F0995}" type="sibTrans" cxnId="{D0C5F7B4-F70F-4AAB-9FF0-84004B84B76E}">
      <dgm:prSet/>
      <dgm:spPr/>
      <dgm:t>
        <a:bodyPr/>
        <a:lstStyle/>
        <a:p>
          <a:endParaRPr lang="en-US"/>
        </a:p>
      </dgm:t>
    </dgm:pt>
    <dgm:pt modelId="{47B8E2AE-CE79-4E62-BE41-A3365C9581C4}">
      <dgm:prSet/>
      <dgm:spPr/>
      <dgm:t>
        <a:bodyPr/>
        <a:lstStyle/>
        <a:p>
          <a:r>
            <a:rPr lang="en-US" dirty="0"/>
            <a:t>Partner Channels</a:t>
          </a:r>
        </a:p>
      </dgm:t>
    </dgm:pt>
    <dgm:pt modelId="{6734E262-63DF-40C5-93EA-A4E866B8D11B}" type="parTrans" cxnId="{09C482D6-9F01-4588-8D62-1379E4EB0F23}">
      <dgm:prSet/>
      <dgm:spPr/>
      <dgm:t>
        <a:bodyPr/>
        <a:lstStyle/>
        <a:p>
          <a:endParaRPr lang="en-US"/>
        </a:p>
      </dgm:t>
    </dgm:pt>
    <dgm:pt modelId="{E0E0F91B-B8B6-4291-AC41-9DF6BE372BD2}" type="sibTrans" cxnId="{09C482D6-9F01-4588-8D62-1379E4EB0F23}">
      <dgm:prSet/>
      <dgm:spPr/>
      <dgm:t>
        <a:bodyPr/>
        <a:lstStyle/>
        <a:p>
          <a:endParaRPr lang="en-US"/>
        </a:p>
      </dgm:t>
    </dgm:pt>
    <dgm:pt modelId="{03FD7859-7244-4A54-9989-888F9660A601}">
      <dgm:prSet/>
      <dgm:spPr/>
      <dgm:t>
        <a:bodyPr/>
        <a:lstStyle/>
        <a:p>
          <a:r>
            <a:rPr lang="en-US" dirty="0"/>
            <a:t>ISVs</a:t>
          </a:r>
        </a:p>
      </dgm:t>
    </dgm:pt>
    <dgm:pt modelId="{915E0AA7-CC45-42AE-AFC9-3008DA20599E}" type="parTrans" cxnId="{72B65AFD-982E-4F8A-93D9-7F107BB68847}">
      <dgm:prSet/>
      <dgm:spPr/>
      <dgm:t>
        <a:bodyPr/>
        <a:lstStyle/>
        <a:p>
          <a:endParaRPr lang="en-US"/>
        </a:p>
      </dgm:t>
    </dgm:pt>
    <dgm:pt modelId="{C413122E-3FB7-4B62-90FC-5D34FE6459B5}" type="sibTrans" cxnId="{72B65AFD-982E-4F8A-93D9-7F107BB68847}">
      <dgm:prSet/>
      <dgm:spPr/>
      <dgm:t>
        <a:bodyPr/>
        <a:lstStyle/>
        <a:p>
          <a:endParaRPr lang="en-US"/>
        </a:p>
      </dgm:t>
    </dgm:pt>
    <dgm:pt modelId="{AA3932E0-2A80-4DA1-8E8F-3DFA5B58A590}">
      <dgm:prSet/>
      <dgm:spPr/>
      <dgm:t>
        <a:bodyPr/>
        <a:lstStyle/>
        <a:p>
          <a:r>
            <a:rPr lang="en-US" dirty="0"/>
            <a:t>VARs</a:t>
          </a:r>
        </a:p>
      </dgm:t>
    </dgm:pt>
    <dgm:pt modelId="{38C0F916-A11D-48CB-AEF8-A427F5F8867B}" type="parTrans" cxnId="{1A339665-9408-4D24-AC9C-FF2D2A464209}">
      <dgm:prSet/>
      <dgm:spPr/>
      <dgm:t>
        <a:bodyPr/>
        <a:lstStyle/>
        <a:p>
          <a:endParaRPr lang="en-US"/>
        </a:p>
      </dgm:t>
    </dgm:pt>
    <dgm:pt modelId="{D432D9EE-342E-43D8-8B16-F5E8A174F31E}" type="sibTrans" cxnId="{1A339665-9408-4D24-AC9C-FF2D2A464209}">
      <dgm:prSet/>
      <dgm:spPr/>
      <dgm:t>
        <a:bodyPr/>
        <a:lstStyle/>
        <a:p>
          <a:endParaRPr lang="en-US"/>
        </a:p>
      </dgm:t>
    </dgm:pt>
    <dgm:pt modelId="{F1898534-1FC7-4AE3-A16D-4B92C74C54FD}">
      <dgm:prSet/>
      <dgm:spPr/>
      <dgm:t>
        <a:bodyPr/>
        <a:lstStyle/>
        <a:p>
          <a:r>
            <a:rPr lang="en-US" dirty="0"/>
            <a:t>System Integrators (SI) </a:t>
          </a:r>
        </a:p>
      </dgm:t>
    </dgm:pt>
    <dgm:pt modelId="{91ECA3E6-E608-490A-9710-8AEEDF7EAFFB}" type="parTrans" cxnId="{05718F45-BEF6-4ED8-9FB4-C5A2FD6CD0B7}">
      <dgm:prSet/>
      <dgm:spPr/>
      <dgm:t>
        <a:bodyPr/>
        <a:lstStyle/>
        <a:p>
          <a:endParaRPr lang="en-US"/>
        </a:p>
      </dgm:t>
    </dgm:pt>
    <dgm:pt modelId="{884B80F2-1F90-4FE5-A828-645D8BC889A6}" type="sibTrans" cxnId="{05718F45-BEF6-4ED8-9FB4-C5A2FD6CD0B7}">
      <dgm:prSet/>
      <dgm:spPr/>
      <dgm:t>
        <a:bodyPr/>
        <a:lstStyle/>
        <a:p>
          <a:endParaRPr lang="en-US"/>
        </a:p>
      </dgm:t>
    </dgm:pt>
    <dgm:pt modelId="{B1690ADB-E03C-4852-9022-9C311A3DE6F8}">
      <dgm:prSet/>
      <dgm:spPr/>
      <dgm:t>
        <a:bodyPr/>
        <a:lstStyle/>
        <a:p>
          <a:r>
            <a:rPr lang="en-US" dirty="0"/>
            <a:t>IT Consulting</a:t>
          </a:r>
        </a:p>
      </dgm:t>
    </dgm:pt>
    <dgm:pt modelId="{DDD717F3-BC35-4EC9-AE2A-8DDED8BFF754}" type="parTrans" cxnId="{BC36279D-1B92-4EAD-ADCB-101C5AC409EF}">
      <dgm:prSet/>
      <dgm:spPr/>
      <dgm:t>
        <a:bodyPr/>
        <a:lstStyle/>
        <a:p>
          <a:endParaRPr lang="en-US"/>
        </a:p>
      </dgm:t>
    </dgm:pt>
    <dgm:pt modelId="{F07091F2-9871-44CF-BF72-B5F60A1C990B}" type="sibTrans" cxnId="{BC36279D-1B92-4EAD-ADCB-101C5AC409EF}">
      <dgm:prSet/>
      <dgm:spPr/>
      <dgm:t>
        <a:bodyPr/>
        <a:lstStyle/>
        <a:p>
          <a:endParaRPr lang="en-US"/>
        </a:p>
      </dgm:t>
    </dgm:pt>
    <dgm:pt modelId="{369FE6E9-B1DD-4AF0-A90A-003FB172A284}">
      <dgm:prSet phldrT="[Text]"/>
      <dgm:spPr/>
      <dgm:t>
        <a:bodyPr/>
        <a:lstStyle/>
        <a:p>
          <a:r>
            <a:rPr lang="en-US" dirty="0"/>
            <a:t>Paths to Market</a:t>
          </a:r>
        </a:p>
      </dgm:t>
    </dgm:pt>
    <dgm:pt modelId="{97C7B448-167B-4955-9ACA-13863DE2C737}" type="parTrans" cxnId="{D05F68AC-F9FF-46B6-99F1-9278018869C4}">
      <dgm:prSet/>
      <dgm:spPr/>
      <dgm:t>
        <a:bodyPr/>
        <a:lstStyle/>
        <a:p>
          <a:endParaRPr lang="en-US"/>
        </a:p>
      </dgm:t>
    </dgm:pt>
    <dgm:pt modelId="{49CA7146-395C-4BA1-AE97-708AE0EBFEB8}" type="sibTrans" cxnId="{D05F68AC-F9FF-46B6-99F1-9278018869C4}">
      <dgm:prSet/>
      <dgm:spPr/>
      <dgm:t>
        <a:bodyPr/>
        <a:lstStyle/>
        <a:p>
          <a:endParaRPr lang="en-US"/>
        </a:p>
      </dgm:t>
    </dgm:pt>
    <dgm:pt modelId="{0844945E-560B-4C9B-B305-32C8ECCEA57E}">
      <dgm:prSet phldrT="[Text]"/>
      <dgm:spPr/>
      <dgm:t>
        <a:bodyPr/>
        <a:lstStyle/>
        <a:p>
          <a:r>
            <a:rPr lang="en-US" dirty="0"/>
            <a:t>Channels</a:t>
          </a:r>
        </a:p>
      </dgm:t>
    </dgm:pt>
    <dgm:pt modelId="{94C31AC6-3817-4483-92BD-379ACE3AC10A}" type="parTrans" cxnId="{CBB2D14D-7CD4-4CF4-AE15-6FC1AC9F66B9}">
      <dgm:prSet/>
      <dgm:spPr/>
      <dgm:t>
        <a:bodyPr/>
        <a:lstStyle/>
        <a:p>
          <a:endParaRPr lang="en-US"/>
        </a:p>
      </dgm:t>
    </dgm:pt>
    <dgm:pt modelId="{8D6F1327-0736-414D-80C7-B48ED3CA0873}" type="sibTrans" cxnId="{CBB2D14D-7CD4-4CF4-AE15-6FC1AC9F66B9}">
      <dgm:prSet/>
      <dgm:spPr/>
      <dgm:t>
        <a:bodyPr/>
        <a:lstStyle/>
        <a:p>
          <a:endParaRPr lang="en-US"/>
        </a:p>
      </dgm:t>
    </dgm:pt>
    <dgm:pt modelId="{68EDF461-9359-4F12-A8E0-4CC0039068CA}">
      <dgm:prSet phldrT="[Text]"/>
      <dgm:spPr/>
      <dgm:t>
        <a:bodyPr/>
        <a:lstStyle/>
        <a:p>
          <a:r>
            <a:rPr lang="en-US" dirty="0"/>
            <a:t>How to Generate Revenue</a:t>
          </a:r>
        </a:p>
      </dgm:t>
    </dgm:pt>
    <dgm:pt modelId="{EE8B17AF-925C-4D94-BFCE-4B3E42B6E10D}" type="parTrans" cxnId="{DDCCD234-AA65-4A92-89EF-7228BE9DA245}">
      <dgm:prSet/>
      <dgm:spPr/>
      <dgm:t>
        <a:bodyPr/>
        <a:lstStyle/>
        <a:p>
          <a:endParaRPr lang="en-US"/>
        </a:p>
      </dgm:t>
    </dgm:pt>
    <dgm:pt modelId="{DB3A613C-3DC5-436D-BDEC-D9F9783861E1}" type="sibTrans" cxnId="{DDCCD234-AA65-4A92-89EF-7228BE9DA245}">
      <dgm:prSet/>
      <dgm:spPr/>
      <dgm:t>
        <a:bodyPr/>
        <a:lstStyle/>
        <a:p>
          <a:endParaRPr lang="en-US"/>
        </a:p>
      </dgm:t>
    </dgm:pt>
    <dgm:pt modelId="{274D680A-26E8-4B8C-BEA0-BFA42CF73AEF}">
      <dgm:prSet phldrT="[Text]"/>
      <dgm:spPr/>
      <dgm:t>
        <a:bodyPr/>
        <a:lstStyle/>
        <a:p>
          <a:r>
            <a:rPr lang="en-US" dirty="0"/>
            <a:t>Service Level Agreements</a:t>
          </a:r>
        </a:p>
      </dgm:t>
    </dgm:pt>
    <dgm:pt modelId="{76DF3C21-DCE1-4427-A00B-0111FC90C2CD}" type="parTrans" cxnId="{2276DF4F-8FDE-4BE7-97F5-0C7EB0D37D05}">
      <dgm:prSet/>
      <dgm:spPr/>
      <dgm:t>
        <a:bodyPr/>
        <a:lstStyle/>
        <a:p>
          <a:endParaRPr lang="en-US"/>
        </a:p>
      </dgm:t>
    </dgm:pt>
    <dgm:pt modelId="{EE6FF2B0-97E7-4A65-970A-4F27DEABF60C}" type="sibTrans" cxnId="{2276DF4F-8FDE-4BE7-97F5-0C7EB0D37D05}">
      <dgm:prSet/>
      <dgm:spPr/>
      <dgm:t>
        <a:bodyPr/>
        <a:lstStyle/>
        <a:p>
          <a:endParaRPr lang="en-US"/>
        </a:p>
      </dgm:t>
    </dgm:pt>
    <dgm:pt modelId="{A2976F16-FD0D-4517-9CF9-2DABB736346F}">
      <dgm:prSet phldrT="[Text]"/>
      <dgm:spPr/>
      <dgm:t>
        <a:bodyPr/>
        <a:lstStyle/>
        <a:p>
          <a:r>
            <a:rPr lang="en-US" dirty="0">
              <a:solidFill>
                <a:srgbClr val="A6A6A6"/>
              </a:solidFill>
            </a:rPr>
            <a:t>Who is the Customer</a:t>
          </a:r>
        </a:p>
      </dgm:t>
    </dgm:pt>
    <dgm:pt modelId="{38E17C3A-CE4F-44E0-A23E-C02CCF925923}" type="parTrans" cxnId="{73F0F672-7D7F-406D-AA3F-4748EAF13035}">
      <dgm:prSet/>
      <dgm:spPr/>
      <dgm:t>
        <a:bodyPr/>
        <a:lstStyle/>
        <a:p>
          <a:endParaRPr lang="en-US"/>
        </a:p>
      </dgm:t>
    </dgm:pt>
    <dgm:pt modelId="{94B784F7-B9C4-4B34-99F9-5F250EA7FE97}" type="sibTrans" cxnId="{73F0F672-7D7F-406D-AA3F-4748EAF13035}">
      <dgm:prSet/>
      <dgm:spPr/>
      <dgm:t>
        <a:bodyPr/>
        <a:lstStyle/>
        <a:p>
          <a:endParaRPr lang="en-US"/>
        </a:p>
      </dgm:t>
    </dgm:pt>
    <dgm:pt modelId="{32F24244-9799-4E62-AB6C-59875A2BB4D4}">
      <dgm:prSet phldrT="[Text]"/>
      <dgm:spPr/>
      <dgm:t>
        <a:bodyPr/>
        <a:lstStyle/>
        <a:p>
          <a:r>
            <a:rPr lang="en-US" dirty="0">
              <a:solidFill>
                <a:srgbClr val="A6A6A6"/>
              </a:solidFill>
            </a:rPr>
            <a:t>Organization’s Philosophy</a:t>
          </a:r>
        </a:p>
      </dgm:t>
    </dgm:pt>
    <dgm:pt modelId="{010BA06E-334D-4F10-BF19-778159CCD38E}" type="parTrans" cxnId="{40A1B3D9-C639-4845-9FEC-416F10394B89}">
      <dgm:prSet/>
      <dgm:spPr/>
      <dgm:t>
        <a:bodyPr/>
        <a:lstStyle/>
        <a:p>
          <a:endParaRPr lang="en-US"/>
        </a:p>
      </dgm:t>
    </dgm:pt>
    <dgm:pt modelId="{4DCA6349-9214-4803-A583-2785C16B3728}" type="sibTrans" cxnId="{40A1B3D9-C639-4845-9FEC-416F10394B89}">
      <dgm:prSet/>
      <dgm:spPr/>
      <dgm:t>
        <a:bodyPr/>
        <a:lstStyle/>
        <a:p>
          <a:endParaRPr lang="en-US"/>
        </a:p>
      </dgm:t>
    </dgm:pt>
    <dgm:pt modelId="{F82AE199-C05B-4D16-835F-277BE836DB03}">
      <dgm:prSet phldrT="[Text]"/>
      <dgm:spPr/>
      <dgm:t>
        <a:bodyPr/>
        <a:lstStyle/>
        <a:p>
          <a:r>
            <a:rPr lang="en-US" dirty="0">
              <a:solidFill>
                <a:srgbClr val="A6A6A6"/>
              </a:solidFill>
            </a:rPr>
            <a:t>Customer Journey</a:t>
          </a:r>
        </a:p>
      </dgm:t>
    </dgm:pt>
    <dgm:pt modelId="{6C9263E1-37F9-4FF7-9C7D-9E2BEF5E65B3}" type="parTrans" cxnId="{4FFDC3DE-CB6D-4A1B-BA0A-201C8CA1DD6B}">
      <dgm:prSet/>
      <dgm:spPr/>
      <dgm:t>
        <a:bodyPr/>
        <a:lstStyle/>
        <a:p>
          <a:endParaRPr lang="en-US"/>
        </a:p>
      </dgm:t>
    </dgm:pt>
    <dgm:pt modelId="{2A041259-A413-4D09-B220-77753FDBEAC9}" type="sibTrans" cxnId="{4FFDC3DE-CB6D-4A1B-BA0A-201C8CA1DD6B}">
      <dgm:prSet/>
      <dgm:spPr/>
      <dgm:t>
        <a:bodyPr/>
        <a:lstStyle/>
        <a:p>
          <a:endParaRPr lang="en-US"/>
        </a:p>
      </dgm:t>
    </dgm:pt>
    <dgm:pt modelId="{A3B75241-8D40-4E8F-A69E-C960EE73DA55}">
      <dgm:prSet phldrT="[Text]"/>
      <dgm:spPr/>
      <dgm:t>
        <a:bodyPr/>
        <a:lstStyle/>
        <a:p>
          <a:r>
            <a:rPr lang="en-US" dirty="0">
              <a:solidFill>
                <a:srgbClr val="A6A6A6"/>
              </a:solidFill>
            </a:rPr>
            <a:t>IT Pro Profile &amp; Personas</a:t>
          </a:r>
        </a:p>
      </dgm:t>
    </dgm:pt>
    <dgm:pt modelId="{C0816BCC-3630-4E06-897B-462CDAF1759C}" type="parTrans" cxnId="{1B2A4CBE-970D-4BDC-A36F-A0274586818F}">
      <dgm:prSet/>
      <dgm:spPr/>
      <dgm:t>
        <a:bodyPr/>
        <a:lstStyle/>
        <a:p>
          <a:endParaRPr lang="en-US"/>
        </a:p>
      </dgm:t>
    </dgm:pt>
    <dgm:pt modelId="{FC27A638-1D87-4633-8B02-ECB8785F3926}" type="sibTrans" cxnId="{1B2A4CBE-970D-4BDC-A36F-A0274586818F}">
      <dgm:prSet/>
      <dgm:spPr/>
      <dgm:t>
        <a:bodyPr/>
        <a:lstStyle/>
        <a:p>
          <a:endParaRPr lang="en-US"/>
        </a:p>
      </dgm:t>
    </dgm:pt>
    <dgm:pt modelId="{69AF626F-1124-4E6C-914A-1C4BD49E6D93}">
      <dgm:prSet phldrT="[Text]"/>
      <dgm:spPr/>
      <dgm:t>
        <a:bodyPr/>
        <a:lstStyle/>
        <a:p>
          <a:r>
            <a:rPr lang="en-US" dirty="0">
              <a:solidFill>
                <a:srgbClr val="A6A6A6"/>
              </a:solidFill>
            </a:rPr>
            <a:t>Priorities at Each Stage</a:t>
          </a:r>
        </a:p>
      </dgm:t>
    </dgm:pt>
    <dgm:pt modelId="{A1B52F5D-E959-4925-81EA-6A5518540E12}" type="parTrans" cxnId="{A5ABAC2B-4B4A-4765-8A43-A8B6704FC1AB}">
      <dgm:prSet/>
      <dgm:spPr/>
      <dgm:t>
        <a:bodyPr/>
        <a:lstStyle/>
        <a:p>
          <a:endParaRPr lang="en-US"/>
        </a:p>
      </dgm:t>
    </dgm:pt>
    <dgm:pt modelId="{E0FE2D22-1183-4B57-A1C0-FC6A044C7927}" type="sibTrans" cxnId="{A5ABAC2B-4B4A-4765-8A43-A8B6704FC1AB}">
      <dgm:prSet/>
      <dgm:spPr/>
      <dgm:t>
        <a:bodyPr/>
        <a:lstStyle/>
        <a:p>
          <a:endParaRPr lang="en-US"/>
        </a:p>
      </dgm:t>
    </dgm:pt>
    <dgm:pt modelId="{1B823F1B-C780-4397-97D1-950CD27597CC}">
      <dgm:prSet/>
      <dgm:spPr/>
      <dgm:t>
        <a:bodyPr/>
        <a:lstStyle/>
        <a:p>
          <a:r>
            <a:rPr lang="en-US" dirty="0">
              <a:solidFill>
                <a:srgbClr val="A6A6A6"/>
              </a:solidFill>
            </a:rPr>
            <a:t>Defining the Market</a:t>
          </a:r>
        </a:p>
      </dgm:t>
    </dgm:pt>
    <dgm:pt modelId="{90F23960-B749-487B-B206-5C1C96C1F1FA}" type="parTrans" cxnId="{59702775-7EC6-4BAF-80C2-555737900531}">
      <dgm:prSet/>
      <dgm:spPr/>
      <dgm:t>
        <a:bodyPr/>
        <a:lstStyle/>
        <a:p>
          <a:endParaRPr lang="en-US"/>
        </a:p>
      </dgm:t>
    </dgm:pt>
    <dgm:pt modelId="{B32A480A-7212-4542-A41E-EC75418072F7}" type="sibTrans" cxnId="{59702775-7EC6-4BAF-80C2-555737900531}">
      <dgm:prSet/>
      <dgm:spPr/>
      <dgm:t>
        <a:bodyPr/>
        <a:lstStyle/>
        <a:p>
          <a:endParaRPr lang="en-US"/>
        </a:p>
      </dgm:t>
    </dgm:pt>
    <dgm:pt modelId="{54EE0C74-D580-4C77-958F-154B7DFFF214}">
      <dgm:prSet/>
      <dgm:spPr/>
      <dgm:t>
        <a:bodyPr/>
        <a:lstStyle/>
        <a:p>
          <a:r>
            <a:rPr lang="en-US" dirty="0">
              <a:solidFill>
                <a:srgbClr val="A6A6A6"/>
              </a:solidFill>
            </a:rPr>
            <a:t>Category</a:t>
          </a:r>
        </a:p>
      </dgm:t>
    </dgm:pt>
    <dgm:pt modelId="{8D8564F0-1C8F-476D-97D3-6E1048E1364F}" type="parTrans" cxnId="{B15415C3-C524-4D0D-B37D-5472BF562814}">
      <dgm:prSet/>
      <dgm:spPr/>
      <dgm:t>
        <a:bodyPr/>
        <a:lstStyle/>
        <a:p>
          <a:endParaRPr lang="en-US"/>
        </a:p>
      </dgm:t>
    </dgm:pt>
    <dgm:pt modelId="{62F58A36-A147-4EFF-B75F-89CA3D39B8C2}" type="sibTrans" cxnId="{B15415C3-C524-4D0D-B37D-5472BF562814}">
      <dgm:prSet/>
      <dgm:spPr/>
      <dgm:t>
        <a:bodyPr/>
        <a:lstStyle/>
        <a:p>
          <a:endParaRPr lang="en-US"/>
        </a:p>
      </dgm:t>
    </dgm:pt>
    <dgm:pt modelId="{0AA90080-425E-4DB6-84EE-64E77F341E29}">
      <dgm:prSet/>
      <dgm:spPr/>
      <dgm:t>
        <a:bodyPr/>
        <a:lstStyle/>
        <a:p>
          <a:r>
            <a:rPr lang="en-US" dirty="0">
              <a:solidFill>
                <a:srgbClr val="A6A6A6"/>
              </a:solidFill>
            </a:rPr>
            <a:t>Function</a:t>
          </a:r>
        </a:p>
      </dgm:t>
    </dgm:pt>
    <dgm:pt modelId="{45066D72-20EF-4F0F-B80C-02A6B045A1DC}" type="parTrans" cxnId="{F08C2910-DDDD-4745-BAAF-3DA1FDC753C3}">
      <dgm:prSet/>
      <dgm:spPr/>
      <dgm:t>
        <a:bodyPr/>
        <a:lstStyle/>
        <a:p>
          <a:endParaRPr lang="en-US"/>
        </a:p>
      </dgm:t>
    </dgm:pt>
    <dgm:pt modelId="{7C8650A5-1A9E-4599-92DF-CE3E87E90AE0}" type="sibTrans" cxnId="{F08C2910-DDDD-4745-BAAF-3DA1FDC753C3}">
      <dgm:prSet/>
      <dgm:spPr/>
      <dgm:t>
        <a:bodyPr/>
        <a:lstStyle/>
        <a:p>
          <a:endParaRPr lang="en-US"/>
        </a:p>
      </dgm:t>
    </dgm:pt>
    <dgm:pt modelId="{20DA157D-ADE1-4641-B855-7A0365B92D6A}">
      <dgm:prSet/>
      <dgm:spPr/>
      <dgm:t>
        <a:bodyPr/>
        <a:lstStyle/>
        <a:p>
          <a:r>
            <a:rPr lang="en-US" dirty="0">
              <a:solidFill>
                <a:srgbClr val="A6A6A6"/>
              </a:solidFill>
            </a:rPr>
            <a:t>Target Customers </a:t>
          </a:r>
        </a:p>
      </dgm:t>
    </dgm:pt>
    <dgm:pt modelId="{049F6D25-8A05-4A9D-B30E-C734C2693C68}" type="parTrans" cxnId="{5C0AD816-6829-49F4-AF80-E22AE0BEED0E}">
      <dgm:prSet/>
      <dgm:spPr/>
      <dgm:t>
        <a:bodyPr/>
        <a:lstStyle/>
        <a:p>
          <a:endParaRPr lang="en-US"/>
        </a:p>
      </dgm:t>
    </dgm:pt>
    <dgm:pt modelId="{38810EA8-0C18-4D3F-B762-E86B5695D322}" type="sibTrans" cxnId="{5C0AD816-6829-49F4-AF80-E22AE0BEED0E}">
      <dgm:prSet/>
      <dgm:spPr/>
      <dgm:t>
        <a:bodyPr/>
        <a:lstStyle/>
        <a:p>
          <a:endParaRPr lang="en-US"/>
        </a:p>
      </dgm:t>
    </dgm:pt>
    <dgm:pt modelId="{82E0069B-15A2-40B1-86E6-80C363E1D7AE}" type="pres">
      <dgm:prSet presAssocID="{C706A7B9-9DC9-4DF0-BFBB-81257933076A}" presName="Name0" presStyleCnt="0">
        <dgm:presLayoutVars>
          <dgm:dir/>
          <dgm:animLvl val="lvl"/>
          <dgm:resizeHandles val="exact"/>
        </dgm:presLayoutVars>
      </dgm:prSet>
      <dgm:spPr/>
    </dgm:pt>
    <dgm:pt modelId="{652CF74E-2A23-490E-83AF-286C79C03538}" type="pres">
      <dgm:prSet presAssocID="{1B823F1B-C780-4397-97D1-950CD27597CC}" presName="composite" presStyleCnt="0"/>
      <dgm:spPr/>
    </dgm:pt>
    <dgm:pt modelId="{E90F00AF-3294-4456-B54B-2C89458121C6}" type="pres">
      <dgm:prSet presAssocID="{1B823F1B-C780-4397-97D1-950CD27597CC}" presName="parTx" presStyleLbl="alignNode1" presStyleIdx="0" presStyleCnt="6">
        <dgm:presLayoutVars>
          <dgm:chMax val="0"/>
          <dgm:chPref val="0"/>
          <dgm:bulletEnabled val="1"/>
        </dgm:presLayoutVars>
      </dgm:prSet>
      <dgm:spPr/>
    </dgm:pt>
    <dgm:pt modelId="{2640099D-C009-4F09-8BB7-CB88A434DF8D}" type="pres">
      <dgm:prSet presAssocID="{1B823F1B-C780-4397-97D1-950CD27597CC}" presName="desTx" presStyleLbl="alignAccFollowNode1" presStyleIdx="0" presStyleCnt="6">
        <dgm:presLayoutVars>
          <dgm:bulletEnabled val="1"/>
        </dgm:presLayoutVars>
      </dgm:prSet>
      <dgm:spPr/>
    </dgm:pt>
    <dgm:pt modelId="{2DD6D0D4-24DA-4CFF-BBF0-B27450A44EC3}" type="pres">
      <dgm:prSet presAssocID="{B32A480A-7212-4542-A41E-EC75418072F7}" presName="space" presStyleCnt="0"/>
      <dgm:spPr/>
    </dgm:pt>
    <dgm:pt modelId="{6B224AC3-401E-4A37-8A37-6A47759CFA8A}" type="pres">
      <dgm:prSet presAssocID="{A2976F16-FD0D-4517-9CF9-2DABB736346F}" presName="composite" presStyleCnt="0"/>
      <dgm:spPr/>
    </dgm:pt>
    <dgm:pt modelId="{3CC577D9-5629-431A-A821-7CE85CE8AE5F}" type="pres">
      <dgm:prSet presAssocID="{A2976F16-FD0D-4517-9CF9-2DABB736346F}" presName="parTx" presStyleLbl="alignNode1" presStyleIdx="1" presStyleCnt="6">
        <dgm:presLayoutVars>
          <dgm:chMax val="0"/>
          <dgm:chPref val="0"/>
          <dgm:bulletEnabled val="1"/>
        </dgm:presLayoutVars>
      </dgm:prSet>
      <dgm:spPr/>
    </dgm:pt>
    <dgm:pt modelId="{D25755EF-93A4-4BF4-B6F8-52DFCDCC5F53}" type="pres">
      <dgm:prSet presAssocID="{A2976F16-FD0D-4517-9CF9-2DABB736346F}" presName="desTx" presStyleLbl="alignAccFollowNode1" presStyleIdx="1" presStyleCnt="6">
        <dgm:presLayoutVars>
          <dgm:bulletEnabled val="1"/>
        </dgm:presLayoutVars>
      </dgm:prSet>
      <dgm:spPr/>
    </dgm:pt>
    <dgm:pt modelId="{DD99E3D5-CE48-4398-B26C-E37DB268B456}" type="pres">
      <dgm:prSet presAssocID="{94B784F7-B9C4-4B34-99F9-5F250EA7FE97}" presName="space" presStyleCnt="0"/>
      <dgm:spPr/>
    </dgm:pt>
    <dgm:pt modelId="{D0BBD4B9-B217-4E18-BA85-B72F7D776DF1}" type="pres">
      <dgm:prSet presAssocID="{668E7B2E-5D59-42F6-97B0-F38CB5AB81CD}" presName="composite" presStyleCnt="0"/>
      <dgm:spPr/>
    </dgm:pt>
    <dgm:pt modelId="{5EAAACAB-FC66-44D4-8DA1-819497B910BF}" type="pres">
      <dgm:prSet presAssocID="{668E7B2E-5D59-42F6-97B0-F38CB5AB81CD}" presName="parTx" presStyleLbl="alignNode1" presStyleIdx="2" presStyleCnt="6">
        <dgm:presLayoutVars>
          <dgm:chMax val="0"/>
          <dgm:chPref val="0"/>
          <dgm:bulletEnabled val="1"/>
        </dgm:presLayoutVars>
      </dgm:prSet>
      <dgm:spPr/>
    </dgm:pt>
    <dgm:pt modelId="{056F513E-4544-4A12-82F4-5CC7BD96C4F1}" type="pres">
      <dgm:prSet presAssocID="{668E7B2E-5D59-42F6-97B0-F38CB5AB81CD}" presName="desTx" presStyleLbl="alignAccFollowNode1" presStyleIdx="2" presStyleCnt="6">
        <dgm:presLayoutVars>
          <dgm:bulletEnabled val="1"/>
        </dgm:presLayoutVars>
      </dgm:prSet>
      <dgm:spPr/>
    </dgm:pt>
    <dgm:pt modelId="{350FD9E4-10B5-49B6-839E-4FC797E9FBA7}" type="pres">
      <dgm:prSet presAssocID="{53AD40FC-8AA5-4EE3-A4D9-253032C83057}" presName="space" presStyleCnt="0"/>
      <dgm:spPr/>
    </dgm:pt>
    <dgm:pt modelId="{6780506E-E729-48BC-A91D-94D353202505}" type="pres">
      <dgm:prSet presAssocID="{742A72CF-7F32-4282-BBFB-474EB3F4FF9F}" presName="composite" presStyleCnt="0"/>
      <dgm:spPr/>
    </dgm:pt>
    <dgm:pt modelId="{3C343D9F-557A-45C2-9A73-7247051E6441}" type="pres">
      <dgm:prSet presAssocID="{742A72CF-7F32-4282-BBFB-474EB3F4FF9F}" presName="parTx" presStyleLbl="alignNode1" presStyleIdx="3" presStyleCnt="6">
        <dgm:presLayoutVars>
          <dgm:chMax val="0"/>
          <dgm:chPref val="0"/>
          <dgm:bulletEnabled val="1"/>
        </dgm:presLayoutVars>
      </dgm:prSet>
      <dgm:spPr/>
    </dgm:pt>
    <dgm:pt modelId="{FD29DA79-619B-47F5-A3E9-324E555E481C}" type="pres">
      <dgm:prSet presAssocID="{742A72CF-7F32-4282-BBFB-474EB3F4FF9F}" presName="desTx" presStyleLbl="alignAccFollowNode1" presStyleIdx="3" presStyleCnt="6">
        <dgm:presLayoutVars>
          <dgm:bulletEnabled val="1"/>
        </dgm:presLayoutVars>
      </dgm:prSet>
      <dgm:spPr/>
    </dgm:pt>
    <dgm:pt modelId="{7867652D-BCA1-46E9-ACDC-D8CAB190FC22}" type="pres">
      <dgm:prSet presAssocID="{E14BEF2E-2007-40EE-9110-11EF37D78C14}" presName="space" presStyleCnt="0"/>
      <dgm:spPr/>
    </dgm:pt>
    <dgm:pt modelId="{B02B9D29-30F4-48CF-B523-BF45A441E2CF}" type="pres">
      <dgm:prSet presAssocID="{C1B9179B-0F64-41F1-99D7-6622D84541FA}" presName="composite" presStyleCnt="0"/>
      <dgm:spPr/>
    </dgm:pt>
    <dgm:pt modelId="{3CAE7D1F-2EA8-42DC-93E9-8509DEEFEFE4}" type="pres">
      <dgm:prSet presAssocID="{C1B9179B-0F64-41F1-99D7-6622D84541FA}" presName="parTx" presStyleLbl="alignNode1" presStyleIdx="4" presStyleCnt="6">
        <dgm:presLayoutVars>
          <dgm:chMax val="0"/>
          <dgm:chPref val="0"/>
          <dgm:bulletEnabled val="1"/>
        </dgm:presLayoutVars>
      </dgm:prSet>
      <dgm:spPr/>
    </dgm:pt>
    <dgm:pt modelId="{29AEDCB6-9A4C-4B9B-8E46-E0FCBB9F4AF9}" type="pres">
      <dgm:prSet presAssocID="{C1B9179B-0F64-41F1-99D7-6622D84541FA}" presName="desTx" presStyleLbl="alignAccFollowNode1" presStyleIdx="4" presStyleCnt="6">
        <dgm:presLayoutVars>
          <dgm:bulletEnabled val="1"/>
        </dgm:presLayoutVars>
      </dgm:prSet>
      <dgm:spPr/>
    </dgm:pt>
    <dgm:pt modelId="{E0BEE9E7-FC2D-43BC-A292-CB11E4E038D8}" type="pres">
      <dgm:prSet presAssocID="{5101B1A5-A7DD-4A49-A835-0954942EC39F}" presName="space" presStyleCnt="0"/>
      <dgm:spPr/>
    </dgm:pt>
    <dgm:pt modelId="{DF71996F-341B-4611-94FB-4E994E5B03F4}" type="pres">
      <dgm:prSet presAssocID="{2DD66744-6E37-4CE7-8FFE-CFE847B77904}" presName="composite" presStyleCnt="0"/>
      <dgm:spPr/>
    </dgm:pt>
    <dgm:pt modelId="{6686C020-8987-4586-BB6F-FE35DB763DD3}" type="pres">
      <dgm:prSet presAssocID="{2DD66744-6E37-4CE7-8FFE-CFE847B77904}" presName="parTx" presStyleLbl="alignNode1" presStyleIdx="5" presStyleCnt="6">
        <dgm:presLayoutVars>
          <dgm:chMax val="0"/>
          <dgm:chPref val="0"/>
          <dgm:bulletEnabled val="1"/>
        </dgm:presLayoutVars>
      </dgm:prSet>
      <dgm:spPr/>
    </dgm:pt>
    <dgm:pt modelId="{C818F769-348E-4094-8447-A37DC2AA2FA2}" type="pres">
      <dgm:prSet presAssocID="{2DD66744-6E37-4CE7-8FFE-CFE847B77904}" presName="desTx" presStyleLbl="alignAccFollowNode1" presStyleIdx="5" presStyleCnt="6">
        <dgm:presLayoutVars>
          <dgm:bulletEnabled val="1"/>
        </dgm:presLayoutVars>
      </dgm:prSet>
      <dgm:spPr/>
    </dgm:pt>
  </dgm:ptLst>
  <dgm:cxnLst>
    <dgm:cxn modelId="{E212800F-C2B7-48F1-8A5D-820982F6180B}" type="presOf" srcId="{69AF626F-1124-4E6C-914A-1C4BD49E6D93}" destId="{D25755EF-93A4-4BF4-B6F8-52DFCDCC5F53}" srcOrd="0" destOrd="3" presId="urn:microsoft.com/office/officeart/2005/8/layout/hList1"/>
    <dgm:cxn modelId="{F08C2910-DDDD-4745-BAAF-3DA1FDC753C3}" srcId="{1B823F1B-C780-4397-97D1-950CD27597CC}" destId="{0AA90080-425E-4DB6-84EE-64E77F341E29}" srcOrd="1" destOrd="0" parTransId="{45066D72-20EF-4F0F-B80C-02A6B045A1DC}" sibTransId="{7C8650A5-1A9E-4599-92DF-CE3E87E90AE0}"/>
    <dgm:cxn modelId="{3381FD13-16A2-4629-98A7-723DB802F801}" type="presOf" srcId="{F1898534-1FC7-4AE3-A16D-4B92C74C54FD}" destId="{C818F769-348E-4094-8447-A37DC2AA2FA2}" srcOrd="0" destOrd="3" presId="urn:microsoft.com/office/officeart/2005/8/layout/hList1"/>
    <dgm:cxn modelId="{5C0AD816-6829-49F4-AF80-E22AE0BEED0E}" srcId="{1B823F1B-C780-4397-97D1-950CD27597CC}" destId="{20DA157D-ADE1-4641-B855-7A0365B92D6A}" srcOrd="2" destOrd="0" parTransId="{049F6D25-8A05-4A9D-B30E-C734C2693C68}" sibTransId="{38810EA8-0C18-4D3F-B762-E86B5695D322}"/>
    <dgm:cxn modelId="{5D7B341A-3974-4748-B7ED-ABCB9DD325CB}" type="presOf" srcId="{2A416C11-DB11-42A8-99B3-E56084B0AE61}" destId="{FD29DA79-619B-47F5-A3E9-324E555E481C}" srcOrd="0" destOrd="0" presId="urn:microsoft.com/office/officeart/2005/8/layout/hList1"/>
    <dgm:cxn modelId="{A5ABAC2B-4B4A-4765-8A43-A8B6704FC1AB}" srcId="{A2976F16-FD0D-4517-9CF9-2DABB736346F}" destId="{69AF626F-1124-4E6C-914A-1C4BD49E6D93}" srcOrd="3" destOrd="0" parTransId="{A1B52F5D-E959-4925-81EA-6A5518540E12}" sibTransId="{E0FE2D22-1183-4B57-A1C0-FC6A044C7927}"/>
    <dgm:cxn modelId="{09D53432-87EA-434B-9E52-04FF3BF8F596}" srcId="{668E7B2E-5D59-42F6-97B0-F38CB5AB81CD}" destId="{0024A99E-0EC3-443B-B139-66E9B05EC45F}" srcOrd="1" destOrd="0" parTransId="{D02D2C8D-993A-4633-9AD8-66F7765EFAA7}" sibTransId="{76C33C18-41D7-454F-BFC3-FD92A75D9F7E}"/>
    <dgm:cxn modelId="{5AD48F33-A071-4D0F-8A75-7F77FFFBDE53}" type="presOf" srcId="{0B578006-12F7-4F58-B094-D3536213D1C3}" destId="{FD29DA79-619B-47F5-A3E9-324E555E481C}" srcOrd="0" destOrd="1" presId="urn:microsoft.com/office/officeart/2005/8/layout/hList1"/>
    <dgm:cxn modelId="{DDCCD234-AA65-4A92-89EF-7228BE9DA245}" srcId="{C1B9179B-0F64-41F1-99D7-6622D84541FA}" destId="{68EDF461-9359-4F12-A8E0-4CC0039068CA}" srcOrd="2" destOrd="0" parTransId="{EE8B17AF-925C-4D94-BFCE-4B3E42B6E10D}" sibTransId="{DB3A613C-3DC5-436D-BDEC-D9F9783861E1}"/>
    <dgm:cxn modelId="{05718F45-BEF6-4ED8-9FB4-C5A2FD6CD0B7}" srcId="{2DD66744-6E37-4CE7-8FFE-CFE847B77904}" destId="{F1898534-1FC7-4AE3-A16D-4B92C74C54FD}" srcOrd="3" destOrd="0" parTransId="{91ECA3E6-E608-490A-9710-8AEEDF7EAFFB}" sibTransId="{884B80F2-1F90-4FE5-A828-645D8BC889A6}"/>
    <dgm:cxn modelId="{1A339665-9408-4D24-AC9C-FF2D2A464209}" srcId="{2DD66744-6E37-4CE7-8FFE-CFE847B77904}" destId="{AA3932E0-2A80-4DA1-8E8F-3DFA5B58A590}" srcOrd="2" destOrd="0" parTransId="{38C0F916-A11D-48CB-AEF8-A427F5F8867B}" sibTransId="{D432D9EE-342E-43D8-8B16-F5E8A174F31E}"/>
    <dgm:cxn modelId="{2900FF6C-0970-4712-BF85-DFE211F49496}" type="presOf" srcId="{668E7B2E-5D59-42F6-97B0-F38CB5AB81CD}" destId="{5EAAACAB-FC66-44D4-8DA1-819497B910BF}" srcOrd="0" destOrd="0" presId="urn:microsoft.com/office/officeart/2005/8/layout/hList1"/>
    <dgm:cxn modelId="{CBB2D14D-7CD4-4CF4-AE15-6FC1AC9F66B9}" srcId="{C1B9179B-0F64-41F1-99D7-6622D84541FA}" destId="{0844945E-560B-4C9B-B305-32C8ECCEA57E}" srcOrd="1" destOrd="0" parTransId="{94C31AC6-3817-4483-92BD-379ACE3AC10A}" sibTransId="{8D6F1327-0736-414D-80C7-B48ED3CA0873}"/>
    <dgm:cxn modelId="{429DE24D-2AD9-44D9-B844-F1811A1DCC57}" type="presOf" srcId="{20DA157D-ADE1-4641-B855-7A0365B92D6A}" destId="{2640099D-C009-4F09-8BB7-CB88A434DF8D}" srcOrd="0" destOrd="2" presId="urn:microsoft.com/office/officeart/2005/8/layout/hList1"/>
    <dgm:cxn modelId="{93A2BF4F-D87C-4BC7-8557-0F5D7F8ED5E8}" type="presOf" srcId="{2DD66744-6E37-4CE7-8FFE-CFE847B77904}" destId="{6686C020-8987-4586-BB6F-FE35DB763DD3}" srcOrd="0" destOrd="0" presId="urn:microsoft.com/office/officeart/2005/8/layout/hList1"/>
    <dgm:cxn modelId="{2276DF4F-8FDE-4BE7-97F5-0C7EB0D37D05}" srcId="{668E7B2E-5D59-42F6-97B0-F38CB5AB81CD}" destId="{274D680A-26E8-4B8C-BEA0-BFA42CF73AEF}" srcOrd="2" destOrd="0" parTransId="{76DF3C21-DCE1-4427-A00B-0111FC90C2CD}" sibTransId="{EE6FF2B0-97E7-4A65-970A-4F27DEABF60C}"/>
    <dgm:cxn modelId="{34D26D72-58C8-4DEB-BAEC-2032FC01F275}" type="presOf" srcId="{32F24244-9799-4E62-AB6C-59875A2BB4D4}" destId="{D25755EF-93A4-4BF4-B6F8-52DFCDCC5F53}" srcOrd="0" destOrd="0" presId="urn:microsoft.com/office/officeart/2005/8/layout/hList1"/>
    <dgm:cxn modelId="{73F0F672-7D7F-406D-AA3F-4748EAF13035}" srcId="{C706A7B9-9DC9-4DF0-BFBB-81257933076A}" destId="{A2976F16-FD0D-4517-9CF9-2DABB736346F}" srcOrd="1" destOrd="0" parTransId="{38E17C3A-CE4F-44E0-A23E-C02CCF925923}" sibTransId="{94B784F7-B9C4-4B34-99F9-5F250EA7FE97}"/>
    <dgm:cxn modelId="{59702775-7EC6-4BAF-80C2-555737900531}" srcId="{C706A7B9-9DC9-4DF0-BFBB-81257933076A}" destId="{1B823F1B-C780-4397-97D1-950CD27597CC}" srcOrd="0" destOrd="0" parTransId="{90F23960-B749-487B-B206-5C1C96C1F1FA}" sibTransId="{B32A480A-7212-4542-A41E-EC75418072F7}"/>
    <dgm:cxn modelId="{BCC63656-D090-4F13-825C-78D240A0B44E}" srcId="{C706A7B9-9DC9-4DF0-BFBB-81257933076A}" destId="{C1B9179B-0F64-41F1-99D7-6622D84541FA}" srcOrd="4" destOrd="0" parTransId="{D7F6EA70-A888-440D-9AF4-8D24BBE47483}" sibTransId="{5101B1A5-A7DD-4A49-A835-0954942EC39F}"/>
    <dgm:cxn modelId="{995F857A-C9F6-4B20-BEA3-4595CC3EB7AF}" type="presOf" srcId="{54EE0C74-D580-4C77-958F-154B7DFFF214}" destId="{2640099D-C009-4F09-8BB7-CB88A434DF8D}" srcOrd="0" destOrd="0" presId="urn:microsoft.com/office/officeart/2005/8/layout/hList1"/>
    <dgm:cxn modelId="{B6CCFA5A-6FE1-45E3-89C9-0D684242389B}" type="presOf" srcId="{369FE6E9-B1DD-4AF0-A90A-003FB172A284}" destId="{29AEDCB6-9A4C-4B9B-8E46-E0FCBB9F4AF9}" srcOrd="0" destOrd="0" presId="urn:microsoft.com/office/officeart/2005/8/layout/hList1"/>
    <dgm:cxn modelId="{371D0C8D-5A28-49BA-AC6D-748E49B3E687}" srcId="{C706A7B9-9DC9-4DF0-BFBB-81257933076A}" destId="{668E7B2E-5D59-42F6-97B0-F38CB5AB81CD}" srcOrd="2" destOrd="0" parTransId="{E32DE8E6-F2E7-4A47-AA53-5F1DD8A561D2}" sibTransId="{53AD40FC-8AA5-4EE3-A4D9-253032C83057}"/>
    <dgm:cxn modelId="{EF95BE91-C3FB-46E5-93B0-C1A8A28B0953}" type="presOf" srcId="{C706A7B9-9DC9-4DF0-BFBB-81257933076A}" destId="{82E0069B-15A2-40B1-86E6-80C363E1D7AE}" srcOrd="0" destOrd="0" presId="urn:microsoft.com/office/officeart/2005/8/layout/hList1"/>
    <dgm:cxn modelId="{F9FDD594-1E94-44A5-A15D-E27CCF0748E6}" srcId="{668E7B2E-5D59-42F6-97B0-F38CB5AB81CD}" destId="{27845C62-BB19-4A0D-AA8E-F785246A55F7}" srcOrd="0" destOrd="0" parTransId="{F46D8A09-CA72-4237-A2D3-22493904403D}" sibTransId="{1C756982-D52A-41F8-AE74-AD5D34DC88EA}"/>
    <dgm:cxn modelId="{95A76199-B95A-4DAB-94B5-5593E891B5BE}" type="presOf" srcId="{F82AE199-C05B-4D16-835F-277BE836DB03}" destId="{D25755EF-93A4-4BF4-B6F8-52DFCDCC5F53}" srcOrd="0" destOrd="2" presId="urn:microsoft.com/office/officeart/2005/8/layout/hList1"/>
    <dgm:cxn modelId="{E2431F9A-BD28-4965-8377-29F02E0D635D}" type="presOf" srcId="{B1690ADB-E03C-4852-9022-9C311A3DE6F8}" destId="{C818F769-348E-4094-8447-A37DC2AA2FA2}" srcOrd="0" destOrd="4" presId="urn:microsoft.com/office/officeart/2005/8/layout/hList1"/>
    <dgm:cxn modelId="{BC36279D-1B92-4EAD-ADCB-101C5AC409EF}" srcId="{2DD66744-6E37-4CE7-8FFE-CFE847B77904}" destId="{B1690ADB-E03C-4852-9022-9C311A3DE6F8}" srcOrd="4" destOrd="0" parTransId="{DDD717F3-BC35-4EC9-AE2A-8DDED8BFF754}" sibTransId="{F07091F2-9871-44CF-BF72-B5F60A1C990B}"/>
    <dgm:cxn modelId="{E908E8A6-E1A3-4AAE-9513-C66A6FABDBA1}" type="presOf" srcId="{1B823F1B-C780-4397-97D1-950CD27597CC}" destId="{E90F00AF-3294-4456-B54B-2C89458121C6}" srcOrd="0" destOrd="0" presId="urn:microsoft.com/office/officeart/2005/8/layout/hList1"/>
    <dgm:cxn modelId="{3C5C83A9-25D4-4254-BD0C-EECD3E499F50}" type="presOf" srcId="{0844945E-560B-4C9B-B305-32C8ECCEA57E}" destId="{29AEDCB6-9A4C-4B9B-8E46-E0FCBB9F4AF9}" srcOrd="0" destOrd="1" presId="urn:microsoft.com/office/officeart/2005/8/layout/hList1"/>
    <dgm:cxn modelId="{1284C5AB-7C3A-46C2-BFAE-CBF0BF5454CD}" type="presOf" srcId="{03FD7859-7244-4A54-9989-888F9660A601}" destId="{C818F769-348E-4094-8447-A37DC2AA2FA2}" srcOrd="0" destOrd="1" presId="urn:microsoft.com/office/officeart/2005/8/layout/hList1"/>
    <dgm:cxn modelId="{D05F68AC-F9FF-46B6-99F1-9278018869C4}" srcId="{C1B9179B-0F64-41F1-99D7-6622D84541FA}" destId="{369FE6E9-B1DD-4AF0-A90A-003FB172A284}" srcOrd="0" destOrd="0" parTransId="{97C7B448-167B-4955-9ACA-13863DE2C737}" sibTransId="{49CA7146-395C-4BA1-AE97-708AE0EBFEB8}"/>
    <dgm:cxn modelId="{274642AE-8951-488F-AEBE-0E23DD436BFE}" srcId="{C706A7B9-9DC9-4DF0-BFBB-81257933076A}" destId="{742A72CF-7F32-4282-BBFB-474EB3F4FF9F}" srcOrd="3" destOrd="0" parTransId="{2B5EB224-C218-46F1-ACAC-FA8691256D2D}" sibTransId="{E14BEF2E-2007-40EE-9110-11EF37D78C14}"/>
    <dgm:cxn modelId="{A161E3AE-EFA2-4BBA-AC96-1B7D73E8E4EE}" type="presOf" srcId="{A2976F16-FD0D-4517-9CF9-2DABB736346F}" destId="{3CC577D9-5629-431A-A821-7CE85CE8AE5F}" srcOrd="0" destOrd="0" presId="urn:microsoft.com/office/officeart/2005/8/layout/hList1"/>
    <dgm:cxn modelId="{411373B4-8B2F-4ECB-B2E1-EAA0C5621C9A}" type="presOf" srcId="{47B8E2AE-CE79-4E62-BE41-A3365C9581C4}" destId="{C818F769-348E-4094-8447-A37DC2AA2FA2}" srcOrd="0" destOrd="0" presId="urn:microsoft.com/office/officeart/2005/8/layout/hList1"/>
    <dgm:cxn modelId="{D0C5F7B4-F70F-4AAB-9FF0-84004B84B76E}" srcId="{C706A7B9-9DC9-4DF0-BFBB-81257933076A}" destId="{2DD66744-6E37-4CE7-8FFE-CFE847B77904}" srcOrd="5" destOrd="0" parTransId="{EB61CB9D-DF4C-435D-9676-22678360B11A}" sibTransId="{FA1B7DFD-D3BD-4226-ACFD-95B2425F0995}"/>
    <dgm:cxn modelId="{1CB175B8-19F3-4853-A03A-1B621E5688C8}" type="presOf" srcId="{27845C62-BB19-4A0D-AA8E-F785246A55F7}" destId="{056F513E-4544-4A12-82F4-5CC7BD96C4F1}" srcOrd="0" destOrd="0" presId="urn:microsoft.com/office/officeart/2005/8/layout/hList1"/>
    <dgm:cxn modelId="{79FA26B9-656C-473A-A2E5-B771A49BA925}" srcId="{742A72CF-7F32-4282-BBFB-474EB3F4FF9F}" destId="{0B578006-12F7-4F58-B094-D3536213D1C3}" srcOrd="1" destOrd="0" parTransId="{D2BE10E4-9F6D-4A96-8322-53442D8AA322}" sibTransId="{0535D9CB-1D25-4E3E-842C-BE8E50977B6B}"/>
    <dgm:cxn modelId="{1B2A4CBE-970D-4BDC-A36F-A0274586818F}" srcId="{A2976F16-FD0D-4517-9CF9-2DABB736346F}" destId="{A3B75241-8D40-4E8F-A69E-C960EE73DA55}" srcOrd="1" destOrd="0" parTransId="{C0816BCC-3630-4E06-897B-462CDAF1759C}" sibTransId="{FC27A638-1D87-4633-8B02-ECB8785F3926}"/>
    <dgm:cxn modelId="{8E63B0BF-85BF-4C2F-B378-41B9F4B73A71}" type="presOf" srcId="{C1B9179B-0F64-41F1-99D7-6622D84541FA}" destId="{3CAE7D1F-2EA8-42DC-93E9-8509DEEFEFE4}" srcOrd="0" destOrd="0" presId="urn:microsoft.com/office/officeart/2005/8/layout/hList1"/>
    <dgm:cxn modelId="{B15415C3-C524-4D0D-B37D-5472BF562814}" srcId="{1B823F1B-C780-4397-97D1-950CD27597CC}" destId="{54EE0C74-D580-4C77-958F-154B7DFFF214}" srcOrd="0" destOrd="0" parTransId="{8D8564F0-1C8F-476D-97D3-6E1048E1364F}" sibTransId="{62F58A36-A147-4EFF-B75F-89CA3D39B8C2}"/>
    <dgm:cxn modelId="{46C0B2C5-469E-4CDC-B4D1-F37BA16A82EC}" type="presOf" srcId="{68EDF461-9359-4F12-A8E0-4CC0039068CA}" destId="{29AEDCB6-9A4C-4B9B-8E46-E0FCBB9F4AF9}" srcOrd="0" destOrd="2" presId="urn:microsoft.com/office/officeart/2005/8/layout/hList1"/>
    <dgm:cxn modelId="{49BD29CF-EE3F-472C-A817-D59882F5EC15}" type="presOf" srcId="{742A72CF-7F32-4282-BBFB-474EB3F4FF9F}" destId="{3C343D9F-557A-45C2-9A73-7247051E6441}" srcOrd="0" destOrd="0" presId="urn:microsoft.com/office/officeart/2005/8/layout/hList1"/>
    <dgm:cxn modelId="{FAEF50D1-8057-4086-B03F-6B379111A2D7}" srcId="{742A72CF-7F32-4282-BBFB-474EB3F4FF9F}" destId="{2A416C11-DB11-42A8-99B3-E56084B0AE61}" srcOrd="0" destOrd="0" parTransId="{D8D9CFC8-E301-4915-BBE8-9E788F865B04}" sibTransId="{DB6604A2-C04E-4EB9-9FF9-9E12C82BF188}"/>
    <dgm:cxn modelId="{F4B2B7D2-C2C1-448D-9D9C-EB5CECDDBF31}" type="presOf" srcId="{0AA90080-425E-4DB6-84EE-64E77F341E29}" destId="{2640099D-C009-4F09-8BB7-CB88A434DF8D}" srcOrd="0" destOrd="1" presId="urn:microsoft.com/office/officeart/2005/8/layout/hList1"/>
    <dgm:cxn modelId="{09C482D6-9F01-4588-8D62-1379E4EB0F23}" srcId="{2DD66744-6E37-4CE7-8FFE-CFE847B77904}" destId="{47B8E2AE-CE79-4E62-BE41-A3365C9581C4}" srcOrd="0" destOrd="0" parTransId="{6734E262-63DF-40C5-93EA-A4E866B8D11B}" sibTransId="{E0E0F91B-B8B6-4291-AC41-9DF6BE372BD2}"/>
    <dgm:cxn modelId="{40A1B3D9-C639-4845-9FEC-416F10394B89}" srcId="{A2976F16-FD0D-4517-9CF9-2DABB736346F}" destId="{32F24244-9799-4E62-AB6C-59875A2BB4D4}" srcOrd="0" destOrd="0" parTransId="{010BA06E-334D-4F10-BF19-778159CCD38E}" sibTransId="{4DCA6349-9214-4803-A583-2785C16B3728}"/>
    <dgm:cxn modelId="{4FFDC3DE-CB6D-4A1B-BA0A-201C8CA1DD6B}" srcId="{A2976F16-FD0D-4517-9CF9-2DABB736346F}" destId="{F82AE199-C05B-4D16-835F-277BE836DB03}" srcOrd="2" destOrd="0" parTransId="{6C9263E1-37F9-4FF7-9C7D-9E2BEF5E65B3}" sibTransId="{2A041259-A413-4D09-B220-77753FDBEAC9}"/>
    <dgm:cxn modelId="{014C81E7-87CA-45FE-BDD1-2CF1A7D2073C}" type="presOf" srcId="{AA3932E0-2A80-4DA1-8E8F-3DFA5B58A590}" destId="{C818F769-348E-4094-8447-A37DC2AA2FA2}" srcOrd="0" destOrd="2" presId="urn:microsoft.com/office/officeart/2005/8/layout/hList1"/>
    <dgm:cxn modelId="{E27382ED-CFEA-4610-B4CB-8AE28C3FA742}" type="presOf" srcId="{A3B75241-8D40-4E8F-A69E-C960EE73DA55}" destId="{D25755EF-93A4-4BF4-B6F8-52DFCDCC5F53}" srcOrd="0" destOrd="1" presId="urn:microsoft.com/office/officeart/2005/8/layout/hList1"/>
    <dgm:cxn modelId="{82EA46FA-E6DE-4E3D-BF39-15226753CED9}" type="presOf" srcId="{0024A99E-0EC3-443B-B139-66E9B05EC45F}" destId="{056F513E-4544-4A12-82F4-5CC7BD96C4F1}" srcOrd="0" destOrd="1" presId="urn:microsoft.com/office/officeart/2005/8/layout/hList1"/>
    <dgm:cxn modelId="{8AA3C6FA-B3FA-4C18-93F7-E636504649E3}" type="presOf" srcId="{274D680A-26E8-4B8C-BEA0-BFA42CF73AEF}" destId="{056F513E-4544-4A12-82F4-5CC7BD96C4F1}" srcOrd="0" destOrd="2" presId="urn:microsoft.com/office/officeart/2005/8/layout/hList1"/>
    <dgm:cxn modelId="{72B65AFD-982E-4F8A-93D9-7F107BB68847}" srcId="{2DD66744-6E37-4CE7-8FFE-CFE847B77904}" destId="{03FD7859-7244-4A54-9989-888F9660A601}" srcOrd="1" destOrd="0" parTransId="{915E0AA7-CC45-42AE-AFC9-3008DA20599E}" sibTransId="{C413122E-3FB7-4B62-90FC-5D34FE6459B5}"/>
    <dgm:cxn modelId="{799893CA-F23B-457E-BB34-DD2E20C7941A}" type="presParOf" srcId="{82E0069B-15A2-40B1-86E6-80C363E1D7AE}" destId="{652CF74E-2A23-490E-83AF-286C79C03538}" srcOrd="0" destOrd="0" presId="urn:microsoft.com/office/officeart/2005/8/layout/hList1"/>
    <dgm:cxn modelId="{57132496-6739-4C84-8A0C-07643F919529}" type="presParOf" srcId="{652CF74E-2A23-490E-83AF-286C79C03538}" destId="{E90F00AF-3294-4456-B54B-2C89458121C6}" srcOrd="0" destOrd="0" presId="urn:microsoft.com/office/officeart/2005/8/layout/hList1"/>
    <dgm:cxn modelId="{2030F0BE-DBAE-4511-918B-5CB1D2F7F32F}" type="presParOf" srcId="{652CF74E-2A23-490E-83AF-286C79C03538}" destId="{2640099D-C009-4F09-8BB7-CB88A434DF8D}" srcOrd="1" destOrd="0" presId="urn:microsoft.com/office/officeart/2005/8/layout/hList1"/>
    <dgm:cxn modelId="{A5E53A22-ECC5-4DCE-B6BA-804E3FB947C7}" type="presParOf" srcId="{82E0069B-15A2-40B1-86E6-80C363E1D7AE}" destId="{2DD6D0D4-24DA-4CFF-BBF0-B27450A44EC3}" srcOrd="1" destOrd="0" presId="urn:microsoft.com/office/officeart/2005/8/layout/hList1"/>
    <dgm:cxn modelId="{643991DC-E6D5-4DB3-8F89-6BC0289675E4}" type="presParOf" srcId="{82E0069B-15A2-40B1-86E6-80C363E1D7AE}" destId="{6B224AC3-401E-4A37-8A37-6A47759CFA8A}" srcOrd="2" destOrd="0" presId="urn:microsoft.com/office/officeart/2005/8/layout/hList1"/>
    <dgm:cxn modelId="{DB4599BA-749A-4ACD-BB14-AEF71329E28C}" type="presParOf" srcId="{6B224AC3-401E-4A37-8A37-6A47759CFA8A}" destId="{3CC577D9-5629-431A-A821-7CE85CE8AE5F}" srcOrd="0" destOrd="0" presId="urn:microsoft.com/office/officeart/2005/8/layout/hList1"/>
    <dgm:cxn modelId="{49C0B336-FF69-4511-BB0B-0731C031827A}" type="presParOf" srcId="{6B224AC3-401E-4A37-8A37-6A47759CFA8A}" destId="{D25755EF-93A4-4BF4-B6F8-52DFCDCC5F53}" srcOrd="1" destOrd="0" presId="urn:microsoft.com/office/officeart/2005/8/layout/hList1"/>
    <dgm:cxn modelId="{2862C93C-95A8-4773-A7F7-066F22D2EE41}" type="presParOf" srcId="{82E0069B-15A2-40B1-86E6-80C363E1D7AE}" destId="{DD99E3D5-CE48-4398-B26C-E37DB268B456}" srcOrd="3" destOrd="0" presId="urn:microsoft.com/office/officeart/2005/8/layout/hList1"/>
    <dgm:cxn modelId="{6EE334AF-C49F-478D-A9DA-3AB6C7D219B4}" type="presParOf" srcId="{82E0069B-15A2-40B1-86E6-80C363E1D7AE}" destId="{D0BBD4B9-B217-4E18-BA85-B72F7D776DF1}" srcOrd="4" destOrd="0" presId="urn:microsoft.com/office/officeart/2005/8/layout/hList1"/>
    <dgm:cxn modelId="{A02660A7-9D62-417D-8409-873D376D5485}" type="presParOf" srcId="{D0BBD4B9-B217-4E18-BA85-B72F7D776DF1}" destId="{5EAAACAB-FC66-44D4-8DA1-819497B910BF}" srcOrd="0" destOrd="0" presId="urn:microsoft.com/office/officeart/2005/8/layout/hList1"/>
    <dgm:cxn modelId="{38885594-F128-4782-9DCC-6DCAEC96051F}" type="presParOf" srcId="{D0BBD4B9-B217-4E18-BA85-B72F7D776DF1}" destId="{056F513E-4544-4A12-82F4-5CC7BD96C4F1}" srcOrd="1" destOrd="0" presId="urn:microsoft.com/office/officeart/2005/8/layout/hList1"/>
    <dgm:cxn modelId="{07796E7F-C871-45FB-A290-D78B0BC8334E}" type="presParOf" srcId="{82E0069B-15A2-40B1-86E6-80C363E1D7AE}" destId="{350FD9E4-10B5-49B6-839E-4FC797E9FBA7}" srcOrd="5" destOrd="0" presId="urn:microsoft.com/office/officeart/2005/8/layout/hList1"/>
    <dgm:cxn modelId="{605B2788-2767-4C0D-8042-2A8B86F9F76A}" type="presParOf" srcId="{82E0069B-15A2-40B1-86E6-80C363E1D7AE}" destId="{6780506E-E729-48BC-A91D-94D353202505}" srcOrd="6" destOrd="0" presId="urn:microsoft.com/office/officeart/2005/8/layout/hList1"/>
    <dgm:cxn modelId="{F0D27577-C490-4127-9CFE-97966ECEC1B5}" type="presParOf" srcId="{6780506E-E729-48BC-A91D-94D353202505}" destId="{3C343D9F-557A-45C2-9A73-7247051E6441}" srcOrd="0" destOrd="0" presId="urn:microsoft.com/office/officeart/2005/8/layout/hList1"/>
    <dgm:cxn modelId="{AB8DFEFD-4B1E-4B93-B0E9-89D8A788A7FA}" type="presParOf" srcId="{6780506E-E729-48BC-A91D-94D353202505}" destId="{FD29DA79-619B-47F5-A3E9-324E555E481C}" srcOrd="1" destOrd="0" presId="urn:microsoft.com/office/officeart/2005/8/layout/hList1"/>
    <dgm:cxn modelId="{2542B1E5-380A-4028-8076-67D1DDB9FEE3}" type="presParOf" srcId="{82E0069B-15A2-40B1-86E6-80C363E1D7AE}" destId="{7867652D-BCA1-46E9-ACDC-D8CAB190FC22}" srcOrd="7" destOrd="0" presId="urn:microsoft.com/office/officeart/2005/8/layout/hList1"/>
    <dgm:cxn modelId="{16C206FD-F2D0-4D1B-AC47-CB6D734BFF99}" type="presParOf" srcId="{82E0069B-15A2-40B1-86E6-80C363E1D7AE}" destId="{B02B9D29-30F4-48CF-B523-BF45A441E2CF}" srcOrd="8" destOrd="0" presId="urn:microsoft.com/office/officeart/2005/8/layout/hList1"/>
    <dgm:cxn modelId="{0EEAFC52-46D8-43A6-9A9B-EEF447DB50F2}" type="presParOf" srcId="{B02B9D29-30F4-48CF-B523-BF45A441E2CF}" destId="{3CAE7D1F-2EA8-42DC-93E9-8509DEEFEFE4}" srcOrd="0" destOrd="0" presId="urn:microsoft.com/office/officeart/2005/8/layout/hList1"/>
    <dgm:cxn modelId="{A21D83A5-7D3D-4955-A79F-CDC5F13FF201}" type="presParOf" srcId="{B02B9D29-30F4-48CF-B523-BF45A441E2CF}" destId="{29AEDCB6-9A4C-4B9B-8E46-E0FCBB9F4AF9}" srcOrd="1" destOrd="0" presId="urn:microsoft.com/office/officeart/2005/8/layout/hList1"/>
    <dgm:cxn modelId="{EBFD249C-8BCB-4442-ACF4-A86779C70D44}" type="presParOf" srcId="{82E0069B-15A2-40B1-86E6-80C363E1D7AE}" destId="{E0BEE9E7-FC2D-43BC-A292-CB11E4E038D8}" srcOrd="9" destOrd="0" presId="urn:microsoft.com/office/officeart/2005/8/layout/hList1"/>
    <dgm:cxn modelId="{D3ADB977-27AE-4192-895F-4067F6F55EA3}" type="presParOf" srcId="{82E0069B-15A2-40B1-86E6-80C363E1D7AE}" destId="{DF71996F-341B-4611-94FB-4E994E5B03F4}" srcOrd="10" destOrd="0" presId="urn:microsoft.com/office/officeart/2005/8/layout/hList1"/>
    <dgm:cxn modelId="{B96D44CA-AC99-45ED-A042-22235B664961}" type="presParOf" srcId="{DF71996F-341B-4611-94FB-4E994E5B03F4}" destId="{6686C020-8987-4586-BB6F-FE35DB763DD3}" srcOrd="0" destOrd="0" presId="urn:microsoft.com/office/officeart/2005/8/layout/hList1"/>
    <dgm:cxn modelId="{8304AADD-9225-401F-B8CB-39DC1B923206}" type="presParOf" srcId="{DF71996F-341B-4611-94FB-4E994E5B03F4}" destId="{C818F769-348E-4094-8447-A37DC2AA2F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706A7B9-9DC9-4DF0-BFBB-81257933076A}"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668E7B2E-5D59-42F6-97B0-F38CB5AB81CD}">
      <dgm:prSet/>
      <dgm:spPr/>
      <dgm:t>
        <a:bodyPr/>
        <a:lstStyle/>
        <a:p>
          <a:r>
            <a:rPr lang="en-US" dirty="0"/>
            <a:t>Licensing</a:t>
          </a:r>
        </a:p>
      </dgm:t>
    </dgm:pt>
    <dgm:pt modelId="{E32DE8E6-F2E7-4A47-AA53-5F1DD8A561D2}" type="parTrans" cxnId="{371D0C8D-5A28-49BA-AC6D-748E49B3E687}">
      <dgm:prSet/>
      <dgm:spPr/>
      <dgm:t>
        <a:bodyPr/>
        <a:lstStyle/>
        <a:p>
          <a:endParaRPr lang="en-US"/>
        </a:p>
      </dgm:t>
    </dgm:pt>
    <dgm:pt modelId="{53AD40FC-8AA5-4EE3-A4D9-253032C83057}" type="sibTrans" cxnId="{371D0C8D-5A28-49BA-AC6D-748E49B3E687}">
      <dgm:prSet/>
      <dgm:spPr/>
      <dgm:t>
        <a:bodyPr/>
        <a:lstStyle/>
        <a:p>
          <a:endParaRPr lang="en-US"/>
        </a:p>
      </dgm:t>
    </dgm:pt>
    <dgm:pt modelId="{27845C62-BB19-4A0D-AA8E-F785246A55F7}">
      <dgm:prSet/>
      <dgm:spPr/>
      <dgm:t>
        <a:bodyPr/>
        <a:lstStyle/>
        <a:p>
          <a:r>
            <a:rPr lang="en-US" dirty="0"/>
            <a:t>Open Source </a:t>
          </a:r>
        </a:p>
      </dgm:t>
    </dgm:pt>
    <dgm:pt modelId="{F46D8A09-CA72-4237-A2D3-22493904403D}" type="parTrans" cxnId="{F9FDD594-1E94-44A5-A15D-E27CCF0748E6}">
      <dgm:prSet/>
      <dgm:spPr/>
      <dgm:t>
        <a:bodyPr/>
        <a:lstStyle/>
        <a:p>
          <a:endParaRPr lang="en-US"/>
        </a:p>
      </dgm:t>
    </dgm:pt>
    <dgm:pt modelId="{1C756982-D52A-41F8-AE74-AD5D34DC88EA}" type="sibTrans" cxnId="{F9FDD594-1E94-44A5-A15D-E27CCF0748E6}">
      <dgm:prSet/>
      <dgm:spPr/>
      <dgm:t>
        <a:bodyPr/>
        <a:lstStyle/>
        <a:p>
          <a:endParaRPr lang="en-US"/>
        </a:p>
      </dgm:t>
    </dgm:pt>
    <dgm:pt modelId="{0024A99E-0EC3-443B-B139-66E9B05EC45F}">
      <dgm:prSet/>
      <dgm:spPr/>
      <dgm:t>
        <a:bodyPr/>
        <a:lstStyle/>
        <a:p>
          <a:r>
            <a:rPr lang="en-US" dirty="0"/>
            <a:t>Commercial License</a:t>
          </a:r>
        </a:p>
      </dgm:t>
    </dgm:pt>
    <dgm:pt modelId="{D02D2C8D-993A-4633-9AD8-66F7765EFAA7}" type="parTrans" cxnId="{09D53432-87EA-434B-9E52-04FF3BF8F596}">
      <dgm:prSet/>
      <dgm:spPr/>
      <dgm:t>
        <a:bodyPr/>
        <a:lstStyle/>
        <a:p>
          <a:endParaRPr lang="en-US"/>
        </a:p>
      </dgm:t>
    </dgm:pt>
    <dgm:pt modelId="{76C33C18-41D7-454F-BFC3-FD92A75D9F7E}" type="sibTrans" cxnId="{09D53432-87EA-434B-9E52-04FF3BF8F596}">
      <dgm:prSet/>
      <dgm:spPr/>
      <dgm:t>
        <a:bodyPr/>
        <a:lstStyle/>
        <a:p>
          <a:endParaRPr lang="en-US"/>
        </a:p>
      </dgm:t>
    </dgm:pt>
    <dgm:pt modelId="{742A72CF-7F32-4282-BBFB-474EB3F4FF9F}">
      <dgm:prSet/>
      <dgm:spPr/>
      <dgm:t>
        <a:bodyPr/>
        <a:lstStyle/>
        <a:p>
          <a:r>
            <a:rPr lang="en-US" dirty="0"/>
            <a:t>Paying for Software</a:t>
          </a:r>
        </a:p>
      </dgm:t>
    </dgm:pt>
    <dgm:pt modelId="{2B5EB224-C218-46F1-ACAC-FA8691256D2D}" type="parTrans" cxnId="{274642AE-8951-488F-AEBE-0E23DD436BFE}">
      <dgm:prSet/>
      <dgm:spPr/>
      <dgm:t>
        <a:bodyPr/>
        <a:lstStyle/>
        <a:p>
          <a:endParaRPr lang="en-US"/>
        </a:p>
      </dgm:t>
    </dgm:pt>
    <dgm:pt modelId="{E14BEF2E-2007-40EE-9110-11EF37D78C14}" type="sibTrans" cxnId="{274642AE-8951-488F-AEBE-0E23DD436BFE}">
      <dgm:prSet/>
      <dgm:spPr/>
      <dgm:t>
        <a:bodyPr/>
        <a:lstStyle/>
        <a:p>
          <a:endParaRPr lang="en-US"/>
        </a:p>
      </dgm:t>
    </dgm:pt>
    <dgm:pt modelId="{2A416C11-DB11-42A8-99B3-E56084B0AE61}">
      <dgm:prSet/>
      <dgm:spPr/>
      <dgm:t>
        <a:bodyPr/>
        <a:lstStyle/>
        <a:p>
          <a:r>
            <a:rPr lang="en-US" dirty="0"/>
            <a:t>Perpetual License</a:t>
          </a:r>
        </a:p>
      </dgm:t>
    </dgm:pt>
    <dgm:pt modelId="{D8D9CFC8-E301-4915-BBE8-9E788F865B04}" type="parTrans" cxnId="{FAEF50D1-8057-4086-B03F-6B379111A2D7}">
      <dgm:prSet/>
      <dgm:spPr/>
      <dgm:t>
        <a:bodyPr/>
        <a:lstStyle/>
        <a:p>
          <a:endParaRPr lang="en-US"/>
        </a:p>
      </dgm:t>
    </dgm:pt>
    <dgm:pt modelId="{DB6604A2-C04E-4EB9-9FF9-9E12C82BF188}" type="sibTrans" cxnId="{FAEF50D1-8057-4086-B03F-6B379111A2D7}">
      <dgm:prSet/>
      <dgm:spPr/>
      <dgm:t>
        <a:bodyPr/>
        <a:lstStyle/>
        <a:p>
          <a:endParaRPr lang="en-US"/>
        </a:p>
      </dgm:t>
    </dgm:pt>
    <dgm:pt modelId="{0B578006-12F7-4F58-B094-D3536213D1C3}">
      <dgm:prSet/>
      <dgm:spPr/>
      <dgm:t>
        <a:bodyPr/>
        <a:lstStyle/>
        <a:p>
          <a:r>
            <a:rPr lang="en-US" dirty="0"/>
            <a:t>Subscription License</a:t>
          </a:r>
        </a:p>
      </dgm:t>
    </dgm:pt>
    <dgm:pt modelId="{D2BE10E4-9F6D-4A96-8322-53442D8AA322}" type="parTrans" cxnId="{79FA26B9-656C-473A-A2E5-B771A49BA925}">
      <dgm:prSet/>
      <dgm:spPr/>
      <dgm:t>
        <a:bodyPr/>
        <a:lstStyle/>
        <a:p>
          <a:endParaRPr lang="en-US"/>
        </a:p>
      </dgm:t>
    </dgm:pt>
    <dgm:pt modelId="{0535D9CB-1D25-4E3E-842C-BE8E50977B6B}" type="sibTrans" cxnId="{79FA26B9-656C-473A-A2E5-B771A49BA925}">
      <dgm:prSet/>
      <dgm:spPr/>
      <dgm:t>
        <a:bodyPr/>
        <a:lstStyle/>
        <a:p>
          <a:endParaRPr lang="en-US"/>
        </a:p>
      </dgm:t>
    </dgm:pt>
    <dgm:pt modelId="{C1B9179B-0F64-41F1-99D7-6622D84541FA}">
      <dgm:prSet/>
      <dgm:spPr/>
      <dgm:t>
        <a:bodyPr/>
        <a:lstStyle/>
        <a:p>
          <a:r>
            <a:rPr lang="en-US" dirty="0"/>
            <a:t>Software Distribution  </a:t>
          </a:r>
        </a:p>
      </dgm:t>
    </dgm:pt>
    <dgm:pt modelId="{D7F6EA70-A888-440D-9AF4-8D24BBE47483}" type="parTrans" cxnId="{BCC63656-D090-4F13-825C-78D240A0B44E}">
      <dgm:prSet/>
      <dgm:spPr/>
      <dgm:t>
        <a:bodyPr/>
        <a:lstStyle/>
        <a:p>
          <a:endParaRPr lang="en-US"/>
        </a:p>
      </dgm:t>
    </dgm:pt>
    <dgm:pt modelId="{5101B1A5-A7DD-4A49-A835-0954942EC39F}" type="sibTrans" cxnId="{BCC63656-D090-4F13-825C-78D240A0B44E}">
      <dgm:prSet/>
      <dgm:spPr/>
      <dgm:t>
        <a:bodyPr/>
        <a:lstStyle/>
        <a:p>
          <a:endParaRPr lang="en-US"/>
        </a:p>
      </dgm:t>
    </dgm:pt>
    <dgm:pt modelId="{2DD66744-6E37-4CE7-8FFE-CFE847B77904}">
      <dgm:prSet/>
      <dgm:spPr/>
      <dgm:t>
        <a:bodyPr/>
        <a:lstStyle/>
        <a:p>
          <a:r>
            <a:rPr lang="en-US" dirty="0"/>
            <a:t>After-Market:  Support &amp; Maintenance</a:t>
          </a:r>
        </a:p>
      </dgm:t>
    </dgm:pt>
    <dgm:pt modelId="{EB61CB9D-DF4C-435D-9676-22678360B11A}" type="parTrans" cxnId="{D0C5F7B4-F70F-4AAB-9FF0-84004B84B76E}">
      <dgm:prSet/>
      <dgm:spPr/>
      <dgm:t>
        <a:bodyPr/>
        <a:lstStyle/>
        <a:p>
          <a:endParaRPr lang="en-US"/>
        </a:p>
      </dgm:t>
    </dgm:pt>
    <dgm:pt modelId="{FA1B7DFD-D3BD-4226-ACFD-95B2425F0995}" type="sibTrans" cxnId="{D0C5F7B4-F70F-4AAB-9FF0-84004B84B76E}">
      <dgm:prSet/>
      <dgm:spPr/>
      <dgm:t>
        <a:bodyPr/>
        <a:lstStyle/>
        <a:p>
          <a:endParaRPr lang="en-US"/>
        </a:p>
      </dgm:t>
    </dgm:pt>
    <dgm:pt modelId="{47B8E2AE-CE79-4E62-BE41-A3365C9581C4}">
      <dgm:prSet/>
      <dgm:spPr/>
      <dgm:t>
        <a:bodyPr/>
        <a:lstStyle/>
        <a:p>
          <a:r>
            <a:rPr lang="en-US" dirty="0"/>
            <a:t>Partner Channels</a:t>
          </a:r>
        </a:p>
      </dgm:t>
    </dgm:pt>
    <dgm:pt modelId="{6734E262-63DF-40C5-93EA-A4E866B8D11B}" type="parTrans" cxnId="{09C482D6-9F01-4588-8D62-1379E4EB0F23}">
      <dgm:prSet/>
      <dgm:spPr/>
      <dgm:t>
        <a:bodyPr/>
        <a:lstStyle/>
        <a:p>
          <a:endParaRPr lang="en-US"/>
        </a:p>
      </dgm:t>
    </dgm:pt>
    <dgm:pt modelId="{E0E0F91B-B8B6-4291-AC41-9DF6BE372BD2}" type="sibTrans" cxnId="{09C482D6-9F01-4588-8D62-1379E4EB0F23}">
      <dgm:prSet/>
      <dgm:spPr/>
      <dgm:t>
        <a:bodyPr/>
        <a:lstStyle/>
        <a:p>
          <a:endParaRPr lang="en-US"/>
        </a:p>
      </dgm:t>
    </dgm:pt>
    <dgm:pt modelId="{03FD7859-7244-4A54-9989-888F9660A601}">
      <dgm:prSet/>
      <dgm:spPr/>
      <dgm:t>
        <a:bodyPr/>
        <a:lstStyle/>
        <a:p>
          <a:r>
            <a:rPr lang="en-US" dirty="0"/>
            <a:t>ISVs</a:t>
          </a:r>
        </a:p>
      </dgm:t>
    </dgm:pt>
    <dgm:pt modelId="{915E0AA7-CC45-42AE-AFC9-3008DA20599E}" type="parTrans" cxnId="{72B65AFD-982E-4F8A-93D9-7F107BB68847}">
      <dgm:prSet/>
      <dgm:spPr/>
      <dgm:t>
        <a:bodyPr/>
        <a:lstStyle/>
        <a:p>
          <a:endParaRPr lang="en-US"/>
        </a:p>
      </dgm:t>
    </dgm:pt>
    <dgm:pt modelId="{C413122E-3FB7-4B62-90FC-5D34FE6459B5}" type="sibTrans" cxnId="{72B65AFD-982E-4F8A-93D9-7F107BB68847}">
      <dgm:prSet/>
      <dgm:spPr/>
      <dgm:t>
        <a:bodyPr/>
        <a:lstStyle/>
        <a:p>
          <a:endParaRPr lang="en-US"/>
        </a:p>
      </dgm:t>
    </dgm:pt>
    <dgm:pt modelId="{AA3932E0-2A80-4DA1-8E8F-3DFA5B58A590}">
      <dgm:prSet/>
      <dgm:spPr/>
      <dgm:t>
        <a:bodyPr/>
        <a:lstStyle/>
        <a:p>
          <a:r>
            <a:rPr lang="en-US" dirty="0"/>
            <a:t>VARs</a:t>
          </a:r>
        </a:p>
      </dgm:t>
    </dgm:pt>
    <dgm:pt modelId="{38C0F916-A11D-48CB-AEF8-A427F5F8867B}" type="parTrans" cxnId="{1A339665-9408-4D24-AC9C-FF2D2A464209}">
      <dgm:prSet/>
      <dgm:spPr/>
      <dgm:t>
        <a:bodyPr/>
        <a:lstStyle/>
        <a:p>
          <a:endParaRPr lang="en-US"/>
        </a:p>
      </dgm:t>
    </dgm:pt>
    <dgm:pt modelId="{D432D9EE-342E-43D8-8B16-F5E8A174F31E}" type="sibTrans" cxnId="{1A339665-9408-4D24-AC9C-FF2D2A464209}">
      <dgm:prSet/>
      <dgm:spPr/>
      <dgm:t>
        <a:bodyPr/>
        <a:lstStyle/>
        <a:p>
          <a:endParaRPr lang="en-US"/>
        </a:p>
      </dgm:t>
    </dgm:pt>
    <dgm:pt modelId="{F1898534-1FC7-4AE3-A16D-4B92C74C54FD}">
      <dgm:prSet/>
      <dgm:spPr/>
      <dgm:t>
        <a:bodyPr/>
        <a:lstStyle/>
        <a:p>
          <a:r>
            <a:rPr lang="en-US" dirty="0"/>
            <a:t>System Integrators (SI) </a:t>
          </a:r>
        </a:p>
      </dgm:t>
    </dgm:pt>
    <dgm:pt modelId="{91ECA3E6-E608-490A-9710-8AEEDF7EAFFB}" type="parTrans" cxnId="{05718F45-BEF6-4ED8-9FB4-C5A2FD6CD0B7}">
      <dgm:prSet/>
      <dgm:spPr/>
      <dgm:t>
        <a:bodyPr/>
        <a:lstStyle/>
        <a:p>
          <a:endParaRPr lang="en-US"/>
        </a:p>
      </dgm:t>
    </dgm:pt>
    <dgm:pt modelId="{884B80F2-1F90-4FE5-A828-645D8BC889A6}" type="sibTrans" cxnId="{05718F45-BEF6-4ED8-9FB4-C5A2FD6CD0B7}">
      <dgm:prSet/>
      <dgm:spPr/>
      <dgm:t>
        <a:bodyPr/>
        <a:lstStyle/>
        <a:p>
          <a:endParaRPr lang="en-US"/>
        </a:p>
      </dgm:t>
    </dgm:pt>
    <dgm:pt modelId="{B1690ADB-E03C-4852-9022-9C311A3DE6F8}">
      <dgm:prSet/>
      <dgm:spPr/>
      <dgm:t>
        <a:bodyPr/>
        <a:lstStyle/>
        <a:p>
          <a:r>
            <a:rPr lang="en-US" dirty="0"/>
            <a:t>IT Consulting</a:t>
          </a:r>
        </a:p>
      </dgm:t>
    </dgm:pt>
    <dgm:pt modelId="{DDD717F3-BC35-4EC9-AE2A-8DDED8BFF754}" type="parTrans" cxnId="{BC36279D-1B92-4EAD-ADCB-101C5AC409EF}">
      <dgm:prSet/>
      <dgm:spPr/>
      <dgm:t>
        <a:bodyPr/>
        <a:lstStyle/>
        <a:p>
          <a:endParaRPr lang="en-US"/>
        </a:p>
      </dgm:t>
    </dgm:pt>
    <dgm:pt modelId="{F07091F2-9871-44CF-BF72-B5F60A1C990B}" type="sibTrans" cxnId="{BC36279D-1B92-4EAD-ADCB-101C5AC409EF}">
      <dgm:prSet/>
      <dgm:spPr/>
      <dgm:t>
        <a:bodyPr/>
        <a:lstStyle/>
        <a:p>
          <a:endParaRPr lang="en-US"/>
        </a:p>
      </dgm:t>
    </dgm:pt>
    <dgm:pt modelId="{369FE6E9-B1DD-4AF0-A90A-003FB172A284}">
      <dgm:prSet phldrT="[Text]"/>
      <dgm:spPr/>
      <dgm:t>
        <a:bodyPr/>
        <a:lstStyle/>
        <a:p>
          <a:r>
            <a:rPr lang="en-US" dirty="0"/>
            <a:t>Paths to Market</a:t>
          </a:r>
        </a:p>
      </dgm:t>
    </dgm:pt>
    <dgm:pt modelId="{97C7B448-167B-4955-9ACA-13863DE2C737}" type="parTrans" cxnId="{D05F68AC-F9FF-46B6-99F1-9278018869C4}">
      <dgm:prSet/>
      <dgm:spPr/>
      <dgm:t>
        <a:bodyPr/>
        <a:lstStyle/>
        <a:p>
          <a:endParaRPr lang="en-US"/>
        </a:p>
      </dgm:t>
    </dgm:pt>
    <dgm:pt modelId="{49CA7146-395C-4BA1-AE97-708AE0EBFEB8}" type="sibTrans" cxnId="{D05F68AC-F9FF-46B6-99F1-9278018869C4}">
      <dgm:prSet/>
      <dgm:spPr/>
      <dgm:t>
        <a:bodyPr/>
        <a:lstStyle/>
        <a:p>
          <a:endParaRPr lang="en-US"/>
        </a:p>
      </dgm:t>
    </dgm:pt>
    <dgm:pt modelId="{0844945E-560B-4C9B-B305-32C8ECCEA57E}">
      <dgm:prSet phldrT="[Text]"/>
      <dgm:spPr/>
      <dgm:t>
        <a:bodyPr/>
        <a:lstStyle/>
        <a:p>
          <a:r>
            <a:rPr lang="en-US" dirty="0"/>
            <a:t>Channels</a:t>
          </a:r>
        </a:p>
      </dgm:t>
    </dgm:pt>
    <dgm:pt modelId="{94C31AC6-3817-4483-92BD-379ACE3AC10A}" type="parTrans" cxnId="{CBB2D14D-7CD4-4CF4-AE15-6FC1AC9F66B9}">
      <dgm:prSet/>
      <dgm:spPr/>
      <dgm:t>
        <a:bodyPr/>
        <a:lstStyle/>
        <a:p>
          <a:endParaRPr lang="en-US"/>
        </a:p>
      </dgm:t>
    </dgm:pt>
    <dgm:pt modelId="{8D6F1327-0736-414D-80C7-B48ED3CA0873}" type="sibTrans" cxnId="{CBB2D14D-7CD4-4CF4-AE15-6FC1AC9F66B9}">
      <dgm:prSet/>
      <dgm:spPr/>
      <dgm:t>
        <a:bodyPr/>
        <a:lstStyle/>
        <a:p>
          <a:endParaRPr lang="en-US"/>
        </a:p>
      </dgm:t>
    </dgm:pt>
    <dgm:pt modelId="{68EDF461-9359-4F12-A8E0-4CC0039068CA}">
      <dgm:prSet phldrT="[Text]"/>
      <dgm:spPr/>
      <dgm:t>
        <a:bodyPr/>
        <a:lstStyle/>
        <a:p>
          <a:r>
            <a:rPr lang="en-US" dirty="0"/>
            <a:t>How to Generate Revenue</a:t>
          </a:r>
        </a:p>
      </dgm:t>
    </dgm:pt>
    <dgm:pt modelId="{EE8B17AF-925C-4D94-BFCE-4B3E42B6E10D}" type="parTrans" cxnId="{DDCCD234-AA65-4A92-89EF-7228BE9DA245}">
      <dgm:prSet/>
      <dgm:spPr/>
      <dgm:t>
        <a:bodyPr/>
        <a:lstStyle/>
        <a:p>
          <a:endParaRPr lang="en-US"/>
        </a:p>
      </dgm:t>
    </dgm:pt>
    <dgm:pt modelId="{DB3A613C-3DC5-436D-BDEC-D9F9783861E1}" type="sibTrans" cxnId="{DDCCD234-AA65-4A92-89EF-7228BE9DA245}">
      <dgm:prSet/>
      <dgm:spPr/>
      <dgm:t>
        <a:bodyPr/>
        <a:lstStyle/>
        <a:p>
          <a:endParaRPr lang="en-US"/>
        </a:p>
      </dgm:t>
    </dgm:pt>
    <dgm:pt modelId="{274D680A-26E8-4B8C-BEA0-BFA42CF73AEF}">
      <dgm:prSet phldrT="[Text]"/>
      <dgm:spPr/>
      <dgm:t>
        <a:bodyPr/>
        <a:lstStyle/>
        <a:p>
          <a:r>
            <a:rPr lang="en-US" dirty="0"/>
            <a:t>Service Level Agreements</a:t>
          </a:r>
        </a:p>
      </dgm:t>
    </dgm:pt>
    <dgm:pt modelId="{76DF3C21-DCE1-4427-A00B-0111FC90C2CD}" type="parTrans" cxnId="{2276DF4F-8FDE-4BE7-97F5-0C7EB0D37D05}">
      <dgm:prSet/>
      <dgm:spPr/>
      <dgm:t>
        <a:bodyPr/>
        <a:lstStyle/>
        <a:p>
          <a:endParaRPr lang="en-US"/>
        </a:p>
      </dgm:t>
    </dgm:pt>
    <dgm:pt modelId="{EE6FF2B0-97E7-4A65-970A-4F27DEABF60C}" type="sibTrans" cxnId="{2276DF4F-8FDE-4BE7-97F5-0C7EB0D37D05}">
      <dgm:prSet/>
      <dgm:spPr/>
      <dgm:t>
        <a:bodyPr/>
        <a:lstStyle/>
        <a:p>
          <a:endParaRPr lang="en-US"/>
        </a:p>
      </dgm:t>
    </dgm:pt>
    <dgm:pt modelId="{A2976F16-FD0D-4517-9CF9-2DABB736346F}">
      <dgm:prSet phldrT="[Text]"/>
      <dgm:spPr/>
      <dgm:t>
        <a:bodyPr/>
        <a:lstStyle/>
        <a:p>
          <a:r>
            <a:rPr lang="en-US" dirty="0">
              <a:solidFill>
                <a:srgbClr val="A6A6A6"/>
              </a:solidFill>
            </a:rPr>
            <a:t>Who is the Customer</a:t>
          </a:r>
        </a:p>
      </dgm:t>
    </dgm:pt>
    <dgm:pt modelId="{38E17C3A-CE4F-44E0-A23E-C02CCF925923}" type="parTrans" cxnId="{73F0F672-7D7F-406D-AA3F-4748EAF13035}">
      <dgm:prSet/>
      <dgm:spPr/>
      <dgm:t>
        <a:bodyPr/>
        <a:lstStyle/>
        <a:p>
          <a:endParaRPr lang="en-US"/>
        </a:p>
      </dgm:t>
    </dgm:pt>
    <dgm:pt modelId="{94B784F7-B9C4-4B34-99F9-5F250EA7FE97}" type="sibTrans" cxnId="{73F0F672-7D7F-406D-AA3F-4748EAF13035}">
      <dgm:prSet/>
      <dgm:spPr/>
      <dgm:t>
        <a:bodyPr/>
        <a:lstStyle/>
        <a:p>
          <a:endParaRPr lang="en-US"/>
        </a:p>
      </dgm:t>
    </dgm:pt>
    <dgm:pt modelId="{32F24244-9799-4E62-AB6C-59875A2BB4D4}">
      <dgm:prSet phldrT="[Text]"/>
      <dgm:spPr/>
      <dgm:t>
        <a:bodyPr/>
        <a:lstStyle/>
        <a:p>
          <a:r>
            <a:rPr lang="en-US" dirty="0">
              <a:solidFill>
                <a:srgbClr val="A6A6A6"/>
              </a:solidFill>
            </a:rPr>
            <a:t>Organization’s Philosophy</a:t>
          </a:r>
        </a:p>
      </dgm:t>
    </dgm:pt>
    <dgm:pt modelId="{010BA06E-334D-4F10-BF19-778159CCD38E}" type="parTrans" cxnId="{40A1B3D9-C639-4845-9FEC-416F10394B89}">
      <dgm:prSet/>
      <dgm:spPr/>
      <dgm:t>
        <a:bodyPr/>
        <a:lstStyle/>
        <a:p>
          <a:endParaRPr lang="en-US"/>
        </a:p>
      </dgm:t>
    </dgm:pt>
    <dgm:pt modelId="{4DCA6349-9214-4803-A583-2785C16B3728}" type="sibTrans" cxnId="{40A1B3D9-C639-4845-9FEC-416F10394B89}">
      <dgm:prSet/>
      <dgm:spPr/>
      <dgm:t>
        <a:bodyPr/>
        <a:lstStyle/>
        <a:p>
          <a:endParaRPr lang="en-US"/>
        </a:p>
      </dgm:t>
    </dgm:pt>
    <dgm:pt modelId="{F82AE199-C05B-4D16-835F-277BE836DB03}">
      <dgm:prSet phldrT="[Text]"/>
      <dgm:spPr/>
      <dgm:t>
        <a:bodyPr/>
        <a:lstStyle/>
        <a:p>
          <a:r>
            <a:rPr lang="en-US" dirty="0">
              <a:solidFill>
                <a:srgbClr val="A6A6A6"/>
              </a:solidFill>
            </a:rPr>
            <a:t>Customer Journey</a:t>
          </a:r>
        </a:p>
      </dgm:t>
    </dgm:pt>
    <dgm:pt modelId="{6C9263E1-37F9-4FF7-9C7D-9E2BEF5E65B3}" type="parTrans" cxnId="{4FFDC3DE-CB6D-4A1B-BA0A-201C8CA1DD6B}">
      <dgm:prSet/>
      <dgm:spPr/>
      <dgm:t>
        <a:bodyPr/>
        <a:lstStyle/>
        <a:p>
          <a:endParaRPr lang="en-US"/>
        </a:p>
      </dgm:t>
    </dgm:pt>
    <dgm:pt modelId="{2A041259-A413-4D09-B220-77753FDBEAC9}" type="sibTrans" cxnId="{4FFDC3DE-CB6D-4A1B-BA0A-201C8CA1DD6B}">
      <dgm:prSet/>
      <dgm:spPr/>
      <dgm:t>
        <a:bodyPr/>
        <a:lstStyle/>
        <a:p>
          <a:endParaRPr lang="en-US"/>
        </a:p>
      </dgm:t>
    </dgm:pt>
    <dgm:pt modelId="{A3B75241-8D40-4E8F-A69E-C960EE73DA55}">
      <dgm:prSet phldrT="[Text]"/>
      <dgm:spPr/>
      <dgm:t>
        <a:bodyPr/>
        <a:lstStyle/>
        <a:p>
          <a:r>
            <a:rPr lang="en-US" dirty="0">
              <a:solidFill>
                <a:srgbClr val="A6A6A6"/>
              </a:solidFill>
            </a:rPr>
            <a:t>IT Pro Profile &amp; Personas</a:t>
          </a:r>
        </a:p>
      </dgm:t>
    </dgm:pt>
    <dgm:pt modelId="{C0816BCC-3630-4E06-897B-462CDAF1759C}" type="parTrans" cxnId="{1B2A4CBE-970D-4BDC-A36F-A0274586818F}">
      <dgm:prSet/>
      <dgm:spPr/>
      <dgm:t>
        <a:bodyPr/>
        <a:lstStyle/>
        <a:p>
          <a:endParaRPr lang="en-US"/>
        </a:p>
      </dgm:t>
    </dgm:pt>
    <dgm:pt modelId="{FC27A638-1D87-4633-8B02-ECB8785F3926}" type="sibTrans" cxnId="{1B2A4CBE-970D-4BDC-A36F-A0274586818F}">
      <dgm:prSet/>
      <dgm:spPr/>
      <dgm:t>
        <a:bodyPr/>
        <a:lstStyle/>
        <a:p>
          <a:endParaRPr lang="en-US"/>
        </a:p>
      </dgm:t>
    </dgm:pt>
    <dgm:pt modelId="{69AF626F-1124-4E6C-914A-1C4BD49E6D93}">
      <dgm:prSet phldrT="[Text]"/>
      <dgm:spPr/>
      <dgm:t>
        <a:bodyPr/>
        <a:lstStyle/>
        <a:p>
          <a:r>
            <a:rPr lang="en-US" dirty="0">
              <a:solidFill>
                <a:srgbClr val="A6A6A6"/>
              </a:solidFill>
            </a:rPr>
            <a:t>Priorities at Each Stage</a:t>
          </a:r>
        </a:p>
      </dgm:t>
    </dgm:pt>
    <dgm:pt modelId="{A1B52F5D-E959-4925-81EA-6A5518540E12}" type="parTrans" cxnId="{A5ABAC2B-4B4A-4765-8A43-A8B6704FC1AB}">
      <dgm:prSet/>
      <dgm:spPr/>
      <dgm:t>
        <a:bodyPr/>
        <a:lstStyle/>
        <a:p>
          <a:endParaRPr lang="en-US"/>
        </a:p>
      </dgm:t>
    </dgm:pt>
    <dgm:pt modelId="{E0FE2D22-1183-4B57-A1C0-FC6A044C7927}" type="sibTrans" cxnId="{A5ABAC2B-4B4A-4765-8A43-A8B6704FC1AB}">
      <dgm:prSet/>
      <dgm:spPr/>
      <dgm:t>
        <a:bodyPr/>
        <a:lstStyle/>
        <a:p>
          <a:endParaRPr lang="en-US"/>
        </a:p>
      </dgm:t>
    </dgm:pt>
    <dgm:pt modelId="{1B823F1B-C780-4397-97D1-950CD27597CC}">
      <dgm:prSet/>
      <dgm:spPr/>
      <dgm:t>
        <a:bodyPr/>
        <a:lstStyle/>
        <a:p>
          <a:r>
            <a:rPr lang="en-US" dirty="0">
              <a:solidFill>
                <a:srgbClr val="A6A6A6"/>
              </a:solidFill>
            </a:rPr>
            <a:t>Defining the Market</a:t>
          </a:r>
        </a:p>
      </dgm:t>
    </dgm:pt>
    <dgm:pt modelId="{90F23960-B749-487B-B206-5C1C96C1F1FA}" type="parTrans" cxnId="{59702775-7EC6-4BAF-80C2-555737900531}">
      <dgm:prSet/>
      <dgm:spPr/>
      <dgm:t>
        <a:bodyPr/>
        <a:lstStyle/>
        <a:p>
          <a:endParaRPr lang="en-US"/>
        </a:p>
      </dgm:t>
    </dgm:pt>
    <dgm:pt modelId="{B32A480A-7212-4542-A41E-EC75418072F7}" type="sibTrans" cxnId="{59702775-7EC6-4BAF-80C2-555737900531}">
      <dgm:prSet/>
      <dgm:spPr/>
      <dgm:t>
        <a:bodyPr/>
        <a:lstStyle/>
        <a:p>
          <a:endParaRPr lang="en-US"/>
        </a:p>
      </dgm:t>
    </dgm:pt>
    <dgm:pt modelId="{54EE0C74-D580-4C77-958F-154B7DFFF214}">
      <dgm:prSet/>
      <dgm:spPr/>
      <dgm:t>
        <a:bodyPr/>
        <a:lstStyle/>
        <a:p>
          <a:r>
            <a:rPr lang="en-US" dirty="0">
              <a:solidFill>
                <a:srgbClr val="A6A6A6"/>
              </a:solidFill>
            </a:rPr>
            <a:t>Category</a:t>
          </a:r>
        </a:p>
      </dgm:t>
    </dgm:pt>
    <dgm:pt modelId="{8D8564F0-1C8F-476D-97D3-6E1048E1364F}" type="parTrans" cxnId="{B15415C3-C524-4D0D-B37D-5472BF562814}">
      <dgm:prSet/>
      <dgm:spPr/>
      <dgm:t>
        <a:bodyPr/>
        <a:lstStyle/>
        <a:p>
          <a:endParaRPr lang="en-US"/>
        </a:p>
      </dgm:t>
    </dgm:pt>
    <dgm:pt modelId="{62F58A36-A147-4EFF-B75F-89CA3D39B8C2}" type="sibTrans" cxnId="{B15415C3-C524-4D0D-B37D-5472BF562814}">
      <dgm:prSet/>
      <dgm:spPr/>
      <dgm:t>
        <a:bodyPr/>
        <a:lstStyle/>
        <a:p>
          <a:endParaRPr lang="en-US"/>
        </a:p>
      </dgm:t>
    </dgm:pt>
    <dgm:pt modelId="{0AA90080-425E-4DB6-84EE-64E77F341E29}">
      <dgm:prSet/>
      <dgm:spPr/>
      <dgm:t>
        <a:bodyPr/>
        <a:lstStyle/>
        <a:p>
          <a:r>
            <a:rPr lang="en-US" dirty="0">
              <a:solidFill>
                <a:srgbClr val="A6A6A6"/>
              </a:solidFill>
            </a:rPr>
            <a:t>Function</a:t>
          </a:r>
        </a:p>
      </dgm:t>
    </dgm:pt>
    <dgm:pt modelId="{45066D72-20EF-4F0F-B80C-02A6B045A1DC}" type="parTrans" cxnId="{F08C2910-DDDD-4745-BAAF-3DA1FDC753C3}">
      <dgm:prSet/>
      <dgm:spPr/>
      <dgm:t>
        <a:bodyPr/>
        <a:lstStyle/>
        <a:p>
          <a:endParaRPr lang="en-US"/>
        </a:p>
      </dgm:t>
    </dgm:pt>
    <dgm:pt modelId="{7C8650A5-1A9E-4599-92DF-CE3E87E90AE0}" type="sibTrans" cxnId="{F08C2910-DDDD-4745-BAAF-3DA1FDC753C3}">
      <dgm:prSet/>
      <dgm:spPr/>
      <dgm:t>
        <a:bodyPr/>
        <a:lstStyle/>
        <a:p>
          <a:endParaRPr lang="en-US"/>
        </a:p>
      </dgm:t>
    </dgm:pt>
    <dgm:pt modelId="{20DA157D-ADE1-4641-B855-7A0365B92D6A}">
      <dgm:prSet/>
      <dgm:spPr/>
      <dgm:t>
        <a:bodyPr/>
        <a:lstStyle/>
        <a:p>
          <a:r>
            <a:rPr lang="en-US" dirty="0">
              <a:solidFill>
                <a:srgbClr val="A6A6A6"/>
              </a:solidFill>
            </a:rPr>
            <a:t>Target Customers </a:t>
          </a:r>
        </a:p>
      </dgm:t>
    </dgm:pt>
    <dgm:pt modelId="{049F6D25-8A05-4A9D-B30E-C734C2693C68}" type="parTrans" cxnId="{5C0AD816-6829-49F4-AF80-E22AE0BEED0E}">
      <dgm:prSet/>
      <dgm:spPr/>
      <dgm:t>
        <a:bodyPr/>
        <a:lstStyle/>
        <a:p>
          <a:endParaRPr lang="en-US"/>
        </a:p>
      </dgm:t>
    </dgm:pt>
    <dgm:pt modelId="{38810EA8-0C18-4D3F-B762-E86B5695D322}" type="sibTrans" cxnId="{5C0AD816-6829-49F4-AF80-E22AE0BEED0E}">
      <dgm:prSet/>
      <dgm:spPr/>
      <dgm:t>
        <a:bodyPr/>
        <a:lstStyle/>
        <a:p>
          <a:endParaRPr lang="en-US"/>
        </a:p>
      </dgm:t>
    </dgm:pt>
    <dgm:pt modelId="{82E0069B-15A2-40B1-86E6-80C363E1D7AE}" type="pres">
      <dgm:prSet presAssocID="{C706A7B9-9DC9-4DF0-BFBB-81257933076A}" presName="Name0" presStyleCnt="0">
        <dgm:presLayoutVars>
          <dgm:dir/>
          <dgm:animLvl val="lvl"/>
          <dgm:resizeHandles val="exact"/>
        </dgm:presLayoutVars>
      </dgm:prSet>
      <dgm:spPr/>
    </dgm:pt>
    <dgm:pt modelId="{652CF74E-2A23-490E-83AF-286C79C03538}" type="pres">
      <dgm:prSet presAssocID="{1B823F1B-C780-4397-97D1-950CD27597CC}" presName="composite" presStyleCnt="0"/>
      <dgm:spPr/>
    </dgm:pt>
    <dgm:pt modelId="{E90F00AF-3294-4456-B54B-2C89458121C6}" type="pres">
      <dgm:prSet presAssocID="{1B823F1B-C780-4397-97D1-950CD27597CC}" presName="parTx" presStyleLbl="alignNode1" presStyleIdx="0" presStyleCnt="6">
        <dgm:presLayoutVars>
          <dgm:chMax val="0"/>
          <dgm:chPref val="0"/>
          <dgm:bulletEnabled val="1"/>
        </dgm:presLayoutVars>
      </dgm:prSet>
      <dgm:spPr/>
    </dgm:pt>
    <dgm:pt modelId="{2640099D-C009-4F09-8BB7-CB88A434DF8D}" type="pres">
      <dgm:prSet presAssocID="{1B823F1B-C780-4397-97D1-950CD27597CC}" presName="desTx" presStyleLbl="alignAccFollowNode1" presStyleIdx="0" presStyleCnt="6">
        <dgm:presLayoutVars>
          <dgm:bulletEnabled val="1"/>
        </dgm:presLayoutVars>
      </dgm:prSet>
      <dgm:spPr/>
    </dgm:pt>
    <dgm:pt modelId="{2DD6D0D4-24DA-4CFF-BBF0-B27450A44EC3}" type="pres">
      <dgm:prSet presAssocID="{B32A480A-7212-4542-A41E-EC75418072F7}" presName="space" presStyleCnt="0"/>
      <dgm:spPr/>
    </dgm:pt>
    <dgm:pt modelId="{6B224AC3-401E-4A37-8A37-6A47759CFA8A}" type="pres">
      <dgm:prSet presAssocID="{A2976F16-FD0D-4517-9CF9-2DABB736346F}" presName="composite" presStyleCnt="0"/>
      <dgm:spPr/>
    </dgm:pt>
    <dgm:pt modelId="{3CC577D9-5629-431A-A821-7CE85CE8AE5F}" type="pres">
      <dgm:prSet presAssocID="{A2976F16-FD0D-4517-9CF9-2DABB736346F}" presName="parTx" presStyleLbl="alignNode1" presStyleIdx="1" presStyleCnt="6">
        <dgm:presLayoutVars>
          <dgm:chMax val="0"/>
          <dgm:chPref val="0"/>
          <dgm:bulletEnabled val="1"/>
        </dgm:presLayoutVars>
      </dgm:prSet>
      <dgm:spPr/>
    </dgm:pt>
    <dgm:pt modelId="{D25755EF-93A4-4BF4-B6F8-52DFCDCC5F53}" type="pres">
      <dgm:prSet presAssocID="{A2976F16-FD0D-4517-9CF9-2DABB736346F}" presName="desTx" presStyleLbl="alignAccFollowNode1" presStyleIdx="1" presStyleCnt="6">
        <dgm:presLayoutVars>
          <dgm:bulletEnabled val="1"/>
        </dgm:presLayoutVars>
      </dgm:prSet>
      <dgm:spPr/>
    </dgm:pt>
    <dgm:pt modelId="{DD99E3D5-CE48-4398-B26C-E37DB268B456}" type="pres">
      <dgm:prSet presAssocID="{94B784F7-B9C4-4B34-99F9-5F250EA7FE97}" presName="space" presStyleCnt="0"/>
      <dgm:spPr/>
    </dgm:pt>
    <dgm:pt modelId="{D0BBD4B9-B217-4E18-BA85-B72F7D776DF1}" type="pres">
      <dgm:prSet presAssocID="{668E7B2E-5D59-42F6-97B0-F38CB5AB81CD}" presName="composite" presStyleCnt="0"/>
      <dgm:spPr/>
    </dgm:pt>
    <dgm:pt modelId="{5EAAACAB-FC66-44D4-8DA1-819497B910BF}" type="pres">
      <dgm:prSet presAssocID="{668E7B2E-5D59-42F6-97B0-F38CB5AB81CD}" presName="parTx" presStyleLbl="alignNode1" presStyleIdx="2" presStyleCnt="6">
        <dgm:presLayoutVars>
          <dgm:chMax val="0"/>
          <dgm:chPref val="0"/>
          <dgm:bulletEnabled val="1"/>
        </dgm:presLayoutVars>
      </dgm:prSet>
      <dgm:spPr/>
    </dgm:pt>
    <dgm:pt modelId="{056F513E-4544-4A12-82F4-5CC7BD96C4F1}" type="pres">
      <dgm:prSet presAssocID="{668E7B2E-5D59-42F6-97B0-F38CB5AB81CD}" presName="desTx" presStyleLbl="alignAccFollowNode1" presStyleIdx="2" presStyleCnt="6">
        <dgm:presLayoutVars>
          <dgm:bulletEnabled val="1"/>
        </dgm:presLayoutVars>
      </dgm:prSet>
      <dgm:spPr/>
    </dgm:pt>
    <dgm:pt modelId="{350FD9E4-10B5-49B6-839E-4FC797E9FBA7}" type="pres">
      <dgm:prSet presAssocID="{53AD40FC-8AA5-4EE3-A4D9-253032C83057}" presName="space" presStyleCnt="0"/>
      <dgm:spPr/>
    </dgm:pt>
    <dgm:pt modelId="{6780506E-E729-48BC-A91D-94D353202505}" type="pres">
      <dgm:prSet presAssocID="{742A72CF-7F32-4282-BBFB-474EB3F4FF9F}" presName="composite" presStyleCnt="0"/>
      <dgm:spPr/>
    </dgm:pt>
    <dgm:pt modelId="{3C343D9F-557A-45C2-9A73-7247051E6441}" type="pres">
      <dgm:prSet presAssocID="{742A72CF-7F32-4282-BBFB-474EB3F4FF9F}" presName="parTx" presStyleLbl="alignNode1" presStyleIdx="3" presStyleCnt="6">
        <dgm:presLayoutVars>
          <dgm:chMax val="0"/>
          <dgm:chPref val="0"/>
          <dgm:bulletEnabled val="1"/>
        </dgm:presLayoutVars>
      </dgm:prSet>
      <dgm:spPr/>
    </dgm:pt>
    <dgm:pt modelId="{FD29DA79-619B-47F5-A3E9-324E555E481C}" type="pres">
      <dgm:prSet presAssocID="{742A72CF-7F32-4282-BBFB-474EB3F4FF9F}" presName="desTx" presStyleLbl="alignAccFollowNode1" presStyleIdx="3" presStyleCnt="6">
        <dgm:presLayoutVars>
          <dgm:bulletEnabled val="1"/>
        </dgm:presLayoutVars>
      </dgm:prSet>
      <dgm:spPr/>
    </dgm:pt>
    <dgm:pt modelId="{7867652D-BCA1-46E9-ACDC-D8CAB190FC22}" type="pres">
      <dgm:prSet presAssocID="{E14BEF2E-2007-40EE-9110-11EF37D78C14}" presName="space" presStyleCnt="0"/>
      <dgm:spPr/>
    </dgm:pt>
    <dgm:pt modelId="{B02B9D29-30F4-48CF-B523-BF45A441E2CF}" type="pres">
      <dgm:prSet presAssocID="{C1B9179B-0F64-41F1-99D7-6622D84541FA}" presName="composite" presStyleCnt="0"/>
      <dgm:spPr/>
    </dgm:pt>
    <dgm:pt modelId="{3CAE7D1F-2EA8-42DC-93E9-8509DEEFEFE4}" type="pres">
      <dgm:prSet presAssocID="{C1B9179B-0F64-41F1-99D7-6622D84541FA}" presName="parTx" presStyleLbl="alignNode1" presStyleIdx="4" presStyleCnt="6">
        <dgm:presLayoutVars>
          <dgm:chMax val="0"/>
          <dgm:chPref val="0"/>
          <dgm:bulletEnabled val="1"/>
        </dgm:presLayoutVars>
      </dgm:prSet>
      <dgm:spPr/>
    </dgm:pt>
    <dgm:pt modelId="{29AEDCB6-9A4C-4B9B-8E46-E0FCBB9F4AF9}" type="pres">
      <dgm:prSet presAssocID="{C1B9179B-0F64-41F1-99D7-6622D84541FA}" presName="desTx" presStyleLbl="alignAccFollowNode1" presStyleIdx="4" presStyleCnt="6">
        <dgm:presLayoutVars>
          <dgm:bulletEnabled val="1"/>
        </dgm:presLayoutVars>
      </dgm:prSet>
      <dgm:spPr/>
    </dgm:pt>
    <dgm:pt modelId="{E0BEE9E7-FC2D-43BC-A292-CB11E4E038D8}" type="pres">
      <dgm:prSet presAssocID="{5101B1A5-A7DD-4A49-A835-0954942EC39F}" presName="space" presStyleCnt="0"/>
      <dgm:spPr/>
    </dgm:pt>
    <dgm:pt modelId="{DF71996F-341B-4611-94FB-4E994E5B03F4}" type="pres">
      <dgm:prSet presAssocID="{2DD66744-6E37-4CE7-8FFE-CFE847B77904}" presName="composite" presStyleCnt="0"/>
      <dgm:spPr/>
    </dgm:pt>
    <dgm:pt modelId="{6686C020-8987-4586-BB6F-FE35DB763DD3}" type="pres">
      <dgm:prSet presAssocID="{2DD66744-6E37-4CE7-8FFE-CFE847B77904}" presName="parTx" presStyleLbl="alignNode1" presStyleIdx="5" presStyleCnt="6">
        <dgm:presLayoutVars>
          <dgm:chMax val="0"/>
          <dgm:chPref val="0"/>
          <dgm:bulletEnabled val="1"/>
        </dgm:presLayoutVars>
      </dgm:prSet>
      <dgm:spPr/>
    </dgm:pt>
    <dgm:pt modelId="{C818F769-348E-4094-8447-A37DC2AA2FA2}" type="pres">
      <dgm:prSet presAssocID="{2DD66744-6E37-4CE7-8FFE-CFE847B77904}" presName="desTx" presStyleLbl="alignAccFollowNode1" presStyleIdx="5" presStyleCnt="6">
        <dgm:presLayoutVars>
          <dgm:bulletEnabled val="1"/>
        </dgm:presLayoutVars>
      </dgm:prSet>
      <dgm:spPr/>
    </dgm:pt>
  </dgm:ptLst>
  <dgm:cxnLst>
    <dgm:cxn modelId="{E212800F-C2B7-48F1-8A5D-820982F6180B}" type="presOf" srcId="{69AF626F-1124-4E6C-914A-1C4BD49E6D93}" destId="{D25755EF-93A4-4BF4-B6F8-52DFCDCC5F53}" srcOrd="0" destOrd="3" presId="urn:microsoft.com/office/officeart/2005/8/layout/hList1"/>
    <dgm:cxn modelId="{F08C2910-DDDD-4745-BAAF-3DA1FDC753C3}" srcId="{1B823F1B-C780-4397-97D1-950CD27597CC}" destId="{0AA90080-425E-4DB6-84EE-64E77F341E29}" srcOrd="1" destOrd="0" parTransId="{45066D72-20EF-4F0F-B80C-02A6B045A1DC}" sibTransId="{7C8650A5-1A9E-4599-92DF-CE3E87E90AE0}"/>
    <dgm:cxn modelId="{3381FD13-16A2-4629-98A7-723DB802F801}" type="presOf" srcId="{F1898534-1FC7-4AE3-A16D-4B92C74C54FD}" destId="{C818F769-348E-4094-8447-A37DC2AA2FA2}" srcOrd="0" destOrd="3" presId="urn:microsoft.com/office/officeart/2005/8/layout/hList1"/>
    <dgm:cxn modelId="{5C0AD816-6829-49F4-AF80-E22AE0BEED0E}" srcId="{1B823F1B-C780-4397-97D1-950CD27597CC}" destId="{20DA157D-ADE1-4641-B855-7A0365B92D6A}" srcOrd="2" destOrd="0" parTransId="{049F6D25-8A05-4A9D-B30E-C734C2693C68}" sibTransId="{38810EA8-0C18-4D3F-B762-E86B5695D322}"/>
    <dgm:cxn modelId="{5D7B341A-3974-4748-B7ED-ABCB9DD325CB}" type="presOf" srcId="{2A416C11-DB11-42A8-99B3-E56084B0AE61}" destId="{FD29DA79-619B-47F5-A3E9-324E555E481C}" srcOrd="0" destOrd="0" presId="urn:microsoft.com/office/officeart/2005/8/layout/hList1"/>
    <dgm:cxn modelId="{A5ABAC2B-4B4A-4765-8A43-A8B6704FC1AB}" srcId="{A2976F16-FD0D-4517-9CF9-2DABB736346F}" destId="{69AF626F-1124-4E6C-914A-1C4BD49E6D93}" srcOrd="3" destOrd="0" parTransId="{A1B52F5D-E959-4925-81EA-6A5518540E12}" sibTransId="{E0FE2D22-1183-4B57-A1C0-FC6A044C7927}"/>
    <dgm:cxn modelId="{09D53432-87EA-434B-9E52-04FF3BF8F596}" srcId="{668E7B2E-5D59-42F6-97B0-F38CB5AB81CD}" destId="{0024A99E-0EC3-443B-B139-66E9B05EC45F}" srcOrd="1" destOrd="0" parTransId="{D02D2C8D-993A-4633-9AD8-66F7765EFAA7}" sibTransId="{76C33C18-41D7-454F-BFC3-FD92A75D9F7E}"/>
    <dgm:cxn modelId="{5AD48F33-A071-4D0F-8A75-7F77FFFBDE53}" type="presOf" srcId="{0B578006-12F7-4F58-B094-D3536213D1C3}" destId="{FD29DA79-619B-47F5-A3E9-324E555E481C}" srcOrd="0" destOrd="1" presId="urn:microsoft.com/office/officeart/2005/8/layout/hList1"/>
    <dgm:cxn modelId="{DDCCD234-AA65-4A92-89EF-7228BE9DA245}" srcId="{C1B9179B-0F64-41F1-99D7-6622D84541FA}" destId="{68EDF461-9359-4F12-A8E0-4CC0039068CA}" srcOrd="2" destOrd="0" parTransId="{EE8B17AF-925C-4D94-BFCE-4B3E42B6E10D}" sibTransId="{DB3A613C-3DC5-436D-BDEC-D9F9783861E1}"/>
    <dgm:cxn modelId="{05718F45-BEF6-4ED8-9FB4-C5A2FD6CD0B7}" srcId="{2DD66744-6E37-4CE7-8FFE-CFE847B77904}" destId="{F1898534-1FC7-4AE3-A16D-4B92C74C54FD}" srcOrd="3" destOrd="0" parTransId="{91ECA3E6-E608-490A-9710-8AEEDF7EAFFB}" sibTransId="{884B80F2-1F90-4FE5-A828-645D8BC889A6}"/>
    <dgm:cxn modelId="{1A339665-9408-4D24-AC9C-FF2D2A464209}" srcId="{2DD66744-6E37-4CE7-8FFE-CFE847B77904}" destId="{AA3932E0-2A80-4DA1-8E8F-3DFA5B58A590}" srcOrd="2" destOrd="0" parTransId="{38C0F916-A11D-48CB-AEF8-A427F5F8867B}" sibTransId="{D432D9EE-342E-43D8-8B16-F5E8A174F31E}"/>
    <dgm:cxn modelId="{2900FF6C-0970-4712-BF85-DFE211F49496}" type="presOf" srcId="{668E7B2E-5D59-42F6-97B0-F38CB5AB81CD}" destId="{5EAAACAB-FC66-44D4-8DA1-819497B910BF}" srcOrd="0" destOrd="0" presId="urn:microsoft.com/office/officeart/2005/8/layout/hList1"/>
    <dgm:cxn modelId="{CBB2D14D-7CD4-4CF4-AE15-6FC1AC9F66B9}" srcId="{C1B9179B-0F64-41F1-99D7-6622D84541FA}" destId="{0844945E-560B-4C9B-B305-32C8ECCEA57E}" srcOrd="1" destOrd="0" parTransId="{94C31AC6-3817-4483-92BD-379ACE3AC10A}" sibTransId="{8D6F1327-0736-414D-80C7-B48ED3CA0873}"/>
    <dgm:cxn modelId="{429DE24D-2AD9-44D9-B844-F1811A1DCC57}" type="presOf" srcId="{20DA157D-ADE1-4641-B855-7A0365B92D6A}" destId="{2640099D-C009-4F09-8BB7-CB88A434DF8D}" srcOrd="0" destOrd="2" presId="urn:microsoft.com/office/officeart/2005/8/layout/hList1"/>
    <dgm:cxn modelId="{93A2BF4F-D87C-4BC7-8557-0F5D7F8ED5E8}" type="presOf" srcId="{2DD66744-6E37-4CE7-8FFE-CFE847B77904}" destId="{6686C020-8987-4586-BB6F-FE35DB763DD3}" srcOrd="0" destOrd="0" presId="urn:microsoft.com/office/officeart/2005/8/layout/hList1"/>
    <dgm:cxn modelId="{2276DF4F-8FDE-4BE7-97F5-0C7EB0D37D05}" srcId="{668E7B2E-5D59-42F6-97B0-F38CB5AB81CD}" destId="{274D680A-26E8-4B8C-BEA0-BFA42CF73AEF}" srcOrd="2" destOrd="0" parTransId="{76DF3C21-DCE1-4427-A00B-0111FC90C2CD}" sibTransId="{EE6FF2B0-97E7-4A65-970A-4F27DEABF60C}"/>
    <dgm:cxn modelId="{34D26D72-58C8-4DEB-BAEC-2032FC01F275}" type="presOf" srcId="{32F24244-9799-4E62-AB6C-59875A2BB4D4}" destId="{D25755EF-93A4-4BF4-B6F8-52DFCDCC5F53}" srcOrd="0" destOrd="0" presId="urn:microsoft.com/office/officeart/2005/8/layout/hList1"/>
    <dgm:cxn modelId="{73F0F672-7D7F-406D-AA3F-4748EAF13035}" srcId="{C706A7B9-9DC9-4DF0-BFBB-81257933076A}" destId="{A2976F16-FD0D-4517-9CF9-2DABB736346F}" srcOrd="1" destOrd="0" parTransId="{38E17C3A-CE4F-44E0-A23E-C02CCF925923}" sibTransId="{94B784F7-B9C4-4B34-99F9-5F250EA7FE97}"/>
    <dgm:cxn modelId="{59702775-7EC6-4BAF-80C2-555737900531}" srcId="{C706A7B9-9DC9-4DF0-BFBB-81257933076A}" destId="{1B823F1B-C780-4397-97D1-950CD27597CC}" srcOrd="0" destOrd="0" parTransId="{90F23960-B749-487B-B206-5C1C96C1F1FA}" sibTransId="{B32A480A-7212-4542-A41E-EC75418072F7}"/>
    <dgm:cxn modelId="{BCC63656-D090-4F13-825C-78D240A0B44E}" srcId="{C706A7B9-9DC9-4DF0-BFBB-81257933076A}" destId="{C1B9179B-0F64-41F1-99D7-6622D84541FA}" srcOrd="4" destOrd="0" parTransId="{D7F6EA70-A888-440D-9AF4-8D24BBE47483}" sibTransId="{5101B1A5-A7DD-4A49-A835-0954942EC39F}"/>
    <dgm:cxn modelId="{995F857A-C9F6-4B20-BEA3-4595CC3EB7AF}" type="presOf" srcId="{54EE0C74-D580-4C77-958F-154B7DFFF214}" destId="{2640099D-C009-4F09-8BB7-CB88A434DF8D}" srcOrd="0" destOrd="0" presId="urn:microsoft.com/office/officeart/2005/8/layout/hList1"/>
    <dgm:cxn modelId="{B6CCFA5A-6FE1-45E3-89C9-0D684242389B}" type="presOf" srcId="{369FE6E9-B1DD-4AF0-A90A-003FB172A284}" destId="{29AEDCB6-9A4C-4B9B-8E46-E0FCBB9F4AF9}" srcOrd="0" destOrd="0" presId="urn:microsoft.com/office/officeart/2005/8/layout/hList1"/>
    <dgm:cxn modelId="{371D0C8D-5A28-49BA-AC6D-748E49B3E687}" srcId="{C706A7B9-9DC9-4DF0-BFBB-81257933076A}" destId="{668E7B2E-5D59-42F6-97B0-F38CB5AB81CD}" srcOrd="2" destOrd="0" parTransId="{E32DE8E6-F2E7-4A47-AA53-5F1DD8A561D2}" sibTransId="{53AD40FC-8AA5-4EE3-A4D9-253032C83057}"/>
    <dgm:cxn modelId="{EF95BE91-C3FB-46E5-93B0-C1A8A28B0953}" type="presOf" srcId="{C706A7B9-9DC9-4DF0-BFBB-81257933076A}" destId="{82E0069B-15A2-40B1-86E6-80C363E1D7AE}" srcOrd="0" destOrd="0" presId="urn:microsoft.com/office/officeart/2005/8/layout/hList1"/>
    <dgm:cxn modelId="{F9FDD594-1E94-44A5-A15D-E27CCF0748E6}" srcId="{668E7B2E-5D59-42F6-97B0-F38CB5AB81CD}" destId="{27845C62-BB19-4A0D-AA8E-F785246A55F7}" srcOrd="0" destOrd="0" parTransId="{F46D8A09-CA72-4237-A2D3-22493904403D}" sibTransId="{1C756982-D52A-41F8-AE74-AD5D34DC88EA}"/>
    <dgm:cxn modelId="{95A76199-B95A-4DAB-94B5-5593E891B5BE}" type="presOf" srcId="{F82AE199-C05B-4D16-835F-277BE836DB03}" destId="{D25755EF-93A4-4BF4-B6F8-52DFCDCC5F53}" srcOrd="0" destOrd="2" presId="urn:microsoft.com/office/officeart/2005/8/layout/hList1"/>
    <dgm:cxn modelId="{E2431F9A-BD28-4965-8377-29F02E0D635D}" type="presOf" srcId="{B1690ADB-E03C-4852-9022-9C311A3DE6F8}" destId="{C818F769-348E-4094-8447-A37DC2AA2FA2}" srcOrd="0" destOrd="4" presId="urn:microsoft.com/office/officeart/2005/8/layout/hList1"/>
    <dgm:cxn modelId="{BC36279D-1B92-4EAD-ADCB-101C5AC409EF}" srcId="{2DD66744-6E37-4CE7-8FFE-CFE847B77904}" destId="{B1690ADB-E03C-4852-9022-9C311A3DE6F8}" srcOrd="4" destOrd="0" parTransId="{DDD717F3-BC35-4EC9-AE2A-8DDED8BFF754}" sibTransId="{F07091F2-9871-44CF-BF72-B5F60A1C990B}"/>
    <dgm:cxn modelId="{E908E8A6-E1A3-4AAE-9513-C66A6FABDBA1}" type="presOf" srcId="{1B823F1B-C780-4397-97D1-950CD27597CC}" destId="{E90F00AF-3294-4456-B54B-2C89458121C6}" srcOrd="0" destOrd="0" presId="urn:microsoft.com/office/officeart/2005/8/layout/hList1"/>
    <dgm:cxn modelId="{3C5C83A9-25D4-4254-BD0C-EECD3E499F50}" type="presOf" srcId="{0844945E-560B-4C9B-B305-32C8ECCEA57E}" destId="{29AEDCB6-9A4C-4B9B-8E46-E0FCBB9F4AF9}" srcOrd="0" destOrd="1" presId="urn:microsoft.com/office/officeart/2005/8/layout/hList1"/>
    <dgm:cxn modelId="{1284C5AB-7C3A-46C2-BFAE-CBF0BF5454CD}" type="presOf" srcId="{03FD7859-7244-4A54-9989-888F9660A601}" destId="{C818F769-348E-4094-8447-A37DC2AA2FA2}" srcOrd="0" destOrd="1" presId="urn:microsoft.com/office/officeart/2005/8/layout/hList1"/>
    <dgm:cxn modelId="{D05F68AC-F9FF-46B6-99F1-9278018869C4}" srcId="{C1B9179B-0F64-41F1-99D7-6622D84541FA}" destId="{369FE6E9-B1DD-4AF0-A90A-003FB172A284}" srcOrd="0" destOrd="0" parTransId="{97C7B448-167B-4955-9ACA-13863DE2C737}" sibTransId="{49CA7146-395C-4BA1-AE97-708AE0EBFEB8}"/>
    <dgm:cxn modelId="{274642AE-8951-488F-AEBE-0E23DD436BFE}" srcId="{C706A7B9-9DC9-4DF0-BFBB-81257933076A}" destId="{742A72CF-7F32-4282-BBFB-474EB3F4FF9F}" srcOrd="3" destOrd="0" parTransId="{2B5EB224-C218-46F1-ACAC-FA8691256D2D}" sibTransId="{E14BEF2E-2007-40EE-9110-11EF37D78C14}"/>
    <dgm:cxn modelId="{A161E3AE-EFA2-4BBA-AC96-1B7D73E8E4EE}" type="presOf" srcId="{A2976F16-FD0D-4517-9CF9-2DABB736346F}" destId="{3CC577D9-5629-431A-A821-7CE85CE8AE5F}" srcOrd="0" destOrd="0" presId="urn:microsoft.com/office/officeart/2005/8/layout/hList1"/>
    <dgm:cxn modelId="{411373B4-8B2F-4ECB-B2E1-EAA0C5621C9A}" type="presOf" srcId="{47B8E2AE-CE79-4E62-BE41-A3365C9581C4}" destId="{C818F769-348E-4094-8447-A37DC2AA2FA2}" srcOrd="0" destOrd="0" presId="urn:microsoft.com/office/officeart/2005/8/layout/hList1"/>
    <dgm:cxn modelId="{D0C5F7B4-F70F-4AAB-9FF0-84004B84B76E}" srcId="{C706A7B9-9DC9-4DF0-BFBB-81257933076A}" destId="{2DD66744-6E37-4CE7-8FFE-CFE847B77904}" srcOrd="5" destOrd="0" parTransId="{EB61CB9D-DF4C-435D-9676-22678360B11A}" sibTransId="{FA1B7DFD-D3BD-4226-ACFD-95B2425F0995}"/>
    <dgm:cxn modelId="{1CB175B8-19F3-4853-A03A-1B621E5688C8}" type="presOf" srcId="{27845C62-BB19-4A0D-AA8E-F785246A55F7}" destId="{056F513E-4544-4A12-82F4-5CC7BD96C4F1}" srcOrd="0" destOrd="0" presId="urn:microsoft.com/office/officeart/2005/8/layout/hList1"/>
    <dgm:cxn modelId="{79FA26B9-656C-473A-A2E5-B771A49BA925}" srcId="{742A72CF-7F32-4282-BBFB-474EB3F4FF9F}" destId="{0B578006-12F7-4F58-B094-D3536213D1C3}" srcOrd="1" destOrd="0" parTransId="{D2BE10E4-9F6D-4A96-8322-53442D8AA322}" sibTransId="{0535D9CB-1D25-4E3E-842C-BE8E50977B6B}"/>
    <dgm:cxn modelId="{1B2A4CBE-970D-4BDC-A36F-A0274586818F}" srcId="{A2976F16-FD0D-4517-9CF9-2DABB736346F}" destId="{A3B75241-8D40-4E8F-A69E-C960EE73DA55}" srcOrd="1" destOrd="0" parTransId="{C0816BCC-3630-4E06-897B-462CDAF1759C}" sibTransId="{FC27A638-1D87-4633-8B02-ECB8785F3926}"/>
    <dgm:cxn modelId="{8E63B0BF-85BF-4C2F-B378-41B9F4B73A71}" type="presOf" srcId="{C1B9179B-0F64-41F1-99D7-6622D84541FA}" destId="{3CAE7D1F-2EA8-42DC-93E9-8509DEEFEFE4}" srcOrd="0" destOrd="0" presId="urn:microsoft.com/office/officeart/2005/8/layout/hList1"/>
    <dgm:cxn modelId="{B15415C3-C524-4D0D-B37D-5472BF562814}" srcId="{1B823F1B-C780-4397-97D1-950CD27597CC}" destId="{54EE0C74-D580-4C77-958F-154B7DFFF214}" srcOrd="0" destOrd="0" parTransId="{8D8564F0-1C8F-476D-97D3-6E1048E1364F}" sibTransId="{62F58A36-A147-4EFF-B75F-89CA3D39B8C2}"/>
    <dgm:cxn modelId="{46C0B2C5-469E-4CDC-B4D1-F37BA16A82EC}" type="presOf" srcId="{68EDF461-9359-4F12-A8E0-4CC0039068CA}" destId="{29AEDCB6-9A4C-4B9B-8E46-E0FCBB9F4AF9}" srcOrd="0" destOrd="2" presId="urn:microsoft.com/office/officeart/2005/8/layout/hList1"/>
    <dgm:cxn modelId="{49BD29CF-EE3F-472C-A817-D59882F5EC15}" type="presOf" srcId="{742A72CF-7F32-4282-BBFB-474EB3F4FF9F}" destId="{3C343D9F-557A-45C2-9A73-7247051E6441}" srcOrd="0" destOrd="0" presId="urn:microsoft.com/office/officeart/2005/8/layout/hList1"/>
    <dgm:cxn modelId="{FAEF50D1-8057-4086-B03F-6B379111A2D7}" srcId="{742A72CF-7F32-4282-BBFB-474EB3F4FF9F}" destId="{2A416C11-DB11-42A8-99B3-E56084B0AE61}" srcOrd="0" destOrd="0" parTransId="{D8D9CFC8-E301-4915-BBE8-9E788F865B04}" sibTransId="{DB6604A2-C04E-4EB9-9FF9-9E12C82BF188}"/>
    <dgm:cxn modelId="{F4B2B7D2-C2C1-448D-9D9C-EB5CECDDBF31}" type="presOf" srcId="{0AA90080-425E-4DB6-84EE-64E77F341E29}" destId="{2640099D-C009-4F09-8BB7-CB88A434DF8D}" srcOrd="0" destOrd="1" presId="urn:microsoft.com/office/officeart/2005/8/layout/hList1"/>
    <dgm:cxn modelId="{09C482D6-9F01-4588-8D62-1379E4EB0F23}" srcId="{2DD66744-6E37-4CE7-8FFE-CFE847B77904}" destId="{47B8E2AE-CE79-4E62-BE41-A3365C9581C4}" srcOrd="0" destOrd="0" parTransId="{6734E262-63DF-40C5-93EA-A4E866B8D11B}" sibTransId="{E0E0F91B-B8B6-4291-AC41-9DF6BE372BD2}"/>
    <dgm:cxn modelId="{40A1B3D9-C639-4845-9FEC-416F10394B89}" srcId="{A2976F16-FD0D-4517-9CF9-2DABB736346F}" destId="{32F24244-9799-4E62-AB6C-59875A2BB4D4}" srcOrd="0" destOrd="0" parTransId="{010BA06E-334D-4F10-BF19-778159CCD38E}" sibTransId="{4DCA6349-9214-4803-A583-2785C16B3728}"/>
    <dgm:cxn modelId="{4FFDC3DE-CB6D-4A1B-BA0A-201C8CA1DD6B}" srcId="{A2976F16-FD0D-4517-9CF9-2DABB736346F}" destId="{F82AE199-C05B-4D16-835F-277BE836DB03}" srcOrd="2" destOrd="0" parTransId="{6C9263E1-37F9-4FF7-9C7D-9E2BEF5E65B3}" sibTransId="{2A041259-A413-4D09-B220-77753FDBEAC9}"/>
    <dgm:cxn modelId="{014C81E7-87CA-45FE-BDD1-2CF1A7D2073C}" type="presOf" srcId="{AA3932E0-2A80-4DA1-8E8F-3DFA5B58A590}" destId="{C818F769-348E-4094-8447-A37DC2AA2FA2}" srcOrd="0" destOrd="2" presId="urn:microsoft.com/office/officeart/2005/8/layout/hList1"/>
    <dgm:cxn modelId="{E27382ED-CFEA-4610-B4CB-8AE28C3FA742}" type="presOf" srcId="{A3B75241-8D40-4E8F-A69E-C960EE73DA55}" destId="{D25755EF-93A4-4BF4-B6F8-52DFCDCC5F53}" srcOrd="0" destOrd="1" presId="urn:microsoft.com/office/officeart/2005/8/layout/hList1"/>
    <dgm:cxn modelId="{82EA46FA-E6DE-4E3D-BF39-15226753CED9}" type="presOf" srcId="{0024A99E-0EC3-443B-B139-66E9B05EC45F}" destId="{056F513E-4544-4A12-82F4-5CC7BD96C4F1}" srcOrd="0" destOrd="1" presId="urn:microsoft.com/office/officeart/2005/8/layout/hList1"/>
    <dgm:cxn modelId="{8AA3C6FA-B3FA-4C18-93F7-E636504649E3}" type="presOf" srcId="{274D680A-26E8-4B8C-BEA0-BFA42CF73AEF}" destId="{056F513E-4544-4A12-82F4-5CC7BD96C4F1}" srcOrd="0" destOrd="2" presId="urn:microsoft.com/office/officeart/2005/8/layout/hList1"/>
    <dgm:cxn modelId="{72B65AFD-982E-4F8A-93D9-7F107BB68847}" srcId="{2DD66744-6E37-4CE7-8FFE-CFE847B77904}" destId="{03FD7859-7244-4A54-9989-888F9660A601}" srcOrd="1" destOrd="0" parTransId="{915E0AA7-CC45-42AE-AFC9-3008DA20599E}" sibTransId="{C413122E-3FB7-4B62-90FC-5D34FE6459B5}"/>
    <dgm:cxn modelId="{799893CA-F23B-457E-BB34-DD2E20C7941A}" type="presParOf" srcId="{82E0069B-15A2-40B1-86E6-80C363E1D7AE}" destId="{652CF74E-2A23-490E-83AF-286C79C03538}" srcOrd="0" destOrd="0" presId="urn:microsoft.com/office/officeart/2005/8/layout/hList1"/>
    <dgm:cxn modelId="{57132496-6739-4C84-8A0C-07643F919529}" type="presParOf" srcId="{652CF74E-2A23-490E-83AF-286C79C03538}" destId="{E90F00AF-3294-4456-B54B-2C89458121C6}" srcOrd="0" destOrd="0" presId="urn:microsoft.com/office/officeart/2005/8/layout/hList1"/>
    <dgm:cxn modelId="{2030F0BE-DBAE-4511-918B-5CB1D2F7F32F}" type="presParOf" srcId="{652CF74E-2A23-490E-83AF-286C79C03538}" destId="{2640099D-C009-4F09-8BB7-CB88A434DF8D}" srcOrd="1" destOrd="0" presId="urn:microsoft.com/office/officeart/2005/8/layout/hList1"/>
    <dgm:cxn modelId="{A5E53A22-ECC5-4DCE-B6BA-804E3FB947C7}" type="presParOf" srcId="{82E0069B-15A2-40B1-86E6-80C363E1D7AE}" destId="{2DD6D0D4-24DA-4CFF-BBF0-B27450A44EC3}" srcOrd="1" destOrd="0" presId="urn:microsoft.com/office/officeart/2005/8/layout/hList1"/>
    <dgm:cxn modelId="{643991DC-E6D5-4DB3-8F89-6BC0289675E4}" type="presParOf" srcId="{82E0069B-15A2-40B1-86E6-80C363E1D7AE}" destId="{6B224AC3-401E-4A37-8A37-6A47759CFA8A}" srcOrd="2" destOrd="0" presId="urn:microsoft.com/office/officeart/2005/8/layout/hList1"/>
    <dgm:cxn modelId="{DB4599BA-749A-4ACD-BB14-AEF71329E28C}" type="presParOf" srcId="{6B224AC3-401E-4A37-8A37-6A47759CFA8A}" destId="{3CC577D9-5629-431A-A821-7CE85CE8AE5F}" srcOrd="0" destOrd="0" presId="urn:microsoft.com/office/officeart/2005/8/layout/hList1"/>
    <dgm:cxn modelId="{49C0B336-FF69-4511-BB0B-0731C031827A}" type="presParOf" srcId="{6B224AC3-401E-4A37-8A37-6A47759CFA8A}" destId="{D25755EF-93A4-4BF4-B6F8-52DFCDCC5F53}" srcOrd="1" destOrd="0" presId="urn:microsoft.com/office/officeart/2005/8/layout/hList1"/>
    <dgm:cxn modelId="{2862C93C-95A8-4773-A7F7-066F22D2EE41}" type="presParOf" srcId="{82E0069B-15A2-40B1-86E6-80C363E1D7AE}" destId="{DD99E3D5-CE48-4398-B26C-E37DB268B456}" srcOrd="3" destOrd="0" presId="urn:microsoft.com/office/officeart/2005/8/layout/hList1"/>
    <dgm:cxn modelId="{6EE334AF-C49F-478D-A9DA-3AB6C7D219B4}" type="presParOf" srcId="{82E0069B-15A2-40B1-86E6-80C363E1D7AE}" destId="{D0BBD4B9-B217-4E18-BA85-B72F7D776DF1}" srcOrd="4" destOrd="0" presId="urn:microsoft.com/office/officeart/2005/8/layout/hList1"/>
    <dgm:cxn modelId="{A02660A7-9D62-417D-8409-873D376D5485}" type="presParOf" srcId="{D0BBD4B9-B217-4E18-BA85-B72F7D776DF1}" destId="{5EAAACAB-FC66-44D4-8DA1-819497B910BF}" srcOrd="0" destOrd="0" presId="urn:microsoft.com/office/officeart/2005/8/layout/hList1"/>
    <dgm:cxn modelId="{38885594-F128-4782-9DCC-6DCAEC96051F}" type="presParOf" srcId="{D0BBD4B9-B217-4E18-BA85-B72F7D776DF1}" destId="{056F513E-4544-4A12-82F4-5CC7BD96C4F1}" srcOrd="1" destOrd="0" presId="urn:microsoft.com/office/officeart/2005/8/layout/hList1"/>
    <dgm:cxn modelId="{07796E7F-C871-45FB-A290-D78B0BC8334E}" type="presParOf" srcId="{82E0069B-15A2-40B1-86E6-80C363E1D7AE}" destId="{350FD9E4-10B5-49B6-839E-4FC797E9FBA7}" srcOrd="5" destOrd="0" presId="urn:microsoft.com/office/officeart/2005/8/layout/hList1"/>
    <dgm:cxn modelId="{605B2788-2767-4C0D-8042-2A8B86F9F76A}" type="presParOf" srcId="{82E0069B-15A2-40B1-86E6-80C363E1D7AE}" destId="{6780506E-E729-48BC-A91D-94D353202505}" srcOrd="6" destOrd="0" presId="urn:microsoft.com/office/officeart/2005/8/layout/hList1"/>
    <dgm:cxn modelId="{F0D27577-C490-4127-9CFE-97966ECEC1B5}" type="presParOf" srcId="{6780506E-E729-48BC-A91D-94D353202505}" destId="{3C343D9F-557A-45C2-9A73-7247051E6441}" srcOrd="0" destOrd="0" presId="urn:microsoft.com/office/officeart/2005/8/layout/hList1"/>
    <dgm:cxn modelId="{AB8DFEFD-4B1E-4B93-B0E9-89D8A788A7FA}" type="presParOf" srcId="{6780506E-E729-48BC-A91D-94D353202505}" destId="{FD29DA79-619B-47F5-A3E9-324E555E481C}" srcOrd="1" destOrd="0" presId="urn:microsoft.com/office/officeart/2005/8/layout/hList1"/>
    <dgm:cxn modelId="{2542B1E5-380A-4028-8076-67D1DDB9FEE3}" type="presParOf" srcId="{82E0069B-15A2-40B1-86E6-80C363E1D7AE}" destId="{7867652D-BCA1-46E9-ACDC-D8CAB190FC22}" srcOrd="7" destOrd="0" presId="urn:microsoft.com/office/officeart/2005/8/layout/hList1"/>
    <dgm:cxn modelId="{16C206FD-F2D0-4D1B-AC47-CB6D734BFF99}" type="presParOf" srcId="{82E0069B-15A2-40B1-86E6-80C363E1D7AE}" destId="{B02B9D29-30F4-48CF-B523-BF45A441E2CF}" srcOrd="8" destOrd="0" presId="urn:microsoft.com/office/officeart/2005/8/layout/hList1"/>
    <dgm:cxn modelId="{0EEAFC52-46D8-43A6-9A9B-EEF447DB50F2}" type="presParOf" srcId="{B02B9D29-30F4-48CF-B523-BF45A441E2CF}" destId="{3CAE7D1F-2EA8-42DC-93E9-8509DEEFEFE4}" srcOrd="0" destOrd="0" presId="urn:microsoft.com/office/officeart/2005/8/layout/hList1"/>
    <dgm:cxn modelId="{A21D83A5-7D3D-4955-A79F-CDC5F13FF201}" type="presParOf" srcId="{B02B9D29-30F4-48CF-B523-BF45A441E2CF}" destId="{29AEDCB6-9A4C-4B9B-8E46-E0FCBB9F4AF9}" srcOrd="1" destOrd="0" presId="urn:microsoft.com/office/officeart/2005/8/layout/hList1"/>
    <dgm:cxn modelId="{EBFD249C-8BCB-4442-ACF4-A86779C70D44}" type="presParOf" srcId="{82E0069B-15A2-40B1-86E6-80C363E1D7AE}" destId="{E0BEE9E7-FC2D-43BC-A292-CB11E4E038D8}" srcOrd="9" destOrd="0" presId="urn:microsoft.com/office/officeart/2005/8/layout/hList1"/>
    <dgm:cxn modelId="{D3ADB977-27AE-4192-895F-4067F6F55EA3}" type="presParOf" srcId="{82E0069B-15A2-40B1-86E6-80C363E1D7AE}" destId="{DF71996F-341B-4611-94FB-4E994E5B03F4}" srcOrd="10" destOrd="0" presId="urn:microsoft.com/office/officeart/2005/8/layout/hList1"/>
    <dgm:cxn modelId="{B96D44CA-AC99-45ED-A042-22235B664961}" type="presParOf" srcId="{DF71996F-341B-4611-94FB-4E994E5B03F4}" destId="{6686C020-8987-4586-BB6F-FE35DB763DD3}" srcOrd="0" destOrd="0" presId="urn:microsoft.com/office/officeart/2005/8/layout/hList1"/>
    <dgm:cxn modelId="{8304AADD-9225-401F-B8CB-39DC1B923206}" type="presParOf" srcId="{DF71996F-341B-4611-94FB-4E994E5B03F4}" destId="{C818F769-348E-4094-8447-A37DC2AA2F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706A7B9-9DC9-4DF0-BFBB-81257933076A}"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742A72CF-7F32-4282-BBFB-474EB3F4FF9F}">
      <dgm:prSet/>
      <dgm:spPr/>
      <dgm:t>
        <a:bodyPr/>
        <a:lstStyle/>
        <a:p>
          <a:r>
            <a:rPr lang="en-US" dirty="0"/>
            <a:t>Paying for Software</a:t>
          </a:r>
        </a:p>
      </dgm:t>
    </dgm:pt>
    <dgm:pt modelId="{2B5EB224-C218-46F1-ACAC-FA8691256D2D}" type="parTrans" cxnId="{274642AE-8951-488F-AEBE-0E23DD436BFE}">
      <dgm:prSet/>
      <dgm:spPr/>
      <dgm:t>
        <a:bodyPr/>
        <a:lstStyle/>
        <a:p>
          <a:endParaRPr lang="en-US"/>
        </a:p>
      </dgm:t>
    </dgm:pt>
    <dgm:pt modelId="{E14BEF2E-2007-40EE-9110-11EF37D78C14}" type="sibTrans" cxnId="{274642AE-8951-488F-AEBE-0E23DD436BFE}">
      <dgm:prSet/>
      <dgm:spPr/>
      <dgm:t>
        <a:bodyPr/>
        <a:lstStyle/>
        <a:p>
          <a:endParaRPr lang="en-US"/>
        </a:p>
      </dgm:t>
    </dgm:pt>
    <dgm:pt modelId="{2A416C11-DB11-42A8-99B3-E56084B0AE61}">
      <dgm:prSet/>
      <dgm:spPr/>
      <dgm:t>
        <a:bodyPr/>
        <a:lstStyle/>
        <a:p>
          <a:r>
            <a:rPr lang="en-US" dirty="0"/>
            <a:t>Perpetual License</a:t>
          </a:r>
        </a:p>
      </dgm:t>
    </dgm:pt>
    <dgm:pt modelId="{D8D9CFC8-E301-4915-BBE8-9E788F865B04}" type="parTrans" cxnId="{FAEF50D1-8057-4086-B03F-6B379111A2D7}">
      <dgm:prSet/>
      <dgm:spPr/>
      <dgm:t>
        <a:bodyPr/>
        <a:lstStyle/>
        <a:p>
          <a:endParaRPr lang="en-US"/>
        </a:p>
      </dgm:t>
    </dgm:pt>
    <dgm:pt modelId="{DB6604A2-C04E-4EB9-9FF9-9E12C82BF188}" type="sibTrans" cxnId="{FAEF50D1-8057-4086-B03F-6B379111A2D7}">
      <dgm:prSet/>
      <dgm:spPr/>
      <dgm:t>
        <a:bodyPr/>
        <a:lstStyle/>
        <a:p>
          <a:endParaRPr lang="en-US"/>
        </a:p>
      </dgm:t>
    </dgm:pt>
    <dgm:pt modelId="{0B578006-12F7-4F58-B094-D3536213D1C3}">
      <dgm:prSet/>
      <dgm:spPr/>
      <dgm:t>
        <a:bodyPr/>
        <a:lstStyle/>
        <a:p>
          <a:r>
            <a:rPr lang="en-US" dirty="0"/>
            <a:t>Subscription License</a:t>
          </a:r>
        </a:p>
      </dgm:t>
    </dgm:pt>
    <dgm:pt modelId="{D2BE10E4-9F6D-4A96-8322-53442D8AA322}" type="parTrans" cxnId="{79FA26B9-656C-473A-A2E5-B771A49BA925}">
      <dgm:prSet/>
      <dgm:spPr/>
      <dgm:t>
        <a:bodyPr/>
        <a:lstStyle/>
        <a:p>
          <a:endParaRPr lang="en-US"/>
        </a:p>
      </dgm:t>
    </dgm:pt>
    <dgm:pt modelId="{0535D9CB-1D25-4E3E-842C-BE8E50977B6B}" type="sibTrans" cxnId="{79FA26B9-656C-473A-A2E5-B771A49BA925}">
      <dgm:prSet/>
      <dgm:spPr/>
      <dgm:t>
        <a:bodyPr/>
        <a:lstStyle/>
        <a:p>
          <a:endParaRPr lang="en-US"/>
        </a:p>
      </dgm:t>
    </dgm:pt>
    <dgm:pt modelId="{C1B9179B-0F64-41F1-99D7-6622D84541FA}">
      <dgm:prSet/>
      <dgm:spPr/>
      <dgm:t>
        <a:bodyPr/>
        <a:lstStyle/>
        <a:p>
          <a:r>
            <a:rPr lang="en-US" dirty="0">
              <a:solidFill>
                <a:srgbClr val="A6A6A6"/>
              </a:solidFill>
            </a:rPr>
            <a:t>Software Distribution  </a:t>
          </a:r>
        </a:p>
      </dgm:t>
    </dgm:pt>
    <dgm:pt modelId="{D7F6EA70-A888-440D-9AF4-8D24BBE47483}" type="parTrans" cxnId="{BCC63656-D090-4F13-825C-78D240A0B44E}">
      <dgm:prSet/>
      <dgm:spPr/>
      <dgm:t>
        <a:bodyPr/>
        <a:lstStyle/>
        <a:p>
          <a:endParaRPr lang="en-US"/>
        </a:p>
      </dgm:t>
    </dgm:pt>
    <dgm:pt modelId="{5101B1A5-A7DD-4A49-A835-0954942EC39F}" type="sibTrans" cxnId="{BCC63656-D090-4F13-825C-78D240A0B44E}">
      <dgm:prSet/>
      <dgm:spPr/>
      <dgm:t>
        <a:bodyPr/>
        <a:lstStyle/>
        <a:p>
          <a:endParaRPr lang="en-US"/>
        </a:p>
      </dgm:t>
    </dgm:pt>
    <dgm:pt modelId="{2DD66744-6E37-4CE7-8FFE-CFE847B77904}">
      <dgm:prSet/>
      <dgm:spPr/>
      <dgm:t>
        <a:bodyPr/>
        <a:lstStyle/>
        <a:p>
          <a:r>
            <a:rPr lang="en-US" dirty="0">
              <a:solidFill>
                <a:srgbClr val="A6A6A6"/>
              </a:solidFill>
            </a:rPr>
            <a:t>After-Market:  Support &amp; Maintenance</a:t>
          </a:r>
        </a:p>
      </dgm:t>
    </dgm:pt>
    <dgm:pt modelId="{EB61CB9D-DF4C-435D-9676-22678360B11A}" type="parTrans" cxnId="{D0C5F7B4-F70F-4AAB-9FF0-84004B84B76E}">
      <dgm:prSet/>
      <dgm:spPr/>
      <dgm:t>
        <a:bodyPr/>
        <a:lstStyle/>
        <a:p>
          <a:endParaRPr lang="en-US"/>
        </a:p>
      </dgm:t>
    </dgm:pt>
    <dgm:pt modelId="{FA1B7DFD-D3BD-4226-ACFD-95B2425F0995}" type="sibTrans" cxnId="{D0C5F7B4-F70F-4AAB-9FF0-84004B84B76E}">
      <dgm:prSet/>
      <dgm:spPr/>
      <dgm:t>
        <a:bodyPr/>
        <a:lstStyle/>
        <a:p>
          <a:endParaRPr lang="en-US"/>
        </a:p>
      </dgm:t>
    </dgm:pt>
    <dgm:pt modelId="{47B8E2AE-CE79-4E62-BE41-A3365C9581C4}">
      <dgm:prSet/>
      <dgm:spPr/>
      <dgm:t>
        <a:bodyPr/>
        <a:lstStyle/>
        <a:p>
          <a:r>
            <a:rPr lang="en-US" dirty="0">
              <a:solidFill>
                <a:srgbClr val="A6A6A6"/>
              </a:solidFill>
            </a:rPr>
            <a:t>Partner Channels</a:t>
          </a:r>
        </a:p>
      </dgm:t>
    </dgm:pt>
    <dgm:pt modelId="{6734E262-63DF-40C5-93EA-A4E866B8D11B}" type="parTrans" cxnId="{09C482D6-9F01-4588-8D62-1379E4EB0F23}">
      <dgm:prSet/>
      <dgm:spPr/>
      <dgm:t>
        <a:bodyPr/>
        <a:lstStyle/>
        <a:p>
          <a:endParaRPr lang="en-US"/>
        </a:p>
      </dgm:t>
    </dgm:pt>
    <dgm:pt modelId="{E0E0F91B-B8B6-4291-AC41-9DF6BE372BD2}" type="sibTrans" cxnId="{09C482D6-9F01-4588-8D62-1379E4EB0F23}">
      <dgm:prSet/>
      <dgm:spPr/>
      <dgm:t>
        <a:bodyPr/>
        <a:lstStyle/>
        <a:p>
          <a:endParaRPr lang="en-US"/>
        </a:p>
      </dgm:t>
    </dgm:pt>
    <dgm:pt modelId="{03FD7859-7244-4A54-9989-888F9660A601}">
      <dgm:prSet/>
      <dgm:spPr/>
      <dgm:t>
        <a:bodyPr/>
        <a:lstStyle/>
        <a:p>
          <a:r>
            <a:rPr lang="en-US" dirty="0">
              <a:solidFill>
                <a:srgbClr val="A6A6A6"/>
              </a:solidFill>
            </a:rPr>
            <a:t>ISVs</a:t>
          </a:r>
        </a:p>
      </dgm:t>
    </dgm:pt>
    <dgm:pt modelId="{915E0AA7-CC45-42AE-AFC9-3008DA20599E}" type="parTrans" cxnId="{72B65AFD-982E-4F8A-93D9-7F107BB68847}">
      <dgm:prSet/>
      <dgm:spPr/>
      <dgm:t>
        <a:bodyPr/>
        <a:lstStyle/>
        <a:p>
          <a:endParaRPr lang="en-US"/>
        </a:p>
      </dgm:t>
    </dgm:pt>
    <dgm:pt modelId="{C413122E-3FB7-4B62-90FC-5D34FE6459B5}" type="sibTrans" cxnId="{72B65AFD-982E-4F8A-93D9-7F107BB68847}">
      <dgm:prSet/>
      <dgm:spPr/>
      <dgm:t>
        <a:bodyPr/>
        <a:lstStyle/>
        <a:p>
          <a:endParaRPr lang="en-US"/>
        </a:p>
      </dgm:t>
    </dgm:pt>
    <dgm:pt modelId="{AA3932E0-2A80-4DA1-8E8F-3DFA5B58A590}">
      <dgm:prSet/>
      <dgm:spPr/>
      <dgm:t>
        <a:bodyPr/>
        <a:lstStyle/>
        <a:p>
          <a:r>
            <a:rPr lang="en-US" dirty="0">
              <a:solidFill>
                <a:srgbClr val="A6A6A6"/>
              </a:solidFill>
            </a:rPr>
            <a:t>VARs</a:t>
          </a:r>
        </a:p>
      </dgm:t>
    </dgm:pt>
    <dgm:pt modelId="{38C0F916-A11D-48CB-AEF8-A427F5F8867B}" type="parTrans" cxnId="{1A339665-9408-4D24-AC9C-FF2D2A464209}">
      <dgm:prSet/>
      <dgm:spPr/>
      <dgm:t>
        <a:bodyPr/>
        <a:lstStyle/>
        <a:p>
          <a:endParaRPr lang="en-US"/>
        </a:p>
      </dgm:t>
    </dgm:pt>
    <dgm:pt modelId="{D432D9EE-342E-43D8-8B16-F5E8A174F31E}" type="sibTrans" cxnId="{1A339665-9408-4D24-AC9C-FF2D2A464209}">
      <dgm:prSet/>
      <dgm:spPr/>
      <dgm:t>
        <a:bodyPr/>
        <a:lstStyle/>
        <a:p>
          <a:endParaRPr lang="en-US"/>
        </a:p>
      </dgm:t>
    </dgm:pt>
    <dgm:pt modelId="{F1898534-1FC7-4AE3-A16D-4B92C74C54FD}">
      <dgm:prSet/>
      <dgm:spPr/>
      <dgm:t>
        <a:bodyPr/>
        <a:lstStyle/>
        <a:p>
          <a:r>
            <a:rPr lang="en-US" dirty="0">
              <a:solidFill>
                <a:srgbClr val="A6A6A6"/>
              </a:solidFill>
            </a:rPr>
            <a:t>System Integrators (SI) </a:t>
          </a:r>
        </a:p>
      </dgm:t>
    </dgm:pt>
    <dgm:pt modelId="{91ECA3E6-E608-490A-9710-8AEEDF7EAFFB}" type="parTrans" cxnId="{05718F45-BEF6-4ED8-9FB4-C5A2FD6CD0B7}">
      <dgm:prSet/>
      <dgm:spPr/>
      <dgm:t>
        <a:bodyPr/>
        <a:lstStyle/>
        <a:p>
          <a:endParaRPr lang="en-US"/>
        </a:p>
      </dgm:t>
    </dgm:pt>
    <dgm:pt modelId="{884B80F2-1F90-4FE5-A828-645D8BC889A6}" type="sibTrans" cxnId="{05718F45-BEF6-4ED8-9FB4-C5A2FD6CD0B7}">
      <dgm:prSet/>
      <dgm:spPr/>
      <dgm:t>
        <a:bodyPr/>
        <a:lstStyle/>
        <a:p>
          <a:endParaRPr lang="en-US"/>
        </a:p>
      </dgm:t>
    </dgm:pt>
    <dgm:pt modelId="{B1690ADB-E03C-4852-9022-9C311A3DE6F8}">
      <dgm:prSet/>
      <dgm:spPr/>
      <dgm:t>
        <a:bodyPr/>
        <a:lstStyle/>
        <a:p>
          <a:r>
            <a:rPr lang="en-US" dirty="0">
              <a:solidFill>
                <a:srgbClr val="A6A6A6"/>
              </a:solidFill>
            </a:rPr>
            <a:t>IT Consulting</a:t>
          </a:r>
        </a:p>
      </dgm:t>
    </dgm:pt>
    <dgm:pt modelId="{DDD717F3-BC35-4EC9-AE2A-8DDED8BFF754}" type="parTrans" cxnId="{BC36279D-1B92-4EAD-ADCB-101C5AC409EF}">
      <dgm:prSet/>
      <dgm:spPr/>
      <dgm:t>
        <a:bodyPr/>
        <a:lstStyle/>
        <a:p>
          <a:endParaRPr lang="en-US"/>
        </a:p>
      </dgm:t>
    </dgm:pt>
    <dgm:pt modelId="{F07091F2-9871-44CF-BF72-B5F60A1C990B}" type="sibTrans" cxnId="{BC36279D-1B92-4EAD-ADCB-101C5AC409EF}">
      <dgm:prSet/>
      <dgm:spPr/>
      <dgm:t>
        <a:bodyPr/>
        <a:lstStyle/>
        <a:p>
          <a:endParaRPr lang="en-US"/>
        </a:p>
      </dgm:t>
    </dgm:pt>
    <dgm:pt modelId="{369FE6E9-B1DD-4AF0-A90A-003FB172A284}">
      <dgm:prSet phldrT="[Text]"/>
      <dgm:spPr/>
      <dgm:t>
        <a:bodyPr/>
        <a:lstStyle/>
        <a:p>
          <a:r>
            <a:rPr lang="en-US" dirty="0">
              <a:solidFill>
                <a:srgbClr val="A6A6A6"/>
              </a:solidFill>
            </a:rPr>
            <a:t>Paths to Market</a:t>
          </a:r>
        </a:p>
      </dgm:t>
    </dgm:pt>
    <dgm:pt modelId="{97C7B448-167B-4955-9ACA-13863DE2C737}" type="parTrans" cxnId="{D05F68AC-F9FF-46B6-99F1-9278018869C4}">
      <dgm:prSet/>
      <dgm:spPr/>
      <dgm:t>
        <a:bodyPr/>
        <a:lstStyle/>
        <a:p>
          <a:endParaRPr lang="en-US"/>
        </a:p>
      </dgm:t>
    </dgm:pt>
    <dgm:pt modelId="{49CA7146-395C-4BA1-AE97-708AE0EBFEB8}" type="sibTrans" cxnId="{D05F68AC-F9FF-46B6-99F1-9278018869C4}">
      <dgm:prSet/>
      <dgm:spPr/>
      <dgm:t>
        <a:bodyPr/>
        <a:lstStyle/>
        <a:p>
          <a:endParaRPr lang="en-US"/>
        </a:p>
      </dgm:t>
    </dgm:pt>
    <dgm:pt modelId="{0844945E-560B-4C9B-B305-32C8ECCEA57E}">
      <dgm:prSet phldrT="[Text]"/>
      <dgm:spPr/>
      <dgm:t>
        <a:bodyPr/>
        <a:lstStyle/>
        <a:p>
          <a:r>
            <a:rPr lang="en-US" dirty="0">
              <a:solidFill>
                <a:srgbClr val="A6A6A6"/>
              </a:solidFill>
            </a:rPr>
            <a:t>Channels</a:t>
          </a:r>
        </a:p>
      </dgm:t>
    </dgm:pt>
    <dgm:pt modelId="{94C31AC6-3817-4483-92BD-379ACE3AC10A}" type="parTrans" cxnId="{CBB2D14D-7CD4-4CF4-AE15-6FC1AC9F66B9}">
      <dgm:prSet/>
      <dgm:spPr/>
      <dgm:t>
        <a:bodyPr/>
        <a:lstStyle/>
        <a:p>
          <a:endParaRPr lang="en-US"/>
        </a:p>
      </dgm:t>
    </dgm:pt>
    <dgm:pt modelId="{8D6F1327-0736-414D-80C7-B48ED3CA0873}" type="sibTrans" cxnId="{CBB2D14D-7CD4-4CF4-AE15-6FC1AC9F66B9}">
      <dgm:prSet/>
      <dgm:spPr/>
      <dgm:t>
        <a:bodyPr/>
        <a:lstStyle/>
        <a:p>
          <a:endParaRPr lang="en-US"/>
        </a:p>
      </dgm:t>
    </dgm:pt>
    <dgm:pt modelId="{68EDF461-9359-4F12-A8E0-4CC0039068CA}">
      <dgm:prSet phldrT="[Text]"/>
      <dgm:spPr/>
      <dgm:t>
        <a:bodyPr/>
        <a:lstStyle/>
        <a:p>
          <a:r>
            <a:rPr lang="en-US" dirty="0">
              <a:solidFill>
                <a:srgbClr val="A6A6A6"/>
              </a:solidFill>
            </a:rPr>
            <a:t>How to Generate Revenue</a:t>
          </a:r>
        </a:p>
      </dgm:t>
    </dgm:pt>
    <dgm:pt modelId="{EE8B17AF-925C-4D94-BFCE-4B3E42B6E10D}" type="parTrans" cxnId="{DDCCD234-AA65-4A92-89EF-7228BE9DA245}">
      <dgm:prSet/>
      <dgm:spPr/>
      <dgm:t>
        <a:bodyPr/>
        <a:lstStyle/>
        <a:p>
          <a:endParaRPr lang="en-US"/>
        </a:p>
      </dgm:t>
    </dgm:pt>
    <dgm:pt modelId="{DB3A613C-3DC5-436D-BDEC-D9F9783861E1}" type="sibTrans" cxnId="{DDCCD234-AA65-4A92-89EF-7228BE9DA245}">
      <dgm:prSet/>
      <dgm:spPr/>
      <dgm:t>
        <a:bodyPr/>
        <a:lstStyle/>
        <a:p>
          <a:endParaRPr lang="en-US"/>
        </a:p>
      </dgm:t>
    </dgm:pt>
    <dgm:pt modelId="{A2976F16-FD0D-4517-9CF9-2DABB736346F}">
      <dgm:prSet phldrT="[Text]"/>
      <dgm:spPr/>
      <dgm:t>
        <a:bodyPr/>
        <a:lstStyle/>
        <a:p>
          <a:r>
            <a:rPr lang="en-US" dirty="0">
              <a:solidFill>
                <a:srgbClr val="A6A6A6"/>
              </a:solidFill>
            </a:rPr>
            <a:t>Who is the Customer</a:t>
          </a:r>
        </a:p>
      </dgm:t>
    </dgm:pt>
    <dgm:pt modelId="{38E17C3A-CE4F-44E0-A23E-C02CCF925923}" type="parTrans" cxnId="{73F0F672-7D7F-406D-AA3F-4748EAF13035}">
      <dgm:prSet/>
      <dgm:spPr/>
      <dgm:t>
        <a:bodyPr/>
        <a:lstStyle/>
        <a:p>
          <a:endParaRPr lang="en-US"/>
        </a:p>
      </dgm:t>
    </dgm:pt>
    <dgm:pt modelId="{94B784F7-B9C4-4B34-99F9-5F250EA7FE97}" type="sibTrans" cxnId="{73F0F672-7D7F-406D-AA3F-4748EAF13035}">
      <dgm:prSet/>
      <dgm:spPr/>
      <dgm:t>
        <a:bodyPr/>
        <a:lstStyle/>
        <a:p>
          <a:endParaRPr lang="en-US"/>
        </a:p>
      </dgm:t>
    </dgm:pt>
    <dgm:pt modelId="{32F24244-9799-4E62-AB6C-59875A2BB4D4}">
      <dgm:prSet phldrT="[Text]"/>
      <dgm:spPr/>
      <dgm:t>
        <a:bodyPr/>
        <a:lstStyle/>
        <a:p>
          <a:r>
            <a:rPr lang="en-US" dirty="0">
              <a:solidFill>
                <a:srgbClr val="A6A6A6"/>
              </a:solidFill>
            </a:rPr>
            <a:t>Organization’s Philosophy</a:t>
          </a:r>
        </a:p>
      </dgm:t>
    </dgm:pt>
    <dgm:pt modelId="{010BA06E-334D-4F10-BF19-778159CCD38E}" type="parTrans" cxnId="{40A1B3D9-C639-4845-9FEC-416F10394B89}">
      <dgm:prSet/>
      <dgm:spPr/>
      <dgm:t>
        <a:bodyPr/>
        <a:lstStyle/>
        <a:p>
          <a:endParaRPr lang="en-US"/>
        </a:p>
      </dgm:t>
    </dgm:pt>
    <dgm:pt modelId="{4DCA6349-9214-4803-A583-2785C16B3728}" type="sibTrans" cxnId="{40A1B3D9-C639-4845-9FEC-416F10394B89}">
      <dgm:prSet/>
      <dgm:spPr/>
      <dgm:t>
        <a:bodyPr/>
        <a:lstStyle/>
        <a:p>
          <a:endParaRPr lang="en-US"/>
        </a:p>
      </dgm:t>
    </dgm:pt>
    <dgm:pt modelId="{F82AE199-C05B-4D16-835F-277BE836DB03}">
      <dgm:prSet phldrT="[Text]"/>
      <dgm:spPr/>
      <dgm:t>
        <a:bodyPr/>
        <a:lstStyle/>
        <a:p>
          <a:r>
            <a:rPr lang="en-US" dirty="0">
              <a:solidFill>
                <a:srgbClr val="A6A6A6"/>
              </a:solidFill>
            </a:rPr>
            <a:t>Customer Journey</a:t>
          </a:r>
        </a:p>
      </dgm:t>
    </dgm:pt>
    <dgm:pt modelId="{6C9263E1-37F9-4FF7-9C7D-9E2BEF5E65B3}" type="parTrans" cxnId="{4FFDC3DE-CB6D-4A1B-BA0A-201C8CA1DD6B}">
      <dgm:prSet/>
      <dgm:spPr/>
      <dgm:t>
        <a:bodyPr/>
        <a:lstStyle/>
        <a:p>
          <a:endParaRPr lang="en-US"/>
        </a:p>
      </dgm:t>
    </dgm:pt>
    <dgm:pt modelId="{2A041259-A413-4D09-B220-77753FDBEAC9}" type="sibTrans" cxnId="{4FFDC3DE-CB6D-4A1B-BA0A-201C8CA1DD6B}">
      <dgm:prSet/>
      <dgm:spPr/>
      <dgm:t>
        <a:bodyPr/>
        <a:lstStyle/>
        <a:p>
          <a:endParaRPr lang="en-US"/>
        </a:p>
      </dgm:t>
    </dgm:pt>
    <dgm:pt modelId="{A3B75241-8D40-4E8F-A69E-C960EE73DA55}">
      <dgm:prSet phldrT="[Text]"/>
      <dgm:spPr/>
      <dgm:t>
        <a:bodyPr/>
        <a:lstStyle/>
        <a:p>
          <a:r>
            <a:rPr lang="en-US" dirty="0">
              <a:solidFill>
                <a:srgbClr val="A6A6A6"/>
              </a:solidFill>
            </a:rPr>
            <a:t>IT Pro Profile &amp; Personas</a:t>
          </a:r>
        </a:p>
      </dgm:t>
    </dgm:pt>
    <dgm:pt modelId="{C0816BCC-3630-4E06-897B-462CDAF1759C}" type="parTrans" cxnId="{1B2A4CBE-970D-4BDC-A36F-A0274586818F}">
      <dgm:prSet/>
      <dgm:spPr/>
    </dgm:pt>
    <dgm:pt modelId="{FC27A638-1D87-4633-8B02-ECB8785F3926}" type="sibTrans" cxnId="{1B2A4CBE-970D-4BDC-A36F-A0274586818F}">
      <dgm:prSet/>
      <dgm:spPr/>
    </dgm:pt>
    <dgm:pt modelId="{69AF626F-1124-4E6C-914A-1C4BD49E6D93}">
      <dgm:prSet phldrT="[Text]"/>
      <dgm:spPr/>
      <dgm:t>
        <a:bodyPr/>
        <a:lstStyle/>
        <a:p>
          <a:r>
            <a:rPr lang="en-US" dirty="0">
              <a:solidFill>
                <a:srgbClr val="A6A6A6"/>
              </a:solidFill>
            </a:rPr>
            <a:t>Priorities at Each Stage</a:t>
          </a:r>
        </a:p>
      </dgm:t>
    </dgm:pt>
    <dgm:pt modelId="{A1B52F5D-E959-4925-81EA-6A5518540E12}" type="parTrans" cxnId="{A5ABAC2B-4B4A-4765-8A43-A8B6704FC1AB}">
      <dgm:prSet/>
      <dgm:spPr/>
    </dgm:pt>
    <dgm:pt modelId="{E0FE2D22-1183-4B57-A1C0-FC6A044C7927}" type="sibTrans" cxnId="{A5ABAC2B-4B4A-4765-8A43-A8B6704FC1AB}">
      <dgm:prSet/>
      <dgm:spPr/>
    </dgm:pt>
    <dgm:pt modelId="{1B823F1B-C780-4397-97D1-950CD27597CC}">
      <dgm:prSet/>
      <dgm:spPr/>
      <dgm:t>
        <a:bodyPr/>
        <a:lstStyle/>
        <a:p>
          <a:r>
            <a:rPr lang="en-US" dirty="0">
              <a:solidFill>
                <a:srgbClr val="A6A6A6"/>
              </a:solidFill>
            </a:rPr>
            <a:t>Defining the Market</a:t>
          </a:r>
        </a:p>
      </dgm:t>
    </dgm:pt>
    <dgm:pt modelId="{90F23960-B749-487B-B206-5C1C96C1F1FA}" type="parTrans" cxnId="{59702775-7EC6-4BAF-80C2-555737900531}">
      <dgm:prSet/>
      <dgm:spPr/>
    </dgm:pt>
    <dgm:pt modelId="{B32A480A-7212-4542-A41E-EC75418072F7}" type="sibTrans" cxnId="{59702775-7EC6-4BAF-80C2-555737900531}">
      <dgm:prSet/>
      <dgm:spPr/>
    </dgm:pt>
    <dgm:pt modelId="{54EE0C74-D580-4C77-958F-154B7DFFF214}">
      <dgm:prSet/>
      <dgm:spPr/>
      <dgm:t>
        <a:bodyPr/>
        <a:lstStyle/>
        <a:p>
          <a:r>
            <a:rPr lang="en-US" dirty="0">
              <a:solidFill>
                <a:srgbClr val="A6A6A6"/>
              </a:solidFill>
            </a:rPr>
            <a:t>Category</a:t>
          </a:r>
        </a:p>
      </dgm:t>
    </dgm:pt>
    <dgm:pt modelId="{8D8564F0-1C8F-476D-97D3-6E1048E1364F}" type="parTrans" cxnId="{B15415C3-C524-4D0D-B37D-5472BF562814}">
      <dgm:prSet/>
      <dgm:spPr/>
      <dgm:t>
        <a:bodyPr/>
        <a:lstStyle/>
        <a:p>
          <a:endParaRPr lang="en-US"/>
        </a:p>
      </dgm:t>
    </dgm:pt>
    <dgm:pt modelId="{62F58A36-A147-4EFF-B75F-89CA3D39B8C2}" type="sibTrans" cxnId="{B15415C3-C524-4D0D-B37D-5472BF562814}">
      <dgm:prSet/>
      <dgm:spPr/>
      <dgm:t>
        <a:bodyPr/>
        <a:lstStyle/>
        <a:p>
          <a:endParaRPr lang="en-US"/>
        </a:p>
      </dgm:t>
    </dgm:pt>
    <dgm:pt modelId="{0AA90080-425E-4DB6-84EE-64E77F341E29}">
      <dgm:prSet/>
      <dgm:spPr/>
      <dgm:t>
        <a:bodyPr/>
        <a:lstStyle/>
        <a:p>
          <a:r>
            <a:rPr lang="en-US" dirty="0">
              <a:solidFill>
                <a:srgbClr val="A6A6A6"/>
              </a:solidFill>
            </a:rPr>
            <a:t>Function</a:t>
          </a:r>
        </a:p>
      </dgm:t>
    </dgm:pt>
    <dgm:pt modelId="{45066D72-20EF-4F0F-B80C-02A6B045A1DC}" type="parTrans" cxnId="{F08C2910-DDDD-4745-BAAF-3DA1FDC753C3}">
      <dgm:prSet/>
      <dgm:spPr/>
      <dgm:t>
        <a:bodyPr/>
        <a:lstStyle/>
        <a:p>
          <a:endParaRPr lang="en-US"/>
        </a:p>
      </dgm:t>
    </dgm:pt>
    <dgm:pt modelId="{7C8650A5-1A9E-4599-92DF-CE3E87E90AE0}" type="sibTrans" cxnId="{F08C2910-DDDD-4745-BAAF-3DA1FDC753C3}">
      <dgm:prSet/>
      <dgm:spPr/>
      <dgm:t>
        <a:bodyPr/>
        <a:lstStyle/>
        <a:p>
          <a:endParaRPr lang="en-US"/>
        </a:p>
      </dgm:t>
    </dgm:pt>
    <dgm:pt modelId="{20DA157D-ADE1-4641-B855-7A0365B92D6A}">
      <dgm:prSet/>
      <dgm:spPr/>
      <dgm:t>
        <a:bodyPr/>
        <a:lstStyle/>
        <a:p>
          <a:r>
            <a:rPr lang="en-US" dirty="0">
              <a:solidFill>
                <a:srgbClr val="A6A6A6"/>
              </a:solidFill>
            </a:rPr>
            <a:t>Target Customers </a:t>
          </a:r>
        </a:p>
      </dgm:t>
    </dgm:pt>
    <dgm:pt modelId="{049F6D25-8A05-4A9D-B30E-C734C2693C68}" type="parTrans" cxnId="{5C0AD816-6829-49F4-AF80-E22AE0BEED0E}">
      <dgm:prSet/>
      <dgm:spPr/>
      <dgm:t>
        <a:bodyPr/>
        <a:lstStyle/>
        <a:p>
          <a:endParaRPr lang="en-US"/>
        </a:p>
      </dgm:t>
    </dgm:pt>
    <dgm:pt modelId="{38810EA8-0C18-4D3F-B762-E86B5695D322}" type="sibTrans" cxnId="{5C0AD816-6829-49F4-AF80-E22AE0BEED0E}">
      <dgm:prSet/>
      <dgm:spPr/>
      <dgm:t>
        <a:bodyPr/>
        <a:lstStyle/>
        <a:p>
          <a:endParaRPr lang="en-US"/>
        </a:p>
      </dgm:t>
    </dgm:pt>
    <dgm:pt modelId="{FA40F4F7-8276-4821-9B80-0E92F14B7BBF}">
      <dgm:prSet/>
      <dgm:spPr/>
      <dgm:t>
        <a:bodyPr/>
        <a:lstStyle/>
        <a:p>
          <a:r>
            <a:rPr lang="en-US" dirty="0">
              <a:solidFill>
                <a:srgbClr val="A6A6A6"/>
              </a:solidFill>
            </a:rPr>
            <a:t>Licensing</a:t>
          </a:r>
        </a:p>
      </dgm:t>
    </dgm:pt>
    <dgm:pt modelId="{804C6E25-7756-44C3-A107-DBAB5677C41A}" type="parTrans" cxnId="{5CE52629-0891-4952-A085-64EE961298F1}">
      <dgm:prSet/>
      <dgm:spPr/>
    </dgm:pt>
    <dgm:pt modelId="{2A2D7E1D-D811-4E62-912F-95C11704F30A}" type="sibTrans" cxnId="{5CE52629-0891-4952-A085-64EE961298F1}">
      <dgm:prSet/>
      <dgm:spPr/>
    </dgm:pt>
    <dgm:pt modelId="{90FAA3C2-AD3E-4BB1-880D-964338ADB01A}">
      <dgm:prSet/>
      <dgm:spPr/>
      <dgm:t>
        <a:bodyPr/>
        <a:lstStyle/>
        <a:p>
          <a:r>
            <a:rPr lang="en-US" dirty="0">
              <a:solidFill>
                <a:srgbClr val="A6A6A6"/>
              </a:solidFill>
            </a:rPr>
            <a:t>Open Source </a:t>
          </a:r>
        </a:p>
      </dgm:t>
    </dgm:pt>
    <dgm:pt modelId="{8028F87E-25E4-4C94-89AC-3D429570A725}" type="parTrans" cxnId="{A7E5AEC5-D41B-4806-9256-85769EA80DA5}">
      <dgm:prSet/>
      <dgm:spPr/>
      <dgm:t>
        <a:bodyPr/>
        <a:lstStyle/>
        <a:p>
          <a:endParaRPr lang="en-US"/>
        </a:p>
      </dgm:t>
    </dgm:pt>
    <dgm:pt modelId="{EE09E956-AADA-4D70-9E1A-3D7865D73C8E}" type="sibTrans" cxnId="{A7E5AEC5-D41B-4806-9256-85769EA80DA5}">
      <dgm:prSet/>
      <dgm:spPr/>
      <dgm:t>
        <a:bodyPr/>
        <a:lstStyle/>
        <a:p>
          <a:endParaRPr lang="en-US"/>
        </a:p>
      </dgm:t>
    </dgm:pt>
    <dgm:pt modelId="{B4DB5618-2951-494A-84CA-1215E4F5637D}">
      <dgm:prSet/>
      <dgm:spPr/>
      <dgm:t>
        <a:bodyPr/>
        <a:lstStyle/>
        <a:p>
          <a:r>
            <a:rPr lang="en-US" dirty="0">
              <a:solidFill>
                <a:srgbClr val="A6A6A6"/>
              </a:solidFill>
            </a:rPr>
            <a:t>Commercial License</a:t>
          </a:r>
        </a:p>
      </dgm:t>
    </dgm:pt>
    <dgm:pt modelId="{3055EEB4-6E5B-4CD8-AAF4-3486416D4128}" type="parTrans" cxnId="{3D9C41E2-AB97-4858-954E-D238DB6F3C47}">
      <dgm:prSet/>
      <dgm:spPr/>
      <dgm:t>
        <a:bodyPr/>
        <a:lstStyle/>
        <a:p>
          <a:endParaRPr lang="en-US"/>
        </a:p>
      </dgm:t>
    </dgm:pt>
    <dgm:pt modelId="{100A29EA-88B2-4F3E-A29E-9520740FC859}" type="sibTrans" cxnId="{3D9C41E2-AB97-4858-954E-D238DB6F3C47}">
      <dgm:prSet/>
      <dgm:spPr/>
      <dgm:t>
        <a:bodyPr/>
        <a:lstStyle/>
        <a:p>
          <a:endParaRPr lang="en-US"/>
        </a:p>
      </dgm:t>
    </dgm:pt>
    <dgm:pt modelId="{65A3DF28-24ED-48D9-9F3A-BD949D8B0466}">
      <dgm:prSet phldrT="[Text]"/>
      <dgm:spPr/>
      <dgm:t>
        <a:bodyPr/>
        <a:lstStyle/>
        <a:p>
          <a:r>
            <a:rPr lang="en-US" dirty="0">
              <a:solidFill>
                <a:srgbClr val="A6A6A6"/>
              </a:solidFill>
            </a:rPr>
            <a:t>Service Level Agreements</a:t>
          </a:r>
        </a:p>
      </dgm:t>
    </dgm:pt>
    <dgm:pt modelId="{22C4ECA7-9AB2-4D05-B463-103FCDF8EE73}" type="parTrans" cxnId="{E028BCAF-2A0E-4319-88D6-6E87040C2F58}">
      <dgm:prSet/>
      <dgm:spPr/>
      <dgm:t>
        <a:bodyPr/>
        <a:lstStyle/>
        <a:p>
          <a:endParaRPr lang="en-US"/>
        </a:p>
      </dgm:t>
    </dgm:pt>
    <dgm:pt modelId="{422262E2-63AF-43DB-9900-75EFCD622BAF}" type="sibTrans" cxnId="{E028BCAF-2A0E-4319-88D6-6E87040C2F58}">
      <dgm:prSet/>
      <dgm:spPr/>
      <dgm:t>
        <a:bodyPr/>
        <a:lstStyle/>
        <a:p>
          <a:endParaRPr lang="en-US"/>
        </a:p>
      </dgm:t>
    </dgm:pt>
    <dgm:pt modelId="{82E0069B-15A2-40B1-86E6-80C363E1D7AE}" type="pres">
      <dgm:prSet presAssocID="{C706A7B9-9DC9-4DF0-BFBB-81257933076A}" presName="Name0" presStyleCnt="0">
        <dgm:presLayoutVars>
          <dgm:dir/>
          <dgm:animLvl val="lvl"/>
          <dgm:resizeHandles val="exact"/>
        </dgm:presLayoutVars>
      </dgm:prSet>
      <dgm:spPr/>
    </dgm:pt>
    <dgm:pt modelId="{652CF74E-2A23-490E-83AF-286C79C03538}" type="pres">
      <dgm:prSet presAssocID="{1B823F1B-C780-4397-97D1-950CD27597CC}" presName="composite" presStyleCnt="0"/>
      <dgm:spPr/>
    </dgm:pt>
    <dgm:pt modelId="{E90F00AF-3294-4456-B54B-2C89458121C6}" type="pres">
      <dgm:prSet presAssocID="{1B823F1B-C780-4397-97D1-950CD27597CC}" presName="parTx" presStyleLbl="alignNode1" presStyleIdx="0" presStyleCnt="6">
        <dgm:presLayoutVars>
          <dgm:chMax val="0"/>
          <dgm:chPref val="0"/>
          <dgm:bulletEnabled val="1"/>
        </dgm:presLayoutVars>
      </dgm:prSet>
      <dgm:spPr/>
    </dgm:pt>
    <dgm:pt modelId="{2640099D-C009-4F09-8BB7-CB88A434DF8D}" type="pres">
      <dgm:prSet presAssocID="{1B823F1B-C780-4397-97D1-950CD27597CC}" presName="desTx" presStyleLbl="alignAccFollowNode1" presStyleIdx="0" presStyleCnt="6">
        <dgm:presLayoutVars>
          <dgm:bulletEnabled val="1"/>
        </dgm:presLayoutVars>
      </dgm:prSet>
      <dgm:spPr/>
    </dgm:pt>
    <dgm:pt modelId="{2DD6D0D4-24DA-4CFF-BBF0-B27450A44EC3}" type="pres">
      <dgm:prSet presAssocID="{B32A480A-7212-4542-A41E-EC75418072F7}" presName="space" presStyleCnt="0"/>
      <dgm:spPr/>
    </dgm:pt>
    <dgm:pt modelId="{6B224AC3-401E-4A37-8A37-6A47759CFA8A}" type="pres">
      <dgm:prSet presAssocID="{A2976F16-FD0D-4517-9CF9-2DABB736346F}" presName="composite" presStyleCnt="0"/>
      <dgm:spPr/>
    </dgm:pt>
    <dgm:pt modelId="{3CC577D9-5629-431A-A821-7CE85CE8AE5F}" type="pres">
      <dgm:prSet presAssocID="{A2976F16-FD0D-4517-9CF9-2DABB736346F}" presName="parTx" presStyleLbl="alignNode1" presStyleIdx="1" presStyleCnt="6">
        <dgm:presLayoutVars>
          <dgm:chMax val="0"/>
          <dgm:chPref val="0"/>
          <dgm:bulletEnabled val="1"/>
        </dgm:presLayoutVars>
      </dgm:prSet>
      <dgm:spPr/>
    </dgm:pt>
    <dgm:pt modelId="{D25755EF-93A4-4BF4-B6F8-52DFCDCC5F53}" type="pres">
      <dgm:prSet presAssocID="{A2976F16-FD0D-4517-9CF9-2DABB736346F}" presName="desTx" presStyleLbl="alignAccFollowNode1" presStyleIdx="1" presStyleCnt="6">
        <dgm:presLayoutVars>
          <dgm:bulletEnabled val="1"/>
        </dgm:presLayoutVars>
      </dgm:prSet>
      <dgm:spPr/>
    </dgm:pt>
    <dgm:pt modelId="{DD99E3D5-CE48-4398-B26C-E37DB268B456}" type="pres">
      <dgm:prSet presAssocID="{94B784F7-B9C4-4B34-99F9-5F250EA7FE97}" presName="space" presStyleCnt="0"/>
      <dgm:spPr/>
    </dgm:pt>
    <dgm:pt modelId="{6780506E-E729-48BC-A91D-94D353202505}" type="pres">
      <dgm:prSet presAssocID="{742A72CF-7F32-4282-BBFB-474EB3F4FF9F}" presName="composite" presStyleCnt="0"/>
      <dgm:spPr/>
    </dgm:pt>
    <dgm:pt modelId="{3C343D9F-557A-45C2-9A73-7247051E6441}" type="pres">
      <dgm:prSet presAssocID="{742A72CF-7F32-4282-BBFB-474EB3F4FF9F}" presName="parTx" presStyleLbl="alignNode1" presStyleIdx="2" presStyleCnt="6">
        <dgm:presLayoutVars>
          <dgm:chMax val="0"/>
          <dgm:chPref val="0"/>
          <dgm:bulletEnabled val="1"/>
        </dgm:presLayoutVars>
      </dgm:prSet>
      <dgm:spPr/>
    </dgm:pt>
    <dgm:pt modelId="{FD29DA79-619B-47F5-A3E9-324E555E481C}" type="pres">
      <dgm:prSet presAssocID="{742A72CF-7F32-4282-BBFB-474EB3F4FF9F}" presName="desTx" presStyleLbl="alignAccFollowNode1" presStyleIdx="2" presStyleCnt="6">
        <dgm:presLayoutVars>
          <dgm:bulletEnabled val="1"/>
        </dgm:presLayoutVars>
      </dgm:prSet>
      <dgm:spPr/>
    </dgm:pt>
    <dgm:pt modelId="{7867652D-BCA1-46E9-ACDC-D8CAB190FC22}" type="pres">
      <dgm:prSet presAssocID="{E14BEF2E-2007-40EE-9110-11EF37D78C14}" presName="space" presStyleCnt="0"/>
      <dgm:spPr/>
    </dgm:pt>
    <dgm:pt modelId="{8AE35B90-FA6D-404D-A67C-66B78EB5CA50}" type="pres">
      <dgm:prSet presAssocID="{FA40F4F7-8276-4821-9B80-0E92F14B7BBF}" presName="composite" presStyleCnt="0"/>
      <dgm:spPr/>
    </dgm:pt>
    <dgm:pt modelId="{0495CE50-28DD-4E93-8482-BEA94564EB70}" type="pres">
      <dgm:prSet presAssocID="{FA40F4F7-8276-4821-9B80-0E92F14B7BBF}" presName="parTx" presStyleLbl="alignNode1" presStyleIdx="3" presStyleCnt="6">
        <dgm:presLayoutVars>
          <dgm:chMax val="0"/>
          <dgm:chPref val="0"/>
          <dgm:bulletEnabled val="1"/>
        </dgm:presLayoutVars>
      </dgm:prSet>
      <dgm:spPr/>
    </dgm:pt>
    <dgm:pt modelId="{9E373947-43C6-46FF-BA95-FAEC5632E998}" type="pres">
      <dgm:prSet presAssocID="{FA40F4F7-8276-4821-9B80-0E92F14B7BBF}" presName="desTx" presStyleLbl="alignAccFollowNode1" presStyleIdx="3" presStyleCnt="6">
        <dgm:presLayoutVars>
          <dgm:bulletEnabled val="1"/>
        </dgm:presLayoutVars>
      </dgm:prSet>
      <dgm:spPr/>
    </dgm:pt>
    <dgm:pt modelId="{94FC9867-0306-42CE-9780-FF084DFC3926}" type="pres">
      <dgm:prSet presAssocID="{2A2D7E1D-D811-4E62-912F-95C11704F30A}" presName="space" presStyleCnt="0"/>
      <dgm:spPr/>
    </dgm:pt>
    <dgm:pt modelId="{B02B9D29-30F4-48CF-B523-BF45A441E2CF}" type="pres">
      <dgm:prSet presAssocID="{C1B9179B-0F64-41F1-99D7-6622D84541FA}" presName="composite" presStyleCnt="0"/>
      <dgm:spPr/>
    </dgm:pt>
    <dgm:pt modelId="{3CAE7D1F-2EA8-42DC-93E9-8509DEEFEFE4}" type="pres">
      <dgm:prSet presAssocID="{C1B9179B-0F64-41F1-99D7-6622D84541FA}" presName="parTx" presStyleLbl="alignNode1" presStyleIdx="4" presStyleCnt="6">
        <dgm:presLayoutVars>
          <dgm:chMax val="0"/>
          <dgm:chPref val="0"/>
          <dgm:bulletEnabled val="1"/>
        </dgm:presLayoutVars>
      </dgm:prSet>
      <dgm:spPr/>
    </dgm:pt>
    <dgm:pt modelId="{29AEDCB6-9A4C-4B9B-8E46-E0FCBB9F4AF9}" type="pres">
      <dgm:prSet presAssocID="{C1B9179B-0F64-41F1-99D7-6622D84541FA}" presName="desTx" presStyleLbl="alignAccFollowNode1" presStyleIdx="4" presStyleCnt="6">
        <dgm:presLayoutVars>
          <dgm:bulletEnabled val="1"/>
        </dgm:presLayoutVars>
      </dgm:prSet>
      <dgm:spPr/>
    </dgm:pt>
    <dgm:pt modelId="{E0BEE9E7-FC2D-43BC-A292-CB11E4E038D8}" type="pres">
      <dgm:prSet presAssocID="{5101B1A5-A7DD-4A49-A835-0954942EC39F}" presName="space" presStyleCnt="0"/>
      <dgm:spPr/>
    </dgm:pt>
    <dgm:pt modelId="{DF71996F-341B-4611-94FB-4E994E5B03F4}" type="pres">
      <dgm:prSet presAssocID="{2DD66744-6E37-4CE7-8FFE-CFE847B77904}" presName="composite" presStyleCnt="0"/>
      <dgm:spPr/>
    </dgm:pt>
    <dgm:pt modelId="{6686C020-8987-4586-BB6F-FE35DB763DD3}" type="pres">
      <dgm:prSet presAssocID="{2DD66744-6E37-4CE7-8FFE-CFE847B77904}" presName="parTx" presStyleLbl="alignNode1" presStyleIdx="5" presStyleCnt="6">
        <dgm:presLayoutVars>
          <dgm:chMax val="0"/>
          <dgm:chPref val="0"/>
          <dgm:bulletEnabled val="1"/>
        </dgm:presLayoutVars>
      </dgm:prSet>
      <dgm:spPr/>
    </dgm:pt>
    <dgm:pt modelId="{C818F769-348E-4094-8447-A37DC2AA2FA2}" type="pres">
      <dgm:prSet presAssocID="{2DD66744-6E37-4CE7-8FFE-CFE847B77904}" presName="desTx" presStyleLbl="alignAccFollowNode1" presStyleIdx="5" presStyleCnt="6">
        <dgm:presLayoutVars>
          <dgm:bulletEnabled val="1"/>
        </dgm:presLayoutVars>
      </dgm:prSet>
      <dgm:spPr/>
    </dgm:pt>
  </dgm:ptLst>
  <dgm:cxnLst>
    <dgm:cxn modelId="{E212800F-C2B7-48F1-8A5D-820982F6180B}" type="presOf" srcId="{69AF626F-1124-4E6C-914A-1C4BD49E6D93}" destId="{D25755EF-93A4-4BF4-B6F8-52DFCDCC5F53}" srcOrd="0" destOrd="3" presId="urn:microsoft.com/office/officeart/2005/8/layout/hList1"/>
    <dgm:cxn modelId="{F08C2910-DDDD-4745-BAAF-3DA1FDC753C3}" srcId="{1B823F1B-C780-4397-97D1-950CD27597CC}" destId="{0AA90080-425E-4DB6-84EE-64E77F341E29}" srcOrd="1" destOrd="0" parTransId="{45066D72-20EF-4F0F-B80C-02A6B045A1DC}" sibTransId="{7C8650A5-1A9E-4599-92DF-CE3E87E90AE0}"/>
    <dgm:cxn modelId="{3381FD13-16A2-4629-98A7-723DB802F801}" type="presOf" srcId="{F1898534-1FC7-4AE3-A16D-4B92C74C54FD}" destId="{C818F769-348E-4094-8447-A37DC2AA2FA2}" srcOrd="0" destOrd="3" presId="urn:microsoft.com/office/officeart/2005/8/layout/hList1"/>
    <dgm:cxn modelId="{5C0AD816-6829-49F4-AF80-E22AE0BEED0E}" srcId="{1B823F1B-C780-4397-97D1-950CD27597CC}" destId="{20DA157D-ADE1-4641-B855-7A0365B92D6A}" srcOrd="2" destOrd="0" parTransId="{049F6D25-8A05-4A9D-B30E-C734C2693C68}" sibTransId="{38810EA8-0C18-4D3F-B762-E86B5695D322}"/>
    <dgm:cxn modelId="{5D7B341A-3974-4748-B7ED-ABCB9DD325CB}" type="presOf" srcId="{2A416C11-DB11-42A8-99B3-E56084B0AE61}" destId="{FD29DA79-619B-47F5-A3E9-324E555E481C}" srcOrd="0" destOrd="0" presId="urn:microsoft.com/office/officeart/2005/8/layout/hList1"/>
    <dgm:cxn modelId="{5CE52629-0891-4952-A085-64EE961298F1}" srcId="{C706A7B9-9DC9-4DF0-BFBB-81257933076A}" destId="{FA40F4F7-8276-4821-9B80-0E92F14B7BBF}" srcOrd="3" destOrd="0" parTransId="{804C6E25-7756-44C3-A107-DBAB5677C41A}" sibTransId="{2A2D7E1D-D811-4E62-912F-95C11704F30A}"/>
    <dgm:cxn modelId="{A5ABAC2B-4B4A-4765-8A43-A8B6704FC1AB}" srcId="{A2976F16-FD0D-4517-9CF9-2DABB736346F}" destId="{69AF626F-1124-4E6C-914A-1C4BD49E6D93}" srcOrd="3" destOrd="0" parTransId="{A1B52F5D-E959-4925-81EA-6A5518540E12}" sibTransId="{E0FE2D22-1183-4B57-A1C0-FC6A044C7927}"/>
    <dgm:cxn modelId="{5AD48F33-A071-4D0F-8A75-7F77FFFBDE53}" type="presOf" srcId="{0B578006-12F7-4F58-B094-D3536213D1C3}" destId="{FD29DA79-619B-47F5-A3E9-324E555E481C}" srcOrd="0" destOrd="1" presId="urn:microsoft.com/office/officeart/2005/8/layout/hList1"/>
    <dgm:cxn modelId="{DDCCD234-AA65-4A92-89EF-7228BE9DA245}" srcId="{C1B9179B-0F64-41F1-99D7-6622D84541FA}" destId="{68EDF461-9359-4F12-A8E0-4CC0039068CA}" srcOrd="2" destOrd="0" parTransId="{EE8B17AF-925C-4D94-BFCE-4B3E42B6E10D}" sibTransId="{DB3A613C-3DC5-436D-BDEC-D9F9783861E1}"/>
    <dgm:cxn modelId="{05718F45-BEF6-4ED8-9FB4-C5A2FD6CD0B7}" srcId="{2DD66744-6E37-4CE7-8FFE-CFE847B77904}" destId="{F1898534-1FC7-4AE3-A16D-4B92C74C54FD}" srcOrd="3" destOrd="0" parTransId="{91ECA3E6-E608-490A-9710-8AEEDF7EAFFB}" sibTransId="{884B80F2-1F90-4FE5-A828-645D8BC889A6}"/>
    <dgm:cxn modelId="{1A339665-9408-4D24-AC9C-FF2D2A464209}" srcId="{2DD66744-6E37-4CE7-8FFE-CFE847B77904}" destId="{AA3932E0-2A80-4DA1-8E8F-3DFA5B58A590}" srcOrd="2" destOrd="0" parTransId="{38C0F916-A11D-48CB-AEF8-A427F5F8867B}" sibTransId="{D432D9EE-342E-43D8-8B16-F5E8A174F31E}"/>
    <dgm:cxn modelId="{CBB2D14D-7CD4-4CF4-AE15-6FC1AC9F66B9}" srcId="{C1B9179B-0F64-41F1-99D7-6622D84541FA}" destId="{0844945E-560B-4C9B-B305-32C8ECCEA57E}" srcOrd="1" destOrd="0" parTransId="{94C31AC6-3817-4483-92BD-379ACE3AC10A}" sibTransId="{8D6F1327-0736-414D-80C7-B48ED3CA0873}"/>
    <dgm:cxn modelId="{429DE24D-2AD9-44D9-B844-F1811A1DCC57}" type="presOf" srcId="{20DA157D-ADE1-4641-B855-7A0365B92D6A}" destId="{2640099D-C009-4F09-8BB7-CB88A434DF8D}" srcOrd="0" destOrd="2" presId="urn:microsoft.com/office/officeart/2005/8/layout/hList1"/>
    <dgm:cxn modelId="{93A2BF4F-D87C-4BC7-8557-0F5D7F8ED5E8}" type="presOf" srcId="{2DD66744-6E37-4CE7-8FFE-CFE847B77904}" destId="{6686C020-8987-4586-BB6F-FE35DB763DD3}" srcOrd="0" destOrd="0" presId="urn:microsoft.com/office/officeart/2005/8/layout/hList1"/>
    <dgm:cxn modelId="{B0FEEA71-4DB3-40CE-8B1F-1E8D39D8998F}" type="presOf" srcId="{90FAA3C2-AD3E-4BB1-880D-964338ADB01A}" destId="{9E373947-43C6-46FF-BA95-FAEC5632E998}" srcOrd="0" destOrd="0" presId="urn:microsoft.com/office/officeart/2005/8/layout/hList1"/>
    <dgm:cxn modelId="{34D26D72-58C8-4DEB-BAEC-2032FC01F275}" type="presOf" srcId="{32F24244-9799-4E62-AB6C-59875A2BB4D4}" destId="{D25755EF-93A4-4BF4-B6F8-52DFCDCC5F53}" srcOrd="0" destOrd="0" presId="urn:microsoft.com/office/officeart/2005/8/layout/hList1"/>
    <dgm:cxn modelId="{73F0F672-7D7F-406D-AA3F-4748EAF13035}" srcId="{C706A7B9-9DC9-4DF0-BFBB-81257933076A}" destId="{A2976F16-FD0D-4517-9CF9-2DABB736346F}" srcOrd="1" destOrd="0" parTransId="{38E17C3A-CE4F-44E0-A23E-C02CCF925923}" sibTransId="{94B784F7-B9C4-4B34-99F9-5F250EA7FE97}"/>
    <dgm:cxn modelId="{59702775-7EC6-4BAF-80C2-555737900531}" srcId="{C706A7B9-9DC9-4DF0-BFBB-81257933076A}" destId="{1B823F1B-C780-4397-97D1-950CD27597CC}" srcOrd="0" destOrd="0" parTransId="{90F23960-B749-487B-B206-5C1C96C1F1FA}" sibTransId="{B32A480A-7212-4542-A41E-EC75418072F7}"/>
    <dgm:cxn modelId="{BCC63656-D090-4F13-825C-78D240A0B44E}" srcId="{C706A7B9-9DC9-4DF0-BFBB-81257933076A}" destId="{C1B9179B-0F64-41F1-99D7-6622D84541FA}" srcOrd="4" destOrd="0" parTransId="{D7F6EA70-A888-440D-9AF4-8D24BBE47483}" sibTransId="{5101B1A5-A7DD-4A49-A835-0954942EC39F}"/>
    <dgm:cxn modelId="{995F857A-C9F6-4B20-BEA3-4595CC3EB7AF}" type="presOf" srcId="{54EE0C74-D580-4C77-958F-154B7DFFF214}" destId="{2640099D-C009-4F09-8BB7-CB88A434DF8D}" srcOrd="0" destOrd="0" presId="urn:microsoft.com/office/officeart/2005/8/layout/hList1"/>
    <dgm:cxn modelId="{B6CCFA5A-6FE1-45E3-89C9-0D684242389B}" type="presOf" srcId="{369FE6E9-B1DD-4AF0-A90A-003FB172A284}" destId="{29AEDCB6-9A4C-4B9B-8E46-E0FCBB9F4AF9}" srcOrd="0" destOrd="0" presId="urn:microsoft.com/office/officeart/2005/8/layout/hList1"/>
    <dgm:cxn modelId="{EF95BE91-C3FB-46E5-93B0-C1A8A28B0953}" type="presOf" srcId="{C706A7B9-9DC9-4DF0-BFBB-81257933076A}" destId="{82E0069B-15A2-40B1-86E6-80C363E1D7AE}" srcOrd="0" destOrd="0" presId="urn:microsoft.com/office/officeart/2005/8/layout/hList1"/>
    <dgm:cxn modelId="{95A76199-B95A-4DAB-94B5-5593E891B5BE}" type="presOf" srcId="{F82AE199-C05B-4D16-835F-277BE836DB03}" destId="{D25755EF-93A4-4BF4-B6F8-52DFCDCC5F53}" srcOrd="0" destOrd="2" presId="urn:microsoft.com/office/officeart/2005/8/layout/hList1"/>
    <dgm:cxn modelId="{E2431F9A-BD28-4965-8377-29F02E0D635D}" type="presOf" srcId="{B1690ADB-E03C-4852-9022-9C311A3DE6F8}" destId="{C818F769-348E-4094-8447-A37DC2AA2FA2}" srcOrd="0" destOrd="4" presId="urn:microsoft.com/office/officeart/2005/8/layout/hList1"/>
    <dgm:cxn modelId="{BC36279D-1B92-4EAD-ADCB-101C5AC409EF}" srcId="{2DD66744-6E37-4CE7-8FFE-CFE847B77904}" destId="{B1690ADB-E03C-4852-9022-9C311A3DE6F8}" srcOrd="4" destOrd="0" parTransId="{DDD717F3-BC35-4EC9-AE2A-8DDED8BFF754}" sibTransId="{F07091F2-9871-44CF-BF72-B5F60A1C990B}"/>
    <dgm:cxn modelId="{E908E8A6-E1A3-4AAE-9513-C66A6FABDBA1}" type="presOf" srcId="{1B823F1B-C780-4397-97D1-950CD27597CC}" destId="{E90F00AF-3294-4456-B54B-2C89458121C6}" srcOrd="0" destOrd="0" presId="urn:microsoft.com/office/officeart/2005/8/layout/hList1"/>
    <dgm:cxn modelId="{3C5C83A9-25D4-4254-BD0C-EECD3E499F50}" type="presOf" srcId="{0844945E-560B-4C9B-B305-32C8ECCEA57E}" destId="{29AEDCB6-9A4C-4B9B-8E46-E0FCBB9F4AF9}" srcOrd="0" destOrd="1" presId="urn:microsoft.com/office/officeart/2005/8/layout/hList1"/>
    <dgm:cxn modelId="{1284C5AB-7C3A-46C2-BFAE-CBF0BF5454CD}" type="presOf" srcId="{03FD7859-7244-4A54-9989-888F9660A601}" destId="{C818F769-348E-4094-8447-A37DC2AA2FA2}" srcOrd="0" destOrd="1" presId="urn:microsoft.com/office/officeart/2005/8/layout/hList1"/>
    <dgm:cxn modelId="{D05F68AC-F9FF-46B6-99F1-9278018869C4}" srcId="{C1B9179B-0F64-41F1-99D7-6622D84541FA}" destId="{369FE6E9-B1DD-4AF0-A90A-003FB172A284}" srcOrd="0" destOrd="0" parTransId="{97C7B448-167B-4955-9ACA-13863DE2C737}" sibTransId="{49CA7146-395C-4BA1-AE97-708AE0EBFEB8}"/>
    <dgm:cxn modelId="{274642AE-8951-488F-AEBE-0E23DD436BFE}" srcId="{C706A7B9-9DC9-4DF0-BFBB-81257933076A}" destId="{742A72CF-7F32-4282-BBFB-474EB3F4FF9F}" srcOrd="2" destOrd="0" parTransId="{2B5EB224-C218-46F1-ACAC-FA8691256D2D}" sibTransId="{E14BEF2E-2007-40EE-9110-11EF37D78C14}"/>
    <dgm:cxn modelId="{A161E3AE-EFA2-4BBA-AC96-1B7D73E8E4EE}" type="presOf" srcId="{A2976F16-FD0D-4517-9CF9-2DABB736346F}" destId="{3CC577D9-5629-431A-A821-7CE85CE8AE5F}" srcOrd="0" destOrd="0" presId="urn:microsoft.com/office/officeart/2005/8/layout/hList1"/>
    <dgm:cxn modelId="{364522AF-C873-4106-BCDD-4220ACC3AFD1}" type="presOf" srcId="{B4DB5618-2951-494A-84CA-1215E4F5637D}" destId="{9E373947-43C6-46FF-BA95-FAEC5632E998}" srcOrd="0" destOrd="1" presId="urn:microsoft.com/office/officeart/2005/8/layout/hList1"/>
    <dgm:cxn modelId="{E028BCAF-2A0E-4319-88D6-6E87040C2F58}" srcId="{FA40F4F7-8276-4821-9B80-0E92F14B7BBF}" destId="{65A3DF28-24ED-48D9-9F3A-BD949D8B0466}" srcOrd="2" destOrd="0" parTransId="{22C4ECA7-9AB2-4D05-B463-103FCDF8EE73}" sibTransId="{422262E2-63AF-43DB-9900-75EFCD622BAF}"/>
    <dgm:cxn modelId="{411373B4-8B2F-4ECB-B2E1-EAA0C5621C9A}" type="presOf" srcId="{47B8E2AE-CE79-4E62-BE41-A3365C9581C4}" destId="{C818F769-348E-4094-8447-A37DC2AA2FA2}" srcOrd="0" destOrd="0" presId="urn:microsoft.com/office/officeart/2005/8/layout/hList1"/>
    <dgm:cxn modelId="{D0C5F7B4-F70F-4AAB-9FF0-84004B84B76E}" srcId="{C706A7B9-9DC9-4DF0-BFBB-81257933076A}" destId="{2DD66744-6E37-4CE7-8FFE-CFE847B77904}" srcOrd="5" destOrd="0" parTransId="{EB61CB9D-DF4C-435D-9676-22678360B11A}" sibTransId="{FA1B7DFD-D3BD-4226-ACFD-95B2425F0995}"/>
    <dgm:cxn modelId="{79FA26B9-656C-473A-A2E5-B771A49BA925}" srcId="{742A72CF-7F32-4282-BBFB-474EB3F4FF9F}" destId="{0B578006-12F7-4F58-B094-D3536213D1C3}" srcOrd="1" destOrd="0" parTransId="{D2BE10E4-9F6D-4A96-8322-53442D8AA322}" sibTransId="{0535D9CB-1D25-4E3E-842C-BE8E50977B6B}"/>
    <dgm:cxn modelId="{1B2A4CBE-970D-4BDC-A36F-A0274586818F}" srcId="{A2976F16-FD0D-4517-9CF9-2DABB736346F}" destId="{A3B75241-8D40-4E8F-A69E-C960EE73DA55}" srcOrd="1" destOrd="0" parTransId="{C0816BCC-3630-4E06-897B-462CDAF1759C}" sibTransId="{FC27A638-1D87-4633-8B02-ECB8785F3926}"/>
    <dgm:cxn modelId="{8E63B0BF-85BF-4C2F-B378-41B9F4B73A71}" type="presOf" srcId="{C1B9179B-0F64-41F1-99D7-6622D84541FA}" destId="{3CAE7D1F-2EA8-42DC-93E9-8509DEEFEFE4}" srcOrd="0" destOrd="0" presId="urn:microsoft.com/office/officeart/2005/8/layout/hList1"/>
    <dgm:cxn modelId="{B15415C3-C524-4D0D-B37D-5472BF562814}" srcId="{1B823F1B-C780-4397-97D1-950CD27597CC}" destId="{54EE0C74-D580-4C77-958F-154B7DFFF214}" srcOrd="0" destOrd="0" parTransId="{8D8564F0-1C8F-476D-97D3-6E1048E1364F}" sibTransId="{62F58A36-A147-4EFF-B75F-89CA3D39B8C2}"/>
    <dgm:cxn modelId="{A7E5AEC5-D41B-4806-9256-85769EA80DA5}" srcId="{FA40F4F7-8276-4821-9B80-0E92F14B7BBF}" destId="{90FAA3C2-AD3E-4BB1-880D-964338ADB01A}" srcOrd="0" destOrd="0" parTransId="{8028F87E-25E4-4C94-89AC-3D429570A725}" sibTransId="{EE09E956-AADA-4D70-9E1A-3D7865D73C8E}"/>
    <dgm:cxn modelId="{46C0B2C5-469E-4CDC-B4D1-F37BA16A82EC}" type="presOf" srcId="{68EDF461-9359-4F12-A8E0-4CC0039068CA}" destId="{29AEDCB6-9A4C-4B9B-8E46-E0FCBB9F4AF9}" srcOrd="0" destOrd="2" presId="urn:microsoft.com/office/officeart/2005/8/layout/hList1"/>
    <dgm:cxn modelId="{49BD29CF-EE3F-472C-A817-D59882F5EC15}" type="presOf" srcId="{742A72CF-7F32-4282-BBFB-474EB3F4FF9F}" destId="{3C343D9F-557A-45C2-9A73-7247051E6441}" srcOrd="0" destOrd="0" presId="urn:microsoft.com/office/officeart/2005/8/layout/hList1"/>
    <dgm:cxn modelId="{FAEF50D1-8057-4086-B03F-6B379111A2D7}" srcId="{742A72CF-7F32-4282-BBFB-474EB3F4FF9F}" destId="{2A416C11-DB11-42A8-99B3-E56084B0AE61}" srcOrd="0" destOrd="0" parTransId="{D8D9CFC8-E301-4915-BBE8-9E788F865B04}" sibTransId="{DB6604A2-C04E-4EB9-9FF9-9E12C82BF188}"/>
    <dgm:cxn modelId="{F4B2B7D2-C2C1-448D-9D9C-EB5CECDDBF31}" type="presOf" srcId="{0AA90080-425E-4DB6-84EE-64E77F341E29}" destId="{2640099D-C009-4F09-8BB7-CB88A434DF8D}" srcOrd="0" destOrd="1" presId="urn:microsoft.com/office/officeart/2005/8/layout/hList1"/>
    <dgm:cxn modelId="{09C482D6-9F01-4588-8D62-1379E4EB0F23}" srcId="{2DD66744-6E37-4CE7-8FFE-CFE847B77904}" destId="{47B8E2AE-CE79-4E62-BE41-A3365C9581C4}" srcOrd="0" destOrd="0" parTransId="{6734E262-63DF-40C5-93EA-A4E866B8D11B}" sibTransId="{E0E0F91B-B8B6-4291-AC41-9DF6BE372BD2}"/>
    <dgm:cxn modelId="{40A1B3D9-C639-4845-9FEC-416F10394B89}" srcId="{A2976F16-FD0D-4517-9CF9-2DABB736346F}" destId="{32F24244-9799-4E62-AB6C-59875A2BB4D4}" srcOrd="0" destOrd="0" parTransId="{010BA06E-334D-4F10-BF19-778159CCD38E}" sibTransId="{4DCA6349-9214-4803-A583-2785C16B3728}"/>
    <dgm:cxn modelId="{4FFDC3DE-CB6D-4A1B-BA0A-201C8CA1DD6B}" srcId="{A2976F16-FD0D-4517-9CF9-2DABB736346F}" destId="{F82AE199-C05B-4D16-835F-277BE836DB03}" srcOrd="2" destOrd="0" parTransId="{6C9263E1-37F9-4FF7-9C7D-9E2BEF5E65B3}" sibTransId="{2A041259-A413-4D09-B220-77753FDBEAC9}"/>
    <dgm:cxn modelId="{3D9C41E2-AB97-4858-954E-D238DB6F3C47}" srcId="{FA40F4F7-8276-4821-9B80-0E92F14B7BBF}" destId="{B4DB5618-2951-494A-84CA-1215E4F5637D}" srcOrd="1" destOrd="0" parTransId="{3055EEB4-6E5B-4CD8-AAF4-3486416D4128}" sibTransId="{100A29EA-88B2-4F3E-A29E-9520740FC859}"/>
    <dgm:cxn modelId="{014C81E7-87CA-45FE-BDD1-2CF1A7D2073C}" type="presOf" srcId="{AA3932E0-2A80-4DA1-8E8F-3DFA5B58A590}" destId="{C818F769-348E-4094-8447-A37DC2AA2FA2}" srcOrd="0" destOrd="2" presId="urn:microsoft.com/office/officeart/2005/8/layout/hList1"/>
    <dgm:cxn modelId="{E27382ED-CFEA-4610-B4CB-8AE28C3FA742}" type="presOf" srcId="{A3B75241-8D40-4E8F-A69E-C960EE73DA55}" destId="{D25755EF-93A4-4BF4-B6F8-52DFCDCC5F53}" srcOrd="0" destOrd="1" presId="urn:microsoft.com/office/officeart/2005/8/layout/hList1"/>
    <dgm:cxn modelId="{C7D5CEED-57C6-4AD0-ACA4-6BBB2DDB15F9}" type="presOf" srcId="{FA40F4F7-8276-4821-9B80-0E92F14B7BBF}" destId="{0495CE50-28DD-4E93-8482-BEA94564EB70}" srcOrd="0" destOrd="0" presId="urn:microsoft.com/office/officeart/2005/8/layout/hList1"/>
    <dgm:cxn modelId="{A9B5BFEE-6AF9-459E-9D57-755F27102B99}" type="presOf" srcId="{65A3DF28-24ED-48D9-9F3A-BD949D8B0466}" destId="{9E373947-43C6-46FF-BA95-FAEC5632E998}" srcOrd="0" destOrd="2" presId="urn:microsoft.com/office/officeart/2005/8/layout/hList1"/>
    <dgm:cxn modelId="{72B65AFD-982E-4F8A-93D9-7F107BB68847}" srcId="{2DD66744-6E37-4CE7-8FFE-CFE847B77904}" destId="{03FD7859-7244-4A54-9989-888F9660A601}" srcOrd="1" destOrd="0" parTransId="{915E0AA7-CC45-42AE-AFC9-3008DA20599E}" sibTransId="{C413122E-3FB7-4B62-90FC-5D34FE6459B5}"/>
    <dgm:cxn modelId="{799893CA-F23B-457E-BB34-DD2E20C7941A}" type="presParOf" srcId="{82E0069B-15A2-40B1-86E6-80C363E1D7AE}" destId="{652CF74E-2A23-490E-83AF-286C79C03538}" srcOrd="0" destOrd="0" presId="urn:microsoft.com/office/officeart/2005/8/layout/hList1"/>
    <dgm:cxn modelId="{57132496-6739-4C84-8A0C-07643F919529}" type="presParOf" srcId="{652CF74E-2A23-490E-83AF-286C79C03538}" destId="{E90F00AF-3294-4456-B54B-2C89458121C6}" srcOrd="0" destOrd="0" presId="urn:microsoft.com/office/officeart/2005/8/layout/hList1"/>
    <dgm:cxn modelId="{2030F0BE-DBAE-4511-918B-5CB1D2F7F32F}" type="presParOf" srcId="{652CF74E-2A23-490E-83AF-286C79C03538}" destId="{2640099D-C009-4F09-8BB7-CB88A434DF8D}" srcOrd="1" destOrd="0" presId="urn:microsoft.com/office/officeart/2005/8/layout/hList1"/>
    <dgm:cxn modelId="{A5E53A22-ECC5-4DCE-B6BA-804E3FB947C7}" type="presParOf" srcId="{82E0069B-15A2-40B1-86E6-80C363E1D7AE}" destId="{2DD6D0D4-24DA-4CFF-BBF0-B27450A44EC3}" srcOrd="1" destOrd="0" presId="urn:microsoft.com/office/officeart/2005/8/layout/hList1"/>
    <dgm:cxn modelId="{643991DC-E6D5-4DB3-8F89-6BC0289675E4}" type="presParOf" srcId="{82E0069B-15A2-40B1-86E6-80C363E1D7AE}" destId="{6B224AC3-401E-4A37-8A37-6A47759CFA8A}" srcOrd="2" destOrd="0" presId="urn:microsoft.com/office/officeart/2005/8/layout/hList1"/>
    <dgm:cxn modelId="{DB4599BA-749A-4ACD-BB14-AEF71329E28C}" type="presParOf" srcId="{6B224AC3-401E-4A37-8A37-6A47759CFA8A}" destId="{3CC577D9-5629-431A-A821-7CE85CE8AE5F}" srcOrd="0" destOrd="0" presId="urn:microsoft.com/office/officeart/2005/8/layout/hList1"/>
    <dgm:cxn modelId="{49C0B336-FF69-4511-BB0B-0731C031827A}" type="presParOf" srcId="{6B224AC3-401E-4A37-8A37-6A47759CFA8A}" destId="{D25755EF-93A4-4BF4-B6F8-52DFCDCC5F53}" srcOrd="1" destOrd="0" presId="urn:microsoft.com/office/officeart/2005/8/layout/hList1"/>
    <dgm:cxn modelId="{2862C93C-95A8-4773-A7F7-066F22D2EE41}" type="presParOf" srcId="{82E0069B-15A2-40B1-86E6-80C363E1D7AE}" destId="{DD99E3D5-CE48-4398-B26C-E37DB268B456}" srcOrd="3" destOrd="0" presId="urn:microsoft.com/office/officeart/2005/8/layout/hList1"/>
    <dgm:cxn modelId="{605B2788-2767-4C0D-8042-2A8B86F9F76A}" type="presParOf" srcId="{82E0069B-15A2-40B1-86E6-80C363E1D7AE}" destId="{6780506E-E729-48BC-A91D-94D353202505}" srcOrd="4" destOrd="0" presId="urn:microsoft.com/office/officeart/2005/8/layout/hList1"/>
    <dgm:cxn modelId="{F0D27577-C490-4127-9CFE-97966ECEC1B5}" type="presParOf" srcId="{6780506E-E729-48BC-A91D-94D353202505}" destId="{3C343D9F-557A-45C2-9A73-7247051E6441}" srcOrd="0" destOrd="0" presId="urn:microsoft.com/office/officeart/2005/8/layout/hList1"/>
    <dgm:cxn modelId="{AB8DFEFD-4B1E-4B93-B0E9-89D8A788A7FA}" type="presParOf" srcId="{6780506E-E729-48BC-A91D-94D353202505}" destId="{FD29DA79-619B-47F5-A3E9-324E555E481C}" srcOrd="1" destOrd="0" presId="urn:microsoft.com/office/officeart/2005/8/layout/hList1"/>
    <dgm:cxn modelId="{2542B1E5-380A-4028-8076-67D1DDB9FEE3}" type="presParOf" srcId="{82E0069B-15A2-40B1-86E6-80C363E1D7AE}" destId="{7867652D-BCA1-46E9-ACDC-D8CAB190FC22}" srcOrd="5" destOrd="0" presId="urn:microsoft.com/office/officeart/2005/8/layout/hList1"/>
    <dgm:cxn modelId="{FDE9B999-4EC4-4B89-A9D3-CDF8DB2B7284}" type="presParOf" srcId="{82E0069B-15A2-40B1-86E6-80C363E1D7AE}" destId="{8AE35B90-FA6D-404D-A67C-66B78EB5CA50}" srcOrd="6" destOrd="0" presId="urn:microsoft.com/office/officeart/2005/8/layout/hList1"/>
    <dgm:cxn modelId="{0A2FB76E-E2F1-4971-BCA0-6D283073B477}" type="presParOf" srcId="{8AE35B90-FA6D-404D-A67C-66B78EB5CA50}" destId="{0495CE50-28DD-4E93-8482-BEA94564EB70}" srcOrd="0" destOrd="0" presId="urn:microsoft.com/office/officeart/2005/8/layout/hList1"/>
    <dgm:cxn modelId="{DBD4D01E-FAFE-4993-9760-EB1D683A048F}" type="presParOf" srcId="{8AE35B90-FA6D-404D-A67C-66B78EB5CA50}" destId="{9E373947-43C6-46FF-BA95-FAEC5632E998}" srcOrd="1" destOrd="0" presId="urn:microsoft.com/office/officeart/2005/8/layout/hList1"/>
    <dgm:cxn modelId="{78976ADE-287E-4123-A60E-A9EDA48EAC48}" type="presParOf" srcId="{82E0069B-15A2-40B1-86E6-80C363E1D7AE}" destId="{94FC9867-0306-42CE-9780-FF084DFC3926}" srcOrd="7" destOrd="0" presId="urn:microsoft.com/office/officeart/2005/8/layout/hList1"/>
    <dgm:cxn modelId="{16C206FD-F2D0-4D1B-AC47-CB6D734BFF99}" type="presParOf" srcId="{82E0069B-15A2-40B1-86E6-80C363E1D7AE}" destId="{B02B9D29-30F4-48CF-B523-BF45A441E2CF}" srcOrd="8" destOrd="0" presId="urn:microsoft.com/office/officeart/2005/8/layout/hList1"/>
    <dgm:cxn modelId="{0EEAFC52-46D8-43A6-9A9B-EEF447DB50F2}" type="presParOf" srcId="{B02B9D29-30F4-48CF-B523-BF45A441E2CF}" destId="{3CAE7D1F-2EA8-42DC-93E9-8509DEEFEFE4}" srcOrd="0" destOrd="0" presId="urn:microsoft.com/office/officeart/2005/8/layout/hList1"/>
    <dgm:cxn modelId="{A21D83A5-7D3D-4955-A79F-CDC5F13FF201}" type="presParOf" srcId="{B02B9D29-30F4-48CF-B523-BF45A441E2CF}" destId="{29AEDCB6-9A4C-4B9B-8E46-E0FCBB9F4AF9}" srcOrd="1" destOrd="0" presId="urn:microsoft.com/office/officeart/2005/8/layout/hList1"/>
    <dgm:cxn modelId="{EBFD249C-8BCB-4442-ACF4-A86779C70D44}" type="presParOf" srcId="{82E0069B-15A2-40B1-86E6-80C363E1D7AE}" destId="{E0BEE9E7-FC2D-43BC-A292-CB11E4E038D8}" srcOrd="9" destOrd="0" presId="urn:microsoft.com/office/officeart/2005/8/layout/hList1"/>
    <dgm:cxn modelId="{D3ADB977-27AE-4192-895F-4067F6F55EA3}" type="presParOf" srcId="{82E0069B-15A2-40B1-86E6-80C363E1D7AE}" destId="{DF71996F-341B-4611-94FB-4E994E5B03F4}" srcOrd="10" destOrd="0" presId="urn:microsoft.com/office/officeart/2005/8/layout/hList1"/>
    <dgm:cxn modelId="{B96D44CA-AC99-45ED-A042-22235B664961}" type="presParOf" srcId="{DF71996F-341B-4611-94FB-4E994E5B03F4}" destId="{6686C020-8987-4586-BB6F-FE35DB763DD3}" srcOrd="0" destOrd="0" presId="urn:microsoft.com/office/officeart/2005/8/layout/hList1"/>
    <dgm:cxn modelId="{8304AADD-9225-401F-B8CB-39DC1B923206}" type="presParOf" srcId="{DF71996F-341B-4611-94FB-4E994E5B03F4}" destId="{C818F769-348E-4094-8447-A37DC2AA2F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706A7B9-9DC9-4DF0-BFBB-81257933076A}"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742A72CF-7F32-4282-BBFB-474EB3F4FF9F}">
      <dgm:prSet/>
      <dgm:spPr/>
      <dgm:t>
        <a:bodyPr/>
        <a:lstStyle/>
        <a:p>
          <a:r>
            <a:rPr lang="en-US" dirty="0">
              <a:solidFill>
                <a:srgbClr val="A6A6A6"/>
              </a:solidFill>
            </a:rPr>
            <a:t>Paying for Software</a:t>
          </a:r>
        </a:p>
      </dgm:t>
    </dgm:pt>
    <dgm:pt modelId="{2B5EB224-C218-46F1-ACAC-FA8691256D2D}" type="parTrans" cxnId="{274642AE-8951-488F-AEBE-0E23DD436BFE}">
      <dgm:prSet/>
      <dgm:spPr/>
      <dgm:t>
        <a:bodyPr/>
        <a:lstStyle/>
        <a:p>
          <a:endParaRPr lang="en-US"/>
        </a:p>
      </dgm:t>
    </dgm:pt>
    <dgm:pt modelId="{E14BEF2E-2007-40EE-9110-11EF37D78C14}" type="sibTrans" cxnId="{274642AE-8951-488F-AEBE-0E23DD436BFE}">
      <dgm:prSet/>
      <dgm:spPr/>
      <dgm:t>
        <a:bodyPr/>
        <a:lstStyle/>
        <a:p>
          <a:endParaRPr lang="en-US"/>
        </a:p>
      </dgm:t>
    </dgm:pt>
    <dgm:pt modelId="{2A416C11-DB11-42A8-99B3-E56084B0AE61}">
      <dgm:prSet/>
      <dgm:spPr/>
      <dgm:t>
        <a:bodyPr/>
        <a:lstStyle/>
        <a:p>
          <a:r>
            <a:rPr lang="en-US" dirty="0">
              <a:solidFill>
                <a:srgbClr val="A6A6A6"/>
              </a:solidFill>
            </a:rPr>
            <a:t>Perpetual License</a:t>
          </a:r>
        </a:p>
      </dgm:t>
    </dgm:pt>
    <dgm:pt modelId="{D8D9CFC8-E301-4915-BBE8-9E788F865B04}" type="parTrans" cxnId="{FAEF50D1-8057-4086-B03F-6B379111A2D7}">
      <dgm:prSet/>
      <dgm:spPr/>
      <dgm:t>
        <a:bodyPr/>
        <a:lstStyle/>
        <a:p>
          <a:endParaRPr lang="en-US"/>
        </a:p>
      </dgm:t>
    </dgm:pt>
    <dgm:pt modelId="{DB6604A2-C04E-4EB9-9FF9-9E12C82BF188}" type="sibTrans" cxnId="{FAEF50D1-8057-4086-B03F-6B379111A2D7}">
      <dgm:prSet/>
      <dgm:spPr/>
      <dgm:t>
        <a:bodyPr/>
        <a:lstStyle/>
        <a:p>
          <a:endParaRPr lang="en-US"/>
        </a:p>
      </dgm:t>
    </dgm:pt>
    <dgm:pt modelId="{0B578006-12F7-4F58-B094-D3536213D1C3}">
      <dgm:prSet/>
      <dgm:spPr/>
      <dgm:t>
        <a:bodyPr/>
        <a:lstStyle/>
        <a:p>
          <a:r>
            <a:rPr lang="en-US" dirty="0">
              <a:solidFill>
                <a:srgbClr val="A6A6A6"/>
              </a:solidFill>
            </a:rPr>
            <a:t>Subscription License</a:t>
          </a:r>
        </a:p>
      </dgm:t>
    </dgm:pt>
    <dgm:pt modelId="{D2BE10E4-9F6D-4A96-8322-53442D8AA322}" type="parTrans" cxnId="{79FA26B9-656C-473A-A2E5-B771A49BA925}">
      <dgm:prSet/>
      <dgm:spPr/>
      <dgm:t>
        <a:bodyPr/>
        <a:lstStyle/>
        <a:p>
          <a:endParaRPr lang="en-US"/>
        </a:p>
      </dgm:t>
    </dgm:pt>
    <dgm:pt modelId="{0535D9CB-1D25-4E3E-842C-BE8E50977B6B}" type="sibTrans" cxnId="{79FA26B9-656C-473A-A2E5-B771A49BA925}">
      <dgm:prSet/>
      <dgm:spPr/>
      <dgm:t>
        <a:bodyPr/>
        <a:lstStyle/>
        <a:p>
          <a:endParaRPr lang="en-US"/>
        </a:p>
      </dgm:t>
    </dgm:pt>
    <dgm:pt modelId="{C1B9179B-0F64-41F1-99D7-6622D84541FA}">
      <dgm:prSet/>
      <dgm:spPr/>
      <dgm:t>
        <a:bodyPr/>
        <a:lstStyle/>
        <a:p>
          <a:r>
            <a:rPr lang="en-US" dirty="0">
              <a:solidFill>
                <a:srgbClr val="A6A6A6"/>
              </a:solidFill>
            </a:rPr>
            <a:t>Software Distribution  </a:t>
          </a:r>
        </a:p>
      </dgm:t>
    </dgm:pt>
    <dgm:pt modelId="{D7F6EA70-A888-440D-9AF4-8D24BBE47483}" type="parTrans" cxnId="{BCC63656-D090-4F13-825C-78D240A0B44E}">
      <dgm:prSet/>
      <dgm:spPr/>
      <dgm:t>
        <a:bodyPr/>
        <a:lstStyle/>
        <a:p>
          <a:endParaRPr lang="en-US"/>
        </a:p>
      </dgm:t>
    </dgm:pt>
    <dgm:pt modelId="{5101B1A5-A7DD-4A49-A835-0954942EC39F}" type="sibTrans" cxnId="{BCC63656-D090-4F13-825C-78D240A0B44E}">
      <dgm:prSet/>
      <dgm:spPr/>
      <dgm:t>
        <a:bodyPr/>
        <a:lstStyle/>
        <a:p>
          <a:endParaRPr lang="en-US"/>
        </a:p>
      </dgm:t>
    </dgm:pt>
    <dgm:pt modelId="{2DD66744-6E37-4CE7-8FFE-CFE847B77904}">
      <dgm:prSet/>
      <dgm:spPr/>
      <dgm:t>
        <a:bodyPr/>
        <a:lstStyle/>
        <a:p>
          <a:r>
            <a:rPr lang="en-US" dirty="0">
              <a:solidFill>
                <a:srgbClr val="A6A6A6"/>
              </a:solidFill>
            </a:rPr>
            <a:t>After-Market:  Support &amp; Maintenance</a:t>
          </a:r>
        </a:p>
      </dgm:t>
    </dgm:pt>
    <dgm:pt modelId="{EB61CB9D-DF4C-435D-9676-22678360B11A}" type="parTrans" cxnId="{D0C5F7B4-F70F-4AAB-9FF0-84004B84B76E}">
      <dgm:prSet/>
      <dgm:spPr/>
      <dgm:t>
        <a:bodyPr/>
        <a:lstStyle/>
        <a:p>
          <a:endParaRPr lang="en-US"/>
        </a:p>
      </dgm:t>
    </dgm:pt>
    <dgm:pt modelId="{FA1B7DFD-D3BD-4226-ACFD-95B2425F0995}" type="sibTrans" cxnId="{D0C5F7B4-F70F-4AAB-9FF0-84004B84B76E}">
      <dgm:prSet/>
      <dgm:spPr/>
      <dgm:t>
        <a:bodyPr/>
        <a:lstStyle/>
        <a:p>
          <a:endParaRPr lang="en-US"/>
        </a:p>
      </dgm:t>
    </dgm:pt>
    <dgm:pt modelId="{47B8E2AE-CE79-4E62-BE41-A3365C9581C4}">
      <dgm:prSet/>
      <dgm:spPr/>
      <dgm:t>
        <a:bodyPr/>
        <a:lstStyle/>
        <a:p>
          <a:r>
            <a:rPr lang="en-US" dirty="0">
              <a:solidFill>
                <a:srgbClr val="A6A6A6"/>
              </a:solidFill>
            </a:rPr>
            <a:t>Partner Channels</a:t>
          </a:r>
        </a:p>
      </dgm:t>
    </dgm:pt>
    <dgm:pt modelId="{6734E262-63DF-40C5-93EA-A4E866B8D11B}" type="parTrans" cxnId="{09C482D6-9F01-4588-8D62-1379E4EB0F23}">
      <dgm:prSet/>
      <dgm:spPr/>
      <dgm:t>
        <a:bodyPr/>
        <a:lstStyle/>
        <a:p>
          <a:endParaRPr lang="en-US"/>
        </a:p>
      </dgm:t>
    </dgm:pt>
    <dgm:pt modelId="{E0E0F91B-B8B6-4291-AC41-9DF6BE372BD2}" type="sibTrans" cxnId="{09C482D6-9F01-4588-8D62-1379E4EB0F23}">
      <dgm:prSet/>
      <dgm:spPr/>
      <dgm:t>
        <a:bodyPr/>
        <a:lstStyle/>
        <a:p>
          <a:endParaRPr lang="en-US"/>
        </a:p>
      </dgm:t>
    </dgm:pt>
    <dgm:pt modelId="{03FD7859-7244-4A54-9989-888F9660A601}">
      <dgm:prSet/>
      <dgm:spPr/>
      <dgm:t>
        <a:bodyPr/>
        <a:lstStyle/>
        <a:p>
          <a:r>
            <a:rPr lang="en-US" dirty="0">
              <a:solidFill>
                <a:srgbClr val="A6A6A6"/>
              </a:solidFill>
            </a:rPr>
            <a:t>ISVs</a:t>
          </a:r>
        </a:p>
      </dgm:t>
    </dgm:pt>
    <dgm:pt modelId="{915E0AA7-CC45-42AE-AFC9-3008DA20599E}" type="parTrans" cxnId="{72B65AFD-982E-4F8A-93D9-7F107BB68847}">
      <dgm:prSet/>
      <dgm:spPr/>
      <dgm:t>
        <a:bodyPr/>
        <a:lstStyle/>
        <a:p>
          <a:endParaRPr lang="en-US"/>
        </a:p>
      </dgm:t>
    </dgm:pt>
    <dgm:pt modelId="{C413122E-3FB7-4B62-90FC-5D34FE6459B5}" type="sibTrans" cxnId="{72B65AFD-982E-4F8A-93D9-7F107BB68847}">
      <dgm:prSet/>
      <dgm:spPr/>
      <dgm:t>
        <a:bodyPr/>
        <a:lstStyle/>
        <a:p>
          <a:endParaRPr lang="en-US"/>
        </a:p>
      </dgm:t>
    </dgm:pt>
    <dgm:pt modelId="{AA3932E0-2A80-4DA1-8E8F-3DFA5B58A590}">
      <dgm:prSet/>
      <dgm:spPr/>
      <dgm:t>
        <a:bodyPr/>
        <a:lstStyle/>
        <a:p>
          <a:r>
            <a:rPr lang="en-US" dirty="0">
              <a:solidFill>
                <a:srgbClr val="A6A6A6"/>
              </a:solidFill>
            </a:rPr>
            <a:t>VARs</a:t>
          </a:r>
        </a:p>
      </dgm:t>
    </dgm:pt>
    <dgm:pt modelId="{38C0F916-A11D-48CB-AEF8-A427F5F8867B}" type="parTrans" cxnId="{1A339665-9408-4D24-AC9C-FF2D2A464209}">
      <dgm:prSet/>
      <dgm:spPr/>
      <dgm:t>
        <a:bodyPr/>
        <a:lstStyle/>
        <a:p>
          <a:endParaRPr lang="en-US"/>
        </a:p>
      </dgm:t>
    </dgm:pt>
    <dgm:pt modelId="{D432D9EE-342E-43D8-8B16-F5E8A174F31E}" type="sibTrans" cxnId="{1A339665-9408-4D24-AC9C-FF2D2A464209}">
      <dgm:prSet/>
      <dgm:spPr/>
      <dgm:t>
        <a:bodyPr/>
        <a:lstStyle/>
        <a:p>
          <a:endParaRPr lang="en-US"/>
        </a:p>
      </dgm:t>
    </dgm:pt>
    <dgm:pt modelId="{F1898534-1FC7-4AE3-A16D-4B92C74C54FD}">
      <dgm:prSet/>
      <dgm:spPr/>
      <dgm:t>
        <a:bodyPr/>
        <a:lstStyle/>
        <a:p>
          <a:r>
            <a:rPr lang="en-US" dirty="0">
              <a:solidFill>
                <a:srgbClr val="A6A6A6"/>
              </a:solidFill>
            </a:rPr>
            <a:t>System Integrators (SI) </a:t>
          </a:r>
        </a:p>
      </dgm:t>
    </dgm:pt>
    <dgm:pt modelId="{91ECA3E6-E608-490A-9710-8AEEDF7EAFFB}" type="parTrans" cxnId="{05718F45-BEF6-4ED8-9FB4-C5A2FD6CD0B7}">
      <dgm:prSet/>
      <dgm:spPr/>
      <dgm:t>
        <a:bodyPr/>
        <a:lstStyle/>
        <a:p>
          <a:endParaRPr lang="en-US"/>
        </a:p>
      </dgm:t>
    </dgm:pt>
    <dgm:pt modelId="{884B80F2-1F90-4FE5-A828-645D8BC889A6}" type="sibTrans" cxnId="{05718F45-BEF6-4ED8-9FB4-C5A2FD6CD0B7}">
      <dgm:prSet/>
      <dgm:spPr/>
      <dgm:t>
        <a:bodyPr/>
        <a:lstStyle/>
        <a:p>
          <a:endParaRPr lang="en-US"/>
        </a:p>
      </dgm:t>
    </dgm:pt>
    <dgm:pt modelId="{B1690ADB-E03C-4852-9022-9C311A3DE6F8}">
      <dgm:prSet/>
      <dgm:spPr/>
      <dgm:t>
        <a:bodyPr/>
        <a:lstStyle/>
        <a:p>
          <a:r>
            <a:rPr lang="en-US" dirty="0">
              <a:solidFill>
                <a:srgbClr val="A6A6A6"/>
              </a:solidFill>
            </a:rPr>
            <a:t>IT Consulting</a:t>
          </a:r>
        </a:p>
      </dgm:t>
    </dgm:pt>
    <dgm:pt modelId="{DDD717F3-BC35-4EC9-AE2A-8DDED8BFF754}" type="parTrans" cxnId="{BC36279D-1B92-4EAD-ADCB-101C5AC409EF}">
      <dgm:prSet/>
      <dgm:spPr/>
      <dgm:t>
        <a:bodyPr/>
        <a:lstStyle/>
        <a:p>
          <a:endParaRPr lang="en-US"/>
        </a:p>
      </dgm:t>
    </dgm:pt>
    <dgm:pt modelId="{F07091F2-9871-44CF-BF72-B5F60A1C990B}" type="sibTrans" cxnId="{BC36279D-1B92-4EAD-ADCB-101C5AC409EF}">
      <dgm:prSet/>
      <dgm:spPr/>
      <dgm:t>
        <a:bodyPr/>
        <a:lstStyle/>
        <a:p>
          <a:endParaRPr lang="en-US"/>
        </a:p>
      </dgm:t>
    </dgm:pt>
    <dgm:pt modelId="{369FE6E9-B1DD-4AF0-A90A-003FB172A284}">
      <dgm:prSet phldrT="[Text]"/>
      <dgm:spPr/>
      <dgm:t>
        <a:bodyPr/>
        <a:lstStyle/>
        <a:p>
          <a:r>
            <a:rPr lang="en-US" dirty="0">
              <a:solidFill>
                <a:srgbClr val="A6A6A6"/>
              </a:solidFill>
            </a:rPr>
            <a:t>Paths to Market</a:t>
          </a:r>
        </a:p>
      </dgm:t>
    </dgm:pt>
    <dgm:pt modelId="{97C7B448-167B-4955-9ACA-13863DE2C737}" type="parTrans" cxnId="{D05F68AC-F9FF-46B6-99F1-9278018869C4}">
      <dgm:prSet/>
      <dgm:spPr/>
      <dgm:t>
        <a:bodyPr/>
        <a:lstStyle/>
        <a:p>
          <a:endParaRPr lang="en-US"/>
        </a:p>
      </dgm:t>
    </dgm:pt>
    <dgm:pt modelId="{49CA7146-395C-4BA1-AE97-708AE0EBFEB8}" type="sibTrans" cxnId="{D05F68AC-F9FF-46B6-99F1-9278018869C4}">
      <dgm:prSet/>
      <dgm:spPr/>
      <dgm:t>
        <a:bodyPr/>
        <a:lstStyle/>
        <a:p>
          <a:endParaRPr lang="en-US"/>
        </a:p>
      </dgm:t>
    </dgm:pt>
    <dgm:pt modelId="{0844945E-560B-4C9B-B305-32C8ECCEA57E}">
      <dgm:prSet phldrT="[Text]"/>
      <dgm:spPr/>
      <dgm:t>
        <a:bodyPr/>
        <a:lstStyle/>
        <a:p>
          <a:r>
            <a:rPr lang="en-US" dirty="0">
              <a:solidFill>
                <a:srgbClr val="A6A6A6"/>
              </a:solidFill>
            </a:rPr>
            <a:t>Channels</a:t>
          </a:r>
        </a:p>
      </dgm:t>
    </dgm:pt>
    <dgm:pt modelId="{94C31AC6-3817-4483-92BD-379ACE3AC10A}" type="parTrans" cxnId="{CBB2D14D-7CD4-4CF4-AE15-6FC1AC9F66B9}">
      <dgm:prSet/>
      <dgm:spPr/>
      <dgm:t>
        <a:bodyPr/>
        <a:lstStyle/>
        <a:p>
          <a:endParaRPr lang="en-US"/>
        </a:p>
      </dgm:t>
    </dgm:pt>
    <dgm:pt modelId="{8D6F1327-0736-414D-80C7-B48ED3CA0873}" type="sibTrans" cxnId="{CBB2D14D-7CD4-4CF4-AE15-6FC1AC9F66B9}">
      <dgm:prSet/>
      <dgm:spPr/>
      <dgm:t>
        <a:bodyPr/>
        <a:lstStyle/>
        <a:p>
          <a:endParaRPr lang="en-US"/>
        </a:p>
      </dgm:t>
    </dgm:pt>
    <dgm:pt modelId="{68EDF461-9359-4F12-A8E0-4CC0039068CA}">
      <dgm:prSet phldrT="[Text]"/>
      <dgm:spPr/>
      <dgm:t>
        <a:bodyPr/>
        <a:lstStyle/>
        <a:p>
          <a:r>
            <a:rPr lang="en-US" dirty="0">
              <a:solidFill>
                <a:srgbClr val="A6A6A6"/>
              </a:solidFill>
            </a:rPr>
            <a:t>How to Generate Revenue</a:t>
          </a:r>
        </a:p>
      </dgm:t>
    </dgm:pt>
    <dgm:pt modelId="{EE8B17AF-925C-4D94-BFCE-4B3E42B6E10D}" type="parTrans" cxnId="{DDCCD234-AA65-4A92-89EF-7228BE9DA245}">
      <dgm:prSet/>
      <dgm:spPr/>
      <dgm:t>
        <a:bodyPr/>
        <a:lstStyle/>
        <a:p>
          <a:endParaRPr lang="en-US"/>
        </a:p>
      </dgm:t>
    </dgm:pt>
    <dgm:pt modelId="{DB3A613C-3DC5-436D-BDEC-D9F9783861E1}" type="sibTrans" cxnId="{DDCCD234-AA65-4A92-89EF-7228BE9DA245}">
      <dgm:prSet/>
      <dgm:spPr/>
      <dgm:t>
        <a:bodyPr/>
        <a:lstStyle/>
        <a:p>
          <a:endParaRPr lang="en-US"/>
        </a:p>
      </dgm:t>
    </dgm:pt>
    <dgm:pt modelId="{A2976F16-FD0D-4517-9CF9-2DABB736346F}">
      <dgm:prSet phldrT="[Text]"/>
      <dgm:spPr/>
      <dgm:t>
        <a:bodyPr/>
        <a:lstStyle/>
        <a:p>
          <a:r>
            <a:rPr lang="en-US" dirty="0">
              <a:solidFill>
                <a:srgbClr val="A6A6A6"/>
              </a:solidFill>
            </a:rPr>
            <a:t>Who is the Customer</a:t>
          </a:r>
        </a:p>
      </dgm:t>
    </dgm:pt>
    <dgm:pt modelId="{38E17C3A-CE4F-44E0-A23E-C02CCF925923}" type="parTrans" cxnId="{73F0F672-7D7F-406D-AA3F-4748EAF13035}">
      <dgm:prSet/>
      <dgm:spPr/>
      <dgm:t>
        <a:bodyPr/>
        <a:lstStyle/>
        <a:p>
          <a:endParaRPr lang="en-US"/>
        </a:p>
      </dgm:t>
    </dgm:pt>
    <dgm:pt modelId="{94B784F7-B9C4-4B34-99F9-5F250EA7FE97}" type="sibTrans" cxnId="{73F0F672-7D7F-406D-AA3F-4748EAF13035}">
      <dgm:prSet/>
      <dgm:spPr/>
      <dgm:t>
        <a:bodyPr/>
        <a:lstStyle/>
        <a:p>
          <a:endParaRPr lang="en-US"/>
        </a:p>
      </dgm:t>
    </dgm:pt>
    <dgm:pt modelId="{32F24244-9799-4E62-AB6C-59875A2BB4D4}">
      <dgm:prSet phldrT="[Text]"/>
      <dgm:spPr/>
      <dgm:t>
        <a:bodyPr/>
        <a:lstStyle/>
        <a:p>
          <a:r>
            <a:rPr lang="en-US" dirty="0">
              <a:solidFill>
                <a:srgbClr val="A6A6A6"/>
              </a:solidFill>
            </a:rPr>
            <a:t>Organization’s Philosophy</a:t>
          </a:r>
        </a:p>
      </dgm:t>
    </dgm:pt>
    <dgm:pt modelId="{010BA06E-334D-4F10-BF19-778159CCD38E}" type="parTrans" cxnId="{40A1B3D9-C639-4845-9FEC-416F10394B89}">
      <dgm:prSet/>
      <dgm:spPr/>
      <dgm:t>
        <a:bodyPr/>
        <a:lstStyle/>
        <a:p>
          <a:endParaRPr lang="en-US"/>
        </a:p>
      </dgm:t>
    </dgm:pt>
    <dgm:pt modelId="{4DCA6349-9214-4803-A583-2785C16B3728}" type="sibTrans" cxnId="{40A1B3D9-C639-4845-9FEC-416F10394B89}">
      <dgm:prSet/>
      <dgm:spPr/>
      <dgm:t>
        <a:bodyPr/>
        <a:lstStyle/>
        <a:p>
          <a:endParaRPr lang="en-US"/>
        </a:p>
      </dgm:t>
    </dgm:pt>
    <dgm:pt modelId="{F82AE199-C05B-4D16-835F-277BE836DB03}">
      <dgm:prSet phldrT="[Text]"/>
      <dgm:spPr/>
      <dgm:t>
        <a:bodyPr/>
        <a:lstStyle/>
        <a:p>
          <a:r>
            <a:rPr lang="en-US" dirty="0">
              <a:solidFill>
                <a:srgbClr val="A6A6A6"/>
              </a:solidFill>
            </a:rPr>
            <a:t>Customer Journey</a:t>
          </a:r>
        </a:p>
      </dgm:t>
    </dgm:pt>
    <dgm:pt modelId="{6C9263E1-37F9-4FF7-9C7D-9E2BEF5E65B3}" type="parTrans" cxnId="{4FFDC3DE-CB6D-4A1B-BA0A-201C8CA1DD6B}">
      <dgm:prSet/>
      <dgm:spPr/>
      <dgm:t>
        <a:bodyPr/>
        <a:lstStyle/>
        <a:p>
          <a:endParaRPr lang="en-US"/>
        </a:p>
      </dgm:t>
    </dgm:pt>
    <dgm:pt modelId="{2A041259-A413-4D09-B220-77753FDBEAC9}" type="sibTrans" cxnId="{4FFDC3DE-CB6D-4A1B-BA0A-201C8CA1DD6B}">
      <dgm:prSet/>
      <dgm:spPr/>
      <dgm:t>
        <a:bodyPr/>
        <a:lstStyle/>
        <a:p>
          <a:endParaRPr lang="en-US"/>
        </a:p>
      </dgm:t>
    </dgm:pt>
    <dgm:pt modelId="{A3B75241-8D40-4E8F-A69E-C960EE73DA55}">
      <dgm:prSet phldrT="[Text]"/>
      <dgm:spPr/>
      <dgm:t>
        <a:bodyPr/>
        <a:lstStyle/>
        <a:p>
          <a:r>
            <a:rPr lang="en-US" dirty="0">
              <a:solidFill>
                <a:srgbClr val="A6A6A6"/>
              </a:solidFill>
            </a:rPr>
            <a:t>IT Pro Profile &amp; Personas</a:t>
          </a:r>
        </a:p>
      </dgm:t>
    </dgm:pt>
    <dgm:pt modelId="{C0816BCC-3630-4E06-897B-462CDAF1759C}" type="parTrans" cxnId="{1B2A4CBE-970D-4BDC-A36F-A0274586818F}">
      <dgm:prSet/>
      <dgm:spPr/>
    </dgm:pt>
    <dgm:pt modelId="{FC27A638-1D87-4633-8B02-ECB8785F3926}" type="sibTrans" cxnId="{1B2A4CBE-970D-4BDC-A36F-A0274586818F}">
      <dgm:prSet/>
      <dgm:spPr/>
    </dgm:pt>
    <dgm:pt modelId="{69AF626F-1124-4E6C-914A-1C4BD49E6D93}">
      <dgm:prSet phldrT="[Text]"/>
      <dgm:spPr/>
      <dgm:t>
        <a:bodyPr/>
        <a:lstStyle/>
        <a:p>
          <a:r>
            <a:rPr lang="en-US" dirty="0">
              <a:solidFill>
                <a:srgbClr val="A6A6A6"/>
              </a:solidFill>
            </a:rPr>
            <a:t>Priorities at Each Stage</a:t>
          </a:r>
        </a:p>
      </dgm:t>
    </dgm:pt>
    <dgm:pt modelId="{A1B52F5D-E959-4925-81EA-6A5518540E12}" type="parTrans" cxnId="{A5ABAC2B-4B4A-4765-8A43-A8B6704FC1AB}">
      <dgm:prSet/>
      <dgm:spPr/>
    </dgm:pt>
    <dgm:pt modelId="{E0FE2D22-1183-4B57-A1C0-FC6A044C7927}" type="sibTrans" cxnId="{A5ABAC2B-4B4A-4765-8A43-A8B6704FC1AB}">
      <dgm:prSet/>
      <dgm:spPr/>
    </dgm:pt>
    <dgm:pt modelId="{1B823F1B-C780-4397-97D1-950CD27597CC}">
      <dgm:prSet/>
      <dgm:spPr/>
      <dgm:t>
        <a:bodyPr/>
        <a:lstStyle/>
        <a:p>
          <a:r>
            <a:rPr lang="en-US" dirty="0">
              <a:solidFill>
                <a:srgbClr val="A6A6A6"/>
              </a:solidFill>
            </a:rPr>
            <a:t>Defining the Market</a:t>
          </a:r>
        </a:p>
      </dgm:t>
    </dgm:pt>
    <dgm:pt modelId="{90F23960-B749-487B-B206-5C1C96C1F1FA}" type="parTrans" cxnId="{59702775-7EC6-4BAF-80C2-555737900531}">
      <dgm:prSet/>
      <dgm:spPr/>
    </dgm:pt>
    <dgm:pt modelId="{B32A480A-7212-4542-A41E-EC75418072F7}" type="sibTrans" cxnId="{59702775-7EC6-4BAF-80C2-555737900531}">
      <dgm:prSet/>
      <dgm:spPr/>
    </dgm:pt>
    <dgm:pt modelId="{54EE0C74-D580-4C77-958F-154B7DFFF214}">
      <dgm:prSet/>
      <dgm:spPr/>
      <dgm:t>
        <a:bodyPr/>
        <a:lstStyle/>
        <a:p>
          <a:r>
            <a:rPr lang="en-US" dirty="0">
              <a:solidFill>
                <a:srgbClr val="A6A6A6"/>
              </a:solidFill>
            </a:rPr>
            <a:t>Category</a:t>
          </a:r>
        </a:p>
      </dgm:t>
    </dgm:pt>
    <dgm:pt modelId="{8D8564F0-1C8F-476D-97D3-6E1048E1364F}" type="parTrans" cxnId="{B15415C3-C524-4D0D-B37D-5472BF562814}">
      <dgm:prSet/>
      <dgm:spPr/>
      <dgm:t>
        <a:bodyPr/>
        <a:lstStyle/>
        <a:p>
          <a:endParaRPr lang="en-US"/>
        </a:p>
      </dgm:t>
    </dgm:pt>
    <dgm:pt modelId="{62F58A36-A147-4EFF-B75F-89CA3D39B8C2}" type="sibTrans" cxnId="{B15415C3-C524-4D0D-B37D-5472BF562814}">
      <dgm:prSet/>
      <dgm:spPr/>
      <dgm:t>
        <a:bodyPr/>
        <a:lstStyle/>
        <a:p>
          <a:endParaRPr lang="en-US"/>
        </a:p>
      </dgm:t>
    </dgm:pt>
    <dgm:pt modelId="{0AA90080-425E-4DB6-84EE-64E77F341E29}">
      <dgm:prSet/>
      <dgm:spPr/>
      <dgm:t>
        <a:bodyPr/>
        <a:lstStyle/>
        <a:p>
          <a:r>
            <a:rPr lang="en-US" dirty="0">
              <a:solidFill>
                <a:srgbClr val="A6A6A6"/>
              </a:solidFill>
            </a:rPr>
            <a:t>Function</a:t>
          </a:r>
        </a:p>
      </dgm:t>
    </dgm:pt>
    <dgm:pt modelId="{45066D72-20EF-4F0F-B80C-02A6B045A1DC}" type="parTrans" cxnId="{F08C2910-DDDD-4745-BAAF-3DA1FDC753C3}">
      <dgm:prSet/>
      <dgm:spPr/>
      <dgm:t>
        <a:bodyPr/>
        <a:lstStyle/>
        <a:p>
          <a:endParaRPr lang="en-US"/>
        </a:p>
      </dgm:t>
    </dgm:pt>
    <dgm:pt modelId="{7C8650A5-1A9E-4599-92DF-CE3E87E90AE0}" type="sibTrans" cxnId="{F08C2910-DDDD-4745-BAAF-3DA1FDC753C3}">
      <dgm:prSet/>
      <dgm:spPr/>
      <dgm:t>
        <a:bodyPr/>
        <a:lstStyle/>
        <a:p>
          <a:endParaRPr lang="en-US"/>
        </a:p>
      </dgm:t>
    </dgm:pt>
    <dgm:pt modelId="{20DA157D-ADE1-4641-B855-7A0365B92D6A}">
      <dgm:prSet/>
      <dgm:spPr/>
      <dgm:t>
        <a:bodyPr/>
        <a:lstStyle/>
        <a:p>
          <a:r>
            <a:rPr lang="en-US" dirty="0">
              <a:solidFill>
                <a:srgbClr val="A6A6A6"/>
              </a:solidFill>
            </a:rPr>
            <a:t>Target Customers </a:t>
          </a:r>
        </a:p>
      </dgm:t>
    </dgm:pt>
    <dgm:pt modelId="{049F6D25-8A05-4A9D-B30E-C734C2693C68}" type="parTrans" cxnId="{5C0AD816-6829-49F4-AF80-E22AE0BEED0E}">
      <dgm:prSet/>
      <dgm:spPr/>
      <dgm:t>
        <a:bodyPr/>
        <a:lstStyle/>
        <a:p>
          <a:endParaRPr lang="en-US"/>
        </a:p>
      </dgm:t>
    </dgm:pt>
    <dgm:pt modelId="{38810EA8-0C18-4D3F-B762-E86B5695D322}" type="sibTrans" cxnId="{5C0AD816-6829-49F4-AF80-E22AE0BEED0E}">
      <dgm:prSet/>
      <dgm:spPr/>
      <dgm:t>
        <a:bodyPr/>
        <a:lstStyle/>
        <a:p>
          <a:endParaRPr lang="en-US"/>
        </a:p>
      </dgm:t>
    </dgm:pt>
    <dgm:pt modelId="{FA40F4F7-8276-4821-9B80-0E92F14B7BBF}">
      <dgm:prSet/>
      <dgm:spPr/>
      <dgm:t>
        <a:bodyPr/>
        <a:lstStyle/>
        <a:p>
          <a:r>
            <a:rPr lang="en-US" dirty="0"/>
            <a:t>Licensing</a:t>
          </a:r>
        </a:p>
      </dgm:t>
    </dgm:pt>
    <dgm:pt modelId="{804C6E25-7756-44C3-A107-DBAB5677C41A}" type="parTrans" cxnId="{5CE52629-0891-4952-A085-64EE961298F1}">
      <dgm:prSet/>
      <dgm:spPr/>
    </dgm:pt>
    <dgm:pt modelId="{2A2D7E1D-D811-4E62-912F-95C11704F30A}" type="sibTrans" cxnId="{5CE52629-0891-4952-A085-64EE961298F1}">
      <dgm:prSet/>
      <dgm:spPr/>
    </dgm:pt>
    <dgm:pt modelId="{90FAA3C2-AD3E-4BB1-880D-964338ADB01A}">
      <dgm:prSet/>
      <dgm:spPr/>
      <dgm:t>
        <a:bodyPr/>
        <a:lstStyle/>
        <a:p>
          <a:r>
            <a:rPr lang="en-US" dirty="0"/>
            <a:t>Open Source </a:t>
          </a:r>
        </a:p>
      </dgm:t>
    </dgm:pt>
    <dgm:pt modelId="{8028F87E-25E4-4C94-89AC-3D429570A725}" type="parTrans" cxnId="{A7E5AEC5-D41B-4806-9256-85769EA80DA5}">
      <dgm:prSet/>
      <dgm:spPr/>
      <dgm:t>
        <a:bodyPr/>
        <a:lstStyle/>
        <a:p>
          <a:endParaRPr lang="en-US"/>
        </a:p>
      </dgm:t>
    </dgm:pt>
    <dgm:pt modelId="{EE09E956-AADA-4D70-9E1A-3D7865D73C8E}" type="sibTrans" cxnId="{A7E5AEC5-D41B-4806-9256-85769EA80DA5}">
      <dgm:prSet/>
      <dgm:spPr/>
      <dgm:t>
        <a:bodyPr/>
        <a:lstStyle/>
        <a:p>
          <a:endParaRPr lang="en-US"/>
        </a:p>
      </dgm:t>
    </dgm:pt>
    <dgm:pt modelId="{B4DB5618-2951-494A-84CA-1215E4F5637D}">
      <dgm:prSet/>
      <dgm:spPr/>
      <dgm:t>
        <a:bodyPr/>
        <a:lstStyle/>
        <a:p>
          <a:r>
            <a:rPr lang="en-US" dirty="0"/>
            <a:t>Commercial License</a:t>
          </a:r>
        </a:p>
      </dgm:t>
    </dgm:pt>
    <dgm:pt modelId="{3055EEB4-6E5B-4CD8-AAF4-3486416D4128}" type="parTrans" cxnId="{3D9C41E2-AB97-4858-954E-D238DB6F3C47}">
      <dgm:prSet/>
      <dgm:spPr/>
      <dgm:t>
        <a:bodyPr/>
        <a:lstStyle/>
        <a:p>
          <a:endParaRPr lang="en-US"/>
        </a:p>
      </dgm:t>
    </dgm:pt>
    <dgm:pt modelId="{100A29EA-88B2-4F3E-A29E-9520740FC859}" type="sibTrans" cxnId="{3D9C41E2-AB97-4858-954E-D238DB6F3C47}">
      <dgm:prSet/>
      <dgm:spPr/>
      <dgm:t>
        <a:bodyPr/>
        <a:lstStyle/>
        <a:p>
          <a:endParaRPr lang="en-US"/>
        </a:p>
      </dgm:t>
    </dgm:pt>
    <dgm:pt modelId="{65A3DF28-24ED-48D9-9F3A-BD949D8B0466}">
      <dgm:prSet phldrT="[Text]"/>
      <dgm:spPr/>
      <dgm:t>
        <a:bodyPr/>
        <a:lstStyle/>
        <a:p>
          <a:r>
            <a:rPr lang="en-US" dirty="0"/>
            <a:t>Service Level Agreements</a:t>
          </a:r>
        </a:p>
      </dgm:t>
    </dgm:pt>
    <dgm:pt modelId="{22C4ECA7-9AB2-4D05-B463-103FCDF8EE73}" type="parTrans" cxnId="{E028BCAF-2A0E-4319-88D6-6E87040C2F58}">
      <dgm:prSet/>
      <dgm:spPr/>
      <dgm:t>
        <a:bodyPr/>
        <a:lstStyle/>
        <a:p>
          <a:endParaRPr lang="en-US"/>
        </a:p>
      </dgm:t>
    </dgm:pt>
    <dgm:pt modelId="{422262E2-63AF-43DB-9900-75EFCD622BAF}" type="sibTrans" cxnId="{E028BCAF-2A0E-4319-88D6-6E87040C2F58}">
      <dgm:prSet/>
      <dgm:spPr/>
      <dgm:t>
        <a:bodyPr/>
        <a:lstStyle/>
        <a:p>
          <a:endParaRPr lang="en-US"/>
        </a:p>
      </dgm:t>
    </dgm:pt>
    <dgm:pt modelId="{82E0069B-15A2-40B1-86E6-80C363E1D7AE}" type="pres">
      <dgm:prSet presAssocID="{C706A7B9-9DC9-4DF0-BFBB-81257933076A}" presName="Name0" presStyleCnt="0">
        <dgm:presLayoutVars>
          <dgm:dir/>
          <dgm:animLvl val="lvl"/>
          <dgm:resizeHandles val="exact"/>
        </dgm:presLayoutVars>
      </dgm:prSet>
      <dgm:spPr/>
    </dgm:pt>
    <dgm:pt modelId="{652CF74E-2A23-490E-83AF-286C79C03538}" type="pres">
      <dgm:prSet presAssocID="{1B823F1B-C780-4397-97D1-950CD27597CC}" presName="composite" presStyleCnt="0"/>
      <dgm:spPr/>
    </dgm:pt>
    <dgm:pt modelId="{E90F00AF-3294-4456-B54B-2C89458121C6}" type="pres">
      <dgm:prSet presAssocID="{1B823F1B-C780-4397-97D1-950CD27597CC}" presName="parTx" presStyleLbl="alignNode1" presStyleIdx="0" presStyleCnt="6">
        <dgm:presLayoutVars>
          <dgm:chMax val="0"/>
          <dgm:chPref val="0"/>
          <dgm:bulletEnabled val="1"/>
        </dgm:presLayoutVars>
      </dgm:prSet>
      <dgm:spPr/>
    </dgm:pt>
    <dgm:pt modelId="{2640099D-C009-4F09-8BB7-CB88A434DF8D}" type="pres">
      <dgm:prSet presAssocID="{1B823F1B-C780-4397-97D1-950CD27597CC}" presName="desTx" presStyleLbl="alignAccFollowNode1" presStyleIdx="0" presStyleCnt="6">
        <dgm:presLayoutVars>
          <dgm:bulletEnabled val="1"/>
        </dgm:presLayoutVars>
      </dgm:prSet>
      <dgm:spPr/>
    </dgm:pt>
    <dgm:pt modelId="{2DD6D0D4-24DA-4CFF-BBF0-B27450A44EC3}" type="pres">
      <dgm:prSet presAssocID="{B32A480A-7212-4542-A41E-EC75418072F7}" presName="space" presStyleCnt="0"/>
      <dgm:spPr/>
    </dgm:pt>
    <dgm:pt modelId="{6B224AC3-401E-4A37-8A37-6A47759CFA8A}" type="pres">
      <dgm:prSet presAssocID="{A2976F16-FD0D-4517-9CF9-2DABB736346F}" presName="composite" presStyleCnt="0"/>
      <dgm:spPr/>
    </dgm:pt>
    <dgm:pt modelId="{3CC577D9-5629-431A-A821-7CE85CE8AE5F}" type="pres">
      <dgm:prSet presAssocID="{A2976F16-FD0D-4517-9CF9-2DABB736346F}" presName="parTx" presStyleLbl="alignNode1" presStyleIdx="1" presStyleCnt="6">
        <dgm:presLayoutVars>
          <dgm:chMax val="0"/>
          <dgm:chPref val="0"/>
          <dgm:bulletEnabled val="1"/>
        </dgm:presLayoutVars>
      </dgm:prSet>
      <dgm:spPr/>
    </dgm:pt>
    <dgm:pt modelId="{D25755EF-93A4-4BF4-B6F8-52DFCDCC5F53}" type="pres">
      <dgm:prSet presAssocID="{A2976F16-FD0D-4517-9CF9-2DABB736346F}" presName="desTx" presStyleLbl="alignAccFollowNode1" presStyleIdx="1" presStyleCnt="6">
        <dgm:presLayoutVars>
          <dgm:bulletEnabled val="1"/>
        </dgm:presLayoutVars>
      </dgm:prSet>
      <dgm:spPr/>
    </dgm:pt>
    <dgm:pt modelId="{DD99E3D5-CE48-4398-B26C-E37DB268B456}" type="pres">
      <dgm:prSet presAssocID="{94B784F7-B9C4-4B34-99F9-5F250EA7FE97}" presName="space" presStyleCnt="0"/>
      <dgm:spPr/>
    </dgm:pt>
    <dgm:pt modelId="{6780506E-E729-48BC-A91D-94D353202505}" type="pres">
      <dgm:prSet presAssocID="{742A72CF-7F32-4282-BBFB-474EB3F4FF9F}" presName="composite" presStyleCnt="0"/>
      <dgm:spPr/>
    </dgm:pt>
    <dgm:pt modelId="{3C343D9F-557A-45C2-9A73-7247051E6441}" type="pres">
      <dgm:prSet presAssocID="{742A72CF-7F32-4282-BBFB-474EB3F4FF9F}" presName="parTx" presStyleLbl="alignNode1" presStyleIdx="2" presStyleCnt="6">
        <dgm:presLayoutVars>
          <dgm:chMax val="0"/>
          <dgm:chPref val="0"/>
          <dgm:bulletEnabled val="1"/>
        </dgm:presLayoutVars>
      </dgm:prSet>
      <dgm:spPr/>
    </dgm:pt>
    <dgm:pt modelId="{FD29DA79-619B-47F5-A3E9-324E555E481C}" type="pres">
      <dgm:prSet presAssocID="{742A72CF-7F32-4282-BBFB-474EB3F4FF9F}" presName="desTx" presStyleLbl="alignAccFollowNode1" presStyleIdx="2" presStyleCnt="6">
        <dgm:presLayoutVars>
          <dgm:bulletEnabled val="1"/>
        </dgm:presLayoutVars>
      </dgm:prSet>
      <dgm:spPr/>
    </dgm:pt>
    <dgm:pt modelId="{7867652D-BCA1-46E9-ACDC-D8CAB190FC22}" type="pres">
      <dgm:prSet presAssocID="{E14BEF2E-2007-40EE-9110-11EF37D78C14}" presName="space" presStyleCnt="0"/>
      <dgm:spPr/>
    </dgm:pt>
    <dgm:pt modelId="{8AE35B90-FA6D-404D-A67C-66B78EB5CA50}" type="pres">
      <dgm:prSet presAssocID="{FA40F4F7-8276-4821-9B80-0E92F14B7BBF}" presName="composite" presStyleCnt="0"/>
      <dgm:spPr/>
    </dgm:pt>
    <dgm:pt modelId="{0495CE50-28DD-4E93-8482-BEA94564EB70}" type="pres">
      <dgm:prSet presAssocID="{FA40F4F7-8276-4821-9B80-0E92F14B7BBF}" presName="parTx" presStyleLbl="alignNode1" presStyleIdx="3" presStyleCnt="6">
        <dgm:presLayoutVars>
          <dgm:chMax val="0"/>
          <dgm:chPref val="0"/>
          <dgm:bulletEnabled val="1"/>
        </dgm:presLayoutVars>
      </dgm:prSet>
      <dgm:spPr/>
    </dgm:pt>
    <dgm:pt modelId="{9E373947-43C6-46FF-BA95-FAEC5632E998}" type="pres">
      <dgm:prSet presAssocID="{FA40F4F7-8276-4821-9B80-0E92F14B7BBF}" presName="desTx" presStyleLbl="alignAccFollowNode1" presStyleIdx="3" presStyleCnt="6">
        <dgm:presLayoutVars>
          <dgm:bulletEnabled val="1"/>
        </dgm:presLayoutVars>
      </dgm:prSet>
      <dgm:spPr/>
    </dgm:pt>
    <dgm:pt modelId="{94FC9867-0306-42CE-9780-FF084DFC3926}" type="pres">
      <dgm:prSet presAssocID="{2A2D7E1D-D811-4E62-912F-95C11704F30A}" presName="space" presStyleCnt="0"/>
      <dgm:spPr/>
    </dgm:pt>
    <dgm:pt modelId="{B02B9D29-30F4-48CF-B523-BF45A441E2CF}" type="pres">
      <dgm:prSet presAssocID="{C1B9179B-0F64-41F1-99D7-6622D84541FA}" presName="composite" presStyleCnt="0"/>
      <dgm:spPr/>
    </dgm:pt>
    <dgm:pt modelId="{3CAE7D1F-2EA8-42DC-93E9-8509DEEFEFE4}" type="pres">
      <dgm:prSet presAssocID="{C1B9179B-0F64-41F1-99D7-6622D84541FA}" presName="parTx" presStyleLbl="alignNode1" presStyleIdx="4" presStyleCnt="6">
        <dgm:presLayoutVars>
          <dgm:chMax val="0"/>
          <dgm:chPref val="0"/>
          <dgm:bulletEnabled val="1"/>
        </dgm:presLayoutVars>
      </dgm:prSet>
      <dgm:spPr/>
    </dgm:pt>
    <dgm:pt modelId="{29AEDCB6-9A4C-4B9B-8E46-E0FCBB9F4AF9}" type="pres">
      <dgm:prSet presAssocID="{C1B9179B-0F64-41F1-99D7-6622D84541FA}" presName="desTx" presStyleLbl="alignAccFollowNode1" presStyleIdx="4" presStyleCnt="6">
        <dgm:presLayoutVars>
          <dgm:bulletEnabled val="1"/>
        </dgm:presLayoutVars>
      </dgm:prSet>
      <dgm:spPr/>
    </dgm:pt>
    <dgm:pt modelId="{E0BEE9E7-FC2D-43BC-A292-CB11E4E038D8}" type="pres">
      <dgm:prSet presAssocID="{5101B1A5-A7DD-4A49-A835-0954942EC39F}" presName="space" presStyleCnt="0"/>
      <dgm:spPr/>
    </dgm:pt>
    <dgm:pt modelId="{DF71996F-341B-4611-94FB-4E994E5B03F4}" type="pres">
      <dgm:prSet presAssocID="{2DD66744-6E37-4CE7-8FFE-CFE847B77904}" presName="composite" presStyleCnt="0"/>
      <dgm:spPr/>
    </dgm:pt>
    <dgm:pt modelId="{6686C020-8987-4586-BB6F-FE35DB763DD3}" type="pres">
      <dgm:prSet presAssocID="{2DD66744-6E37-4CE7-8FFE-CFE847B77904}" presName="parTx" presStyleLbl="alignNode1" presStyleIdx="5" presStyleCnt="6">
        <dgm:presLayoutVars>
          <dgm:chMax val="0"/>
          <dgm:chPref val="0"/>
          <dgm:bulletEnabled val="1"/>
        </dgm:presLayoutVars>
      </dgm:prSet>
      <dgm:spPr/>
    </dgm:pt>
    <dgm:pt modelId="{C818F769-348E-4094-8447-A37DC2AA2FA2}" type="pres">
      <dgm:prSet presAssocID="{2DD66744-6E37-4CE7-8FFE-CFE847B77904}" presName="desTx" presStyleLbl="alignAccFollowNode1" presStyleIdx="5" presStyleCnt="6">
        <dgm:presLayoutVars>
          <dgm:bulletEnabled val="1"/>
        </dgm:presLayoutVars>
      </dgm:prSet>
      <dgm:spPr/>
    </dgm:pt>
  </dgm:ptLst>
  <dgm:cxnLst>
    <dgm:cxn modelId="{E212800F-C2B7-48F1-8A5D-820982F6180B}" type="presOf" srcId="{69AF626F-1124-4E6C-914A-1C4BD49E6D93}" destId="{D25755EF-93A4-4BF4-B6F8-52DFCDCC5F53}" srcOrd="0" destOrd="3" presId="urn:microsoft.com/office/officeart/2005/8/layout/hList1"/>
    <dgm:cxn modelId="{F08C2910-DDDD-4745-BAAF-3DA1FDC753C3}" srcId="{1B823F1B-C780-4397-97D1-950CD27597CC}" destId="{0AA90080-425E-4DB6-84EE-64E77F341E29}" srcOrd="1" destOrd="0" parTransId="{45066D72-20EF-4F0F-B80C-02A6B045A1DC}" sibTransId="{7C8650A5-1A9E-4599-92DF-CE3E87E90AE0}"/>
    <dgm:cxn modelId="{3381FD13-16A2-4629-98A7-723DB802F801}" type="presOf" srcId="{F1898534-1FC7-4AE3-A16D-4B92C74C54FD}" destId="{C818F769-348E-4094-8447-A37DC2AA2FA2}" srcOrd="0" destOrd="3" presId="urn:microsoft.com/office/officeart/2005/8/layout/hList1"/>
    <dgm:cxn modelId="{5C0AD816-6829-49F4-AF80-E22AE0BEED0E}" srcId="{1B823F1B-C780-4397-97D1-950CD27597CC}" destId="{20DA157D-ADE1-4641-B855-7A0365B92D6A}" srcOrd="2" destOrd="0" parTransId="{049F6D25-8A05-4A9D-B30E-C734C2693C68}" sibTransId="{38810EA8-0C18-4D3F-B762-E86B5695D322}"/>
    <dgm:cxn modelId="{5D7B341A-3974-4748-B7ED-ABCB9DD325CB}" type="presOf" srcId="{2A416C11-DB11-42A8-99B3-E56084B0AE61}" destId="{FD29DA79-619B-47F5-A3E9-324E555E481C}" srcOrd="0" destOrd="0" presId="urn:microsoft.com/office/officeart/2005/8/layout/hList1"/>
    <dgm:cxn modelId="{5CE52629-0891-4952-A085-64EE961298F1}" srcId="{C706A7B9-9DC9-4DF0-BFBB-81257933076A}" destId="{FA40F4F7-8276-4821-9B80-0E92F14B7BBF}" srcOrd="3" destOrd="0" parTransId="{804C6E25-7756-44C3-A107-DBAB5677C41A}" sibTransId="{2A2D7E1D-D811-4E62-912F-95C11704F30A}"/>
    <dgm:cxn modelId="{A5ABAC2B-4B4A-4765-8A43-A8B6704FC1AB}" srcId="{A2976F16-FD0D-4517-9CF9-2DABB736346F}" destId="{69AF626F-1124-4E6C-914A-1C4BD49E6D93}" srcOrd="3" destOrd="0" parTransId="{A1B52F5D-E959-4925-81EA-6A5518540E12}" sibTransId="{E0FE2D22-1183-4B57-A1C0-FC6A044C7927}"/>
    <dgm:cxn modelId="{5AD48F33-A071-4D0F-8A75-7F77FFFBDE53}" type="presOf" srcId="{0B578006-12F7-4F58-B094-D3536213D1C3}" destId="{FD29DA79-619B-47F5-A3E9-324E555E481C}" srcOrd="0" destOrd="1" presId="urn:microsoft.com/office/officeart/2005/8/layout/hList1"/>
    <dgm:cxn modelId="{DDCCD234-AA65-4A92-89EF-7228BE9DA245}" srcId="{C1B9179B-0F64-41F1-99D7-6622D84541FA}" destId="{68EDF461-9359-4F12-A8E0-4CC0039068CA}" srcOrd="2" destOrd="0" parTransId="{EE8B17AF-925C-4D94-BFCE-4B3E42B6E10D}" sibTransId="{DB3A613C-3DC5-436D-BDEC-D9F9783861E1}"/>
    <dgm:cxn modelId="{05718F45-BEF6-4ED8-9FB4-C5A2FD6CD0B7}" srcId="{2DD66744-6E37-4CE7-8FFE-CFE847B77904}" destId="{F1898534-1FC7-4AE3-A16D-4B92C74C54FD}" srcOrd="3" destOrd="0" parTransId="{91ECA3E6-E608-490A-9710-8AEEDF7EAFFB}" sibTransId="{884B80F2-1F90-4FE5-A828-645D8BC889A6}"/>
    <dgm:cxn modelId="{1A339665-9408-4D24-AC9C-FF2D2A464209}" srcId="{2DD66744-6E37-4CE7-8FFE-CFE847B77904}" destId="{AA3932E0-2A80-4DA1-8E8F-3DFA5B58A590}" srcOrd="2" destOrd="0" parTransId="{38C0F916-A11D-48CB-AEF8-A427F5F8867B}" sibTransId="{D432D9EE-342E-43D8-8B16-F5E8A174F31E}"/>
    <dgm:cxn modelId="{CBB2D14D-7CD4-4CF4-AE15-6FC1AC9F66B9}" srcId="{C1B9179B-0F64-41F1-99D7-6622D84541FA}" destId="{0844945E-560B-4C9B-B305-32C8ECCEA57E}" srcOrd="1" destOrd="0" parTransId="{94C31AC6-3817-4483-92BD-379ACE3AC10A}" sibTransId="{8D6F1327-0736-414D-80C7-B48ED3CA0873}"/>
    <dgm:cxn modelId="{429DE24D-2AD9-44D9-B844-F1811A1DCC57}" type="presOf" srcId="{20DA157D-ADE1-4641-B855-7A0365B92D6A}" destId="{2640099D-C009-4F09-8BB7-CB88A434DF8D}" srcOrd="0" destOrd="2" presId="urn:microsoft.com/office/officeart/2005/8/layout/hList1"/>
    <dgm:cxn modelId="{93A2BF4F-D87C-4BC7-8557-0F5D7F8ED5E8}" type="presOf" srcId="{2DD66744-6E37-4CE7-8FFE-CFE847B77904}" destId="{6686C020-8987-4586-BB6F-FE35DB763DD3}" srcOrd="0" destOrd="0" presId="urn:microsoft.com/office/officeart/2005/8/layout/hList1"/>
    <dgm:cxn modelId="{B0FEEA71-4DB3-40CE-8B1F-1E8D39D8998F}" type="presOf" srcId="{90FAA3C2-AD3E-4BB1-880D-964338ADB01A}" destId="{9E373947-43C6-46FF-BA95-FAEC5632E998}" srcOrd="0" destOrd="0" presId="urn:microsoft.com/office/officeart/2005/8/layout/hList1"/>
    <dgm:cxn modelId="{34D26D72-58C8-4DEB-BAEC-2032FC01F275}" type="presOf" srcId="{32F24244-9799-4E62-AB6C-59875A2BB4D4}" destId="{D25755EF-93A4-4BF4-B6F8-52DFCDCC5F53}" srcOrd="0" destOrd="0" presId="urn:microsoft.com/office/officeart/2005/8/layout/hList1"/>
    <dgm:cxn modelId="{73F0F672-7D7F-406D-AA3F-4748EAF13035}" srcId="{C706A7B9-9DC9-4DF0-BFBB-81257933076A}" destId="{A2976F16-FD0D-4517-9CF9-2DABB736346F}" srcOrd="1" destOrd="0" parTransId="{38E17C3A-CE4F-44E0-A23E-C02CCF925923}" sibTransId="{94B784F7-B9C4-4B34-99F9-5F250EA7FE97}"/>
    <dgm:cxn modelId="{59702775-7EC6-4BAF-80C2-555737900531}" srcId="{C706A7B9-9DC9-4DF0-BFBB-81257933076A}" destId="{1B823F1B-C780-4397-97D1-950CD27597CC}" srcOrd="0" destOrd="0" parTransId="{90F23960-B749-487B-B206-5C1C96C1F1FA}" sibTransId="{B32A480A-7212-4542-A41E-EC75418072F7}"/>
    <dgm:cxn modelId="{BCC63656-D090-4F13-825C-78D240A0B44E}" srcId="{C706A7B9-9DC9-4DF0-BFBB-81257933076A}" destId="{C1B9179B-0F64-41F1-99D7-6622D84541FA}" srcOrd="4" destOrd="0" parTransId="{D7F6EA70-A888-440D-9AF4-8D24BBE47483}" sibTransId="{5101B1A5-A7DD-4A49-A835-0954942EC39F}"/>
    <dgm:cxn modelId="{995F857A-C9F6-4B20-BEA3-4595CC3EB7AF}" type="presOf" srcId="{54EE0C74-D580-4C77-958F-154B7DFFF214}" destId="{2640099D-C009-4F09-8BB7-CB88A434DF8D}" srcOrd="0" destOrd="0" presId="urn:microsoft.com/office/officeart/2005/8/layout/hList1"/>
    <dgm:cxn modelId="{B6CCFA5A-6FE1-45E3-89C9-0D684242389B}" type="presOf" srcId="{369FE6E9-B1DD-4AF0-A90A-003FB172A284}" destId="{29AEDCB6-9A4C-4B9B-8E46-E0FCBB9F4AF9}" srcOrd="0" destOrd="0" presId="urn:microsoft.com/office/officeart/2005/8/layout/hList1"/>
    <dgm:cxn modelId="{EF95BE91-C3FB-46E5-93B0-C1A8A28B0953}" type="presOf" srcId="{C706A7B9-9DC9-4DF0-BFBB-81257933076A}" destId="{82E0069B-15A2-40B1-86E6-80C363E1D7AE}" srcOrd="0" destOrd="0" presId="urn:microsoft.com/office/officeart/2005/8/layout/hList1"/>
    <dgm:cxn modelId="{95A76199-B95A-4DAB-94B5-5593E891B5BE}" type="presOf" srcId="{F82AE199-C05B-4D16-835F-277BE836DB03}" destId="{D25755EF-93A4-4BF4-B6F8-52DFCDCC5F53}" srcOrd="0" destOrd="2" presId="urn:microsoft.com/office/officeart/2005/8/layout/hList1"/>
    <dgm:cxn modelId="{E2431F9A-BD28-4965-8377-29F02E0D635D}" type="presOf" srcId="{B1690ADB-E03C-4852-9022-9C311A3DE6F8}" destId="{C818F769-348E-4094-8447-A37DC2AA2FA2}" srcOrd="0" destOrd="4" presId="urn:microsoft.com/office/officeart/2005/8/layout/hList1"/>
    <dgm:cxn modelId="{BC36279D-1B92-4EAD-ADCB-101C5AC409EF}" srcId="{2DD66744-6E37-4CE7-8FFE-CFE847B77904}" destId="{B1690ADB-E03C-4852-9022-9C311A3DE6F8}" srcOrd="4" destOrd="0" parTransId="{DDD717F3-BC35-4EC9-AE2A-8DDED8BFF754}" sibTransId="{F07091F2-9871-44CF-BF72-B5F60A1C990B}"/>
    <dgm:cxn modelId="{E908E8A6-E1A3-4AAE-9513-C66A6FABDBA1}" type="presOf" srcId="{1B823F1B-C780-4397-97D1-950CD27597CC}" destId="{E90F00AF-3294-4456-B54B-2C89458121C6}" srcOrd="0" destOrd="0" presId="urn:microsoft.com/office/officeart/2005/8/layout/hList1"/>
    <dgm:cxn modelId="{3C5C83A9-25D4-4254-BD0C-EECD3E499F50}" type="presOf" srcId="{0844945E-560B-4C9B-B305-32C8ECCEA57E}" destId="{29AEDCB6-9A4C-4B9B-8E46-E0FCBB9F4AF9}" srcOrd="0" destOrd="1" presId="urn:microsoft.com/office/officeart/2005/8/layout/hList1"/>
    <dgm:cxn modelId="{1284C5AB-7C3A-46C2-BFAE-CBF0BF5454CD}" type="presOf" srcId="{03FD7859-7244-4A54-9989-888F9660A601}" destId="{C818F769-348E-4094-8447-A37DC2AA2FA2}" srcOrd="0" destOrd="1" presId="urn:microsoft.com/office/officeart/2005/8/layout/hList1"/>
    <dgm:cxn modelId="{D05F68AC-F9FF-46B6-99F1-9278018869C4}" srcId="{C1B9179B-0F64-41F1-99D7-6622D84541FA}" destId="{369FE6E9-B1DD-4AF0-A90A-003FB172A284}" srcOrd="0" destOrd="0" parTransId="{97C7B448-167B-4955-9ACA-13863DE2C737}" sibTransId="{49CA7146-395C-4BA1-AE97-708AE0EBFEB8}"/>
    <dgm:cxn modelId="{274642AE-8951-488F-AEBE-0E23DD436BFE}" srcId="{C706A7B9-9DC9-4DF0-BFBB-81257933076A}" destId="{742A72CF-7F32-4282-BBFB-474EB3F4FF9F}" srcOrd="2" destOrd="0" parTransId="{2B5EB224-C218-46F1-ACAC-FA8691256D2D}" sibTransId="{E14BEF2E-2007-40EE-9110-11EF37D78C14}"/>
    <dgm:cxn modelId="{A161E3AE-EFA2-4BBA-AC96-1B7D73E8E4EE}" type="presOf" srcId="{A2976F16-FD0D-4517-9CF9-2DABB736346F}" destId="{3CC577D9-5629-431A-A821-7CE85CE8AE5F}" srcOrd="0" destOrd="0" presId="urn:microsoft.com/office/officeart/2005/8/layout/hList1"/>
    <dgm:cxn modelId="{364522AF-C873-4106-BCDD-4220ACC3AFD1}" type="presOf" srcId="{B4DB5618-2951-494A-84CA-1215E4F5637D}" destId="{9E373947-43C6-46FF-BA95-FAEC5632E998}" srcOrd="0" destOrd="1" presId="urn:microsoft.com/office/officeart/2005/8/layout/hList1"/>
    <dgm:cxn modelId="{E028BCAF-2A0E-4319-88D6-6E87040C2F58}" srcId="{FA40F4F7-8276-4821-9B80-0E92F14B7BBF}" destId="{65A3DF28-24ED-48D9-9F3A-BD949D8B0466}" srcOrd="2" destOrd="0" parTransId="{22C4ECA7-9AB2-4D05-B463-103FCDF8EE73}" sibTransId="{422262E2-63AF-43DB-9900-75EFCD622BAF}"/>
    <dgm:cxn modelId="{411373B4-8B2F-4ECB-B2E1-EAA0C5621C9A}" type="presOf" srcId="{47B8E2AE-CE79-4E62-BE41-A3365C9581C4}" destId="{C818F769-348E-4094-8447-A37DC2AA2FA2}" srcOrd="0" destOrd="0" presId="urn:microsoft.com/office/officeart/2005/8/layout/hList1"/>
    <dgm:cxn modelId="{D0C5F7B4-F70F-4AAB-9FF0-84004B84B76E}" srcId="{C706A7B9-9DC9-4DF0-BFBB-81257933076A}" destId="{2DD66744-6E37-4CE7-8FFE-CFE847B77904}" srcOrd="5" destOrd="0" parTransId="{EB61CB9D-DF4C-435D-9676-22678360B11A}" sibTransId="{FA1B7DFD-D3BD-4226-ACFD-95B2425F0995}"/>
    <dgm:cxn modelId="{79FA26B9-656C-473A-A2E5-B771A49BA925}" srcId="{742A72CF-7F32-4282-BBFB-474EB3F4FF9F}" destId="{0B578006-12F7-4F58-B094-D3536213D1C3}" srcOrd="1" destOrd="0" parTransId="{D2BE10E4-9F6D-4A96-8322-53442D8AA322}" sibTransId="{0535D9CB-1D25-4E3E-842C-BE8E50977B6B}"/>
    <dgm:cxn modelId="{1B2A4CBE-970D-4BDC-A36F-A0274586818F}" srcId="{A2976F16-FD0D-4517-9CF9-2DABB736346F}" destId="{A3B75241-8D40-4E8F-A69E-C960EE73DA55}" srcOrd="1" destOrd="0" parTransId="{C0816BCC-3630-4E06-897B-462CDAF1759C}" sibTransId="{FC27A638-1D87-4633-8B02-ECB8785F3926}"/>
    <dgm:cxn modelId="{8E63B0BF-85BF-4C2F-B378-41B9F4B73A71}" type="presOf" srcId="{C1B9179B-0F64-41F1-99D7-6622D84541FA}" destId="{3CAE7D1F-2EA8-42DC-93E9-8509DEEFEFE4}" srcOrd="0" destOrd="0" presId="urn:microsoft.com/office/officeart/2005/8/layout/hList1"/>
    <dgm:cxn modelId="{B15415C3-C524-4D0D-B37D-5472BF562814}" srcId="{1B823F1B-C780-4397-97D1-950CD27597CC}" destId="{54EE0C74-D580-4C77-958F-154B7DFFF214}" srcOrd="0" destOrd="0" parTransId="{8D8564F0-1C8F-476D-97D3-6E1048E1364F}" sibTransId="{62F58A36-A147-4EFF-B75F-89CA3D39B8C2}"/>
    <dgm:cxn modelId="{A7E5AEC5-D41B-4806-9256-85769EA80DA5}" srcId="{FA40F4F7-8276-4821-9B80-0E92F14B7BBF}" destId="{90FAA3C2-AD3E-4BB1-880D-964338ADB01A}" srcOrd="0" destOrd="0" parTransId="{8028F87E-25E4-4C94-89AC-3D429570A725}" sibTransId="{EE09E956-AADA-4D70-9E1A-3D7865D73C8E}"/>
    <dgm:cxn modelId="{46C0B2C5-469E-4CDC-B4D1-F37BA16A82EC}" type="presOf" srcId="{68EDF461-9359-4F12-A8E0-4CC0039068CA}" destId="{29AEDCB6-9A4C-4B9B-8E46-E0FCBB9F4AF9}" srcOrd="0" destOrd="2" presId="urn:microsoft.com/office/officeart/2005/8/layout/hList1"/>
    <dgm:cxn modelId="{49BD29CF-EE3F-472C-A817-D59882F5EC15}" type="presOf" srcId="{742A72CF-7F32-4282-BBFB-474EB3F4FF9F}" destId="{3C343D9F-557A-45C2-9A73-7247051E6441}" srcOrd="0" destOrd="0" presId="urn:microsoft.com/office/officeart/2005/8/layout/hList1"/>
    <dgm:cxn modelId="{FAEF50D1-8057-4086-B03F-6B379111A2D7}" srcId="{742A72CF-7F32-4282-BBFB-474EB3F4FF9F}" destId="{2A416C11-DB11-42A8-99B3-E56084B0AE61}" srcOrd="0" destOrd="0" parTransId="{D8D9CFC8-E301-4915-BBE8-9E788F865B04}" sibTransId="{DB6604A2-C04E-4EB9-9FF9-9E12C82BF188}"/>
    <dgm:cxn modelId="{F4B2B7D2-C2C1-448D-9D9C-EB5CECDDBF31}" type="presOf" srcId="{0AA90080-425E-4DB6-84EE-64E77F341E29}" destId="{2640099D-C009-4F09-8BB7-CB88A434DF8D}" srcOrd="0" destOrd="1" presId="urn:microsoft.com/office/officeart/2005/8/layout/hList1"/>
    <dgm:cxn modelId="{09C482D6-9F01-4588-8D62-1379E4EB0F23}" srcId="{2DD66744-6E37-4CE7-8FFE-CFE847B77904}" destId="{47B8E2AE-CE79-4E62-BE41-A3365C9581C4}" srcOrd="0" destOrd="0" parTransId="{6734E262-63DF-40C5-93EA-A4E866B8D11B}" sibTransId="{E0E0F91B-B8B6-4291-AC41-9DF6BE372BD2}"/>
    <dgm:cxn modelId="{40A1B3D9-C639-4845-9FEC-416F10394B89}" srcId="{A2976F16-FD0D-4517-9CF9-2DABB736346F}" destId="{32F24244-9799-4E62-AB6C-59875A2BB4D4}" srcOrd="0" destOrd="0" parTransId="{010BA06E-334D-4F10-BF19-778159CCD38E}" sibTransId="{4DCA6349-9214-4803-A583-2785C16B3728}"/>
    <dgm:cxn modelId="{4FFDC3DE-CB6D-4A1B-BA0A-201C8CA1DD6B}" srcId="{A2976F16-FD0D-4517-9CF9-2DABB736346F}" destId="{F82AE199-C05B-4D16-835F-277BE836DB03}" srcOrd="2" destOrd="0" parTransId="{6C9263E1-37F9-4FF7-9C7D-9E2BEF5E65B3}" sibTransId="{2A041259-A413-4D09-B220-77753FDBEAC9}"/>
    <dgm:cxn modelId="{3D9C41E2-AB97-4858-954E-D238DB6F3C47}" srcId="{FA40F4F7-8276-4821-9B80-0E92F14B7BBF}" destId="{B4DB5618-2951-494A-84CA-1215E4F5637D}" srcOrd="1" destOrd="0" parTransId="{3055EEB4-6E5B-4CD8-AAF4-3486416D4128}" sibTransId="{100A29EA-88B2-4F3E-A29E-9520740FC859}"/>
    <dgm:cxn modelId="{014C81E7-87CA-45FE-BDD1-2CF1A7D2073C}" type="presOf" srcId="{AA3932E0-2A80-4DA1-8E8F-3DFA5B58A590}" destId="{C818F769-348E-4094-8447-A37DC2AA2FA2}" srcOrd="0" destOrd="2" presId="urn:microsoft.com/office/officeart/2005/8/layout/hList1"/>
    <dgm:cxn modelId="{E27382ED-CFEA-4610-B4CB-8AE28C3FA742}" type="presOf" srcId="{A3B75241-8D40-4E8F-A69E-C960EE73DA55}" destId="{D25755EF-93A4-4BF4-B6F8-52DFCDCC5F53}" srcOrd="0" destOrd="1" presId="urn:microsoft.com/office/officeart/2005/8/layout/hList1"/>
    <dgm:cxn modelId="{C7D5CEED-57C6-4AD0-ACA4-6BBB2DDB15F9}" type="presOf" srcId="{FA40F4F7-8276-4821-9B80-0E92F14B7BBF}" destId="{0495CE50-28DD-4E93-8482-BEA94564EB70}" srcOrd="0" destOrd="0" presId="urn:microsoft.com/office/officeart/2005/8/layout/hList1"/>
    <dgm:cxn modelId="{A9B5BFEE-6AF9-459E-9D57-755F27102B99}" type="presOf" srcId="{65A3DF28-24ED-48D9-9F3A-BD949D8B0466}" destId="{9E373947-43C6-46FF-BA95-FAEC5632E998}" srcOrd="0" destOrd="2" presId="urn:microsoft.com/office/officeart/2005/8/layout/hList1"/>
    <dgm:cxn modelId="{72B65AFD-982E-4F8A-93D9-7F107BB68847}" srcId="{2DD66744-6E37-4CE7-8FFE-CFE847B77904}" destId="{03FD7859-7244-4A54-9989-888F9660A601}" srcOrd="1" destOrd="0" parTransId="{915E0AA7-CC45-42AE-AFC9-3008DA20599E}" sibTransId="{C413122E-3FB7-4B62-90FC-5D34FE6459B5}"/>
    <dgm:cxn modelId="{799893CA-F23B-457E-BB34-DD2E20C7941A}" type="presParOf" srcId="{82E0069B-15A2-40B1-86E6-80C363E1D7AE}" destId="{652CF74E-2A23-490E-83AF-286C79C03538}" srcOrd="0" destOrd="0" presId="urn:microsoft.com/office/officeart/2005/8/layout/hList1"/>
    <dgm:cxn modelId="{57132496-6739-4C84-8A0C-07643F919529}" type="presParOf" srcId="{652CF74E-2A23-490E-83AF-286C79C03538}" destId="{E90F00AF-3294-4456-B54B-2C89458121C6}" srcOrd="0" destOrd="0" presId="urn:microsoft.com/office/officeart/2005/8/layout/hList1"/>
    <dgm:cxn modelId="{2030F0BE-DBAE-4511-918B-5CB1D2F7F32F}" type="presParOf" srcId="{652CF74E-2A23-490E-83AF-286C79C03538}" destId="{2640099D-C009-4F09-8BB7-CB88A434DF8D}" srcOrd="1" destOrd="0" presId="urn:microsoft.com/office/officeart/2005/8/layout/hList1"/>
    <dgm:cxn modelId="{A5E53A22-ECC5-4DCE-B6BA-804E3FB947C7}" type="presParOf" srcId="{82E0069B-15A2-40B1-86E6-80C363E1D7AE}" destId="{2DD6D0D4-24DA-4CFF-BBF0-B27450A44EC3}" srcOrd="1" destOrd="0" presId="urn:microsoft.com/office/officeart/2005/8/layout/hList1"/>
    <dgm:cxn modelId="{643991DC-E6D5-4DB3-8F89-6BC0289675E4}" type="presParOf" srcId="{82E0069B-15A2-40B1-86E6-80C363E1D7AE}" destId="{6B224AC3-401E-4A37-8A37-6A47759CFA8A}" srcOrd="2" destOrd="0" presId="urn:microsoft.com/office/officeart/2005/8/layout/hList1"/>
    <dgm:cxn modelId="{DB4599BA-749A-4ACD-BB14-AEF71329E28C}" type="presParOf" srcId="{6B224AC3-401E-4A37-8A37-6A47759CFA8A}" destId="{3CC577D9-5629-431A-A821-7CE85CE8AE5F}" srcOrd="0" destOrd="0" presId="urn:microsoft.com/office/officeart/2005/8/layout/hList1"/>
    <dgm:cxn modelId="{49C0B336-FF69-4511-BB0B-0731C031827A}" type="presParOf" srcId="{6B224AC3-401E-4A37-8A37-6A47759CFA8A}" destId="{D25755EF-93A4-4BF4-B6F8-52DFCDCC5F53}" srcOrd="1" destOrd="0" presId="urn:microsoft.com/office/officeart/2005/8/layout/hList1"/>
    <dgm:cxn modelId="{2862C93C-95A8-4773-A7F7-066F22D2EE41}" type="presParOf" srcId="{82E0069B-15A2-40B1-86E6-80C363E1D7AE}" destId="{DD99E3D5-CE48-4398-B26C-E37DB268B456}" srcOrd="3" destOrd="0" presId="urn:microsoft.com/office/officeart/2005/8/layout/hList1"/>
    <dgm:cxn modelId="{605B2788-2767-4C0D-8042-2A8B86F9F76A}" type="presParOf" srcId="{82E0069B-15A2-40B1-86E6-80C363E1D7AE}" destId="{6780506E-E729-48BC-A91D-94D353202505}" srcOrd="4" destOrd="0" presId="urn:microsoft.com/office/officeart/2005/8/layout/hList1"/>
    <dgm:cxn modelId="{F0D27577-C490-4127-9CFE-97966ECEC1B5}" type="presParOf" srcId="{6780506E-E729-48BC-A91D-94D353202505}" destId="{3C343D9F-557A-45C2-9A73-7247051E6441}" srcOrd="0" destOrd="0" presId="urn:microsoft.com/office/officeart/2005/8/layout/hList1"/>
    <dgm:cxn modelId="{AB8DFEFD-4B1E-4B93-B0E9-89D8A788A7FA}" type="presParOf" srcId="{6780506E-E729-48BC-A91D-94D353202505}" destId="{FD29DA79-619B-47F5-A3E9-324E555E481C}" srcOrd="1" destOrd="0" presId="urn:microsoft.com/office/officeart/2005/8/layout/hList1"/>
    <dgm:cxn modelId="{2542B1E5-380A-4028-8076-67D1DDB9FEE3}" type="presParOf" srcId="{82E0069B-15A2-40B1-86E6-80C363E1D7AE}" destId="{7867652D-BCA1-46E9-ACDC-D8CAB190FC22}" srcOrd="5" destOrd="0" presId="urn:microsoft.com/office/officeart/2005/8/layout/hList1"/>
    <dgm:cxn modelId="{FDE9B999-4EC4-4B89-A9D3-CDF8DB2B7284}" type="presParOf" srcId="{82E0069B-15A2-40B1-86E6-80C363E1D7AE}" destId="{8AE35B90-FA6D-404D-A67C-66B78EB5CA50}" srcOrd="6" destOrd="0" presId="urn:microsoft.com/office/officeart/2005/8/layout/hList1"/>
    <dgm:cxn modelId="{0A2FB76E-E2F1-4971-BCA0-6D283073B477}" type="presParOf" srcId="{8AE35B90-FA6D-404D-A67C-66B78EB5CA50}" destId="{0495CE50-28DD-4E93-8482-BEA94564EB70}" srcOrd="0" destOrd="0" presId="urn:microsoft.com/office/officeart/2005/8/layout/hList1"/>
    <dgm:cxn modelId="{DBD4D01E-FAFE-4993-9760-EB1D683A048F}" type="presParOf" srcId="{8AE35B90-FA6D-404D-A67C-66B78EB5CA50}" destId="{9E373947-43C6-46FF-BA95-FAEC5632E998}" srcOrd="1" destOrd="0" presId="urn:microsoft.com/office/officeart/2005/8/layout/hList1"/>
    <dgm:cxn modelId="{78976ADE-287E-4123-A60E-A9EDA48EAC48}" type="presParOf" srcId="{82E0069B-15A2-40B1-86E6-80C363E1D7AE}" destId="{94FC9867-0306-42CE-9780-FF084DFC3926}" srcOrd="7" destOrd="0" presId="urn:microsoft.com/office/officeart/2005/8/layout/hList1"/>
    <dgm:cxn modelId="{16C206FD-F2D0-4D1B-AC47-CB6D734BFF99}" type="presParOf" srcId="{82E0069B-15A2-40B1-86E6-80C363E1D7AE}" destId="{B02B9D29-30F4-48CF-B523-BF45A441E2CF}" srcOrd="8" destOrd="0" presId="urn:microsoft.com/office/officeart/2005/8/layout/hList1"/>
    <dgm:cxn modelId="{0EEAFC52-46D8-43A6-9A9B-EEF447DB50F2}" type="presParOf" srcId="{B02B9D29-30F4-48CF-B523-BF45A441E2CF}" destId="{3CAE7D1F-2EA8-42DC-93E9-8509DEEFEFE4}" srcOrd="0" destOrd="0" presId="urn:microsoft.com/office/officeart/2005/8/layout/hList1"/>
    <dgm:cxn modelId="{A21D83A5-7D3D-4955-A79F-CDC5F13FF201}" type="presParOf" srcId="{B02B9D29-30F4-48CF-B523-BF45A441E2CF}" destId="{29AEDCB6-9A4C-4B9B-8E46-E0FCBB9F4AF9}" srcOrd="1" destOrd="0" presId="urn:microsoft.com/office/officeart/2005/8/layout/hList1"/>
    <dgm:cxn modelId="{EBFD249C-8BCB-4442-ACF4-A86779C70D44}" type="presParOf" srcId="{82E0069B-15A2-40B1-86E6-80C363E1D7AE}" destId="{E0BEE9E7-FC2D-43BC-A292-CB11E4E038D8}" srcOrd="9" destOrd="0" presId="urn:microsoft.com/office/officeart/2005/8/layout/hList1"/>
    <dgm:cxn modelId="{D3ADB977-27AE-4192-895F-4067F6F55EA3}" type="presParOf" srcId="{82E0069B-15A2-40B1-86E6-80C363E1D7AE}" destId="{DF71996F-341B-4611-94FB-4E994E5B03F4}" srcOrd="10" destOrd="0" presId="urn:microsoft.com/office/officeart/2005/8/layout/hList1"/>
    <dgm:cxn modelId="{B96D44CA-AC99-45ED-A042-22235B664961}" type="presParOf" srcId="{DF71996F-341B-4611-94FB-4E994E5B03F4}" destId="{6686C020-8987-4586-BB6F-FE35DB763DD3}" srcOrd="0" destOrd="0" presId="urn:microsoft.com/office/officeart/2005/8/layout/hList1"/>
    <dgm:cxn modelId="{8304AADD-9225-401F-B8CB-39DC1B923206}" type="presParOf" srcId="{DF71996F-341B-4611-94FB-4E994E5B03F4}" destId="{C818F769-348E-4094-8447-A37DC2AA2F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F00AF-3294-4456-B54B-2C89458121C6}">
      <dsp:nvSpPr>
        <dsp:cNvPr id="0" name=""/>
        <dsp:cNvSpPr/>
      </dsp:nvSpPr>
      <dsp:spPr>
        <a:xfrm>
          <a:off x="2952" y="1018888"/>
          <a:ext cx="1568611" cy="6274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Defining the Market</a:t>
          </a:r>
        </a:p>
      </dsp:txBody>
      <dsp:txXfrm>
        <a:off x="2952" y="1018888"/>
        <a:ext cx="1568611" cy="627444"/>
      </dsp:txXfrm>
    </dsp:sp>
    <dsp:sp modelId="{2640099D-C009-4F09-8BB7-CB88A434DF8D}">
      <dsp:nvSpPr>
        <dsp:cNvPr id="0" name=""/>
        <dsp:cNvSpPr/>
      </dsp:nvSpPr>
      <dsp:spPr>
        <a:xfrm>
          <a:off x="2952" y="1646333"/>
          <a:ext cx="1568611" cy="168611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Category</a:t>
          </a:r>
        </a:p>
        <a:p>
          <a:pPr marL="114300" lvl="1" indent="-114300" algn="l" defTabSz="577850">
            <a:lnSpc>
              <a:spcPct val="90000"/>
            </a:lnSpc>
            <a:spcBef>
              <a:spcPct val="0"/>
            </a:spcBef>
            <a:spcAft>
              <a:spcPct val="15000"/>
            </a:spcAft>
            <a:buChar char="•"/>
          </a:pPr>
          <a:r>
            <a:rPr lang="en-US" sz="1300" kern="1200" dirty="0"/>
            <a:t>Function</a:t>
          </a:r>
        </a:p>
        <a:p>
          <a:pPr marL="114300" lvl="1" indent="-114300" algn="l" defTabSz="577850">
            <a:lnSpc>
              <a:spcPct val="90000"/>
            </a:lnSpc>
            <a:spcBef>
              <a:spcPct val="0"/>
            </a:spcBef>
            <a:spcAft>
              <a:spcPct val="15000"/>
            </a:spcAft>
            <a:buChar char="•"/>
          </a:pPr>
          <a:r>
            <a:rPr lang="en-US" sz="1300" kern="1200" dirty="0"/>
            <a:t>Target Customers </a:t>
          </a:r>
        </a:p>
      </dsp:txBody>
      <dsp:txXfrm>
        <a:off x="2952" y="1646333"/>
        <a:ext cx="1568611" cy="1686116"/>
      </dsp:txXfrm>
    </dsp:sp>
    <dsp:sp modelId="{3CC577D9-5629-431A-A821-7CE85CE8AE5F}">
      <dsp:nvSpPr>
        <dsp:cNvPr id="0" name=""/>
        <dsp:cNvSpPr/>
      </dsp:nvSpPr>
      <dsp:spPr>
        <a:xfrm>
          <a:off x="1791169" y="1018888"/>
          <a:ext cx="1568611" cy="627444"/>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Who is the Customer</a:t>
          </a:r>
        </a:p>
      </dsp:txBody>
      <dsp:txXfrm>
        <a:off x="1791169" y="1018888"/>
        <a:ext cx="1568611" cy="627444"/>
      </dsp:txXfrm>
    </dsp:sp>
    <dsp:sp modelId="{D25755EF-93A4-4BF4-B6F8-52DFCDCC5F53}">
      <dsp:nvSpPr>
        <dsp:cNvPr id="0" name=""/>
        <dsp:cNvSpPr/>
      </dsp:nvSpPr>
      <dsp:spPr>
        <a:xfrm>
          <a:off x="1791169" y="1646333"/>
          <a:ext cx="1568611" cy="1686116"/>
        </a:xfrm>
        <a:prstGeom prst="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Organization’s Philosophy</a:t>
          </a:r>
        </a:p>
        <a:p>
          <a:pPr marL="114300" lvl="1" indent="-114300" algn="l" defTabSz="577850">
            <a:lnSpc>
              <a:spcPct val="90000"/>
            </a:lnSpc>
            <a:spcBef>
              <a:spcPct val="0"/>
            </a:spcBef>
            <a:spcAft>
              <a:spcPct val="15000"/>
            </a:spcAft>
            <a:buChar char="•"/>
          </a:pPr>
          <a:r>
            <a:rPr lang="en-US" sz="1300" kern="1200" dirty="0"/>
            <a:t>IT Pro Profile &amp; Personas</a:t>
          </a:r>
        </a:p>
        <a:p>
          <a:pPr marL="114300" lvl="1" indent="-114300" algn="l" defTabSz="577850">
            <a:lnSpc>
              <a:spcPct val="90000"/>
            </a:lnSpc>
            <a:spcBef>
              <a:spcPct val="0"/>
            </a:spcBef>
            <a:spcAft>
              <a:spcPct val="15000"/>
            </a:spcAft>
            <a:buChar char="•"/>
          </a:pPr>
          <a:r>
            <a:rPr lang="en-US" sz="1300" kern="1200" dirty="0"/>
            <a:t>Customer Journey</a:t>
          </a:r>
        </a:p>
        <a:p>
          <a:pPr marL="114300" lvl="1" indent="-114300" algn="l" defTabSz="577850">
            <a:lnSpc>
              <a:spcPct val="90000"/>
            </a:lnSpc>
            <a:spcBef>
              <a:spcPct val="0"/>
            </a:spcBef>
            <a:spcAft>
              <a:spcPct val="15000"/>
            </a:spcAft>
            <a:buChar char="•"/>
          </a:pPr>
          <a:r>
            <a:rPr lang="en-US" sz="1300" kern="1200" dirty="0"/>
            <a:t>Priorities at Each Stage</a:t>
          </a:r>
        </a:p>
      </dsp:txBody>
      <dsp:txXfrm>
        <a:off x="1791169" y="1646333"/>
        <a:ext cx="1568611" cy="1686116"/>
      </dsp:txXfrm>
    </dsp:sp>
    <dsp:sp modelId="{3C343D9F-557A-45C2-9A73-7247051E6441}">
      <dsp:nvSpPr>
        <dsp:cNvPr id="0" name=""/>
        <dsp:cNvSpPr/>
      </dsp:nvSpPr>
      <dsp:spPr>
        <a:xfrm>
          <a:off x="3579385" y="1018888"/>
          <a:ext cx="1568611" cy="627444"/>
        </a:xfrm>
        <a:prstGeom prst="rect">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Paying for Software</a:t>
          </a:r>
        </a:p>
      </dsp:txBody>
      <dsp:txXfrm>
        <a:off x="3579385" y="1018888"/>
        <a:ext cx="1568611" cy="627444"/>
      </dsp:txXfrm>
    </dsp:sp>
    <dsp:sp modelId="{FD29DA79-619B-47F5-A3E9-324E555E481C}">
      <dsp:nvSpPr>
        <dsp:cNvPr id="0" name=""/>
        <dsp:cNvSpPr/>
      </dsp:nvSpPr>
      <dsp:spPr>
        <a:xfrm>
          <a:off x="3579385" y="1646333"/>
          <a:ext cx="1568611" cy="1686116"/>
        </a:xfrm>
        <a:prstGeom prst="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Perpetual License</a:t>
          </a:r>
        </a:p>
        <a:p>
          <a:pPr marL="114300" lvl="1" indent="-114300" algn="l" defTabSz="577850">
            <a:lnSpc>
              <a:spcPct val="90000"/>
            </a:lnSpc>
            <a:spcBef>
              <a:spcPct val="0"/>
            </a:spcBef>
            <a:spcAft>
              <a:spcPct val="15000"/>
            </a:spcAft>
            <a:buChar char="•"/>
          </a:pPr>
          <a:r>
            <a:rPr lang="en-US" sz="1300" kern="1200" dirty="0"/>
            <a:t>Subscription License</a:t>
          </a:r>
        </a:p>
      </dsp:txBody>
      <dsp:txXfrm>
        <a:off x="3579385" y="1646333"/>
        <a:ext cx="1568611" cy="1686116"/>
      </dsp:txXfrm>
    </dsp:sp>
    <dsp:sp modelId="{0495CE50-28DD-4E93-8482-BEA94564EB70}">
      <dsp:nvSpPr>
        <dsp:cNvPr id="0" name=""/>
        <dsp:cNvSpPr/>
      </dsp:nvSpPr>
      <dsp:spPr>
        <a:xfrm>
          <a:off x="5367602" y="1018888"/>
          <a:ext cx="1568611" cy="627444"/>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Licensing</a:t>
          </a:r>
        </a:p>
      </dsp:txBody>
      <dsp:txXfrm>
        <a:off x="5367602" y="1018888"/>
        <a:ext cx="1568611" cy="627444"/>
      </dsp:txXfrm>
    </dsp:sp>
    <dsp:sp modelId="{9E373947-43C6-46FF-BA95-FAEC5632E998}">
      <dsp:nvSpPr>
        <dsp:cNvPr id="0" name=""/>
        <dsp:cNvSpPr/>
      </dsp:nvSpPr>
      <dsp:spPr>
        <a:xfrm>
          <a:off x="5367602" y="1646333"/>
          <a:ext cx="1568611" cy="1686116"/>
        </a:xfrm>
        <a:prstGeom prst="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Open Source </a:t>
          </a:r>
        </a:p>
        <a:p>
          <a:pPr marL="114300" lvl="1" indent="-114300" algn="l" defTabSz="577850">
            <a:lnSpc>
              <a:spcPct val="90000"/>
            </a:lnSpc>
            <a:spcBef>
              <a:spcPct val="0"/>
            </a:spcBef>
            <a:spcAft>
              <a:spcPct val="15000"/>
            </a:spcAft>
            <a:buChar char="•"/>
          </a:pPr>
          <a:r>
            <a:rPr lang="en-US" sz="1300" kern="1200" dirty="0"/>
            <a:t>Commercial License</a:t>
          </a:r>
        </a:p>
        <a:p>
          <a:pPr marL="114300" lvl="1" indent="-114300" algn="l" defTabSz="577850">
            <a:lnSpc>
              <a:spcPct val="90000"/>
            </a:lnSpc>
            <a:spcBef>
              <a:spcPct val="0"/>
            </a:spcBef>
            <a:spcAft>
              <a:spcPct val="15000"/>
            </a:spcAft>
            <a:buChar char="•"/>
          </a:pPr>
          <a:r>
            <a:rPr lang="en-US" sz="1300" kern="1200" dirty="0"/>
            <a:t>Service Level Agreements</a:t>
          </a:r>
        </a:p>
      </dsp:txBody>
      <dsp:txXfrm>
        <a:off x="5367602" y="1646333"/>
        <a:ext cx="1568611" cy="1686116"/>
      </dsp:txXfrm>
    </dsp:sp>
    <dsp:sp modelId="{3CAE7D1F-2EA8-42DC-93E9-8509DEEFEFE4}">
      <dsp:nvSpPr>
        <dsp:cNvPr id="0" name=""/>
        <dsp:cNvSpPr/>
      </dsp:nvSpPr>
      <dsp:spPr>
        <a:xfrm>
          <a:off x="7155819" y="1018888"/>
          <a:ext cx="1568611" cy="627444"/>
        </a:xfrm>
        <a:prstGeom prst="rect">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Software Distribution  </a:t>
          </a:r>
        </a:p>
      </dsp:txBody>
      <dsp:txXfrm>
        <a:off x="7155819" y="1018888"/>
        <a:ext cx="1568611" cy="627444"/>
      </dsp:txXfrm>
    </dsp:sp>
    <dsp:sp modelId="{29AEDCB6-9A4C-4B9B-8E46-E0FCBB9F4AF9}">
      <dsp:nvSpPr>
        <dsp:cNvPr id="0" name=""/>
        <dsp:cNvSpPr/>
      </dsp:nvSpPr>
      <dsp:spPr>
        <a:xfrm>
          <a:off x="7155819" y="1646333"/>
          <a:ext cx="1568611" cy="1686116"/>
        </a:xfrm>
        <a:prstGeom prst="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Paths to Market</a:t>
          </a:r>
        </a:p>
        <a:p>
          <a:pPr marL="114300" lvl="1" indent="-114300" algn="l" defTabSz="577850">
            <a:lnSpc>
              <a:spcPct val="90000"/>
            </a:lnSpc>
            <a:spcBef>
              <a:spcPct val="0"/>
            </a:spcBef>
            <a:spcAft>
              <a:spcPct val="15000"/>
            </a:spcAft>
            <a:buChar char="•"/>
          </a:pPr>
          <a:r>
            <a:rPr lang="en-US" sz="1300" kern="1200" dirty="0"/>
            <a:t>Channels</a:t>
          </a:r>
        </a:p>
        <a:p>
          <a:pPr marL="114300" lvl="1" indent="-114300" algn="l" defTabSz="577850">
            <a:lnSpc>
              <a:spcPct val="90000"/>
            </a:lnSpc>
            <a:spcBef>
              <a:spcPct val="0"/>
            </a:spcBef>
            <a:spcAft>
              <a:spcPct val="15000"/>
            </a:spcAft>
            <a:buChar char="•"/>
          </a:pPr>
          <a:r>
            <a:rPr lang="en-US" sz="1300" kern="1200" dirty="0"/>
            <a:t>How to Generate Revenue</a:t>
          </a:r>
        </a:p>
      </dsp:txBody>
      <dsp:txXfrm>
        <a:off x="7155819" y="1646333"/>
        <a:ext cx="1568611" cy="1686116"/>
      </dsp:txXfrm>
    </dsp:sp>
    <dsp:sp modelId="{6686C020-8987-4586-BB6F-FE35DB763DD3}">
      <dsp:nvSpPr>
        <dsp:cNvPr id="0" name=""/>
        <dsp:cNvSpPr/>
      </dsp:nvSpPr>
      <dsp:spPr>
        <a:xfrm>
          <a:off x="8944036" y="1018888"/>
          <a:ext cx="1568611" cy="62744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After-Market:  Support &amp; Maintenance</a:t>
          </a:r>
        </a:p>
      </dsp:txBody>
      <dsp:txXfrm>
        <a:off x="8944036" y="1018888"/>
        <a:ext cx="1568611" cy="627444"/>
      </dsp:txXfrm>
    </dsp:sp>
    <dsp:sp modelId="{C818F769-348E-4094-8447-A37DC2AA2FA2}">
      <dsp:nvSpPr>
        <dsp:cNvPr id="0" name=""/>
        <dsp:cNvSpPr/>
      </dsp:nvSpPr>
      <dsp:spPr>
        <a:xfrm>
          <a:off x="8944036" y="1646333"/>
          <a:ext cx="1568611" cy="168611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Partner Channels</a:t>
          </a:r>
        </a:p>
        <a:p>
          <a:pPr marL="114300" lvl="1" indent="-114300" algn="l" defTabSz="577850">
            <a:lnSpc>
              <a:spcPct val="90000"/>
            </a:lnSpc>
            <a:spcBef>
              <a:spcPct val="0"/>
            </a:spcBef>
            <a:spcAft>
              <a:spcPct val="15000"/>
            </a:spcAft>
            <a:buChar char="•"/>
          </a:pPr>
          <a:r>
            <a:rPr lang="en-US" sz="1300" kern="1200" dirty="0"/>
            <a:t>ISVs</a:t>
          </a:r>
        </a:p>
        <a:p>
          <a:pPr marL="114300" lvl="1" indent="-114300" algn="l" defTabSz="577850">
            <a:lnSpc>
              <a:spcPct val="90000"/>
            </a:lnSpc>
            <a:spcBef>
              <a:spcPct val="0"/>
            </a:spcBef>
            <a:spcAft>
              <a:spcPct val="15000"/>
            </a:spcAft>
            <a:buChar char="•"/>
          </a:pPr>
          <a:r>
            <a:rPr lang="en-US" sz="1300" kern="1200" dirty="0"/>
            <a:t>VARs</a:t>
          </a:r>
        </a:p>
        <a:p>
          <a:pPr marL="114300" lvl="1" indent="-114300" algn="l" defTabSz="577850">
            <a:lnSpc>
              <a:spcPct val="90000"/>
            </a:lnSpc>
            <a:spcBef>
              <a:spcPct val="0"/>
            </a:spcBef>
            <a:spcAft>
              <a:spcPct val="15000"/>
            </a:spcAft>
            <a:buChar char="•"/>
          </a:pPr>
          <a:r>
            <a:rPr lang="en-US" sz="1300" kern="1200" dirty="0"/>
            <a:t>System Integrators (SI) </a:t>
          </a:r>
        </a:p>
        <a:p>
          <a:pPr marL="114300" lvl="1" indent="-114300" algn="l" defTabSz="577850">
            <a:lnSpc>
              <a:spcPct val="90000"/>
            </a:lnSpc>
            <a:spcBef>
              <a:spcPct val="0"/>
            </a:spcBef>
            <a:spcAft>
              <a:spcPct val="15000"/>
            </a:spcAft>
            <a:buChar char="•"/>
          </a:pPr>
          <a:r>
            <a:rPr lang="en-US" sz="1300" kern="1200" dirty="0"/>
            <a:t>IT Consulting</a:t>
          </a:r>
        </a:p>
      </dsp:txBody>
      <dsp:txXfrm>
        <a:off x="8944036" y="1646333"/>
        <a:ext cx="1568611" cy="168611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F00AF-3294-4456-B54B-2C89458121C6}">
      <dsp:nvSpPr>
        <dsp:cNvPr id="0" name=""/>
        <dsp:cNvSpPr/>
      </dsp:nvSpPr>
      <dsp:spPr>
        <a:xfrm>
          <a:off x="2952" y="1018888"/>
          <a:ext cx="1568611" cy="6274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Defining the Market</a:t>
          </a:r>
        </a:p>
      </dsp:txBody>
      <dsp:txXfrm>
        <a:off x="2952" y="1018888"/>
        <a:ext cx="1568611" cy="627444"/>
      </dsp:txXfrm>
    </dsp:sp>
    <dsp:sp modelId="{2640099D-C009-4F09-8BB7-CB88A434DF8D}">
      <dsp:nvSpPr>
        <dsp:cNvPr id="0" name=""/>
        <dsp:cNvSpPr/>
      </dsp:nvSpPr>
      <dsp:spPr>
        <a:xfrm>
          <a:off x="2952" y="1646333"/>
          <a:ext cx="1568611" cy="168611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Category</a:t>
          </a:r>
        </a:p>
        <a:p>
          <a:pPr marL="114300" lvl="1" indent="-114300" algn="l" defTabSz="577850">
            <a:lnSpc>
              <a:spcPct val="90000"/>
            </a:lnSpc>
            <a:spcBef>
              <a:spcPct val="0"/>
            </a:spcBef>
            <a:spcAft>
              <a:spcPct val="15000"/>
            </a:spcAft>
            <a:buChar char="•"/>
          </a:pPr>
          <a:r>
            <a:rPr lang="en-US" sz="1300" kern="1200" dirty="0">
              <a:solidFill>
                <a:srgbClr val="A6A6A6"/>
              </a:solidFill>
            </a:rPr>
            <a:t>Function</a:t>
          </a:r>
        </a:p>
        <a:p>
          <a:pPr marL="114300" lvl="1" indent="-114300" algn="l" defTabSz="577850">
            <a:lnSpc>
              <a:spcPct val="90000"/>
            </a:lnSpc>
            <a:spcBef>
              <a:spcPct val="0"/>
            </a:spcBef>
            <a:spcAft>
              <a:spcPct val="15000"/>
            </a:spcAft>
            <a:buChar char="•"/>
          </a:pPr>
          <a:r>
            <a:rPr lang="en-US" sz="1300" kern="1200" dirty="0">
              <a:solidFill>
                <a:srgbClr val="A6A6A6"/>
              </a:solidFill>
            </a:rPr>
            <a:t>Target Customers </a:t>
          </a:r>
        </a:p>
      </dsp:txBody>
      <dsp:txXfrm>
        <a:off x="2952" y="1646333"/>
        <a:ext cx="1568611" cy="1686116"/>
      </dsp:txXfrm>
    </dsp:sp>
    <dsp:sp modelId="{3CC577D9-5629-431A-A821-7CE85CE8AE5F}">
      <dsp:nvSpPr>
        <dsp:cNvPr id="0" name=""/>
        <dsp:cNvSpPr/>
      </dsp:nvSpPr>
      <dsp:spPr>
        <a:xfrm>
          <a:off x="1791169" y="1018888"/>
          <a:ext cx="1568611" cy="627444"/>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Who is the Customer</a:t>
          </a:r>
        </a:p>
      </dsp:txBody>
      <dsp:txXfrm>
        <a:off x="1791169" y="1018888"/>
        <a:ext cx="1568611" cy="627444"/>
      </dsp:txXfrm>
    </dsp:sp>
    <dsp:sp modelId="{D25755EF-93A4-4BF4-B6F8-52DFCDCC5F53}">
      <dsp:nvSpPr>
        <dsp:cNvPr id="0" name=""/>
        <dsp:cNvSpPr/>
      </dsp:nvSpPr>
      <dsp:spPr>
        <a:xfrm>
          <a:off x="1791169" y="1646333"/>
          <a:ext cx="1568611" cy="1686116"/>
        </a:xfrm>
        <a:prstGeom prst="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Organization’s Philosophy</a:t>
          </a:r>
        </a:p>
        <a:p>
          <a:pPr marL="114300" lvl="1" indent="-114300" algn="l" defTabSz="577850">
            <a:lnSpc>
              <a:spcPct val="90000"/>
            </a:lnSpc>
            <a:spcBef>
              <a:spcPct val="0"/>
            </a:spcBef>
            <a:spcAft>
              <a:spcPct val="15000"/>
            </a:spcAft>
            <a:buChar char="•"/>
          </a:pPr>
          <a:r>
            <a:rPr lang="en-US" sz="1300" kern="1200" dirty="0">
              <a:solidFill>
                <a:srgbClr val="A6A6A6"/>
              </a:solidFill>
            </a:rPr>
            <a:t>IT Pro Profile &amp; Personas</a:t>
          </a:r>
        </a:p>
        <a:p>
          <a:pPr marL="114300" lvl="1" indent="-114300" algn="l" defTabSz="577850">
            <a:lnSpc>
              <a:spcPct val="90000"/>
            </a:lnSpc>
            <a:spcBef>
              <a:spcPct val="0"/>
            </a:spcBef>
            <a:spcAft>
              <a:spcPct val="15000"/>
            </a:spcAft>
            <a:buChar char="•"/>
          </a:pPr>
          <a:r>
            <a:rPr lang="en-US" sz="1300" kern="1200" dirty="0">
              <a:solidFill>
                <a:srgbClr val="A6A6A6"/>
              </a:solidFill>
            </a:rPr>
            <a:t>Customer Journey</a:t>
          </a:r>
        </a:p>
        <a:p>
          <a:pPr marL="114300" lvl="1" indent="-114300" algn="l" defTabSz="577850">
            <a:lnSpc>
              <a:spcPct val="90000"/>
            </a:lnSpc>
            <a:spcBef>
              <a:spcPct val="0"/>
            </a:spcBef>
            <a:spcAft>
              <a:spcPct val="15000"/>
            </a:spcAft>
            <a:buChar char="•"/>
          </a:pPr>
          <a:r>
            <a:rPr lang="en-US" sz="1300" kern="1200" dirty="0">
              <a:solidFill>
                <a:srgbClr val="A6A6A6"/>
              </a:solidFill>
            </a:rPr>
            <a:t>Priorities at Each Stage</a:t>
          </a:r>
        </a:p>
      </dsp:txBody>
      <dsp:txXfrm>
        <a:off x="1791169" y="1646333"/>
        <a:ext cx="1568611" cy="1686116"/>
      </dsp:txXfrm>
    </dsp:sp>
    <dsp:sp modelId="{3C343D9F-557A-45C2-9A73-7247051E6441}">
      <dsp:nvSpPr>
        <dsp:cNvPr id="0" name=""/>
        <dsp:cNvSpPr/>
      </dsp:nvSpPr>
      <dsp:spPr>
        <a:xfrm>
          <a:off x="3579385" y="1018888"/>
          <a:ext cx="1568611" cy="627444"/>
        </a:xfrm>
        <a:prstGeom prst="rect">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Paying for Software</a:t>
          </a:r>
        </a:p>
      </dsp:txBody>
      <dsp:txXfrm>
        <a:off x="3579385" y="1018888"/>
        <a:ext cx="1568611" cy="627444"/>
      </dsp:txXfrm>
    </dsp:sp>
    <dsp:sp modelId="{FD29DA79-619B-47F5-A3E9-324E555E481C}">
      <dsp:nvSpPr>
        <dsp:cNvPr id="0" name=""/>
        <dsp:cNvSpPr/>
      </dsp:nvSpPr>
      <dsp:spPr>
        <a:xfrm>
          <a:off x="3579385" y="1646333"/>
          <a:ext cx="1568611" cy="1686116"/>
        </a:xfrm>
        <a:prstGeom prst="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Perpetual License</a:t>
          </a:r>
        </a:p>
        <a:p>
          <a:pPr marL="114300" lvl="1" indent="-114300" algn="l" defTabSz="577850">
            <a:lnSpc>
              <a:spcPct val="90000"/>
            </a:lnSpc>
            <a:spcBef>
              <a:spcPct val="0"/>
            </a:spcBef>
            <a:spcAft>
              <a:spcPct val="15000"/>
            </a:spcAft>
            <a:buChar char="•"/>
          </a:pPr>
          <a:r>
            <a:rPr lang="en-US" sz="1300" kern="1200" dirty="0">
              <a:solidFill>
                <a:srgbClr val="A6A6A6"/>
              </a:solidFill>
            </a:rPr>
            <a:t>Subscription License</a:t>
          </a:r>
        </a:p>
      </dsp:txBody>
      <dsp:txXfrm>
        <a:off x="3579385" y="1646333"/>
        <a:ext cx="1568611" cy="1686116"/>
      </dsp:txXfrm>
    </dsp:sp>
    <dsp:sp modelId="{0495CE50-28DD-4E93-8482-BEA94564EB70}">
      <dsp:nvSpPr>
        <dsp:cNvPr id="0" name=""/>
        <dsp:cNvSpPr/>
      </dsp:nvSpPr>
      <dsp:spPr>
        <a:xfrm>
          <a:off x="5367602" y="1018888"/>
          <a:ext cx="1568611" cy="627444"/>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Licensing</a:t>
          </a:r>
        </a:p>
      </dsp:txBody>
      <dsp:txXfrm>
        <a:off x="5367602" y="1018888"/>
        <a:ext cx="1568611" cy="627444"/>
      </dsp:txXfrm>
    </dsp:sp>
    <dsp:sp modelId="{9E373947-43C6-46FF-BA95-FAEC5632E998}">
      <dsp:nvSpPr>
        <dsp:cNvPr id="0" name=""/>
        <dsp:cNvSpPr/>
      </dsp:nvSpPr>
      <dsp:spPr>
        <a:xfrm>
          <a:off x="5367602" y="1646333"/>
          <a:ext cx="1568611" cy="1686116"/>
        </a:xfrm>
        <a:prstGeom prst="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Open Source </a:t>
          </a:r>
        </a:p>
        <a:p>
          <a:pPr marL="114300" lvl="1" indent="-114300" algn="l" defTabSz="577850">
            <a:lnSpc>
              <a:spcPct val="90000"/>
            </a:lnSpc>
            <a:spcBef>
              <a:spcPct val="0"/>
            </a:spcBef>
            <a:spcAft>
              <a:spcPct val="15000"/>
            </a:spcAft>
            <a:buChar char="•"/>
          </a:pPr>
          <a:r>
            <a:rPr lang="en-US" sz="1300" kern="1200" dirty="0">
              <a:solidFill>
                <a:srgbClr val="A6A6A6"/>
              </a:solidFill>
            </a:rPr>
            <a:t>Commercial License</a:t>
          </a:r>
        </a:p>
        <a:p>
          <a:pPr marL="114300" lvl="1" indent="-114300" algn="l" defTabSz="577850">
            <a:lnSpc>
              <a:spcPct val="90000"/>
            </a:lnSpc>
            <a:spcBef>
              <a:spcPct val="0"/>
            </a:spcBef>
            <a:spcAft>
              <a:spcPct val="15000"/>
            </a:spcAft>
            <a:buChar char="•"/>
          </a:pPr>
          <a:r>
            <a:rPr lang="en-US" sz="1300" kern="1200" dirty="0">
              <a:solidFill>
                <a:srgbClr val="A6A6A6"/>
              </a:solidFill>
            </a:rPr>
            <a:t>Service Level Agreements</a:t>
          </a:r>
        </a:p>
      </dsp:txBody>
      <dsp:txXfrm>
        <a:off x="5367602" y="1646333"/>
        <a:ext cx="1568611" cy="1686116"/>
      </dsp:txXfrm>
    </dsp:sp>
    <dsp:sp modelId="{3CAE7D1F-2EA8-42DC-93E9-8509DEEFEFE4}">
      <dsp:nvSpPr>
        <dsp:cNvPr id="0" name=""/>
        <dsp:cNvSpPr/>
      </dsp:nvSpPr>
      <dsp:spPr>
        <a:xfrm>
          <a:off x="7155819" y="1018888"/>
          <a:ext cx="1568611" cy="627444"/>
        </a:xfrm>
        <a:prstGeom prst="rect">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Software Distribution  </a:t>
          </a:r>
        </a:p>
      </dsp:txBody>
      <dsp:txXfrm>
        <a:off x="7155819" y="1018888"/>
        <a:ext cx="1568611" cy="627444"/>
      </dsp:txXfrm>
    </dsp:sp>
    <dsp:sp modelId="{29AEDCB6-9A4C-4B9B-8E46-E0FCBB9F4AF9}">
      <dsp:nvSpPr>
        <dsp:cNvPr id="0" name=""/>
        <dsp:cNvSpPr/>
      </dsp:nvSpPr>
      <dsp:spPr>
        <a:xfrm>
          <a:off x="7155819" y="1646333"/>
          <a:ext cx="1568611" cy="1686116"/>
        </a:xfrm>
        <a:prstGeom prst="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Paths to Market</a:t>
          </a:r>
        </a:p>
        <a:p>
          <a:pPr marL="114300" lvl="1" indent="-114300" algn="l" defTabSz="577850">
            <a:lnSpc>
              <a:spcPct val="90000"/>
            </a:lnSpc>
            <a:spcBef>
              <a:spcPct val="0"/>
            </a:spcBef>
            <a:spcAft>
              <a:spcPct val="15000"/>
            </a:spcAft>
            <a:buChar char="•"/>
          </a:pPr>
          <a:r>
            <a:rPr lang="en-US" sz="1300" kern="1200" dirty="0"/>
            <a:t>Channels</a:t>
          </a:r>
        </a:p>
        <a:p>
          <a:pPr marL="114300" lvl="1" indent="-114300" algn="l" defTabSz="577850">
            <a:lnSpc>
              <a:spcPct val="90000"/>
            </a:lnSpc>
            <a:spcBef>
              <a:spcPct val="0"/>
            </a:spcBef>
            <a:spcAft>
              <a:spcPct val="15000"/>
            </a:spcAft>
            <a:buChar char="•"/>
          </a:pPr>
          <a:r>
            <a:rPr lang="en-US" sz="1300" kern="1200" dirty="0"/>
            <a:t>How to Generate Revenue</a:t>
          </a:r>
        </a:p>
      </dsp:txBody>
      <dsp:txXfrm>
        <a:off x="7155819" y="1646333"/>
        <a:ext cx="1568611" cy="1686116"/>
      </dsp:txXfrm>
    </dsp:sp>
    <dsp:sp modelId="{6686C020-8987-4586-BB6F-FE35DB763DD3}">
      <dsp:nvSpPr>
        <dsp:cNvPr id="0" name=""/>
        <dsp:cNvSpPr/>
      </dsp:nvSpPr>
      <dsp:spPr>
        <a:xfrm>
          <a:off x="8944036" y="1018888"/>
          <a:ext cx="1568611" cy="62744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After-Market:  Support &amp; Maintenance</a:t>
          </a:r>
        </a:p>
      </dsp:txBody>
      <dsp:txXfrm>
        <a:off x="8944036" y="1018888"/>
        <a:ext cx="1568611" cy="627444"/>
      </dsp:txXfrm>
    </dsp:sp>
    <dsp:sp modelId="{C818F769-348E-4094-8447-A37DC2AA2FA2}">
      <dsp:nvSpPr>
        <dsp:cNvPr id="0" name=""/>
        <dsp:cNvSpPr/>
      </dsp:nvSpPr>
      <dsp:spPr>
        <a:xfrm>
          <a:off x="8944036" y="1646333"/>
          <a:ext cx="1568611" cy="168611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Partner Channels</a:t>
          </a:r>
        </a:p>
        <a:p>
          <a:pPr marL="114300" lvl="1" indent="-114300" algn="l" defTabSz="577850">
            <a:lnSpc>
              <a:spcPct val="90000"/>
            </a:lnSpc>
            <a:spcBef>
              <a:spcPct val="0"/>
            </a:spcBef>
            <a:spcAft>
              <a:spcPct val="15000"/>
            </a:spcAft>
            <a:buChar char="•"/>
          </a:pPr>
          <a:r>
            <a:rPr lang="en-US" sz="1300" kern="1200" dirty="0">
              <a:solidFill>
                <a:srgbClr val="A6A6A6"/>
              </a:solidFill>
            </a:rPr>
            <a:t>ISVs</a:t>
          </a:r>
        </a:p>
        <a:p>
          <a:pPr marL="114300" lvl="1" indent="-114300" algn="l" defTabSz="577850">
            <a:lnSpc>
              <a:spcPct val="90000"/>
            </a:lnSpc>
            <a:spcBef>
              <a:spcPct val="0"/>
            </a:spcBef>
            <a:spcAft>
              <a:spcPct val="15000"/>
            </a:spcAft>
            <a:buChar char="•"/>
          </a:pPr>
          <a:r>
            <a:rPr lang="en-US" sz="1300" kern="1200" dirty="0">
              <a:solidFill>
                <a:srgbClr val="A6A6A6"/>
              </a:solidFill>
            </a:rPr>
            <a:t>VARs</a:t>
          </a:r>
        </a:p>
        <a:p>
          <a:pPr marL="114300" lvl="1" indent="-114300" algn="l" defTabSz="577850">
            <a:lnSpc>
              <a:spcPct val="90000"/>
            </a:lnSpc>
            <a:spcBef>
              <a:spcPct val="0"/>
            </a:spcBef>
            <a:spcAft>
              <a:spcPct val="15000"/>
            </a:spcAft>
            <a:buChar char="•"/>
          </a:pPr>
          <a:r>
            <a:rPr lang="en-US" sz="1300" kern="1200" dirty="0">
              <a:solidFill>
                <a:srgbClr val="A6A6A6"/>
              </a:solidFill>
            </a:rPr>
            <a:t>System Integrators (SI) </a:t>
          </a:r>
        </a:p>
        <a:p>
          <a:pPr marL="114300" lvl="1" indent="-114300" algn="l" defTabSz="577850">
            <a:lnSpc>
              <a:spcPct val="90000"/>
            </a:lnSpc>
            <a:spcBef>
              <a:spcPct val="0"/>
            </a:spcBef>
            <a:spcAft>
              <a:spcPct val="15000"/>
            </a:spcAft>
            <a:buChar char="•"/>
          </a:pPr>
          <a:r>
            <a:rPr lang="en-US" sz="1300" kern="1200" dirty="0">
              <a:solidFill>
                <a:srgbClr val="A6A6A6"/>
              </a:solidFill>
            </a:rPr>
            <a:t>IT Consulting</a:t>
          </a:r>
        </a:p>
      </dsp:txBody>
      <dsp:txXfrm>
        <a:off x="8944036" y="1646333"/>
        <a:ext cx="1568611" cy="168611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F00AF-3294-4456-B54B-2C89458121C6}">
      <dsp:nvSpPr>
        <dsp:cNvPr id="0" name=""/>
        <dsp:cNvSpPr/>
      </dsp:nvSpPr>
      <dsp:spPr>
        <a:xfrm>
          <a:off x="2952" y="1018888"/>
          <a:ext cx="1568611" cy="6274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Defining the Market</a:t>
          </a:r>
        </a:p>
      </dsp:txBody>
      <dsp:txXfrm>
        <a:off x="2952" y="1018888"/>
        <a:ext cx="1568611" cy="627444"/>
      </dsp:txXfrm>
    </dsp:sp>
    <dsp:sp modelId="{2640099D-C009-4F09-8BB7-CB88A434DF8D}">
      <dsp:nvSpPr>
        <dsp:cNvPr id="0" name=""/>
        <dsp:cNvSpPr/>
      </dsp:nvSpPr>
      <dsp:spPr>
        <a:xfrm>
          <a:off x="2952" y="1646333"/>
          <a:ext cx="1568611" cy="168611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Category</a:t>
          </a:r>
        </a:p>
        <a:p>
          <a:pPr marL="114300" lvl="1" indent="-114300" algn="l" defTabSz="577850">
            <a:lnSpc>
              <a:spcPct val="90000"/>
            </a:lnSpc>
            <a:spcBef>
              <a:spcPct val="0"/>
            </a:spcBef>
            <a:spcAft>
              <a:spcPct val="15000"/>
            </a:spcAft>
            <a:buChar char="•"/>
          </a:pPr>
          <a:r>
            <a:rPr lang="en-US" sz="1300" kern="1200" dirty="0">
              <a:solidFill>
                <a:srgbClr val="A6A6A6"/>
              </a:solidFill>
            </a:rPr>
            <a:t>Function</a:t>
          </a:r>
        </a:p>
        <a:p>
          <a:pPr marL="114300" lvl="1" indent="-114300" algn="l" defTabSz="577850">
            <a:lnSpc>
              <a:spcPct val="90000"/>
            </a:lnSpc>
            <a:spcBef>
              <a:spcPct val="0"/>
            </a:spcBef>
            <a:spcAft>
              <a:spcPct val="15000"/>
            </a:spcAft>
            <a:buChar char="•"/>
          </a:pPr>
          <a:r>
            <a:rPr lang="en-US" sz="1300" kern="1200" dirty="0">
              <a:solidFill>
                <a:srgbClr val="A6A6A6"/>
              </a:solidFill>
            </a:rPr>
            <a:t>Target Customers </a:t>
          </a:r>
        </a:p>
      </dsp:txBody>
      <dsp:txXfrm>
        <a:off x="2952" y="1646333"/>
        <a:ext cx="1568611" cy="1686116"/>
      </dsp:txXfrm>
    </dsp:sp>
    <dsp:sp modelId="{3CC577D9-5629-431A-A821-7CE85CE8AE5F}">
      <dsp:nvSpPr>
        <dsp:cNvPr id="0" name=""/>
        <dsp:cNvSpPr/>
      </dsp:nvSpPr>
      <dsp:spPr>
        <a:xfrm>
          <a:off x="1791169" y="1018888"/>
          <a:ext cx="1568611" cy="627444"/>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Who is the Customer</a:t>
          </a:r>
        </a:p>
      </dsp:txBody>
      <dsp:txXfrm>
        <a:off x="1791169" y="1018888"/>
        <a:ext cx="1568611" cy="627444"/>
      </dsp:txXfrm>
    </dsp:sp>
    <dsp:sp modelId="{D25755EF-93A4-4BF4-B6F8-52DFCDCC5F53}">
      <dsp:nvSpPr>
        <dsp:cNvPr id="0" name=""/>
        <dsp:cNvSpPr/>
      </dsp:nvSpPr>
      <dsp:spPr>
        <a:xfrm>
          <a:off x="1791169" y="1646333"/>
          <a:ext cx="1568611" cy="1686116"/>
        </a:xfrm>
        <a:prstGeom prst="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Organization’s Philosophy</a:t>
          </a:r>
        </a:p>
        <a:p>
          <a:pPr marL="114300" lvl="1" indent="-114300" algn="l" defTabSz="577850">
            <a:lnSpc>
              <a:spcPct val="90000"/>
            </a:lnSpc>
            <a:spcBef>
              <a:spcPct val="0"/>
            </a:spcBef>
            <a:spcAft>
              <a:spcPct val="15000"/>
            </a:spcAft>
            <a:buChar char="•"/>
          </a:pPr>
          <a:r>
            <a:rPr lang="en-US" sz="1300" kern="1200" dirty="0">
              <a:solidFill>
                <a:srgbClr val="A6A6A6"/>
              </a:solidFill>
            </a:rPr>
            <a:t>IT Pro Profile &amp; Personas</a:t>
          </a:r>
        </a:p>
        <a:p>
          <a:pPr marL="114300" lvl="1" indent="-114300" algn="l" defTabSz="577850">
            <a:lnSpc>
              <a:spcPct val="90000"/>
            </a:lnSpc>
            <a:spcBef>
              <a:spcPct val="0"/>
            </a:spcBef>
            <a:spcAft>
              <a:spcPct val="15000"/>
            </a:spcAft>
            <a:buChar char="•"/>
          </a:pPr>
          <a:r>
            <a:rPr lang="en-US" sz="1300" kern="1200" dirty="0">
              <a:solidFill>
                <a:srgbClr val="A6A6A6"/>
              </a:solidFill>
            </a:rPr>
            <a:t>Customer Journey</a:t>
          </a:r>
        </a:p>
        <a:p>
          <a:pPr marL="114300" lvl="1" indent="-114300" algn="l" defTabSz="577850">
            <a:lnSpc>
              <a:spcPct val="90000"/>
            </a:lnSpc>
            <a:spcBef>
              <a:spcPct val="0"/>
            </a:spcBef>
            <a:spcAft>
              <a:spcPct val="15000"/>
            </a:spcAft>
            <a:buChar char="•"/>
          </a:pPr>
          <a:r>
            <a:rPr lang="en-US" sz="1300" kern="1200" dirty="0">
              <a:solidFill>
                <a:srgbClr val="A6A6A6"/>
              </a:solidFill>
            </a:rPr>
            <a:t>Priorities at Each Stage</a:t>
          </a:r>
        </a:p>
      </dsp:txBody>
      <dsp:txXfrm>
        <a:off x="1791169" y="1646333"/>
        <a:ext cx="1568611" cy="1686116"/>
      </dsp:txXfrm>
    </dsp:sp>
    <dsp:sp modelId="{3C343D9F-557A-45C2-9A73-7247051E6441}">
      <dsp:nvSpPr>
        <dsp:cNvPr id="0" name=""/>
        <dsp:cNvSpPr/>
      </dsp:nvSpPr>
      <dsp:spPr>
        <a:xfrm>
          <a:off x="3579385" y="1018888"/>
          <a:ext cx="1568611" cy="627444"/>
        </a:xfrm>
        <a:prstGeom prst="rect">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Paying for Software</a:t>
          </a:r>
        </a:p>
      </dsp:txBody>
      <dsp:txXfrm>
        <a:off x="3579385" y="1018888"/>
        <a:ext cx="1568611" cy="627444"/>
      </dsp:txXfrm>
    </dsp:sp>
    <dsp:sp modelId="{FD29DA79-619B-47F5-A3E9-324E555E481C}">
      <dsp:nvSpPr>
        <dsp:cNvPr id="0" name=""/>
        <dsp:cNvSpPr/>
      </dsp:nvSpPr>
      <dsp:spPr>
        <a:xfrm>
          <a:off x="3579385" y="1646333"/>
          <a:ext cx="1568611" cy="1686116"/>
        </a:xfrm>
        <a:prstGeom prst="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Perpetual License</a:t>
          </a:r>
        </a:p>
        <a:p>
          <a:pPr marL="114300" lvl="1" indent="-114300" algn="l" defTabSz="577850">
            <a:lnSpc>
              <a:spcPct val="90000"/>
            </a:lnSpc>
            <a:spcBef>
              <a:spcPct val="0"/>
            </a:spcBef>
            <a:spcAft>
              <a:spcPct val="15000"/>
            </a:spcAft>
            <a:buChar char="•"/>
          </a:pPr>
          <a:r>
            <a:rPr lang="en-US" sz="1300" kern="1200" dirty="0">
              <a:solidFill>
                <a:srgbClr val="A6A6A6"/>
              </a:solidFill>
            </a:rPr>
            <a:t>Subscription License</a:t>
          </a:r>
        </a:p>
      </dsp:txBody>
      <dsp:txXfrm>
        <a:off x="3579385" y="1646333"/>
        <a:ext cx="1568611" cy="1686116"/>
      </dsp:txXfrm>
    </dsp:sp>
    <dsp:sp modelId="{0495CE50-28DD-4E93-8482-BEA94564EB70}">
      <dsp:nvSpPr>
        <dsp:cNvPr id="0" name=""/>
        <dsp:cNvSpPr/>
      </dsp:nvSpPr>
      <dsp:spPr>
        <a:xfrm>
          <a:off x="5367602" y="1018888"/>
          <a:ext cx="1568611" cy="627444"/>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Licensing</a:t>
          </a:r>
        </a:p>
      </dsp:txBody>
      <dsp:txXfrm>
        <a:off x="5367602" y="1018888"/>
        <a:ext cx="1568611" cy="627444"/>
      </dsp:txXfrm>
    </dsp:sp>
    <dsp:sp modelId="{9E373947-43C6-46FF-BA95-FAEC5632E998}">
      <dsp:nvSpPr>
        <dsp:cNvPr id="0" name=""/>
        <dsp:cNvSpPr/>
      </dsp:nvSpPr>
      <dsp:spPr>
        <a:xfrm>
          <a:off x="5367602" y="1646333"/>
          <a:ext cx="1568611" cy="1686116"/>
        </a:xfrm>
        <a:prstGeom prst="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Open Source </a:t>
          </a:r>
        </a:p>
        <a:p>
          <a:pPr marL="114300" lvl="1" indent="-114300" algn="l" defTabSz="577850">
            <a:lnSpc>
              <a:spcPct val="90000"/>
            </a:lnSpc>
            <a:spcBef>
              <a:spcPct val="0"/>
            </a:spcBef>
            <a:spcAft>
              <a:spcPct val="15000"/>
            </a:spcAft>
            <a:buChar char="•"/>
          </a:pPr>
          <a:r>
            <a:rPr lang="en-US" sz="1300" kern="1200" dirty="0">
              <a:solidFill>
                <a:srgbClr val="A6A6A6"/>
              </a:solidFill>
            </a:rPr>
            <a:t>Commercial License</a:t>
          </a:r>
        </a:p>
        <a:p>
          <a:pPr marL="114300" lvl="1" indent="-114300" algn="l" defTabSz="577850">
            <a:lnSpc>
              <a:spcPct val="90000"/>
            </a:lnSpc>
            <a:spcBef>
              <a:spcPct val="0"/>
            </a:spcBef>
            <a:spcAft>
              <a:spcPct val="15000"/>
            </a:spcAft>
            <a:buChar char="•"/>
          </a:pPr>
          <a:r>
            <a:rPr lang="en-US" sz="1300" kern="1200" dirty="0">
              <a:solidFill>
                <a:srgbClr val="A6A6A6"/>
              </a:solidFill>
            </a:rPr>
            <a:t>Service Level Agreements</a:t>
          </a:r>
        </a:p>
      </dsp:txBody>
      <dsp:txXfrm>
        <a:off x="5367602" y="1646333"/>
        <a:ext cx="1568611" cy="1686116"/>
      </dsp:txXfrm>
    </dsp:sp>
    <dsp:sp modelId="{3CAE7D1F-2EA8-42DC-93E9-8509DEEFEFE4}">
      <dsp:nvSpPr>
        <dsp:cNvPr id="0" name=""/>
        <dsp:cNvSpPr/>
      </dsp:nvSpPr>
      <dsp:spPr>
        <a:xfrm>
          <a:off x="7155819" y="1018888"/>
          <a:ext cx="1568611" cy="627444"/>
        </a:xfrm>
        <a:prstGeom prst="rect">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Software Distribution  </a:t>
          </a:r>
        </a:p>
      </dsp:txBody>
      <dsp:txXfrm>
        <a:off x="7155819" y="1018888"/>
        <a:ext cx="1568611" cy="627444"/>
      </dsp:txXfrm>
    </dsp:sp>
    <dsp:sp modelId="{29AEDCB6-9A4C-4B9B-8E46-E0FCBB9F4AF9}">
      <dsp:nvSpPr>
        <dsp:cNvPr id="0" name=""/>
        <dsp:cNvSpPr/>
      </dsp:nvSpPr>
      <dsp:spPr>
        <a:xfrm>
          <a:off x="7155819" y="1646333"/>
          <a:ext cx="1568611" cy="1686116"/>
        </a:xfrm>
        <a:prstGeom prst="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Paths to Market</a:t>
          </a:r>
        </a:p>
        <a:p>
          <a:pPr marL="114300" lvl="1" indent="-114300" algn="l" defTabSz="577850">
            <a:lnSpc>
              <a:spcPct val="90000"/>
            </a:lnSpc>
            <a:spcBef>
              <a:spcPct val="0"/>
            </a:spcBef>
            <a:spcAft>
              <a:spcPct val="15000"/>
            </a:spcAft>
            <a:buChar char="•"/>
          </a:pPr>
          <a:r>
            <a:rPr lang="en-US" sz="1300" kern="1200" dirty="0">
              <a:solidFill>
                <a:srgbClr val="A6A6A6"/>
              </a:solidFill>
            </a:rPr>
            <a:t>Channels</a:t>
          </a:r>
        </a:p>
        <a:p>
          <a:pPr marL="114300" lvl="1" indent="-114300" algn="l" defTabSz="577850">
            <a:lnSpc>
              <a:spcPct val="90000"/>
            </a:lnSpc>
            <a:spcBef>
              <a:spcPct val="0"/>
            </a:spcBef>
            <a:spcAft>
              <a:spcPct val="15000"/>
            </a:spcAft>
            <a:buChar char="•"/>
          </a:pPr>
          <a:r>
            <a:rPr lang="en-US" sz="1300" kern="1200" dirty="0">
              <a:solidFill>
                <a:srgbClr val="A6A6A6"/>
              </a:solidFill>
            </a:rPr>
            <a:t>How to Generate Revenue</a:t>
          </a:r>
        </a:p>
      </dsp:txBody>
      <dsp:txXfrm>
        <a:off x="7155819" y="1646333"/>
        <a:ext cx="1568611" cy="1686116"/>
      </dsp:txXfrm>
    </dsp:sp>
    <dsp:sp modelId="{6686C020-8987-4586-BB6F-FE35DB763DD3}">
      <dsp:nvSpPr>
        <dsp:cNvPr id="0" name=""/>
        <dsp:cNvSpPr/>
      </dsp:nvSpPr>
      <dsp:spPr>
        <a:xfrm>
          <a:off x="8944036" y="1018888"/>
          <a:ext cx="1568611" cy="62744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After-Market:  Support &amp; Maintenance</a:t>
          </a:r>
        </a:p>
      </dsp:txBody>
      <dsp:txXfrm>
        <a:off x="8944036" y="1018888"/>
        <a:ext cx="1568611" cy="627444"/>
      </dsp:txXfrm>
    </dsp:sp>
    <dsp:sp modelId="{C818F769-348E-4094-8447-A37DC2AA2FA2}">
      <dsp:nvSpPr>
        <dsp:cNvPr id="0" name=""/>
        <dsp:cNvSpPr/>
      </dsp:nvSpPr>
      <dsp:spPr>
        <a:xfrm>
          <a:off x="8944036" y="1646333"/>
          <a:ext cx="1568611" cy="168611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Partner Channels</a:t>
          </a:r>
        </a:p>
        <a:p>
          <a:pPr marL="114300" lvl="1" indent="-114300" algn="l" defTabSz="577850">
            <a:lnSpc>
              <a:spcPct val="90000"/>
            </a:lnSpc>
            <a:spcBef>
              <a:spcPct val="0"/>
            </a:spcBef>
            <a:spcAft>
              <a:spcPct val="15000"/>
            </a:spcAft>
            <a:buChar char="•"/>
          </a:pPr>
          <a:r>
            <a:rPr lang="en-US" sz="1300" kern="1200" dirty="0"/>
            <a:t>ISVs</a:t>
          </a:r>
        </a:p>
        <a:p>
          <a:pPr marL="114300" lvl="1" indent="-114300" algn="l" defTabSz="577850">
            <a:lnSpc>
              <a:spcPct val="90000"/>
            </a:lnSpc>
            <a:spcBef>
              <a:spcPct val="0"/>
            </a:spcBef>
            <a:spcAft>
              <a:spcPct val="15000"/>
            </a:spcAft>
            <a:buChar char="•"/>
          </a:pPr>
          <a:r>
            <a:rPr lang="en-US" sz="1300" kern="1200" dirty="0"/>
            <a:t>VARs</a:t>
          </a:r>
        </a:p>
        <a:p>
          <a:pPr marL="114300" lvl="1" indent="-114300" algn="l" defTabSz="577850">
            <a:lnSpc>
              <a:spcPct val="90000"/>
            </a:lnSpc>
            <a:spcBef>
              <a:spcPct val="0"/>
            </a:spcBef>
            <a:spcAft>
              <a:spcPct val="15000"/>
            </a:spcAft>
            <a:buChar char="•"/>
          </a:pPr>
          <a:r>
            <a:rPr lang="en-US" sz="1300" kern="1200" dirty="0"/>
            <a:t>System Integrators (SI) </a:t>
          </a:r>
        </a:p>
        <a:p>
          <a:pPr marL="114300" lvl="1" indent="-114300" algn="l" defTabSz="577850">
            <a:lnSpc>
              <a:spcPct val="90000"/>
            </a:lnSpc>
            <a:spcBef>
              <a:spcPct val="0"/>
            </a:spcBef>
            <a:spcAft>
              <a:spcPct val="15000"/>
            </a:spcAft>
            <a:buChar char="•"/>
          </a:pPr>
          <a:r>
            <a:rPr lang="en-US" sz="1300" kern="1200" dirty="0"/>
            <a:t>IT Consulting</a:t>
          </a:r>
        </a:p>
      </dsp:txBody>
      <dsp:txXfrm>
        <a:off x="8944036" y="1646333"/>
        <a:ext cx="1568611" cy="168611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C6CDC4-1FA9-4CA3-9DA3-201725EF67D5}">
      <dsp:nvSpPr>
        <dsp:cNvPr id="0" name=""/>
        <dsp:cNvSpPr/>
      </dsp:nvSpPr>
      <dsp:spPr>
        <a:xfrm>
          <a:off x="3310585" y="28458"/>
          <a:ext cx="949672" cy="949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Purchase</a:t>
          </a:r>
        </a:p>
      </dsp:txBody>
      <dsp:txXfrm>
        <a:off x="3310585" y="28458"/>
        <a:ext cx="949672" cy="949672"/>
      </dsp:txXfrm>
    </dsp:sp>
    <dsp:sp modelId="{D69E1C97-A717-4BB9-8F1D-972AE0E10344}">
      <dsp:nvSpPr>
        <dsp:cNvPr id="0" name=""/>
        <dsp:cNvSpPr/>
      </dsp:nvSpPr>
      <dsp:spPr>
        <a:xfrm>
          <a:off x="1093463" y="973"/>
          <a:ext cx="3563698" cy="3563698"/>
        </a:xfrm>
        <a:prstGeom prst="circularArrow">
          <a:avLst>
            <a:gd name="adj1" fmla="val 5196"/>
            <a:gd name="adj2" fmla="val 335643"/>
            <a:gd name="adj3" fmla="val 21294340"/>
            <a:gd name="adj4" fmla="val 19765276"/>
            <a:gd name="adj5" fmla="val 606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8B2AFB-190A-4EBD-9917-865904AE19F6}">
      <dsp:nvSpPr>
        <dsp:cNvPr id="0" name=""/>
        <dsp:cNvSpPr/>
      </dsp:nvSpPr>
      <dsp:spPr>
        <a:xfrm>
          <a:off x="3885001" y="1796328"/>
          <a:ext cx="949672" cy="949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C00000"/>
              </a:solidFill>
            </a:rPr>
            <a:t>Software Created</a:t>
          </a:r>
        </a:p>
      </dsp:txBody>
      <dsp:txXfrm>
        <a:off x="3885001" y="1796328"/>
        <a:ext cx="949672" cy="949672"/>
      </dsp:txXfrm>
    </dsp:sp>
    <dsp:sp modelId="{448B851B-0C58-4714-976E-61C3E161645D}">
      <dsp:nvSpPr>
        <dsp:cNvPr id="0" name=""/>
        <dsp:cNvSpPr/>
      </dsp:nvSpPr>
      <dsp:spPr>
        <a:xfrm>
          <a:off x="1058293" y="21679"/>
          <a:ext cx="3563698" cy="3563698"/>
        </a:xfrm>
        <a:prstGeom prst="circularArrow">
          <a:avLst>
            <a:gd name="adj1" fmla="val 5196"/>
            <a:gd name="adj2" fmla="val 335643"/>
            <a:gd name="adj3" fmla="val 3045233"/>
            <a:gd name="adj4" fmla="val 2195194"/>
            <a:gd name="adj5" fmla="val 606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40F2A6-9931-49EB-A168-64383A547449}">
      <dsp:nvSpPr>
        <dsp:cNvPr id="0" name=""/>
        <dsp:cNvSpPr/>
      </dsp:nvSpPr>
      <dsp:spPr>
        <a:xfrm>
          <a:off x="2293836" y="2890807"/>
          <a:ext cx="1422542" cy="949672"/>
        </a:xfrm>
        <a:prstGeom prst="rect">
          <a:avLst/>
        </a:prstGeom>
        <a:solidFill>
          <a:schemeClr val="bg1"/>
        </a:solid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Documentation</a:t>
          </a:r>
        </a:p>
      </dsp:txBody>
      <dsp:txXfrm>
        <a:off x="2293836" y="2890807"/>
        <a:ext cx="1422542" cy="949672"/>
      </dsp:txXfrm>
    </dsp:sp>
    <dsp:sp modelId="{AB42009C-E0D2-4105-9745-F9577D10940E}">
      <dsp:nvSpPr>
        <dsp:cNvPr id="0" name=""/>
        <dsp:cNvSpPr/>
      </dsp:nvSpPr>
      <dsp:spPr>
        <a:xfrm>
          <a:off x="1084345" y="14106"/>
          <a:ext cx="3563698" cy="3563698"/>
        </a:xfrm>
        <a:prstGeom prst="circularArrow">
          <a:avLst>
            <a:gd name="adj1" fmla="val 5196"/>
            <a:gd name="adj2" fmla="val 335643"/>
            <a:gd name="adj3" fmla="val 8248610"/>
            <a:gd name="adj4" fmla="val 6673274"/>
            <a:gd name="adj5" fmla="val 606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801D2A-7F06-4566-8971-DC4FEAA6156D}">
      <dsp:nvSpPr>
        <dsp:cNvPr id="0" name=""/>
        <dsp:cNvSpPr/>
      </dsp:nvSpPr>
      <dsp:spPr>
        <a:xfrm>
          <a:off x="651726" y="1796328"/>
          <a:ext cx="1400861" cy="949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System Requirements</a:t>
          </a:r>
        </a:p>
      </dsp:txBody>
      <dsp:txXfrm>
        <a:off x="651726" y="1796328"/>
        <a:ext cx="1400861" cy="949672"/>
      </dsp:txXfrm>
    </dsp:sp>
    <dsp:sp modelId="{53122BEA-3782-453C-A20C-DB23114B1506}">
      <dsp:nvSpPr>
        <dsp:cNvPr id="0" name=""/>
        <dsp:cNvSpPr/>
      </dsp:nvSpPr>
      <dsp:spPr>
        <a:xfrm>
          <a:off x="1074147" y="688"/>
          <a:ext cx="3563698" cy="3563698"/>
        </a:xfrm>
        <a:prstGeom prst="circularArrow">
          <a:avLst>
            <a:gd name="adj1" fmla="val 5196"/>
            <a:gd name="adj2" fmla="val 335643"/>
            <a:gd name="adj3" fmla="val 12299080"/>
            <a:gd name="adj4" fmla="val 10770016"/>
            <a:gd name="adj5" fmla="val 606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42CC39-A9EA-4634-ADDD-37F06CC26674}">
      <dsp:nvSpPr>
        <dsp:cNvPr id="0" name=""/>
        <dsp:cNvSpPr/>
      </dsp:nvSpPr>
      <dsp:spPr>
        <a:xfrm>
          <a:off x="1226142" y="28458"/>
          <a:ext cx="1400861" cy="949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Sales &amp; Marketing</a:t>
          </a:r>
        </a:p>
      </dsp:txBody>
      <dsp:txXfrm>
        <a:off x="1226142" y="28458"/>
        <a:ext cx="1400861" cy="949672"/>
      </dsp:txXfrm>
    </dsp:sp>
    <dsp:sp modelId="{245F3BC0-23C1-4769-8B21-65A95B92416B}">
      <dsp:nvSpPr>
        <dsp:cNvPr id="0" name=""/>
        <dsp:cNvSpPr/>
      </dsp:nvSpPr>
      <dsp:spPr>
        <a:xfrm>
          <a:off x="1074147" y="688"/>
          <a:ext cx="3563698" cy="3563698"/>
        </a:xfrm>
        <a:prstGeom prst="circularArrow">
          <a:avLst>
            <a:gd name="adj1" fmla="val 5196"/>
            <a:gd name="adj2" fmla="val 335643"/>
            <a:gd name="adj3" fmla="val 16866822"/>
            <a:gd name="adj4" fmla="val 15700389"/>
            <a:gd name="adj5" fmla="val 6063"/>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D55807-9392-430E-BD1D-A748AAFE4C70}">
      <dsp:nvSpPr>
        <dsp:cNvPr id="0" name=""/>
        <dsp:cNvSpPr/>
      </dsp:nvSpPr>
      <dsp:spPr>
        <a:xfrm>
          <a:off x="3375187" y="27763"/>
          <a:ext cx="950118" cy="950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Training</a:t>
          </a:r>
        </a:p>
      </dsp:txBody>
      <dsp:txXfrm>
        <a:off x="3375187" y="27763"/>
        <a:ext cx="950118" cy="950118"/>
      </dsp:txXfrm>
    </dsp:sp>
    <dsp:sp modelId="{F82C32EB-17A9-431E-BD91-B6EFE3C6B226}">
      <dsp:nvSpPr>
        <dsp:cNvPr id="0" name=""/>
        <dsp:cNvSpPr/>
      </dsp:nvSpPr>
      <dsp:spPr>
        <a:xfrm>
          <a:off x="1138080" y="26"/>
          <a:ext cx="3564893" cy="3564893"/>
        </a:xfrm>
        <a:prstGeom prst="circularArrow">
          <a:avLst>
            <a:gd name="adj1" fmla="val 5197"/>
            <a:gd name="adj2" fmla="val 335695"/>
            <a:gd name="adj3" fmla="val 21294132"/>
            <a:gd name="adj4" fmla="val 19765459"/>
            <a:gd name="adj5" fmla="val 6063"/>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452AF2-D751-4CCE-BD7F-8F825316FF97}">
      <dsp:nvSpPr>
        <dsp:cNvPr id="0" name=""/>
        <dsp:cNvSpPr/>
      </dsp:nvSpPr>
      <dsp:spPr>
        <a:xfrm>
          <a:off x="3949785" y="1796196"/>
          <a:ext cx="950118" cy="950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Features</a:t>
          </a:r>
        </a:p>
      </dsp:txBody>
      <dsp:txXfrm>
        <a:off x="3949785" y="1796196"/>
        <a:ext cx="950118" cy="950118"/>
      </dsp:txXfrm>
    </dsp:sp>
    <dsp:sp modelId="{35D0DC17-25D5-454C-B482-E13652636A94}">
      <dsp:nvSpPr>
        <dsp:cNvPr id="0" name=""/>
        <dsp:cNvSpPr/>
      </dsp:nvSpPr>
      <dsp:spPr>
        <a:xfrm>
          <a:off x="1138080" y="26"/>
          <a:ext cx="3564893" cy="3564893"/>
        </a:xfrm>
        <a:prstGeom prst="circularArrow">
          <a:avLst>
            <a:gd name="adj1" fmla="val 5197"/>
            <a:gd name="adj2" fmla="val 335695"/>
            <a:gd name="adj3" fmla="val 4015621"/>
            <a:gd name="adj4" fmla="val 2252585"/>
            <a:gd name="adj5" fmla="val 6063"/>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122AD7-8BC4-442E-99DB-DC792E967F73}">
      <dsp:nvSpPr>
        <dsp:cNvPr id="0" name=""/>
        <dsp:cNvSpPr/>
      </dsp:nvSpPr>
      <dsp:spPr>
        <a:xfrm>
          <a:off x="2445467" y="2889147"/>
          <a:ext cx="950118" cy="950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Install &amp; Debug</a:t>
          </a:r>
        </a:p>
      </dsp:txBody>
      <dsp:txXfrm>
        <a:off x="2445467" y="2889147"/>
        <a:ext cx="950118" cy="950118"/>
      </dsp:txXfrm>
    </dsp:sp>
    <dsp:sp modelId="{FB305AD7-505B-4BA2-ABFB-C9BC715B95A8}">
      <dsp:nvSpPr>
        <dsp:cNvPr id="0" name=""/>
        <dsp:cNvSpPr/>
      </dsp:nvSpPr>
      <dsp:spPr>
        <a:xfrm>
          <a:off x="1138080" y="26"/>
          <a:ext cx="3564893" cy="3564893"/>
        </a:xfrm>
        <a:prstGeom prst="circularArrow">
          <a:avLst>
            <a:gd name="adj1" fmla="val 5197"/>
            <a:gd name="adj2" fmla="val 335695"/>
            <a:gd name="adj3" fmla="val 8211720"/>
            <a:gd name="adj4" fmla="val 6448685"/>
            <a:gd name="adj5" fmla="val 6063"/>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3394BA-6697-4E57-B653-709F3D597C68}">
      <dsp:nvSpPr>
        <dsp:cNvPr id="0" name=""/>
        <dsp:cNvSpPr/>
      </dsp:nvSpPr>
      <dsp:spPr>
        <a:xfrm>
          <a:off x="789695" y="1796196"/>
          <a:ext cx="1253026" cy="950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Maintenance</a:t>
          </a:r>
        </a:p>
      </dsp:txBody>
      <dsp:txXfrm>
        <a:off x="789695" y="1796196"/>
        <a:ext cx="1253026" cy="950118"/>
      </dsp:txXfrm>
    </dsp:sp>
    <dsp:sp modelId="{7B94F7B4-2839-4D9F-939C-C4D606CF5D58}">
      <dsp:nvSpPr>
        <dsp:cNvPr id="0" name=""/>
        <dsp:cNvSpPr/>
      </dsp:nvSpPr>
      <dsp:spPr>
        <a:xfrm>
          <a:off x="1138080" y="26"/>
          <a:ext cx="3564893" cy="3564893"/>
        </a:xfrm>
        <a:prstGeom prst="circularArrow">
          <a:avLst>
            <a:gd name="adj1" fmla="val 5197"/>
            <a:gd name="adj2" fmla="val 335695"/>
            <a:gd name="adj3" fmla="val 12298847"/>
            <a:gd name="adj4" fmla="val 10770173"/>
            <a:gd name="adj5" fmla="val 6063"/>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EEE982-FDFF-40AD-9225-724F993DC931}">
      <dsp:nvSpPr>
        <dsp:cNvPr id="0" name=""/>
        <dsp:cNvSpPr/>
      </dsp:nvSpPr>
      <dsp:spPr>
        <a:xfrm>
          <a:off x="1426602" y="27763"/>
          <a:ext cx="1128408" cy="950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Consulting</a:t>
          </a:r>
        </a:p>
      </dsp:txBody>
      <dsp:txXfrm>
        <a:off x="1426602" y="27763"/>
        <a:ext cx="1128408" cy="950118"/>
      </dsp:txXfrm>
    </dsp:sp>
    <dsp:sp modelId="{716913A9-8D9E-4647-B56E-0D7B415F6D19}">
      <dsp:nvSpPr>
        <dsp:cNvPr id="0" name=""/>
        <dsp:cNvSpPr/>
      </dsp:nvSpPr>
      <dsp:spPr>
        <a:xfrm>
          <a:off x="1138080" y="26"/>
          <a:ext cx="3564893" cy="3564893"/>
        </a:xfrm>
        <a:prstGeom prst="circularArrow">
          <a:avLst>
            <a:gd name="adj1" fmla="val 5197"/>
            <a:gd name="adj2" fmla="val 335695"/>
            <a:gd name="adj3" fmla="val 16866607"/>
            <a:gd name="adj4" fmla="val 15398341"/>
            <a:gd name="adj5" fmla="val 6063"/>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F00AF-3294-4456-B54B-2C89458121C6}">
      <dsp:nvSpPr>
        <dsp:cNvPr id="0" name=""/>
        <dsp:cNvSpPr/>
      </dsp:nvSpPr>
      <dsp:spPr>
        <a:xfrm>
          <a:off x="2952" y="1018888"/>
          <a:ext cx="1568611" cy="6274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Defining the Market</a:t>
          </a:r>
        </a:p>
      </dsp:txBody>
      <dsp:txXfrm>
        <a:off x="2952" y="1018888"/>
        <a:ext cx="1568611" cy="627444"/>
      </dsp:txXfrm>
    </dsp:sp>
    <dsp:sp modelId="{2640099D-C009-4F09-8BB7-CB88A434DF8D}">
      <dsp:nvSpPr>
        <dsp:cNvPr id="0" name=""/>
        <dsp:cNvSpPr/>
      </dsp:nvSpPr>
      <dsp:spPr>
        <a:xfrm>
          <a:off x="2952" y="1646333"/>
          <a:ext cx="1568611" cy="168611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Category</a:t>
          </a:r>
        </a:p>
        <a:p>
          <a:pPr marL="114300" lvl="1" indent="-114300" algn="l" defTabSz="577850">
            <a:lnSpc>
              <a:spcPct val="90000"/>
            </a:lnSpc>
            <a:spcBef>
              <a:spcPct val="0"/>
            </a:spcBef>
            <a:spcAft>
              <a:spcPct val="15000"/>
            </a:spcAft>
            <a:buChar char="•"/>
          </a:pPr>
          <a:r>
            <a:rPr lang="en-US" sz="1300" kern="1200" dirty="0">
              <a:solidFill>
                <a:srgbClr val="A6A6A6"/>
              </a:solidFill>
            </a:rPr>
            <a:t>Function</a:t>
          </a:r>
        </a:p>
        <a:p>
          <a:pPr marL="114300" lvl="1" indent="-114300" algn="l" defTabSz="577850">
            <a:lnSpc>
              <a:spcPct val="90000"/>
            </a:lnSpc>
            <a:spcBef>
              <a:spcPct val="0"/>
            </a:spcBef>
            <a:spcAft>
              <a:spcPct val="15000"/>
            </a:spcAft>
            <a:buChar char="•"/>
          </a:pPr>
          <a:r>
            <a:rPr lang="en-US" sz="1300" kern="1200" dirty="0">
              <a:solidFill>
                <a:srgbClr val="A6A6A6"/>
              </a:solidFill>
            </a:rPr>
            <a:t>Target Customers </a:t>
          </a:r>
        </a:p>
      </dsp:txBody>
      <dsp:txXfrm>
        <a:off x="2952" y="1646333"/>
        <a:ext cx="1568611" cy="1686116"/>
      </dsp:txXfrm>
    </dsp:sp>
    <dsp:sp modelId="{3CC577D9-5629-431A-A821-7CE85CE8AE5F}">
      <dsp:nvSpPr>
        <dsp:cNvPr id="0" name=""/>
        <dsp:cNvSpPr/>
      </dsp:nvSpPr>
      <dsp:spPr>
        <a:xfrm>
          <a:off x="1791169" y="1018888"/>
          <a:ext cx="1568611" cy="627444"/>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Who is the Customer</a:t>
          </a:r>
        </a:p>
      </dsp:txBody>
      <dsp:txXfrm>
        <a:off x="1791169" y="1018888"/>
        <a:ext cx="1568611" cy="627444"/>
      </dsp:txXfrm>
    </dsp:sp>
    <dsp:sp modelId="{D25755EF-93A4-4BF4-B6F8-52DFCDCC5F53}">
      <dsp:nvSpPr>
        <dsp:cNvPr id="0" name=""/>
        <dsp:cNvSpPr/>
      </dsp:nvSpPr>
      <dsp:spPr>
        <a:xfrm>
          <a:off x="1791169" y="1646333"/>
          <a:ext cx="1568611" cy="1686116"/>
        </a:xfrm>
        <a:prstGeom prst="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Organization’s Philosophy</a:t>
          </a:r>
        </a:p>
        <a:p>
          <a:pPr marL="114300" lvl="1" indent="-114300" algn="l" defTabSz="577850">
            <a:lnSpc>
              <a:spcPct val="90000"/>
            </a:lnSpc>
            <a:spcBef>
              <a:spcPct val="0"/>
            </a:spcBef>
            <a:spcAft>
              <a:spcPct val="15000"/>
            </a:spcAft>
            <a:buChar char="•"/>
          </a:pPr>
          <a:r>
            <a:rPr lang="en-US" sz="1300" kern="1200" dirty="0">
              <a:solidFill>
                <a:srgbClr val="A6A6A6"/>
              </a:solidFill>
            </a:rPr>
            <a:t>IT Pro Profile &amp; Personas</a:t>
          </a:r>
        </a:p>
        <a:p>
          <a:pPr marL="114300" lvl="1" indent="-114300" algn="l" defTabSz="577850">
            <a:lnSpc>
              <a:spcPct val="90000"/>
            </a:lnSpc>
            <a:spcBef>
              <a:spcPct val="0"/>
            </a:spcBef>
            <a:spcAft>
              <a:spcPct val="15000"/>
            </a:spcAft>
            <a:buChar char="•"/>
          </a:pPr>
          <a:r>
            <a:rPr lang="en-US" sz="1300" kern="1200" dirty="0">
              <a:solidFill>
                <a:srgbClr val="A6A6A6"/>
              </a:solidFill>
            </a:rPr>
            <a:t>Customer Journey</a:t>
          </a:r>
        </a:p>
        <a:p>
          <a:pPr marL="114300" lvl="1" indent="-114300" algn="l" defTabSz="577850">
            <a:lnSpc>
              <a:spcPct val="90000"/>
            </a:lnSpc>
            <a:spcBef>
              <a:spcPct val="0"/>
            </a:spcBef>
            <a:spcAft>
              <a:spcPct val="15000"/>
            </a:spcAft>
            <a:buChar char="•"/>
          </a:pPr>
          <a:r>
            <a:rPr lang="en-US" sz="1300" kern="1200" dirty="0">
              <a:solidFill>
                <a:srgbClr val="A6A6A6"/>
              </a:solidFill>
            </a:rPr>
            <a:t>Priorities at Each Stage</a:t>
          </a:r>
        </a:p>
      </dsp:txBody>
      <dsp:txXfrm>
        <a:off x="1791169" y="1646333"/>
        <a:ext cx="1568611" cy="1686116"/>
      </dsp:txXfrm>
    </dsp:sp>
    <dsp:sp modelId="{3C343D9F-557A-45C2-9A73-7247051E6441}">
      <dsp:nvSpPr>
        <dsp:cNvPr id="0" name=""/>
        <dsp:cNvSpPr/>
      </dsp:nvSpPr>
      <dsp:spPr>
        <a:xfrm>
          <a:off x="3579385" y="1018888"/>
          <a:ext cx="1568611" cy="627444"/>
        </a:xfrm>
        <a:prstGeom prst="rect">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Paying for Software</a:t>
          </a:r>
        </a:p>
      </dsp:txBody>
      <dsp:txXfrm>
        <a:off x="3579385" y="1018888"/>
        <a:ext cx="1568611" cy="627444"/>
      </dsp:txXfrm>
    </dsp:sp>
    <dsp:sp modelId="{FD29DA79-619B-47F5-A3E9-324E555E481C}">
      <dsp:nvSpPr>
        <dsp:cNvPr id="0" name=""/>
        <dsp:cNvSpPr/>
      </dsp:nvSpPr>
      <dsp:spPr>
        <a:xfrm>
          <a:off x="3579385" y="1646333"/>
          <a:ext cx="1568611" cy="1686116"/>
        </a:xfrm>
        <a:prstGeom prst="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Perpetual License</a:t>
          </a:r>
        </a:p>
        <a:p>
          <a:pPr marL="114300" lvl="1" indent="-114300" algn="l" defTabSz="577850">
            <a:lnSpc>
              <a:spcPct val="90000"/>
            </a:lnSpc>
            <a:spcBef>
              <a:spcPct val="0"/>
            </a:spcBef>
            <a:spcAft>
              <a:spcPct val="15000"/>
            </a:spcAft>
            <a:buChar char="•"/>
          </a:pPr>
          <a:r>
            <a:rPr lang="en-US" sz="1300" kern="1200" dirty="0">
              <a:solidFill>
                <a:srgbClr val="A6A6A6"/>
              </a:solidFill>
            </a:rPr>
            <a:t>Subscription License</a:t>
          </a:r>
        </a:p>
      </dsp:txBody>
      <dsp:txXfrm>
        <a:off x="3579385" y="1646333"/>
        <a:ext cx="1568611" cy="1686116"/>
      </dsp:txXfrm>
    </dsp:sp>
    <dsp:sp modelId="{0495CE50-28DD-4E93-8482-BEA94564EB70}">
      <dsp:nvSpPr>
        <dsp:cNvPr id="0" name=""/>
        <dsp:cNvSpPr/>
      </dsp:nvSpPr>
      <dsp:spPr>
        <a:xfrm>
          <a:off x="5367602" y="1018888"/>
          <a:ext cx="1568611" cy="627444"/>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Licensing</a:t>
          </a:r>
        </a:p>
      </dsp:txBody>
      <dsp:txXfrm>
        <a:off x="5367602" y="1018888"/>
        <a:ext cx="1568611" cy="627444"/>
      </dsp:txXfrm>
    </dsp:sp>
    <dsp:sp modelId="{9E373947-43C6-46FF-BA95-FAEC5632E998}">
      <dsp:nvSpPr>
        <dsp:cNvPr id="0" name=""/>
        <dsp:cNvSpPr/>
      </dsp:nvSpPr>
      <dsp:spPr>
        <a:xfrm>
          <a:off x="5367602" y="1646333"/>
          <a:ext cx="1568611" cy="1686116"/>
        </a:xfrm>
        <a:prstGeom prst="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Open Source </a:t>
          </a:r>
        </a:p>
        <a:p>
          <a:pPr marL="114300" lvl="1" indent="-114300" algn="l" defTabSz="577850">
            <a:lnSpc>
              <a:spcPct val="90000"/>
            </a:lnSpc>
            <a:spcBef>
              <a:spcPct val="0"/>
            </a:spcBef>
            <a:spcAft>
              <a:spcPct val="15000"/>
            </a:spcAft>
            <a:buChar char="•"/>
          </a:pPr>
          <a:r>
            <a:rPr lang="en-US" sz="1300" kern="1200" dirty="0">
              <a:solidFill>
                <a:srgbClr val="A6A6A6"/>
              </a:solidFill>
            </a:rPr>
            <a:t>Commercial License</a:t>
          </a:r>
        </a:p>
        <a:p>
          <a:pPr marL="114300" lvl="1" indent="-114300" algn="l" defTabSz="577850">
            <a:lnSpc>
              <a:spcPct val="90000"/>
            </a:lnSpc>
            <a:spcBef>
              <a:spcPct val="0"/>
            </a:spcBef>
            <a:spcAft>
              <a:spcPct val="15000"/>
            </a:spcAft>
            <a:buChar char="•"/>
          </a:pPr>
          <a:r>
            <a:rPr lang="en-US" sz="1300" kern="1200" dirty="0">
              <a:solidFill>
                <a:srgbClr val="A6A6A6"/>
              </a:solidFill>
            </a:rPr>
            <a:t>Service Level Agreements</a:t>
          </a:r>
        </a:p>
      </dsp:txBody>
      <dsp:txXfrm>
        <a:off x="5367602" y="1646333"/>
        <a:ext cx="1568611" cy="1686116"/>
      </dsp:txXfrm>
    </dsp:sp>
    <dsp:sp modelId="{3CAE7D1F-2EA8-42DC-93E9-8509DEEFEFE4}">
      <dsp:nvSpPr>
        <dsp:cNvPr id="0" name=""/>
        <dsp:cNvSpPr/>
      </dsp:nvSpPr>
      <dsp:spPr>
        <a:xfrm>
          <a:off x="7155819" y="1018888"/>
          <a:ext cx="1568611" cy="627444"/>
        </a:xfrm>
        <a:prstGeom prst="rect">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Software Distribution  </a:t>
          </a:r>
        </a:p>
      </dsp:txBody>
      <dsp:txXfrm>
        <a:off x="7155819" y="1018888"/>
        <a:ext cx="1568611" cy="627444"/>
      </dsp:txXfrm>
    </dsp:sp>
    <dsp:sp modelId="{29AEDCB6-9A4C-4B9B-8E46-E0FCBB9F4AF9}">
      <dsp:nvSpPr>
        <dsp:cNvPr id="0" name=""/>
        <dsp:cNvSpPr/>
      </dsp:nvSpPr>
      <dsp:spPr>
        <a:xfrm>
          <a:off x="7155819" y="1646333"/>
          <a:ext cx="1568611" cy="1686116"/>
        </a:xfrm>
        <a:prstGeom prst="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Paths to Market</a:t>
          </a:r>
        </a:p>
        <a:p>
          <a:pPr marL="114300" lvl="1" indent="-114300" algn="l" defTabSz="577850">
            <a:lnSpc>
              <a:spcPct val="90000"/>
            </a:lnSpc>
            <a:spcBef>
              <a:spcPct val="0"/>
            </a:spcBef>
            <a:spcAft>
              <a:spcPct val="15000"/>
            </a:spcAft>
            <a:buChar char="•"/>
          </a:pPr>
          <a:r>
            <a:rPr lang="en-US" sz="1300" kern="1200" dirty="0">
              <a:solidFill>
                <a:srgbClr val="A6A6A6"/>
              </a:solidFill>
            </a:rPr>
            <a:t>Channels</a:t>
          </a:r>
        </a:p>
        <a:p>
          <a:pPr marL="114300" lvl="1" indent="-114300" algn="l" defTabSz="577850">
            <a:lnSpc>
              <a:spcPct val="90000"/>
            </a:lnSpc>
            <a:spcBef>
              <a:spcPct val="0"/>
            </a:spcBef>
            <a:spcAft>
              <a:spcPct val="15000"/>
            </a:spcAft>
            <a:buChar char="•"/>
          </a:pPr>
          <a:r>
            <a:rPr lang="en-US" sz="1300" kern="1200" dirty="0">
              <a:solidFill>
                <a:srgbClr val="A6A6A6"/>
              </a:solidFill>
            </a:rPr>
            <a:t>How to Generate Revenue</a:t>
          </a:r>
        </a:p>
      </dsp:txBody>
      <dsp:txXfrm>
        <a:off x="7155819" y="1646333"/>
        <a:ext cx="1568611" cy="1686116"/>
      </dsp:txXfrm>
    </dsp:sp>
    <dsp:sp modelId="{6686C020-8987-4586-BB6F-FE35DB763DD3}">
      <dsp:nvSpPr>
        <dsp:cNvPr id="0" name=""/>
        <dsp:cNvSpPr/>
      </dsp:nvSpPr>
      <dsp:spPr>
        <a:xfrm>
          <a:off x="8944036" y="1018888"/>
          <a:ext cx="1568611" cy="62744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After-Market:  Support &amp; Maintenance</a:t>
          </a:r>
        </a:p>
      </dsp:txBody>
      <dsp:txXfrm>
        <a:off x="8944036" y="1018888"/>
        <a:ext cx="1568611" cy="627444"/>
      </dsp:txXfrm>
    </dsp:sp>
    <dsp:sp modelId="{C818F769-348E-4094-8447-A37DC2AA2FA2}">
      <dsp:nvSpPr>
        <dsp:cNvPr id="0" name=""/>
        <dsp:cNvSpPr/>
      </dsp:nvSpPr>
      <dsp:spPr>
        <a:xfrm>
          <a:off x="8944036" y="1646333"/>
          <a:ext cx="1568611" cy="168611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Partner Channels</a:t>
          </a:r>
        </a:p>
        <a:p>
          <a:pPr marL="114300" lvl="1" indent="-114300" algn="l" defTabSz="577850">
            <a:lnSpc>
              <a:spcPct val="90000"/>
            </a:lnSpc>
            <a:spcBef>
              <a:spcPct val="0"/>
            </a:spcBef>
            <a:spcAft>
              <a:spcPct val="15000"/>
            </a:spcAft>
            <a:buChar char="•"/>
          </a:pPr>
          <a:r>
            <a:rPr lang="en-US" sz="1300" kern="1200" dirty="0"/>
            <a:t>ISVs</a:t>
          </a:r>
        </a:p>
        <a:p>
          <a:pPr marL="114300" lvl="1" indent="-114300" algn="l" defTabSz="577850">
            <a:lnSpc>
              <a:spcPct val="90000"/>
            </a:lnSpc>
            <a:spcBef>
              <a:spcPct val="0"/>
            </a:spcBef>
            <a:spcAft>
              <a:spcPct val="15000"/>
            </a:spcAft>
            <a:buChar char="•"/>
          </a:pPr>
          <a:r>
            <a:rPr lang="en-US" sz="1300" kern="1200" dirty="0"/>
            <a:t>VARs</a:t>
          </a:r>
        </a:p>
        <a:p>
          <a:pPr marL="114300" lvl="1" indent="-114300" algn="l" defTabSz="577850">
            <a:lnSpc>
              <a:spcPct val="90000"/>
            </a:lnSpc>
            <a:spcBef>
              <a:spcPct val="0"/>
            </a:spcBef>
            <a:spcAft>
              <a:spcPct val="15000"/>
            </a:spcAft>
            <a:buChar char="•"/>
          </a:pPr>
          <a:r>
            <a:rPr lang="en-US" sz="1300" kern="1200" dirty="0"/>
            <a:t>System Integrators (SI) </a:t>
          </a:r>
        </a:p>
        <a:p>
          <a:pPr marL="114300" lvl="1" indent="-114300" algn="l" defTabSz="577850">
            <a:lnSpc>
              <a:spcPct val="90000"/>
            </a:lnSpc>
            <a:spcBef>
              <a:spcPct val="0"/>
            </a:spcBef>
            <a:spcAft>
              <a:spcPct val="15000"/>
            </a:spcAft>
            <a:buChar char="•"/>
          </a:pPr>
          <a:r>
            <a:rPr lang="en-US" sz="1300" kern="1200" dirty="0"/>
            <a:t>IT Consulting</a:t>
          </a:r>
        </a:p>
      </dsp:txBody>
      <dsp:txXfrm>
        <a:off x="8944036" y="1646333"/>
        <a:ext cx="1568611" cy="16861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F00AF-3294-4456-B54B-2C89458121C6}">
      <dsp:nvSpPr>
        <dsp:cNvPr id="0" name=""/>
        <dsp:cNvSpPr/>
      </dsp:nvSpPr>
      <dsp:spPr>
        <a:xfrm>
          <a:off x="2952" y="1018888"/>
          <a:ext cx="1568611" cy="6274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Defining the Market</a:t>
          </a:r>
        </a:p>
      </dsp:txBody>
      <dsp:txXfrm>
        <a:off x="2952" y="1018888"/>
        <a:ext cx="1568611" cy="627444"/>
      </dsp:txXfrm>
    </dsp:sp>
    <dsp:sp modelId="{2640099D-C009-4F09-8BB7-CB88A434DF8D}">
      <dsp:nvSpPr>
        <dsp:cNvPr id="0" name=""/>
        <dsp:cNvSpPr/>
      </dsp:nvSpPr>
      <dsp:spPr>
        <a:xfrm>
          <a:off x="2952" y="1646333"/>
          <a:ext cx="1568611" cy="168611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Category</a:t>
          </a:r>
        </a:p>
        <a:p>
          <a:pPr marL="114300" lvl="1" indent="-114300" algn="l" defTabSz="577850">
            <a:lnSpc>
              <a:spcPct val="90000"/>
            </a:lnSpc>
            <a:spcBef>
              <a:spcPct val="0"/>
            </a:spcBef>
            <a:spcAft>
              <a:spcPct val="15000"/>
            </a:spcAft>
            <a:buChar char="•"/>
          </a:pPr>
          <a:r>
            <a:rPr lang="en-US" sz="1300" kern="1200" dirty="0"/>
            <a:t>Function</a:t>
          </a:r>
        </a:p>
        <a:p>
          <a:pPr marL="114300" lvl="1" indent="-114300" algn="l" defTabSz="577850">
            <a:lnSpc>
              <a:spcPct val="90000"/>
            </a:lnSpc>
            <a:spcBef>
              <a:spcPct val="0"/>
            </a:spcBef>
            <a:spcAft>
              <a:spcPct val="15000"/>
            </a:spcAft>
            <a:buChar char="•"/>
          </a:pPr>
          <a:r>
            <a:rPr lang="en-US" sz="1300" kern="1200" dirty="0"/>
            <a:t>Target Customers </a:t>
          </a:r>
        </a:p>
      </dsp:txBody>
      <dsp:txXfrm>
        <a:off x="2952" y="1646333"/>
        <a:ext cx="1568611" cy="1686116"/>
      </dsp:txXfrm>
    </dsp:sp>
    <dsp:sp modelId="{3CC577D9-5629-431A-A821-7CE85CE8AE5F}">
      <dsp:nvSpPr>
        <dsp:cNvPr id="0" name=""/>
        <dsp:cNvSpPr/>
      </dsp:nvSpPr>
      <dsp:spPr>
        <a:xfrm>
          <a:off x="1791169" y="1018888"/>
          <a:ext cx="1568611" cy="627444"/>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Who is the Customer</a:t>
          </a:r>
        </a:p>
      </dsp:txBody>
      <dsp:txXfrm>
        <a:off x="1791169" y="1018888"/>
        <a:ext cx="1568611" cy="627444"/>
      </dsp:txXfrm>
    </dsp:sp>
    <dsp:sp modelId="{D25755EF-93A4-4BF4-B6F8-52DFCDCC5F53}">
      <dsp:nvSpPr>
        <dsp:cNvPr id="0" name=""/>
        <dsp:cNvSpPr/>
      </dsp:nvSpPr>
      <dsp:spPr>
        <a:xfrm>
          <a:off x="1791169" y="1646333"/>
          <a:ext cx="1568611" cy="1686116"/>
        </a:xfrm>
        <a:prstGeom prst="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Organization’s Philosophy</a:t>
          </a:r>
        </a:p>
        <a:p>
          <a:pPr marL="114300" lvl="1" indent="-114300" algn="l" defTabSz="577850">
            <a:lnSpc>
              <a:spcPct val="90000"/>
            </a:lnSpc>
            <a:spcBef>
              <a:spcPct val="0"/>
            </a:spcBef>
            <a:spcAft>
              <a:spcPct val="15000"/>
            </a:spcAft>
            <a:buChar char="•"/>
          </a:pPr>
          <a:r>
            <a:rPr lang="en-US" sz="1300" kern="1200" dirty="0">
              <a:solidFill>
                <a:srgbClr val="A6A6A6"/>
              </a:solidFill>
            </a:rPr>
            <a:t>IT Pro Profile &amp; Personas</a:t>
          </a:r>
        </a:p>
        <a:p>
          <a:pPr marL="114300" lvl="1" indent="-114300" algn="l" defTabSz="577850">
            <a:lnSpc>
              <a:spcPct val="90000"/>
            </a:lnSpc>
            <a:spcBef>
              <a:spcPct val="0"/>
            </a:spcBef>
            <a:spcAft>
              <a:spcPct val="15000"/>
            </a:spcAft>
            <a:buChar char="•"/>
          </a:pPr>
          <a:r>
            <a:rPr lang="en-US" sz="1300" kern="1200" dirty="0">
              <a:solidFill>
                <a:srgbClr val="A6A6A6"/>
              </a:solidFill>
            </a:rPr>
            <a:t>Customer Journey</a:t>
          </a:r>
        </a:p>
        <a:p>
          <a:pPr marL="114300" lvl="1" indent="-114300" algn="l" defTabSz="577850">
            <a:lnSpc>
              <a:spcPct val="90000"/>
            </a:lnSpc>
            <a:spcBef>
              <a:spcPct val="0"/>
            </a:spcBef>
            <a:spcAft>
              <a:spcPct val="15000"/>
            </a:spcAft>
            <a:buChar char="•"/>
          </a:pPr>
          <a:r>
            <a:rPr lang="en-US" sz="1300" kern="1200" dirty="0">
              <a:solidFill>
                <a:srgbClr val="A6A6A6"/>
              </a:solidFill>
            </a:rPr>
            <a:t>Priorities at Each Stage</a:t>
          </a:r>
        </a:p>
      </dsp:txBody>
      <dsp:txXfrm>
        <a:off x="1791169" y="1646333"/>
        <a:ext cx="1568611" cy="1686116"/>
      </dsp:txXfrm>
    </dsp:sp>
    <dsp:sp modelId="{5EAAACAB-FC66-44D4-8DA1-819497B910BF}">
      <dsp:nvSpPr>
        <dsp:cNvPr id="0" name=""/>
        <dsp:cNvSpPr/>
      </dsp:nvSpPr>
      <dsp:spPr>
        <a:xfrm>
          <a:off x="3579385" y="1018888"/>
          <a:ext cx="1568611" cy="627444"/>
        </a:xfrm>
        <a:prstGeom prst="rect">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Licensing</a:t>
          </a:r>
        </a:p>
      </dsp:txBody>
      <dsp:txXfrm>
        <a:off x="3579385" y="1018888"/>
        <a:ext cx="1568611" cy="627444"/>
      </dsp:txXfrm>
    </dsp:sp>
    <dsp:sp modelId="{056F513E-4544-4A12-82F4-5CC7BD96C4F1}">
      <dsp:nvSpPr>
        <dsp:cNvPr id="0" name=""/>
        <dsp:cNvSpPr/>
      </dsp:nvSpPr>
      <dsp:spPr>
        <a:xfrm>
          <a:off x="3579385" y="1646333"/>
          <a:ext cx="1568611" cy="1686116"/>
        </a:xfrm>
        <a:prstGeom prst="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Open Source </a:t>
          </a:r>
        </a:p>
        <a:p>
          <a:pPr marL="114300" lvl="1" indent="-114300" algn="l" defTabSz="577850">
            <a:lnSpc>
              <a:spcPct val="90000"/>
            </a:lnSpc>
            <a:spcBef>
              <a:spcPct val="0"/>
            </a:spcBef>
            <a:spcAft>
              <a:spcPct val="15000"/>
            </a:spcAft>
            <a:buChar char="•"/>
          </a:pPr>
          <a:r>
            <a:rPr lang="en-US" sz="1300" kern="1200" dirty="0">
              <a:solidFill>
                <a:srgbClr val="A6A6A6"/>
              </a:solidFill>
            </a:rPr>
            <a:t>Commercial License</a:t>
          </a:r>
        </a:p>
        <a:p>
          <a:pPr marL="114300" lvl="1" indent="-114300" algn="l" defTabSz="577850">
            <a:lnSpc>
              <a:spcPct val="90000"/>
            </a:lnSpc>
            <a:spcBef>
              <a:spcPct val="0"/>
            </a:spcBef>
            <a:spcAft>
              <a:spcPct val="15000"/>
            </a:spcAft>
            <a:buChar char="•"/>
          </a:pPr>
          <a:r>
            <a:rPr lang="en-US" sz="1300" kern="1200" dirty="0">
              <a:solidFill>
                <a:srgbClr val="A6A6A6"/>
              </a:solidFill>
            </a:rPr>
            <a:t>Service Level Agreements</a:t>
          </a:r>
        </a:p>
      </dsp:txBody>
      <dsp:txXfrm>
        <a:off x="3579385" y="1646333"/>
        <a:ext cx="1568611" cy="1686116"/>
      </dsp:txXfrm>
    </dsp:sp>
    <dsp:sp modelId="{3C343D9F-557A-45C2-9A73-7247051E6441}">
      <dsp:nvSpPr>
        <dsp:cNvPr id="0" name=""/>
        <dsp:cNvSpPr/>
      </dsp:nvSpPr>
      <dsp:spPr>
        <a:xfrm>
          <a:off x="5367602" y="1018888"/>
          <a:ext cx="1568611" cy="627444"/>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Paying for Software</a:t>
          </a:r>
        </a:p>
      </dsp:txBody>
      <dsp:txXfrm>
        <a:off x="5367602" y="1018888"/>
        <a:ext cx="1568611" cy="627444"/>
      </dsp:txXfrm>
    </dsp:sp>
    <dsp:sp modelId="{FD29DA79-619B-47F5-A3E9-324E555E481C}">
      <dsp:nvSpPr>
        <dsp:cNvPr id="0" name=""/>
        <dsp:cNvSpPr/>
      </dsp:nvSpPr>
      <dsp:spPr>
        <a:xfrm>
          <a:off x="5367602" y="1646333"/>
          <a:ext cx="1568611" cy="1686116"/>
        </a:xfrm>
        <a:prstGeom prst="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Perpetual License</a:t>
          </a:r>
        </a:p>
        <a:p>
          <a:pPr marL="114300" lvl="1" indent="-114300" algn="l" defTabSz="577850">
            <a:lnSpc>
              <a:spcPct val="90000"/>
            </a:lnSpc>
            <a:spcBef>
              <a:spcPct val="0"/>
            </a:spcBef>
            <a:spcAft>
              <a:spcPct val="15000"/>
            </a:spcAft>
            <a:buChar char="•"/>
          </a:pPr>
          <a:r>
            <a:rPr lang="en-US" sz="1300" kern="1200" dirty="0">
              <a:solidFill>
                <a:srgbClr val="A6A6A6"/>
              </a:solidFill>
            </a:rPr>
            <a:t>Subscription License</a:t>
          </a:r>
        </a:p>
      </dsp:txBody>
      <dsp:txXfrm>
        <a:off x="5367602" y="1646333"/>
        <a:ext cx="1568611" cy="1686116"/>
      </dsp:txXfrm>
    </dsp:sp>
    <dsp:sp modelId="{3CAE7D1F-2EA8-42DC-93E9-8509DEEFEFE4}">
      <dsp:nvSpPr>
        <dsp:cNvPr id="0" name=""/>
        <dsp:cNvSpPr/>
      </dsp:nvSpPr>
      <dsp:spPr>
        <a:xfrm>
          <a:off x="7155819" y="1018888"/>
          <a:ext cx="1568611" cy="627444"/>
        </a:xfrm>
        <a:prstGeom prst="rect">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Software Distribution  </a:t>
          </a:r>
        </a:p>
      </dsp:txBody>
      <dsp:txXfrm>
        <a:off x="7155819" y="1018888"/>
        <a:ext cx="1568611" cy="627444"/>
      </dsp:txXfrm>
    </dsp:sp>
    <dsp:sp modelId="{29AEDCB6-9A4C-4B9B-8E46-E0FCBB9F4AF9}">
      <dsp:nvSpPr>
        <dsp:cNvPr id="0" name=""/>
        <dsp:cNvSpPr/>
      </dsp:nvSpPr>
      <dsp:spPr>
        <a:xfrm>
          <a:off x="7155819" y="1646333"/>
          <a:ext cx="1568611" cy="1686116"/>
        </a:xfrm>
        <a:prstGeom prst="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Paths to Market</a:t>
          </a:r>
        </a:p>
        <a:p>
          <a:pPr marL="114300" lvl="1" indent="-114300" algn="l" defTabSz="577850">
            <a:lnSpc>
              <a:spcPct val="90000"/>
            </a:lnSpc>
            <a:spcBef>
              <a:spcPct val="0"/>
            </a:spcBef>
            <a:spcAft>
              <a:spcPct val="15000"/>
            </a:spcAft>
            <a:buChar char="•"/>
          </a:pPr>
          <a:r>
            <a:rPr lang="en-US" sz="1300" kern="1200" dirty="0">
              <a:solidFill>
                <a:srgbClr val="A6A6A6"/>
              </a:solidFill>
            </a:rPr>
            <a:t>Channels</a:t>
          </a:r>
        </a:p>
        <a:p>
          <a:pPr marL="114300" lvl="1" indent="-114300" algn="l" defTabSz="577850">
            <a:lnSpc>
              <a:spcPct val="90000"/>
            </a:lnSpc>
            <a:spcBef>
              <a:spcPct val="0"/>
            </a:spcBef>
            <a:spcAft>
              <a:spcPct val="15000"/>
            </a:spcAft>
            <a:buChar char="•"/>
          </a:pPr>
          <a:r>
            <a:rPr lang="en-US" sz="1300" kern="1200" dirty="0">
              <a:solidFill>
                <a:srgbClr val="A6A6A6"/>
              </a:solidFill>
            </a:rPr>
            <a:t>How to Generate Revenue</a:t>
          </a:r>
        </a:p>
      </dsp:txBody>
      <dsp:txXfrm>
        <a:off x="7155819" y="1646333"/>
        <a:ext cx="1568611" cy="1686116"/>
      </dsp:txXfrm>
    </dsp:sp>
    <dsp:sp modelId="{6686C020-8987-4586-BB6F-FE35DB763DD3}">
      <dsp:nvSpPr>
        <dsp:cNvPr id="0" name=""/>
        <dsp:cNvSpPr/>
      </dsp:nvSpPr>
      <dsp:spPr>
        <a:xfrm>
          <a:off x="8944036" y="1018888"/>
          <a:ext cx="1568611" cy="62744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After-Market:  Support &amp; Maintenance</a:t>
          </a:r>
        </a:p>
      </dsp:txBody>
      <dsp:txXfrm>
        <a:off x="8944036" y="1018888"/>
        <a:ext cx="1568611" cy="627444"/>
      </dsp:txXfrm>
    </dsp:sp>
    <dsp:sp modelId="{C818F769-348E-4094-8447-A37DC2AA2FA2}">
      <dsp:nvSpPr>
        <dsp:cNvPr id="0" name=""/>
        <dsp:cNvSpPr/>
      </dsp:nvSpPr>
      <dsp:spPr>
        <a:xfrm>
          <a:off x="8944036" y="1646333"/>
          <a:ext cx="1568611" cy="168611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Partner Channels</a:t>
          </a:r>
        </a:p>
        <a:p>
          <a:pPr marL="114300" lvl="1" indent="-114300" algn="l" defTabSz="577850">
            <a:lnSpc>
              <a:spcPct val="90000"/>
            </a:lnSpc>
            <a:spcBef>
              <a:spcPct val="0"/>
            </a:spcBef>
            <a:spcAft>
              <a:spcPct val="15000"/>
            </a:spcAft>
            <a:buChar char="•"/>
          </a:pPr>
          <a:r>
            <a:rPr lang="en-US" sz="1300" kern="1200" dirty="0">
              <a:solidFill>
                <a:srgbClr val="A6A6A6"/>
              </a:solidFill>
            </a:rPr>
            <a:t>ISVs</a:t>
          </a:r>
        </a:p>
        <a:p>
          <a:pPr marL="114300" lvl="1" indent="-114300" algn="l" defTabSz="577850">
            <a:lnSpc>
              <a:spcPct val="90000"/>
            </a:lnSpc>
            <a:spcBef>
              <a:spcPct val="0"/>
            </a:spcBef>
            <a:spcAft>
              <a:spcPct val="15000"/>
            </a:spcAft>
            <a:buChar char="•"/>
          </a:pPr>
          <a:r>
            <a:rPr lang="en-US" sz="1300" kern="1200" dirty="0">
              <a:solidFill>
                <a:srgbClr val="A6A6A6"/>
              </a:solidFill>
            </a:rPr>
            <a:t>VARs</a:t>
          </a:r>
        </a:p>
        <a:p>
          <a:pPr marL="114300" lvl="1" indent="-114300" algn="l" defTabSz="577850">
            <a:lnSpc>
              <a:spcPct val="90000"/>
            </a:lnSpc>
            <a:spcBef>
              <a:spcPct val="0"/>
            </a:spcBef>
            <a:spcAft>
              <a:spcPct val="15000"/>
            </a:spcAft>
            <a:buChar char="•"/>
          </a:pPr>
          <a:r>
            <a:rPr lang="en-US" sz="1300" kern="1200" dirty="0">
              <a:solidFill>
                <a:srgbClr val="A6A6A6"/>
              </a:solidFill>
            </a:rPr>
            <a:t>System Integrators (SI) </a:t>
          </a:r>
        </a:p>
        <a:p>
          <a:pPr marL="114300" lvl="1" indent="-114300" algn="l" defTabSz="577850">
            <a:lnSpc>
              <a:spcPct val="90000"/>
            </a:lnSpc>
            <a:spcBef>
              <a:spcPct val="0"/>
            </a:spcBef>
            <a:spcAft>
              <a:spcPct val="15000"/>
            </a:spcAft>
            <a:buChar char="•"/>
          </a:pPr>
          <a:r>
            <a:rPr lang="en-US" sz="1300" kern="1200" dirty="0">
              <a:solidFill>
                <a:srgbClr val="A6A6A6"/>
              </a:solidFill>
            </a:rPr>
            <a:t>IT Consulting</a:t>
          </a:r>
        </a:p>
      </dsp:txBody>
      <dsp:txXfrm>
        <a:off x="8944036" y="1646333"/>
        <a:ext cx="1568611" cy="16861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F00AF-3294-4456-B54B-2C89458121C6}">
      <dsp:nvSpPr>
        <dsp:cNvPr id="0" name=""/>
        <dsp:cNvSpPr/>
      </dsp:nvSpPr>
      <dsp:spPr>
        <a:xfrm>
          <a:off x="2952" y="1018888"/>
          <a:ext cx="1568611" cy="6274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Defining the Market</a:t>
          </a:r>
        </a:p>
      </dsp:txBody>
      <dsp:txXfrm>
        <a:off x="2952" y="1018888"/>
        <a:ext cx="1568611" cy="627444"/>
      </dsp:txXfrm>
    </dsp:sp>
    <dsp:sp modelId="{2640099D-C009-4F09-8BB7-CB88A434DF8D}">
      <dsp:nvSpPr>
        <dsp:cNvPr id="0" name=""/>
        <dsp:cNvSpPr/>
      </dsp:nvSpPr>
      <dsp:spPr>
        <a:xfrm>
          <a:off x="2952" y="1646333"/>
          <a:ext cx="1568611" cy="168611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Category</a:t>
          </a:r>
        </a:p>
        <a:p>
          <a:pPr marL="114300" lvl="1" indent="-114300" algn="l" defTabSz="577850">
            <a:lnSpc>
              <a:spcPct val="90000"/>
            </a:lnSpc>
            <a:spcBef>
              <a:spcPct val="0"/>
            </a:spcBef>
            <a:spcAft>
              <a:spcPct val="15000"/>
            </a:spcAft>
            <a:buChar char="•"/>
          </a:pPr>
          <a:r>
            <a:rPr lang="en-US" sz="1300" kern="1200" dirty="0">
              <a:solidFill>
                <a:srgbClr val="A6A6A6"/>
              </a:solidFill>
            </a:rPr>
            <a:t>Function</a:t>
          </a:r>
        </a:p>
        <a:p>
          <a:pPr marL="114300" lvl="1" indent="-114300" algn="l" defTabSz="577850">
            <a:lnSpc>
              <a:spcPct val="90000"/>
            </a:lnSpc>
            <a:spcBef>
              <a:spcPct val="0"/>
            </a:spcBef>
            <a:spcAft>
              <a:spcPct val="15000"/>
            </a:spcAft>
            <a:buChar char="•"/>
          </a:pPr>
          <a:r>
            <a:rPr lang="en-US" sz="1300" kern="1200" dirty="0">
              <a:solidFill>
                <a:srgbClr val="A6A6A6"/>
              </a:solidFill>
            </a:rPr>
            <a:t>Target Customers </a:t>
          </a:r>
        </a:p>
      </dsp:txBody>
      <dsp:txXfrm>
        <a:off x="2952" y="1646333"/>
        <a:ext cx="1568611" cy="1686116"/>
      </dsp:txXfrm>
    </dsp:sp>
    <dsp:sp modelId="{3CC577D9-5629-431A-A821-7CE85CE8AE5F}">
      <dsp:nvSpPr>
        <dsp:cNvPr id="0" name=""/>
        <dsp:cNvSpPr/>
      </dsp:nvSpPr>
      <dsp:spPr>
        <a:xfrm>
          <a:off x="1791169" y="1018888"/>
          <a:ext cx="1568611" cy="627444"/>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Who is the Customer</a:t>
          </a:r>
        </a:p>
      </dsp:txBody>
      <dsp:txXfrm>
        <a:off x="1791169" y="1018888"/>
        <a:ext cx="1568611" cy="627444"/>
      </dsp:txXfrm>
    </dsp:sp>
    <dsp:sp modelId="{D25755EF-93A4-4BF4-B6F8-52DFCDCC5F53}">
      <dsp:nvSpPr>
        <dsp:cNvPr id="0" name=""/>
        <dsp:cNvSpPr/>
      </dsp:nvSpPr>
      <dsp:spPr>
        <a:xfrm>
          <a:off x="1791169" y="1646333"/>
          <a:ext cx="1568611" cy="1686116"/>
        </a:xfrm>
        <a:prstGeom prst="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Organization’s Philosophy</a:t>
          </a:r>
        </a:p>
        <a:p>
          <a:pPr marL="114300" lvl="1" indent="-114300" algn="l" defTabSz="577850">
            <a:lnSpc>
              <a:spcPct val="90000"/>
            </a:lnSpc>
            <a:spcBef>
              <a:spcPct val="0"/>
            </a:spcBef>
            <a:spcAft>
              <a:spcPct val="15000"/>
            </a:spcAft>
            <a:buChar char="•"/>
          </a:pPr>
          <a:r>
            <a:rPr lang="en-US" sz="1300" kern="1200" dirty="0"/>
            <a:t>IT Pro Profile &amp; Personas</a:t>
          </a:r>
        </a:p>
        <a:p>
          <a:pPr marL="114300" lvl="1" indent="-114300" algn="l" defTabSz="577850">
            <a:lnSpc>
              <a:spcPct val="90000"/>
            </a:lnSpc>
            <a:spcBef>
              <a:spcPct val="0"/>
            </a:spcBef>
            <a:spcAft>
              <a:spcPct val="15000"/>
            </a:spcAft>
            <a:buChar char="•"/>
          </a:pPr>
          <a:r>
            <a:rPr lang="en-US" sz="1300" kern="1200" dirty="0"/>
            <a:t>Customer Journey</a:t>
          </a:r>
        </a:p>
        <a:p>
          <a:pPr marL="114300" lvl="1" indent="-114300" algn="l" defTabSz="577850">
            <a:lnSpc>
              <a:spcPct val="90000"/>
            </a:lnSpc>
            <a:spcBef>
              <a:spcPct val="0"/>
            </a:spcBef>
            <a:spcAft>
              <a:spcPct val="15000"/>
            </a:spcAft>
            <a:buChar char="•"/>
          </a:pPr>
          <a:r>
            <a:rPr lang="en-US" sz="1300" kern="1200" dirty="0"/>
            <a:t>Priorities at Each Stage</a:t>
          </a:r>
        </a:p>
      </dsp:txBody>
      <dsp:txXfrm>
        <a:off x="1791169" y="1646333"/>
        <a:ext cx="1568611" cy="1686116"/>
      </dsp:txXfrm>
    </dsp:sp>
    <dsp:sp modelId="{3C343D9F-557A-45C2-9A73-7247051E6441}">
      <dsp:nvSpPr>
        <dsp:cNvPr id="0" name=""/>
        <dsp:cNvSpPr/>
      </dsp:nvSpPr>
      <dsp:spPr>
        <a:xfrm>
          <a:off x="3579385" y="1018888"/>
          <a:ext cx="1568611" cy="627444"/>
        </a:xfrm>
        <a:prstGeom prst="rect">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Paying for Software</a:t>
          </a:r>
        </a:p>
      </dsp:txBody>
      <dsp:txXfrm>
        <a:off x="3579385" y="1018888"/>
        <a:ext cx="1568611" cy="627444"/>
      </dsp:txXfrm>
    </dsp:sp>
    <dsp:sp modelId="{FD29DA79-619B-47F5-A3E9-324E555E481C}">
      <dsp:nvSpPr>
        <dsp:cNvPr id="0" name=""/>
        <dsp:cNvSpPr/>
      </dsp:nvSpPr>
      <dsp:spPr>
        <a:xfrm>
          <a:off x="3579385" y="1646333"/>
          <a:ext cx="1568611" cy="1686116"/>
        </a:xfrm>
        <a:prstGeom prst="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Perpetual License</a:t>
          </a:r>
        </a:p>
        <a:p>
          <a:pPr marL="114300" lvl="1" indent="-114300" algn="l" defTabSz="577850">
            <a:lnSpc>
              <a:spcPct val="90000"/>
            </a:lnSpc>
            <a:spcBef>
              <a:spcPct val="0"/>
            </a:spcBef>
            <a:spcAft>
              <a:spcPct val="15000"/>
            </a:spcAft>
            <a:buChar char="•"/>
          </a:pPr>
          <a:r>
            <a:rPr lang="en-US" sz="1300" kern="1200" dirty="0">
              <a:solidFill>
                <a:srgbClr val="A6A6A6"/>
              </a:solidFill>
            </a:rPr>
            <a:t>Subscription License</a:t>
          </a:r>
        </a:p>
      </dsp:txBody>
      <dsp:txXfrm>
        <a:off x="3579385" y="1646333"/>
        <a:ext cx="1568611" cy="1686116"/>
      </dsp:txXfrm>
    </dsp:sp>
    <dsp:sp modelId="{0495CE50-28DD-4E93-8482-BEA94564EB70}">
      <dsp:nvSpPr>
        <dsp:cNvPr id="0" name=""/>
        <dsp:cNvSpPr/>
      </dsp:nvSpPr>
      <dsp:spPr>
        <a:xfrm>
          <a:off x="5367602" y="1018888"/>
          <a:ext cx="1568611" cy="627444"/>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Licensing</a:t>
          </a:r>
        </a:p>
      </dsp:txBody>
      <dsp:txXfrm>
        <a:off x="5367602" y="1018888"/>
        <a:ext cx="1568611" cy="627444"/>
      </dsp:txXfrm>
    </dsp:sp>
    <dsp:sp modelId="{9E373947-43C6-46FF-BA95-FAEC5632E998}">
      <dsp:nvSpPr>
        <dsp:cNvPr id="0" name=""/>
        <dsp:cNvSpPr/>
      </dsp:nvSpPr>
      <dsp:spPr>
        <a:xfrm>
          <a:off x="5367602" y="1646333"/>
          <a:ext cx="1568611" cy="1686116"/>
        </a:xfrm>
        <a:prstGeom prst="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Open Source </a:t>
          </a:r>
        </a:p>
        <a:p>
          <a:pPr marL="114300" lvl="1" indent="-114300" algn="l" defTabSz="577850">
            <a:lnSpc>
              <a:spcPct val="90000"/>
            </a:lnSpc>
            <a:spcBef>
              <a:spcPct val="0"/>
            </a:spcBef>
            <a:spcAft>
              <a:spcPct val="15000"/>
            </a:spcAft>
            <a:buChar char="•"/>
          </a:pPr>
          <a:r>
            <a:rPr lang="en-US" sz="1300" kern="1200" dirty="0">
              <a:solidFill>
                <a:srgbClr val="A6A6A6"/>
              </a:solidFill>
            </a:rPr>
            <a:t>Commercial License</a:t>
          </a:r>
        </a:p>
        <a:p>
          <a:pPr marL="114300" lvl="1" indent="-114300" algn="l" defTabSz="577850">
            <a:lnSpc>
              <a:spcPct val="90000"/>
            </a:lnSpc>
            <a:spcBef>
              <a:spcPct val="0"/>
            </a:spcBef>
            <a:spcAft>
              <a:spcPct val="15000"/>
            </a:spcAft>
            <a:buChar char="•"/>
          </a:pPr>
          <a:r>
            <a:rPr lang="en-US" sz="1300" kern="1200" dirty="0">
              <a:solidFill>
                <a:srgbClr val="A6A6A6"/>
              </a:solidFill>
            </a:rPr>
            <a:t>Service Level Agreements</a:t>
          </a:r>
        </a:p>
      </dsp:txBody>
      <dsp:txXfrm>
        <a:off x="5367602" y="1646333"/>
        <a:ext cx="1568611" cy="1686116"/>
      </dsp:txXfrm>
    </dsp:sp>
    <dsp:sp modelId="{3CAE7D1F-2EA8-42DC-93E9-8509DEEFEFE4}">
      <dsp:nvSpPr>
        <dsp:cNvPr id="0" name=""/>
        <dsp:cNvSpPr/>
      </dsp:nvSpPr>
      <dsp:spPr>
        <a:xfrm>
          <a:off x="7155819" y="1018888"/>
          <a:ext cx="1568611" cy="627444"/>
        </a:xfrm>
        <a:prstGeom prst="rect">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Software Distribution  </a:t>
          </a:r>
        </a:p>
      </dsp:txBody>
      <dsp:txXfrm>
        <a:off x="7155819" y="1018888"/>
        <a:ext cx="1568611" cy="627444"/>
      </dsp:txXfrm>
    </dsp:sp>
    <dsp:sp modelId="{29AEDCB6-9A4C-4B9B-8E46-E0FCBB9F4AF9}">
      <dsp:nvSpPr>
        <dsp:cNvPr id="0" name=""/>
        <dsp:cNvSpPr/>
      </dsp:nvSpPr>
      <dsp:spPr>
        <a:xfrm>
          <a:off x="7155819" y="1646333"/>
          <a:ext cx="1568611" cy="1686116"/>
        </a:xfrm>
        <a:prstGeom prst="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Paths to Market</a:t>
          </a:r>
        </a:p>
        <a:p>
          <a:pPr marL="114300" lvl="1" indent="-114300" algn="l" defTabSz="577850">
            <a:lnSpc>
              <a:spcPct val="90000"/>
            </a:lnSpc>
            <a:spcBef>
              <a:spcPct val="0"/>
            </a:spcBef>
            <a:spcAft>
              <a:spcPct val="15000"/>
            </a:spcAft>
            <a:buChar char="•"/>
          </a:pPr>
          <a:r>
            <a:rPr lang="en-US" sz="1300" kern="1200" dirty="0">
              <a:solidFill>
                <a:srgbClr val="A6A6A6"/>
              </a:solidFill>
            </a:rPr>
            <a:t>Channels</a:t>
          </a:r>
        </a:p>
        <a:p>
          <a:pPr marL="114300" lvl="1" indent="-114300" algn="l" defTabSz="577850">
            <a:lnSpc>
              <a:spcPct val="90000"/>
            </a:lnSpc>
            <a:spcBef>
              <a:spcPct val="0"/>
            </a:spcBef>
            <a:spcAft>
              <a:spcPct val="15000"/>
            </a:spcAft>
            <a:buChar char="•"/>
          </a:pPr>
          <a:r>
            <a:rPr lang="en-US" sz="1300" kern="1200" dirty="0">
              <a:solidFill>
                <a:srgbClr val="A6A6A6"/>
              </a:solidFill>
            </a:rPr>
            <a:t>How to Generate Revenue</a:t>
          </a:r>
        </a:p>
      </dsp:txBody>
      <dsp:txXfrm>
        <a:off x="7155819" y="1646333"/>
        <a:ext cx="1568611" cy="1686116"/>
      </dsp:txXfrm>
    </dsp:sp>
    <dsp:sp modelId="{6686C020-8987-4586-BB6F-FE35DB763DD3}">
      <dsp:nvSpPr>
        <dsp:cNvPr id="0" name=""/>
        <dsp:cNvSpPr/>
      </dsp:nvSpPr>
      <dsp:spPr>
        <a:xfrm>
          <a:off x="8944036" y="1018888"/>
          <a:ext cx="1568611" cy="62744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After-Market:  Support &amp; Maintenance</a:t>
          </a:r>
        </a:p>
      </dsp:txBody>
      <dsp:txXfrm>
        <a:off x="8944036" y="1018888"/>
        <a:ext cx="1568611" cy="627444"/>
      </dsp:txXfrm>
    </dsp:sp>
    <dsp:sp modelId="{C818F769-348E-4094-8447-A37DC2AA2FA2}">
      <dsp:nvSpPr>
        <dsp:cNvPr id="0" name=""/>
        <dsp:cNvSpPr/>
      </dsp:nvSpPr>
      <dsp:spPr>
        <a:xfrm>
          <a:off x="8944036" y="1646333"/>
          <a:ext cx="1568611" cy="168611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Partner Channels</a:t>
          </a:r>
        </a:p>
        <a:p>
          <a:pPr marL="114300" lvl="1" indent="-114300" algn="l" defTabSz="577850">
            <a:lnSpc>
              <a:spcPct val="90000"/>
            </a:lnSpc>
            <a:spcBef>
              <a:spcPct val="0"/>
            </a:spcBef>
            <a:spcAft>
              <a:spcPct val="15000"/>
            </a:spcAft>
            <a:buChar char="•"/>
          </a:pPr>
          <a:r>
            <a:rPr lang="en-US" sz="1300" kern="1200" dirty="0">
              <a:solidFill>
                <a:srgbClr val="A6A6A6"/>
              </a:solidFill>
            </a:rPr>
            <a:t>ISVs</a:t>
          </a:r>
        </a:p>
        <a:p>
          <a:pPr marL="114300" lvl="1" indent="-114300" algn="l" defTabSz="577850">
            <a:lnSpc>
              <a:spcPct val="90000"/>
            </a:lnSpc>
            <a:spcBef>
              <a:spcPct val="0"/>
            </a:spcBef>
            <a:spcAft>
              <a:spcPct val="15000"/>
            </a:spcAft>
            <a:buChar char="•"/>
          </a:pPr>
          <a:r>
            <a:rPr lang="en-US" sz="1300" kern="1200" dirty="0">
              <a:solidFill>
                <a:srgbClr val="A6A6A6"/>
              </a:solidFill>
            </a:rPr>
            <a:t>VARs</a:t>
          </a:r>
        </a:p>
        <a:p>
          <a:pPr marL="114300" lvl="1" indent="-114300" algn="l" defTabSz="577850">
            <a:lnSpc>
              <a:spcPct val="90000"/>
            </a:lnSpc>
            <a:spcBef>
              <a:spcPct val="0"/>
            </a:spcBef>
            <a:spcAft>
              <a:spcPct val="15000"/>
            </a:spcAft>
            <a:buChar char="•"/>
          </a:pPr>
          <a:r>
            <a:rPr lang="en-US" sz="1300" kern="1200" dirty="0">
              <a:solidFill>
                <a:srgbClr val="A6A6A6"/>
              </a:solidFill>
            </a:rPr>
            <a:t>System Integrators (SI) </a:t>
          </a:r>
        </a:p>
        <a:p>
          <a:pPr marL="114300" lvl="1" indent="-114300" algn="l" defTabSz="577850">
            <a:lnSpc>
              <a:spcPct val="90000"/>
            </a:lnSpc>
            <a:spcBef>
              <a:spcPct val="0"/>
            </a:spcBef>
            <a:spcAft>
              <a:spcPct val="15000"/>
            </a:spcAft>
            <a:buChar char="•"/>
          </a:pPr>
          <a:r>
            <a:rPr lang="en-US" sz="1300" kern="1200" dirty="0">
              <a:solidFill>
                <a:srgbClr val="A6A6A6"/>
              </a:solidFill>
            </a:rPr>
            <a:t>IT Consulting</a:t>
          </a:r>
        </a:p>
      </dsp:txBody>
      <dsp:txXfrm>
        <a:off x="8944036" y="1646333"/>
        <a:ext cx="1568611" cy="16861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F00AF-3294-4456-B54B-2C89458121C6}">
      <dsp:nvSpPr>
        <dsp:cNvPr id="0" name=""/>
        <dsp:cNvSpPr/>
      </dsp:nvSpPr>
      <dsp:spPr>
        <a:xfrm>
          <a:off x="2952" y="1018888"/>
          <a:ext cx="1568611" cy="6274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Defining the Market</a:t>
          </a:r>
        </a:p>
      </dsp:txBody>
      <dsp:txXfrm>
        <a:off x="2952" y="1018888"/>
        <a:ext cx="1568611" cy="627444"/>
      </dsp:txXfrm>
    </dsp:sp>
    <dsp:sp modelId="{2640099D-C009-4F09-8BB7-CB88A434DF8D}">
      <dsp:nvSpPr>
        <dsp:cNvPr id="0" name=""/>
        <dsp:cNvSpPr/>
      </dsp:nvSpPr>
      <dsp:spPr>
        <a:xfrm>
          <a:off x="2952" y="1646333"/>
          <a:ext cx="1568611" cy="168611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Category</a:t>
          </a:r>
        </a:p>
        <a:p>
          <a:pPr marL="114300" lvl="1" indent="-114300" algn="l" defTabSz="577850">
            <a:lnSpc>
              <a:spcPct val="90000"/>
            </a:lnSpc>
            <a:spcBef>
              <a:spcPct val="0"/>
            </a:spcBef>
            <a:spcAft>
              <a:spcPct val="15000"/>
            </a:spcAft>
            <a:buChar char="•"/>
          </a:pPr>
          <a:r>
            <a:rPr lang="en-US" sz="1300" kern="1200" dirty="0">
              <a:solidFill>
                <a:srgbClr val="A6A6A6"/>
              </a:solidFill>
            </a:rPr>
            <a:t>Function</a:t>
          </a:r>
        </a:p>
        <a:p>
          <a:pPr marL="114300" lvl="1" indent="-114300" algn="l" defTabSz="577850">
            <a:lnSpc>
              <a:spcPct val="90000"/>
            </a:lnSpc>
            <a:spcBef>
              <a:spcPct val="0"/>
            </a:spcBef>
            <a:spcAft>
              <a:spcPct val="15000"/>
            </a:spcAft>
            <a:buChar char="•"/>
          </a:pPr>
          <a:r>
            <a:rPr lang="en-US" sz="1300" kern="1200" dirty="0">
              <a:solidFill>
                <a:srgbClr val="A6A6A6"/>
              </a:solidFill>
            </a:rPr>
            <a:t>Target Customers </a:t>
          </a:r>
        </a:p>
      </dsp:txBody>
      <dsp:txXfrm>
        <a:off x="2952" y="1646333"/>
        <a:ext cx="1568611" cy="1686116"/>
      </dsp:txXfrm>
    </dsp:sp>
    <dsp:sp modelId="{3CC577D9-5629-431A-A821-7CE85CE8AE5F}">
      <dsp:nvSpPr>
        <dsp:cNvPr id="0" name=""/>
        <dsp:cNvSpPr/>
      </dsp:nvSpPr>
      <dsp:spPr>
        <a:xfrm>
          <a:off x="1791169" y="1018888"/>
          <a:ext cx="1568611" cy="627444"/>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Who is the Customer</a:t>
          </a:r>
        </a:p>
      </dsp:txBody>
      <dsp:txXfrm>
        <a:off x="1791169" y="1018888"/>
        <a:ext cx="1568611" cy="627444"/>
      </dsp:txXfrm>
    </dsp:sp>
    <dsp:sp modelId="{D25755EF-93A4-4BF4-B6F8-52DFCDCC5F53}">
      <dsp:nvSpPr>
        <dsp:cNvPr id="0" name=""/>
        <dsp:cNvSpPr/>
      </dsp:nvSpPr>
      <dsp:spPr>
        <a:xfrm>
          <a:off x="1791169" y="1646333"/>
          <a:ext cx="1568611" cy="1686116"/>
        </a:xfrm>
        <a:prstGeom prst="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Organization’s Philosophy</a:t>
          </a:r>
        </a:p>
        <a:p>
          <a:pPr marL="114300" lvl="1" indent="-114300" algn="l" defTabSz="577850">
            <a:lnSpc>
              <a:spcPct val="90000"/>
            </a:lnSpc>
            <a:spcBef>
              <a:spcPct val="0"/>
            </a:spcBef>
            <a:spcAft>
              <a:spcPct val="15000"/>
            </a:spcAft>
            <a:buChar char="•"/>
          </a:pPr>
          <a:r>
            <a:rPr lang="en-US" sz="1300" kern="1200" dirty="0">
              <a:solidFill>
                <a:srgbClr val="A6A6A6"/>
              </a:solidFill>
            </a:rPr>
            <a:t>IT Pro Profile &amp; Personas</a:t>
          </a:r>
        </a:p>
        <a:p>
          <a:pPr marL="114300" lvl="1" indent="-114300" algn="l" defTabSz="577850">
            <a:lnSpc>
              <a:spcPct val="90000"/>
            </a:lnSpc>
            <a:spcBef>
              <a:spcPct val="0"/>
            </a:spcBef>
            <a:spcAft>
              <a:spcPct val="15000"/>
            </a:spcAft>
            <a:buChar char="•"/>
          </a:pPr>
          <a:r>
            <a:rPr lang="en-US" sz="1300" kern="1200" dirty="0">
              <a:solidFill>
                <a:srgbClr val="A6A6A6"/>
              </a:solidFill>
            </a:rPr>
            <a:t>Customer Journey</a:t>
          </a:r>
        </a:p>
        <a:p>
          <a:pPr marL="114300" lvl="1" indent="-114300" algn="l" defTabSz="577850">
            <a:lnSpc>
              <a:spcPct val="90000"/>
            </a:lnSpc>
            <a:spcBef>
              <a:spcPct val="0"/>
            </a:spcBef>
            <a:spcAft>
              <a:spcPct val="15000"/>
            </a:spcAft>
            <a:buChar char="•"/>
          </a:pPr>
          <a:r>
            <a:rPr lang="en-US" sz="1300" kern="1200" dirty="0">
              <a:solidFill>
                <a:srgbClr val="A6A6A6"/>
              </a:solidFill>
            </a:rPr>
            <a:t>Priorities at Each Stage</a:t>
          </a:r>
        </a:p>
      </dsp:txBody>
      <dsp:txXfrm>
        <a:off x="1791169" y="1646333"/>
        <a:ext cx="1568611" cy="1686116"/>
      </dsp:txXfrm>
    </dsp:sp>
    <dsp:sp modelId="{5EAAACAB-FC66-44D4-8DA1-819497B910BF}">
      <dsp:nvSpPr>
        <dsp:cNvPr id="0" name=""/>
        <dsp:cNvSpPr/>
      </dsp:nvSpPr>
      <dsp:spPr>
        <a:xfrm>
          <a:off x="3579385" y="1018888"/>
          <a:ext cx="1568611" cy="627444"/>
        </a:xfrm>
        <a:prstGeom prst="rect">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Licensing</a:t>
          </a:r>
        </a:p>
      </dsp:txBody>
      <dsp:txXfrm>
        <a:off x="3579385" y="1018888"/>
        <a:ext cx="1568611" cy="627444"/>
      </dsp:txXfrm>
    </dsp:sp>
    <dsp:sp modelId="{056F513E-4544-4A12-82F4-5CC7BD96C4F1}">
      <dsp:nvSpPr>
        <dsp:cNvPr id="0" name=""/>
        <dsp:cNvSpPr/>
      </dsp:nvSpPr>
      <dsp:spPr>
        <a:xfrm>
          <a:off x="3579385" y="1646333"/>
          <a:ext cx="1568611" cy="1686116"/>
        </a:xfrm>
        <a:prstGeom prst="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Open Source </a:t>
          </a:r>
        </a:p>
        <a:p>
          <a:pPr marL="114300" lvl="1" indent="-114300" algn="l" defTabSz="577850">
            <a:lnSpc>
              <a:spcPct val="90000"/>
            </a:lnSpc>
            <a:spcBef>
              <a:spcPct val="0"/>
            </a:spcBef>
            <a:spcAft>
              <a:spcPct val="15000"/>
            </a:spcAft>
            <a:buChar char="•"/>
          </a:pPr>
          <a:r>
            <a:rPr lang="en-US" sz="1300" kern="1200" dirty="0"/>
            <a:t>Commercial License</a:t>
          </a:r>
        </a:p>
        <a:p>
          <a:pPr marL="114300" lvl="1" indent="-114300" algn="l" defTabSz="577850">
            <a:lnSpc>
              <a:spcPct val="90000"/>
            </a:lnSpc>
            <a:spcBef>
              <a:spcPct val="0"/>
            </a:spcBef>
            <a:spcAft>
              <a:spcPct val="15000"/>
            </a:spcAft>
            <a:buChar char="•"/>
          </a:pPr>
          <a:r>
            <a:rPr lang="en-US" sz="1300" kern="1200" dirty="0"/>
            <a:t>Service Level Agreements</a:t>
          </a:r>
        </a:p>
      </dsp:txBody>
      <dsp:txXfrm>
        <a:off x="3579385" y="1646333"/>
        <a:ext cx="1568611" cy="1686116"/>
      </dsp:txXfrm>
    </dsp:sp>
    <dsp:sp modelId="{3C343D9F-557A-45C2-9A73-7247051E6441}">
      <dsp:nvSpPr>
        <dsp:cNvPr id="0" name=""/>
        <dsp:cNvSpPr/>
      </dsp:nvSpPr>
      <dsp:spPr>
        <a:xfrm>
          <a:off x="5367602" y="1018888"/>
          <a:ext cx="1568611" cy="627444"/>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Paying for Software</a:t>
          </a:r>
        </a:p>
      </dsp:txBody>
      <dsp:txXfrm>
        <a:off x="5367602" y="1018888"/>
        <a:ext cx="1568611" cy="627444"/>
      </dsp:txXfrm>
    </dsp:sp>
    <dsp:sp modelId="{FD29DA79-619B-47F5-A3E9-324E555E481C}">
      <dsp:nvSpPr>
        <dsp:cNvPr id="0" name=""/>
        <dsp:cNvSpPr/>
      </dsp:nvSpPr>
      <dsp:spPr>
        <a:xfrm>
          <a:off x="5367602" y="1646333"/>
          <a:ext cx="1568611" cy="1686116"/>
        </a:xfrm>
        <a:prstGeom prst="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Perpetual License</a:t>
          </a:r>
        </a:p>
        <a:p>
          <a:pPr marL="114300" lvl="1" indent="-114300" algn="l" defTabSz="577850">
            <a:lnSpc>
              <a:spcPct val="90000"/>
            </a:lnSpc>
            <a:spcBef>
              <a:spcPct val="0"/>
            </a:spcBef>
            <a:spcAft>
              <a:spcPct val="15000"/>
            </a:spcAft>
            <a:buChar char="•"/>
          </a:pPr>
          <a:r>
            <a:rPr lang="en-US" sz="1300" kern="1200" dirty="0"/>
            <a:t>Subscription License</a:t>
          </a:r>
        </a:p>
      </dsp:txBody>
      <dsp:txXfrm>
        <a:off x="5367602" y="1646333"/>
        <a:ext cx="1568611" cy="1686116"/>
      </dsp:txXfrm>
    </dsp:sp>
    <dsp:sp modelId="{3CAE7D1F-2EA8-42DC-93E9-8509DEEFEFE4}">
      <dsp:nvSpPr>
        <dsp:cNvPr id="0" name=""/>
        <dsp:cNvSpPr/>
      </dsp:nvSpPr>
      <dsp:spPr>
        <a:xfrm>
          <a:off x="7155819" y="1018888"/>
          <a:ext cx="1568611" cy="627444"/>
        </a:xfrm>
        <a:prstGeom prst="rect">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Software Distribution  </a:t>
          </a:r>
        </a:p>
      </dsp:txBody>
      <dsp:txXfrm>
        <a:off x="7155819" y="1018888"/>
        <a:ext cx="1568611" cy="627444"/>
      </dsp:txXfrm>
    </dsp:sp>
    <dsp:sp modelId="{29AEDCB6-9A4C-4B9B-8E46-E0FCBB9F4AF9}">
      <dsp:nvSpPr>
        <dsp:cNvPr id="0" name=""/>
        <dsp:cNvSpPr/>
      </dsp:nvSpPr>
      <dsp:spPr>
        <a:xfrm>
          <a:off x="7155819" y="1646333"/>
          <a:ext cx="1568611" cy="1686116"/>
        </a:xfrm>
        <a:prstGeom prst="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Paths to Market</a:t>
          </a:r>
        </a:p>
        <a:p>
          <a:pPr marL="114300" lvl="1" indent="-114300" algn="l" defTabSz="577850">
            <a:lnSpc>
              <a:spcPct val="90000"/>
            </a:lnSpc>
            <a:spcBef>
              <a:spcPct val="0"/>
            </a:spcBef>
            <a:spcAft>
              <a:spcPct val="15000"/>
            </a:spcAft>
            <a:buChar char="•"/>
          </a:pPr>
          <a:r>
            <a:rPr lang="en-US" sz="1300" kern="1200" dirty="0"/>
            <a:t>Channels</a:t>
          </a:r>
        </a:p>
        <a:p>
          <a:pPr marL="114300" lvl="1" indent="-114300" algn="l" defTabSz="577850">
            <a:lnSpc>
              <a:spcPct val="90000"/>
            </a:lnSpc>
            <a:spcBef>
              <a:spcPct val="0"/>
            </a:spcBef>
            <a:spcAft>
              <a:spcPct val="15000"/>
            </a:spcAft>
            <a:buChar char="•"/>
          </a:pPr>
          <a:r>
            <a:rPr lang="en-US" sz="1300" kern="1200" dirty="0"/>
            <a:t>How to Generate Revenue</a:t>
          </a:r>
        </a:p>
      </dsp:txBody>
      <dsp:txXfrm>
        <a:off x="7155819" y="1646333"/>
        <a:ext cx="1568611" cy="1686116"/>
      </dsp:txXfrm>
    </dsp:sp>
    <dsp:sp modelId="{6686C020-8987-4586-BB6F-FE35DB763DD3}">
      <dsp:nvSpPr>
        <dsp:cNvPr id="0" name=""/>
        <dsp:cNvSpPr/>
      </dsp:nvSpPr>
      <dsp:spPr>
        <a:xfrm>
          <a:off x="8944036" y="1018888"/>
          <a:ext cx="1568611" cy="62744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After-Market:  Support &amp; Maintenance</a:t>
          </a:r>
        </a:p>
      </dsp:txBody>
      <dsp:txXfrm>
        <a:off x="8944036" y="1018888"/>
        <a:ext cx="1568611" cy="627444"/>
      </dsp:txXfrm>
    </dsp:sp>
    <dsp:sp modelId="{C818F769-348E-4094-8447-A37DC2AA2FA2}">
      <dsp:nvSpPr>
        <dsp:cNvPr id="0" name=""/>
        <dsp:cNvSpPr/>
      </dsp:nvSpPr>
      <dsp:spPr>
        <a:xfrm>
          <a:off x="8944036" y="1646333"/>
          <a:ext cx="1568611" cy="168611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Partner Channels</a:t>
          </a:r>
        </a:p>
        <a:p>
          <a:pPr marL="114300" lvl="1" indent="-114300" algn="l" defTabSz="577850">
            <a:lnSpc>
              <a:spcPct val="90000"/>
            </a:lnSpc>
            <a:spcBef>
              <a:spcPct val="0"/>
            </a:spcBef>
            <a:spcAft>
              <a:spcPct val="15000"/>
            </a:spcAft>
            <a:buChar char="•"/>
          </a:pPr>
          <a:r>
            <a:rPr lang="en-US" sz="1300" kern="1200" dirty="0"/>
            <a:t>ISVs</a:t>
          </a:r>
        </a:p>
        <a:p>
          <a:pPr marL="114300" lvl="1" indent="-114300" algn="l" defTabSz="577850">
            <a:lnSpc>
              <a:spcPct val="90000"/>
            </a:lnSpc>
            <a:spcBef>
              <a:spcPct val="0"/>
            </a:spcBef>
            <a:spcAft>
              <a:spcPct val="15000"/>
            </a:spcAft>
            <a:buChar char="•"/>
          </a:pPr>
          <a:r>
            <a:rPr lang="en-US" sz="1300" kern="1200" dirty="0"/>
            <a:t>VARs</a:t>
          </a:r>
        </a:p>
        <a:p>
          <a:pPr marL="114300" lvl="1" indent="-114300" algn="l" defTabSz="577850">
            <a:lnSpc>
              <a:spcPct val="90000"/>
            </a:lnSpc>
            <a:spcBef>
              <a:spcPct val="0"/>
            </a:spcBef>
            <a:spcAft>
              <a:spcPct val="15000"/>
            </a:spcAft>
            <a:buChar char="•"/>
          </a:pPr>
          <a:r>
            <a:rPr lang="en-US" sz="1300" kern="1200" dirty="0"/>
            <a:t>System Integrators (SI) </a:t>
          </a:r>
        </a:p>
        <a:p>
          <a:pPr marL="114300" lvl="1" indent="-114300" algn="l" defTabSz="577850">
            <a:lnSpc>
              <a:spcPct val="90000"/>
            </a:lnSpc>
            <a:spcBef>
              <a:spcPct val="0"/>
            </a:spcBef>
            <a:spcAft>
              <a:spcPct val="15000"/>
            </a:spcAft>
            <a:buChar char="•"/>
          </a:pPr>
          <a:r>
            <a:rPr lang="en-US" sz="1300" kern="1200" dirty="0"/>
            <a:t>IT Consulting</a:t>
          </a:r>
        </a:p>
      </dsp:txBody>
      <dsp:txXfrm>
        <a:off x="8944036" y="1646333"/>
        <a:ext cx="1568611" cy="16861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F00AF-3294-4456-B54B-2C89458121C6}">
      <dsp:nvSpPr>
        <dsp:cNvPr id="0" name=""/>
        <dsp:cNvSpPr/>
      </dsp:nvSpPr>
      <dsp:spPr>
        <a:xfrm>
          <a:off x="2952" y="1018888"/>
          <a:ext cx="1568611" cy="6274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Defining the Market</a:t>
          </a:r>
        </a:p>
      </dsp:txBody>
      <dsp:txXfrm>
        <a:off x="2952" y="1018888"/>
        <a:ext cx="1568611" cy="627444"/>
      </dsp:txXfrm>
    </dsp:sp>
    <dsp:sp modelId="{2640099D-C009-4F09-8BB7-CB88A434DF8D}">
      <dsp:nvSpPr>
        <dsp:cNvPr id="0" name=""/>
        <dsp:cNvSpPr/>
      </dsp:nvSpPr>
      <dsp:spPr>
        <a:xfrm>
          <a:off x="2952" y="1646333"/>
          <a:ext cx="1568611" cy="168611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Category</a:t>
          </a:r>
        </a:p>
        <a:p>
          <a:pPr marL="114300" lvl="1" indent="-114300" algn="l" defTabSz="577850">
            <a:lnSpc>
              <a:spcPct val="90000"/>
            </a:lnSpc>
            <a:spcBef>
              <a:spcPct val="0"/>
            </a:spcBef>
            <a:spcAft>
              <a:spcPct val="15000"/>
            </a:spcAft>
            <a:buChar char="•"/>
          </a:pPr>
          <a:r>
            <a:rPr lang="en-US" sz="1300" kern="1200" dirty="0">
              <a:solidFill>
                <a:srgbClr val="A6A6A6"/>
              </a:solidFill>
            </a:rPr>
            <a:t>Function</a:t>
          </a:r>
        </a:p>
        <a:p>
          <a:pPr marL="114300" lvl="1" indent="-114300" algn="l" defTabSz="577850">
            <a:lnSpc>
              <a:spcPct val="90000"/>
            </a:lnSpc>
            <a:spcBef>
              <a:spcPct val="0"/>
            </a:spcBef>
            <a:spcAft>
              <a:spcPct val="15000"/>
            </a:spcAft>
            <a:buChar char="•"/>
          </a:pPr>
          <a:r>
            <a:rPr lang="en-US" sz="1300" kern="1200" dirty="0">
              <a:solidFill>
                <a:srgbClr val="A6A6A6"/>
              </a:solidFill>
            </a:rPr>
            <a:t>Target Customers </a:t>
          </a:r>
        </a:p>
      </dsp:txBody>
      <dsp:txXfrm>
        <a:off x="2952" y="1646333"/>
        <a:ext cx="1568611" cy="1686116"/>
      </dsp:txXfrm>
    </dsp:sp>
    <dsp:sp modelId="{3CC577D9-5629-431A-A821-7CE85CE8AE5F}">
      <dsp:nvSpPr>
        <dsp:cNvPr id="0" name=""/>
        <dsp:cNvSpPr/>
      </dsp:nvSpPr>
      <dsp:spPr>
        <a:xfrm>
          <a:off x="1791169" y="1018888"/>
          <a:ext cx="1568611" cy="627444"/>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Who is the Customer</a:t>
          </a:r>
        </a:p>
      </dsp:txBody>
      <dsp:txXfrm>
        <a:off x="1791169" y="1018888"/>
        <a:ext cx="1568611" cy="627444"/>
      </dsp:txXfrm>
    </dsp:sp>
    <dsp:sp modelId="{D25755EF-93A4-4BF4-B6F8-52DFCDCC5F53}">
      <dsp:nvSpPr>
        <dsp:cNvPr id="0" name=""/>
        <dsp:cNvSpPr/>
      </dsp:nvSpPr>
      <dsp:spPr>
        <a:xfrm>
          <a:off x="1791169" y="1646333"/>
          <a:ext cx="1568611" cy="1686116"/>
        </a:xfrm>
        <a:prstGeom prst="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Organization’s Philosophy</a:t>
          </a:r>
        </a:p>
        <a:p>
          <a:pPr marL="114300" lvl="1" indent="-114300" algn="l" defTabSz="577850">
            <a:lnSpc>
              <a:spcPct val="90000"/>
            </a:lnSpc>
            <a:spcBef>
              <a:spcPct val="0"/>
            </a:spcBef>
            <a:spcAft>
              <a:spcPct val="15000"/>
            </a:spcAft>
            <a:buChar char="•"/>
          </a:pPr>
          <a:r>
            <a:rPr lang="en-US" sz="1300" kern="1200" dirty="0">
              <a:solidFill>
                <a:srgbClr val="A6A6A6"/>
              </a:solidFill>
            </a:rPr>
            <a:t>IT Pro Profile &amp; Personas</a:t>
          </a:r>
        </a:p>
        <a:p>
          <a:pPr marL="114300" lvl="1" indent="-114300" algn="l" defTabSz="577850">
            <a:lnSpc>
              <a:spcPct val="90000"/>
            </a:lnSpc>
            <a:spcBef>
              <a:spcPct val="0"/>
            </a:spcBef>
            <a:spcAft>
              <a:spcPct val="15000"/>
            </a:spcAft>
            <a:buChar char="•"/>
          </a:pPr>
          <a:r>
            <a:rPr lang="en-US" sz="1300" kern="1200" dirty="0">
              <a:solidFill>
                <a:srgbClr val="A6A6A6"/>
              </a:solidFill>
            </a:rPr>
            <a:t>Customer Journey</a:t>
          </a:r>
        </a:p>
        <a:p>
          <a:pPr marL="114300" lvl="1" indent="-114300" algn="l" defTabSz="577850">
            <a:lnSpc>
              <a:spcPct val="90000"/>
            </a:lnSpc>
            <a:spcBef>
              <a:spcPct val="0"/>
            </a:spcBef>
            <a:spcAft>
              <a:spcPct val="15000"/>
            </a:spcAft>
            <a:buChar char="•"/>
          </a:pPr>
          <a:r>
            <a:rPr lang="en-US" sz="1300" kern="1200" dirty="0">
              <a:solidFill>
                <a:srgbClr val="A6A6A6"/>
              </a:solidFill>
            </a:rPr>
            <a:t>Priorities at Each Stage</a:t>
          </a:r>
        </a:p>
      </dsp:txBody>
      <dsp:txXfrm>
        <a:off x="1791169" y="1646333"/>
        <a:ext cx="1568611" cy="1686116"/>
      </dsp:txXfrm>
    </dsp:sp>
    <dsp:sp modelId="{5EAAACAB-FC66-44D4-8DA1-819497B910BF}">
      <dsp:nvSpPr>
        <dsp:cNvPr id="0" name=""/>
        <dsp:cNvSpPr/>
      </dsp:nvSpPr>
      <dsp:spPr>
        <a:xfrm>
          <a:off x="3579385" y="1018888"/>
          <a:ext cx="1568611" cy="627444"/>
        </a:xfrm>
        <a:prstGeom prst="rect">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Licensing</a:t>
          </a:r>
        </a:p>
      </dsp:txBody>
      <dsp:txXfrm>
        <a:off x="3579385" y="1018888"/>
        <a:ext cx="1568611" cy="627444"/>
      </dsp:txXfrm>
    </dsp:sp>
    <dsp:sp modelId="{056F513E-4544-4A12-82F4-5CC7BD96C4F1}">
      <dsp:nvSpPr>
        <dsp:cNvPr id="0" name=""/>
        <dsp:cNvSpPr/>
      </dsp:nvSpPr>
      <dsp:spPr>
        <a:xfrm>
          <a:off x="3579385" y="1646333"/>
          <a:ext cx="1568611" cy="1686116"/>
        </a:xfrm>
        <a:prstGeom prst="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Open Source </a:t>
          </a:r>
        </a:p>
        <a:p>
          <a:pPr marL="114300" lvl="1" indent="-114300" algn="l" defTabSz="577850">
            <a:lnSpc>
              <a:spcPct val="90000"/>
            </a:lnSpc>
            <a:spcBef>
              <a:spcPct val="0"/>
            </a:spcBef>
            <a:spcAft>
              <a:spcPct val="15000"/>
            </a:spcAft>
            <a:buChar char="•"/>
          </a:pPr>
          <a:r>
            <a:rPr lang="en-US" sz="1300" kern="1200" dirty="0"/>
            <a:t>Commercial License</a:t>
          </a:r>
        </a:p>
        <a:p>
          <a:pPr marL="114300" lvl="1" indent="-114300" algn="l" defTabSz="577850">
            <a:lnSpc>
              <a:spcPct val="90000"/>
            </a:lnSpc>
            <a:spcBef>
              <a:spcPct val="0"/>
            </a:spcBef>
            <a:spcAft>
              <a:spcPct val="15000"/>
            </a:spcAft>
            <a:buChar char="•"/>
          </a:pPr>
          <a:r>
            <a:rPr lang="en-US" sz="1300" kern="1200" dirty="0"/>
            <a:t>Service Level Agreements</a:t>
          </a:r>
        </a:p>
      </dsp:txBody>
      <dsp:txXfrm>
        <a:off x="3579385" y="1646333"/>
        <a:ext cx="1568611" cy="1686116"/>
      </dsp:txXfrm>
    </dsp:sp>
    <dsp:sp modelId="{3C343D9F-557A-45C2-9A73-7247051E6441}">
      <dsp:nvSpPr>
        <dsp:cNvPr id="0" name=""/>
        <dsp:cNvSpPr/>
      </dsp:nvSpPr>
      <dsp:spPr>
        <a:xfrm>
          <a:off x="5367602" y="1018888"/>
          <a:ext cx="1568611" cy="627444"/>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Paying for Software</a:t>
          </a:r>
        </a:p>
      </dsp:txBody>
      <dsp:txXfrm>
        <a:off x="5367602" y="1018888"/>
        <a:ext cx="1568611" cy="627444"/>
      </dsp:txXfrm>
    </dsp:sp>
    <dsp:sp modelId="{FD29DA79-619B-47F5-A3E9-324E555E481C}">
      <dsp:nvSpPr>
        <dsp:cNvPr id="0" name=""/>
        <dsp:cNvSpPr/>
      </dsp:nvSpPr>
      <dsp:spPr>
        <a:xfrm>
          <a:off x="5367602" y="1646333"/>
          <a:ext cx="1568611" cy="1686116"/>
        </a:xfrm>
        <a:prstGeom prst="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Perpetual License</a:t>
          </a:r>
        </a:p>
        <a:p>
          <a:pPr marL="114300" lvl="1" indent="-114300" algn="l" defTabSz="577850">
            <a:lnSpc>
              <a:spcPct val="90000"/>
            </a:lnSpc>
            <a:spcBef>
              <a:spcPct val="0"/>
            </a:spcBef>
            <a:spcAft>
              <a:spcPct val="15000"/>
            </a:spcAft>
            <a:buChar char="•"/>
          </a:pPr>
          <a:r>
            <a:rPr lang="en-US" sz="1300" kern="1200" dirty="0"/>
            <a:t>Subscription License</a:t>
          </a:r>
        </a:p>
      </dsp:txBody>
      <dsp:txXfrm>
        <a:off x="5367602" y="1646333"/>
        <a:ext cx="1568611" cy="1686116"/>
      </dsp:txXfrm>
    </dsp:sp>
    <dsp:sp modelId="{3CAE7D1F-2EA8-42DC-93E9-8509DEEFEFE4}">
      <dsp:nvSpPr>
        <dsp:cNvPr id="0" name=""/>
        <dsp:cNvSpPr/>
      </dsp:nvSpPr>
      <dsp:spPr>
        <a:xfrm>
          <a:off x="7155819" y="1018888"/>
          <a:ext cx="1568611" cy="627444"/>
        </a:xfrm>
        <a:prstGeom prst="rect">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Software Distribution  </a:t>
          </a:r>
        </a:p>
      </dsp:txBody>
      <dsp:txXfrm>
        <a:off x="7155819" y="1018888"/>
        <a:ext cx="1568611" cy="627444"/>
      </dsp:txXfrm>
    </dsp:sp>
    <dsp:sp modelId="{29AEDCB6-9A4C-4B9B-8E46-E0FCBB9F4AF9}">
      <dsp:nvSpPr>
        <dsp:cNvPr id="0" name=""/>
        <dsp:cNvSpPr/>
      </dsp:nvSpPr>
      <dsp:spPr>
        <a:xfrm>
          <a:off x="7155819" y="1646333"/>
          <a:ext cx="1568611" cy="1686116"/>
        </a:xfrm>
        <a:prstGeom prst="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Paths to Market</a:t>
          </a:r>
        </a:p>
        <a:p>
          <a:pPr marL="114300" lvl="1" indent="-114300" algn="l" defTabSz="577850">
            <a:lnSpc>
              <a:spcPct val="90000"/>
            </a:lnSpc>
            <a:spcBef>
              <a:spcPct val="0"/>
            </a:spcBef>
            <a:spcAft>
              <a:spcPct val="15000"/>
            </a:spcAft>
            <a:buChar char="•"/>
          </a:pPr>
          <a:r>
            <a:rPr lang="en-US" sz="1300" kern="1200" dirty="0"/>
            <a:t>Channels</a:t>
          </a:r>
        </a:p>
        <a:p>
          <a:pPr marL="114300" lvl="1" indent="-114300" algn="l" defTabSz="577850">
            <a:lnSpc>
              <a:spcPct val="90000"/>
            </a:lnSpc>
            <a:spcBef>
              <a:spcPct val="0"/>
            </a:spcBef>
            <a:spcAft>
              <a:spcPct val="15000"/>
            </a:spcAft>
            <a:buChar char="•"/>
          </a:pPr>
          <a:r>
            <a:rPr lang="en-US" sz="1300" kern="1200" dirty="0"/>
            <a:t>How to Generate Revenue</a:t>
          </a:r>
        </a:p>
      </dsp:txBody>
      <dsp:txXfrm>
        <a:off x="7155819" y="1646333"/>
        <a:ext cx="1568611" cy="1686116"/>
      </dsp:txXfrm>
    </dsp:sp>
    <dsp:sp modelId="{6686C020-8987-4586-BB6F-FE35DB763DD3}">
      <dsp:nvSpPr>
        <dsp:cNvPr id="0" name=""/>
        <dsp:cNvSpPr/>
      </dsp:nvSpPr>
      <dsp:spPr>
        <a:xfrm>
          <a:off x="8944036" y="1018888"/>
          <a:ext cx="1568611" cy="62744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After-Market:  Support &amp; Maintenance</a:t>
          </a:r>
        </a:p>
      </dsp:txBody>
      <dsp:txXfrm>
        <a:off x="8944036" y="1018888"/>
        <a:ext cx="1568611" cy="627444"/>
      </dsp:txXfrm>
    </dsp:sp>
    <dsp:sp modelId="{C818F769-348E-4094-8447-A37DC2AA2FA2}">
      <dsp:nvSpPr>
        <dsp:cNvPr id="0" name=""/>
        <dsp:cNvSpPr/>
      </dsp:nvSpPr>
      <dsp:spPr>
        <a:xfrm>
          <a:off x="8944036" y="1646333"/>
          <a:ext cx="1568611" cy="168611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Partner Channels</a:t>
          </a:r>
        </a:p>
        <a:p>
          <a:pPr marL="114300" lvl="1" indent="-114300" algn="l" defTabSz="577850">
            <a:lnSpc>
              <a:spcPct val="90000"/>
            </a:lnSpc>
            <a:spcBef>
              <a:spcPct val="0"/>
            </a:spcBef>
            <a:spcAft>
              <a:spcPct val="15000"/>
            </a:spcAft>
            <a:buChar char="•"/>
          </a:pPr>
          <a:r>
            <a:rPr lang="en-US" sz="1300" kern="1200" dirty="0"/>
            <a:t>ISVs</a:t>
          </a:r>
        </a:p>
        <a:p>
          <a:pPr marL="114300" lvl="1" indent="-114300" algn="l" defTabSz="577850">
            <a:lnSpc>
              <a:spcPct val="90000"/>
            </a:lnSpc>
            <a:spcBef>
              <a:spcPct val="0"/>
            </a:spcBef>
            <a:spcAft>
              <a:spcPct val="15000"/>
            </a:spcAft>
            <a:buChar char="•"/>
          </a:pPr>
          <a:r>
            <a:rPr lang="en-US" sz="1300" kern="1200" dirty="0"/>
            <a:t>VARs</a:t>
          </a:r>
        </a:p>
        <a:p>
          <a:pPr marL="114300" lvl="1" indent="-114300" algn="l" defTabSz="577850">
            <a:lnSpc>
              <a:spcPct val="90000"/>
            </a:lnSpc>
            <a:spcBef>
              <a:spcPct val="0"/>
            </a:spcBef>
            <a:spcAft>
              <a:spcPct val="15000"/>
            </a:spcAft>
            <a:buChar char="•"/>
          </a:pPr>
          <a:r>
            <a:rPr lang="en-US" sz="1300" kern="1200" dirty="0"/>
            <a:t>System Integrators (SI) </a:t>
          </a:r>
        </a:p>
        <a:p>
          <a:pPr marL="114300" lvl="1" indent="-114300" algn="l" defTabSz="577850">
            <a:lnSpc>
              <a:spcPct val="90000"/>
            </a:lnSpc>
            <a:spcBef>
              <a:spcPct val="0"/>
            </a:spcBef>
            <a:spcAft>
              <a:spcPct val="15000"/>
            </a:spcAft>
            <a:buChar char="•"/>
          </a:pPr>
          <a:r>
            <a:rPr lang="en-US" sz="1300" kern="1200" dirty="0"/>
            <a:t>IT Consulting</a:t>
          </a:r>
        </a:p>
      </dsp:txBody>
      <dsp:txXfrm>
        <a:off x="8944036" y="1646333"/>
        <a:ext cx="1568611" cy="16861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F00AF-3294-4456-B54B-2C89458121C6}">
      <dsp:nvSpPr>
        <dsp:cNvPr id="0" name=""/>
        <dsp:cNvSpPr/>
      </dsp:nvSpPr>
      <dsp:spPr>
        <a:xfrm>
          <a:off x="2952" y="1018888"/>
          <a:ext cx="1568611" cy="6274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Defining the Market</a:t>
          </a:r>
        </a:p>
      </dsp:txBody>
      <dsp:txXfrm>
        <a:off x="2952" y="1018888"/>
        <a:ext cx="1568611" cy="627444"/>
      </dsp:txXfrm>
    </dsp:sp>
    <dsp:sp modelId="{2640099D-C009-4F09-8BB7-CB88A434DF8D}">
      <dsp:nvSpPr>
        <dsp:cNvPr id="0" name=""/>
        <dsp:cNvSpPr/>
      </dsp:nvSpPr>
      <dsp:spPr>
        <a:xfrm>
          <a:off x="2952" y="1646333"/>
          <a:ext cx="1568611" cy="168611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Category</a:t>
          </a:r>
        </a:p>
        <a:p>
          <a:pPr marL="114300" lvl="1" indent="-114300" algn="l" defTabSz="577850">
            <a:lnSpc>
              <a:spcPct val="90000"/>
            </a:lnSpc>
            <a:spcBef>
              <a:spcPct val="0"/>
            </a:spcBef>
            <a:spcAft>
              <a:spcPct val="15000"/>
            </a:spcAft>
            <a:buChar char="•"/>
          </a:pPr>
          <a:r>
            <a:rPr lang="en-US" sz="1300" kern="1200" dirty="0">
              <a:solidFill>
                <a:srgbClr val="A6A6A6"/>
              </a:solidFill>
            </a:rPr>
            <a:t>Function</a:t>
          </a:r>
        </a:p>
        <a:p>
          <a:pPr marL="114300" lvl="1" indent="-114300" algn="l" defTabSz="577850">
            <a:lnSpc>
              <a:spcPct val="90000"/>
            </a:lnSpc>
            <a:spcBef>
              <a:spcPct val="0"/>
            </a:spcBef>
            <a:spcAft>
              <a:spcPct val="15000"/>
            </a:spcAft>
            <a:buChar char="•"/>
          </a:pPr>
          <a:r>
            <a:rPr lang="en-US" sz="1300" kern="1200" dirty="0">
              <a:solidFill>
                <a:srgbClr val="A6A6A6"/>
              </a:solidFill>
            </a:rPr>
            <a:t>Target Customers </a:t>
          </a:r>
        </a:p>
      </dsp:txBody>
      <dsp:txXfrm>
        <a:off x="2952" y="1646333"/>
        <a:ext cx="1568611" cy="1686116"/>
      </dsp:txXfrm>
    </dsp:sp>
    <dsp:sp modelId="{3CC577D9-5629-431A-A821-7CE85CE8AE5F}">
      <dsp:nvSpPr>
        <dsp:cNvPr id="0" name=""/>
        <dsp:cNvSpPr/>
      </dsp:nvSpPr>
      <dsp:spPr>
        <a:xfrm>
          <a:off x="1791169" y="1018888"/>
          <a:ext cx="1568611" cy="627444"/>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Who is the Customer</a:t>
          </a:r>
        </a:p>
      </dsp:txBody>
      <dsp:txXfrm>
        <a:off x="1791169" y="1018888"/>
        <a:ext cx="1568611" cy="627444"/>
      </dsp:txXfrm>
    </dsp:sp>
    <dsp:sp modelId="{D25755EF-93A4-4BF4-B6F8-52DFCDCC5F53}">
      <dsp:nvSpPr>
        <dsp:cNvPr id="0" name=""/>
        <dsp:cNvSpPr/>
      </dsp:nvSpPr>
      <dsp:spPr>
        <a:xfrm>
          <a:off x="1791169" y="1646333"/>
          <a:ext cx="1568611" cy="1686116"/>
        </a:xfrm>
        <a:prstGeom prst="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Organization’s Philosophy</a:t>
          </a:r>
        </a:p>
        <a:p>
          <a:pPr marL="114300" lvl="1" indent="-114300" algn="l" defTabSz="577850">
            <a:lnSpc>
              <a:spcPct val="90000"/>
            </a:lnSpc>
            <a:spcBef>
              <a:spcPct val="0"/>
            </a:spcBef>
            <a:spcAft>
              <a:spcPct val="15000"/>
            </a:spcAft>
            <a:buChar char="•"/>
          </a:pPr>
          <a:r>
            <a:rPr lang="en-US" sz="1300" kern="1200" dirty="0">
              <a:solidFill>
                <a:srgbClr val="A6A6A6"/>
              </a:solidFill>
            </a:rPr>
            <a:t>IT Pro Profile &amp; Personas</a:t>
          </a:r>
        </a:p>
        <a:p>
          <a:pPr marL="114300" lvl="1" indent="-114300" algn="l" defTabSz="577850">
            <a:lnSpc>
              <a:spcPct val="90000"/>
            </a:lnSpc>
            <a:spcBef>
              <a:spcPct val="0"/>
            </a:spcBef>
            <a:spcAft>
              <a:spcPct val="15000"/>
            </a:spcAft>
            <a:buChar char="•"/>
          </a:pPr>
          <a:r>
            <a:rPr lang="en-US" sz="1300" kern="1200" dirty="0">
              <a:solidFill>
                <a:srgbClr val="A6A6A6"/>
              </a:solidFill>
            </a:rPr>
            <a:t>Customer Journey</a:t>
          </a:r>
        </a:p>
        <a:p>
          <a:pPr marL="114300" lvl="1" indent="-114300" algn="l" defTabSz="577850">
            <a:lnSpc>
              <a:spcPct val="90000"/>
            </a:lnSpc>
            <a:spcBef>
              <a:spcPct val="0"/>
            </a:spcBef>
            <a:spcAft>
              <a:spcPct val="15000"/>
            </a:spcAft>
            <a:buChar char="•"/>
          </a:pPr>
          <a:r>
            <a:rPr lang="en-US" sz="1300" kern="1200" dirty="0">
              <a:solidFill>
                <a:srgbClr val="A6A6A6"/>
              </a:solidFill>
            </a:rPr>
            <a:t>Priorities at Each Stage</a:t>
          </a:r>
        </a:p>
      </dsp:txBody>
      <dsp:txXfrm>
        <a:off x="1791169" y="1646333"/>
        <a:ext cx="1568611" cy="1686116"/>
      </dsp:txXfrm>
    </dsp:sp>
    <dsp:sp modelId="{5EAAACAB-FC66-44D4-8DA1-819497B910BF}">
      <dsp:nvSpPr>
        <dsp:cNvPr id="0" name=""/>
        <dsp:cNvSpPr/>
      </dsp:nvSpPr>
      <dsp:spPr>
        <a:xfrm>
          <a:off x="3579385" y="1018888"/>
          <a:ext cx="1568611" cy="627444"/>
        </a:xfrm>
        <a:prstGeom prst="rect">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Licensing</a:t>
          </a:r>
        </a:p>
      </dsp:txBody>
      <dsp:txXfrm>
        <a:off x="3579385" y="1018888"/>
        <a:ext cx="1568611" cy="627444"/>
      </dsp:txXfrm>
    </dsp:sp>
    <dsp:sp modelId="{056F513E-4544-4A12-82F4-5CC7BD96C4F1}">
      <dsp:nvSpPr>
        <dsp:cNvPr id="0" name=""/>
        <dsp:cNvSpPr/>
      </dsp:nvSpPr>
      <dsp:spPr>
        <a:xfrm>
          <a:off x="3579385" y="1646333"/>
          <a:ext cx="1568611" cy="1686116"/>
        </a:xfrm>
        <a:prstGeom prst="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Open Source </a:t>
          </a:r>
        </a:p>
        <a:p>
          <a:pPr marL="114300" lvl="1" indent="-114300" algn="l" defTabSz="577850">
            <a:lnSpc>
              <a:spcPct val="90000"/>
            </a:lnSpc>
            <a:spcBef>
              <a:spcPct val="0"/>
            </a:spcBef>
            <a:spcAft>
              <a:spcPct val="15000"/>
            </a:spcAft>
            <a:buChar char="•"/>
          </a:pPr>
          <a:r>
            <a:rPr lang="en-US" sz="1300" kern="1200" dirty="0"/>
            <a:t>Commercial License</a:t>
          </a:r>
        </a:p>
        <a:p>
          <a:pPr marL="114300" lvl="1" indent="-114300" algn="l" defTabSz="577850">
            <a:lnSpc>
              <a:spcPct val="90000"/>
            </a:lnSpc>
            <a:spcBef>
              <a:spcPct val="0"/>
            </a:spcBef>
            <a:spcAft>
              <a:spcPct val="15000"/>
            </a:spcAft>
            <a:buChar char="•"/>
          </a:pPr>
          <a:r>
            <a:rPr lang="en-US" sz="1300" kern="1200" dirty="0"/>
            <a:t>Service Level Agreements</a:t>
          </a:r>
        </a:p>
      </dsp:txBody>
      <dsp:txXfrm>
        <a:off x="3579385" y="1646333"/>
        <a:ext cx="1568611" cy="1686116"/>
      </dsp:txXfrm>
    </dsp:sp>
    <dsp:sp modelId="{3C343D9F-557A-45C2-9A73-7247051E6441}">
      <dsp:nvSpPr>
        <dsp:cNvPr id="0" name=""/>
        <dsp:cNvSpPr/>
      </dsp:nvSpPr>
      <dsp:spPr>
        <a:xfrm>
          <a:off x="5367602" y="1018888"/>
          <a:ext cx="1568611" cy="627444"/>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Paying for Software</a:t>
          </a:r>
        </a:p>
      </dsp:txBody>
      <dsp:txXfrm>
        <a:off x="5367602" y="1018888"/>
        <a:ext cx="1568611" cy="627444"/>
      </dsp:txXfrm>
    </dsp:sp>
    <dsp:sp modelId="{FD29DA79-619B-47F5-A3E9-324E555E481C}">
      <dsp:nvSpPr>
        <dsp:cNvPr id="0" name=""/>
        <dsp:cNvSpPr/>
      </dsp:nvSpPr>
      <dsp:spPr>
        <a:xfrm>
          <a:off x="5367602" y="1646333"/>
          <a:ext cx="1568611" cy="1686116"/>
        </a:xfrm>
        <a:prstGeom prst="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Perpetual License</a:t>
          </a:r>
        </a:p>
        <a:p>
          <a:pPr marL="114300" lvl="1" indent="-114300" algn="l" defTabSz="577850">
            <a:lnSpc>
              <a:spcPct val="90000"/>
            </a:lnSpc>
            <a:spcBef>
              <a:spcPct val="0"/>
            </a:spcBef>
            <a:spcAft>
              <a:spcPct val="15000"/>
            </a:spcAft>
            <a:buChar char="•"/>
          </a:pPr>
          <a:r>
            <a:rPr lang="en-US" sz="1300" kern="1200" dirty="0"/>
            <a:t>Subscription License</a:t>
          </a:r>
        </a:p>
      </dsp:txBody>
      <dsp:txXfrm>
        <a:off x="5367602" y="1646333"/>
        <a:ext cx="1568611" cy="1686116"/>
      </dsp:txXfrm>
    </dsp:sp>
    <dsp:sp modelId="{3CAE7D1F-2EA8-42DC-93E9-8509DEEFEFE4}">
      <dsp:nvSpPr>
        <dsp:cNvPr id="0" name=""/>
        <dsp:cNvSpPr/>
      </dsp:nvSpPr>
      <dsp:spPr>
        <a:xfrm>
          <a:off x="7155819" y="1018888"/>
          <a:ext cx="1568611" cy="627444"/>
        </a:xfrm>
        <a:prstGeom prst="rect">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Software Distribution  </a:t>
          </a:r>
        </a:p>
      </dsp:txBody>
      <dsp:txXfrm>
        <a:off x="7155819" y="1018888"/>
        <a:ext cx="1568611" cy="627444"/>
      </dsp:txXfrm>
    </dsp:sp>
    <dsp:sp modelId="{29AEDCB6-9A4C-4B9B-8E46-E0FCBB9F4AF9}">
      <dsp:nvSpPr>
        <dsp:cNvPr id="0" name=""/>
        <dsp:cNvSpPr/>
      </dsp:nvSpPr>
      <dsp:spPr>
        <a:xfrm>
          <a:off x="7155819" y="1646333"/>
          <a:ext cx="1568611" cy="1686116"/>
        </a:xfrm>
        <a:prstGeom prst="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Paths to Market</a:t>
          </a:r>
        </a:p>
        <a:p>
          <a:pPr marL="114300" lvl="1" indent="-114300" algn="l" defTabSz="577850">
            <a:lnSpc>
              <a:spcPct val="90000"/>
            </a:lnSpc>
            <a:spcBef>
              <a:spcPct val="0"/>
            </a:spcBef>
            <a:spcAft>
              <a:spcPct val="15000"/>
            </a:spcAft>
            <a:buChar char="•"/>
          </a:pPr>
          <a:r>
            <a:rPr lang="en-US" sz="1300" kern="1200" dirty="0"/>
            <a:t>Channels</a:t>
          </a:r>
        </a:p>
        <a:p>
          <a:pPr marL="114300" lvl="1" indent="-114300" algn="l" defTabSz="577850">
            <a:lnSpc>
              <a:spcPct val="90000"/>
            </a:lnSpc>
            <a:spcBef>
              <a:spcPct val="0"/>
            </a:spcBef>
            <a:spcAft>
              <a:spcPct val="15000"/>
            </a:spcAft>
            <a:buChar char="•"/>
          </a:pPr>
          <a:r>
            <a:rPr lang="en-US" sz="1300" kern="1200" dirty="0"/>
            <a:t>How to Generate Revenue</a:t>
          </a:r>
        </a:p>
      </dsp:txBody>
      <dsp:txXfrm>
        <a:off x="7155819" y="1646333"/>
        <a:ext cx="1568611" cy="1686116"/>
      </dsp:txXfrm>
    </dsp:sp>
    <dsp:sp modelId="{6686C020-8987-4586-BB6F-FE35DB763DD3}">
      <dsp:nvSpPr>
        <dsp:cNvPr id="0" name=""/>
        <dsp:cNvSpPr/>
      </dsp:nvSpPr>
      <dsp:spPr>
        <a:xfrm>
          <a:off x="8944036" y="1018888"/>
          <a:ext cx="1568611" cy="62744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After-Market:  Support &amp; Maintenance</a:t>
          </a:r>
        </a:p>
      </dsp:txBody>
      <dsp:txXfrm>
        <a:off x="8944036" y="1018888"/>
        <a:ext cx="1568611" cy="627444"/>
      </dsp:txXfrm>
    </dsp:sp>
    <dsp:sp modelId="{C818F769-348E-4094-8447-A37DC2AA2FA2}">
      <dsp:nvSpPr>
        <dsp:cNvPr id="0" name=""/>
        <dsp:cNvSpPr/>
      </dsp:nvSpPr>
      <dsp:spPr>
        <a:xfrm>
          <a:off x="8944036" y="1646333"/>
          <a:ext cx="1568611" cy="168611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Partner Channels</a:t>
          </a:r>
        </a:p>
        <a:p>
          <a:pPr marL="114300" lvl="1" indent="-114300" algn="l" defTabSz="577850">
            <a:lnSpc>
              <a:spcPct val="90000"/>
            </a:lnSpc>
            <a:spcBef>
              <a:spcPct val="0"/>
            </a:spcBef>
            <a:spcAft>
              <a:spcPct val="15000"/>
            </a:spcAft>
            <a:buChar char="•"/>
          </a:pPr>
          <a:r>
            <a:rPr lang="en-US" sz="1300" kern="1200" dirty="0"/>
            <a:t>ISVs</a:t>
          </a:r>
        </a:p>
        <a:p>
          <a:pPr marL="114300" lvl="1" indent="-114300" algn="l" defTabSz="577850">
            <a:lnSpc>
              <a:spcPct val="90000"/>
            </a:lnSpc>
            <a:spcBef>
              <a:spcPct val="0"/>
            </a:spcBef>
            <a:spcAft>
              <a:spcPct val="15000"/>
            </a:spcAft>
            <a:buChar char="•"/>
          </a:pPr>
          <a:r>
            <a:rPr lang="en-US" sz="1300" kern="1200" dirty="0"/>
            <a:t>VARs</a:t>
          </a:r>
        </a:p>
        <a:p>
          <a:pPr marL="114300" lvl="1" indent="-114300" algn="l" defTabSz="577850">
            <a:lnSpc>
              <a:spcPct val="90000"/>
            </a:lnSpc>
            <a:spcBef>
              <a:spcPct val="0"/>
            </a:spcBef>
            <a:spcAft>
              <a:spcPct val="15000"/>
            </a:spcAft>
            <a:buChar char="•"/>
          </a:pPr>
          <a:r>
            <a:rPr lang="en-US" sz="1300" kern="1200" dirty="0"/>
            <a:t>System Integrators (SI) </a:t>
          </a:r>
        </a:p>
        <a:p>
          <a:pPr marL="114300" lvl="1" indent="-114300" algn="l" defTabSz="577850">
            <a:lnSpc>
              <a:spcPct val="90000"/>
            </a:lnSpc>
            <a:spcBef>
              <a:spcPct val="0"/>
            </a:spcBef>
            <a:spcAft>
              <a:spcPct val="15000"/>
            </a:spcAft>
            <a:buChar char="•"/>
          </a:pPr>
          <a:r>
            <a:rPr lang="en-US" sz="1300" kern="1200" dirty="0"/>
            <a:t>IT Consulting</a:t>
          </a:r>
        </a:p>
      </dsp:txBody>
      <dsp:txXfrm>
        <a:off x="8944036" y="1646333"/>
        <a:ext cx="1568611" cy="16861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F00AF-3294-4456-B54B-2C89458121C6}">
      <dsp:nvSpPr>
        <dsp:cNvPr id="0" name=""/>
        <dsp:cNvSpPr/>
      </dsp:nvSpPr>
      <dsp:spPr>
        <a:xfrm>
          <a:off x="2952" y="1018888"/>
          <a:ext cx="1568611" cy="6274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Defining the Market</a:t>
          </a:r>
        </a:p>
      </dsp:txBody>
      <dsp:txXfrm>
        <a:off x="2952" y="1018888"/>
        <a:ext cx="1568611" cy="627444"/>
      </dsp:txXfrm>
    </dsp:sp>
    <dsp:sp modelId="{2640099D-C009-4F09-8BB7-CB88A434DF8D}">
      <dsp:nvSpPr>
        <dsp:cNvPr id="0" name=""/>
        <dsp:cNvSpPr/>
      </dsp:nvSpPr>
      <dsp:spPr>
        <a:xfrm>
          <a:off x="2952" y="1646333"/>
          <a:ext cx="1568611" cy="168611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Category</a:t>
          </a:r>
        </a:p>
        <a:p>
          <a:pPr marL="114300" lvl="1" indent="-114300" algn="l" defTabSz="577850">
            <a:lnSpc>
              <a:spcPct val="90000"/>
            </a:lnSpc>
            <a:spcBef>
              <a:spcPct val="0"/>
            </a:spcBef>
            <a:spcAft>
              <a:spcPct val="15000"/>
            </a:spcAft>
            <a:buChar char="•"/>
          </a:pPr>
          <a:r>
            <a:rPr lang="en-US" sz="1300" kern="1200" dirty="0">
              <a:solidFill>
                <a:srgbClr val="A6A6A6"/>
              </a:solidFill>
            </a:rPr>
            <a:t>Function</a:t>
          </a:r>
        </a:p>
        <a:p>
          <a:pPr marL="114300" lvl="1" indent="-114300" algn="l" defTabSz="577850">
            <a:lnSpc>
              <a:spcPct val="90000"/>
            </a:lnSpc>
            <a:spcBef>
              <a:spcPct val="0"/>
            </a:spcBef>
            <a:spcAft>
              <a:spcPct val="15000"/>
            </a:spcAft>
            <a:buChar char="•"/>
          </a:pPr>
          <a:r>
            <a:rPr lang="en-US" sz="1300" kern="1200" dirty="0">
              <a:solidFill>
                <a:srgbClr val="A6A6A6"/>
              </a:solidFill>
            </a:rPr>
            <a:t>Target Customers </a:t>
          </a:r>
        </a:p>
      </dsp:txBody>
      <dsp:txXfrm>
        <a:off x="2952" y="1646333"/>
        <a:ext cx="1568611" cy="1686116"/>
      </dsp:txXfrm>
    </dsp:sp>
    <dsp:sp modelId="{3CC577D9-5629-431A-A821-7CE85CE8AE5F}">
      <dsp:nvSpPr>
        <dsp:cNvPr id="0" name=""/>
        <dsp:cNvSpPr/>
      </dsp:nvSpPr>
      <dsp:spPr>
        <a:xfrm>
          <a:off x="1791169" y="1018888"/>
          <a:ext cx="1568611" cy="627444"/>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Who is the Customer</a:t>
          </a:r>
        </a:p>
      </dsp:txBody>
      <dsp:txXfrm>
        <a:off x="1791169" y="1018888"/>
        <a:ext cx="1568611" cy="627444"/>
      </dsp:txXfrm>
    </dsp:sp>
    <dsp:sp modelId="{D25755EF-93A4-4BF4-B6F8-52DFCDCC5F53}">
      <dsp:nvSpPr>
        <dsp:cNvPr id="0" name=""/>
        <dsp:cNvSpPr/>
      </dsp:nvSpPr>
      <dsp:spPr>
        <a:xfrm>
          <a:off x="1791169" y="1646333"/>
          <a:ext cx="1568611" cy="1686116"/>
        </a:xfrm>
        <a:prstGeom prst="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Organization’s Philosophy</a:t>
          </a:r>
        </a:p>
        <a:p>
          <a:pPr marL="114300" lvl="1" indent="-114300" algn="l" defTabSz="577850">
            <a:lnSpc>
              <a:spcPct val="90000"/>
            </a:lnSpc>
            <a:spcBef>
              <a:spcPct val="0"/>
            </a:spcBef>
            <a:spcAft>
              <a:spcPct val="15000"/>
            </a:spcAft>
            <a:buChar char="•"/>
          </a:pPr>
          <a:r>
            <a:rPr lang="en-US" sz="1300" kern="1200" dirty="0">
              <a:solidFill>
                <a:srgbClr val="A6A6A6"/>
              </a:solidFill>
            </a:rPr>
            <a:t>IT Pro Profile &amp; Personas</a:t>
          </a:r>
        </a:p>
        <a:p>
          <a:pPr marL="114300" lvl="1" indent="-114300" algn="l" defTabSz="577850">
            <a:lnSpc>
              <a:spcPct val="90000"/>
            </a:lnSpc>
            <a:spcBef>
              <a:spcPct val="0"/>
            </a:spcBef>
            <a:spcAft>
              <a:spcPct val="15000"/>
            </a:spcAft>
            <a:buChar char="•"/>
          </a:pPr>
          <a:r>
            <a:rPr lang="en-US" sz="1300" kern="1200" dirty="0">
              <a:solidFill>
                <a:srgbClr val="A6A6A6"/>
              </a:solidFill>
            </a:rPr>
            <a:t>Customer Journey</a:t>
          </a:r>
        </a:p>
        <a:p>
          <a:pPr marL="114300" lvl="1" indent="-114300" algn="l" defTabSz="577850">
            <a:lnSpc>
              <a:spcPct val="90000"/>
            </a:lnSpc>
            <a:spcBef>
              <a:spcPct val="0"/>
            </a:spcBef>
            <a:spcAft>
              <a:spcPct val="15000"/>
            </a:spcAft>
            <a:buChar char="•"/>
          </a:pPr>
          <a:r>
            <a:rPr lang="en-US" sz="1300" kern="1200" dirty="0">
              <a:solidFill>
                <a:srgbClr val="A6A6A6"/>
              </a:solidFill>
            </a:rPr>
            <a:t>Priorities at Each Stage</a:t>
          </a:r>
        </a:p>
      </dsp:txBody>
      <dsp:txXfrm>
        <a:off x="1791169" y="1646333"/>
        <a:ext cx="1568611" cy="1686116"/>
      </dsp:txXfrm>
    </dsp:sp>
    <dsp:sp modelId="{5EAAACAB-FC66-44D4-8DA1-819497B910BF}">
      <dsp:nvSpPr>
        <dsp:cNvPr id="0" name=""/>
        <dsp:cNvSpPr/>
      </dsp:nvSpPr>
      <dsp:spPr>
        <a:xfrm>
          <a:off x="3579385" y="1018888"/>
          <a:ext cx="1568611" cy="627444"/>
        </a:xfrm>
        <a:prstGeom prst="rect">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Licensing</a:t>
          </a:r>
        </a:p>
      </dsp:txBody>
      <dsp:txXfrm>
        <a:off x="3579385" y="1018888"/>
        <a:ext cx="1568611" cy="627444"/>
      </dsp:txXfrm>
    </dsp:sp>
    <dsp:sp modelId="{056F513E-4544-4A12-82F4-5CC7BD96C4F1}">
      <dsp:nvSpPr>
        <dsp:cNvPr id="0" name=""/>
        <dsp:cNvSpPr/>
      </dsp:nvSpPr>
      <dsp:spPr>
        <a:xfrm>
          <a:off x="3579385" y="1646333"/>
          <a:ext cx="1568611" cy="1686116"/>
        </a:xfrm>
        <a:prstGeom prst="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Open Source </a:t>
          </a:r>
        </a:p>
        <a:p>
          <a:pPr marL="114300" lvl="1" indent="-114300" algn="l" defTabSz="577850">
            <a:lnSpc>
              <a:spcPct val="90000"/>
            </a:lnSpc>
            <a:spcBef>
              <a:spcPct val="0"/>
            </a:spcBef>
            <a:spcAft>
              <a:spcPct val="15000"/>
            </a:spcAft>
            <a:buChar char="•"/>
          </a:pPr>
          <a:r>
            <a:rPr lang="en-US" sz="1300" kern="1200" dirty="0"/>
            <a:t>Commercial License</a:t>
          </a:r>
        </a:p>
        <a:p>
          <a:pPr marL="114300" lvl="1" indent="-114300" algn="l" defTabSz="577850">
            <a:lnSpc>
              <a:spcPct val="90000"/>
            </a:lnSpc>
            <a:spcBef>
              <a:spcPct val="0"/>
            </a:spcBef>
            <a:spcAft>
              <a:spcPct val="15000"/>
            </a:spcAft>
            <a:buChar char="•"/>
          </a:pPr>
          <a:r>
            <a:rPr lang="en-US" sz="1300" kern="1200" dirty="0"/>
            <a:t>Service Level Agreements</a:t>
          </a:r>
        </a:p>
      </dsp:txBody>
      <dsp:txXfrm>
        <a:off x="3579385" y="1646333"/>
        <a:ext cx="1568611" cy="1686116"/>
      </dsp:txXfrm>
    </dsp:sp>
    <dsp:sp modelId="{3C343D9F-557A-45C2-9A73-7247051E6441}">
      <dsp:nvSpPr>
        <dsp:cNvPr id="0" name=""/>
        <dsp:cNvSpPr/>
      </dsp:nvSpPr>
      <dsp:spPr>
        <a:xfrm>
          <a:off x="5367602" y="1018888"/>
          <a:ext cx="1568611" cy="627444"/>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Paying for Software</a:t>
          </a:r>
        </a:p>
      </dsp:txBody>
      <dsp:txXfrm>
        <a:off x="5367602" y="1018888"/>
        <a:ext cx="1568611" cy="627444"/>
      </dsp:txXfrm>
    </dsp:sp>
    <dsp:sp modelId="{FD29DA79-619B-47F5-A3E9-324E555E481C}">
      <dsp:nvSpPr>
        <dsp:cNvPr id="0" name=""/>
        <dsp:cNvSpPr/>
      </dsp:nvSpPr>
      <dsp:spPr>
        <a:xfrm>
          <a:off x="5367602" y="1646333"/>
          <a:ext cx="1568611" cy="1686116"/>
        </a:xfrm>
        <a:prstGeom prst="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Perpetual License</a:t>
          </a:r>
        </a:p>
        <a:p>
          <a:pPr marL="114300" lvl="1" indent="-114300" algn="l" defTabSz="577850">
            <a:lnSpc>
              <a:spcPct val="90000"/>
            </a:lnSpc>
            <a:spcBef>
              <a:spcPct val="0"/>
            </a:spcBef>
            <a:spcAft>
              <a:spcPct val="15000"/>
            </a:spcAft>
            <a:buChar char="•"/>
          </a:pPr>
          <a:r>
            <a:rPr lang="en-US" sz="1300" kern="1200" dirty="0"/>
            <a:t>Subscription License</a:t>
          </a:r>
        </a:p>
      </dsp:txBody>
      <dsp:txXfrm>
        <a:off x="5367602" y="1646333"/>
        <a:ext cx="1568611" cy="1686116"/>
      </dsp:txXfrm>
    </dsp:sp>
    <dsp:sp modelId="{3CAE7D1F-2EA8-42DC-93E9-8509DEEFEFE4}">
      <dsp:nvSpPr>
        <dsp:cNvPr id="0" name=""/>
        <dsp:cNvSpPr/>
      </dsp:nvSpPr>
      <dsp:spPr>
        <a:xfrm>
          <a:off x="7155819" y="1018888"/>
          <a:ext cx="1568611" cy="627444"/>
        </a:xfrm>
        <a:prstGeom prst="rect">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Software Distribution  </a:t>
          </a:r>
        </a:p>
      </dsp:txBody>
      <dsp:txXfrm>
        <a:off x="7155819" y="1018888"/>
        <a:ext cx="1568611" cy="627444"/>
      </dsp:txXfrm>
    </dsp:sp>
    <dsp:sp modelId="{29AEDCB6-9A4C-4B9B-8E46-E0FCBB9F4AF9}">
      <dsp:nvSpPr>
        <dsp:cNvPr id="0" name=""/>
        <dsp:cNvSpPr/>
      </dsp:nvSpPr>
      <dsp:spPr>
        <a:xfrm>
          <a:off x="7155819" y="1646333"/>
          <a:ext cx="1568611" cy="1686116"/>
        </a:xfrm>
        <a:prstGeom prst="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Paths to Market</a:t>
          </a:r>
        </a:p>
        <a:p>
          <a:pPr marL="114300" lvl="1" indent="-114300" algn="l" defTabSz="577850">
            <a:lnSpc>
              <a:spcPct val="90000"/>
            </a:lnSpc>
            <a:spcBef>
              <a:spcPct val="0"/>
            </a:spcBef>
            <a:spcAft>
              <a:spcPct val="15000"/>
            </a:spcAft>
            <a:buChar char="•"/>
          </a:pPr>
          <a:r>
            <a:rPr lang="en-US" sz="1300" kern="1200" dirty="0"/>
            <a:t>Channels</a:t>
          </a:r>
        </a:p>
        <a:p>
          <a:pPr marL="114300" lvl="1" indent="-114300" algn="l" defTabSz="577850">
            <a:lnSpc>
              <a:spcPct val="90000"/>
            </a:lnSpc>
            <a:spcBef>
              <a:spcPct val="0"/>
            </a:spcBef>
            <a:spcAft>
              <a:spcPct val="15000"/>
            </a:spcAft>
            <a:buChar char="•"/>
          </a:pPr>
          <a:r>
            <a:rPr lang="en-US" sz="1300" kern="1200" dirty="0"/>
            <a:t>How to Generate Revenue</a:t>
          </a:r>
        </a:p>
      </dsp:txBody>
      <dsp:txXfrm>
        <a:off x="7155819" y="1646333"/>
        <a:ext cx="1568611" cy="1686116"/>
      </dsp:txXfrm>
    </dsp:sp>
    <dsp:sp modelId="{6686C020-8987-4586-BB6F-FE35DB763DD3}">
      <dsp:nvSpPr>
        <dsp:cNvPr id="0" name=""/>
        <dsp:cNvSpPr/>
      </dsp:nvSpPr>
      <dsp:spPr>
        <a:xfrm>
          <a:off x="8944036" y="1018888"/>
          <a:ext cx="1568611" cy="62744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After-Market:  Support &amp; Maintenance</a:t>
          </a:r>
        </a:p>
      </dsp:txBody>
      <dsp:txXfrm>
        <a:off x="8944036" y="1018888"/>
        <a:ext cx="1568611" cy="627444"/>
      </dsp:txXfrm>
    </dsp:sp>
    <dsp:sp modelId="{C818F769-348E-4094-8447-A37DC2AA2FA2}">
      <dsp:nvSpPr>
        <dsp:cNvPr id="0" name=""/>
        <dsp:cNvSpPr/>
      </dsp:nvSpPr>
      <dsp:spPr>
        <a:xfrm>
          <a:off x="8944036" y="1646333"/>
          <a:ext cx="1568611" cy="168611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Partner Channels</a:t>
          </a:r>
        </a:p>
        <a:p>
          <a:pPr marL="114300" lvl="1" indent="-114300" algn="l" defTabSz="577850">
            <a:lnSpc>
              <a:spcPct val="90000"/>
            </a:lnSpc>
            <a:spcBef>
              <a:spcPct val="0"/>
            </a:spcBef>
            <a:spcAft>
              <a:spcPct val="15000"/>
            </a:spcAft>
            <a:buChar char="•"/>
          </a:pPr>
          <a:r>
            <a:rPr lang="en-US" sz="1300" kern="1200" dirty="0"/>
            <a:t>ISVs</a:t>
          </a:r>
        </a:p>
        <a:p>
          <a:pPr marL="114300" lvl="1" indent="-114300" algn="l" defTabSz="577850">
            <a:lnSpc>
              <a:spcPct val="90000"/>
            </a:lnSpc>
            <a:spcBef>
              <a:spcPct val="0"/>
            </a:spcBef>
            <a:spcAft>
              <a:spcPct val="15000"/>
            </a:spcAft>
            <a:buChar char="•"/>
          </a:pPr>
          <a:r>
            <a:rPr lang="en-US" sz="1300" kern="1200" dirty="0"/>
            <a:t>VARs</a:t>
          </a:r>
        </a:p>
        <a:p>
          <a:pPr marL="114300" lvl="1" indent="-114300" algn="l" defTabSz="577850">
            <a:lnSpc>
              <a:spcPct val="90000"/>
            </a:lnSpc>
            <a:spcBef>
              <a:spcPct val="0"/>
            </a:spcBef>
            <a:spcAft>
              <a:spcPct val="15000"/>
            </a:spcAft>
            <a:buChar char="•"/>
          </a:pPr>
          <a:r>
            <a:rPr lang="en-US" sz="1300" kern="1200" dirty="0"/>
            <a:t>System Integrators (SI) </a:t>
          </a:r>
        </a:p>
        <a:p>
          <a:pPr marL="114300" lvl="1" indent="-114300" algn="l" defTabSz="577850">
            <a:lnSpc>
              <a:spcPct val="90000"/>
            </a:lnSpc>
            <a:spcBef>
              <a:spcPct val="0"/>
            </a:spcBef>
            <a:spcAft>
              <a:spcPct val="15000"/>
            </a:spcAft>
            <a:buChar char="•"/>
          </a:pPr>
          <a:r>
            <a:rPr lang="en-US" sz="1300" kern="1200" dirty="0"/>
            <a:t>IT Consulting</a:t>
          </a:r>
        </a:p>
      </dsp:txBody>
      <dsp:txXfrm>
        <a:off x="8944036" y="1646333"/>
        <a:ext cx="1568611" cy="16861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F00AF-3294-4456-B54B-2C89458121C6}">
      <dsp:nvSpPr>
        <dsp:cNvPr id="0" name=""/>
        <dsp:cNvSpPr/>
      </dsp:nvSpPr>
      <dsp:spPr>
        <a:xfrm>
          <a:off x="2952" y="1018888"/>
          <a:ext cx="1568611" cy="6274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Defining the Market</a:t>
          </a:r>
        </a:p>
      </dsp:txBody>
      <dsp:txXfrm>
        <a:off x="2952" y="1018888"/>
        <a:ext cx="1568611" cy="627444"/>
      </dsp:txXfrm>
    </dsp:sp>
    <dsp:sp modelId="{2640099D-C009-4F09-8BB7-CB88A434DF8D}">
      <dsp:nvSpPr>
        <dsp:cNvPr id="0" name=""/>
        <dsp:cNvSpPr/>
      </dsp:nvSpPr>
      <dsp:spPr>
        <a:xfrm>
          <a:off x="2952" y="1646333"/>
          <a:ext cx="1568611" cy="168611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Category</a:t>
          </a:r>
        </a:p>
        <a:p>
          <a:pPr marL="114300" lvl="1" indent="-114300" algn="l" defTabSz="577850">
            <a:lnSpc>
              <a:spcPct val="90000"/>
            </a:lnSpc>
            <a:spcBef>
              <a:spcPct val="0"/>
            </a:spcBef>
            <a:spcAft>
              <a:spcPct val="15000"/>
            </a:spcAft>
            <a:buChar char="•"/>
          </a:pPr>
          <a:r>
            <a:rPr lang="en-US" sz="1300" kern="1200" dirty="0">
              <a:solidFill>
                <a:srgbClr val="A6A6A6"/>
              </a:solidFill>
            </a:rPr>
            <a:t>Function</a:t>
          </a:r>
        </a:p>
        <a:p>
          <a:pPr marL="114300" lvl="1" indent="-114300" algn="l" defTabSz="577850">
            <a:lnSpc>
              <a:spcPct val="90000"/>
            </a:lnSpc>
            <a:spcBef>
              <a:spcPct val="0"/>
            </a:spcBef>
            <a:spcAft>
              <a:spcPct val="15000"/>
            </a:spcAft>
            <a:buChar char="•"/>
          </a:pPr>
          <a:r>
            <a:rPr lang="en-US" sz="1300" kern="1200" dirty="0">
              <a:solidFill>
                <a:srgbClr val="A6A6A6"/>
              </a:solidFill>
            </a:rPr>
            <a:t>Target Customers </a:t>
          </a:r>
        </a:p>
      </dsp:txBody>
      <dsp:txXfrm>
        <a:off x="2952" y="1646333"/>
        <a:ext cx="1568611" cy="1686116"/>
      </dsp:txXfrm>
    </dsp:sp>
    <dsp:sp modelId="{3CC577D9-5629-431A-A821-7CE85CE8AE5F}">
      <dsp:nvSpPr>
        <dsp:cNvPr id="0" name=""/>
        <dsp:cNvSpPr/>
      </dsp:nvSpPr>
      <dsp:spPr>
        <a:xfrm>
          <a:off x="1791169" y="1018888"/>
          <a:ext cx="1568611" cy="627444"/>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Who is the Customer</a:t>
          </a:r>
        </a:p>
      </dsp:txBody>
      <dsp:txXfrm>
        <a:off x="1791169" y="1018888"/>
        <a:ext cx="1568611" cy="627444"/>
      </dsp:txXfrm>
    </dsp:sp>
    <dsp:sp modelId="{D25755EF-93A4-4BF4-B6F8-52DFCDCC5F53}">
      <dsp:nvSpPr>
        <dsp:cNvPr id="0" name=""/>
        <dsp:cNvSpPr/>
      </dsp:nvSpPr>
      <dsp:spPr>
        <a:xfrm>
          <a:off x="1791169" y="1646333"/>
          <a:ext cx="1568611" cy="1686116"/>
        </a:xfrm>
        <a:prstGeom prst="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Organization’s Philosophy</a:t>
          </a:r>
        </a:p>
        <a:p>
          <a:pPr marL="114300" lvl="1" indent="-114300" algn="l" defTabSz="577850">
            <a:lnSpc>
              <a:spcPct val="90000"/>
            </a:lnSpc>
            <a:spcBef>
              <a:spcPct val="0"/>
            </a:spcBef>
            <a:spcAft>
              <a:spcPct val="15000"/>
            </a:spcAft>
            <a:buChar char="•"/>
          </a:pPr>
          <a:r>
            <a:rPr lang="en-US" sz="1300" kern="1200" dirty="0">
              <a:solidFill>
                <a:srgbClr val="A6A6A6"/>
              </a:solidFill>
            </a:rPr>
            <a:t>IT Pro Profile &amp; Personas</a:t>
          </a:r>
        </a:p>
        <a:p>
          <a:pPr marL="114300" lvl="1" indent="-114300" algn="l" defTabSz="577850">
            <a:lnSpc>
              <a:spcPct val="90000"/>
            </a:lnSpc>
            <a:spcBef>
              <a:spcPct val="0"/>
            </a:spcBef>
            <a:spcAft>
              <a:spcPct val="15000"/>
            </a:spcAft>
            <a:buChar char="•"/>
          </a:pPr>
          <a:r>
            <a:rPr lang="en-US" sz="1300" kern="1200" dirty="0">
              <a:solidFill>
                <a:srgbClr val="A6A6A6"/>
              </a:solidFill>
            </a:rPr>
            <a:t>Customer Journey</a:t>
          </a:r>
        </a:p>
        <a:p>
          <a:pPr marL="114300" lvl="1" indent="-114300" algn="l" defTabSz="577850">
            <a:lnSpc>
              <a:spcPct val="90000"/>
            </a:lnSpc>
            <a:spcBef>
              <a:spcPct val="0"/>
            </a:spcBef>
            <a:spcAft>
              <a:spcPct val="15000"/>
            </a:spcAft>
            <a:buChar char="•"/>
          </a:pPr>
          <a:r>
            <a:rPr lang="en-US" sz="1300" kern="1200" dirty="0">
              <a:solidFill>
                <a:srgbClr val="A6A6A6"/>
              </a:solidFill>
            </a:rPr>
            <a:t>Priorities at Each Stage</a:t>
          </a:r>
        </a:p>
      </dsp:txBody>
      <dsp:txXfrm>
        <a:off x="1791169" y="1646333"/>
        <a:ext cx="1568611" cy="1686116"/>
      </dsp:txXfrm>
    </dsp:sp>
    <dsp:sp modelId="{3C343D9F-557A-45C2-9A73-7247051E6441}">
      <dsp:nvSpPr>
        <dsp:cNvPr id="0" name=""/>
        <dsp:cNvSpPr/>
      </dsp:nvSpPr>
      <dsp:spPr>
        <a:xfrm>
          <a:off x="3579385" y="1018888"/>
          <a:ext cx="1568611" cy="627444"/>
        </a:xfrm>
        <a:prstGeom prst="rect">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Paying for Software</a:t>
          </a:r>
        </a:p>
      </dsp:txBody>
      <dsp:txXfrm>
        <a:off x="3579385" y="1018888"/>
        <a:ext cx="1568611" cy="627444"/>
      </dsp:txXfrm>
    </dsp:sp>
    <dsp:sp modelId="{FD29DA79-619B-47F5-A3E9-324E555E481C}">
      <dsp:nvSpPr>
        <dsp:cNvPr id="0" name=""/>
        <dsp:cNvSpPr/>
      </dsp:nvSpPr>
      <dsp:spPr>
        <a:xfrm>
          <a:off x="3579385" y="1646333"/>
          <a:ext cx="1568611" cy="1686116"/>
        </a:xfrm>
        <a:prstGeom prst="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Perpetual License</a:t>
          </a:r>
        </a:p>
        <a:p>
          <a:pPr marL="114300" lvl="1" indent="-114300" algn="l" defTabSz="577850">
            <a:lnSpc>
              <a:spcPct val="90000"/>
            </a:lnSpc>
            <a:spcBef>
              <a:spcPct val="0"/>
            </a:spcBef>
            <a:spcAft>
              <a:spcPct val="15000"/>
            </a:spcAft>
            <a:buChar char="•"/>
          </a:pPr>
          <a:r>
            <a:rPr lang="en-US" sz="1300" kern="1200" dirty="0"/>
            <a:t>Subscription License</a:t>
          </a:r>
        </a:p>
      </dsp:txBody>
      <dsp:txXfrm>
        <a:off x="3579385" y="1646333"/>
        <a:ext cx="1568611" cy="1686116"/>
      </dsp:txXfrm>
    </dsp:sp>
    <dsp:sp modelId="{0495CE50-28DD-4E93-8482-BEA94564EB70}">
      <dsp:nvSpPr>
        <dsp:cNvPr id="0" name=""/>
        <dsp:cNvSpPr/>
      </dsp:nvSpPr>
      <dsp:spPr>
        <a:xfrm>
          <a:off x="5367602" y="1018888"/>
          <a:ext cx="1568611" cy="627444"/>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Licensing</a:t>
          </a:r>
        </a:p>
      </dsp:txBody>
      <dsp:txXfrm>
        <a:off x="5367602" y="1018888"/>
        <a:ext cx="1568611" cy="627444"/>
      </dsp:txXfrm>
    </dsp:sp>
    <dsp:sp modelId="{9E373947-43C6-46FF-BA95-FAEC5632E998}">
      <dsp:nvSpPr>
        <dsp:cNvPr id="0" name=""/>
        <dsp:cNvSpPr/>
      </dsp:nvSpPr>
      <dsp:spPr>
        <a:xfrm>
          <a:off x="5367602" y="1646333"/>
          <a:ext cx="1568611" cy="1686116"/>
        </a:xfrm>
        <a:prstGeom prst="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Open Source </a:t>
          </a:r>
        </a:p>
        <a:p>
          <a:pPr marL="114300" lvl="1" indent="-114300" algn="l" defTabSz="577850">
            <a:lnSpc>
              <a:spcPct val="90000"/>
            </a:lnSpc>
            <a:spcBef>
              <a:spcPct val="0"/>
            </a:spcBef>
            <a:spcAft>
              <a:spcPct val="15000"/>
            </a:spcAft>
            <a:buChar char="•"/>
          </a:pPr>
          <a:r>
            <a:rPr lang="en-US" sz="1300" kern="1200" dirty="0">
              <a:solidFill>
                <a:srgbClr val="A6A6A6"/>
              </a:solidFill>
            </a:rPr>
            <a:t>Commercial License</a:t>
          </a:r>
        </a:p>
        <a:p>
          <a:pPr marL="114300" lvl="1" indent="-114300" algn="l" defTabSz="577850">
            <a:lnSpc>
              <a:spcPct val="90000"/>
            </a:lnSpc>
            <a:spcBef>
              <a:spcPct val="0"/>
            </a:spcBef>
            <a:spcAft>
              <a:spcPct val="15000"/>
            </a:spcAft>
            <a:buChar char="•"/>
          </a:pPr>
          <a:r>
            <a:rPr lang="en-US" sz="1300" kern="1200" dirty="0">
              <a:solidFill>
                <a:srgbClr val="A6A6A6"/>
              </a:solidFill>
            </a:rPr>
            <a:t>Service Level Agreements</a:t>
          </a:r>
        </a:p>
      </dsp:txBody>
      <dsp:txXfrm>
        <a:off x="5367602" y="1646333"/>
        <a:ext cx="1568611" cy="1686116"/>
      </dsp:txXfrm>
    </dsp:sp>
    <dsp:sp modelId="{3CAE7D1F-2EA8-42DC-93E9-8509DEEFEFE4}">
      <dsp:nvSpPr>
        <dsp:cNvPr id="0" name=""/>
        <dsp:cNvSpPr/>
      </dsp:nvSpPr>
      <dsp:spPr>
        <a:xfrm>
          <a:off x="7155819" y="1018888"/>
          <a:ext cx="1568611" cy="627444"/>
        </a:xfrm>
        <a:prstGeom prst="rect">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Software Distribution  </a:t>
          </a:r>
        </a:p>
      </dsp:txBody>
      <dsp:txXfrm>
        <a:off x="7155819" y="1018888"/>
        <a:ext cx="1568611" cy="627444"/>
      </dsp:txXfrm>
    </dsp:sp>
    <dsp:sp modelId="{29AEDCB6-9A4C-4B9B-8E46-E0FCBB9F4AF9}">
      <dsp:nvSpPr>
        <dsp:cNvPr id="0" name=""/>
        <dsp:cNvSpPr/>
      </dsp:nvSpPr>
      <dsp:spPr>
        <a:xfrm>
          <a:off x="7155819" y="1646333"/>
          <a:ext cx="1568611" cy="1686116"/>
        </a:xfrm>
        <a:prstGeom prst="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Paths to Market</a:t>
          </a:r>
        </a:p>
        <a:p>
          <a:pPr marL="114300" lvl="1" indent="-114300" algn="l" defTabSz="577850">
            <a:lnSpc>
              <a:spcPct val="90000"/>
            </a:lnSpc>
            <a:spcBef>
              <a:spcPct val="0"/>
            </a:spcBef>
            <a:spcAft>
              <a:spcPct val="15000"/>
            </a:spcAft>
            <a:buChar char="•"/>
          </a:pPr>
          <a:r>
            <a:rPr lang="en-US" sz="1300" kern="1200" dirty="0">
              <a:solidFill>
                <a:srgbClr val="A6A6A6"/>
              </a:solidFill>
            </a:rPr>
            <a:t>Channels</a:t>
          </a:r>
        </a:p>
        <a:p>
          <a:pPr marL="114300" lvl="1" indent="-114300" algn="l" defTabSz="577850">
            <a:lnSpc>
              <a:spcPct val="90000"/>
            </a:lnSpc>
            <a:spcBef>
              <a:spcPct val="0"/>
            </a:spcBef>
            <a:spcAft>
              <a:spcPct val="15000"/>
            </a:spcAft>
            <a:buChar char="•"/>
          </a:pPr>
          <a:r>
            <a:rPr lang="en-US" sz="1300" kern="1200" dirty="0">
              <a:solidFill>
                <a:srgbClr val="A6A6A6"/>
              </a:solidFill>
            </a:rPr>
            <a:t>How to Generate Revenue</a:t>
          </a:r>
        </a:p>
      </dsp:txBody>
      <dsp:txXfrm>
        <a:off x="7155819" y="1646333"/>
        <a:ext cx="1568611" cy="1686116"/>
      </dsp:txXfrm>
    </dsp:sp>
    <dsp:sp modelId="{6686C020-8987-4586-BB6F-FE35DB763DD3}">
      <dsp:nvSpPr>
        <dsp:cNvPr id="0" name=""/>
        <dsp:cNvSpPr/>
      </dsp:nvSpPr>
      <dsp:spPr>
        <a:xfrm>
          <a:off x="8944036" y="1018888"/>
          <a:ext cx="1568611" cy="62744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After-Market:  Support &amp; Maintenance</a:t>
          </a:r>
        </a:p>
      </dsp:txBody>
      <dsp:txXfrm>
        <a:off x="8944036" y="1018888"/>
        <a:ext cx="1568611" cy="627444"/>
      </dsp:txXfrm>
    </dsp:sp>
    <dsp:sp modelId="{C818F769-348E-4094-8447-A37DC2AA2FA2}">
      <dsp:nvSpPr>
        <dsp:cNvPr id="0" name=""/>
        <dsp:cNvSpPr/>
      </dsp:nvSpPr>
      <dsp:spPr>
        <a:xfrm>
          <a:off x="8944036" y="1646333"/>
          <a:ext cx="1568611" cy="168611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Partner Channels</a:t>
          </a:r>
        </a:p>
        <a:p>
          <a:pPr marL="114300" lvl="1" indent="-114300" algn="l" defTabSz="577850">
            <a:lnSpc>
              <a:spcPct val="90000"/>
            </a:lnSpc>
            <a:spcBef>
              <a:spcPct val="0"/>
            </a:spcBef>
            <a:spcAft>
              <a:spcPct val="15000"/>
            </a:spcAft>
            <a:buChar char="•"/>
          </a:pPr>
          <a:r>
            <a:rPr lang="en-US" sz="1300" kern="1200" dirty="0">
              <a:solidFill>
                <a:srgbClr val="A6A6A6"/>
              </a:solidFill>
            </a:rPr>
            <a:t>ISVs</a:t>
          </a:r>
        </a:p>
        <a:p>
          <a:pPr marL="114300" lvl="1" indent="-114300" algn="l" defTabSz="577850">
            <a:lnSpc>
              <a:spcPct val="90000"/>
            </a:lnSpc>
            <a:spcBef>
              <a:spcPct val="0"/>
            </a:spcBef>
            <a:spcAft>
              <a:spcPct val="15000"/>
            </a:spcAft>
            <a:buChar char="•"/>
          </a:pPr>
          <a:r>
            <a:rPr lang="en-US" sz="1300" kern="1200" dirty="0">
              <a:solidFill>
                <a:srgbClr val="A6A6A6"/>
              </a:solidFill>
            </a:rPr>
            <a:t>VARs</a:t>
          </a:r>
        </a:p>
        <a:p>
          <a:pPr marL="114300" lvl="1" indent="-114300" algn="l" defTabSz="577850">
            <a:lnSpc>
              <a:spcPct val="90000"/>
            </a:lnSpc>
            <a:spcBef>
              <a:spcPct val="0"/>
            </a:spcBef>
            <a:spcAft>
              <a:spcPct val="15000"/>
            </a:spcAft>
            <a:buChar char="•"/>
          </a:pPr>
          <a:r>
            <a:rPr lang="en-US" sz="1300" kern="1200" dirty="0">
              <a:solidFill>
                <a:srgbClr val="A6A6A6"/>
              </a:solidFill>
            </a:rPr>
            <a:t>System Integrators (SI) </a:t>
          </a:r>
        </a:p>
        <a:p>
          <a:pPr marL="114300" lvl="1" indent="-114300" algn="l" defTabSz="577850">
            <a:lnSpc>
              <a:spcPct val="90000"/>
            </a:lnSpc>
            <a:spcBef>
              <a:spcPct val="0"/>
            </a:spcBef>
            <a:spcAft>
              <a:spcPct val="15000"/>
            </a:spcAft>
            <a:buChar char="•"/>
          </a:pPr>
          <a:r>
            <a:rPr lang="en-US" sz="1300" kern="1200" dirty="0">
              <a:solidFill>
                <a:srgbClr val="A6A6A6"/>
              </a:solidFill>
            </a:rPr>
            <a:t>IT Consulting</a:t>
          </a:r>
        </a:p>
      </dsp:txBody>
      <dsp:txXfrm>
        <a:off x="8944036" y="1646333"/>
        <a:ext cx="1568611" cy="168611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F00AF-3294-4456-B54B-2C89458121C6}">
      <dsp:nvSpPr>
        <dsp:cNvPr id="0" name=""/>
        <dsp:cNvSpPr/>
      </dsp:nvSpPr>
      <dsp:spPr>
        <a:xfrm>
          <a:off x="2952" y="1018888"/>
          <a:ext cx="1568611" cy="6274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Defining the Market</a:t>
          </a:r>
        </a:p>
      </dsp:txBody>
      <dsp:txXfrm>
        <a:off x="2952" y="1018888"/>
        <a:ext cx="1568611" cy="627444"/>
      </dsp:txXfrm>
    </dsp:sp>
    <dsp:sp modelId="{2640099D-C009-4F09-8BB7-CB88A434DF8D}">
      <dsp:nvSpPr>
        <dsp:cNvPr id="0" name=""/>
        <dsp:cNvSpPr/>
      </dsp:nvSpPr>
      <dsp:spPr>
        <a:xfrm>
          <a:off x="2952" y="1646333"/>
          <a:ext cx="1568611" cy="168611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Category</a:t>
          </a:r>
        </a:p>
        <a:p>
          <a:pPr marL="114300" lvl="1" indent="-114300" algn="l" defTabSz="577850">
            <a:lnSpc>
              <a:spcPct val="90000"/>
            </a:lnSpc>
            <a:spcBef>
              <a:spcPct val="0"/>
            </a:spcBef>
            <a:spcAft>
              <a:spcPct val="15000"/>
            </a:spcAft>
            <a:buChar char="•"/>
          </a:pPr>
          <a:r>
            <a:rPr lang="en-US" sz="1300" kern="1200" dirty="0">
              <a:solidFill>
                <a:srgbClr val="A6A6A6"/>
              </a:solidFill>
            </a:rPr>
            <a:t>Function</a:t>
          </a:r>
        </a:p>
        <a:p>
          <a:pPr marL="114300" lvl="1" indent="-114300" algn="l" defTabSz="577850">
            <a:lnSpc>
              <a:spcPct val="90000"/>
            </a:lnSpc>
            <a:spcBef>
              <a:spcPct val="0"/>
            </a:spcBef>
            <a:spcAft>
              <a:spcPct val="15000"/>
            </a:spcAft>
            <a:buChar char="•"/>
          </a:pPr>
          <a:r>
            <a:rPr lang="en-US" sz="1300" kern="1200" dirty="0">
              <a:solidFill>
                <a:srgbClr val="A6A6A6"/>
              </a:solidFill>
            </a:rPr>
            <a:t>Target Customers </a:t>
          </a:r>
        </a:p>
      </dsp:txBody>
      <dsp:txXfrm>
        <a:off x="2952" y="1646333"/>
        <a:ext cx="1568611" cy="1686116"/>
      </dsp:txXfrm>
    </dsp:sp>
    <dsp:sp modelId="{3CC577D9-5629-431A-A821-7CE85CE8AE5F}">
      <dsp:nvSpPr>
        <dsp:cNvPr id="0" name=""/>
        <dsp:cNvSpPr/>
      </dsp:nvSpPr>
      <dsp:spPr>
        <a:xfrm>
          <a:off x="1791169" y="1018888"/>
          <a:ext cx="1568611" cy="627444"/>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Who is the Customer</a:t>
          </a:r>
        </a:p>
      </dsp:txBody>
      <dsp:txXfrm>
        <a:off x="1791169" y="1018888"/>
        <a:ext cx="1568611" cy="627444"/>
      </dsp:txXfrm>
    </dsp:sp>
    <dsp:sp modelId="{D25755EF-93A4-4BF4-B6F8-52DFCDCC5F53}">
      <dsp:nvSpPr>
        <dsp:cNvPr id="0" name=""/>
        <dsp:cNvSpPr/>
      </dsp:nvSpPr>
      <dsp:spPr>
        <a:xfrm>
          <a:off x="1791169" y="1646333"/>
          <a:ext cx="1568611" cy="1686116"/>
        </a:xfrm>
        <a:prstGeom prst="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Organization’s Philosophy</a:t>
          </a:r>
        </a:p>
        <a:p>
          <a:pPr marL="114300" lvl="1" indent="-114300" algn="l" defTabSz="577850">
            <a:lnSpc>
              <a:spcPct val="90000"/>
            </a:lnSpc>
            <a:spcBef>
              <a:spcPct val="0"/>
            </a:spcBef>
            <a:spcAft>
              <a:spcPct val="15000"/>
            </a:spcAft>
            <a:buChar char="•"/>
          </a:pPr>
          <a:r>
            <a:rPr lang="en-US" sz="1300" kern="1200" dirty="0">
              <a:solidFill>
                <a:srgbClr val="A6A6A6"/>
              </a:solidFill>
            </a:rPr>
            <a:t>IT Pro Profile &amp; Personas</a:t>
          </a:r>
        </a:p>
        <a:p>
          <a:pPr marL="114300" lvl="1" indent="-114300" algn="l" defTabSz="577850">
            <a:lnSpc>
              <a:spcPct val="90000"/>
            </a:lnSpc>
            <a:spcBef>
              <a:spcPct val="0"/>
            </a:spcBef>
            <a:spcAft>
              <a:spcPct val="15000"/>
            </a:spcAft>
            <a:buChar char="•"/>
          </a:pPr>
          <a:r>
            <a:rPr lang="en-US" sz="1300" kern="1200" dirty="0">
              <a:solidFill>
                <a:srgbClr val="A6A6A6"/>
              </a:solidFill>
            </a:rPr>
            <a:t>Customer Journey</a:t>
          </a:r>
        </a:p>
        <a:p>
          <a:pPr marL="114300" lvl="1" indent="-114300" algn="l" defTabSz="577850">
            <a:lnSpc>
              <a:spcPct val="90000"/>
            </a:lnSpc>
            <a:spcBef>
              <a:spcPct val="0"/>
            </a:spcBef>
            <a:spcAft>
              <a:spcPct val="15000"/>
            </a:spcAft>
            <a:buChar char="•"/>
          </a:pPr>
          <a:r>
            <a:rPr lang="en-US" sz="1300" kern="1200" dirty="0">
              <a:solidFill>
                <a:srgbClr val="A6A6A6"/>
              </a:solidFill>
            </a:rPr>
            <a:t>Priorities at Each Stage</a:t>
          </a:r>
        </a:p>
      </dsp:txBody>
      <dsp:txXfrm>
        <a:off x="1791169" y="1646333"/>
        <a:ext cx="1568611" cy="1686116"/>
      </dsp:txXfrm>
    </dsp:sp>
    <dsp:sp modelId="{3C343D9F-557A-45C2-9A73-7247051E6441}">
      <dsp:nvSpPr>
        <dsp:cNvPr id="0" name=""/>
        <dsp:cNvSpPr/>
      </dsp:nvSpPr>
      <dsp:spPr>
        <a:xfrm>
          <a:off x="3579385" y="1018888"/>
          <a:ext cx="1568611" cy="627444"/>
        </a:xfrm>
        <a:prstGeom prst="rect">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Paying for Software</a:t>
          </a:r>
        </a:p>
      </dsp:txBody>
      <dsp:txXfrm>
        <a:off x="3579385" y="1018888"/>
        <a:ext cx="1568611" cy="627444"/>
      </dsp:txXfrm>
    </dsp:sp>
    <dsp:sp modelId="{FD29DA79-619B-47F5-A3E9-324E555E481C}">
      <dsp:nvSpPr>
        <dsp:cNvPr id="0" name=""/>
        <dsp:cNvSpPr/>
      </dsp:nvSpPr>
      <dsp:spPr>
        <a:xfrm>
          <a:off x="3579385" y="1646333"/>
          <a:ext cx="1568611" cy="1686116"/>
        </a:xfrm>
        <a:prstGeom prst="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Perpetual License</a:t>
          </a:r>
        </a:p>
        <a:p>
          <a:pPr marL="114300" lvl="1" indent="-114300" algn="l" defTabSz="577850">
            <a:lnSpc>
              <a:spcPct val="90000"/>
            </a:lnSpc>
            <a:spcBef>
              <a:spcPct val="0"/>
            </a:spcBef>
            <a:spcAft>
              <a:spcPct val="15000"/>
            </a:spcAft>
            <a:buChar char="•"/>
          </a:pPr>
          <a:r>
            <a:rPr lang="en-US" sz="1300" kern="1200" dirty="0">
              <a:solidFill>
                <a:srgbClr val="A6A6A6"/>
              </a:solidFill>
            </a:rPr>
            <a:t>Subscription License</a:t>
          </a:r>
        </a:p>
      </dsp:txBody>
      <dsp:txXfrm>
        <a:off x="3579385" y="1646333"/>
        <a:ext cx="1568611" cy="1686116"/>
      </dsp:txXfrm>
    </dsp:sp>
    <dsp:sp modelId="{0495CE50-28DD-4E93-8482-BEA94564EB70}">
      <dsp:nvSpPr>
        <dsp:cNvPr id="0" name=""/>
        <dsp:cNvSpPr/>
      </dsp:nvSpPr>
      <dsp:spPr>
        <a:xfrm>
          <a:off x="5367602" y="1018888"/>
          <a:ext cx="1568611" cy="627444"/>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Licensing</a:t>
          </a:r>
        </a:p>
      </dsp:txBody>
      <dsp:txXfrm>
        <a:off x="5367602" y="1018888"/>
        <a:ext cx="1568611" cy="627444"/>
      </dsp:txXfrm>
    </dsp:sp>
    <dsp:sp modelId="{9E373947-43C6-46FF-BA95-FAEC5632E998}">
      <dsp:nvSpPr>
        <dsp:cNvPr id="0" name=""/>
        <dsp:cNvSpPr/>
      </dsp:nvSpPr>
      <dsp:spPr>
        <a:xfrm>
          <a:off x="5367602" y="1646333"/>
          <a:ext cx="1568611" cy="1686116"/>
        </a:xfrm>
        <a:prstGeom prst="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t>Open Source </a:t>
          </a:r>
        </a:p>
        <a:p>
          <a:pPr marL="114300" lvl="1" indent="-114300" algn="l" defTabSz="577850">
            <a:lnSpc>
              <a:spcPct val="90000"/>
            </a:lnSpc>
            <a:spcBef>
              <a:spcPct val="0"/>
            </a:spcBef>
            <a:spcAft>
              <a:spcPct val="15000"/>
            </a:spcAft>
            <a:buChar char="•"/>
          </a:pPr>
          <a:r>
            <a:rPr lang="en-US" sz="1300" kern="1200" dirty="0"/>
            <a:t>Commercial License</a:t>
          </a:r>
        </a:p>
        <a:p>
          <a:pPr marL="114300" lvl="1" indent="-114300" algn="l" defTabSz="577850">
            <a:lnSpc>
              <a:spcPct val="90000"/>
            </a:lnSpc>
            <a:spcBef>
              <a:spcPct val="0"/>
            </a:spcBef>
            <a:spcAft>
              <a:spcPct val="15000"/>
            </a:spcAft>
            <a:buChar char="•"/>
          </a:pPr>
          <a:r>
            <a:rPr lang="en-US" sz="1300" kern="1200" dirty="0"/>
            <a:t>Service Level Agreements</a:t>
          </a:r>
        </a:p>
      </dsp:txBody>
      <dsp:txXfrm>
        <a:off x="5367602" y="1646333"/>
        <a:ext cx="1568611" cy="1686116"/>
      </dsp:txXfrm>
    </dsp:sp>
    <dsp:sp modelId="{3CAE7D1F-2EA8-42DC-93E9-8509DEEFEFE4}">
      <dsp:nvSpPr>
        <dsp:cNvPr id="0" name=""/>
        <dsp:cNvSpPr/>
      </dsp:nvSpPr>
      <dsp:spPr>
        <a:xfrm>
          <a:off x="7155819" y="1018888"/>
          <a:ext cx="1568611" cy="627444"/>
        </a:xfrm>
        <a:prstGeom prst="rect">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Software Distribution  </a:t>
          </a:r>
        </a:p>
      </dsp:txBody>
      <dsp:txXfrm>
        <a:off x="7155819" y="1018888"/>
        <a:ext cx="1568611" cy="627444"/>
      </dsp:txXfrm>
    </dsp:sp>
    <dsp:sp modelId="{29AEDCB6-9A4C-4B9B-8E46-E0FCBB9F4AF9}">
      <dsp:nvSpPr>
        <dsp:cNvPr id="0" name=""/>
        <dsp:cNvSpPr/>
      </dsp:nvSpPr>
      <dsp:spPr>
        <a:xfrm>
          <a:off x="7155819" y="1646333"/>
          <a:ext cx="1568611" cy="1686116"/>
        </a:xfrm>
        <a:prstGeom prst="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Paths to Market</a:t>
          </a:r>
        </a:p>
        <a:p>
          <a:pPr marL="114300" lvl="1" indent="-114300" algn="l" defTabSz="577850">
            <a:lnSpc>
              <a:spcPct val="90000"/>
            </a:lnSpc>
            <a:spcBef>
              <a:spcPct val="0"/>
            </a:spcBef>
            <a:spcAft>
              <a:spcPct val="15000"/>
            </a:spcAft>
            <a:buChar char="•"/>
          </a:pPr>
          <a:r>
            <a:rPr lang="en-US" sz="1300" kern="1200" dirty="0">
              <a:solidFill>
                <a:srgbClr val="A6A6A6"/>
              </a:solidFill>
            </a:rPr>
            <a:t>Channels</a:t>
          </a:r>
        </a:p>
        <a:p>
          <a:pPr marL="114300" lvl="1" indent="-114300" algn="l" defTabSz="577850">
            <a:lnSpc>
              <a:spcPct val="90000"/>
            </a:lnSpc>
            <a:spcBef>
              <a:spcPct val="0"/>
            </a:spcBef>
            <a:spcAft>
              <a:spcPct val="15000"/>
            </a:spcAft>
            <a:buChar char="•"/>
          </a:pPr>
          <a:r>
            <a:rPr lang="en-US" sz="1300" kern="1200" dirty="0">
              <a:solidFill>
                <a:srgbClr val="A6A6A6"/>
              </a:solidFill>
            </a:rPr>
            <a:t>How to Generate Revenue</a:t>
          </a:r>
        </a:p>
      </dsp:txBody>
      <dsp:txXfrm>
        <a:off x="7155819" y="1646333"/>
        <a:ext cx="1568611" cy="1686116"/>
      </dsp:txXfrm>
    </dsp:sp>
    <dsp:sp modelId="{6686C020-8987-4586-BB6F-FE35DB763DD3}">
      <dsp:nvSpPr>
        <dsp:cNvPr id="0" name=""/>
        <dsp:cNvSpPr/>
      </dsp:nvSpPr>
      <dsp:spPr>
        <a:xfrm>
          <a:off x="8944036" y="1018888"/>
          <a:ext cx="1568611" cy="62744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A6A6A6"/>
              </a:solidFill>
            </a:rPr>
            <a:t>After-Market:  Support &amp; Maintenance</a:t>
          </a:r>
        </a:p>
      </dsp:txBody>
      <dsp:txXfrm>
        <a:off x="8944036" y="1018888"/>
        <a:ext cx="1568611" cy="627444"/>
      </dsp:txXfrm>
    </dsp:sp>
    <dsp:sp modelId="{C818F769-348E-4094-8447-A37DC2AA2FA2}">
      <dsp:nvSpPr>
        <dsp:cNvPr id="0" name=""/>
        <dsp:cNvSpPr/>
      </dsp:nvSpPr>
      <dsp:spPr>
        <a:xfrm>
          <a:off x="8944036" y="1646333"/>
          <a:ext cx="1568611" cy="168611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solidFill>
                <a:srgbClr val="A6A6A6"/>
              </a:solidFill>
            </a:rPr>
            <a:t>Partner Channels</a:t>
          </a:r>
        </a:p>
        <a:p>
          <a:pPr marL="114300" lvl="1" indent="-114300" algn="l" defTabSz="577850">
            <a:lnSpc>
              <a:spcPct val="90000"/>
            </a:lnSpc>
            <a:spcBef>
              <a:spcPct val="0"/>
            </a:spcBef>
            <a:spcAft>
              <a:spcPct val="15000"/>
            </a:spcAft>
            <a:buChar char="•"/>
          </a:pPr>
          <a:r>
            <a:rPr lang="en-US" sz="1300" kern="1200" dirty="0">
              <a:solidFill>
                <a:srgbClr val="A6A6A6"/>
              </a:solidFill>
            </a:rPr>
            <a:t>ISVs</a:t>
          </a:r>
        </a:p>
        <a:p>
          <a:pPr marL="114300" lvl="1" indent="-114300" algn="l" defTabSz="577850">
            <a:lnSpc>
              <a:spcPct val="90000"/>
            </a:lnSpc>
            <a:spcBef>
              <a:spcPct val="0"/>
            </a:spcBef>
            <a:spcAft>
              <a:spcPct val="15000"/>
            </a:spcAft>
            <a:buChar char="•"/>
          </a:pPr>
          <a:r>
            <a:rPr lang="en-US" sz="1300" kern="1200" dirty="0">
              <a:solidFill>
                <a:srgbClr val="A6A6A6"/>
              </a:solidFill>
            </a:rPr>
            <a:t>VARs</a:t>
          </a:r>
        </a:p>
        <a:p>
          <a:pPr marL="114300" lvl="1" indent="-114300" algn="l" defTabSz="577850">
            <a:lnSpc>
              <a:spcPct val="90000"/>
            </a:lnSpc>
            <a:spcBef>
              <a:spcPct val="0"/>
            </a:spcBef>
            <a:spcAft>
              <a:spcPct val="15000"/>
            </a:spcAft>
            <a:buChar char="•"/>
          </a:pPr>
          <a:r>
            <a:rPr lang="en-US" sz="1300" kern="1200" dirty="0">
              <a:solidFill>
                <a:srgbClr val="A6A6A6"/>
              </a:solidFill>
            </a:rPr>
            <a:t>System Integrators (SI) </a:t>
          </a:r>
        </a:p>
        <a:p>
          <a:pPr marL="114300" lvl="1" indent="-114300" algn="l" defTabSz="577850">
            <a:lnSpc>
              <a:spcPct val="90000"/>
            </a:lnSpc>
            <a:spcBef>
              <a:spcPct val="0"/>
            </a:spcBef>
            <a:spcAft>
              <a:spcPct val="15000"/>
            </a:spcAft>
            <a:buChar char="•"/>
          </a:pPr>
          <a:r>
            <a:rPr lang="en-US" sz="1300" kern="1200" dirty="0">
              <a:solidFill>
                <a:srgbClr val="A6A6A6"/>
              </a:solidFill>
            </a:rPr>
            <a:t>IT Consulting</a:t>
          </a:r>
        </a:p>
      </dsp:txBody>
      <dsp:txXfrm>
        <a:off x="8944036" y="1646333"/>
        <a:ext cx="1568611" cy="168611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199640-31A3-44D2-8A91-18D2ED62ABBF}" type="datetimeFigureOut">
              <a:rPr lang="en-US" smtClean="0"/>
              <a:t>9/5/2019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0397EB-AB88-4E65-A092-E986FFDAF3DC}" type="slidenum">
              <a:rPr lang="en-US" smtClean="0"/>
              <a:t>‹#›</a:t>
            </a:fld>
            <a:endParaRPr lang="en-US" dirty="0"/>
          </a:p>
        </p:txBody>
      </p:sp>
    </p:spTree>
    <p:extLst>
      <p:ext uri="{BB962C8B-B14F-4D97-AF65-F5344CB8AC3E}">
        <p14:creationId xmlns:p14="http://schemas.microsoft.com/office/powerpoint/2010/main" val="2766764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2742" rtl="0" eaLnBrk="1" fontAlgn="auto" latinLnBrk="0" hangingPunct="1">
              <a:lnSpc>
                <a:spcPct val="90000"/>
              </a:lnSpc>
              <a:spcBef>
                <a:spcPts val="0"/>
              </a:spcBef>
              <a:spcAft>
                <a:spcPts val="340"/>
              </a:spcAft>
              <a:buClrTx/>
              <a:buSzTx/>
              <a:buFontTx/>
              <a:buNone/>
              <a:tabLst/>
              <a:defRPr/>
            </a:pPr>
            <a:endParaRPr lang="en-US" dirty="0">
              <a:solidFill>
                <a:srgbClr val="000000"/>
              </a:solidFill>
              <a:latin typeface="Segoe UI (body)"/>
            </a:endParaRPr>
          </a:p>
        </p:txBody>
      </p:sp>
      <p:sp>
        <p:nvSpPr>
          <p:cNvPr id="4" name="Header Placeholder 3"/>
          <p:cNvSpPr>
            <a:spLocks noGrp="1"/>
          </p:cNvSpPr>
          <p:nvPr>
            <p:ph type="hdr" sz="quarter" idx="10"/>
          </p:nvPr>
        </p:nvSpPr>
        <p:spPr/>
        <p:txBody>
          <a:bodyPr/>
          <a:lstStyle/>
          <a:p>
            <a:pPr defTabSz="932742">
              <a:defRPr/>
            </a:pPr>
            <a:endParaRPr lang="en-US" dirty="0">
              <a:solidFill>
                <a:prstClr val="black"/>
              </a:solidFill>
              <a:latin typeface="Segoe UI" pitchFamily="34" charset="0"/>
            </a:endParaRPr>
          </a:p>
        </p:txBody>
      </p:sp>
      <p:sp>
        <p:nvSpPr>
          <p:cNvPr id="5" name="Footer Placeholder 4"/>
          <p:cNvSpPr>
            <a:spLocks noGrp="1"/>
          </p:cNvSpPr>
          <p:nvPr>
            <p:ph type="ftr" sz="quarter" idx="11"/>
          </p:nvPr>
        </p:nvSpPr>
        <p:spPr/>
        <p:txBody>
          <a:bodyPr/>
          <a:lstStyle/>
          <a:p>
            <a:pPr marL="576863" defTabSz="922580" eaLnBrk="0" hangingPunct="0">
              <a:defRPr/>
            </a:pPr>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xxxxxxxxxxxxxx Corporation. All rights reserved. xxxxxxxxxxxxxx, Windows, and other product names are or may be registered trademarks and/or trademarks in the U.S. and/or other countries.</a:t>
            </a:r>
          </a:p>
          <a:p>
            <a:pPr marL="576863" defTabSz="922580" eaLnBrk="0" hangingPunct="0">
              <a:defRPr/>
            </a:pPr>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xxxxxxxxxxxxxx Corporation as of the date of this presentation.  Because xxxxxxxxxxxxxx must respond to changing market conditions, it should not be interpreted to be a commitment on the part of xxxxxxxxxxxxxx, and xxxxxxxxxxxxxx cannot guarantee the accuracy of any information provided after the date of this presentation.  xxxxxxxxxxxxxx MAKES NO WARRANTIES, EXPRESS, IMPLIED OR STATUTORY, AS TO THE INFORMATION IN THIS PRESENTATION.</a:t>
            </a:r>
          </a:p>
        </p:txBody>
      </p:sp>
      <p:sp>
        <p:nvSpPr>
          <p:cNvPr id="6" name="Date Placeholder 5"/>
          <p:cNvSpPr>
            <a:spLocks noGrp="1"/>
          </p:cNvSpPr>
          <p:nvPr>
            <p:ph type="dt" idx="12"/>
          </p:nvPr>
        </p:nvSpPr>
        <p:spPr/>
        <p:txBody>
          <a:bodyPr/>
          <a:lstStyle/>
          <a:p>
            <a:pPr defTabSz="932742">
              <a:defRPr/>
            </a:pPr>
            <a:fld id="{8046989B-C526-4509-B9BA-333D402708E8}" type="datetime1">
              <a:rPr lang="en-US" smtClean="0">
                <a:solidFill>
                  <a:prstClr val="black"/>
                </a:solidFill>
                <a:latin typeface="Segoe UI" pitchFamily="34" charset="0"/>
              </a:rPr>
              <a:pPr defTabSz="932742">
                <a:defRPr/>
              </a:pPr>
              <a:t>9/5/2019</a:t>
            </a:fld>
            <a:endParaRPr lang="en-US" dirty="0">
              <a:solidFill>
                <a:prstClr val="black"/>
              </a:solidFill>
              <a:latin typeface="Segoe UI" pitchFamily="34" charset="0"/>
            </a:endParaRPr>
          </a:p>
        </p:txBody>
      </p:sp>
      <p:sp>
        <p:nvSpPr>
          <p:cNvPr id="7" name="Slide Number Placeholder 6"/>
          <p:cNvSpPr>
            <a:spLocks noGrp="1"/>
          </p:cNvSpPr>
          <p:nvPr>
            <p:ph type="sldNum" sz="quarter" idx="13"/>
          </p:nvPr>
        </p:nvSpPr>
        <p:spPr/>
        <p:txBody>
          <a:bodyPr/>
          <a:lstStyle/>
          <a:p>
            <a:pPr defTabSz="932742">
              <a:defRPr/>
            </a:pPr>
            <a:fld id="{B4008EB6-D09E-4580-8CD6-DDB14511944F}" type="slidenum">
              <a:rPr lang="en-US" smtClean="0">
                <a:solidFill>
                  <a:prstClr val="black"/>
                </a:solidFill>
                <a:latin typeface="Segoe UI" pitchFamily="34" charset="0"/>
              </a:rPr>
              <a:pPr defTabSz="932742">
                <a:defRPr/>
              </a:pPr>
              <a:t>20</a:t>
            </a:fld>
            <a:endParaRPr lang="en-US" dirty="0">
              <a:solidFill>
                <a:prstClr val="black"/>
              </a:solidFill>
              <a:latin typeface="Segoe UI" pitchFamily="34" charset="0"/>
            </a:endParaRPr>
          </a:p>
        </p:txBody>
      </p:sp>
      <p:pic>
        <p:nvPicPr>
          <p:cNvPr id="8" name="Picture 7"/>
          <p:cNvPicPr>
            <a:picLocks noChangeAspect="1"/>
          </p:cNvPicPr>
          <p:nvPr/>
        </p:nvPicPr>
        <p:blipFill>
          <a:blip r:embed="rId3"/>
          <a:stretch>
            <a:fillRect/>
          </a:stretch>
        </p:blipFill>
        <p:spPr>
          <a:xfrm>
            <a:off x="806288" y="6383182"/>
            <a:ext cx="4670751" cy="727225"/>
          </a:xfrm>
          <a:prstGeom prst="rect">
            <a:avLst/>
          </a:prstGeom>
        </p:spPr>
      </p:pic>
    </p:spTree>
    <p:extLst>
      <p:ext uri="{BB962C8B-B14F-4D97-AF65-F5344CB8AC3E}">
        <p14:creationId xmlns:p14="http://schemas.microsoft.com/office/powerpoint/2010/main" val="3149137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8938BF-BA5B-41F6-8DF7-7E6E24185999}"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562056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EB248-DB01-4A59-8736-93C838C0CB63}" type="slidenum">
              <a:rPr lang="en-US" smtClean="0"/>
              <a:t>25</a:t>
            </a:fld>
            <a:endParaRPr lang="en-US" dirty="0"/>
          </a:p>
        </p:txBody>
      </p:sp>
    </p:spTree>
    <p:extLst>
      <p:ext uri="{BB962C8B-B14F-4D97-AF65-F5344CB8AC3E}">
        <p14:creationId xmlns:p14="http://schemas.microsoft.com/office/powerpoint/2010/main" val="729317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8938BF-BA5B-41F6-8DF7-7E6E24185999}" type="slidenum">
              <a:rPr lang="en-US" smtClean="0"/>
              <a:pPr/>
              <a:t>26</a:t>
            </a:fld>
            <a:endParaRPr lang="en-US" dirty="0"/>
          </a:p>
        </p:txBody>
      </p:sp>
    </p:spTree>
    <p:extLst>
      <p:ext uri="{BB962C8B-B14F-4D97-AF65-F5344CB8AC3E}">
        <p14:creationId xmlns:p14="http://schemas.microsoft.com/office/powerpoint/2010/main" val="3644293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8938BF-BA5B-41F6-8DF7-7E6E24185999}" type="slidenum">
              <a:rPr lang="en-US" smtClean="0"/>
              <a:pPr/>
              <a:t>28</a:t>
            </a:fld>
            <a:endParaRPr lang="en-US" dirty="0"/>
          </a:p>
        </p:txBody>
      </p:sp>
    </p:spTree>
    <p:extLst>
      <p:ext uri="{BB962C8B-B14F-4D97-AF65-F5344CB8AC3E}">
        <p14:creationId xmlns:p14="http://schemas.microsoft.com/office/powerpoint/2010/main" val="1089837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EE7AE-303C-49C2-8A27-0EBFAA27B4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AA6008-7325-4E03-94F6-89A67E18E6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33EE20-881D-46B2-85AD-59A0AF630B1D}"/>
              </a:ext>
            </a:extLst>
          </p:cNvPr>
          <p:cNvSpPr>
            <a:spLocks noGrp="1"/>
          </p:cNvSpPr>
          <p:nvPr>
            <p:ph type="dt" sz="half" idx="10"/>
          </p:nvPr>
        </p:nvSpPr>
        <p:spPr/>
        <p:txBody>
          <a:bodyPr/>
          <a:lstStyle/>
          <a:p>
            <a:fld id="{E613D416-24B6-4E99-A771-B6A1F8B95250}" type="datetimeFigureOut">
              <a:rPr lang="en-US" smtClean="0"/>
              <a:t>9/5/2019</a:t>
            </a:fld>
            <a:endParaRPr lang="en-US" dirty="0"/>
          </a:p>
        </p:txBody>
      </p:sp>
      <p:sp>
        <p:nvSpPr>
          <p:cNvPr id="5" name="Footer Placeholder 4">
            <a:extLst>
              <a:ext uri="{FF2B5EF4-FFF2-40B4-BE49-F238E27FC236}">
                <a16:creationId xmlns:a16="http://schemas.microsoft.com/office/drawing/2014/main" id="{A31B5EBC-3823-4831-8391-394B200D84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1CC4CF-0B62-4C0A-823E-E27E100D2E37}"/>
              </a:ext>
            </a:extLst>
          </p:cNvPr>
          <p:cNvSpPr>
            <a:spLocks noGrp="1"/>
          </p:cNvSpPr>
          <p:nvPr>
            <p:ph type="sldNum" sz="quarter" idx="12"/>
          </p:nvPr>
        </p:nvSpPr>
        <p:spPr/>
        <p:txBody>
          <a:bodyPr/>
          <a:lstStyle/>
          <a:p>
            <a:fld id="{17AC5B6C-B1D7-418B-A61C-EE73FC0973DF}" type="slidenum">
              <a:rPr lang="en-US" smtClean="0"/>
              <a:t>‹#›</a:t>
            </a:fld>
            <a:endParaRPr lang="en-US" dirty="0"/>
          </a:p>
        </p:txBody>
      </p:sp>
    </p:spTree>
    <p:extLst>
      <p:ext uri="{BB962C8B-B14F-4D97-AF65-F5344CB8AC3E}">
        <p14:creationId xmlns:p14="http://schemas.microsoft.com/office/powerpoint/2010/main" val="4169071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13869-9F25-47B4-B7A2-DAFBF1F244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390F49-B27E-4C09-AF7E-8400745296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E13B67-97DE-4A90-B137-0A4F269A6470}"/>
              </a:ext>
            </a:extLst>
          </p:cNvPr>
          <p:cNvSpPr>
            <a:spLocks noGrp="1"/>
          </p:cNvSpPr>
          <p:nvPr>
            <p:ph type="dt" sz="half" idx="10"/>
          </p:nvPr>
        </p:nvSpPr>
        <p:spPr/>
        <p:txBody>
          <a:bodyPr/>
          <a:lstStyle/>
          <a:p>
            <a:fld id="{E613D416-24B6-4E99-A771-B6A1F8B95250}" type="datetimeFigureOut">
              <a:rPr lang="en-US" smtClean="0"/>
              <a:t>9/5/2019</a:t>
            </a:fld>
            <a:endParaRPr lang="en-US" dirty="0"/>
          </a:p>
        </p:txBody>
      </p:sp>
      <p:sp>
        <p:nvSpPr>
          <p:cNvPr id="5" name="Footer Placeholder 4">
            <a:extLst>
              <a:ext uri="{FF2B5EF4-FFF2-40B4-BE49-F238E27FC236}">
                <a16:creationId xmlns:a16="http://schemas.microsoft.com/office/drawing/2014/main" id="{AF527614-78D7-4D28-8A66-5872E974A2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A87FB2-FB36-4FDD-8F12-B052D4EAB461}"/>
              </a:ext>
            </a:extLst>
          </p:cNvPr>
          <p:cNvSpPr>
            <a:spLocks noGrp="1"/>
          </p:cNvSpPr>
          <p:nvPr>
            <p:ph type="sldNum" sz="quarter" idx="12"/>
          </p:nvPr>
        </p:nvSpPr>
        <p:spPr/>
        <p:txBody>
          <a:bodyPr/>
          <a:lstStyle/>
          <a:p>
            <a:fld id="{17AC5B6C-B1D7-418B-A61C-EE73FC0973DF}" type="slidenum">
              <a:rPr lang="en-US" smtClean="0"/>
              <a:t>‹#›</a:t>
            </a:fld>
            <a:endParaRPr lang="en-US" dirty="0"/>
          </a:p>
        </p:txBody>
      </p:sp>
    </p:spTree>
    <p:extLst>
      <p:ext uri="{BB962C8B-B14F-4D97-AF65-F5344CB8AC3E}">
        <p14:creationId xmlns:p14="http://schemas.microsoft.com/office/powerpoint/2010/main" val="276404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8E5BBC-BAA7-4D58-830A-C9B78486DB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839268-5693-43A6-9007-5E88B678C9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0967EC-B893-4782-8A33-C5EC27A03B6C}"/>
              </a:ext>
            </a:extLst>
          </p:cNvPr>
          <p:cNvSpPr>
            <a:spLocks noGrp="1"/>
          </p:cNvSpPr>
          <p:nvPr>
            <p:ph type="dt" sz="half" idx="10"/>
          </p:nvPr>
        </p:nvSpPr>
        <p:spPr/>
        <p:txBody>
          <a:bodyPr/>
          <a:lstStyle/>
          <a:p>
            <a:fld id="{E613D416-24B6-4E99-A771-B6A1F8B95250}" type="datetimeFigureOut">
              <a:rPr lang="en-US" smtClean="0"/>
              <a:t>9/5/2019</a:t>
            </a:fld>
            <a:endParaRPr lang="en-US" dirty="0"/>
          </a:p>
        </p:txBody>
      </p:sp>
      <p:sp>
        <p:nvSpPr>
          <p:cNvPr id="5" name="Footer Placeholder 4">
            <a:extLst>
              <a:ext uri="{FF2B5EF4-FFF2-40B4-BE49-F238E27FC236}">
                <a16:creationId xmlns:a16="http://schemas.microsoft.com/office/drawing/2014/main" id="{6126A4E6-6726-4F68-8E9A-9542633085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EF1EF8-190B-4002-9F5F-9D3C19A61384}"/>
              </a:ext>
            </a:extLst>
          </p:cNvPr>
          <p:cNvSpPr>
            <a:spLocks noGrp="1"/>
          </p:cNvSpPr>
          <p:nvPr>
            <p:ph type="sldNum" sz="quarter" idx="12"/>
          </p:nvPr>
        </p:nvSpPr>
        <p:spPr/>
        <p:txBody>
          <a:bodyPr/>
          <a:lstStyle/>
          <a:p>
            <a:fld id="{17AC5B6C-B1D7-418B-A61C-EE73FC0973DF}" type="slidenum">
              <a:rPr lang="en-US" smtClean="0"/>
              <a:t>‹#›</a:t>
            </a:fld>
            <a:endParaRPr lang="en-US" dirty="0"/>
          </a:p>
        </p:txBody>
      </p:sp>
    </p:spTree>
    <p:extLst>
      <p:ext uri="{BB962C8B-B14F-4D97-AF65-F5344CB8AC3E}">
        <p14:creationId xmlns:p14="http://schemas.microsoft.com/office/powerpoint/2010/main" val="3580400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Content w/Bullets">
    <p:spTree>
      <p:nvGrpSpPr>
        <p:cNvPr id="1" name=""/>
        <p:cNvGrpSpPr/>
        <p:nvPr/>
      </p:nvGrpSpPr>
      <p:grpSpPr>
        <a:xfrm>
          <a:off x="0" y="0"/>
          <a:ext cx="0" cy="0"/>
          <a:chOff x="0" y="0"/>
          <a:chExt cx="0" cy="0"/>
        </a:xfrm>
      </p:grpSpPr>
      <p:sp>
        <p:nvSpPr>
          <p:cNvPr id="2" name="Title 1"/>
          <p:cNvSpPr>
            <a:spLocks noGrp="1"/>
          </p:cNvSpPr>
          <p:nvPr>
            <p:ph type="title"/>
          </p:nvPr>
        </p:nvSpPr>
        <p:spPr>
          <a:xfrm>
            <a:off x="519248" y="413796"/>
            <a:ext cx="11151917" cy="747897"/>
          </a:xfrm>
        </p:spPr>
        <p:txBody>
          <a:bodyPr/>
          <a:lstStyle>
            <a:lvl1pPr>
              <a:defRPr sz="3600">
                <a:solidFill>
                  <a:schemeClr val="tx1"/>
                </a:solidFill>
              </a:defRPr>
            </a:lvl1pPr>
          </a:lstStyle>
          <a:p>
            <a:r>
              <a:rPr lang="en-US" dirty="0"/>
              <a:t>Click to edit Master title style</a:t>
            </a:r>
          </a:p>
        </p:txBody>
      </p:sp>
      <p:sp>
        <p:nvSpPr>
          <p:cNvPr id="5" name="Text Placeholder 4"/>
          <p:cNvSpPr>
            <a:spLocks noGrp="1"/>
          </p:cNvSpPr>
          <p:nvPr>
            <p:ph type="body" sz="quarter" idx="10"/>
          </p:nvPr>
        </p:nvSpPr>
        <p:spPr>
          <a:xfrm>
            <a:off x="519248" y="1262604"/>
            <a:ext cx="11151917" cy="1227017"/>
          </a:xfrm>
          <a:prstGeom prst="rect">
            <a:avLst/>
          </a:prstGeom>
        </p:spPr>
        <p:txBody>
          <a:bodyPr/>
          <a:lstStyle>
            <a:lvl1pPr marL="284163" indent="-284163">
              <a:buFont typeface="Wingdings" pitchFamily="2" charset="2"/>
              <a:buChar char=""/>
              <a:defRPr sz="2000">
                <a:latin typeface="+mn-lt"/>
              </a:defRPr>
            </a:lvl1pPr>
            <a:lvl2pPr marL="517525" indent="-233363">
              <a:buFont typeface="Wingdings" pitchFamily="2" charset="2"/>
              <a:buChar char=""/>
              <a:defRPr sz="1200">
                <a:latin typeface="+mn-lt"/>
              </a:defRPr>
            </a:lvl2pPr>
            <a:lvl3pPr marL="741363" indent="-223838">
              <a:buFont typeface="Wingdings" pitchFamily="2" charset="2"/>
              <a:buChar char=""/>
              <a:tabLst/>
              <a:defRPr sz="1100">
                <a:latin typeface="+mn-lt"/>
              </a:defRPr>
            </a:lvl3pPr>
            <a:lvl4pPr marL="914400" indent="-173038">
              <a:buFont typeface="Wingdings" pitchFamily="2" charset="2"/>
              <a:buChar char=""/>
              <a:defRPr sz="1050">
                <a:latin typeface="+mn-lt"/>
              </a:defRPr>
            </a:lvl4pPr>
            <a:lvl5pPr marL="1087438" indent="-173038">
              <a:buFont typeface="Wingdings" pitchFamily="2" charset="2"/>
              <a:buChar char=""/>
              <a:tabLst/>
              <a:defRPr sz="105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9"/>
          <p:cNvSpPr>
            <a:spLocks noGrp="1"/>
          </p:cNvSpPr>
          <p:nvPr>
            <p:ph type="sldNum" sz="quarter" idx="12"/>
          </p:nvPr>
        </p:nvSpPr>
        <p:spPr>
          <a:xfrm>
            <a:off x="11631168" y="6518140"/>
            <a:ext cx="560832" cy="219456"/>
          </a:xfrm>
          <a:prstGeom prst="rect">
            <a:avLst/>
          </a:prstGeom>
        </p:spPr>
        <p:txBody>
          <a:bodyPr lIns="121899" tIns="60949" rIns="121899" bIns="60949" anchor="ctr"/>
          <a:lstStyle>
            <a:lvl1pPr algn="l">
              <a:defRPr sz="1000">
                <a:solidFill>
                  <a:schemeClr val="tx1"/>
                </a:solidFill>
              </a:defRPr>
            </a:lvl1pPr>
          </a:lstStyle>
          <a:p>
            <a:fld id="{727B4C2D-45E2-4621-8491-2995EB46A674}" type="slidenum">
              <a:rPr lang="en-US" smtClean="0">
                <a:solidFill>
                  <a:srgbClr val="505050"/>
                </a:solidFill>
              </a:rPr>
              <a:pPr/>
              <a:t>‹#›</a:t>
            </a:fld>
            <a:endParaRPr lang="en-US" dirty="0">
              <a:solidFill>
                <a:srgbClr val="505050"/>
              </a:solidFill>
            </a:endParaRPr>
          </a:p>
        </p:txBody>
      </p:sp>
    </p:spTree>
    <p:extLst>
      <p:ext uri="{BB962C8B-B14F-4D97-AF65-F5344CB8AC3E}">
        <p14:creationId xmlns:p14="http://schemas.microsoft.com/office/powerpoint/2010/main" val="2021073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269245" y="1189178"/>
            <a:ext cx="11653523" cy="2011304"/>
          </a:xfrm>
        </p:spPr>
        <p:txBody>
          <a:bodyPr/>
          <a:lstStyle>
            <a:lvl1pPr marL="0" indent="0">
              <a:buNone/>
              <a:defRPr>
                <a:gradFill>
                  <a:gsLst>
                    <a:gs pos="1250">
                      <a:schemeClr val="tx2"/>
                    </a:gs>
                    <a:gs pos="99000">
                      <a:schemeClr val="tx2"/>
                    </a:gs>
                  </a:gsLst>
                  <a:lin ang="5400000" scaled="0"/>
                </a:gradFill>
              </a:defRPr>
            </a:lvl1pPr>
            <a:lvl2pPr marL="0" indent="0">
              <a:buFontTx/>
              <a:buNone/>
              <a:defRPr sz="1961"/>
            </a:lvl2pPr>
            <a:lvl3pPr marL="223971" indent="0">
              <a:buNone/>
              <a:defRPr/>
            </a:lvl3pPr>
            <a:lvl4pPr marL="447941" indent="0">
              <a:buNone/>
              <a:defRPr/>
            </a:lvl4pPr>
            <a:lvl5pPr marL="671912"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9"/>
          <p:cNvSpPr>
            <a:spLocks noGrp="1"/>
          </p:cNvSpPr>
          <p:nvPr>
            <p:ph type="sldNum" sz="quarter" idx="12"/>
          </p:nvPr>
        </p:nvSpPr>
        <p:spPr>
          <a:xfrm>
            <a:off x="11631168" y="6518140"/>
            <a:ext cx="560832" cy="219456"/>
          </a:xfrm>
          <a:prstGeom prst="rect">
            <a:avLst/>
          </a:prstGeom>
        </p:spPr>
        <p:txBody>
          <a:bodyPr lIns="121899" tIns="60949" rIns="121899" bIns="60949" anchor="ctr"/>
          <a:lstStyle>
            <a:lvl1pPr algn="l">
              <a:defRPr sz="1000">
                <a:solidFill>
                  <a:schemeClr val="tx1"/>
                </a:solidFill>
              </a:defRPr>
            </a:lvl1pPr>
          </a:lstStyle>
          <a:p>
            <a:fld id="{727B4C2D-45E2-4621-8491-2995EB46A674}" type="slidenum">
              <a:rPr lang="en-US" smtClean="0">
                <a:solidFill>
                  <a:srgbClr val="505050"/>
                </a:solidFill>
              </a:rPr>
              <a:pPr/>
              <a:t>‹#›</a:t>
            </a:fld>
            <a:endParaRPr lang="en-US" dirty="0">
              <a:solidFill>
                <a:srgbClr val="505050"/>
              </a:solidFill>
            </a:endParaRPr>
          </a:p>
        </p:txBody>
      </p:sp>
    </p:spTree>
    <p:extLst>
      <p:ext uri="{BB962C8B-B14F-4D97-AF65-F5344CB8AC3E}">
        <p14:creationId xmlns:p14="http://schemas.microsoft.com/office/powerpoint/2010/main" val="3524132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A3A3A-63C3-4390-BB46-A7DCCD1BF439}"/>
              </a:ext>
            </a:extLst>
          </p:cNvPr>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a:extLst>
              <a:ext uri="{FF2B5EF4-FFF2-40B4-BE49-F238E27FC236}">
                <a16:creationId xmlns:a16="http://schemas.microsoft.com/office/drawing/2014/main" id="{E09E65C0-407D-46C0-A04B-78D8B00009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EE9ACC-F36C-4A24-ADFE-6DC0EE7EABF8}"/>
              </a:ext>
            </a:extLst>
          </p:cNvPr>
          <p:cNvSpPr>
            <a:spLocks noGrp="1"/>
          </p:cNvSpPr>
          <p:nvPr>
            <p:ph type="dt" sz="half" idx="10"/>
          </p:nvPr>
        </p:nvSpPr>
        <p:spPr/>
        <p:txBody>
          <a:bodyPr/>
          <a:lstStyle/>
          <a:p>
            <a:fld id="{E613D416-24B6-4E99-A771-B6A1F8B95250}" type="datetimeFigureOut">
              <a:rPr lang="en-US" smtClean="0"/>
              <a:t>9/5/2019</a:t>
            </a:fld>
            <a:endParaRPr lang="en-US" dirty="0"/>
          </a:p>
        </p:txBody>
      </p:sp>
      <p:sp>
        <p:nvSpPr>
          <p:cNvPr id="5" name="Footer Placeholder 4">
            <a:extLst>
              <a:ext uri="{FF2B5EF4-FFF2-40B4-BE49-F238E27FC236}">
                <a16:creationId xmlns:a16="http://schemas.microsoft.com/office/drawing/2014/main" id="{0173C0E0-C154-44F2-947B-1FB266C7DF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9690C5-D836-4EE3-913F-4BF721275798}"/>
              </a:ext>
            </a:extLst>
          </p:cNvPr>
          <p:cNvSpPr>
            <a:spLocks noGrp="1"/>
          </p:cNvSpPr>
          <p:nvPr>
            <p:ph type="sldNum" sz="quarter" idx="12"/>
          </p:nvPr>
        </p:nvSpPr>
        <p:spPr/>
        <p:txBody>
          <a:bodyPr/>
          <a:lstStyle/>
          <a:p>
            <a:fld id="{17AC5B6C-B1D7-418B-A61C-EE73FC0973DF}" type="slidenum">
              <a:rPr lang="en-US" smtClean="0"/>
              <a:t>‹#›</a:t>
            </a:fld>
            <a:endParaRPr lang="en-US" dirty="0"/>
          </a:p>
        </p:txBody>
      </p:sp>
      <p:pic>
        <p:nvPicPr>
          <p:cNvPr id="2052" name="Picture 4" descr="Image result for openLMIS">
            <a:extLst>
              <a:ext uri="{FF2B5EF4-FFF2-40B4-BE49-F238E27FC236}">
                <a16:creationId xmlns:a16="http://schemas.microsoft.com/office/drawing/2014/main" id="{B82213A3-AB85-4C42-900E-7827219E694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41237" y="0"/>
            <a:ext cx="2750763" cy="760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692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C724-7E08-40F1-84F1-AB69945DC9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3BAA6E-2B10-4CE7-90F0-59F72741C5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800CEF-25CA-4822-A3E6-F9D275E404A1}"/>
              </a:ext>
            </a:extLst>
          </p:cNvPr>
          <p:cNvSpPr>
            <a:spLocks noGrp="1"/>
          </p:cNvSpPr>
          <p:nvPr>
            <p:ph type="dt" sz="half" idx="10"/>
          </p:nvPr>
        </p:nvSpPr>
        <p:spPr/>
        <p:txBody>
          <a:bodyPr/>
          <a:lstStyle/>
          <a:p>
            <a:fld id="{E613D416-24B6-4E99-A771-B6A1F8B95250}" type="datetimeFigureOut">
              <a:rPr lang="en-US" smtClean="0"/>
              <a:t>9/5/2019</a:t>
            </a:fld>
            <a:endParaRPr lang="en-US" dirty="0"/>
          </a:p>
        </p:txBody>
      </p:sp>
      <p:sp>
        <p:nvSpPr>
          <p:cNvPr id="5" name="Footer Placeholder 4">
            <a:extLst>
              <a:ext uri="{FF2B5EF4-FFF2-40B4-BE49-F238E27FC236}">
                <a16:creationId xmlns:a16="http://schemas.microsoft.com/office/drawing/2014/main" id="{0FCD94BA-711A-497E-BBB0-E6FA09DC55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A2DCFD-2798-4D11-B555-5F3439B0276E}"/>
              </a:ext>
            </a:extLst>
          </p:cNvPr>
          <p:cNvSpPr>
            <a:spLocks noGrp="1"/>
          </p:cNvSpPr>
          <p:nvPr>
            <p:ph type="sldNum" sz="quarter" idx="12"/>
          </p:nvPr>
        </p:nvSpPr>
        <p:spPr/>
        <p:txBody>
          <a:bodyPr/>
          <a:lstStyle/>
          <a:p>
            <a:fld id="{17AC5B6C-B1D7-418B-A61C-EE73FC0973DF}" type="slidenum">
              <a:rPr lang="en-US" smtClean="0"/>
              <a:t>‹#›</a:t>
            </a:fld>
            <a:endParaRPr lang="en-US" dirty="0"/>
          </a:p>
        </p:txBody>
      </p:sp>
    </p:spTree>
    <p:extLst>
      <p:ext uri="{BB962C8B-B14F-4D97-AF65-F5344CB8AC3E}">
        <p14:creationId xmlns:p14="http://schemas.microsoft.com/office/powerpoint/2010/main" val="197509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AAAD1-EC53-41A0-B6AD-FDBA5E2F5354}"/>
              </a:ext>
            </a:extLst>
          </p:cNvPr>
          <p:cNvSpPr>
            <a:spLocks noGrp="1"/>
          </p:cNvSpPr>
          <p:nvPr>
            <p:ph type="title"/>
          </p:nvPr>
        </p:nvSpPr>
        <p:spPr>
          <a:xfrm>
            <a:off x="838200" y="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683BC6E4-946C-4318-BF28-F453EC9175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910330-C5E5-46AF-86A4-416F3D2AEB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CF7F3C-5BE0-4098-BC55-D6CDFCE9D0AF}"/>
              </a:ext>
            </a:extLst>
          </p:cNvPr>
          <p:cNvSpPr>
            <a:spLocks noGrp="1"/>
          </p:cNvSpPr>
          <p:nvPr>
            <p:ph type="dt" sz="half" idx="10"/>
          </p:nvPr>
        </p:nvSpPr>
        <p:spPr/>
        <p:txBody>
          <a:bodyPr/>
          <a:lstStyle/>
          <a:p>
            <a:fld id="{E613D416-24B6-4E99-A771-B6A1F8B95250}" type="datetimeFigureOut">
              <a:rPr lang="en-US" smtClean="0"/>
              <a:t>9/5/2019</a:t>
            </a:fld>
            <a:endParaRPr lang="en-US" dirty="0"/>
          </a:p>
        </p:txBody>
      </p:sp>
      <p:sp>
        <p:nvSpPr>
          <p:cNvPr id="6" name="Footer Placeholder 5">
            <a:extLst>
              <a:ext uri="{FF2B5EF4-FFF2-40B4-BE49-F238E27FC236}">
                <a16:creationId xmlns:a16="http://schemas.microsoft.com/office/drawing/2014/main" id="{053D872D-2899-4348-9CEC-1FE767C3EB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0D0558-8683-4294-84BC-505D373B3CF9}"/>
              </a:ext>
            </a:extLst>
          </p:cNvPr>
          <p:cNvSpPr>
            <a:spLocks noGrp="1"/>
          </p:cNvSpPr>
          <p:nvPr>
            <p:ph type="sldNum" sz="quarter" idx="12"/>
          </p:nvPr>
        </p:nvSpPr>
        <p:spPr/>
        <p:txBody>
          <a:bodyPr/>
          <a:lstStyle/>
          <a:p>
            <a:fld id="{17AC5B6C-B1D7-418B-A61C-EE73FC0973DF}" type="slidenum">
              <a:rPr lang="en-US" smtClean="0"/>
              <a:t>‹#›</a:t>
            </a:fld>
            <a:endParaRPr lang="en-US" dirty="0"/>
          </a:p>
        </p:txBody>
      </p:sp>
    </p:spTree>
    <p:extLst>
      <p:ext uri="{BB962C8B-B14F-4D97-AF65-F5344CB8AC3E}">
        <p14:creationId xmlns:p14="http://schemas.microsoft.com/office/powerpoint/2010/main" val="36511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740E0-DA11-4803-9E84-6AEEFF86AE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869215-5B1C-4489-9F8B-7FC48A8B03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80271D-037A-492C-AA24-4CBDABCFBD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B056E2-81AD-430D-8F79-506F56D867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2B037C-E4E2-442C-A8E5-47D17E51A8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58BF3E-407F-4C82-8B08-8982847201E6}"/>
              </a:ext>
            </a:extLst>
          </p:cNvPr>
          <p:cNvSpPr>
            <a:spLocks noGrp="1"/>
          </p:cNvSpPr>
          <p:nvPr>
            <p:ph type="dt" sz="half" idx="10"/>
          </p:nvPr>
        </p:nvSpPr>
        <p:spPr/>
        <p:txBody>
          <a:bodyPr/>
          <a:lstStyle/>
          <a:p>
            <a:fld id="{E613D416-24B6-4E99-A771-B6A1F8B95250}" type="datetimeFigureOut">
              <a:rPr lang="en-US" smtClean="0"/>
              <a:t>9/5/2019</a:t>
            </a:fld>
            <a:endParaRPr lang="en-US" dirty="0"/>
          </a:p>
        </p:txBody>
      </p:sp>
      <p:sp>
        <p:nvSpPr>
          <p:cNvPr id="8" name="Footer Placeholder 7">
            <a:extLst>
              <a:ext uri="{FF2B5EF4-FFF2-40B4-BE49-F238E27FC236}">
                <a16:creationId xmlns:a16="http://schemas.microsoft.com/office/drawing/2014/main" id="{BBA979F8-BEAC-41A0-905C-4A23F9154D0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DDF07FC-BE37-4EA4-9D87-19B5E253C437}"/>
              </a:ext>
            </a:extLst>
          </p:cNvPr>
          <p:cNvSpPr>
            <a:spLocks noGrp="1"/>
          </p:cNvSpPr>
          <p:nvPr>
            <p:ph type="sldNum" sz="quarter" idx="12"/>
          </p:nvPr>
        </p:nvSpPr>
        <p:spPr/>
        <p:txBody>
          <a:bodyPr/>
          <a:lstStyle/>
          <a:p>
            <a:fld id="{17AC5B6C-B1D7-418B-A61C-EE73FC0973DF}" type="slidenum">
              <a:rPr lang="en-US" smtClean="0"/>
              <a:t>‹#›</a:t>
            </a:fld>
            <a:endParaRPr lang="en-US" dirty="0"/>
          </a:p>
        </p:txBody>
      </p:sp>
    </p:spTree>
    <p:extLst>
      <p:ext uri="{BB962C8B-B14F-4D97-AF65-F5344CB8AC3E}">
        <p14:creationId xmlns:p14="http://schemas.microsoft.com/office/powerpoint/2010/main" val="389755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FDA29-A7CC-41BE-A80B-AF0DB1838A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92C9E8-8CB6-4549-8395-8023811D192C}"/>
              </a:ext>
            </a:extLst>
          </p:cNvPr>
          <p:cNvSpPr>
            <a:spLocks noGrp="1"/>
          </p:cNvSpPr>
          <p:nvPr>
            <p:ph type="dt" sz="half" idx="10"/>
          </p:nvPr>
        </p:nvSpPr>
        <p:spPr/>
        <p:txBody>
          <a:bodyPr/>
          <a:lstStyle/>
          <a:p>
            <a:fld id="{E613D416-24B6-4E99-A771-B6A1F8B95250}" type="datetimeFigureOut">
              <a:rPr lang="en-US" smtClean="0"/>
              <a:t>9/5/2019</a:t>
            </a:fld>
            <a:endParaRPr lang="en-US" dirty="0"/>
          </a:p>
        </p:txBody>
      </p:sp>
      <p:sp>
        <p:nvSpPr>
          <p:cNvPr id="4" name="Footer Placeholder 3">
            <a:extLst>
              <a:ext uri="{FF2B5EF4-FFF2-40B4-BE49-F238E27FC236}">
                <a16:creationId xmlns:a16="http://schemas.microsoft.com/office/drawing/2014/main" id="{C8AF1EA1-9B0A-46C8-A347-D306C996B19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DB17E57-ED8A-432F-9DC0-EC72F5C5DF32}"/>
              </a:ext>
            </a:extLst>
          </p:cNvPr>
          <p:cNvSpPr>
            <a:spLocks noGrp="1"/>
          </p:cNvSpPr>
          <p:nvPr>
            <p:ph type="sldNum" sz="quarter" idx="12"/>
          </p:nvPr>
        </p:nvSpPr>
        <p:spPr/>
        <p:txBody>
          <a:bodyPr/>
          <a:lstStyle/>
          <a:p>
            <a:fld id="{17AC5B6C-B1D7-418B-A61C-EE73FC0973DF}" type="slidenum">
              <a:rPr lang="en-US" smtClean="0"/>
              <a:t>‹#›</a:t>
            </a:fld>
            <a:endParaRPr lang="en-US" dirty="0"/>
          </a:p>
        </p:txBody>
      </p:sp>
    </p:spTree>
    <p:extLst>
      <p:ext uri="{BB962C8B-B14F-4D97-AF65-F5344CB8AC3E}">
        <p14:creationId xmlns:p14="http://schemas.microsoft.com/office/powerpoint/2010/main" val="835217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6ADBF3-7D83-4204-8EC1-C1720C1EA64E}"/>
              </a:ext>
            </a:extLst>
          </p:cNvPr>
          <p:cNvSpPr>
            <a:spLocks noGrp="1"/>
          </p:cNvSpPr>
          <p:nvPr>
            <p:ph type="dt" sz="half" idx="10"/>
          </p:nvPr>
        </p:nvSpPr>
        <p:spPr/>
        <p:txBody>
          <a:bodyPr/>
          <a:lstStyle/>
          <a:p>
            <a:fld id="{E613D416-24B6-4E99-A771-B6A1F8B95250}" type="datetimeFigureOut">
              <a:rPr lang="en-US" smtClean="0"/>
              <a:t>9/5/2019</a:t>
            </a:fld>
            <a:endParaRPr lang="en-US" dirty="0"/>
          </a:p>
        </p:txBody>
      </p:sp>
      <p:sp>
        <p:nvSpPr>
          <p:cNvPr id="3" name="Footer Placeholder 2">
            <a:extLst>
              <a:ext uri="{FF2B5EF4-FFF2-40B4-BE49-F238E27FC236}">
                <a16:creationId xmlns:a16="http://schemas.microsoft.com/office/drawing/2014/main" id="{93BA5664-2C4D-4624-B7E5-F1251CA02DC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FA27B37-40F9-46E4-A9B9-27D9B70F5F26}"/>
              </a:ext>
            </a:extLst>
          </p:cNvPr>
          <p:cNvSpPr>
            <a:spLocks noGrp="1"/>
          </p:cNvSpPr>
          <p:nvPr>
            <p:ph type="sldNum" sz="quarter" idx="12"/>
          </p:nvPr>
        </p:nvSpPr>
        <p:spPr/>
        <p:txBody>
          <a:bodyPr/>
          <a:lstStyle/>
          <a:p>
            <a:fld id="{17AC5B6C-B1D7-418B-A61C-EE73FC0973DF}" type="slidenum">
              <a:rPr lang="en-US" smtClean="0"/>
              <a:t>‹#›</a:t>
            </a:fld>
            <a:endParaRPr lang="en-US" dirty="0"/>
          </a:p>
        </p:txBody>
      </p:sp>
    </p:spTree>
    <p:extLst>
      <p:ext uri="{BB962C8B-B14F-4D97-AF65-F5344CB8AC3E}">
        <p14:creationId xmlns:p14="http://schemas.microsoft.com/office/powerpoint/2010/main" val="302921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14744-CAF3-4A80-A54A-4F5BB0A3D7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1472B3-BA54-4779-B9D9-2C3D619ED3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8DD4F5-4EC3-47F2-A3D3-0D4D950195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1A2251-83E0-4A12-BE13-777B8EC79CBB}"/>
              </a:ext>
            </a:extLst>
          </p:cNvPr>
          <p:cNvSpPr>
            <a:spLocks noGrp="1"/>
          </p:cNvSpPr>
          <p:nvPr>
            <p:ph type="dt" sz="half" idx="10"/>
          </p:nvPr>
        </p:nvSpPr>
        <p:spPr/>
        <p:txBody>
          <a:bodyPr/>
          <a:lstStyle/>
          <a:p>
            <a:fld id="{E613D416-24B6-4E99-A771-B6A1F8B95250}" type="datetimeFigureOut">
              <a:rPr lang="en-US" smtClean="0"/>
              <a:t>9/5/2019</a:t>
            </a:fld>
            <a:endParaRPr lang="en-US" dirty="0"/>
          </a:p>
        </p:txBody>
      </p:sp>
      <p:sp>
        <p:nvSpPr>
          <p:cNvPr id="6" name="Footer Placeholder 5">
            <a:extLst>
              <a:ext uri="{FF2B5EF4-FFF2-40B4-BE49-F238E27FC236}">
                <a16:creationId xmlns:a16="http://schemas.microsoft.com/office/drawing/2014/main" id="{CA4217F3-DF66-40B3-BAA0-44C5A32378A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A373BB-18CC-4BDB-985D-D50D52E71FDB}"/>
              </a:ext>
            </a:extLst>
          </p:cNvPr>
          <p:cNvSpPr>
            <a:spLocks noGrp="1"/>
          </p:cNvSpPr>
          <p:nvPr>
            <p:ph type="sldNum" sz="quarter" idx="12"/>
          </p:nvPr>
        </p:nvSpPr>
        <p:spPr/>
        <p:txBody>
          <a:bodyPr/>
          <a:lstStyle/>
          <a:p>
            <a:fld id="{17AC5B6C-B1D7-418B-A61C-EE73FC0973DF}" type="slidenum">
              <a:rPr lang="en-US" smtClean="0"/>
              <a:t>‹#›</a:t>
            </a:fld>
            <a:endParaRPr lang="en-US" dirty="0"/>
          </a:p>
        </p:txBody>
      </p:sp>
    </p:spTree>
    <p:extLst>
      <p:ext uri="{BB962C8B-B14F-4D97-AF65-F5344CB8AC3E}">
        <p14:creationId xmlns:p14="http://schemas.microsoft.com/office/powerpoint/2010/main" val="2579529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AC690-7470-4162-A237-221BB3BAFC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20E5BD-7607-4962-A5EE-037248BCFC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EFAB589-6D41-4EDC-908D-FE37157BA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50BD9B-B2E3-4A48-B7FE-EF9588FC9808}"/>
              </a:ext>
            </a:extLst>
          </p:cNvPr>
          <p:cNvSpPr>
            <a:spLocks noGrp="1"/>
          </p:cNvSpPr>
          <p:nvPr>
            <p:ph type="dt" sz="half" idx="10"/>
          </p:nvPr>
        </p:nvSpPr>
        <p:spPr/>
        <p:txBody>
          <a:bodyPr/>
          <a:lstStyle/>
          <a:p>
            <a:fld id="{E613D416-24B6-4E99-A771-B6A1F8B95250}" type="datetimeFigureOut">
              <a:rPr lang="en-US" smtClean="0"/>
              <a:t>9/5/2019</a:t>
            </a:fld>
            <a:endParaRPr lang="en-US" dirty="0"/>
          </a:p>
        </p:txBody>
      </p:sp>
      <p:sp>
        <p:nvSpPr>
          <p:cNvPr id="6" name="Footer Placeholder 5">
            <a:extLst>
              <a:ext uri="{FF2B5EF4-FFF2-40B4-BE49-F238E27FC236}">
                <a16:creationId xmlns:a16="http://schemas.microsoft.com/office/drawing/2014/main" id="{F784F8D5-5DBC-49E1-A52C-5D7D822CAF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BA71EC6-9C84-4A24-AA17-807DD60EC12F}"/>
              </a:ext>
            </a:extLst>
          </p:cNvPr>
          <p:cNvSpPr>
            <a:spLocks noGrp="1"/>
          </p:cNvSpPr>
          <p:nvPr>
            <p:ph type="sldNum" sz="quarter" idx="12"/>
          </p:nvPr>
        </p:nvSpPr>
        <p:spPr/>
        <p:txBody>
          <a:bodyPr/>
          <a:lstStyle/>
          <a:p>
            <a:fld id="{17AC5B6C-B1D7-418B-A61C-EE73FC0973DF}" type="slidenum">
              <a:rPr lang="en-US" smtClean="0"/>
              <a:t>‹#›</a:t>
            </a:fld>
            <a:endParaRPr lang="en-US" dirty="0"/>
          </a:p>
        </p:txBody>
      </p:sp>
    </p:spTree>
    <p:extLst>
      <p:ext uri="{BB962C8B-B14F-4D97-AF65-F5344CB8AC3E}">
        <p14:creationId xmlns:p14="http://schemas.microsoft.com/office/powerpoint/2010/main" val="528969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D139F9-A356-4E23-B148-4876F1E340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8ACD8A-FC26-4367-8A98-D35F652F28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A18F4F-815E-49A0-9E7D-8BE76679CC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3D416-24B6-4E99-A771-B6A1F8B95250}" type="datetimeFigureOut">
              <a:rPr lang="en-US" smtClean="0"/>
              <a:t>9/5/2019</a:t>
            </a:fld>
            <a:endParaRPr lang="en-US" dirty="0"/>
          </a:p>
        </p:txBody>
      </p:sp>
      <p:sp>
        <p:nvSpPr>
          <p:cNvPr id="5" name="Footer Placeholder 4">
            <a:extLst>
              <a:ext uri="{FF2B5EF4-FFF2-40B4-BE49-F238E27FC236}">
                <a16:creationId xmlns:a16="http://schemas.microsoft.com/office/drawing/2014/main" id="{1769FB70-BDA4-4AFB-9FD9-2533350C33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C4B2392-F202-4A72-A612-3153FF5495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C5B6C-B1D7-418B-A61C-EE73FC0973DF}" type="slidenum">
              <a:rPr lang="en-US" smtClean="0"/>
              <a:t>‹#›</a:t>
            </a:fld>
            <a:endParaRPr lang="en-US" dirty="0"/>
          </a:p>
        </p:txBody>
      </p:sp>
    </p:spTree>
    <p:extLst>
      <p:ext uri="{BB962C8B-B14F-4D97-AF65-F5344CB8AC3E}">
        <p14:creationId xmlns:p14="http://schemas.microsoft.com/office/powerpoint/2010/main" val="730313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svg"/><Relationship Id="rId7" Type="http://schemas.openxmlformats.org/officeDocument/2006/relationships/image" Target="../media/image5.sv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7.svg"/></Relationships>
</file>

<file path=ppt/slides/_rels/slide1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chart" Target="../charts/chart1.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7.svg"/><Relationship Id="rId4" Type="http://schemas.openxmlformats.org/officeDocument/2006/relationships/image" Target="../media/image11.png"/><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11.png"/><Relationship Id="rId7" Type="http://schemas.openxmlformats.org/officeDocument/2006/relationships/image" Target="../media/image4.png"/><Relationship Id="rId2" Type="http://schemas.openxmlformats.org/officeDocument/2006/relationships/chart" Target="../charts/chart2.xml"/><Relationship Id="rId1" Type="http://schemas.openxmlformats.org/officeDocument/2006/relationships/slideLayout" Target="../slideLayouts/slideLayout1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1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22.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1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chart" Target="../charts/chart4.xml"/></Relationships>
</file>

<file path=ppt/slides/_rels/slide2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chart" Target="../charts/chart6.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chart" Target="../charts/chart8.xml"/></Relationships>
</file>

<file path=ppt/slides/_rels/slide2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chart" Target="../charts/chart12.xml"/></Relationships>
</file>

<file path=ppt/slides/_rels/slide2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 name="Rectangle 140">
            <a:extLst>
              <a:ext uri="{FF2B5EF4-FFF2-40B4-BE49-F238E27FC236}">
                <a16:creationId xmlns:a16="http://schemas.microsoft.com/office/drawing/2014/main" id="{1045B59B-615E-4718-A150-42DE5D03E1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D6CF29CD-38B8-4924-BA11-6D6051748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6"/>
            <a:ext cx="12192000" cy="261518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669518-C98A-4C67-A407-38DB41311D5B}"/>
              </a:ext>
            </a:extLst>
          </p:cNvPr>
          <p:cNvSpPr>
            <a:spLocks noGrp="1"/>
          </p:cNvSpPr>
          <p:nvPr>
            <p:ph type="ctrTitle"/>
          </p:nvPr>
        </p:nvSpPr>
        <p:spPr>
          <a:xfrm>
            <a:off x="707011" y="4502330"/>
            <a:ext cx="10765410" cy="1207269"/>
          </a:xfrm>
        </p:spPr>
        <p:txBody>
          <a:bodyPr>
            <a:normAutofit/>
          </a:bodyPr>
          <a:lstStyle/>
          <a:p>
            <a:r>
              <a:rPr lang="en-US" dirty="0">
                <a:solidFill>
                  <a:srgbClr val="FFFFFF"/>
                </a:solidFill>
              </a:rPr>
              <a:t>GTM Strategy and OpenLMIS</a:t>
            </a:r>
          </a:p>
        </p:txBody>
      </p:sp>
      <p:pic>
        <p:nvPicPr>
          <p:cNvPr id="1032" name="Picture 8" descr="Image result for openLMIS">
            <a:extLst>
              <a:ext uri="{FF2B5EF4-FFF2-40B4-BE49-F238E27FC236}">
                <a16:creationId xmlns:a16="http://schemas.microsoft.com/office/drawing/2014/main" id="{3D1B32F8-696E-46E4-A810-FC02AF4FE3B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0449" y="894284"/>
            <a:ext cx="10901471" cy="302515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7E70BBDD-9ED7-418D-A191-6D79B1A9D864}"/>
              </a:ext>
            </a:extLst>
          </p:cNvPr>
          <p:cNvSpPr/>
          <p:nvPr/>
        </p:nvSpPr>
        <p:spPr>
          <a:xfrm>
            <a:off x="984120" y="6032973"/>
            <a:ext cx="2972289" cy="523220"/>
          </a:xfrm>
          <a:prstGeom prst="rect">
            <a:avLst/>
          </a:prstGeom>
        </p:spPr>
        <p:txBody>
          <a:bodyPr wrap="none">
            <a:spAutoFit/>
          </a:bodyPr>
          <a:lstStyle/>
          <a:p>
            <a:r>
              <a:rPr lang="en-US" sz="2800" dirty="0" err="1">
                <a:solidFill>
                  <a:srgbClr val="FFFFFF"/>
                </a:solidFill>
              </a:rPr>
              <a:t>Thur</a:t>
            </a:r>
            <a:r>
              <a:rPr lang="en-US" sz="2800" dirty="0">
                <a:solidFill>
                  <a:srgbClr val="FFFFFF"/>
                </a:solidFill>
              </a:rPr>
              <a:t> 5 Sept 2019</a:t>
            </a:r>
            <a:endParaRPr lang="en-US" sz="2800" dirty="0"/>
          </a:p>
        </p:txBody>
      </p:sp>
    </p:spTree>
    <p:extLst>
      <p:ext uri="{BB962C8B-B14F-4D97-AF65-F5344CB8AC3E}">
        <p14:creationId xmlns:p14="http://schemas.microsoft.com/office/powerpoint/2010/main" val="60267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2400" dirty="0"/>
              <a:t>The IT Pro Common Audiences breaks down IT Pro roles into two macro-level audiences across company size and internal IT capabilities: IT Decision Maker (ITDM) and IT Implementers &amp; Influencers (ITI)</a:t>
            </a:r>
          </a:p>
        </p:txBody>
      </p:sp>
      <p:sp>
        <p:nvSpPr>
          <p:cNvPr id="14" name="Slide Number Placeholder 13"/>
          <p:cNvSpPr>
            <a:spLocks noGrp="1"/>
          </p:cNvSpPr>
          <p:nvPr>
            <p:ph type="sldNum" sz="quarter" idx="12"/>
          </p:nvPr>
        </p:nvSpPr>
        <p:spPr/>
        <p:txBody>
          <a:bodyPr/>
          <a:lstStyle/>
          <a:p>
            <a:fld id="{727B4C2D-45E2-4621-8491-2995EB46A674}" type="slidenum">
              <a:rPr lang="en-US" smtClean="0">
                <a:solidFill>
                  <a:srgbClr val="505050"/>
                </a:solidFill>
              </a:rPr>
              <a:pPr/>
              <a:t>10</a:t>
            </a:fld>
            <a:endParaRPr lang="en-US" dirty="0">
              <a:solidFill>
                <a:srgbClr val="505050"/>
              </a:solidFill>
            </a:endParaRPr>
          </a:p>
        </p:txBody>
      </p:sp>
      <p:sp>
        <p:nvSpPr>
          <p:cNvPr id="98" name="Rectangle 97"/>
          <p:cNvSpPr/>
          <p:nvPr/>
        </p:nvSpPr>
        <p:spPr>
          <a:xfrm>
            <a:off x="947030" y="3624260"/>
            <a:ext cx="3187009" cy="2811515"/>
          </a:xfrm>
          <a:prstGeom prst="rect">
            <a:avLst/>
          </a:prstGeom>
          <a:solidFill>
            <a:schemeClr val="tx1">
              <a:lumMod val="40000"/>
              <a:lumOff val="60000"/>
              <a:alpha val="56000"/>
            </a:schemeClr>
          </a:solidFill>
          <a:ln w="25400" cap="flat" cmpd="sng" algn="ctr">
            <a:noFill/>
            <a:prstDash val="solid"/>
            <a:miter lim="800000"/>
          </a:ln>
          <a:effectLst/>
        </p:spPr>
        <p:txBody>
          <a:bodyPr rtlCol="0" anchor="ctr"/>
          <a:lstStyle/>
          <a:p>
            <a:pPr algn="ctr" defTabSz="914285">
              <a:defRPr/>
            </a:pPr>
            <a:endParaRPr lang="en-US" sz="1600" kern="0" dirty="0">
              <a:solidFill>
                <a:sysClr val="window" lastClr="FFFFFF"/>
              </a:solidFill>
              <a:latin typeface="Segoe"/>
            </a:endParaRPr>
          </a:p>
        </p:txBody>
      </p:sp>
      <p:sp>
        <p:nvSpPr>
          <p:cNvPr id="99" name="Rectangle 98"/>
          <p:cNvSpPr/>
          <p:nvPr/>
        </p:nvSpPr>
        <p:spPr>
          <a:xfrm>
            <a:off x="947000" y="1976865"/>
            <a:ext cx="3187009" cy="1616165"/>
          </a:xfrm>
          <a:prstGeom prst="rect">
            <a:avLst/>
          </a:prstGeom>
          <a:solidFill>
            <a:schemeClr val="tx1">
              <a:lumMod val="40000"/>
              <a:lumOff val="60000"/>
              <a:alpha val="56000"/>
            </a:schemeClr>
          </a:solidFill>
          <a:ln w="25400" cap="flat" cmpd="sng" algn="ctr">
            <a:noFill/>
            <a:prstDash val="solid"/>
            <a:miter lim="800000"/>
          </a:ln>
          <a:effectLst/>
        </p:spPr>
        <p:txBody>
          <a:bodyPr rtlCol="0" anchor="ctr"/>
          <a:lstStyle/>
          <a:p>
            <a:pPr algn="ctr" defTabSz="914285">
              <a:defRPr/>
            </a:pPr>
            <a:endParaRPr lang="en-US" sz="1600" kern="0" dirty="0">
              <a:solidFill>
                <a:sysClr val="window" lastClr="FFFFFF"/>
              </a:solidFill>
              <a:latin typeface="Segoe"/>
            </a:endParaRPr>
          </a:p>
        </p:txBody>
      </p:sp>
      <p:sp>
        <p:nvSpPr>
          <p:cNvPr id="100" name="Rectangle 99"/>
          <p:cNvSpPr/>
          <p:nvPr/>
        </p:nvSpPr>
        <p:spPr>
          <a:xfrm>
            <a:off x="4191566" y="3624260"/>
            <a:ext cx="3282513" cy="2811515"/>
          </a:xfrm>
          <a:prstGeom prst="rect">
            <a:avLst/>
          </a:prstGeom>
          <a:solidFill>
            <a:schemeClr val="tx1">
              <a:lumMod val="40000"/>
              <a:lumOff val="60000"/>
              <a:alpha val="56000"/>
            </a:schemeClr>
          </a:solidFill>
          <a:ln w="25400" cap="flat" cmpd="sng" algn="ctr">
            <a:noFill/>
            <a:prstDash val="solid"/>
            <a:miter lim="800000"/>
          </a:ln>
          <a:effectLst/>
        </p:spPr>
        <p:txBody>
          <a:bodyPr rtlCol="0" anchor="ctr"/>
          <a:lstStyle/>
          <a:p>
            <a:pPr algn="ctr" defTabSz="914285">
              <a:defRPr/>
            </a:pPr>
            <a:endParaRPr lang="en-US" sz="1600" kern="0" dirty="0">
              <a:solidFill>
                <a:sysClr val="window" lastClr="FFFFFF"/>
              </a:solidFill>
              <a:latin typeface="Segoe"/>
            </a:endParaRPr>
          </a:p>
        </p:txBody>
      </p:sp>
      <p:sp>
        <p:nvSpPr>
          <p:cNvPr id="101" name="Rectangle 100"/>
          <p:cNvSpPr/>
          <p:nvPr/>
        </p:nvSpPr>
        <p:spPr>
          <a:xfrm>
            <a:off x="4190527" y="1976865"/>
            <a:ext cx="3282513" cy="1616165"/>
          </a:xfrm>
          <a:prstGeom prst="rect">
            <a:avLst/>
          </a:prstGeom>
          <a:solidFill>
            <a:schemeClr val="tx1">
              <a:lumMod val="40000"/>
              <a:lumOff val="60000"/>
              <a:alpha val="56000"/>
            </a:schemeClr>
          </a:solidFill>
          <a:ln w="25400" cap="flat" cmpd="sng" algn="ctr">
            <a:noFill/>
            <a:prstDash val="solid"/>
            <a:miter lim="800000"/>
          </a:ln>
          <a:effectLst/>
        </p:spPr>
        <p:txBody>
          <a:bodyPr rtlCol="0" anchor="ctr"/>
          <a:lstStyle/>
          <a:p>
            <a:pPr algn="ctr" defTabSz="914285">
              <a:defRPr/>
            </a:pPr>
            <a:endParaRPr lang="en-US" sz="1600" kern="0" dirty="0">
              <a:solidFill>
                <a:sysClr val="window" lastClr="FFFFFF"/>
              </a:solidFill>
              <a:latin typeface="Segoe"/>
            </a:endParaRPr>
          </a:p>
        </p:txBody>
      </p:sp>
      <p:sp>
        <p:nvSpPr>
          <p:cNvPr id="102" name="Rectangle 101"/>
          <p:cNvSpPr/>
          <p:nvPr/>
        </p:nvSpPr>
        <p:spPr>
          <a:xfrm>
            <a:off x="7525996" y="3624260"/>
            <a:ext cx="3534156" cy="2811515"/>
          </a:xfrm>
          <a:prstGeom prst="rect">
            <a:avLst/>
          </a:prstGeom>
          <a:solidFill>
            <a:schemeClr val="tx1">
              <a:lumMod val="40000"/>
              <a:lumOff val="60000"/>
              <a:alpha val="56000"/>
            </a:schemeClr>
          </a:solidFill>
          <a:ln w="25400" cap="flat" cmpd="sng" algn="ctr">
            <a:noFill/>
            <a:prstDash val="solid"/>
            <a:miter lim="800000"/>
          </a:ln>
          <a:effectLst/>
        </p:spPr>
        <p:txBody>
          <a:bodyPr rtlCol="0" anchor="ctr"/>
          <a:lstStyle/>
          <a:p>
            <a:pPr algn="ctr" defTabSz="914285">
              <a:defRPr/>
            </a:pPr>
            <a:endParaRPr lang="en-US" sz="1600" kern="0" dirty="0">
              <a:solidFill>
                <a:sysClr val="window" lastClr="FFFFFF"/>
              </a:solidFill>
              <a:latin typeface="Segoe"/>
            </a:endParaRPr>
          </a:p>
        </p:txBody>
      </p:sp>
      <p:sp>
        <p:nvSpPr>
          <p:cNvPr id="103" name="Rectangle 102"/>
          <p:cNvSpPr/>
          <p:nvPr/>
        </p:nvSpPr>
        <p:spPr>
          <a:xfrm>
            <a:off x="7530725" y="1976865"/>
            <a:ext cx="3525518" cy="1616165"/>
          </a:xfrm>
          <a:prstGeom prst="rect">
            <a:avLst/>
          </a:prstGeom>
          <a:solidFill>
            <a:schemeClr val="tx1">
              <a:lumMod val="40000"/>
              <a:lumOff val="60000"/>
              <a:alpha val="56000"/>
            </a:schemeClr>
          </a:solidFill>
          <a:ln w="25400" cap="flat" cmpd="sng" algn="ctr">
            <a:noFill/>
            <a:prstDash val="solid"/>
            <a:miter lim="800000"/>
          </a:ln>
          <a:effectLst/>
        </p:spPr>
        <p:txBody>
          <a:bodyPr rtlCol="0" anchor="ctr"/>
          <a:lstStyle/>
          <a:p>
            <a:pPr algn="ctr" defTabSz="914285">
              <a:defRPr/>
            </a:pPr>
            <a:endParaRPr lang="en-US" sz="1600" kern="0" dirty="0">
              <a:solidFill>
                <a:sysClr val="window" lastClr="FFFFFF"/>
              </a:solidFill>
              <a:latin typeface="Segoe"/>
            </a:endParaRPr>
          </a:p>
        </p:txBody>
      </p:sp>
      <p:sp>
        <p:nvSpPr>
          <p:cNvPr id="104" name="Rectangle 103"/>
          <p:cNvSpPr/>
          <p:nvPr/>
        </p:nvSpPr>
        <p:spPr>
          <a:xfrm>
            <a:off x="938478" y="1693958"/>
            <a:ext cx="3198270" cy="373064"/>
          </a:xfrm>
          <a:prstGeom prst="rect">
            <a:avLst/>
          </a:prstGeom>
          <a:solidFill>
            <a:schemeClr val="accent2"/>
          </a:solidFill>
          <a:ln w="6350" cap="flat" cmpd="sng" algn="ctr">
            <a:noFill/>
            <a:prstDash val="solid"/>
          </a:ln>
          <a:effectLst/>
        </p:spPr>
        <p:txBody>
          <a:bodyPr vert="horz" rtlCol="0" anchor="ctr"/>
          <a:lstStyle/>
          <a:p>
            <a:pPr algn="ctr" defTabSz="914285">
              <a:defRPr/>
            </a:pPr>
            <a:r>
              <a:rPr lang="en-US" sz="800" b="1" kern="0" dirty="0">
                <a:solidFill>
                  <a:srgbClr val="FFFFFF"/>
                </a:solidFill>
                <a:latin typeface="Segoe Semibold"/>
              </a:rPr>
              <a:t>Small Business</a:t>
            </a:r>
            <a:br>
              <a:rPr lang="en-US" sz="800" kern="0" dirty="0">
                <a:solidFill>
                  <a:srgbClr val="FFFFFF"/>
                </a:solidFill>
                <a:latin typeface="Segoe Semibold"/>
              </a:rPr>
            </a:br>
            <a:r>
              <a:rPr lang="en-US" sz="800" kern="0" dirty="0">
                <a:solidFill>
                  <a:srgbClr val="FFFFFF"/>
                </a:solidFill>
                <a:latin typeface="Segoe Semibold"/>
              </a:rPr>
              <a:t>(1-24 PCs)</a:t>
            </a:r>
          </a:p>
        </p:txBody>
      </p:sp>
      <p:sp>
        <p:nvSpPr>
          <p:cNvPr id="105" name="Rectangle 104"/>
          <p:cNvSpPr/>
          <p:nvPr/>
        </p:nvSpPr>
        <p:spPr>
          <a:xfrm>
            <a:off x="4186900" y="1693958"/>
            <a:ext cx="3287307" cy="373064"/>
          </a:xfrm>
          <a:prstGeom prst="rect">
            <a:avLst/>
          </a:prstGeom>
          <a:solidFill>
            <a:schemeClr val="accent3"/>
          </a:solidFill>
          <a:ln w="6350" cap="flat" cmpd="sng" algn="ctr">
            <a:noFill/>
            <a:prstDash val="solid"/>
          </a:ln>
          <a:effectLst/>
        </p:spPr>
        <p:txBody>
          <a:bodyPr vert="horz" rtlCol="0" anchor="ctr"/>
          <a:lstStyle/>
          <a:p>
            <a:pPr algn="ctr" defTabSz="914285">
              <a:defRPr/>
            </a:pPr>
            <a:r>
              <a:rPr lang="en-US" sz="800" b="1" kern="0" dirty="0">
                <a:solidFill>
                  <a:srgbClr val="FFFFFF"/>
                </a:solidFill>
                <a:latin typeface="Segoe Semibold"/>
              </a:rPr>
              <a:t>Mid-Market</a:t>
            </a:r>
          </a:p>
          <a:p>
            <a:pPr algn="ctr" defTabSz="914285">
              <a:defRPr/>
            </a:pPr>
            <a:r>
              <a:rPr lang="en-US" sz="800" kern="0" dirty="0">
                <a:solidFill>
                  <a:srgbClr val="FFFFFF"/>
                </a:solidFill>
                <a:latin typeface="Segoe Semibold"/>
              </a:rPr>
              <a:t>(25-499 PCs)</a:t>
            </a:r>
          </a:p>
        </p:txBody>
      </p:sp>
      <p:sp>
        <p:nvSpPr>
          <p:cNvPr id="106" name="Rectangle 105"/>
          <p:cNvSpPr/>
          <p:nvPr/>
        </p:nvSpPr>
        <p:spPr>
          <a:xfrm>
            <a:off x="7530725" y="1693958"/>
            <a:ext cx="3525518" cy="373064"/>
          </a:xfrm>
          <a:prstGeom prst="rect">
            <a:avLst/>
          </a:prstGeom>
          <a:solidFill>
            <a:schemeClr val="accent6"/>
          </a:solidFill>
          <a:ln w="6350" cap="flat" cmpd="sng" algn="ctr">
            <a:noFill/>
            <a:prstDash val="solid"/>
          </a:ln>
          <a:effectLst/>
        </p:spPr>
        <p:txBody>
          <a:bodyPr vert="horz" rtlCol="0" anchor="ctr"/>
          <a:lstStyle/>
          <a:p>
            <a:pPr algn="ctr" defTabSz="914285">
              <a:defRPr/>
            </a:pPr>
            <a:r>
              <a:rPr lang="en-US" sz="800" b="1" kern="0" dirty="0">
                <a:solidFill>
                  <a:srgbClr val="FFFFFF"/>
                </a:solidFill>
                <a:latin typeface="Segoe Semibold"/>
              </a:rPr>
              <a:t>Enterprise</a:t>
            </a:r>
            <a:br>
              <a:rPr lang="en-US" sz="800" kern="0" dirty="0">
                <a:solidFill>
                  <a:srgbClr val="FFFFFF"/>
                </a:solidFill>
                <a:latin typeface="Segoe Semibold"/>
              </a:rPr>
            </a:br>
            <a:r>
              <a:rPr lang="en-US" sz="800" kern="0" dirty="0">
                <a:solidFill>
                  <a:srgbClr val="FFFFFF"/>
                </a:solidFill>
                <a:latin typeface="Segoe Semibold"/>
              </a:rPr>
              <a:t>(500+ PCs)</a:t>
            </a:r>
          </a:p>
        </p:txBody>
      </p:sp>
      <p:sp>
        <p:nvSpPr>
          <p:cNvPr id="107" name="Rectangle 106"/>
          <p:cNvSpPr/>
          <p:nvPr/>
        </p:nvSpPr>
        <p:spPr>
          <a:xfrm rot="16200000">
            <a:off x="-623592" y="4920002"/>
            <a:ext cx="2811515" cy="220032"/>
          </a:xfrm>
          <a:prstGeom prst="rect">
            <a:avLst/>
          </a:prstGeom>
          <a:solidFill>
            <a:schemeClr val="bg2">
              <a:lumMod val="25000"/>
            </a:schemeClr>
          </a:solidFill>
          <a:ln w="6350" cap="flat" cmpd="sng" algn="ctr">
            <a:noFill/>
            <a:prstDash val="solid"/>
          </a:ln>
          <a:effectLst/>
        </p:spPr>
        <p:txBody>
          <a:bodyPr vert="horz" rtlCol="0" anchor="ctr"/>
          <a:lstStyle/>
          <a:p>
            <a:pPr algn="ctr" defTabSz="914285">
              <a:defRPr/>
            </a:pPr>
            <a:r>
              <a:rPr lang="en-US" sz="900" kern="0" dirty="0">
                <a:solidFill>
                  <a:srgbClr val="FFFFFF"/>
                </a:solidFill>
                <a:latin typeface="Segoe Semibold"/>
              </a:rPr>
              <a:t>IT Implementers and Influencers</a:t>
            </a:r>
          </a:p>
        </p:txBody>
      </p:sp>
      <p:sp>
        <p:nvSpPr>
          <p:cNvPr id="108" name="Rectangle 107"/>
          <p:cNvSpPr/>
          <p:nvPr/>
        </p:nvSpPr>
        <p:spPr>
          <a:xfrm rot="16200000">
            <a:off x="15798" y="2716646"/>
            <a:ext cx="1532736" cy="220032"/>
          </a:xfrm>
          <a:prstGeom prst="rect">
            <a:avLst/>
          </a:prstGeom>
          <a:solidFill>
            <a:schemeClr val="bg2">
              <a:lumMod val="25000"/>
            </a:schemeClr>
          </a:solidFill>
          <a:ln w="6350" cap="flat" cmpd="sng" algn="ctr">
            <a:noFill/>
            <a:prstDash val="solid"/>
          </a:ln>
          <a:effectLst/>
        </p:spPr>
        <p:txBody>
          <a:bodyPr vert="horz" lIns="0" tIns="0" rIns="0" bIns="0" rtlCol="0" anchor="ctr"/>
          <a:lstStyle/>
          <a:p>
            <a:pPr algn="ctr" defTabSz="914285">
              <a:defRPr/>
            </a:pPr>
            <a:r>
              <a:rPr lang="en-US" sz="900" kern="0" dirty="0">
                <a:solidFill>
                  <a:srgbClr val="FFFFFF"/>
                </a:solidFill>
                <a:latin typeface="Segoe Semibold"/>
              </a:rPr>
              <a:t>IT Decision Makers</a:t>
            </a:r>
          </a:p>
        </p:txBody>
      </p:sp>
      <p:sp>
        <p:nvSpPr>
          <p:cNvPr id="109" name="Rectangle 108"/>
          <p:cNvSpPr/>
          <p:nvPr/>
        </p:nvSpPr>
        <p:spPr>
          <a:xfrm>
            <a:off x="4831645" y="2131884"/>
            <a:ext cx="6224598" cy="358570"/>
          </a:xfrm>
          <a:prstGeom prst="rect">
            <a:avLst/>
          </a:prstGeom>
          <a:solidFill>
            <a:schemeClr val="bg1"/>
          </a:solidFill>
          <a:ln w="6350" cap="flat" cmpd="sng" algn="ctr">
            <a:noFill/>
            <a:prstDash val="solid"/>
          </a:ln>
          <a:effectLst/>
        </p:spPr>
        <p:txBody>
          <a:bodyPr vert="horz" rtlCol="0" anchor="ctr"/>
          <a:lstStyle/>
          <a:p>
            <a:pPr defTabSz="914285">
              <a:lnSpc>
                <a:spcPct val="90000"/>
              </a:lnSpc>
              <a:buClr>
                <a:srgbClr val="000000"/>
              </a:buClr>
              <a:buSzPct val="115000"/>
              <a:tabLst>
                <a:tab pos="1371337" algn="l"/>
              </a:tabLst>
            </a:pPr>
            <a:r>
              <a:rPr lang="en-US" sz="700" dirty="0">
                <a:solidFill>
                  <a:srgbClr val="505050"/>
                </a:solidFill>
                <a:cs typeface="Calibri" pitchFamily="34" charset="0"/>
              </a:rPr>
              <a:t>CIO, CTO, CISO, or Chief or Sr. Architect</a:t>
            </a:r>
          </a:p>
          <a:p>
            <a:pPr defTabSz="914285">
              <a:lnSpc>
                <a:spcPct val="90000"/>
              </a:lnSpc>
              <a:buClr>
                <a:srgbClr val="000000"/>
              </a:buClr>
              <a:buSzPct val="115000"/>
              <a:tabLst>
                <a:tab pos="1371337" algn="l"/>
              </a:tabLst>
            </a:pPr>
            <a:r>
              <a:rPr lang="en-US" sz="700" dirty="0">
                <a:solidFill>
                  <a:srgbClr val="505050"/>
                </a:solidFill>
                <a:cs typeface="Calibri" pitchFamily="34" charset="0"/>
              </a:rPr>
              <a:t>VP of MIS, IS, or IT</a:t>
            </a:r>
          </a:p>
          <a:p>
            <a:pPr defTabSz="914285">
              <a:lnSpc>
                <a:spcPct val="90000"/>
              </a:lnSpc>
              <a:buClr>
                <a:srgbClr val="000000"/>
              </a:buClr>
              <a:buSzPct val="115000"/>
              <a:tabLst>
                <a:tab pos="1371337" algn="l"/>
              </a:tabLst>
            </a:pPr>
            <a:r>
              <a:rPr lang="en-US" sz="700" dirty="0">
                <a:solidFill>
                  <a:srgbClr val="505050"/>
                </a:solidFill>
                <a:cs typeface="Calibri" pitchFamily="34" charset="0"/>
              </a:rPr>
              <a:t>Director of MIS, IS, or IT</a:t>
            </a:r>
          </a:p>
        </p:txBody>
      </p:sp>
      <p:sp>
        <p:nvSpPr>
          <p:cNvPr id="110" name="Rectangle 109"/>
          <p:cNvSpPr/>
          <p:nvPr/>
        </p:nvSpPr>
        <p:spPr>
          <a:xfrm>
            <a:off x="2844779" y="2131886"/>
            <a:ext cx="1986865" cy="358570"/>
          </a:xfrm>
          <a:prstGeom prst="rect">
            <a:avLst/>
          </a:prstGeom>
          <a:solidFill>
            <a:schemeClr val="bg2">
              <a:lumMod val="25000"/>
            </a:schemeClr>
          </a:solidFill>
          <a:ln w="12700" cap="flat" cmpd="sng" algn="ctr">
            <a:noFill/>
            <a:prstDash val="solid"/>
          </a:ln>
          <a:effectLst/>
        </p:spPr>
        <p:txBody>
          <a:bodyPr vert="horz" lIns="0" rIns="179285" rtlCol="0" anchor="ctr"/>
          <a:lstStyle/>
          <a:p>
            <a:pPr algn="r" defTabSz="914285">
              <a:defRPr/>
            </a:pPr>
            <a:r>
              <a:rPr lang="en-US" sz="1000" b="1" kern="0" dirty="0">
                <a:solidFill>
                  <a:sysClr val="window" lastClr="FFFFFF"/>
                </a:solidFill>
              </a:rPr>
              <a:t>IT Decision-Maker </a:t>
            </a:r>
          </a:p>
        </p:txBody>
      </p:sp>
      <p:sp>
        <p:nvSpPr>
          <p:cNvPr id="111" name="Rectangle 110"/>
          <p:cNvSpPr/>
          <p:nvPr/>
        </p:nvSpPr>
        <p:spPr>
          <a:xfrm>
            <a:off x="6728177" y="3099556"/>
            <a:ext cx="4328065" cy="358570"/>
          </a:xfrm>
          <a:prstGeom prst="rect">
            <a:avLst/>
          </a:prstGeom>
          <a:solidFill>
            <a:schemeClr val="bg1"/>
          </a:solidFill>
          <a:ln w="6350" cap="flat" cmpd="sng" algn="ctr">
            <a:noFill/>
            <a:prstDash val="solid"/>
          </a:ln>
          <a:effectLst/>
        </p:spPr>
        <p:txBody>
          <a:bodyPr vert="horz" rtlCol="0" anchor="ctr"/>
          <a:lstStyle/>
          <a:p>
            <a:pPr defTabSz="914285">
              <a:lnSpc>
                <a:spcPct val="90000"/>
              </a:lnSpc>
              <a:buClr>
                <a:srgbClr val="000000"/>
              </a:buClr>
              <a:buSzPct val="115000"/>
              <a:tabLst>
                <a:tab pos="1371337" algn="l"/>
              </a:tabLst>
            </a:pPr>
            <a:r>
              <a:rPr lang="en-US" sz="700" dirty="0">
                <a:solidFill>
                  <a:srgbClr val="505050"/>
                </a:solidFill>
                <a:cs typeface="Calibri" pitchFamily="34" charset="0"/>
              </a:rPr>
              <a:t>Manager, Infrastructure, Networking, or Datacenter</a:t>
            </a:r>
          </a:p>
          <a:p>
            <a:pPr defTabSz="914285">
              <a:lnSpc>
                <a:spcPct val="90000"/>
              </a:lnSpc>
              <a:buClr>
                <a:srgbClr val="000000"/>
              </a:buClr>
              <a:buSzPct val="115000"/>
              <a:tabLst>
                <a:tab pos="1371337" algn="l"/>
              </a:tabLst>
            </a:pPr>
            <a:r>
              <a:rPr lang="en-US" sz="700" dirty="0">
                <a:solidFill>
                  <a:srgbClr val="505050"/>
                </a:solidFill>
                <a:cs typeface="Calibri" pitchFamily="34" charset="0"/>
              </a:rPr>
              <a:t>Manager, Application Development  and Support</a:t>
            </a:r>
          </a:p>
          <a:p>
            <a:pPr defTabSz="914285">
              <a:lnSpc>
                <a:spcPct val="90000"/>
              </a:lnSpc>
              <a:buClr>
                <a:srgbClr val="000000"/>
              </a:buClr>
              <a:buSzPct val="115000"/>
              <a:tabLst>
                <a:tab pos="1371337" algn="l"/>
              </a:tabLst>
            </a:pPr>
            <a:r>
              <a:rPr lang="en-US" sz="700" dirty="0">
                <a:solidFill>
                  <a:srgbClr val="505050"/>
                </a:solidFill>
                <a:cs typeface="Calibri" pitchFamily="34" charset="0"/>
              </a:rPr>
              <a:t>Manager, software Services, Planning, and Support</a:t>
            </a:r>
          </a:p>
        </p:txBody>
      </p:sp>
      <p:sp>
        <p:nvSpPr>
          <p:cNvPr id="112" name="Rectangle 111"/>
          <p:cNvSpPr/>
          <p:nvPr/>
        </p:nvSpPr>
        <p:spPr>
          <a:xfrm>
            <a:off x="5373117" y="3096054"/>
            <a:ext cx="1355060" cy="358570"/>
          </a:xfrm>
          <a:prstGeom prst="rect">
            <a:avLst/>
          </a:prstGeom>
          <a:solidFill>
            <a:schemeClr val="bg2">
              <a:lumMod val="25000"/>
            </a:schemeClr>
          </a:solidFill>
          <a:ln w="12700" cap="flat" cmpd="sng" algn="ctr">
            <a:noFill/>
            <a:prstDash val="solid"/>
          </a:ln>
          <a:effectLst/>
        </p:spPr>
        <p:txBody>
          <a:bodyPr vert="horz" lIns="0" rIns="179285" rtlCol="0" anchor="ctr"/>
          <a:lstStyle/>
          <a:p>
            <a:pPr algn="r" defTabSz="914285"/>
            <a:r>
              <a:rPr lang="en-US" sz="1000" b="1" kern="0" dirty="0">
                <a:solidFill>
                  <a:sysClr val="window" lastClr="FFFFFF"/>
                </a:solidFill>
              </a:rPr>
              <a:t>IT Manager</a:t>
            </a:r>
          </a:p>
        </p:txBody>
      </p:sp>
      <p:sp>
        <p:nvSpPr>
          <p:cNvPr id="113" name="Rectangle 112"/>
          <p:cNvSpPr/>
          <p:nvPr/>
        </p:nvSpPr>
        <p:spPr>
          <a:xfrm>
            <a:off x="2844779" y="4214031"/>
            <a:ext cx="8222752" cy="358570"/>
          </a:xfrm>
          <a:prstGeom prst="rect">
            <a:avLst/>
          </a:prstGeom>
          <a:solidFill>
            <a:schemeClr val="bg1"/>
          </a:solidFill>
          <a:ln w="6350" cap="flat" cmpd="sng" algn="ctr">
            <a:noFill/>
            <a:prstDash val="solid"/>
          </a:ln>
          <a:effectLst/>
        </p:spPr>
        <p:txBody>
          <a:bodyPr vert="horz" rtlCol="0" anchor="ctr"/>
          <a:lstStyle/>
          <a:p>
            <a:pPr defTabSz="914285">
              <a:lnSpc>
                <a:spcPct val="90000"/>
              </a:lnSpc>
              <a:buClr>
                <a:srgbClr val="000000"/>
              </a:buClr>
              <a:buSzPct val="100000"/>
              <a:defRPr/>
            </a:pPr>
            <a:r>
              <a:rPr lang="en-US" sz="700" kern="0" dirty="0">
                <a:solidFill>
                  <a:srgbClr val="505050"/>
                </a:solidFill>
              </a:rPr>
              <a:t> IT Generalist (Multiple roles within IT)</a:t>
            </a:r>
          </a:p>
          <a:p>
            <a:pPr defTabSz="914285">
              <a:lnSpc>
                <a:spcPct val="90000"/>
              </a:lnSpc>
              <a:buClr>
                <a:srgbClr val="000000"/>
              </a:buClr>
              <a:buSzPct val="100000"/>
              <a:defRPr/>
            </a:pPr>
            <a:r>
              <a:rPr lang="en-US" sz="700" kern="0" dirty="0">
                <a:solidFill>
                  <a:srgbClr val="505050"/>
                </a:solidFill>
              </a:rPr>
              <a:t> Technical or Business Consultant</a:t>
            </a:r>
          </a:p>
          <a:p>
            <a:pPr defTabSz="914285">
              <a:lnSpc>
                <a:spcPct val="90000"/>
              </a:lnSpc>
              <a:buClr>
                <a:srgbClr val="000000"/>
              </a:buClr>
              <a:buSzPct val="100000"/>
              <a:defRPr/>
            </a:pPr>
            <a:r>
              <a:rPr lang="en-US" sz="700" kern="0" dirty="0">
                <a:solidFill>
                  <a:srgbClr val="505050"/>
                </a:solidFill>
              </a:rPr>
              <a:t> Unofficial IT Person (software Manager, SMB Owner)</a:t>
            </a:r>
          </a:p>
        </p:txBody>
      </p:sp>
      <p:sp>
        <p:nvSpPr>
          <p:cNvPr id="114" name="Rectangle 113"/>
          <p:cNvSpPr/>
          <p:nvPr/>
        </p:nvSpPr>
        <p:spPr>
          <a:xfrm>
            <a:off x="1426820" y="4214032"/>
            <a:ext cx="1417960" cy="358570"/>
          </a:xfrm>
          <a:prstGeom prst="rect">
            <a:avLst/>
          </a:prstGeom>
          <a:solidFill>
            <a:schemeClr val="bg2">
              <a:lumMod val="25000"/>
            </a:schemeClr>
          </a:solidFill>
          <a:ln w="12700" cap="flat" cmpd="sng" algn="ctr">
            <a:noFill/>
            <a:prstDash val="solid"/>
          </a:ln>
          <a:effectLst/>
        </p:spPr>
        <p:txBody>
          <a:bodyPr vert="horz" lIns="0" rIns="179285" rtlCol="0" anchor="ctr"/>
          <a:lstStyle/>
          <a:p>
            <a:pPr algn="r" defTabSz="914285"/>
            <a:r>
              <a:rPr lang="en-US" sz="1000" b="1" kern="0" dirty="0">
                <a:solidFill>
                  <a:sysClr val="window" lastClr="FFFFFF"/>
                </a:solidFill>
              </a:rPr>
              <a:t>IT Generalist</a:t>
            </a:r>
          </a:p>
        </p:txBody>
      </p:sp>
      <p:sp>
        <p:nvSpPr>
          <p:cNvPr id="115" name="Rectangle 114"/>
          <p:cNvSpPr/>
          <p:nvPr/>
        </p:nvSpPr>
        <p:spPr>
          <a:xfrm>
            <a:off x="5679221" y="3708312"/>
            <a:ext cx="5388310" cy="358570"/>
          </a:xfrm>
          <a:prstGeom prst="rect">
            <a:avLst/>
          </a:prstGeom>
          <a:solidFill>
            <a:schemeClr val="bg1"/>
          </a:solidFill>
          <a:ln w="6350" cap="flat" cmpd="sng" algn="ctr">
            <a:noFill/>
            <a:prstDash val="solid"/>
          </a:ln>
          <a:effectLst/>
        </p:spPr>
        <p:txBody>
          <a:bodyPr vert="horz" rtlCol="0" anchor="ctr"/>
          <a:lstStyle/>
          <a:p>
            <a:pPr defTabSz="914285">
              <a:lnSpc>
                <a:spcPct val="90000"/>
              </a:lnSpc>
              <a:buClr>
                <a:srgbClr val="000000"/>
              </a:buClr>
              <a:buSzPct val="115000"/>
              <a:tabLst>
                <a:tab pos="1371337" algn="l"/>
              </a:tabLst>
              <a:defRPr/>
            </a:pPr>
            <a:r>
              <a:rPr lang="en-US" sz="700" dirty="0">
                <a:solidFill>
                  <a:srgbClr val="505050"/>
                </a:solidFill>
                <a:cs typeface="Calibri" pitchFamily="34" charset="0"/>
              </a:rPr>
              <a:t>Systems, Network, and Datacenter  Admin</a:t>
            </a:r>
          </a:p>
          <a:p>
            <a:pPr defTabSz="914285">
              <a:lnSpc>
                <a:spcPct val="90000"/>
              </a:lnSpc>
              <a:buClr>
                <a:srgbClr val="000000"/>
              </a:buClr>
              <a:buSzPct val="115000"/>
              <a:tabLst>
                <a:tab pos="1371337" algn="l"/>
              </a:tabLst>
              <a:defRPr/>
            </a:pPr>
            <a:r>
              <a:rPr lang="en-US" sz="700" dirty="0">
                <a:solidFill>
                  <a:srgbClr val="505050"/>
                </a:solidFill>
                <a:cs typeface="Calibri" pitchFamily="34" charset="0"/>
              </a:rPr>
              <a:t>Security/Storage/Web Administrator</a:t>
            </a:r>
          </a:p>
          <a:p>
            <a:pPr defTabSz="914285">
              <a:lnSpc>
                <a:spcPct val="90000"/>
              </a:lnSpc>
              <a:buClr>
                <a:srgbClr val="000000"/>
              </a:buClr>
              <a:buSzPct val="115000"/>
              <a:tabLst>
                <a:tab pos="1371337" algn="l"/>
              </a:tabLst>
              <a:defRPr/>
            </a:pPr>
            <a:r>
              <a:rPr lang="en-US" sz="700" dirty="0">
                <a:solidFill>
                  <a:srgbClr val="505050"/>
                </a:solidFill>
                <a:cs typeface="Calibri" pitchFamily="34" charset="0"/>
              </a:rPr>
              <a:t>software Services Architect/Administrator</a:t>
            </a:r>
          </a:p>
        </p:txBody>
      </p:sp>
      <p:sp>
        <p:nvSpPr>
          <p:cNvPr id="116" name="Rectangle 115"/>
          <p:cNvSpPr/>
          <p:nvPr/>
        </p:nvSpPr>
        <p:spPr>
          <a:xfrm>
            <a:off x="3623733" y="3708312"/>
            <a:ext cx="2044199" cy="358570"/>
          </a:xfrm>
          <a:prstGeom prst="rect">
            <a:avLst/>
          </a:prstGeom>
          <a:solidFill>
            <a:schemeClr val="bg2">
              <a:lumMod val="25000"/>
            </a:schemeClr>
          </a:solidFill>
          <a:ln w="12700" cap="flat" cmpd="sng" algn="ctr">
            <a:noFill/>
            <a:prstDash val="solid"/>
          </a:ln>
          <a:effectLst/>
        </p:spPr>
        <p:txBody>
          <a:bodyPr vert="horz" lIns="0" rIns="179285" rtlCol="0" anchor="ctr"/>
          <a:lstStyle/>
          <a:p>
            <a:pPr algn="r" defTabSz="914285"/>
            <a:r>
              <a:rPr lang="en-US" sz="1000" b="1" kern="0" dirty="0">
                <a:solidFill>
                  <a:sysClr val="window" lastClr="FFFFFF"/>
                </a:solidFill>
              </a:rPr>
              <a:t>Infrastructure Specialist</a:t>
            </a:r>
          </a:p>
        </p:txBody>
      </p:sp>
      <p:sp>
        <p:nvSpPr>
          <p:cNvPr id="117" name="Rectangle 116"/>
          <p:cNvSpPr/>
          <p:nvPr/>
        </p:nvSpPr>
        <p:spPr>
          <a:xfrm>
            <a:off x="5948097" y="4689901"/>
            <a:ext cx="5119434" cy="358570"/>
          </a:xfrm>
          <a:prstGeom prst="rect">
            <a:avLst/>
          </a:prstGeom>
          <a:solidFill>
            <a:schemeClr val="bg1"/>
          </a:solidFill>
          <a:ln w="6350" cap="flat" cmpd="sng" algn="ctr">
            <a:noFill/>
            <a:prstDash val="solid"/>
          </a:ln>
          <a:effectLst/>
        </p:spPr>
        <p:txBody>
          <a:bodyPr vert="horz" rtlCol="0" anchor="ctr"/>
          <a:lstStyle/>
          <a:p>
            <a:pPr defTabSz="914285">
              <a:lnSpc>
                <a:spcPct val="90000"/>
              </a:lnSpc>
              <a:buClr>
                <a:srgbClr val="000000"/>
              </a:buClr>
              <a:buSzPct val="100000"/>
              <a:tabLst>
                <a:tab pos="1371337" algn="l"/>
              </a:tabLst>
              <a:defRPr/>
            </a:pPr>
            <a:r>
              <a:rPr lang="en-US" sz="700" kern="0" dirty="0">
                <a:solidFill>
                  <a:srgbClr val="505050"/>
                </a:solidFill>
              </a:rPr>
              <a:t>Database, BI, and Data Warehouse  Admin </a:t>
            </a:r>
          </a:p>
          <a:p>
            <a:pPr defTabSz="914285">
              <a:lnSpc>
                <a:spcPct val="90000"/>
              </a:lnSpc>
              <a:buClr>
                <a:srgbClr val="000000"/>
              </a:buClr>
              <a:buSzPct val="100000"/>
              <a:tabLst>
                <a:tab pos="1371337" algn="l"/>
              </a:tabLst>
              <a:defRPr/>
            </a:pPr>
            <a:r>
              <a:rPr lang="en-US" sz="700" kern="0" dirty="0">
                <a:solidFill>
                  <a:srgbClr val="505050"/>
                </a:solidFill>
              </a:rPr>
              <a:t>Application and Web Architects/Developer</a:t>
            </a:r>
          </a:p>
          <a:p>
            <a:pPr defTabSz="914285">
              <a:lnSpc>
                <a:spcPct val="90000"/>
              </a:lnSpc>
              <a:buClr>
                <a:srgbClr val="000000"/>
              </a:buClr>
              <a:buSzPct val="100000"/>
              <a:tabLst>
                <a:tab pos="1371337" algn="l"/>
              </a:tabLst>
              <a:defRPr/>
            </a:pPr>
            <a:r>
              <a:rPr lang="en-US" sz="700" kern="0" dirty="0">
                <a:solidFill>
                  <a:srgbClr val="505050"/>
                </a:solidFill>
              </a:rPr>
              <a:t>software Services/Business Systems Analyst</a:t>
            </a:r>
          </a:p>
        </p:txBody>
      </p:sp>
      <p:sp>
        <p:nvSpPr>
          <p:cNvPr id="118" name="Rectangle 117"/>
          <p:cNvSpPr/>
          <p:nvPr/>
        </p:nvSpPr>
        <p:spPr>
          <a:xfrm>
            <a:off x="3623732" y="4689901"/>
            <a:ext cx="2324363" cy="358570"/>
          </a:xfrm>
          <a:prstGeom prst="rect">
            <a:avLst/>
          </a:prstGeom>
          <a:solidFill>
            <a:schemeClr val="bg2">
              <a:lumMod val="25000"/>
            </a:schemeClr>
          </a:solidFill>
          <a:ln w="12700" cap="flat" cmpd="sng" algn="ctr">
            <a:noFill/>
            <a:prstDash val="solid"/>
          </a:ln>
          <a:effectLst/>
        </p:spPr>
        <p:txBody>
          <a:bodyPr vert="horz" lIns="0" rIns="179285" rtlCol="0" anchor="ctr"/>
          <a:lstStyle/>
          <a:p>
            <a:pPr algn="r" defTabSz="914285"/>
            <a:r>
              <a:rPr lang="en-US" sz="1000" b="1" kern="0" dirty="0">
                <a:solidFill>
                  <a:sysClr val="window" lastClr="FFFFFF"/>
                </a:solidFill>
              </a:rPr>
              <a:t>Application/LOB Specialist</a:t>
            </a:r>
          </a:p>
        </p:txBody>
      </p:sp>
      <p:sp>
        <p:nvSpPr>
          <p:cNvPr id="119" name="Rectangle 118"/>
          <p:cNvSpPr/>
          <p:nvPr/>
        </p:nvSpPr>
        <p:spPr>
          <a:xfrm>
            <a:off x="6062700" y="5225523"/>
            <a:ext cx="5060136" cy="358570"/>
          </a:xfrm>
          <a:prstGeom prst="rect">
            <a:avLst/>
          </a:prstGeom>
          <a:solidFill>
            <a:schemeClr val="bg1"/>
          </a:solidFill>
          <a:ln w="6350" cap="flat" cmpd="sng" algn="ctr">
            <a:noFill/>
            <a:prstDash val="solid"/>
          </a:ln>
          <a:effectLst/>
        </p:spPr>
        <p:txBody>
          <a:bodyPr vert="horz" rtlCol="0" anchor="ctr"/>
          <a:lstStyle/>
          <a:p>
            <a:pPr defTabSz="914285">
              <a:lnSpc>
                <a:spcPct val="90000"/>
              </a:lnSpc>
              <a:buClr>
                <a:srgbClr val="000000"/>
              </a:buClr>
              <a:buSzPct val="100000"/>
              <a:tabLst>
                <a:tab pos="1371337" algn="l"/>
              </a:tabLst>
              <a:defRPr/>
            </a:pPr>
            <a:r>
              <a:rPr lang="en-US" sz="700" kern="0" dirty="0">
                <a:solidFill>
                  <a:srgbClr val="505050"/>
                </a:solidFill>
              </a:rPr>
              <a:t>Help Desk/Call Center  Support</a:t>
            </a:r>
          </a:p>
          <a:p>
            <a:pPr defTabSz="914285">
              <a:lnSpc>
                <a:spcPct val="90000"/>
              </a:lnSpc>
              <a:buClr>
                <a:srgbClr val="000000"/>
              </a:buClr>
              <a:buSzPct val="100000"/>
              <a:tabLst>
                <a:tab pos="1371337" algn="l"/>
              </a:tabLst>
              <a:defRPr/>
            </a:pPr>
            <a:r>
              <a:rPr lang="en-US" sz="700" kern="0" dirty="0">
                <a:solidFill>
                  <a:srgbClr val="505050"/>
                </a:solidFill>
              </a:rPr>
              <a:t>Technology Trainer or Teacher</a:t>
            </a:r>
          </a:p>
          <a:p>
            <a:pPr defTabSz="914285">
              <a:lnSpc>
                <a:spcPct val="90000"/>
              </a:lnSpc>
              <a:buClr>
                <a:srgbClr val="000000"/>
              </a:buClr>
              <a:buSzPct val="100000"/>
              <a:tabLst>
                <a:tab pos="1371337" algn="l"/>
              </a:tabLst>
              <a:defRPr/>
            </a:pPr>
            <a:r>
              <a:rPr lang="en-US" sz="700" kern="0" dirty="0">
                <a:solidFill>
                  <a:srgbClr val="505050"/>
                </a:solidFill>
              </a:rPr>
              <a:t>software Services Support</a:t>
            </a:r>
          </a:p>
        </p:txBody>
      </p:sp>
      <p:sp>
        <p:nvSpPr>
          <p:cNvPr id="120" name="Rectangle 119"/>
          <p:cNvSpPr/>
          <p:nvPr/>
        </p:nvSpPr>
        <p:spPr>
          <a:xfrm>
            <a:off x="3623733" y="5225523"/>
            <a:ext cx="2438967" cy="358570"/>
          </a:xfrm>
          <a:prstGeom prst="rect">
            <a:avLst/>
          </a:prstGeom>
          <a:solidFill>
            <a:schemeClr val="bg2">
              <a:lumMod val="25000"/>
            </a:schemeClr>
          </a:solidFill>
          <a:ln w="12700" cap="flat" cmpd="sng" algn="ctr">
            <a:noFill/>
            <a:prstDash val="solid"/>
          </a:ln>
          <a:effectLst/>
        </p:spPr>
        <p:txBody>
          <a:bodyPr vert="horz" lIns="0" rIns="179285" rtlCol="0" anchor="ctr"/>
          <a:lstStyle/>
          <a:p>
            <a:pPr algn="r" defTabSz="914285"/>
            <a:r>
              <a:rPr lang="en-US" sz="1000" b="1" kern="0" dirty="0">
                <a:solidFill>
                  <a:sysClr val="window" lastClr="FFFFFF"/>
                </a:solidFill>
              </a:rPr>
              <a:t>Desktop &amp; End-User Support</a:t>
            </a:r>
          </a:p>
        </p:txBody>
      </p:sp>
      <p:sp>
        <p:nvSpPr>
          <p:cNvPr id="121" name="Up-Down Arrow 120"/>
          <p:cNvSpPr/>
          <p:nvPr/>
        </p:nvSpPr>
        <p:spPr>
          <a:xfrm rot="5400000">
            <a:off x="5742836" y="1410365"/>
            <a:ext cx="290369" cy="10336446"/>
          </a:xfrm>
          <a:prstGeom prst="upDownArrow">
            <a:avLst/>
          </a:prstGeom>
          <a:solidFill>
            <a:schemeClr val="bg2">
              <a:lumMod val="25000"/>
            </a:schemeClr>
          </a:solidFill>
          <a:ln w="25400" cap="flat" cmpd="sng" algn="ctr">
            <a:noFill/>
            <a:prstDash val="solid"/>
            <a:miter lim="800000"/>
          </a:ln>
          <a:effectLst/>
        </p:spPr>
        <p:txBody>
          <a:bodyPr vert="vert" lIns="0" tIns="0" rIns="0" bIns="0" rtlCol="0" anchor="ctr"/>
          <a:lstStyle/>
          <a:p>
            <a:pPr algn="ctr" defTabSz="914285">
              <a:spcBef>
                <a:spcPct val="0"/>
              </a:spcBef>
              <a:defRPr/>
            </a:pPr>
            <a:endParaRPr lang="en-US" sz="700" b="1" kern="0" dirty="0">
              <a:solidFill>
                <a:sysClr val="window" lastClr="FFFFFF"/>
              </a:solidFill>
            </a:endParaRPr>
          </a:p>
        </p:txBody>
      </p:sp>
      <p:sp>
        <p:nvSpPr>
          <p:cNvPr id="122" name="Rectangle 121"/>
          <p:cNvSpPr/>
          <p:nvPr/>
        </p:nvSpPr>
        <p:spPr>
          <a:xfrm>
            <a:off x="943871" y="6462513"/>
            <a:ext cx="875561" cy="215444"/>
          </a:xfrm>
          <a:prstGeom prst="rect">
            <a:avLst/>
          </a:prstGeom>
        </p:spPr>
        <p:txBody>
          <a:bodyPr wrap="none">
            <a:spAutoFit/>
          </a:bodyPr>
          <a:lstStyle/>
          <a:p>
            <a:pPr algn="ctr" defTabSz="914285">
              <a:spcBef>
                <a:spcPct val="0"/>
              </a:spcBef>
              <a:defRPr/>
            </a:pPr>
            <a:r>
              <a:rPr lang="en-US" sz="800" b="1" kern="0" dirty="0">
                <a:solidFill>
                  <a:sysClr val="window" lastClr="FFFFFF"/>
                </a:solidFill>
              </a:rPr>
              <a:t>Self-Service IT</a:t>
            </a:r>
          </a:p>
        </p:txBody>
      </p:sp>
      <p:sp>
        <p:nvSpPr>
          <p:cNvPr id="123" name="Rectangle 122"/>
          <p:cNvSpPr/>
          <p:nvPr/>
        </p:nvSpPr>
        <p:spPr>
          <a:xfrm>
            <a:off x="3003598" y="6462513"/>
            <a:ext cx="1157689" cy="215444"/>
          </a:xfrm>
          <a:prstGeom prst="rect">
            <a:avLst/>
          </a:prstGeom>
        </p:spPr>
        <p:txBody>
          <a:bodyPr wrap="none">
            <a:spAutoFit/>
          </a:bodyPr>
          <a:lstStyle/>
          <a:p>
            <a:pPr algn="ctr" defTabSz="914285">
              <a:spcBef>
                <a:spcPct val="0"/>
              </a:spcBef>
              <a:defRPr/>
            </a:pPr>
            <a:r>
              <a:rPr lang="en-US" sz="800" b="1" kern="0" dirty="0">
                <a:solidFill>
                  <a:sysClr val="window" lastClr="FFFFFF"/>
                </a:solidFill>
              </a:rPr>
              <a:t>Partner-Managed IT</a:t>
            </a:r>
          </a:p>
        </p:txBody>
      </p:sp>
      <p:sp>
        <p:nvSpPr>
          <p:cNvPr id="124" name="Rectangle 123"/>
          <p:cNvSpPr/>
          <p:nvPr/>
        </p:nvSpPr>
        <p:spPr>
          <a:xfrm>
            <a:off x="5489459" y="6466751"/>
            <a:ext cx="683200" cy="215444"/>
          </a:xfrm>
          <a:prstGeom prst="rect">
            <a:avLst/>
          </a:prstGeom>
        </p:spPr>
        <p:txBody>
          <a:bodyPr wrap="none">
            <a:spAutoFit/>
          </a:bodyPr>
          <a:lstStyle/>
          <a:p>
            <a:pPr algn="ctr" defTabSz="914285">
              <a:spcBef>
                <a:spcPct val="0"/>
              </a:spcBef>
              <a:defRPr/>
            </a:pPr>
            <a:r>
              <a:rPr lang="en-US" sz="800" b="1" kern="0" dirty="0">
                <a:solidFill>
                  <a:sysClr val="window" lastClr="FFFFFF"/>
                </a:solidFill>
              </a:rPr>
              <a:t>Internal IT</a:t>
            </a:r>
          </a:p>
        </p:txBody>
      </p:sp>
      <p:sp>
        <p:nvSpPr>
          <p:cNvPr id="125" name="Up-Down Arrow 124"/>
          <p:cNvSpPr/>
          <p:nvPr/>
        </p:nvSpPr>
        <p:spPr>
          <a:xfrm>
            <a:off x="11106022" y="1797594"/>
            <a:ext cx="344522" cy="4647900"/>
          </a:xfrm>
          <a:prstGeom prst="upDownArrow">
            <a:avLst/>
          </a:prstGeom>
          <a:solidFill>
            <a:schemeClr val="bg2">
              <a:lumMod val="25000"/>
            </a:schemeClr>
          </a:solidFill>
          <a:ln w="25400" cap="flat" cmpd="sng" algn="ctr">
            <a:noFill/>
            <a:prstDash val="solid"/>
            <a:miter lim="800000"/>
          </a:ln>
          <a:effectLst/>
        </p:spPr>
        <p:txBody>
          <a:bodyPr vert="vert" lIns="0" tIns="0" rIns="0" bIns="0" rtlCol="0" anchor="ctr"/>
          <a:lstStyle/>
          <a:p>
            <a:pPr algn="ctr" defTabSz="914285">
              <a:spcBef>
                <a:spcPct val="0"/>
              </a:spcBef>
              <a:defRPr/>
            </a:pPr>
            <a:endParaRPr lang="en-US" sz="700" b="1" kern="0" dirty="0">
              <a:solidFill>
                <a:sysClr val="window" lastClr="FFFFFF"/>
              </a:solidFill>
            </a:endParaRPr>
          </a:p>
        </p:txBody>
      </p:sp>
      <p:sp>
        <p:nvSpPr>
          <p:cNvPr id="128" name="Freeform 127"/>
          <p:cNvSpPr>
            <a:spLocks noEditPoints="1"/>
          </p:cNvSpPr>
          <p:nvPr/>
        </p:nvSpPr>
        <p:spPr bwMode="auto">
          <a:xfrm>
            <a:off x="3003598" y="2162400"/>
            <a:ext cx="264697" cy="291524"/>
          </a:xfrm>
          <a:custGeom>
            <a:avLst/>
            <a:gdLst>
              <a:gd name="T0" fmla="*/ 492 w 513"/>
              <a:gd name="T1" fmla="*/ 516 h 682"/>
              <a:gd name="T2" fmla="*/ 488 w 513"/>
              <a:gd name="T3" fmla="*/ 509 h 682"/>
              <a:gd name="T4" fmla="*/ 455 w 513"/>
              <a:gd name="T5" fmla="*/ 485 h 682"/>
              <a:gd name="T6" fmla="*/ 356 w 513"/>
              <a:gd name="T7" fmla="*/ 439 h 682"/>
              <a:gd name="T8" fmla="*/ 311 w 513"/>
              <a:gd name="T9" fmla="*/ 524 h 682"/>
              <a:gd name="T10" fmla="*/ 265 w 513"/>
              <a:gd name="T11" fmla="*/ 477 h 682"/>
              <a:gd name="T12" fmla="*/ 354 w 513"/>
              <a:gd name="T13" fmla="*/ 437 h 682"/>
              <a:gd name="T14" fmla="*/ 352 w 513"/>
              <a:gd name="T15" fmla="*/ 436 h 682"/>
              <a:gd name="T16" fmla="*/ 342 w 513"/>
              <a:gd name="T17" fmla="*/ 396 h 682"/>
              <a:gd name="T18" fmla="*/ 345 w 513"/>
              <a:gd name="T19" fmla="*/ 385 h 682"/>
              <a:gd name="T20" fmla="*/ 352 w 513"/>
              <a:gd name="T21" fmla="*/ 371 h 682"/>
              <a:gd name="T22" fmla="*/ 487 w 513"/>
              <a:gd name="T23" fmla="*/ 300 h 682"/>
              <a:gd name="T24" fmla="*/ 412 w 513"/>
              <a:gd name="T25" fmla="*/ 143 h 682"/>
              <a:gd name="T26" fmla="*/ 258 w 513"/>
              <a:gd name="T27" fmla="*/ 0 h 682"/>
              <a:gd name="T28" fmla="*/ 105 w 513"/>
              <a:gd name="T29" fmla="*/ 143 h 682"/>
              <a:gd name="T30" fmla="*/ 25 w 513"/>
              <a:gd name="T31" fmla="*/ 297 h 682"/>
              <a:gd name="T32" fmla="*/ 165 w 513"/>
              <a:gd name="T33" fmla="*/ 371 h 682"/>
              <a:gd name="T34" fmla="*/ 171 w 513"/>
              <a:gd name="T35" fmla="*/ 385 h 682"/>
              <a:gd name="T36" fmla="*/ 174 w 513"/>
              <a:gd name="T37" fmla="*/ 396 h 682"/>
              <a:gd name="T38" fmla="*/ 164 w 513"/>
              <a:gd name="T39" fmla="*/ 436 h 682"/>
              <a:gd name="T40" fmla="*/ 162 w 513"/>
              <a:gd name="T41" fmla="*/ 438 h 682"/>
              <a:gd name="T42" fmla="*/ 250 w 513"/>
              <a:gd name="T43" fmla="*/ 477 h 682"/>
              <a:gd name="T44" fmla="*/ 204 w 513"/>
              <a:gd name="T45" fmla="*/ 524 h 682"/>
              <a:gd name="T46" fmla="*/ 159 w 513"/>
              <a:gd name="T47" fmla="*/ 440 h 682"/>
              <a:gd name="T48" fmla="*/ 61 w 513"/>
              <a:gd name="T49" fmla="*/ 485 h 682"/>
              <a:gd name="T50" fmla="*/ 28 w 513"/>
              <a:gd name="T51" fmla="*/ 509 h 682"/>
              <a:gd name="T52" fmla="*/ 24 w 513"/>
              <a:gd name="T53" fmla="*/ 516 h 682"/>
              <a:gd name="T54" fmla="*/ 13 w 513"/>
              <a:gd name="T55" fmla="*/ 640 h 682"/>
              <a:gd name="T56" fmla="*/ 258 w 513"/>
              <a:gd name="T57" fmla="*/ 682 h 682"/>
              <a:gd name="T58" fmla="*/ 503 w 513"/>
              <a:gd name="T59" fmla="*/ 640 h 682"/>
              <a:gd name="T60" fmla="*/ 492 w 513"/>
              <a:gd name="T61" fmla="*/ 516 h 682"/>
              <a:gd name="T62" fmla="*/ 258 w 513"/>
              <a:gd name="T63" fmla="*/ 655 h 682"/>
              <a:gd name="T64" fmla="*/ 246 w 513"/>
              <a:gd name="T65" fmla="*/ 644 h 682"/>
              <a:gd name="T66" fmla="*/ 258 w 513"/>
              <a:gd name="T67" fmla="*/ 633 h 682"/>
              <a:gd name="T68" fmla="*/ 269 w 513"/>
              <a:gd name="T69" fmla="*/ 644 h 682"/>
              <a:gd name="T70" fmla="*/ 258 w 513"/>
              <a:gd name="T71" fmla="*/ 655 h 682"/>
              <a:gd name="T72" fmla="*/ 258 w 513"/>
              <a:gd name="T73" fmla="*/ 606 h 682"/>
              <a:gd name="T74" fmla="*/ 246 w 513"/>
              <a:gd name="T75" fmla="*/ 595 h 682"/>
              <a:gd name="T76" fmla="*/ 258 w 513"/>
              <a:gd name="T77" fmla="*/ 584 h 682"/>
              <a:gd name="T78" fmla="*/ 269 w 513"/>
              <a:gd name="T79" fmla="*/ 595 h 682"/>
              <a:gd name="T80" fmla="*/ 258 w 513"/>
              <a:gd name="T81" fmla="*/ 606 h 682"/>
              <a:gd name="T82" fmla="*/ 258 w 513"/>
              <a:gd name="T83" fmla="*/ 558 h 682"/>
              <a:gd name="T84" fmla="*/ 246 w 513"/>
              <a:gd name="T85" fmla="*/ 546 h 682"/>
              <a:gd name="T86" fmla="*/ 258 w 513"/>
              <a:gd name="T87" fmla="*/ 535 h 682"/>
              <a:gd name="T88" fmla="*/ 269 w 513"/>
              <a:gd name="T89" fmla="*/ 546 h 682"/>
              <a:gd name="T90" fmla="*/ 258 w 513"/>
              <a:gd name="T91" fmla="*/ 558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3" h="682">
                <a:moveTo>
                  <a:pt x="492" y="516"/>
                </a:moveTo>
                <a:cubicBezTo>
                  <a:pt x="491" y="514"/>
                  <a:pt x="490" y="511"/>
                  <a:pt x="488" y="509"/>
                </a:cubicBezTo>
                <a:cubicBezTo>
                  <a:pt x="482" y="502"/>
                  <a:pt x="470" y="493"/>
                  <a:pt x="455" y="485"/>
                </a:cubicBezTo>
                <a:cubicBezTo>
                  <a:pt x="423" y="467"/>
                  <a:pt x="372" y="449"/>
                  <a:pt x="356" y="439"/>
                </a:cubicBezTo>
                <a:cubicBezTo>
                  <a:pt x="311" y="524"/>
                  <a:pt x="311" y="524"/>
                  <a:pt x="311" y="524"/>
                </a:cubicBezTo>
                <a:cubicBezTo>
                  <a:pt x="265" y="477"/>
                  <a:pt x="265" y="477"/>
                  <a:pt x="265" y="477"/>
                </a:cubicBezTo>
                <a:cubicBezTo>
                  <a:pt x="354" y="437"/>
                  <a:pt x="354" y="437"/>
                  <a:pt x="354" y="437"/>
                </a:cubicBezTo>
                <a:cubicBezTo>
                  <a:pt x="353" y="437"/>
                  <a:pt x="353" y="436"/>
                  <a:pt x="352" y="436"/>
                </a:cubicBezTo>
                <a:cubicBezTo>
                  <a:pt x="349" y="432"/>
                  <a:pt x="340" y="416"/>
                  <a:pt x="342" y="396"/>
                </a:cubicBezTo>
                <a:cubicBezTo>
                  <a:pt x="343" y="392"/>
                  <a:pt x="344" y="389"/>
                  <a:pt x="345" y="385"/>
                </a:cubicBezTo>
                <a:cubicBezTo>
                  <a:pt x="348" y="380"/>
                  <a:pt x="350" y="375"/>
                  <a:pt x="352" y="371"/>
                </a:cubicBezTo>
                <a:cubicBezTo>
                  <a:pt x="452" y="357"/>
                  <a:pt x="485" y="322"/>
                  <a:pt x="487" y="300"/>
                </a:cubicBezTo>
                <a:cubicBezTo>
                  <a:pt x="420" y="280"/>
                  <a:pt x="418" y="210"/>
                  <a:pt x="412" y="143"/>
                </a:cubicBezTo>
                <a:cubicBezTo>
                  <a:pt x="405" y="64"/>
                  <a:pt x="343" y="0"/>
                  <a:pt x="258" y="0"/>
                </a:cubicBezTo>
                <a:cubicBezTo>
                  <a:pt x="174" y="0"/>
                  <a:pt x="121" y="65"/>
                  <a:pt x="105" y="143"/>
                </a:cubicBezTo>
                <a:cubicBezTo>
                  <a:pt x="92" y="208"/>
                  <a:pt x="93" y="297"/>
                  <a:pt x="25" y="297"/>
                </a:cubicBezTo>
                <a:cubicBezTo>
                  <a:pt x="26" y="320"/>
                  <a:pt x="60" y="357"/>
                  <a:pt x="165" y="371"/>
                </a:cubicBezTo>
                <a:cubicBezTo>
                  <a:pt x="167" y="376"/>
                  <a:pt x="169" y="380"/>
                  <a:pt x="171" y="385"/>
                </a:cubicBezTo>
                <a:cubicBezTo>
                  <a:pt x="173" y="389"/>
                  <a:pt x="174" y="392"/>
                  <a:pt x="174" y="396"/>
                </a:cubicBezTo>
                <a:cubicBezTo>
                  <a:pt x="177" y="416"/>
                  <a:pt x="168" y="432"/>
                  <a:pt x="164" y="436"/>
                </a:cubicBezTo>
                <a:cubicBezTo>
                  <a:pt x="164" y="436"/>
                  <a:pt x="163" y="437"/>
                  <a:pt x="162" y="438"/>
                </a:cubicBezTo>
                <a:cubicBezTo>
                  <a:pt x="250" y="477"/>
                  <a:pt x="250" y="477"/>
                  <a:pt x="250" y="477"/>
                </a:cubicBezTo>
                <a:cubicBezTo>
                  <a:pt x="204" y="524"/>
                  <a:pt x="204" y="524"/>
                  <a:pt x="204" y="524"/>
                </a:cubicBezTo>
                <a:cubicBezTo>
                  <a:pt x="159" y="440"/>
                  <a:pt x="159" y="440"/>
                  <a:pt x="159" y="440"/>
                </a:cubicBezTo>
                <a:cubicBezTo>
                  <a:pt x="143" y="450"/>
                  <a:pt x="92" y="468"/>
                  <a:pt x="61" y="485"/>
                </a:cubicBezTo>
                <a:cubicBezTo>
                  <a:pt x="46" y="493"/>
                  <a:pt x="34" y="502"/>
                  <a:pt x="28" y="509"/>
                </a:cubicBezTo>
                <a:cubicBezTo>
                  <a:pt x="26" y="511"/>
                  <a:pt x="25" y="514"/>
                  <a:pt x="24" y="516"/>
                </a:cubicBezTo>
                <a:cubicBezTo>
                  <a:pt x="3" y="571"/>
                  <a:pt x="0" y="615"/>
                  <a:pt x="13" y="640"/>
                </a:cubicBezTo>
                <a:cubicBezTo>
                  <a:pt x="27" y="658"/>
                  <a:pt x="20" y="682"/>
                  <a:pt x="258" y="682"/>
                </a:cubicBezTo>
                <a:cubicBezTo>
                  <a:pt x="496" y="682"/>
                  <a:pt x="489" y="658"/>
                  <a:pt x="503" y="640"/>
                </a:cubicBezTo>
                <a:cubicBezTo>
                  <a:pt x="513" y="619"/>
                  <a:pt x="513" y="571"/>
                  <a:pt x="492" y="516"/>
                </a:cubicBezTo>
                <a:close/>
                <a:moveTo>
                  <a:pt x="258" y="655"/>
                </a:moveTo>
                <a:cubicBezTo>
                  <a:pt x="251" y="655"/>
                  <a:pt x="246" y="650"/>
                  <a:pt x="246" y="644"/>
                </a:cubicBezTo>
                <a:cubicBezTo>
                  <a:pt x="246" y="638"/>
                  <a:pt x="251" y="633"/>
                  <a:pt x="258" y="633"/>
                </a:cubicBezTo>
                <a:cubicBezTo>
                  <a:pt x="264" y="633"/>
                  <a:pt x="269" y="638"/>
                  <a:pt x="269" y="644"/>
                </a:cubicBezTo>
                <a:cubicBezTo>
                  <a:pt x="269" y="650"/>
                  <a:pt x="264" y="655"/>
                  <a:pt x="258" y="655"/>
                </a:cubicBezTo>
                <a:close/>
                <a:moveTo>
                  <a:pt x="258" y="606"/>
                </a:moveTo>
                <a:cubicBezTo>
                  <a:pt x="251" y="606"/>
                  <a:pt x="246" y="601"/>
                  <a:pt x="246" y="595"/>
                </a:cubicBezTo>
                <a:cubicBezTo>
                  <a:pt x="246" y="589"/>
                  <a:pt x="251" y="584"/>
                  <a:pt x="258" y="584"/>
                </a:cubicBezTo>
                <a:cubicBezTo>
                  <a:pt x="264" y="584"/>
                  <a:pt x="269" y="589"/>
                  <a:pt x="269" y="595"/>
                </a:cubicBezTo>
                <a:cubicBezTo>
                  <a:pt x="269" y="601"/>
                  <a:pt x="264" y="606"/>
                  <a:pt x="258" y="606"/>
                </a:cubicBezTo>
                <a:close/>
                <a:moveTo>
                  <a:pt x="258" y="558"/>
                </a:moveTo>
                <a:cubicBezTo>
                  <a:pt x="251" y="558"/>
                  <a:pt x="246" y="553"/>
                  <a:pt x="246" y="546"/>
                </a:cubicBezTo>
                <a:cubicBezTo>
                  <a:pt x="246" y="540"/>
                  <a:pt x="251" y="535"/>
                  <a:pt x="258" y="535"/>
                </a:cubicBezTo>
                <a:cubicBezTo>
                  <a:pt x="264" y="535"/>
                  <a:pt x="269" y="540"/>
                  <a:pt x="269" y="546"/>
                </a:cubicBezTo>
                <a:cubicBezTo>
                  <a:pt x="269" y="553"/>
                  <a:pt x="264" y="558"/>
                  <a:pt x="258" y="558"/>
                </a:cubicBez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600" dirty="0">
              <a:solidFill>
                <a:srgbClr val="505050"/>
              </a:solidFill>
            </a:endParaRPr>
          </a:p>
        </p:txBody>
      </p:sp>
      <p:sp>
        <p:nvSpPr>
          <p:cNvPr id="129" name="Freeform 128"/>
          <p:cNvSpPr>
            <a:spLocks noEditPoints="1"/>
          </p:cNvSpPr>
          <p:nvPr/>
        </p:nvSpPr>
        <p:spPr bwMode="auto">
          <a:xfrm>
            <a:off x="5489459" y="3137433"/>
            <a:ext cx="268927" cy="293375"/>
          </a:xfrm>
          <a:custGeom>
            <a:avLst/>
            <a:gdLst>
              <a:gd name="T0" fmla="*/ 532 w 604"/>
              <a:gd name="T1" fmla="*/ 507 h 736"/>
              <a:gd name="T2" fmla="*/ 365 w 604"/>
              <a:gd name="T3" fmla="*/ 545 h 736"/>
              <a:gd name="T4" fmla="*/ 403 w 604"/>
              <a:gd name="T5" fmla="*/ 432 h 736"/>
              <a:gd name="T6" fmla="*/ 404 w 604"/>
              <a:gd name="T7" fmla="*/ 390 h 736"/>
              <a:gd name="T8" fmla="*/ 432 w 604"/>
              <a:gd name="T9" fmla="*/ 319 h 736"/>
              <a:gd name="T10" fmla="*/ 433 w 604"/>
              <a:gd name="T11" fmla="*/ 319 h 736"/>
              <a:gd name="T12" fmla="*/ 456 w 604"/>
              <a:gd name="T13" fmla="*/ 295 h 736"/>
              <a:gd name="T14" fmla="*/ 472 w 604"/>
              <a:gd name="T15" fmla="*/ 229 h 736"/>
              <a:gd name="T16" fmla="*/ 452 w 604"/>
              <a:gd name="T17" fmla="*/ 212 h 736"/>
              <a:gd name="T18" fmla="*/ 443 w 604"/>
              <a:gd name="T19" fmla="*/ 216 h 736"/>
              <a:gd name="T20" fmla="*/ 444 w 604"/>
              <a:gd name="T21" fmla="*/ 141 h 736"/>
              <a:gd name="T22" fmla="*/ 303 w 604"/>
              <a:gd name="T23" fmla="*/ 0 h 736"/>
              <a:gd name="T24" fmla="*/ 162 w 604"/>
              <a:gd name="T25" fmla="*/ 141 h 736"/>
              <a:gd name="T26" fmla="*/ 162 w 604"/>
              <a:gd name="T27" fmla="*/ 216 h 736"/>
              <a:gd name="T28" fmla="*/ 154 w 604"/>
              <a:gd name="T29" fmla="*/ 212 h 736"/>
              <a:gd name="T30" fmla="*/ 134 w 604"/>
              <a:gd name="T31" fmla="*/ 229 h 736"/>
              <a:gd name="T32" fmla="*/ 150 w 604"/>
              <a:gd name="T33" fmla="*/ 295 h 736"/>
              <a:gd name="T34" fmla="*/ 173 w 604"/>
              <a:gd name="T35" fmla="*/ 319 h 736"/>
              <a:gd name="T36" fmla="*/ 173 w 604"/>
              <a:gd name="T37" fmla="*/ 319 h 736"/>
              <a:gd name="T38" fmla="*/ 201 w 604"/>
              <a:gd name="T39" fmla="*/ 390 h 736"/>
              <a:gd name="T40" fmla="*/ 202 w 604"/>
              <a:gd name="T41" fmla="*/ 433 h 736"/>
              <a:gd name="T42" fmla="*/ 239 w 604"/>
              <a:gd name="T43" fmla="*/ 545 h 736"/>
              <a:gd name="T44" fmla="*/ 73 w 604"/>
              <a:gd name="T45" fmla="*/ 507 h 736"/>
              <a:gd name="T46" fmla="*/ 18 w 604"/>
              <a:gd name="T47" fmla="*/ 688 h 736"/>
              <a:gd name="T48" fmla="*/ 588 w 604"/>
              <a:gd name="T49" fmla="*/ 688 h 736"/>
              <a:gd name="T50" fmla="*/ 290 w 604"/>
              <a:gd name="T51" fmla="*/ 515 h 736"/>
              <a:gd name="T52" fmla="*/ 336 w 604"/>
              <a:gd name="T53" fmla="*/ 547 h 736"/>
              <a:gd name="T54" fmla="*/ 278 w 604"/>
              <a:gd name="T55" fmla="*/ 574 h 736"/>
              <a:gd name="T56" fmla="*/ 290 w 604"/>
              <a:gd name="T57" fmla="*/ 515 h 736"/>
              <a:gd name="T58" fmla="*/ 258 w 604"/>
              <a:gd name="T59" fmla="*/ 692 h 736"/>
              <a:gd name="T60" fmla="*/ 324 w 604"/>
              <a:gd name="T61" fmla="*/ 594 h 736"/>
              <a:gd name="T62" fmla="*/ 301 w 604"/>
              <a:gd name="T63" fmla="*/ 724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4" h="736">
                <a:moveTo>
                  <a:pt x="570" y="535"/>
                </a:moveTo>
                <a:cubicBezTo>
                  <a:pt x="564" y="527"/>
                  <a:pt x="550" y="516"/>
                  <a:pt x="532" y="507"/>
                </a:cubicBezTo>
                <a:cubicBezTo>
                  <a:pt x="502" y="490"/>
                  <a:pt x="455" y="473"/>
                  <a:pt x="430" y="461"/>
                </a:cubicBezTo>
                <a:cubicBezTo>
                  <a:pt x="365" y="545"/>
                  <a:pt x="365" y="545"/>
                  <a:pt x="365" y="545"/>
                </a:cubicBezTo>
                <a:cubicBezTo>
                  <a:pt x="328" y="493"/>
                  <a:pt x="328" y="493"/>
                  <a:pt x="328" y="493"/>
                </a:cubicBezTo>
                <a:cubicBezTo>
                  <a:pt x="403" y="432"/>
                  <a:pt x="403" y="432"/>
                  <a:pt x="403" y="432"/>
                </a:cubicBezTo>
                <a:cubicBezTo>
                  <a:pt x="401" y="424"/>
                  <a:pt x="399" y="415"/>
                  <a:pt x="401" y="404"/>
                </a:cubicBezTo>
                <a:cubicBezTo>
                  <a:pt x="402" y="400"/>
                  <a:pt x="403" y="395"/>
                  <a:pt x="404" y="390"/>
                </a:cubicBezTo>
                <a:cubicBezTo>
                  <a:pt x="415" y="370"/>
                  <a:pt x="422" y="345"/>
                  <a:pt x="427" y="318"/>
                </a:cubicBezTo>
                <a:cubicBezTo>
                  <a:pt x="428" y="318"/>
                  <a:pt x="430" y="319"/>
                  <a:pt x="432" y="319"/>
                </a:cubicBezTo>
                <a:cubicBezTo>
                  <a:pt x="433" y="319"/>
                  <a:pt x="433" y="319"/>
                  <a:pt x="433" y="319"/>
                </a:cubicBezTo>
                <a:cubicBezTo>
                  <a:pt x="433" y="319"/>
                  <a:pt x="433" y="319"/>
                  <a:pt x="433" y="319"/>
                </a:cubicBezTo>
                <a:cubicBezTo>
                  <a:pt x="435" y="319"/>
                  <a:pt x="438" y="318"/>
                  <a:pt x="441" y="318"/>
                </a:cubicBezTo>
                <a:cubicBezTo>
                  <a:pt x="452" y="315"/>
                  <a:pt x="456" y="295"/>
                  <a:pt x="456" y="295"/>
                </a:cubicBezTo>
                <a:cubicBezTo>
                  <a:pt x="456" y="295"/>
                  <a:pt x="466" y="265"/>
                  <a:pt x="467" y="259"/>
                </a:cubicBezTo>
                <a:cubicBezTo>
                  <a:pt x="469" y="254"/>
                  <a:pt x="474" y="242"/>
                  <a:pt x="472" y="229"/>
                </a:cubicBezTo>
                <a:cubicBezTo>
                  <a:pt x="471" y="217"/>
                  <a:pt x="462" y="212"/>
                  <a:pt x="455" y="212"/>
                </a:cubicBezTo>
                <a:cubicBezTo>
                  <a:pt x="454" y="212"/>
                  <a:pt x="453" y="212"/>
                  <a:pt x="452" y="212"/>
                </a:cubicBezTo>
                <a:cubicBezTo>
                  <a:pt x="449" y="213"/>
                  <a:pt x="447" y="214"/>
                  <a:pt x="444" y="216"/>
                </a:cubicBezTo>
                <a:cubicBezTo>
                  <a:pt x="444" y="216"/>
                  <a:pt x="444" y="216"/>
                  <a:pt x="443" y="216"/>
                </a:cubicBezTo>
                <a:cubicBezTo>
                  <a:pt x="441" y="217"/>
                  <a:pt x="437" y="213"/>
                  <a:pt x="438" y="210"/>
                </a:cubicBezTo>
                <a:cubicBezTo>
                  <a:pt x="442" y="187"/>
                  <a:pt x="444" y="164"/>
                  <a:pt x="444" y="141"/>
                </a:cubicBezTo>
                <a:cubicBezTo>
                  <a:pt x="444" y="63"/>
                  <a:pt x="381" y="0"/>
                  <a:pt x="303" y="0"/>
                </a:cubicBezTo>
                <a:cubicBezTo>
                  <a:pt x="303" y="0"/>
                  <a:pt x="303" y="0"/>
                  <a:pt x="303" y="0"/>
                </a:cubicBezTo>
                <a:cubicBezTo>
                  <a:pt x="303" y="0"/>
                  <a:pt x="303" y="0"/>
                  <a:pt x="303" y="0"/>
                </a:cubicBezTo>
                <a:cubicBezTo>
                  <a:pt x="225" y="0"/>
                  <a:pt x="162" y="63"/>
                  <a:pt x="162" y="141"/>
                </a:cubicBezTo>
                <a:cubicBezTo>
                  <a:pt x="162" y="164"/>
                  <a:pt x="164" y="187"/>
                  <a:pt x="168" y="210"/>
                </a:cubicBezTo>
                <a:cubicBezTo>
                  <a:pt x="169" y="213"/>
                  <a:pt x="165" y="217"/>
                  <a:pt x="162" y="216"/>
                </a:cubicBezTo>
                <a:cubicBezTo>
                  <a:pt x="162" y="216"/>
                  <a:pt x="162" y="216"/>
                  <a:pt x="162" y="216"/>
                </a:cubicBezTo>
                <a:cubicBezTo>
                  <a:pt x="159" y="214"/>
                  <a:pt x="157" y="213"/>
                  <a:pt x="154" y="212"/>
                </a:cubicBezTo>
                <a:cubicBezTo>
                  <a:pt x="153" y="212"/>
                  <a:pt x="152" y="212"/>
                  <a:pt x="151" y="212"/>
                </a:cubicBezTo>
                <a:cubicBezTo>
                  <a:pt x="144" y="212"/>
                  <a:pt x="135" y="217"/>
                  <a:pt x="134" y="229"/>
                </a:cubicBezTo>
                <a:cubicBezTo>
                  <a:pt x="132" y="242"/>
                  <a:pt x="137" y="254"/>
                  <a:pt x="139" y="259"/>
                </a:cubicBezTo>
                <a:cubicBezTo>
                  <a:pt x="140" y="265"/>
                  <a:pt x="150" y="295"/>
                  <a:pt x="150" y="295"/>
                </a:cubicBezTo>
                <a:cubicBezTo>
                  <a:pt x="150" y="295"/>
                  <a:pt x="154" y="315"/>
                  <a:pt x="165" y="318"/>
                </a:cubicBezTo>
                <a:cubicBezTo>
                  <a:pt x="168" y="318"/>
                  <a:pt x="171" y="319"/>
                  <a:pt x="173" y="319"/>
                </a:cubicBezTo>
                <a:cubicBezTo>
                  <a:pt x="173" y="319"/>
                  <a:pt x="173" y="319"/>
                  <a:pt x="173" y="319"/>
                </a:cubicBezTo>
                <a:cubicBezTo>
                  <a:pt x="173" y="319"/>
                  <a:pt x="173" y="319"/>
                  <a:pt x="173" y="319"/>
                </a:cubicBezTo>
                <a:cubicBezTo>
                  <a:pt x="176" y="319"/>
                  <a:pt x="178" y="318"/>
                  <a:pt x="179" y="318"/>
                </a:cubicBezTo>
                <a:cubicBezTo>
                  <a:pt x="184" y="345"/>
                  <a:pt x="191" y="370"/>
                  <a:pt x="201" y="390"/>
                </a:cubicBezTo>
                <a:cubicBezTo>
                  <a:pt x="203" y="395"/>
                  <a:pt x="204" y="400"/>
                  <a:pt x="205" y="404"/>
                </a:cubicBezTo>
                <a:cubicBezTo>
                  <a:pt x="207" y="415"/>
                  <a:pt x="205" y="425"/>
                  <a:pt x="202" y="433"/>
                </a:cubicBezTo>
                <a:cubicBezTo>
                  <a:pt x="277" y="493"/>
                  <a:pt x="277" y="493"/>
                  <a:pt x="277" y="493"/>
                </a:cubicBezTo>
                <a:cubicBezTo>
                  <a:pt x="239" y="545"/>
                  <a:pt x="239" y="545"/>
                  <a:pt x="239" y="545"/>
                </a:cubicBezTo>
                <a:cubicBezTo>
                  <a:pt x="175" y="461"/>
                  <a:pt x="175" y="461"/>
                  <a:pt x="175" y="461"/>
                </a:cubicBezTo>
                <a:cubicBezTo>
                  <a:pt x="149" y="474"/>
                  <a:pt x="104" y="491"/>
                  <a:pt x="73" y="507"/>
                </a:cubicBezTo>
                <a:cubicBezTo>
                  <a:pt x="56" y="516"/>
                  <a:pt x="42" y="527"/>
                  <a:pt x="35" y="535"/>
                </a:cubicBezTo>
                <a:cubicBezTo>
                  <a:pt x="8" y="558"/>
                  <a:pt x="0" y="662"/>
                  <a:pt x="18" y="688"/>
                </a:cubicBezTo>
                <a:cubicBezTo>
                  <a:pt x="34" y="708"/>
                  <a:pt x="26" y="736"/>
                  <a:pt x="303" y="736"/>
                </a:cubicBezTo>
                <a:cubicBezTo>
                  <a:pt x="580" y="736"/>
                  <a:pt x="572" y="708"/>
                  <a:pt x="588" y="688"/>
                </a:cubicBezTo>
                <a:cubicBezTo>
                  <a:pt x="604" y="662"/>
                  <a:pt x="592" y="553"/>
                  <a:pt x="570" y="535"/>
                </a:cubicBezTo>
                <a:close/>
                <a:moveTo>
                  <a:pt x="290" y="515"/>
                </a:moveTo>
                <a:cubicBezTo>
                  <a:pt x="314" y="515"/>
                  <a:pt x="314" y="515"/>
                  <a:pt x="314" y="515"/>
                </a:cubicBezTo>
                <a:cubicBezTo>
                  <a:pt x="336" y="547"/>
                  <a:pt x="336" y="547"/>
                  <a:pt x="336" y="547"/>
                </a:cubicBezTo>
                <a:cubicBezTo>
                  <a:pt x="326" y="574"/>
                  <a:pt x="326" y="574"/>
                  <a:pt x="326" y="574"/>
                </a:cubicBezTo>
                <a:cubicBezTo>
                  <a:pt x="278" y="574"/>
                  <a:pt x="278" y="574"/>
                  <a:pt x="278" y="574"/>
                </a:cubicBezTo>
                <a:cubicBezTo>
                  <a:pt x="268" y="547"/>
                  <a:pt x="268" y="547"/>
                  <a:pt x="268" y="547"/>
                </a:cubicBezTo>
                <a:lnTo>
                  <a:pt x="290" y="515"/>
                </a:lnTo>
                <a:close/>
                <a:moveTo>
                  <a:pt x="301" y="724"/>
                </a:moveTo>
                <a:cubicBezTo>
                  <a:pt x="258" y="692"/>
                  <a:pt x="258" y="692"/>
                  <a:pt x="258" y="692"/>
                </a:cubicBezTo>
                <a:cubicBezTo>
                  <a:pt x="280" y="594"/>
                  <a:pt x="280" y="594"/>
                  <a:pt x="280" y="594"/>
                </a:cubicBezTo>
                <a:cubicBezTo>
                  <a:pt x="324" y="594"/>
                  <a:pt x="324" y="594"/>
                  <a:pt x="324" y="594"/>
                </a:cubicBezTo>
                <a:cubicBezTo>
                  <a:pt x="346" y="692"/>
                  <a:pt x="346" y="692"/>
                  <a:pt x="346" y="692"/>
                </a:cubicBezTo>
                <a:lnTo>
                  <a:pt x="301" y="724"/>
                </a:ln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600" dirty="0">
              <a:solidFill>
                <a:srgbClr val="505050"/>
              </a:solidFill>
            </a:endParaRPr>
          </a:p>
        </p:txBody>
      </p:sp>
      <p:sp>
        <p:nvSpPr>
          <p:cNvPr id="130" name="Freeform 129"/>
          <p:cNvSpPr>
            <a:spLocks noEditPoints="1"/>
          </p:cNvSpPr>
          <p:nvPr/>
        </p:nvSpPr>
        <p:spPr bwMode="auto">
          <a:xfrm>
            <a:off x="3725578" y="3741880"/>
            <a:ext cx="268927" cy="293375"/>
          </a:xfrm>
          <a:custGeom>
            <a:avLst/>
            <a:gdLst>
              <a:gd name="T0" fmla="*/ 532 w 604"/>
              <a:gd name="T1" fmla="*/ 507 h 736"/>
              <a:gd name="T2" fmla="*/ 365 w 604"/>
              <a:gd name="T3" fmla="*/ 545 h 736"/>
              <a:gd name="T4" fmla="*/ 403 w 604"/>
              <a:gd name="T5" fmla="*/ 432 h 736"/>
              <a:gd name="T6" fmla="*/ 404 w 604"/>
              <a:gd name="T7" fmla="*/ 390 h 736"/>
              <a:gd name="T8" fmla="*/ 432 w 604"/>
              <a:gd name="T9" fmla="*/ 319 h 736"/>
              <a:gd name="T10" fmla="*/ 433 w 604"/>
              <a:gd name="T11" fmla="*/ 319 h 736"/>
              <a:gd name="T12" fmla="*/ 456 w 604"/>
              <a:gd name="T13" fmla="*/ 295 h 736"/>
              <a:gd name="T14" fmla="*/ 472 w 604"/>
              <a:gd name="T15" fmla="*/ 229 h 736"/>
              <a:gd name="T16" fmla="*/ 452 w 604"/>
              <a:gd name="T17" fmla="*/ 212 h 736"/>
              <a:gd name="T18" fmla="*/ 443 w 604"/>
              <a:gd name="T19" fmla="*/ 216 h 736"/>
              <a:gd name="T20" fmla="*/ 444 w 604"/>
              <a:gd name="T21" fmla="*/ 141 h 736"/>
              <a:gd name="T22" fmla="*/ 303 w 604"/>
              <a:gd name="T23" fmla="*/ 0 h 736"/>
              <a:gd name="T24" fmla="*/ 162 w 604"/>
              <a:gd name="T25" fmla="*/ 141 h 736"/>
              <a:gd name="T26" fmla="*/ 162 w 604"/>
              <a:gd name="T27" fmla="*/ 216 h 736"/>
              <a:gd name="T28" fmla="*/ 154 w 604"/>
              <a:gd name="T29" fmla="*/ 212 h 736"/>
              <a:gd name="T30" fmla="*/ 134 w 604"/>
              <a:gd name="T31" fmla="*/ 229 h 736"/>
              <a:gd name="T32" fmla="*/ 150 w 604"/>
              <a:gd name="T33" fmla="*/ 295 h 736"/>
              <a:gd name="T34" fmla="*/ 173 w 604"/>
              <a:gd name="T35" fmla="*/ 319 h 736"/>
              <a:gd name="T36" fmla="*/ 173 w 604"/>
              <a:gd name="T37" fmla="*/ 319 h 736"/>
              <a:gd name="T38" fmla="*/ 201 w 604"/>
              <a:gd name="T39" fmla="*/ 390 h 736"/>
              <a:gd name="T40" fmla="*/ 202 w 604"/>
              <a:gd name="T41" fmla="*/ 433 h 736"/>
              <a:gd name="T42" fmla="*/ 239 w 604"/>
              <a:gd name="T43" fmla="*/ 545 h 736"/>
              <a:gd name="T44" fmla="*/ 73 w 604"/>
              <a:gd name="T45" fmla="*/ 507 h 736"/>
              <a:gd name="T46" fmla="*/ 18 w 604"/>
              <a:gd name="T47" fmla="*/ 688 h 736"/>
              <a:gd name="T48" fmla="*/ 588 w 604"/>
              <a:gd name="T49" fmla="*/ 688 h 736"/>
              <a:gd name="T50" fmla="*/ 290 w 604"/>
              <a:gd name="T51" fmla="*/ 515 h 736"/>
              <a:gd name="T52" fmla="*/ 336 w 604"/>
              <a:gd name="T53" fmla="*/ 547 h 736"/>
              <a:gd name="T54" fmla="*/ 278 w 604"/>
              <a:gd name="T55" fmla="*/ 574 h 736"/>
              <a:gd name="T56" fmla="*/ 290 w 604"/>
              <a:gd name="T57" fmla="*/ 515 h 736"/>
              <a:gd name="T58" fmla="*/ 258 w 604"/>
              <a:gd name="T59" fmla="*/ 692 h 736"/>
              <a:gd name="T60" fmla="*/ 324 w 604"/>
              <a:gd name="T61" fmla="*/ 594 h 736"/>
              <a:gd name="T62" fmla="*/ 301 w 604"/>
              <a:gd name="T63" fmla="*/ 724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4" h="736">
                <a:moveTo>
                  <a:pt x="570" y="535"/>
                </a:moveTo>
                <a:cubicBezTo>
                  <a:pt x="564" y="527"/>
                  <a:pt x="550" y="516"/>
                  <a:pt x="532" y="507"/>
                </a:cubicBezTo>
                <a:cubicBezTo>
                  <a:pt x="502" y="490"/>
                  <a:pt x="455" y="473"/>
                  <a:pt x="430" y="461"/>
                </a:cubicBezTo>
                <a:cubicBezTo>
                  <a:pt x="365" y="545"/>
                  <a:pt x="365" y="545"/>
                  <a:pt x="365" y="545"/>
                </a:cubicBezTo>
                <a:cubicBezTo>
                  <a:pt x="328" y="493"/>
                  <a:pt x="328" y="493"/>
                  <a:pt x="328" y="493"/>
                </a:cubicBezTo>
                <a:cubicBezTo>
                  <a:pt x="403" y="432"/>
                  <a:pt x="403" y="432"/>
                  <a:pt x="403" y="432"/>
                </a:cubicBezTo>
                <a:cubicBezTo>
                  <a:pt x="401" y="424"/>
                  <a:pt x="399" y="415"/>
                  <a:pt x="401" y="404"/>
                </a:cubicBezTo>
                <a:cubicBezTo>
                  <a:pt x="402" y="400"/>
                  <a:pt x="403" y="395"/>
                  <a:pt x="404" y="390"/>
                </a:cubicBezTo>
                <a:cubicBezTo>
                  <a:pt x="415" y="370"/>
                  <a:pt x="422" y="345"/>
                  <a:pt x="427" y="318"/>
                </a:cubicBezTo>
                <a:cubicBezTo>
                  <a:pt x="428" y="318"/>
                  <a:pt x="430" y="319"/>
                  <a:pt x="432" y="319"/>
                </a:cubicBezTo>
                <a:cubicBezTo>
                  <a:pt x="433" y="319"/>
                  <a:pt x="433" y="319"/>
                  <a:pt x="433" y="319"/>
                </a:cubicBezTo>
                <a:cubicBezTo>
                  <a:pt x="433" y="319"/>
                  <a:pt x="433" y="319"/>
                  <a:pt x="433" y="319"/>
                </a:cubicBezTo>
                <a:cubicBezTo>
                  <a:pt x="435" y="319"/>
                  <a:pt x="438" y="318"/>
                  <a:pt x="441" y="318"/>
                </a:cubicBezTo>
                <a:cubicBezTo>
                  <a:pt x="452" y="315"/>
                  <a:pt x="456" y="295"/>
                  <a:pt x="456" y="295"/>
                </a:cubicBezTo>
                <a:cubicBezTo>
                  <a:pt x="456" y="295"/>
                  <a:pt x="466" y="265"/>
                  <a:pt x="467" y="259"/>
                </a:cubicBezTo>
                <a:cubicBezTo>
                  <a:pt x="469" y="254"/>
                  <a:pt x="474" y="242"/>
                  <a:pt x="472" y="229"/>
                </a:cubicBezTo>
                <a:cubicBezTo>
                  <a:pt x="471" y="217"/>
                  <a:pt x="462" y="212"/>
                  <a:pt x="455" y="212"/>
                </a:cubicBezTo>
                <a:cubicBezTo>
                  <a:pt x="454" y="212"/>
                  <a:pt x="453" y="212"/>
                  <a:pt x="452" y="212"/>
                </a:cubicBezTo>
                <a:cubicBezTo>
                  <a:pt x="449" y="213"/>
                  <a:pt x="447" y="214"/>
                  <a:pt x="444" y="216"/>
                </a:cubicBezTo>
                <a:cubicBezTo>
                  <a:pt x="444" y="216"/>
                  <a:pt x="444" y="216"/>
                  <a:pt x="443" y="216"/>
                </a:cubicBezTo>
                <a:cubicBezTo>
                  <a:pt x="441" y="217"/>
                  <a:pt x="437" y="213"/>
                  <a:pt x="438" y="210"/>
                </a:cubicBezTo>
                <a:cubicBezTo>
                  <a:pt x="442" y="187"/>
                  <a:pt x="444" y="164"/>
                  <a:pt x="444" y="141"/>
                </a:cubicBezTo>
                <a:cubicBezTo>
                  <a:pt x="444" y="63"/>
                  <a:pt x="381" y="0"/>
                  <a:pt x="303" y="0"/>
                </a:cubicBezTo>
                <a:cubicBezTo>
                  <a:pt x="303" y="0"/>
                  <a:pt x="303" y="0"/>
                  <a:pt x="303" y="0"/>
                </a:cubicBezTo>
                <a:cubicBezTo>
                  <a:pt x="303" y="0"/>
                  <a:pt x="303" y="0"/>
                  <a:pt x="303" y="0"/>
                </a:cubicBezTo>
                <a:cubicBezTo>
                  <a:pt x="225" y="0"/>
                  <a:pt x="162" y="63"/>
                  <a:pt x="162" y="141"/>
                </a:cubicBezTo>
                <a:cubicBezTo>
                  <a:pt x="162" y="164"/>
                  <a:pt x="164" y="187"/>
                  <a:pt x="168" y="210"/>
                </a:cubicBezTo>
                <a:cubicBezTo>
                  <a:pt x="169" y="213"/>
                  <a:pt x="165" y="217"/>
                  <a:pt x="162" y="216"/>
                </a:cubicBezTo>
                <a:cubicBezTo>
                  <a:pt x="162" y="216"/>
                  <a:pt x="162" y="216"/>
                  <a:pt x="162" y="216"/>
                </a:cubicBezTo>
                <a:cubicBezTo>
                  <a:pt x="159" y="214"/>
                  <a:pt x="157" y="213"/>
                  <a:pt x="154" y="212"/>
                </a:cubicBezTo>
                <a:cubicBezTo>
                  <a:pt x="153" y="212"/>
                  <a:pt x="152" y="212"/>
                  <a:pt x="151" y="212"/>
                </a:cubicBezTo>
                <a:cubicBezTo>
                  <a:pt x="144" y="212"/>
                  <a:pt x="135" y="217"/>
                  <a:pt x="134" y="229"/>
                </a:cubicBezTo>
                <a:cubicBezTo>
                  <a:pt x="132" y="242"/>
                  <a:pt x="137" y="254"/>
                  <a:pt x="139" y="259"/>
                </a:cubicBezTo>
                <a:cubicBezTo>
                  <a:pt x="140" y="265"/>
                  <a:pt x="150" y="295"/>
                  <a:pt x="150" y="295"/>
                </a:cubicBezTo>
                <a:cubicBezTo>
                  <a:pt x="150" y="295"/>
                  <a:pt x="154" y="315"/>
                  <a:pt x="165" y="318"/>
                </a:cubicBezTo>
                <a:cubicBezTo>
                  <a:pt x="168" y="318"/>
                  <a:pt x="171" y="319"/>
                  <a:pt x="173" y="319"/>
                </a:cubicBezTo>
                <a:cubicBezTo>
                  <a:pt x="173" y="319"/>
                  <a:pt x="173" y="319"/>
                  <a:pt x="173" y="319"/>
                </a:cubicBezTo>
                <a:cubicBezTo>
                  <a:pt x="173" y="319"/>
                  <a:pt x="173" y="319"/>
                  <a:pt x="173" y="319"/>
                </a:cubicBezTo>
                <a:cubicBezTo>
                  <a:pt x="176" y="319"/>
                  <a:pt x="178" y="318"/>
                  <a:pt x="179" y="318"/>
                </a:cubicBezTo>
                <a:cubicBezTo>
                  <a:pt x="184" y="345"/>
                  <a:pt x="191" y="370"/>
                  <a:pt x="201" y="390"/>
                </a:cubicBezTo>
                <a:cubicBezTo>
                  <a:pt x="203" y="395"/>
                  <a:pt x="204" y="400"/>
                  <a:pt x="205" y="404"/>
                </a:cubicBezTo>
                <a:cubicBezTo>
                  <a:pt x="207" y="415"/>
                  <a:pt x="205" y="425"/>
                  <a:pt x="202" y="433"/>
                </a:cubicBezTo>
                <a:cubicBezTo>
                  <a:pt x="277" y="493"/>
                  <a:pt x="277" y="493"/>
                  <a:pt x="277" y="493"/>
                </a:cubicBezTo>
                <a:cubicBezTo>
                  <a:pt x="239" y="545"/>
                  <a:pt x="239" y="545"/>
                  <a:pt x="239" y="545"/>
                </a:cubicBezTo>
                <a:cubicBezTo>
                  <a:pt x="175" y="461"/>
                  <a:pt x="175" y="461"/>
                  <a:pt x="175" y="461"/>
                </a:cubicBezTo>
                <a:cubicBezTo>
                  <a:pt x="149" y="474"/>
                  <a:pt x="104" y="491"/>
                  <a:pt x="73" y="507"/>
                </a:cubicBezTo>
                <a:cubicBezTo>
                  <a:pt x="56" y="516"/>
                  <a:pt x="42" y="527"/>
                  <a:pt x="35" y="535"/>
                </a:cubicBezTo>
                <a:cubicBezTo>
                  <a:pt x="8" y="558"/>
                  <a:pt x="0" y="662"/>
                  <a:pt x="18" y="688"/>
                </a:cubicBezTo>
                <a:cubicBezTo>
                  <a:pt x="34" y="708"/>
                  <a:pt x="26" y="736"/>
                  <a:pt x="303" y="736"/>
                </a:cubicBezTo>
                <a:cubicBezTo>
                  <a:pt x="580" y="736"/>
                  <a:pt x="572" y="708"/>
                  <a:pt x="588" y="688"/>
                </a:cubicBezTo>
                <a:cubicBezTo>
                  <a:pt x="604" y="662"/>
                  <a:pt x="592" y="553"/>
                  <a:pt x="570" y="535"/>
                </a:cubicBezTo>
                <a:close/>
                <a:moveTo>
                  <a:pt x="290" y="515"/>
                </a:moveTo>
                <a:cubicBezTo>
                  <a:pt x="314" y="515"/>
                  <a:pt x="314" y="515"/>
                  <a:pt x="314" y="515"/>
                </a:cubicBezTo>
                <a:cubicBezTo>
                  <a:pt x="336" y="547"/>
                  <a:pt x="336" y="547"/>
                  <a:pt x="336" y="547"/>
                </a:cubicBezTo>
                <a:cubicBezTo>
                  <a:pt x="326" y="574"/>
                  <a:pt x="326" y="574"/>
                  <a:pt x="326" y="574"/>
                </a:cubicBezTo>
                <a:cubicBezTo>
                  <a:pt x="278" y="574"/>
                  <a:pt x="278" y="574"/>
                  <a:pt x="278" y="574"/>
                </a:cubicBezTo>
                <a:cubicBezTo>
                  <a:pt x="268" y="547"/>
                  <a:pt x="268" y="547"/>
                  <a:pt x="268" y="547"/>
                </a:cubicBezTo>
                <a:lnTo>
                  <a:pt x="290" y="515"/>
                </a:lnTo>
                <a:close/>
                <a:moveTo>
                  <a:pt x="301" y="724"/>
                </a:moveTo>
                <a:cubicBezTo>
                  <a:pt x="258" y="692"/>
                  <a:pt x="258" y="692"/>
                  <a:pt x="258" y="692"/>
                </a:cubicBezTo>
                <a:cubicBezTo>
                  <a:pt x="280" y="594"/>
                  <a:pt x="280" y="594"/>
                  <a:pt x="280" y="594"/>
                </a:cubicBezTo>
                <a:cubicBezTo>
                  <a:pt x="324" y="594"/>
                  <a:pt x="324" y="594"/>
                  <a:pt x="324" y="594"/>
                </a:cubicBezTo>
                <a:cubicBezTo>
                  <a:pt x="346" y="692"/>
                  <a:pt x="346" y="692"/>
                  <a:pt x="346" y="692"/>
                </a:cubicBezTo>
                <a:lnTo>
                  <a:pt x="301" y="724"/>
                </a:ln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600" dirty="0">
              <a:solidFill>
                <a:srgbClr val="505050"/>
              </a:solidFill>
            </a:endParaRPr>
          </a:p>
        </p:txBody>
      </p:sp>
      <p:sp>
        <p:nvSpPr>
          <p:cNvPr id="131" name="Freeform 130"/>
          <p:cNvSpPr>
            <a:spLocks noEditPoints="1"/>
          </p:cNvSpPr>
          <p:nvPr/>
        </p:nvSpPr>
        <p:spPr bwMode="auto">
          <a:xfrm>
            <a:off x="1563346" y="4243705"/>
            <a:ext cx="268927" cy="293375"/>
          </a:xfrm>
          <a:custGeom>
            <a:avLst/>
            <a:gdLst>
              <a:gd name="T0" fmla="*/ 532 w 604"/>
              <a:gd name="T1" fmla="*/ 507 h 736"/>
              <a:gd name="T2" fmla="*/ 365 w 604"/>
              <a:gd name="T3" fmla="*/ 545 h 736"/>
              <a:gd name="T4" fmla="*/ 403 w 604"/>
              <a:gd name="T5" fmla="*/ 432 h 736"/>
              <a:gd name="T6" fmla="*/ 404 w 604"/>
              <a:gd name="T7" fmla="*/ 390 h 736"/>
              <a:gd name="T8" fmla="*/ 432 w 604"/>
              <a:gd name="T9" fmla="*/ 319 h 736"/>
              <a:gd name="T10" fmla="*/ 433 w 604"/>
              <a:gd name="T11" fmla="*/ 319 h 736"/>
              <a:gd name="T12" fmla="*/ 456 w 604"/>
              <a:gd name="T13" fmla="*/ 295 h 736"/>
              <a:gd name="T14" fmla="*/ 472 w 604"/>
              <a:gd name="T15" fmla="*/ 229 h 736"/>
              <a:gd name="T16" fmla="*/ 452 w 604"/>
              <a:gd name="T17" fmla="*/ 212 h 736"/>
              <a:gd name="T18" fmla="*/ 443 w 604"/>
              <a:gd name="T19" fmla="*/ 216 h 736"/>
              <a:gd name="T20" fmla="*/ 444 w 604"/>
              <a:gd name="T21" fmla="*/ 141 h 736"/>
              <a:gd name="T22" fmla="*/ 303 w 604"/>
              <a:gd name="T23" fmla="*/ 0 h 736"/>
              <a:gd name="T24" fmla="*/ 162 w 604"/>
              <a:gd name="T25" fmla="*/ 141 h 736"/>
              <a:gd name="T26" fmla="*/ 162 w 604"/>
              <a:gd name="T27" fmla="*/ 216 h 736"/>
              <a:gd name="T28" fmla="*/ 154 w 604"/>
              <a:gd name="T29" fmla="*/ 212 h 736"/>
              <a:gd name="T30" fmla="*/ 134 w 604"/>
              <a:gd name="T31" fmla="*/ 229 h 736"/>
              <a:gd name="T32" fmla="*/ 150 w 604"/>
              <a:gd name="T33" fmla="*/ 295 h 736"/>
              <a:gd name="T34" fmla="*/ 173 w 604"/>
              <a:gd name="T35" fmla="*/ 319 h 736"/>
              <a:gd name="T36" fmla="*/ 173 w 604"/>
              <a:gd name="T37" fmla="*/ 319 h 736"/>
              <a:gd name="T38" fmla="*/ 201 w 604"/>
              <a:gd name="T39" fmla="*/ 390 h 736"/>
              <a:gd name="T40" fmla="*/ 202 w 604"/>
              <a:gd name="T41" fmla="*/ 433 h 736"/>
              <a:gd name="T42" fmla="*/ 239 w 604"/>
              <a:gd name="T43" fmla="*/ 545 h 736"/>
              <a:gd name="T44" fmla="*/ 73 w 604"/>
              <a:gd name="T45" fmla="*/ 507 h 736"/>
              <a:gd name="T46" fmla="*/ 18 w 604"/>
              <a:gd name="T47" fmla="*/ 688 h 736"/>
              <a:gd name="T48" fmla="*/ 588 w 604"/>
              <a:gd name="T49" fmla="*/ 688 h 736"/>
              <a:gd name="T50" fmla="*/ 290 w 604"/>
              <a:gd name="T51" fmla="*/ 515 h 736"/>
              <a:gd name="T52" fmla="*/ 336 w 604"/>
              <a:gd name="T53" fmla="*/ 547 h 736"/>
              <a:gd name="T54" fmla="*/ 278 w 604"/>
              <a:gd name="T55" fmla="*/ 574 h 736"/>
              <a:gd name="T56" fmla="*/ 290 w 604"/>
              <a:gd name="T57" fmla="*/ 515 h 736"/>
              <a:gd name="T58" fmla="*/ 258 w 604"/>
              <a:gd name="T59" fmla="*/ 692 h 736"/>
              <a:gd name="T60" fmla="*/ 324 w 604"/>
              <a:gd name="T61" fmla="*/ 594 h 736"/>
              <a:gd name="T62" fmla="*/ 301 w 604"/>
              <a:gd name="T63" fmla="*/ 724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4" h="736">
                <a:moveTo>
                  <a:pt x="570" y="535"/>
                </a:moveTo>
                <a:cubicBezTo>
                  <a:pt x="564" y="527"/>
                  <a:pt x="550" y="516"/>
                  <a:pt x="532" y="507"/>
                </a:cubicBezTo>
                <a:cubicBezTo>
                  <a:pt x="502" y="490"/>
                  <a:pt x="455" y="473"/>
                  <a:pt x="430" y="461"/>
                </a:cubicBezTo>
                <a:cubicBezTo>
                  <a:pt x="365" y="545"/>
                  <a:pt x="365" y="545"/>
                  <a:pt x="365" y="545"/>
                </a:cubicBezTo>
                <a:cubicBezTo>
                  <a:pt x="328" y="493"/>
                  <a:pt x="328" y="493"/>
                  <a:pt x="328" y="493"/>
                </a:cubicBezTo>
                <a:cubicBezTo>
                  <a:pt x="403" y="432"/>
                  <a:pt x="403" y="432"/>
                  <a:pt x="403" y="432"/>
                </a:cubicBezTo>
                <a:cubicBezTo>
                  <a:pt x="401" y="424"/>
                  <a:pt x="399" y="415"/>
                  <a:pt x="401" y="404"/>
                </a:cubicBezTo>
                <a:cubicBezTo>
                  <a:pt x="402" y="400"/>
                  <a:pt x="403" y="395"/>
                  <a:pt x="404" y="390"/>
                </a:cubicBezTo>
                <a:cubicBezTo>
                  <a:pt x="415" y="370"/>
                  <a:pt x="422" y="345"/>
                  <a:pt x="427" y="318"/>
                </a:cubicBezTo>
                <a:cubicBezTo>
                  <a:pt x="428" y="318"/>
                  <a:pt x="430" y="319"/>
                  <a:pt x="432" y="319"/>
                </a:cubicBezTo>
                <a:cubicBezTo>
                  <a:pt x="433" y="319"/>
                  <a:pt x="433" y="319"/>
                  <a:pt x="433" y="319"/>
                </a:cubicBezTo>
                <a:cubicBezTo>
                  <a:pt x="433" y="319"/>
                  <a:pt x="433" y="319"/>
                  <a:pt x="433" y="319"/>
                </a:cubicBezTo>
                <a:cubicBezTo>
                  <a:pt x="435" y="319"/>
                  <a:pt x="438" y="318"/>
                  <a:pt x="441" y="318"/>
                </a:cubicBezTo>
                <a:cubicBezTo>
                  <a:pt x="452" y="315"/>
                  <a:pt x="456" y="295"/>
                  <a:pt x="456" y="295"/>
                </a:cubicBezTo>
                <a:cubicBezTo>
                  <a:pt x="456" y="295"/>
                  <a:pt x="466" y="265"/>
                  <a:pt x="467" y="259"/>
                </a:cubicBezTo>
                <a:cubicBezTo>
                  <a:pt x="469" y="254"/>
                  <a:pt x="474" y="242"/>
                  <a:pt x="472" y="229"/>
                </a:cubicBezTo>
                <a:cubicBezTo>
                  <a:pt x="471" y="217"/>
                  <a:pt x="462" y="212"/>
                  <a:pt x="455" y="212"/>
                </a:cubicBezTo>
                <a:cubicBezTo>
                  <a:pt x="454" y="212"/>
                  <a:pt x="453" y="212"/>
                  <a:pt x="452" y="212"/>
                </a:cubicBezTo>
                <a:cubicBezTo>
                  <a:pt x="449" y="213"/>
                  <a:pt x="447" y="214"/>
                  <a:pt x="444" y="216"/>
                </a:cubicBezTo>
                <a:cubicBezTo>
                  <a:pt x="444" y="216"/>
                  <a:pt x="444" y="216"/>
                  <a:pt x="443" y="216"/>
                </a:cubicBezTo>
                <a:cubicBezTo>
                  <a:pt x="441" y="217"/>
                  <a:pt x="437" y="213"/>
                  <a:pt x="438" y="210"/>
                </a:cubicBezTo>
                <a:cubicBezTo>
                  <a:pt x="442" y="187"/>
                  <a:pt x="444" y="164"/>
                  <a:pt x="444" y="141"/>
                </a:cubicBezTo>
                <a:cubicBezTo>
                  <a:pt x="444" y="63"/>
                  <a:pt x="381" y="0"/>
                  <a:pt x="303" y="0"/>
                </a:cubicBezTo>
                <a:cubicBezTo>
                  <a:pt x="303" y="0"/>
                  <a:pt x="303" y="0"/>
                  <a:pt x="303" y="0"/>
                </a:cubicBezTo>
                <a:cubicBezTo>
                  <a:pt x="303" y="0"/>
                  <a:pt x="303" y="0"/>
                  <a:pt x="303" y="0"/>
                </a:cubicBezTo>
                <a:cubicBezTo>
                  <a:pt x="225" y="0"/>
                  <a:pt x="162" y="63"/>
                  <a:pt x="162" y="141"/>
                </a:cubicBezTo>
                <a:cubicBezTo>
                  <a:pt x="162" y="164"/>
                  <a:pt x="164" y="187"/>
                  <a:pt x="168" y="210"/>
                </a:cubicBezTo>
                <a:cubicBezTo>
                  <a:pt x="169" y="213"/>
                  <a:pt x="165" y="217"/>
                  <a:pt x="162" y="216"/>
                </a:cubicBezTo>
                <a:cubicBezTo>
                  <a:pt x="162" y="216"/>
                  <a:pt x="162" y="216"/>
                  <a:pt x="162" y="216"/>
                </a:cubicBezTo>
                <a:cubicBezTo>
                  <a:pt x="159" y="214"/>
                  <a:pt x="157" y="213"/>
                  <a:pt x="154" y="212"/>
                </a:cubicBezTo>
                <a:cubicBezTo>
                  <a:pt x="153" y="212"/>
                  <a:pt x="152" y="212"/>
                  <a:pt x="151" y="212"/>
                </a:cubicBezTo>
                <a:cubicBezTo>
                  <a:pt x="144" y="212"/>
                  <a:pt x="135" y="217"/>
                  <a:pt x="134" y="229"/>
                </a:cubicBezTo>
                <a:cubicBezTo>
                  <a:pt x="132" y="242"/>
                  <a:pt x="137" y="254"/>
                  <a:pt x="139" y="259"/>
                </a:cubicBezTo>
                <a:cubicBezTo>
                  <a:pt x="140" y="265"/>
                  <a:pt x="150" y="295"/>
                  <a:pt x="150" y="295"/>
                </a:cubicBezTo>
                <a:cubicBezTo>
                  <a:pt x="150" y="295"/>
                  <a:pt x="154" y="315"/>
                  <a:pt x="165" y="318"/>
                </a:cubicBezTo>
                <a:cubicBezTo>
                  <a:pt x="168" y="318"/>
                  <a:pt x="171" y="319"/>
                  <a:pt x="173" y="319"/>
                </a:cubicBezTo>
                <a:cubicBezTo>
                  <a:pt x="173" y="319"/>
                  <a:pt x="173" y="319"/>
                  <a:pt x="173" y="319"/>
                </a:cubicBezTo>
                <a:cubicBezTo>
                  <a:pt x="173" y="319"/>
                  <a:pt x="173" y="319"/>
                  <a:pt x="173" y="319"/>
                </a:cubicBezTo>
                <a:cubicBezTo>
                  <a:pt x="176" y="319"/>
                  <a:pt x="178" y="318"/>
                  <a:pt x="179" y="318"/>
                </a:cubicBezTo>
                <a:cubicBezTo>
                  <a:pt x="184" y="345"/>
                  <a:pt x="191" y="370"/>
                  <a:pt x="201" y="390"/>
                </a:cubicBezTo>
                <a:cubicBezTo>
                  <a:pt x="203" y="395"/>
                  <a:pt x="204" y="400"/>
                  <a:pt x="205" y="404"/>
                </a:cubicBezTo>
                <a:cubicBezTo>
                  <a:pt x="207" y="415"/>
                  <a:pt x="205" y="425"/>
                  <a:pt x="202" y="433"/>
                </a:cubicBezTo>
                <a:cubicBezTo>
                  <a:pt x="277" y="493"/>
                  <a:pt x="277" y="493"/>
                  <a:pt x="277" y="493"/>
                </a:cubicBezTo>
                <a:cubicBezTo>
                  <a:pt x="239" y="545"/>
                  <a:pt x="239" y="545"/>
                  <a:pt x="239" y="545"/>
                </a:cubicBezTo>
                <a:cubicBezTo>
                  <a:pt x="175" y="461"/>
                  <a:pt x="175" y="461"/>
                  <a:pt x="175" y="461"/>
                </a:cubicBezTo>
                <a:cubicBezTo>
                  <a:pt x="149" y="474"/>
                  <a:pt x="104" y="491"/>
                  <a:pt x="73" y="507"/>
                </a:cubicBezTo>
                <a:cubicBezTo>
                  <a:pt x="56" y="516"/>
                  <a:pt x="42" y="527"/>
                  <a:pt x="35" y="535"/>
                </a:cubicBezTo>
                <a:cubicBezTo>
                  <a:pt x="8" y="558"/>
                  <a:pt x="0" y="662"/>
                  <a:pt x="18" y="688"/>
                </a:cubicBezTo>
                <a:cubicBezTo>
                  <a:pt x="34" y="708"/>
                  <a:pt x="26" y="736"/>
                  <a:pt x="303" y="736"/>
                </a:cubicBezTo>
                <a:cubicBezTo>
                  <a:pt x="580" y="736"/>
                  <a:pt x="572" y="708"/>
                  <a:pt x="588" y="688"/>
                </a:cubicBezTo>
                <a:cubicBezTo>
                  <a:pt x="604" y="662"/>
                  <a:pt x="592" y="553"/>
                  <a:pt x="570" y="535"/>
                </a:cubicBezTo>
                <a:close/>
                <a:moveTo>
                  <a:pt x="290" y="515"/>
                </a:moveTo>
                <a:cubicBezTo>
                  <a:pt x="314" y="515"/>
                  <a:pt x="314" y="515"/>
                  <a:pt x="314" y="515"/>
                </a:cubicBezTo>
                <a:cubicBezTo>
                  <a:pt x="336" y="547"/>
                  <a:pt x="336" y="547"/>
                  <a:pt x="336" y="547"/>
                </a:cubicBezTo>
                <a:cubicBezTo>
                  <a:pt x="326" y="574"/>
                  <a:pt x="326" y="574"/>
                  <a:pt x="326" y="574"/>
                </a:cubicBezTo>
                <a:cubicBezTo>
                  <a:pt x="278" y="574"/>
                  <a:pt x="278" y="574"/>
                  <a:pt x="278" y="574"/>
                </a:cubicBezTo>
                <a:cubicBezTo>
                  <a:pt x="268" y="547"/>
                  <a:pt x="268" y="547"/>
                  <a:pt x="268" y="547"/>
                </a:cubicBezTo>
                <a:lnTo>
                  <a:pt x="290" y="515"/>
                </a:lnTo>
                <a:close/>
                <a:moveTo>
                  <a:pt x="301" y="724"/>
                </a:moveTo>
                <a:cubicBezTo>
                  <a:pt x="258" y="692"/>
                  <a:pt x="258" y="692"/>
                  <a:pt x="258" y="692"/>
                </a:cubicBezTo>
                <a:cubicBezTo>
                  <a:pt x="280" y="594"/>
                  <a:pt x="280" y="594"/>
                  <a:pt x="280" y="594"/>
                </a:cubicBezTo>
                <a:cubicBezTo>
                  <a:pt x="324" y="594"/>
                  <a:pt x="324" y="594"/>
                  <a:pt x="324" y="594"/>
                </a:cubicBezTo>
                <a:cubicBezTo>
                  <a:pt x="346" y="692"/>
                  <a:pt x="346" y="692"/>
                  <a:pt x="346" y="692"/>
                </a:cubicBezTo>
                <a:lnTo>
                  <a:pt x="301" y="724"/>
                </a:ln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600" dirty="0">
              <a:solidFill>
                <a:srgbClr val="505050"/>
              </a:solidFill>
            </a:endParaRPr>
          </a:p>
        </p:txBody>
      </p:sp>
      <p:sp>
        <p:nvSpPr>
          <p:cNvPr id="132" name="Freeform 131"/>
          <p:cNvSpPr>
            <a:spLocks noEditPoints="1"/>
          </p:cNvSpPr>
          <p:nvPr/>
        </p:nvSpPr>
        <p:spPr bwMode="auto">
          <a:xfrm>
            <a:off x="3692600" y="4705639"/>
            <a:ext cx="268927" cy="293375"/>
          </a:xfrm>
          <a:custGeom>
            <a:avLst/>
            <a:gdLst>
              <a:gd name="T0" fmla="*/ 492 w 513"/>
              <a:gd name="T1" fmla="*/ 516 h 682"/>
              <a:gd name="T2" fmla="*/ 488 w 513"/>
              <a:gd name="T3" fmla="*/ 509 h 682"/>
              <a:gd name="T4" fmla="*/ 455 w 513"/>
              <a:gd name="T5" fmla="*/ 485 h 682"/>
              <a:gd name="T6" fmla="*/ 356 w 513"/>
              <a:gd name="T7" fmla="*/ 439 h 682"/>
              <a:gd name="T8" fmla="*/ 311 w 513"/>
              <a:gd name="T9" fmla="*/ 524 h 682"/>
              <a:gd name="T10" fmla="*/ 265 w 513"/>
              <a:gd name="T11" fmla="*/ 477 h 682"/>
              <a:gd name="T12" fmla="*/ 354 w 513"/>
              <a:gd name="T13" fmla="*/ 437 h 682"/>
              <a:gd name="T14" fmla="*/ 352 w 513"/>
              <a:gd name="T15" fmla="*/ 436 h 682"/>
              <a:gd name="T16" fmla="*/ 342 w 513"/>
              <a:gd name="T17" fmla="*/ 396 h 682"/>
              <a:gd name="T18" fmla="*/ 345 w 513"/>
              <a:gd name="T19" fmla="*/ 385 h 682"/>
              <a:gd name="T20" fmla="*/ 352 w 513"/>
              <a:gd name="T21" fmla="*/ 371 h 682"/>
              <a:gd name="T22" fmla="*/ 487 w 513"/>
              <a:gd name="T23" fmla="*/ 300 h 682"/>
              <a:gd name="T24" fmla="*/ 412 w 513"/>
              <a:gd name="T25" fmla="*/ 143 h 682"/>
              <a:gd name="T26" fmla="*/ 258 w 513"/>
              <a:gd name="T27" fmla="*/ 0 h 682"/>
              <a:gd name="T28" fmla="*/ 105 w 513"/>
              <a:gd name="T29" fmla="*/ 143 h 682"/>
              <a:gd name="T30" fmla="*/ 25 w 513"/>
              <a:gd name="T31" fmla="*/ 297 h 682"/>
              <a:gd name="T32" fmla="*/ 165 w 513"/>
              <a:gd name="T33" fmla="*/ 371 h 682"/>
              <a:gd name="T34" fmla="*/ 171 w 513"/>
              <a:gd name="T35" fmla="*/ 385 h 682"/>
              <a:gd name="T36" fmla="*/ 174 w 513"/>
              <a:gd name="T37" fmla="*/ 396 h 682"/>
              <a:gd name="T38" fmla="*/ 164 w 513"/>
              <a:gd name="T39" fmla="*/ 436 h 682"/>
              <a:gd name="T40" fmla="*/ 162 w 513"/>
              <a:gd name="T41" fmla="*/ 438 h 682"/>
              <a:gd name="T42" fmla="*/ 250 w 513"/>
              <a:gd name="T43" fmla="*/ 477 h 682"/>
              <a:gd name="T44" fmla="*/ 204 w 513"/>
              <a:gd name="T45" fmla="*/ 524 h 682"/>
              <a:gd name="T46" fmla="*/ 159 w 513"/>
              <a:gd name="T47" fmla="*/ 440 h 682"/>
              <a:gd name="T48" fmla="*/ 61 w 513"/>
              <a:gd name="T49" fmla="*/ 485 h 682"/>
              <a:gd name="T50" fmla="*/ 28 w 513"/>
              <a:gd name="T51" fmla="*/ 509 h 682"/>
              <a:gd name="T52" fmla="*/ 24 w 513"/>
              <a:gd name="T53" fmla="*/ 516 h 682"/>
              <a:gd name="T54" fmla="*/ 13 w 513"/>
              <a:gd name="T55" fmla="*/ 640 h 682"/>
              <a:gd name="T56" fmla="*/ 258 w 513"/>
              <a:gd name="T57" fmla="*/ 682 h 682"/>
              <a:gd name="T58" fmla="*/ 503 w 513"/>
              <a:gd name="T59" fmla="*/ 640 h 682"/>
              <a:gd name="T60" fmla="*/ 492 w 513"/>
              <a:gd name="T61" fmla="*/ 516 h 682"/>
              <a:gd name="T62" fmla="*/ 258 w 513"/>
              <a:gd name="T63" fmla="*/ 655 h 682"/>
              <a:gd name="T64" fmla="*/ 246 w 513"/>
              <a:gd name="T65" fmla="*/ 644 h 682"/>
              <a:gd name="T66" fmla="*/ 258 w 513"/>
              <a:gd name="T67" fmla="*/ 633 h 682"/>
              <a:gd name="T68" fmla="*/ 269 w 513"/>
              <a:gd name="T69" fmla="*/ 644 h 682"/>
              <a:gd name="T70" fmla="*/ 258 w 513"/>
              <a:gd name="T71" fmla="*/ 655 h 682"/>
              <a:gd name="T72" fmla="*/ 258 w 513"/>
              <a:gd name="T73" fmla="*/ 606 h 682"/>
              <a:gd name="T74" fmla="*/ 246 w 513"/>
              <a:gd name="T75" fmla="*/ 595 h 682"/>
              <a:gd name="T76" fmla="*/ 258 w 513"/>
              <a:gd name="T77" fmla="*/ 584 h 682"/>
              <a:gd name="T78" fmla="*/ 269 w 513"/>
              <a:gd name="T79" fmla="*/ 595 h 682"/>
              <a:gd name="T80" fmla="*/ 258 w 513"/>
              <a:gd name="T81" fmla="*/ 606 h 682"/>
              <a:gd name="T82" fmla="*/ 258 w 513"/>
              <a:gd name="T83" fmla="*/ 558 h 682"/>
              <a:gd name="T84" fmla="*/ 246 w 513"/>
              <a:gd name="T85" fmla="*/ 546 h 682"/>
              <a:gd name="T86" fmla="*/ 258 w 513"/>
              <a:gd name="T87" fmla="*/ 535 h 682"/>
              <a:gd name="T88" fmla="*/ 269 w 513"/>
              <a:gd name="T89" fmla="*/ 546 h 682"/>
              <a:gd name="T90" fmla="*/ 258 w 513"/>
              <a:gd name="T91" fmla="*/ 558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3" h="682">
                <a:moveTo>
                  <a:pt x="492" y="516"/>
                </a:moveTo>
                <a:cubicBezTo>
                  <a:pt x="491" y="514"/>
                  <a:pt x="490" y="511"/>
                  <a:pt x="488" y="509"/>
                </a:cubicBezTo>
                <a:cubicBezTo>
                  <a:pt x="482" y="502"/>
                  <a:pt x="470" y="493"/>
                  <a:pt x="455" y="485"/>
                </a:cubicBezTo>
                <a:cubicBezTo>
                  <a:pt x="423" y="467"/>
                  <a:pt x="372" y="449"/>
                  <a:pt x="356" y="439"/>
                </a:cubicBezTo>
                <a:cubicBezTo>
                  <a:pt x="311" y="524"/>
                  <a:pt x="311" y="524"/>
                  <a:pt x="311" y="524"/>
                </a:cubicBezTo>
                <a:cubicBezTo>
                  <a:pt x="265" y="477"/>
                  <a:pt x="265" y="477"/>
                  <a:pt x="265" y="477"/>
                </a:cubicBezTo>
                <a:cubicBezTo>
                  <a:pt x="354" y="437"/>
                  <a:pt x="354" y="437"/>
                  <a:pt x="354" y="437"/>
                </a:cubicBezTo>
                <a:cubicBezTo>
                  <a:pt x="353" y="437"/>
                  <a:pt x="353" y="436"/>
                  <a:pt x="352" y="436"/>
                </a:cubicBezTo>
                <a:cubicBezTo>
                  <a:pt x="349" y="432"/>
                  <a:pt x="340" y="416"/>
                  <a:pt x="342" y="396"/>
                </a:cubicBezTo>
                <a:cubicBezTo>
                  <a:pt x="343" y="392"/>
                  <a:pt x="344" y="389"/>
                  <a:pt x="345" y="385"/>
                </a:cubicBezTo>
                <a:cubicBezTo>
                  <a:pt x="348" y="380"/>
                  <a:pt x="350" y="375"/>
                  <a:pt x="352" y="371"/>
                </a:cubicBezTo>
                <a:cubicBezTo>
                  <a:pt x="452" y="357"/>
                  <a:pt x="485" y="322"/>
                  <a:pt x="487" y="300"/>
                </a:cubicBezTo>
                <a:cubicBezTo>
                  <a:pt x="420" y="280"/>
                  <a:pt x="418" y="210"/>
                  <a:pt x="412" y="143"/>
                </a:cubicBezTo>
                <a:cubicBezTo>
                  <a:pt x="405" y="64"/>
                  <a:pt x="343" y="0"/>
                  <a:pt x="258" y="0"/>
                </a:cubicBezTo>
                <a:cubicBezTo>
                  <a:pt x="174" y="0"/>
                  <a:pt x="121" y="65"/>
                  <a:pt x="105" y="143"/>
                </a:cubicBezTo>
                <a:cubicBezTo>
                  <a:pt x="92" y="208"/>
                  <a:pt x="93" y="297"/>
                  <a:pt x="25" y="297"/>
                </a:cubicBezTo>
                <a:cubicBezTo>
                  <a:pt x="26" y="320"/>
                  <a:pt x="60" y="357"/>
                  <a:pt x="165" y="371"/>
                </a:cubicBezTo>
                <a:cubicBezTo>
                  <a:pt x="167" y="376"/>
                  <a:pt x="169" y="380"/>
                  <a:pt x="171" y="385"/>
                </a:cubicBezTo>
                <a:cubicBezTo>
                  <a:pt x="173" y="389"/>
                  <a:pt x="174" y="392"/>
                  <a:pt x="174" y="396"/>
                </a:cubicBezTo>
                <a:cubicBezTo>
                  <a:pt x="177" y="416"/>
                  <a:pt x="168" y="432"/>
                  <a:pt x="164" y="436"/>
                </a:cubicBezTo>
                <a:cubicBezTo>
                  <a:pt x="164" y="436"/>
                  <a:pt x="163" y="437"/>
                  <a:pt x="162" y="438"/>
                </a:cubicBezTo>
                <a:cubicBezTo>
                  <a:pt x="250" y="477"/>
                  <a:pt x="250" y="477"/>
                  <a:pt x="250" y="477"/>
                </a:cubicBezTo>
                <a:cubicBezTo>
                  <a:pt x="204" y="524"/>
                  <a:pt x="204" y="524"/>
                  <a:pt x="204" y="524"/>
                </a:cubicBezTo>
                <a:cubicBezTo>
                  <a:pt x="159" y="440"/>
                  <a:pt x="159" y="440"/>
                  <a:pt x="159" y="440"/>
                </a:cubicBezTo>
                <a:cubicBezTo>
                  <a:pt x="143" y="450"/>
                  <a:pt x="92" y="468"/>
                  <a:pt x="61" y="485"/>
                </a:cubicBezTo>
                <a:cubicBezTo>
                  <a:pt x="46" y="493"/>
                  <a:pt x="34" y="502"/>
                  <a:pt x="28" y="509"/>
                </a:cubicBezTo>
                <a:cubicBezTo>
                  <a:pt x="26" y="511"/>
                  <a:pt x="25" y="514"/>
                  <a:pt x="24" y="516"/>
                </a:cubicBezTo>
                <a:cubicBezTo>
                  <a:pt x="3" y="571"/>
                  <a:pt x="0" y="615"/>
                  <a:pt x="13" y="640"/>
                </a:cubicBezTo>
                <a:cubicBezTo>
                  <a:pt x="27" y="658"/>
                  <a:pt x="20" y="682"/>
                  <a:pt x="258" y="682"/>
                </a:cubicBezTo>
                <a:cubicBezTo>
                  <a:pt x="496" y="682"/>
                  <a:pt x="489" y="658"/>
                  <a:pt x="503" y="640"/>
                </a:cubicBezTo>
                <a:cubicBezTo>
                  <a:pt x="513" y="619"/>
                  <a:pt x="513" y="571"/>
                  <a:pt x="492" y="516"/>
                </a:cubicBezTo>
                <a:close/>
                <a:moveTo>
                  <a:pt x="258" y="655"/>
                </a:moveTo>
                <a:cubicBezTo>
                  <a:pt x="251" y="655"/>
                  <a:pt x="246" y="650"/>
                  <a:pt x="246" y="644"/>
                </a:cubicBezTo>
                <a:cubicBezTo>
                  <a:pt x="246" y="638"/>
                  <a:pt x="251" y="633"/>
                  <a:pt x="258" y="633"/>
                </a:cubicBezTo>
                <a:cubicBezTo>
                  <a:pt x="264" y="633"/>
                  <a:pt x="269" y="638"/>
                  <a:pt x="269" y="644"/>
                </a:cubicBezTo>
                <a:cubicBezTo>
                  <a:pt x="269" y="650"/>
                  <a:pt x="264" y="655"/>
                  <a:pt x="258" y="655"/>
                </a:cubicBezTo>
                <a:close/>
                <a:moveTo>
                  <a:pt x="258" y="606"/>
                </a:moveTo>
                <a:cubicBezTo>
                  <a:pt x="251" y="606"/>
                  <a:pt x="246" y="601"/>
                  <a:pt x="246" y="595"/>
                </a:cubicBezTo>
                <a:cubicBezTo>
                  <a:pt x="246" y="589"/>
                  <a:pt x="251" y="584"/>
                  <a:pt x="258" y="584"/>
                </a:cubicBezTo>
                <a:cubicBezTo>
                  <a:pt x="264" y="584"/>
                  <a:pt x="269" y="589"/>
                  <a:pt x="269" y="595"/>
                </a:cubicBezTo>
                <a:cubicBezTo>
                  <a:pt x="269" y="601"/>
                  <a:pt x="264" y="606"/>
                  <a:pt x="258" y="606"/>
                </a:cubicBezTo>
                <a:close/>
                <a:moveTo>
                  <a:pt x="258" y="558"/>
                </a:moveTo>
                <a:cubicBezTo>
                  <a:pt x="251" y="558"/>
                  <a:pt x="246" y="553"/>
                  <a:pt x="246" y="546"/>
                </a:cubicBezTo>
                <a:cubicBezTo>
                  <a:pt x="246" y="540"/>
                  <a:pt x="251" y="535"/>
                  <a:pt x="258" y="535"/>
                </a:cubicBezTo>
                <a:cubicBezTo>
                  <a:pt x="264" y="535"/>
                  <a:pt x="269" y="540"/>
                  <a:pt x="269" y="546"/>
                </a:cubicBezTo>
                <a:cubicBezTo>
                  <a:pt x="269" y="553"/>
                  <a:pt x="264" y="558"/>
                  <a:pt x="258" y="558"/>
                </a:cubicBez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600" dirty="0">
              <a:solidFill>
                <a:srgbClr val="505050"/>
              </a:solidFill>
            </a:endParaRPr>
          </a:p>
        </p:txBody>
      </p:sp>
      <p:sp>
        <p:nvSpPr>
          <p:cNvPr id="133" name="Freeform 132"/>
          <p:cNvSpPr>
            <a:spLocks noEditPoints="1"/>
          </p:cNvSpPr>
          <p:nvPr/>
        </p:nvSpPr>
        <p:spPr bwMode="auto">
          <a:xfrm>
            <a:off x="3692835" y="5261854"/>
            <a:ext cx="268927" cy="293375"/>
          </a:xfrm>
          <a:custGeom>
            <a:avLst/>
            <a:gdLst>
              <a:gd name="T0" fmla="*/ 492 w 513"/>
              <a:gd name="T1" fmla="*/ 516 h 682"/>
              <a:gd name="T2" fmla="*/ 488 w 513"/>
              <a:gd name="T3" fmla="*/ 509 h 682"/>
              <a:gd name="T4" fmla="*/ 455 w 513"/>
              <a:gd name="T5" fmla="*/ 485 h 682"/>
              <a:gd name="T6" fmla="*/ 356 w 513"/>
              <a:gd name="T7" fmla="*/ 439 h 682"/>
              <a:gd name="T8" fmla="*/ 311 w 513"/>
              <a:gd name="T9" fmla="*/ 524 h 682"/>
              <a:gd name="T10" fmla="*/ 265 w 513"/>
              <a:gd name="T11" fmla="*/ 477 h 682"/>
              <a:gd name="T12" fmla="*/ 354 w 513"/>
              <a:gd name="T13" fmla="*/ 437 h 682"/>
              <a:gd name="T14" fmla="*/ 352 w 513"/>
              <a:gd name="T15" fmla="*/ 436 h 682"/>
              <a:gd name="T16" fmla="*/ 342 w 513"/>
              <a:gd name="T17" fmla="*/ 396 h 682"/>
              <a:gd name="T18" fmla="*/ 345 w 513"/>
              <a:gd name="T19" fmla="*/ 385 h 682"/>
              <a:gd name="T20" fmla="*/ 352 w 513"/>
              <a:gd name="T21" fmla="*/ 371 h 682"/>
              <a:gd name="T22" fmla="*/ 487 w 513"/>
              <a:gd name="T23" fmla="*/ 300 h 682"/>
              <a:gd name="T24" fmla="*/ 412 w 513"/>
              <a:gd name="T25" fmla="*/ 143 h 682"/>
              <a:gd name="T26" fmla="*/ 258 w 513"/>
              <a:gd name="T27" fmla="*/ 0 h 682"/>
              <a:gd name="T28" fmla="*/ 105 w 513"/>
              <a:gd name="T29" fmla="*/ 143 h 682"/>
              <a:gd name="T30" fmla="*/ 25 w 513"/>
              <a:gd name="T31" fmla="*/ 297 h 682"/>
              <a:gd name="T32" fmla="*/ 165 w 513"/>
              <a:gd name="T33" fmla="*/ 371 h 682"/>
              <a:gd name="T34" fmla="*/ 171 w 513"/>
              <a:gd name="T35" fmla="*/ 385 h 682"/>
              <a:gd name="T36" fmla="*/ 174 w 513"/>
              <a:gd name="T37" fmla="*/ 396 h 682"/>
              <a:gd name="T38" fmla="*/ 164 w 513"/>
              <a:gd name="T39" fmla="*/ 436 h 682"/>
              <a:gd name="T40" fmla="*/ 162 w 513"/>
              <a:gd name="T41" fmla="*/ 438 h 682"/>
              <a:gd name="T42" fmla="*/ 250 w 513"/>
              <a:gd name="T43" fmla="*/ 477 h 682"/>
              <a:gd name="T44" fmla="*/ 204 w 513"/>
              <a:gd name="T45" fmla="*/ 524 h 682"/>
              <a:gd name="T46" fmla="*/ 159 w 513"/>
              <a:gd name="T47" fmla="*/ 440 h 682"/>
              <a:gd name="T48" fmla="*/ 61 w 513"/>
              <a:gd name="T49" fmla="*/ 485 h 682"/>
              <a:gd name="T50" fmla="*/ 28 w 513"/>
              <a:gd name="T51" fmla="*/ 509 h 682"/>
              <a:gd name="T52" fmla="*/ 24 w 513"/>
              <a:gd name="T53" fmla="*/ 516 h 682"/>
              <a:gd name="T54" fmla="*/ 13 w 513"/>
              <a:gd name="T55" fmla="*/ 640 h 682"/>
              <a:gd name="T56" fmla="*/ 258 w 513"/>
              <a:gd name="T57" fmla="*/ 682 h 682"/>
              <a:gd name="T58" fmla="*/ 503 w 513"/>
              <a:gd name="T59" fmla="*/ 640 h 682"/>
              <a:gd name="T60" fmla="*/ 492 w 513"/>
              <a:gd name="T61" fmla="*/ 516 h 682"/>
              <a:gd name="T62" fmla="*/ 258 w 513"/>
              <a:gd name="T63" fmla="*/ 655 h 682"/>
              <a:gd name="T64" fmla="*/ 246 w 513"/>
              <a:gd name="T65" fmla="*/ 644 h 682"/>
              <a:gd name="T66" fmla="*/ 258 w 513"/>
              <a:gd name="T67" fmla="*/ 633 h 682"/>
              <a:gd name="T68" fmla="*/ 269 w 513"/>
              <a:gd name="T69" fmla="*/ 644 h 682"/>
              <a:gd name="T70" fmla="*/ 258 w 513"/>
              <a:gd name="T71" fmla="*/ 655 h 682"/>
              <a:gd name="T72" fmla="*/ 258 w 513"/>
              <a:gd name="T73" fmla="*/ 606 h 682"/>
              <a:gd name="T74" fmla="*/ 246 w 513"/>
              <a:gd name="T75" fmla="*/ 595 h 682"/>
              <a:gd name="T76" fmla="*/ 258 w 513"/>
              <a:gd name="T77" fmla="*/ 584 h 682"/>
              <a:gd name="T78" fmla="*/ 269 w 513"/>
              <a:gd name="T79" fmla="*/ 595 h 682"/>
              <a:gd name="T80" fmla="*/ 258 w 513"/>
              <a:gd name="T81" fmla="*/ 606 h 682"/>
              <a:gd name="T82" fmla="*/ 258 w 513"/>
              <a:gd name="T83" fmla="*/ 558 h 682"/>
              <a:gd name="T84" fmla="*/ 246 w 513"/>
              <a:gd name="T85" fmla="*/ 546 h 682"/>
              <a:gd name="T86" fmla="*/ 258 w 513"/>
              <a:gd name="T87" fmla="*/ 535 h 682"/>
              <a:gd name="T88" fmla="*/ 269 w 513"/>
              <a:gd name="T89" fmla="*/ 546 h 682"/>
              <a:gd name="T90" fmla="*/ 258 w 513"/>
              <a:gd name="T91" fmla="*/ 558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3" h="682">
                <a:moveTo>
                  <a:pt x="492" y="516"/>
                </a:moveTo>
                <a:cubicBezTo>
                  <a:pt x="491" y="514"/>
                  <a:pt x="490" y="511"/>
                  <a:pt x="488" y="509"/>
                </a:cubicBezTo>
                <a:cubicBezTo>
                  <a:pt x="482" y="502"/>
                  <a:pt x="470" y="493"/>
                  <a:pt x="455" y="485"/>
                </a:cubicBezTo>
                <a:cubicBezTo>
                  <a:pt x="423" y="467"/>
                  <a:pt x="372" y="449"/>
                  <a:pt x="356" y="439"/>
                </a:cubicBezTo>
                <a:cubicBezTo>
                  <a:pt x="311" y="524"/>
                  <a:pt x="311" y="524"/>
                  <a:pt x="311" y="524"/>
                </a:cubicBezTo>
                <a:cubicBezTo>
                  <a:pt x="265" y="477"/>
                  <a:pt x="265" y="477"/>
                  <a:pt x="265" y="477"/>
                </a:cubicBezTo>
                <a:cubicBezTo>
                  <a:pt x="354" y="437"/>
                  <a:pt x="354" y="437"/>
                  <a:pt x="354" y="437"/>
                </a:cubicBezTo>
                <a:cubicBezTo>
                  <a:pt x="353" y="437"/>
                  <a:pt x="353" y="436"/>
                  <a:pt x="352" y="436"/>
                </a:cubicBezTo>
                <a:cubicBezTo>
                  <a:pt x="349" y="432"/>
                  <a:pt x="340" y="416"/>
                  <a:pt x="342" y="396"/>
                </a:cubicBezTo>
                <a:cubicBezTo>
                  <a:pt x="343" y="392"/>
                  <a:pt x="344" y="389"/>
                  <a:pt x="345" y="385"/>
                </a:cubicBezTo>
                <a:cubicBezTo>
                  <a:pt x="348" y="380"/>
                  <a:pt x="350" y="375"/>
                  <a:pt x="352" y="371"/>
                </a:cubicBezTo>
                <a:cubicBezTo>
                  <a:pt x="452" y="357"/>
                  <a:pt x="485" y="322"/>
                  <a:pt x="487" y="300"/>
                </a:cubicBezTo>
                <a:cubicBezTo>
                  <a:pt x="420" y="280"/>
                  <a:pt x="418" y="210"/>
                  <a:pt x="412" y="143"/>
                </a:cubicBezTo>
                <a:cubicBezTo>
                  <a:pt x="405" y="64"/>
                  <a:pt x="343" y="0"/>
                  <a:pt x="258" y="0"/>
                </a:cubicBezTo>
                <a:cubicBezTo>
                  <a:pt x="174" y="0"/>
                  <a:pt x="121" y="65"/>
                  <a:pt x="105" y="143"/>
                </a:cubicBezTo>
                <a:cubicBezTo>
                  <a:pt x="92" y="208"/>
                  <a:pt x="93" y="297"/>
                  <a:pt x="25" y="297"/>
                </a:cubicBezTo>
                <a:cubicBezTo>
                  <a:pt x="26" y="320"/>
                  <a:pt x="60" y="357"/>
                  <a:pt x="165" y="371"/>
                </a:cubicBezTo>
                <a:cubicBezTo>
                  <a:pt x="167" y="376"/>
                  <a:pt x="169" y="380"/>
                  <a:pt x="171" y="385"/>
                </a:cubicBezTo>
                <a:cubicBezTo>
                  <a:pt x="173" y="389"/>
                  <a:pt x="174" y="392"/>
                  <a:pt x="174" y="396"/>
                </a:cubicBezTo>
                <a:cubicBezTo>
                  <a:pt x="177" y="416"/>
                  <a:pt x="168" y="432"/>
                  <a:pt x="164" y="436"/>
                </a:cubicBezTo>
                <a:cubicBezTo>
                  <a:pt x="164" y="436"/>
                  <a:pt x="163" y="437"/>
                  <a:pt x="162" y="438"/>
                </a:cubicBezTo>
                <a:cubicBezTo>
                  <a:pt x="250" y="477"/>
                  <a:pt x="250" y="477"/>
                  <a:pt x="250" y="477"/>
                </a:cubicBezTo>
                <a:cubicBezTo>
                  <a:pt x="204" y="524"/>
                  <a:pt x="204" y="524"/>
                  <a:pt x="204" y="524"/>
                </a:cubicBezTo>
                <a:cubicBezTo>
                  <a:pt x="159" y="440"/>
                  <a:pt x="159" y="440"/>
                  <a:pt x="159" y="440"/>
                </a:cubicBezTo>
                <a:cubicBezTo>
                  <a:pt x="143" y="450"/>
                  <a:pt x="92" y="468"/>
                  <a:pt x="61" y="485"/>
                </a:cubicBezTo>
                <a:cubicBezTo>
                  <a:pt x="46" y="493"/>
                  <a:pt x="34" y="502"/>
                  <a:pt x="28" y="509"/>
                </a:cubicBezTo>
                <a:cubicBezTo>
                  <a:pt x="26" y="511"/>
                  <a:pt x="25" y="514"/>
                  <a:pt x="24" y="516"/>
                </a:cubicBezTo>
                <a:cubicBezTo>
                  <a:pt x="3" y="571"/>
                  <a:pt x="0" y="615"/>
                  <a:pt x="13" y="640"/>
                </a:cubicBezTo>
                <a:cubicBezTo>
                  <a:pt x="27" y="658"/>
                  <a:pt x="20" y="682"/>
                  <a:pt x="258" y="682"/>
                </a:cubicBezTo>
                <a:cubicBezTo>
                  <a:pt x="496" y="682"/>
                  <a:pt x="489" y="658"/>
                  <a:pt x="503" y="640"/>
                </a:cubicBezTo>
                <a:cubicBezTo>
                  <a:pt x="513" y="619"/>
                  <a:pt x="513" y="571"/>
                  <a:pt x="492" y="516"/>
                </a:cubicBezTo>
                <a:close/>
                <a:moveTo>
                  <a:pt x="258" y="655"/>
                </a:moveTo>
                <a:cubicBezTo>
                  <a:pt x="251" y="655"/>
                  <a:pt x="246" y="650"/>
                  <a:pt x="246" y="644"/>
                </a:cubicBezTo>
                <a:cubicBezTo>
                  <a:pt x="246" y="638"/>
                  <a:pt x="251" y="633"/>
                  <a:pt x="258" y="633"/>
                </a:cubicBezTo>
                <a:cubicBezTo>
                  <a:pt x="264" y="633"/>
                  <a:pt x="269" y="638"/>
                  <a:pt x="269" y="644"/>
                </a:cubicBezTo>
                <a:cubicBezTo>
                  <a:pt x="269" y="650"/>
                  <a:pt x="264" y="655"/>
                  <a:pt x="258" y="655"/>
                </a:cubicBezTo>
                <a:close/>
                <a:moveTo>
                  <a:pt x="258" y="606"/>
                </a:moveTo>
                <a:cubicBezTo>
                  <a:pt x="251" y="606"/>
                  <a:pt x="246" y="601"/>
                  <a:pt x="246" y="595"/>
                </a:cubicBezTo>
                <a:cubicBezTo>
                  <a:pt x="246" y="589"/>
                  <a:pt x="251" y="584"/>
                  <a:pt x="258" y="584"/>
                </a:cubicBezTo>
                <a:cubicBezTo>
                  <a:pt x="264" y="584"/>
                  <a:pt x="269" y="589"/>
                  <a:pt x="269" y="595"/>
                </a:cubicBezTo>
                <a:cubicBezTo>
                  <a:pt x="269" y="601"/>
                  <a:pt x="264" y="606"/>
                  <a:pt x="258" y="606"/>
                </a:cubicBezTo>
                <a:close/>
                <a:moveTo>
                  <a:pt x="258" y="558"/>
                </a:moveTo>
                <a:cubicBezTo>
                  <a:pt x="251" y="558"/>
                  <a:pt x="246" y="553"/>
                  <a:pt x="246" y="546"/>
                </a:cubicBezTo>
                <a:cubicBezTo>
                  <a:pt x="246" y="540"/>
                  <a:pt x="251" y="535"/>
                  <a:pt x="258" y="535"/>
                </a:cubicBezTo>
                <a:cubicBezTo>
                  <a:pt x="264" y="535"/>
                  <a:pt x="269" y="540"/>
                  <a:pt x="269" y="546"/>
                </a:cubicBezTo>
                <a:cubicBezTo>
                  <a:pt x="269" y="553"/>
                  <a:pt x="264" y="558"/>
                  <a:pt x="258" y="558"/>
                </a:cubicBez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600" dirty="0">
              <a:solidFill>
                <a:srgbClr val="505050"/>
              </a:solidFill>
            </a:endParaRPr>
          </a:p>
        </p:txBody>
      </p:sp>
      <p:sp>
        <p:nvSpPr>
          <p:cNvPr id="134" name="Rectangle 133"/>
          <p:cNvSpPr/>
          <p:nvPr/>
        </p:nvSpPr>
        <p:spPr>
          <a:xfrm>
            <a:off x="2286581" y="2588166"/>
            <a:ext cx="1488810" cy="373787"/>
          </a:xfrm>
          <a:prstGeom prst="rect">
            <a:avLst/>
          </a:prstGeom>
          <a:solidFill>
            <a:schemeClr val="bg2">
              <a:lumMod val="25000"/>
            </a:schemeClr>
          </a:solidFill>
          <a:ln w="12700" cap="flat" cmpd="sng" algn="ctr">
            <a:noFill/>
            <a:prstDash val="solid"/>
          </a:ln>
          <a:effectLst/>
        </p:spPr>
        <p:txBody>
          <a:bodyPr vert="horz" lIns="0" rIns="179285" rtlCol="0" anchor="ctr"/>
          <a:lstStyle/>
          <a:p>
            <a:pPr algn="r" defTabSz="914285"/>
            <a:r>
              <a:rPr lang="en-US" sz="1000" b="1" kern="0" dirty="0">
                <a:solidFill>
                  <a:sysClr val="window" lastClr="FFFFFF"/>
                </a:solidFill>
              </a:rPr>
              <a:t>SMB Partner</a:t>
            </a:r>
          </a:p>
        </p:txBody>
      </p:sp>
      <p:sp>
        <p:nvSpPr>
          <p:cNvPr id="136" name="Rectangle 135"/>
          <p:cNvSpPr/>
          <p:nvPr/>
        </p:nvSpPr>
        <p:spPr>
          <a:xfrm>
            <a:off x="3775392" y="2601632"/>
            <a:ext cx="2952786" cy="358570"/>
          </a:xfrm>
          <a:prstGeom prst="rect">
            <a:avLst/>
          </a:prstGeom>
          <a:solidFill>
            <a:schemeClr val="bg1"/>
          </a:solidFill>
          <a:ln w="6350" cap="flat" cmpd="sng" algn="ctr">
            <a:noFill/>
            <a:prstDash val="solid"/>
          </a:ln>
          <a:effectLst/>
        </p:spPr>
        <p:txBody>
          <a:bodyPr vert="horz" rtlCol="0" anchor="ctr"/>
          <a:lstStyle/>
          <a:p>
            <a:pPr>
              <a:lnSpc>
                <a:spcPct val="90000"/>
              </a:lnSpc>
              <a:buClr>
                <a:srgbClr val="2C6E3C"/>
              </a:buClr>
              <a:buSzPct val="100000"/>
              <a:defRPr/>
            </a:pPr>
            <a:r>
              <a:rPr lang="en-US" sz="700" kern="0" dirty="0">
                <a:solidFill>
                  <a:srgbClr val="505050">
                    <a:lumMod val="50000"/>
                  </a:srgbClr>
                </a:solidFill>
              </a:rPr>
              <a:t>Solution Provider (VAP)</a:t>
            </a:r>
          </a:p>
          <a:p>
            <a:pPr>
              <a:lnSpc>
                <a:spcPct val="90000"/>
              </a:lnSpc>
              <a:buClr>
                <a:srgbClr val="2C6E3C"/>
              </a:buClr>
              <a:buSzPct val="100000"/>
              <a:defRPr/>
            </a:pPr>
            <a:r>
              <a:rPr lang="en-US" sz="700" kern="0" dirty="0">
                <a:solidFill>
                  <a:srgbClr val="505050">
                    <a:lumMod val="50000"/>
                  </a:srgbClr>
                </a:solidFill>
              </a:rPr>
              <a:t>Reseller (VAR)/Small ISV</a:t>
            </a:r>
          </a:p>
          <a:p>
            <a:pPr>
              <a:lnSpc>
                <a:spcPct val="90000"/>
              </a:lnSpc>
              <a:buClr>
                <a:srgbClr val="2C6E3C"/>
              </a:buClr>
              <a:buSzPct val="100000"/>
              <a:defRPr/>
            </a:pPr>
            <a:r>
              <a:rPr lang="en-US" sz="700" kern="0" dirty="0">
                <a:solidFill>
                  <a:srgbClr val="505050">
                    <a:lumMod val="50000"/>
                  </a:srgbClr>
                </a:solidFill>
              </a:rPr>
              <a:t>software Services/Hosting</a:t>
            </a:r>
          </a:p>
        </p:txBody>
      </p:sp>
      <p:sp>
        <p:nvSpPr>
          <p:cNvPr id="137" name="Freeform 136"/>
          <p:cNvSpPr>
            <a:spLocks noEditPoints="1"/>
          </p:cNvSpPr>
          <p:nvPr/>
        </p:nvSpPr>
        <p:spPr bwMode="auto">
          <a:xfrm>
            <a:off x="2378839" y="2636091"/>
            <a:ext cx="264697" cy="291524"/>
          </a:xfrm>
          <a:custGeom>
            <a:avLst/>
            <a:gdLst>
              <a:gd name="T0" fmla="*/ 492 w 513"/>
              <a:gd name="T1" fmla="*/ 516 h 682"/>
              <a:gd name="T2" fmla="*/ 488 w 513"/>
              <a:gd name="T3" fmla="*/ 509 h 682"/>
              <a:gd name="T4" fmla="*/ 455 w 513"/>
              <a:gd name="T5" fmla="*/ 485 h 682"/>
              <a:gd name="T6" fmla="*/ 356 w 513"/>
              <a:gd name="T7" fmla="*/ 439 h 682"/>
              <a:gd name="T8" fmla="*/ 311 w 513"/>
              <a:gd name="T9" fmla="*/ 524 h 682"/>
              <a:gd name="T10" fmla="*/ 265 w 513"/>
              <a:gd name="T11" fmla="*/ 477 h 682"/>
              <a:gd name="T12" fmla="*/ 354 w 513"/>
              <a:gd name="T13" fmla="*/ 437 h 682"/>
              <a:gd name="T14" fmla="*/ 352 w 513"/>
              <a:gd name="T15" fmla="*/ 436 h 682"/>
              <a:gd name="T16" fmla="*/ 342 w 513"/>
              <a:gd name="T17" fmla="*/ 396 h 682"/>
              <a:gd name="T18" fmla="*/ 345 w 513"/>
              <a:gd name="T19" fmla="*/ 385 h 682"/>
              <a:gd name="T20" fmla="*/ 352 w 513"/>
              <a:gd name="T21" fmla="*/ 371 h 682"/>
              <a:gd name="T22" fmla="*/ 487 w 513"/>
              <a:gd name="T23" fmla="*/ 300 h 682"/>
              <a:gd name="T24" fmla="*/ 412 w 513"/>
              <a:gd name="T25" fmla="*/ 143 h 682"/>
              <a:gd name="T26" fmla="*/ 258 w 513"/>
              <a:gd name="T27" fmla="*/ 0 h 682"/>
              <a:gd name="T28" fmla="*/ 105 w 513"/>
              <a:gd name="T29" fmla="*/ 143 h 682"/>
              <a:gd name="T30" fmla="*/ 25 w 513"/>
              <a:gd name="T31" fmla="*/ 297 h 682"/>
              <a:gd name="T32" fmla="*/ 165 w 513"/>
              <a:gd name="T33" fmla="*/ 371 h 682"/>
              <a:gd name="T34" fmla="*/ 171 w 513"/>
              <a:gd name="T35" fmla="*/ 385 h 682"/>
              <a:gd name="T36" fmla="*/ 174 w 513"/>
              <a:gd name="T37" fmla="*/ 396 h 682"/>
              <a:gd name="T38" fmla="*/ 164 w 513"/>
              <a:gd name="T39" fmla="*/ 436 h 682"/>
              <a:gd name="T40" fmla="*/ 162 w 513"/>
              <a:gd name="T41" fmla="*/ 438 h 682"/>
              <a:gd name="T42" fmla="*/ 250 w 513"/>
              <a:gd name="T43" fmla="*/ 477 h 682"/>
              <a:gd name="T44" fmla="*/ 204 w 513"/>
              <a:gd name="T45" fmla="*/ 524 h 682"/>
              <a:gd name="T46" fmla="*/ 159 w 513"/>
              <a:gd name="T47" fmla="*/ 440 h 682"/>
              <a:gd name="T48" fmla="*/ 61 w 513"/>
              <a:gd name="T49" fmla="*/ 485 h 682"/>
              <a:gd name="T50" fmla="*/ 28 w 513"/>
              <a:gd name="T51" fmla="*/ 509 h 682"/>
              <a:gd name="T52" fmla="*/ 24 w 513"/>
              <a:gd name="T53" fmla="*/ 516 h 682"/>
              <a:gd name="T54" fmla="*/ 13 w 513"/>
              <a:gd name="T55" fmla="*/ 640 h 682"/>
              <a:gd name="T56" fmla="*/ 258 w 513"/>
              <a:gd name="T57" fmla="*/ 682 h 682"/>
              <a:gd name="T58" fmla="*/ 503 w 513"/>
              <a:gd name="T59" fmla="*/ 640 h 682"/>
              <a:gd name="T60" fmla="*/ 492 w 513"/>
              <a:gd name="T61" fmla="*/ 516 h 682"/>
              <a:gd name="T62" fmla="*/ 258 w 513"/>
              <a:gd name="T63" fmla="*/ 655 h 682"/>
              <a:gd name="T64" fmla="*/ 246 w 513"/>
              <a:gd name="T65" fmla="*/ 644 h 682"/>
              <a:gd name="T66" fmla="*/ 258 w 513"/>
              <a:gd name="T67" fmla="*/ 633 h 682"/>
              <a:gd name="T68" fmla="*/ 269 w 513"/>
              <a:gd name="T69" fmla="*/ 644 h 682"/>
              <a:gd name="T70" fmla="*/ 258 w 513"/>
              <a:gd name="T71" fmla="*/ 655 h 682"/>
              <a:gd name="T72" fmla="*/ 258 w 513"/>
              <a:gd name="T73" fmla="*/ 606 h 682"/>
              <a:gd name="T74" fmla="*/ 246 w 513"/>
              <a:gd name="T75" fmla="*/ 595 h 682"/>
              <a:gd name="T76" fmla="*/ 258 w 513"/>
              <a:gd name="T77" fmla="*/ 584 h 682"/>
              <a:gd name="T78" fmla="*/ 269 w 513"/>
              <a:gd name="T79" fmla="*/ 595 h 682"/>
              <a:gd name="T80" fmla="*/ 258 w 513"/>
              <a:gd name="T81" fmla="*/ 606 h 682"/>
              <a:gd name="T82" fmla="*/ 258 w 513"/>
              <a:gd name="T83" fmla="*/ 558 h 682"/>
              <a:gd name="T84" fmla="*/ 246 w 513"/>
              <a:gd name="T85" fmla="*/ 546 h 682"/>
              <a:gd name="T86" fmla="*/ 258 w 513"/>
              <a:gd name="T87" fmla="*/ 535 h 682"/>
              <a:gd name="T88" fmla="*/ 269 w 513"/>
              <a:gd name="T89" fmla="*/ 546 h 682"/>
              <a:gd name="T90" fmla="*/ 258 w 513"/>
              <a:gd name="T91" fmla="*/ 558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3" h="682">
                <a:moveTo>
                  <a:pt x="492" y="516"/>
                </a:moveTo>
                <a:cubicBezTo>
                  <a:pt x="491" y="514"/>
                  <a:pt x="490" y="511"/>
                  <a:pt x="488" y="509"/>
                </a:cubicBezTo>
                <a:cubicBezTo>
                  <a:pt x="482" y="502"/>
                  <a:pt x="470" y="493"/>
                  <a:pt x="455" y="485"/>
                </a:cubicBezTo>
                <a:cubicBezTo>
                  <a:pt x="423" y="467"/>
                  <a:pt x="372" y="449"/>
                  <a:pt x="356" y="439"/>
                </a:cubicBezTo>
                <a:cubicBezTo>
                  <a:pt x="311" y="524"/>
                  <a:pt x="311" y="524"/>
                  <a:pt x="311" y="524"/>
                </a:cubicBezTo>
                <a:cubicBezTo>
                  <a:pt x="265" y="477"/>
                  <a:pt x="265" y="477"/>
                  <a:pt x="265" y="477"/>
                </a:cubicBezTo>
                <a:cubicBezTo>
                  <a:pt x="354" y="437"/>
                  <a:pt x="354" y="437"/>
                  <a:pt x="354" y="437"/>
                </a:cubicBezTo>
                <a:cubicBezTo>
                  <a:pt x="353" y="437"/>
                  <a:pt x="353" y="436"/>
                  <a:pt x="352" y="436"/>
                </a:cubicBezTo>
                <a:cubicBezTo>
                  <a:pt x="349" y="432"/>
                  <a:pt x="340" y="416"/>
                  <a:pt x="342" y="396"/>
                </a:cubicBezTo>
                <a:cubicBezTo>
                  <a:pt x="343" y="392"/>
                  <a:pt x="344" y="389"/>
                  <a:pt x="345" y="385"/>
                </a:cubicBezTo>
                <a:cubicBezTo>
                  <a:pt x="348" y="380"/>
                  <a:pt x="350" y="375"/>
                  <a:pt x="352" y="371"/>
                </a:cubicBezTo>
                <a:cubicBezTo>
                  <a:pt x="452" y="357"/>
                  <a:pt x="485" y="322"/>
                  <a:pt x="487" y="300"/>
                </a:cubicBezTo>
                <a:cubicBezTo>
                  <a:pt x="420" y="280"/>
                  <a:pt x="418" y="210"/>
                  <a:pt x="412" y="143"/>
                </a:cubicBezTo>
                <a:cubicBezTo>
                  <a:pt x="405" y="64"/>
                  <a:pt x="343" y="0"/>
                  <a:pt x="258" y="0"/>
                </a:cubicBezTo>
                <a:cubicBezTo>
                  <a:pt x="174" y="0"/>
                  <a:pt x="121" y="65"/>
                  <a:pt x="105" y="143"/>
                </a:cubicBezTo>
                <a:cubicBezTo>
                  <a:pt x="92" y="208"/>
                  <a:pt x="93" y="297"/>
                  <a:pt x="25" y="297"/>
                </a:cubicBezTo>
                <a:cubicBezTo>
                  <a:pt x="26" y="320"/>
                  <a:pt x="60" y="357"/>
                  <a:pt x="165" y="371"/>
                </a:cubicBezTo>
                <a:cubicBezTo>
                  <a:pt x="167" y="376"/>
                  <a:pt x="169" y="380"/>
                  <a:pt x="171" y="385"/>
                </a:cubicBezTo>
                <a:cubicBezTo>
                  <a:pt x="173" y="389"/>
                  <a:pt x="174" y="392"/>
                  <a:pt x="174" y="396"/>
                </a:cubicBezTo>
                <a:cubicBezTo>
                  <a:pt x="177" y="416"/>
                  <a:pt x="168" y="432"/>
                  <a:pt x="164" y="436"/>
                </a:cubicBezTo>
                <a:cubicBezTo>
                  <a:pt x="164" y="436"/>
                  <a:pt x="163" y="437"/>
                  <a:pt x="162" y="438"/>
                </a:cubicBezTo>
                <a:cubicBezTo>
                  <a:pt x="250" y="477"/>
                  <a:pt x="250" y="477"/>
                  <a:pt x="250" y="477"/>
                </a:cubicBezTo>
                <a:cubicBezTo>
                  <a:pt x="204" y="524"/>
                  <a:pt x="204" y="524"/>
                  <a:pt x="204" y="524"/>
                </a:cubicBezTo>
                <a:cubicBezTo>
                  <a:pt x="159" y="440"/>
                  <a:pt x="159" y="440"/>
                  <a:pt x="159" y="440"/>
                </a:cubicBezTo>
                <a:cubicBezTo>
                  <a:pt x="143" y="450"/>
                  <a:pt x="92" y="468"/>
                  <a:pt x="61" y="485"/>
                </a:cubicBezTo>
                <a:cubicBezTo>
                  <a:pt x="46" y="493"/>
                  <a:pt x="34" y="502"/>
                  <a:pt x="28" y="509"/>
                </a:cubicBezTo>
                <a:cubicBezTo>
                  <a:pt x="26" y="511"/>
                  <a:pt x="25" y="514"/>
                  <a:pt x="24" y="516"/>
                </a:cubicBezTo>
                <a:cubicBezTo>
                  <a:pt x="3" y="571"/>
                  <a:pt x="0" y="615"/>
                  <a:pt x="13" y="640"/>
                </a:cubicBezTo>
                <a:cubicBezTo>
                  <a:pt x="27" y="658"/>
                  <a:pt x="20" y="682"/>
                  <a:pt x="258" y="682"/>
                </a:cubicBezTo>
                <a:cubicBezTo>
                  <a:pt x="496" y="682"/>
                  <a:pt x="489" y="658"/>
                  <a:pt x="503" y="640"/>
                </a:cubicBezTo>
                <a:cubicBezTo>
                  <a:pt x="513" y="619"/>
                  <a:pt x="513" y="571"/>
                  <a:pt x="492" y="516"/>
                </a:cubicBezTo>
                <a:close/>
                <a:moveTo>
                  <a:pt x="258" y="655"/>
                </a:moveTo>
                <a:cubicBezTo>
                  <a:pt x="251" y="655"/>
                  <a:pt x="246" y="650"/>
                  <a:pt x="246" y="644"/>
                </a:cubicBezTo>
                <a:cubicBezTo>
                  <a:pt x="246" y="638"/>
                  <a:pt x="251" y="633"/>
                  <a:pt x="258" y="633"/>
                </a:cubicBezTo>
                <a:cubicBezTo>
                  <a:pt x="264" y="633"/>
                  <a:pt x="269" y="638"/>
                  <a:pt x="269" y="644"/>
                </a:cubicBezTo>
                <a:cubicBezTo>
                  <a:pt x="269" y="650"/>
                  <a:pt x="264" y="655"/>
                  <a:pt x="258" y="655"/>
                </a:cubicBezTo>
                <a:close/>
                <a:moveTo>
                  <a:pt x="258" y="606"/>
                </a:moveTo>
                <a:cubicBezTo>
                  <a:pt x="251" y="606"/>
                  <a:pt x="246" y="601"/>
                  <a:pt x="246" y="595"/>
                </a:cubicBezTo>
                <a:cubicBezTo>
                  <a:pt x="246" y="589"/>
                  <a:pt x="251" y="584"/>
                  <a:pt x="258" y="584"/>
                </a:cubicBezTo>
                <a:cubicBezTo>
                  <a:pt x="264" y="584"/>
                  <a:pt x="269" y="589"/>
                  <a:pt x="269" y="595"/>
                </a:cubicBezTo>
                <a:cubicBezTo>
                  <a:pt x="269" y="601"/>
                  <a:pt x="264" y="606"/>
                  <a:pt x="258" y="606"/>
                </a:cubicBezTo>
                <a:close/>
                <a:moveTo>
                  <a:pt x="258" y="558"/>
                </a:moveTo>
                <a:cubicBezTo>
                  <a:pt x="251" y="558"/>
                  <a:pt x="246" y="553"/>
                  <a:pt x="246" y="546"/>
                </a:cubicBezTo>
                <a:cubicBezTo>
                  <a:pt x="246" y="540"/>
                  <a:pt x="251" y="535"/>
                  <a:pt x="258" y="535"/>
                </a:cubicBezTo>
                <a:cubicBezTo>
                  <a:pt x="264" y="535"/>
                  <a:pt x="269" y="540"/>
                  <a:pt x="269" y="546"/>
                </a:cubicBezTo>
                <a:cubicBezTo>
                  <a:pt x="269" y="553"/>
                  <a:pt x="264" y="558"/>
                  <a:pt x="258" y="558"/>
                </a:cubicBez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600" dirty="0">
              <a:solidFill>
                <a:srgbClr val="505050"/>
              </a:solidFill>
            </a:endParaRPr>
          </a:p>
        </p:txBody>
      </p:sp>
      <p:sp>
        <p:nvSpPr>
          <p:cNvPr id="138" name="Rectangle 137"/>
          <p:cNvSpPr/>
          <p:nvPr/>
        </p:nvSpPr>
        <p:spPr>
          <a:xfrm>
            <a:off x="7525997" y="5815589"/>
            <a:ext cx="1805288" cy="356616"/>
          </a:xfrm>
          <a:prstGeom prst="rect">
            <a:avLst/>
          </a:prstGeom>
          <a:solidFill>
            <a:schemeClr val="bg2">
              <a:lumMod val="25000"/>
            </a:schemeClr>
          </a:solidFill>
          <a:ln w="6350" cap="flat" cmpd="sng" algn="ctr">
            <a:noFill/>
            <a:prstDash val="solid"/>
          </a:ln>
          <a:effectLst/>
        </p:spPr>
        <p:txBody>
          <a:bodyPr vert="horz" rtlCol="0" anchor="ctr"/>
          <a:lstStyle/>
          <a:p>
            <a:pPr algn="r" defTabSz="914285">
              <a:defRPr/>
            </a:pPr>
            <a:r>
              <a:rPr lang="en-US" sz="1000" b="1" kern="0" dirty="0">
                <a:solidFill>
                  <a:sysClr val="window" lastClr="FFFFFF"/>
                </a:solidFill>
              </a:rPr>
              <a:t>Enterprise Partner</a:t>
            </a:r>
          </a:p>
        </p:txBody>
      </p:sp>
      <p:sp>
        <p:nvSpPr>
          <p:cNvPr id="140" name="Freeform 139"/>
          <p:cNvSpPr>
            <a:spLocks noEditPoints="1"/>
          </p:cNvSpPr>
          <p:nvPr/>
        </p:nvSpPr>
        <p:spPr bwMode="auto">
          <a:xfrm>
            <a:off x="7678856" y="5841467"/>
            <a:ext cx="295820" cy="293375"/>
          </a:xfrm>
          <a:custGeom>
            <a:avLst/>
            <a:gdLst>
              <a:gd name="T0" fmla="*/ 532 w 604"/>
              <a:gd name="T1" fmla="*/ 507 h 736"/>
              <a:gd name="T2" fmla="*/ 365 w 604"/>
              <a:gd name="T3" fmla="*/ 545 h 736"/>
              <a:gd name="T4" fmla="*/ 403 w 604"/>
              <a:gd name="T5" fmla="*/ 432 h 736"/>
              <a:gd name="T6" fmla="*/ 404 w 604"/>
              <a:gd name="T7" fmla="*/ 390 h 736"/>
              <a:gd name="T8" fmla="*/ 432 w 604"/>
              <a:gd name="T9" fmla="*/ 319 h 736"/>
              <a:gd name="T10" fmla="*/ 433 w 604"/>
              <a:gd name="T11" fmla="*/ 319 h 736"/>
              <a:gd name="T12" fmla="*/ 456 w 604"/>
              <a:gd name="T13" fmla="*/ 295 h 736"/>
              <a:gd name="T14" fmla="*/ 472 w 604"/>
              <a:gd name="T15" fmla="*/ 229 h 736"/>
              <a:gd name="T16" fmla="*/ 452 w 604"/>
              <a:gd name="T17" fmla="*/ 212 h 736"/>
              <a:gd name="T18" fmla="*/ 443 w 604"/>
              <a:gd name="T19" fmla="*/ 216 h 736"/>
              <a:gd name="T20" fmla="*/ 444 w 604"/>
              <a:gd name="T21" fmla="*/ 141 h 736"/>
              <a:gd name="T22" fmla="*/ 303 w 604"/>
              <a:gd name="T23" fmla="*/ 0 h 736"/>
              <a:gd name="T24" fmla="*/ 162 w 604"/>
              <a:gd name="T25" fmla="*/ 141 h 736"/>
              <a:gd name="T26" fmla="*/ 162 w 604"/>
              <a:gd name="T27" fmla="*/ 216 h 736"/>
              <a:gd name="T28" fmla="*/ 154 w 604"/>
              <a:gd name="T29" fmla="*/ 212 h 736"/>
              <a:gd name="T30" fmla="*/ 134 w 604"/>
              <a:gd name="T31" fmla="*/ 229 h 736"/>
              <a:gd name="T32" fmla="*/ 150 w 604"/>
              <a:gd name="T33" fmla="*/ 295 h 736"/>
              <a:gd name="T34" fmla="*/ 173 w 604"/>
              <a:gd name="T35" fmla="*/ 319 h 736"/>
              <a:gd name="T36" fmla="*/ 173 w 604"/>
              <a:gd name="T37" fmla="*/ 319 h 736"/>
              <a:gd name="T38" fmla="*/ 201 w 604"/>
              <a:gd name="T39" fmla="*/ 390 h 736"/>
              <a:gd name="T40" fmla="*/ 202 w 604"/>
              <a:gd name="T41" fmla="*/ 433 h 736"/>
              <a:gd name="T42" fmla="*/ 239 w 604"/>
              <a:gd name="T43" fmla="*/ 545 h 736"/>
              <a:gd name="T44" fmla="*/ 73 w 604"/>
              <a:gd name="T45" fmla="*/ 507 h 736"/>
              <a:gd name="T46" fmla="*/ 18 w 604"/>
              <a:gd name="T47" fmla="*/ 688 h 736"/>
              <a:gd name="T48" fmla="*/ 588 w 604"/>
              <a:gd name="T49" fmla="*/ 688 h 736"/>
              <a:gd name="T50" fmla="*/ 290 w 604"/>
              <a:gd name="T51" fmla="*/ 515 h 736"/>
              <a:gd name="T52" fmla="*/ 336 w 604"/>
              <a:gd name="T53" fmla="*/ 547 h 736"/>
              <a:gd name="T54" fmla="*/ 278 w 604"/>
              <a:gd name="T55" fmla="*/ 574 h 736"/>
              <a:gd name="T56" fmla="*/ 290 w 604"/>
              <a:gd name="T57" fmla="*/ 515 h 736"/>
              <a:gd name="T58" fmla="*/ 258 w 604"/>
              <a:gd name="T59" fmla="*/ 692 h 736"/>
              <a:gd name="T60" fmla="*/ 324 w 604"/>
              <a:gd name="T61" fmla="*/ 594 h 736"/>
              <a:gd name="T62" fmla="*/ 301 w 604"/>
              <a:gd name="T63" fmla="*/ 724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4" h="736">
                <a:moveTo>
                  <a:pt x="570" y="535"/>
                </a:moveTo>
                <a:cubicBezTo>
                  <a:pt x="564" y="527"/>
                  <a:pt x="550" y="516"/>
                  <a:pt x="532" y="507"/>
                </a:cubicBezTo>
                <a:cubicBezTo>
                  <a:pt x="502" y="490"/>
                  <a:pt x="455" y="473"/>
                  <a:pt x="430" y="461"/>
                </a:cubicBezTo>
                <a:cubicBezTo>
                  <a:pt x="365" y="545"/>
                  <a:pt x="365" y="545"/>
                  <a:pt x="365" y="545"/>
                </a:cubicBezTo>
                <a:cubicBezTo>
                  <a:pt x="328" y="493"/>
                  <a:pt x="328" y="493"/>
                  <a:pt x="328" y="493"/>
                </a:cubicBezTo>
                <a:cubicBezTo>
                  <a:pt x="403" y="432"/>
                  <a:pt x="403" y="432"/>
                  <a:pt x="403" y="432"/>
                </a:cubicBezTo>
                <a:cubicBezTo>
                  <a:pt x="401" y="424"/>
                  <a:pt x="399" y="415"/>
                  <a:pt x="401" y="404"/>
                </a:cubicBezTo>
                <a:cubicBezTo>
                  <a:pt x="402" y="400"/>
                  <a:pt x="403" y="395"/>
                  <a:pt x="404" y="390"/>
                </a:cubicBezTo>
                <a:cubicBezTo>
                  <a:pt x="415" y="370"/>
                  <a:pt x="422" y="345"/>
                  <a:pt x="427" y="318"/>
                </a:cubicBezTo>
                <a:cubicBezTo>
                  <a:pt x="428" y="318"/>
                  <a:pt x="430" y="319"/>
                  <a:pt x="432" y="319"/>
                </a:cubicBezTo>
                <a:cubicBezTo>
                  <a:pt x="433" y="319"/>
                  <a:pt x="433" y="319"/>
                  <a:pt x="433" y="319"/>
                </a:cubicBezTo>
                <a:cubicBezTo>
                  <a:pt x="433" y="319"/>
                  <a:pt x="433" y="319"/>
                  <a:pt x="433" y="319"/>
                </a:cubicBezTo>
                <a:cubicBezTo>
                  <a:pt x="435" y="319"/>
                  <a:pt x="438" y="318"/>
                  <a:pt x="441" y="318"/>
                </a:cubicBezTo>
                <a:cubicBezTo>
                  <a:pt x="452" y="315"/>
                  <a:pt x="456" y="295"/>
                  <a:pt x="456" y="295"/>
                </a:cubicBezTo>
                <a:cubicBezTo>
                  <a:pt x="456" y="295"/>
                  <a:pt x="466" y="265"/>
                  <a:pt x="467" y="259"/>
                </a:cubicBezTo>
                <a:cubicBezTo>
                  <a:pt x="469" y="254"/>
                  <a:pt x="474" y="242"/>
                  <a:pt x="472" y="229"/>
                </a:cubicBezTo>
                <a:cubicBezTo>
                  <a:pt x="471" y="217"/>
                  <a:pt x="462" y="212"/>
                  <a:pt x="455" y="212"/>
                </a:cubicBezTo>
                <a:cubicBezTo>
                  <a:pt x="454" y="212"/>
                  <a:pt x="453" y="212"/>
                  <a:pt x="452" y="212"/>
                </a:cubicBezTo>
                <a:cubicBezTo>
                  <a:pt x="449" y="213"/>
                  <a:pt x="447" y="214"/>
                  <a:pt x="444" y="216"/>
                </a:cubicBezTo>
                <a:cubicBezTo>
                  <a:pt x="444" y="216"/>
                  <a:pt x="444" y="216"/>
                  <a:pt x="443" y="216"/>
                </a:cubicBezTo>
                <a:cubicBezTo>
                  <a:pt x="441" y="217"/>
                  <a:pt x="437" y="213"/>
                  <a:pt x="438" y="210"/>
                </a:cubicBezTo>
                <a:cubicBezTo>
                  <a:pt x="442" y="187"/>
                  <a:pt x="444" y="164"/>
                  <a:pt x="444" y="141"/>
                </a:cubicBezTo>
                <a:cubicBezTo>
                  <a:pt x="444" y="63"/>
                  <a:pt x="381" y="0"/>
                  <a:pt x="303" y="0"/>
                </a:cubicBezTo>
                <a:cubicBezTo>
                  <a:pt x="303" y="0"/>
                  <a:pt x="303" y="0"/>
                  <a:pt x="303" y="0"/>
                </a:cubicBezTo>
                <a:cubicBezTo>
                  <a:pt x="303" y="0"/>
                  <a:pt x="303" y="0"/>
                  <a:pt x="303" y="0"/>
                </a:cubicBezTo>
                <a:cubicBezTo>
                  <a:pt x="225" y="0"/>
                  <a:pt x="162" y="63"/>
                  <a:pt x="162" y="141"/>
                </a:cubicBezTo>
                <a:cubicBezTo>
                  <a:pt x="162" y="164"/>
                  <a:pt x="164" y="187"/>
                  <a:pt x="168" y="210"/>
                </a:cubicBezTo>
                <a:cubicBezTo>
                  <a:pt x="169" y="213"/>
                  <a:pt x="165" y="217"/>
                  <a:pt x="162" y="216"/>
                </a:cubicBezTo>
                <a:cubicBezTo>
                  <a:pt x="162" y="216"/>
                  <a:pt x="162" y="216"/>
                  <a:pt x="162" y="216"/>
                </a:cubicBezTo>
                <a:cubicBezTo>
                  <a:pt x="159" y="214"/>
                  <a:pt x="157" y="213"/>
                  <a:pt x="154" y="212"/>
                </a:cubicBezTo>
                <a:cubicBezTo>
                  <a:pt x="153" y="212"/>
                  <a:pt x="152" y="212"/>
                  <a:pt x="151" y="212"/>
                </a:cubicBezTo>
                <a:cubicBezTo>
                  <a:pt x="144" y="212"/>
                  <a:pt x="135" y="217"/>
                  <a:pt x="134" y="229"/>
                </a:cubicBezTo>
                <a:cubicBezTo>
                  <a:pt x="132" y="242"/>
                  <a:pt x="137" y="254"/>
                  <a:pt x="139" y="259"/>
                </a:cubicBezTo>
                <a:cubicBezTo>
                  <a:pt x="140" y="265"/>
                  <a:pt x="150" y="295"/>
                  <a:pt x="150" y="295"/>
                </a:cubicBezTo>
                <a:cubicBezTo>
                  <a:pt x="150" y="295"/>
                  <a:pt x="154" y="315"/>
                  <a:pt x="165" y="318"/>
                </a:cubicBezTo>
                <a:cubicBezTo>
                  <a:pt x="168" y="318"/>
                  <a:pt x="171" y="319"/>
                  <a:pt x="173" y="319"/>
                </a:cubicBezTo>
                <a:cubicBezTo>
                  <a:pt x="173" y="319"/>
                  <a:pt x="173" y="319"/>
                  <a:pt x="173" y="319"/>
                </a:cubicBezTo>
                <a:cubicBezTo>
                  <a:pt x="173" y="319"/>
                  <a:pt x="173" y="319"/>
                  <a:pt x="173" y="319"/>
                </a:cubicBezTo>
                <a:cubicBezTo>
                  <a:pt x="176" y="319"/>
                  <a:pt x="178" y="318"/>
                  <a:pt x="179" y="318"/>
                </a:cubicBezTo>
                <a:cubicBezTo>
                  <a:pt x="184" y="345"/>
                  <a:pt x="191" y="370"/>
                  <a:pt x="201" y="390"/>
                </a:cubicBezTo>
                <a:cubicBezTo>
                  <a:pt x="203" y="395"/>
                  <a:pt x="204" y="400"/>
                  <a:pt x="205" y="404"/>
                </a:cubicBezTo>
                <a:cubicBezTo>
                  <a:pt x="207" y="415"/>
                  <a:pt x="205" y="425"/>
                  <a:pt x="202" y="433"/>
                </a:cubicBezTo>
                <a:cubicBezTo>
                  <a:pt x="277" y="493"/>
                  <a:pt x="277" y="493"/>
                  <a:pt x="277" y="493"/>
                </a:cubicBezTo>
                <a:cubicBezTo>
                  <a:pt x="239" y="545"/>
                  <a:pt x="239" y="545"/>
                  <a:pt x="239" y="545"/>
                </a:cubicBezTo>
                <a:cubicBezTo>
                  <a:pt x="175" y="461"/>
                  <a:pt x="175" y="461"/>
                  <a:pt x="175" y="461"/>
                </a:cubicBezTo>
                <a:cubicBezTo>
                  <a:pt x="149" y="474"/>
                  <a:pt x="104" y="491"/>
                  <a:pt x="73" y="507"/>
                </a:cubicBezTo>
                <a:cubicBezTo>
                  <a:pt x="56" y="516"/>
                  <a:pt x="42" y="527"/>
                  <a:pt x="35" y="535"/>
                </a:cubicBezTo>
                <a:cubicBezTo>
                  <a:pt x="8" y="558"/>
                  <a:pt x="0" y="662"/>
                  <a:pt x="18" y="688"/>
                </a:cubicBezTo>
                <a:cubicBezTo>
                  <a:pt x="34" y="708"/>
                  <a:pt x="26" y="736"/>
                  <a:pt x="303" y="736"/>
                </a:cubicBezTo>
                <a:cubicBezTo>
                  <a:pt x="580" y="736"/>
                  <a:pt x="572" y="708"/>
                  <a:pt x="588" y="688"/>
                </a:cubicBezTo>
                <a:cubicBezTo>
                  <a:pt x="604" y="662"/>
                  <a:pt x="592" y="553"/>
                  <a:pt x="570" y="535"/>
                </a:cubicBezTo>
                <a:close/>
                <a:moveTo>
                  <a:pt x="290" y="515"/>
                </a:moveTo>
                <a:cubicBezTo>
                  <a:pt x="314" y="515"/>
                  <a:pt x="314" y="515"/>
                  <a:pt x="314" y="515"/>
                </a:cubicBezTo>
                <a:cubicBezTo>
                  <a:pt x="336" y="547"/>
                  <a:pt x="336" y="547"/>
                  <a:pt x="336" y="547"/>
                </a:cubicBezTo>
                <a:cubicBezTo>
                  <a:pt x="326" y="574"/>
                  <a:pt x="326" y="574"/>
                  <a:pt x="326" y="574"/>
                </a:cubicBezTo>
                <a:cubicBezTo>
                  <a:pt x="278" y="574"/>
                  <a:pt x="278" y="574"/>
                  <a:pt x="278" y="574"/>
                </a:cubicBezTo>
                <a:cubicBezTo>
                  <a:pt x="268" y="547"/>
                  <a:pt x="268" y="547"/>
                  <a:pt x="268" y="547"/>
                </a:cubicBezTo>
                <a:lnTo>
                  <a:pt x="290" y="515"/>
                </a:lnTo>
                <a:close/>
                <a:moveTo>
                  <a:pt x="301" y="724"/>
                </a:moveTo>
                <a:cubicBezTo>
                  <a:pt x="258" y="692"/>
                  <a:pt x="258" y="692"/>
                  <a:pt x="258" y="692"/>
                </a:cubicBezTo>
                <a:cubicBezTo>
                  <a:pt x="280" y="594"/>
                  <a:pt x="280" y="594"/>
                  <a:pt x="280" y="594"/>
                </a:cubicBezTo>
                <a:cubicBezTo>
                  <a:pt x="324" y="594"/>
                  <a:pt x="324" y="594"/>
                  <a:pt x="324" y="594"/>
                </a:cubicBezTo>
                <a:cubicBezTo>
                  <a:pt x="346" y="692"/>
                  <a:pt x="346" y="692"/>
                  <a:pt x="346" y="692"/>
                </a:cubicBezTo>
                <a:lnTo>
                  <a:pt x="301" y="724"/>
                </a:ln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600" dirty="0">
              <a:solidFill>
                <a:srgbClr val="505050"/>
              </a:solidFill>
            </a:endParaRPr>
          </a:p>
        </p:txBody>
      </p:sp>
      <p:sp>
        <p:nvSpPr>
          <p:cNvPr id="141" name="Rectangle 140"/>
          <p:cNvSpPr/>
          <p:nvPr/>
        </p:nvSpPr>
        <p:spPr>
          <a:xfrm>
            <a:off x="9331286" y="5812696"/>
            <a:ext cx="1736246" cy="358570"/>
          </a:xfrm>
          <a:prstGeom prst="rect">
            <a:avLst/>
          </a:prstGeom>
          <a:solidFill>
            <a:schemeClr val="bg1"/>
          </a:solidFill>
          <a:ln w="6350" cap="flat" cmpd="sng" algn="ctr">
            <a:noFill/>
            <a:prstDash val="solid"/>
          </a:ln>
          <a:effectLst/>
        </p:spPr>
        <p:txBody>
          <a:bodyPr vert="horz" rtlCol="0" anchor="ctr"/>
          <a:lstStyle/>
          <a:p>
            <a:pPr>
              <a:lnSpc>
                <a:spcPct val="90000"/>
              </a:lnSpc>
              <a:buClr>
                <a:srgbClr val="2C6E3C"/>
              </a:buClr>
              <a:buSzPct val="100000"/>
              <a:defRPr/>
            </a:pPr>
            <a:r>
              <a:rPr lang="en-US" sz="700" kern="0" dirty="0">
                <a:solidFill>
                  <a:srgbClr val="D2D2D2">
                    <a:lumMod val="50000"/>
                  </a:srgbClr>
                </a:solidFill>
              </a:rPr>
              <a:t>Reseller (LAR)</a:t>
            </a:r>
          </a:p>
          <a:p>
            <a:pPr>
              <a:lnSpc>
                <a:spcPct val="90000"/>
              </a:lnSpc>
              <a:buClr>
                <a:srgbClr val="2C6E3C"/>
              </a:buClr>
              <a:buSzPct val="100000"/>
              <a:defRPr/>
            </a:pPr>
            <a:r>
              <a:rPr lang="en-US" sz="700" kern="0" dirty="0">
                <a:solidFill>
                  <a:srgbClr val="D2D2D2">
                    <a:lumMod val="50000"/>
                  </a:srgbClr>
                </a:solidFill>
              </a:rPr>
              <a:t>Large ISV/Large / Global SI software Services &amp; Hosting</a:t>
            </a:r>
          </a:p>
        </p:txBody>
      </p:sp>
      <p:sp>
        <p:nvSpPr>
          <p:cNvPr id="61" name="Rectangle 60"/>
          <p:cNvSpPr/>
          <p:nvPr/>
        </p:nvSpPr>
        <p:spPr>
          <a:xfrm rot="16200000">
            <a:off x="10994750" y="6025778"/>
            <a:ext cx="551754" cy="215444"/>
          </a:xfrm>
          <a:prstGeom prst="rect">
            <a:avLst/>
          </a:prstGeom>
        </p:spPr>
        <p:txBody>
          <a:bodyPr wrap="none">
            <a:spAutoFit/>
          </a:bodyPr>
          <a:lstStyle/>
          <a:p>
            <a:pPr algn="ctr" defTabSz="914285">
              <a:spcBef>
                <a:spcPct val="0"/>
              </a:spcBef>
              <a:defRPr/>
            </a:pPr>
            <a:r>
              <a:rPr lang="en-US" sz="800" b="1" kern="0" dirty="0">
                <a:solidFill>
                  <a:sysClr val="window" lastClr="FFFFFF"/>
                </a:solidFill>
              </a:rPr>
              <a:t>Tactical</a:t>
            </a:r>
          </a:p>
        </p:txBody>
      </p:sp>
      <p:sp>
        <p:nvSpPr>
          <p:cNvPr id="62" name="Rectangle 61"/>
          <p:cNvSpPr/>
          <p:nvPr/>
        </p:nvSpPr>
        <p:spPr>
          <a:xfrm rot="16200000">
            <a:off x="10962690" y="2084236"/>
            <a:ext cx="615874" cy="215444"/>
          </a:xfrm>
          <a:prstGeom prst="rect">
            <a:avLst/>
          </a:prstGeom>
        </p:spPr>
        <p:txBody>
          <a:bodyPr wrap="none">
            <a:spAutoFit/>
          </a:bodyPr>
          <a:lstStyle/>
          <a:p>
            <a:pPr algn="ctr" defTabSz="914285">
              <a:spcBef>
                <a:spcPct val="0"/>
              </a:spcBef>
              <a:defRPr/>
            </a:pPr>
            <a:r>
              <a:rPr lang="en-US" sz="800" b="1" kern="0" dirty="0">
                <a:solidFill>
                  <a:sysClr val="window" lastClr="FFFFFF"/>
                </a:solidFill>
              </a:rPr>
              <a:t>Strategic</a:t>
            </a:r>
          </a:p>
        </p:txBody>
      </p:sp>
      <p:sp>
        <p:nvSpPr>
          <p:cNvPr id="2" name="Rectangle 1">
            <a:extLst>
              <a:ext uri="{FF2B5EF4-FFF2-40B4-BE49-F238E27FC236}">
                <a16:creationId xmlns:a16="http://schemas.microsoft.com/office/drawing/2014/main" id="{9E9C29A0-6257-4DAB-BC2B-9F7383801D0C}"/>
              </a:ext>
            </a:extLst>
          </p:cNvPr>
          <p:cNvSpPr/>
          <p:nvPr/>
        </p:nvSpPr>
        <p:spPr>
          <a:xfrm>
            <a:off x="546609" y="1623186"/>
            <a:ext cx="6979386" cy="511441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693166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Raised hand"/>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15987" y="1302707"/>
            <a:ext cx="1005840" cy="1005840"/>
          </a:xfrm>
          <a:prstGeom prst="rect">
            <a:avLst/>
          </a:prstGeom>
        </p:spPr>
      </p:pic>
      <p:sp>
        <p:nvSpPr>
          <p:cNvPr id="17" name="TextBox 16"/>
          <p:cNvSpPr txBox="1"/>
          <p:nvPr/>
        </p:nvSpPr>
        <p:spPr>
          <a:xfrm>
            <a:off x="3331776" y="2701657"/>
            <a:ext cx="2752941" cy="2970044"/>
          </a:xfrm>
          <a:prstGeom prst="rect">
            <a:avLst/>
          </a:prstGeom>
          <a:noFill/>
        </p:spPr>
        <p:txBody>
          <a:bodyPr wrap="square" lIns="182880" tIns="146304" rIns="182880" bIns="146304" rtlCol="0">
            <a:spAutoFit/>
          </a:bodyPr>
          <a:lstStyle/>
          <a:p>
            <a:pPr>
              <a:lnSpc>
                <a:spcPct val="90000"/>
              </a:lnSpc>
              <a:spcAft>
                <a:spcPts val="600"/>
              </a:spcAft>
              <a:defRPr/>
            </a:pPr>
            <a:r>
              <a:rPr lang="en-US" sz="1400" b="1" dirty="0">
                <a:solidFill>
                  <a:srgbClr val="C00000"/>
                </a:solidFill>
              </a:rPr>
              <a:t>“Just Taking Orders”</a:t>
            </a:r>
            <a:r>
              <a:rPr lang="en-US" sz="1400" dirty="0">
                <a:solidFill>
                  <a:srgbClr val="C00000"/>
                </a:solidFill>
              </a:rPr>
              <a:t> </a:t>
            </a:r>
            <a:r>
              <a:rPr lang="en-US" sz="1400" dirty="0">
                <a:gradFill>
                  <a:gsLst>
                    <a:gs pos="2917">
                      <a:srgbClr val="505050"/>
                    </a:gs>
                    <a:gs pos="30000">
                      <a:srgbClr val="505050"/>
                    </a:gs>
                  </a:gsLst>
                  <a:lin ang="5400000" scaled="0"/>
                </a:gradFill>
              </a:rPr>
              <a:t>roles are happy with the status quo but will execute top-down decisions. </a:t>
            </a:r>
          </a:p>
          <a:p>
            <a:pPr>
              <a:lnSpc>
                <a:spcPct val="90000"/>
              </a:lnSpc>
              <a:spcAft>
                <a:spcPts val="600"/>
              </a:spcAft>
              <a:defRPr/>
            </a:pPr>
            <a:r>
              <a:rPr lang="en-US" sz="1400" dirty="0">
                <a:gradFill>
                  <a:gsLst>
                    <a:gs pos="2917">
                      <a:srgbClr val="505050"/>
                    </a:gs>
                    <a:gs pos="30000">
                      <a:srgbClr val="505050"/>
                    </a:gs>
                  </a:gsLst>
                  <a:lin ang="5400000" scaled="0"/>
                </a:gradFill>
              </a:rPr>
              <a:t>They are typically more peer-influenced with new technologies, but are slow to adopt new tech themselves.</a:t>
            </a:r>
          </a:p>
          <a:p>
            <a:pPr>
              <a:lnSpc>
                <a:spcPct val="90000"/>
              </a:lnSpc>
              <a:spcAft>
                <a:spcPts val="600"/>
              </a:spcAft>
              <a:defRPr/>
            </a:pPr>
            <a:r>
              <a:rPr lang="en-US" sz="1400" dirty="0">
                <a:gradFill>
                  <a:gsLst>
                    <a:gs pos="2917">
                      <a:srgbClr val="505050"/>
                    </a:gs>
                    <a:gs pos="30000">
                      <a:srgbClr val="505050"/>
                    </a:gs>
                  </a:gsLst>
                  <a:lin ang="5400000" scaled="0"/>
                </a:gradFill>
              </a:rPr>
              <a:t>These roles gather information, evaluate, and recommend vendors for hand-off to higher-ups for final selection.</a:t>
            </a:r>
          </a:p>
        </p:txBody>
      </p:sp>
      <p:sp>
        <p:nvSpPr>
          <p:cNvPr id="38" name="TextBox 37"/>
          <p:cNvSpPr txBox="1"/>
          <p:nvPr/>
        </p:nvSpPr>
        <p:spPr>
          <a:xfrm>
            <a:off x="2672334" y="2169201"/>
            <a:ext cx="856645" cy="1209562"/>
          </a:xfrm>
          <a:prstGeom prst="rect">
            <a:avLst/>
          </a:prstGeom>
          <a:noFill/>
        </p:spPr>
        <p:txBody>
          <a:bodyPr wrap="none" lIns="182880" tIns="146304" rIns="182880" bIns="146304" rtlCol="0">
            <a:spAutoFit/>
          </a:bodyPr>
          <a:lstStyle/>
          <a:p>
            <a:pPr>
              <a:lnSpc>
                <a:spcPct val="90000"/>
              </a:lnSpc>
              <a:spcAft>
                <a:spcPts val="600"/>
              </a:spcAft>
              <a:defRPr/>
            </a:pPr>
            <a:r>
              <a:rPr lang="en-US" sz="6600" b="1" dirty="0">
                <a:solidFill>
                  <a:srgbClr val="FFFFFF"/>
                </a:solidFill>
              </a:rPr>
              <a:t>3</a:t>
            </a:r>
          </a:p>
        </p:txBody>
      </p:sp>
      <p:pic>
        <p:nvPicPr>
          <p:cNvPr id="51" name="Picture 50" descr="Crawl"/>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58176" y="1302707"/>
            <a:ext cx="1148901" cy="1148901"/>
          </a:xfrm>
          <a:prstGeom prst="rect">
            <a:avLst/>
          </a:prstGeom>
        </p:spPr>
      </p:pic>
      <p:pic>
        <p:nvPicPr>
          <p:cNvPr id="45" name="Picture 44" descr="Person eating"/>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64776" y="1518540"/>
            <a:ext cx="1005840" cy="1005840"/>
          </a:xfrm>
          <a:prstGeom prst="rect">
            <a:avLst/>
          </a:prstGeom>
        </p:spPr>
      </p:pic>
      <p:sp>
        <p:nvSpPr>
          <p:cNvPr id="40" name="TextBox 39"/>
          <p:cNvSpPr txBox="1"/>
          <p:nvPr/>
        </p:nvSpPr>
        <p:spPr>
          <a:xfrm>
            <a:off x="10617596" y="4958177"/>
            <a:ext cx="811761" cy="1126462"/>
          </a:xfrm>
          <a:prstGeom prst="rect">
            <a:avLst/>
          </a:prstGeom>
          <a:noFill/>
        </p:spPr>
        <p:txBody>
          <a:bodyPr wrap="none" lIns="182880" tIns="146304" rIns="182880" bIns="146304" rtlCol="0">
            <a:spAutoFit/>
          </a:bodyPr>
          <a:lstStyle/>
          <a:p>
            <a:pPr>
              <a:lnSpc>
                <a:spcPct val="90000"/>
              </a:lnSpc>
              <a:spcAft>
                <a:spcPts val="600"/>
              </a:spcAft>
              <a:defRPr/>
            </a:pPr>
            <a:r>
              <a:rPr lang="en-US" sz="6000" b="1" dirty="0">
                <a:solidFill>
                  <a:srgbClr val="FFFFFF"/>
                </a:solidFill>
              </a:rPr>
              <a:t>4</a:t>
            </a:r>
            <a:endParaRPr lang="en-US" sz="8800" b="1" dirty="0">
              <a:solidFill>
                <a:srgbClr val="FFFFFF"/>
              </a:solidFill>
            </a:endParaRPr>
          </a:p>
        </p:txBody>
      </p:sp>
      <p:sp>
        <p:nvSpPr>
          <p:cNvPr id="54" name="Title 1"/>
          <p:cNvSpPr>
            <a:spLocks noGrp="1"/>
          </p:cNvSpPr>
          <p:nvPr>
            <p:ph type="title"/>
          </p:nvPr>
        </p:nvSpPr>
        <p:spPr>
          <a:xfrm>
            <a:off x="425164" y="289517"/>
            <a:ext cx="11602713" cy="899665"/>
          </a:xfrm>
        </p:spPr>
        <p:txBody>
          <a:bodyPr>
            <a:normAutofit/>
          </a:bodyPr>
          <a:lstStyle/>
          <a:p>
            <a:r>
              <a:rPr lang="en-US" sz="3800" dirty="0"/>
              <a:t>Personas</a:t>
            </a:r>
          </a:p>
        </p:txBody>
      </p:sp>
      <p:sp>
        <p:nvSpPr>
          <p:cNvPr id="43" name="Rectangle 42"/>
          <p:cNvSpPr/>
          <p:nvPr/>
        </p:nvSpPr>
        <p:spPr>
          <a:xfrm>
            <a:off x="673662" y="2701657"/>
            <a:ext cx="2658109" cy="3154710"/>
          </a:xfrm>
          <a:prstGeom prst="rect">
            <a:avLst/>
          </a:prstGeom>
        </p:spPr>
        <p:txBody>
          <a:bodyPr wrap="square">
            <a:spAutoFit/>
          </a:bodyPr>
          <a:lstStyle/>
          <a:p>
            <a:pPr fontAlgn="base">
              <a:lnSpc>
                <a:spcPct val="90000"/>
              </a:lnSpc>
              <a:spcBef>
                <a:spcPct val="0"/>
              </a:spcBef>
              <a:spcAft>
                <a:spcPts val="600"/>
              </a:spcAft>
              <a:defRPr/>
            </a:pPr>
            <a:r>
              <a:rPr lang="en-US" sz="1400" b="1" dirty="0">
                <a:solidFill>
                  <a:srgbClr val="C00000"/>
                </a:solidFill>
              </a:rPr>
              <a:t>“True Believers” </a:t>
            </a:r>
            <a:r>
              <a:rPr lang="en-US" sz="1400" dirty="0">
                <a:gradFill>
                  <a:gsLst>
                    <a:gs pos="2917">
                      <a:srgbClr val="505050"/>
                    </a:gs>
                    <a:gs pos="30000">
                      <a:srgbClr val="505050"/>
                    </a:gs>
                  </a:gsLst>
                  <a:lin ang="5400000" scaled="0"/>
                </a:gradFill>
              </a:rPr>
              <a:t>want the latest technology to drive value at their organizations. Completely bought into the cloud, they tend to be innovation seekers.</a:t>
            </a:r>
          </a:p>
          <a:p>
            <a:pPr fontAlgn="base">
              <a:lnSpc>
                <a:spcPct val="90000"/>
              </a:lnSpc>
              <a:spcBef>
                <a:spcPct val="0"/>
              </a:spcBef>
              <a:spcAft>
                <a:spcPts val="600"/>
              </a:spcAft>
              <a:defRPr/>
            </a:pPr>
            <a:r>
              <a:rPr lang="en-US" sz="1400" dirty="0">
                <a:gradFill>
                  <a:gsLst>
                    <a:gs pos="2917">
                      <a:srgbClr val="505050"/>
                    </a:gs>
                    <a:gs pos="30000">
                      <a:srgbClr val="505050"/>
                    </a:gs>
                  </a:gsLst>
                  <a:lin ang="5400000" scaled="0"/>
                </a:gradFill>
              </a:rPr>
              <a:t>Usually CIO or VP-level, they are early adopters who place cloud as a strategic priority and driver within the organization. </a:t>
            </a:r>
          </a:p>
          <a:p>
            <a:pPr fontAlgn="base">
              <a:lnSpc>
                <a:spcPct val="90000"/>
              </a:lnSpc>
              <a:spcBef>
                <a:spcPct val="0"/>
              </a:spcBef>
              <a:spcAft>
                <a:spcPts val="600"/>
              </a:spcAft>
              <a:defRPr/>
            </a:pPr>
            <a:r>
              <a:rPr lang="en-US" sz="1400" dirty="0">
                <a:gradFill>
                  <a:gsLst>
                    <a:gs pos="2917">
                      <a:srgbClr val="505050"/>
                    </a:gs>
                    <a:gs pos="30000">
                      <a:srgbClr val="505050"/>
                    </a:gs>
                  </a:gsLst>
                  <a:lin ang="5400000" scaled="0"/>
                </a:gradFill>
              </a:rPr>
              <a:t>They have high involvement in reviewing, and recommending vendors through to final selection.</a:t>
            </a:r>
          </a:p>
        </p:txBody>
      </p:sp>
      <p:sp>
        <p:nvSpPr>
          <p:cNvPr id="55" name="TextBox 54"/>
          <p:cNvSpPr txBox="1"/>
          <p:nvPr/>
        </p:nvSpPr>
        <p:spPr>
          <a:xfrm>
            <a:off x="6105001" y="2701657"/>
            <a:ext cx="2752941" cy="3551742"/>
          </a:xfrm>
          <a:prstGeom prst="rect">
            <a:avLst/>
          </a:prstGeom>
          <a:noFill/>
        </p:spPr>
        <p:txBody>
          <a:bodyPr wrap="square" lIns="182880" tIns="146304" rIns="182880" bIns="146304" rtlCol="0">
            <a:spAutoFit/>
          </a:bodyPr>
          <a:lstStyle/>
          <a:p>
            <a:pPr>
              <a:lnSpc>
                <a:spcPct val="90000"/>
              </a:lnSpc>
              <a:spcAft>
                <a:spcPts val="600"/>
              </a:spcAft>
              <a:defRPr/>
            </a:pPr>
            <a:r>
              <a:rPr lang="en-US" sz="1400" b="1" dirty="0">
                <a:solidFill>
                  <a:srgbClr val="C00000"/>
                </a:solidFill>
              </a:rPr>
              <a:t>“Geeky Go-Getters” </a:t>
            </a:r>
            <a:r>
              <a:rPr lang="en-US" sz="1400" dirty="0">
                <a:gradFill>
                  <a:gsLst>
                    <a:gs pos="2917">
                      <a:srgbClr val="505050"/>
                    </a:gs>
                    <a:gs pos="30000">
                      <a:srgbClr val="505050"/>
                    </a:gs>
                  </a:gsLst>
                  <a:lin ang="5400000" scaled="0"/>
                </a:gradFill>
              </a:rPr>
              <a:t>are ambitious and technical, looking at cloud as an opportunity to expand their knowledge set.</a:t>
            </a:r>
          </a:p>
          <a:p>
            <a:pPr>
              <a:lnSpc>
                <a:spcPct val="90000"/>
              </a:lnSpc>
              <a:spcAft>
                <a:spcPts val="600"/>
              </a:spcAft>
              <a:defRPr/>
            </a:pPr>
            <a:r>
              <a:rPr lang="en-US" sz="1400" dirty="0">
                <a:gradFill>
                  <a:gsLst>
                    <a:gs pos="2917">
                      <a:srgbClr val="505050"/>
                    </a:gs>
                    <a:gs pos="30000">
                      <a:srgbClr val="505050"/>
                    </a:gs>
                  </a:gsLst>
                  <a:lin ang="5400000" scaled="0"/>
                </a:gradFill>
              </a:rPr>
              <a:t> They focus on cost-effective solutions and are brand loyal. They usually are early tech adopters and more knowledgeable, giving them a higher level of authority in their orgs.</a:t>
            </a:r>
          </a:p>
          <a:p>
            <a:pPr>
              <a:lnSpc>
                <a:spcPct val="90000"/>
              </a:lnSpc>
              <a:spcAft>
                <a:spcPts val="600"/>
              </a:spcAft>
              <a:defRPr/>
            </a:pPr>
            <a:r>
              <a:rPr lang="en-US" sz="1400" dirty="0">
                <a:gradFill>
                  <a:gsLst>
                    <a:gs pos="2917">
                      <a:srgbClr val="505050"/>
                    </a:gs>
                    <a:gs pos="30000">
                      <a:srgbClr val="505050"/>
                    </a:gs>
                  </a:gsLst>
                  <a:lin ang="5400000" scaled="0"/>
                </a:gradFill>
              </a:rPr>
              <a:t>While they have their favorites, they are always willing to try innovative new products.</a:t>
            </a:r>
          </a:p>
        </p:txBody>
      </p:sp>
      <p:sp>
        <p:nvSpPr>
          <p:cNvPr id="56" name="TextBox 55"/>
          <p:cNvSpPr txBox="1"/>
          <p:nvPr/>
        </p:nvSpPr>
        <p:spPr>
          <a:xfrm>
            <a:off x="8831722" y="2701657"/>
            <a:ext cx="2686615" cy="3551742"/>
          </a:xfrm>
          <a:prstGeom prst="rect">
            <a:avLst/>
          </a:prstGeom>
          <a:noFill/>
        </p:spPr>
        <p:txBody>
          <a:bodyPr wrap="square" lIns="182880" tIns="146304" rIns="182880" bIns="146304" rtlCol="0">
            <a:spAutoFit/>
          </a:bodyPr>
          <a:lstStyle/>
          <a:p>
            <a:pPr>
              <a:lnSpc>
                <a:spcPct val="90000"/>
              </a:lnSpc>
              <a:spcAft>
                <a:spcPts val="600"/>
              </a:spcAft>
              <a:defRPr/>
            </a:pPr>
            <a:r>
              <a:rPr lang="en-US" sz="1400" b="1" dirty="0">
                <a:gradFill>
                  <a:gsLst>
                    <a:gs pos="2917">
                      <a:srgbClr val="505050"/>
                    </a:gs>
                    <a:gs pos="30000">
                      <a:srgbClr val="505050"/>
                    </a:gs>
                  </a:gsLst>
                  <a:lin ang="5400000" scaled="0"/>
                </a:gradFill>
              </a:rPr>
              <a:t>“</a:t>
            </a:r>
            <a:r>
              <a:rPr lang="en-US" sz="1400" b="1" dirty="0">
                <a:solidFill>
                  <a:srgbClr val="C00000"/>
                </a:solidFill>
              </a:rPr>
              <a:t>Status Quo Die-Hards” </a:t>
            </a:r>
            <a:r>
              <a:rPr lang="en-US" sz="1400" dirty="0">
                <a:gradFill>
                  <a:gsLst>
                    <a:gs pos="2917">
                      <a:srgbClr val="505050"/>
                    </a:gs>
                    <a:gs pos="30000">
                      <a:srgbClr val="505050"/>
                    </a:gs>
                  </a:gsLst>
                  <a:lin ang="5400000" scaled="0"/>
                </a:gradFill>
              </a:rPr>
              <a:t>know their line of work and are viewed as experts in their roles.</a:t>
            </a:r>
          </a:p>
          <a:p>
            <a:pPr>
              <a:lnSpc>
                <a:spcPct val="90000"/>
              </a:lnSpc>
              <a:spcAft>
                <a:spcPts val="600"/>
              </a:spcAft>
              <a:defRPr/>
            </a:pPr>
            <a:r>
              <a:rPr lang="en-US" sz="1400" dirty="0">
                <a:gradFill>
                  <a:gsLst>
                    <a:gs pos="2917">
                      <a:srgbClr val="505050"/>
                    </a:gs>
                    <a:gs pos="30000">
                      <a:srgbClr val="505050"/>
                    </a:gs>
                  </a:gsLst>
                  <a:lin ang="5400000" scaled="0"/>
                </a:gradFill>
              </a:rPr>
              <a:t> They are more change averse, and dislike when new technology or “corporate directives” interrupt their workflow. May be laggards, but highly specialized in their roles. </a:t>
            </a:r>
          </a:p>
          <a:p>
            <a:pPr>
              <a:lnSpc>
                <a:spcPct val="90000"/>
              </a:lnSpc>
              <a:spcAft>
                <a:spcPts val="600"/>
              </a:spcAft>
              <a:defRPr/>
            </a:pPr>
            <a:r>
              <a:rPr lang="en-US" sz="1400" dirty="0">
                <a:gradFill>
                  <a:gsLst>
                    <a:gs pos="2917">
                      <a:srgbClr val="505050"/>
                    </a:gs>
                    <a:gs pos="30000">
                      <a:srgbClr val="505050"/>
                    </a:gs>
                  </a:gsLst>
                  <a:lin ang="5400000" scaled="0"/>
                </a:gradFill>
              </a:rPr>
              <a:t>Commonly found saying the line, “If it isn’t broken, why fix it?” Slow to realize the benefits of SaaS solutions.</a:t>
            </a:r>
          </a:p>
        </p:txBody>
      </p:sp>
      <p:cxnSp>
        <p:nvCxnSpPr>
          <p:cNvPr id="57" name="Straight Connector 56"/>
          <p:cNvCxnSpPr/>
          <p:nvPr/>
        </p:nvCxnSpPr>
        <p:spPr>
          <a:xfrm flipV="1">
            <a:off x="3331777" y="1484954"/>
            <a:ext cx="0" cy="5029200"/>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6105002" y="1484954"/>
            <a:ext cx="0" cy="5029200"/>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8842340" y="1484954"/>
            <a:ext cx="0" cy="5029200"/>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607795" y="1484954"/>
            <a:ext cx="0" cy="5029200"/>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bwMode="auto">
          <a:xfrm>
            <a:off x="563671" y="977030"/>
            <a:ext cx="5235880" cy="325677"/>
          </a:xfrm>
          <a:prstGeom prst="rect">
            <a:avLst/>
          </a:prstGeom>
          <a:solidFill>
            <a:srgbClr val="002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defRPr/>
            </a:pPr>
            <a:r>
              <a:rPr lang="en-US" sz="2400" dirty="0">
                <a:gradFill>
                  <a:gsLst>
                    <a:gs pos="0">
                      <a:srgbClr val="FFFFFF"/>
                    </a:gs>
                    <a:gs pos="100000">
                      <a:srgbClr val="FFFFFF"/>
                    </a:gs>
                  </a:gsLst>
                  <a:lin ang="5400000" scaled="0"/>
                </a:gradFill>
                <a:ea typeface="Segoe UI" pitchFamily="34" charset="0"/>
                <a:cs typeface="Segoe UI" pitchFamily="34" charset="0"/>
              </a:rPr>
              <a:t>ITDM</a:t>
            </a:r>
          </a:p>
        </p:txBody>
      </p:sp>
      <p:sp>
        <p:nvSpPr>
          <p:cNvPr id="62" name="Rectangle 61"/>
          <p:cNvSpPr/>
          <p:nvPr/>
        </p:nvSpPr>
        <p:spPr bwMode="auto">
          <a:xfrm>
            <a:off x="6105002" y="977030"/>
            <a:ext cx="5235880" cy="325677"/>
          </a:xfrm>
          <a:prstGeom prst="rect">
            <a:avLst/>
          </a:prstGeom>
          <a:solidFill>
            <a:schemeClr val="bg1">
              <a:lumMod val="6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defRPr/>
            </a:pPr>
            <a:r>
              <a:rPr lang="en-US" sz="2400" dirty="0">
                <a:gradFill>
                  <a:gsLst>
                    <a:gs pos="0">
                      <a:srgbClr val="FFFFFF"/>
                    </a:gs>
                    <a:gs pos="100000">
                      <a:srgbClr val="FFFFFF"/>
                    </a:gs>
                  </a:gsLst>
                  <a:lin ang="5400000" scaled="0"/>
                </a:gradFill>
                <a:ea typeface="Segoe UI" pitchFamily="34" charset="0"/>
                <a:cs typeface="Segoe UI" pitchFamily="34" charset="0"/>
              </a:rPr>
              <a:t>ITI</a:t>
            </a:r>
          </a:p>
        </p:txBody>
      </p:sp>
      <p:sp>
        <p:nvSpPr>
          <p:cNvPr id="3" name="Slide Number Placeholder 2"/>
          <p:cNvSpPr>
            <a:spLocks noGrp="1"/>
          </p:cNvSpPr>
          <p:nvPr>
            <p:ph type="sldNum" sz="quarter" idx="12"/>
          </p:nvPr>
        </p:nvSpPr>
        <p:spPr/>
        <p:txBody>
          <a:bodyPr/>
          <a:lstStyle/>
          <a:p>
            <a:fld id="{727B4C2D-45E2-4621-8491-2995EB46A674}" type="slidenum">
              <a:rPr lang="en-US" smtClean="0">
                <a:solidFill>
                  <a:srgbClr val="505050"/>
                </a:solidFill>
              </a:rPr>
              <a:pPr/>
              <a:t>11</a:t>
            </a:fld>
            <a:endParaRPr lang="en-US" dirty="0">
              <a:solidFill>
                <a:srgbClr val="505050"/>
              </a:solidFill>
            </a:endParaRPr>
          </a:p>
        </p:txBody>
      </p:sp>
      <p:pic>
        <p:nvPicPr>
          <p:cNvPr id="20" name="Picture 10" descr="Marketing">
            <a:extLst>
              <a:ext uri="{FF2B5EF4-FFF2-40B4-BE49-F238E27FC236}">
                <a16:creationId xmlns:a16="http://schemas.microsoft.com/office/drawing/2014/main" id="{BE5BCCC4-EA55-4E79-9F2B-29E3167767A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71376" y="1409179"/>
            <a:ext cx="1005840" cy="1005840"/>
          </a:xfrm>
          <a:prstGeom prst="rect">
            <a:avLst/>
          </a:prstGeom>
        </p:spPr>
      </p:pic>
    </p:spTree>
    <p:extLst>
      <p:ext uri="{BB962C8B-B14F-4D97-AF65-F5344CB8AC3E}">
        <p14:creationId xmlns:p14="http://schemas.microsoft.com/office/powerpoint/2010/main" val="1080916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ight Arrow 25"/>
          <p:cNvSpPr/>
          <p:nvPr/>
        </p:nvSpPr>
        <p:spPr bwMode="auto">
          <a:xfrm rot="10800000">
            <a:off x="1394085" y="3538713"/>
            <a:ext cx="4701914" cy="674558"/>
          </a:xfrm>
          <a:prstGeom prst="rightArrow">
            <a:avLst>
              <a:gd name="adj1" fmla="val 52778"/>
              <a:gd name="adj2" fmla="val 50000"/>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defRPr/>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5" name="Right Arrow 24"/>
          <p:cNvSpPr/>
          <p:nvPr/>
        </p:nvSpPr>
        <p:spPr bwMode="auto">
          <a:xfrm>
            <a:off x="6095999" y="3538714"/>
            <a:ext cx="4657714" cy="674558"/>
          </a:xfrm>
          <a:prstGeom prst="rightArrow">
            <a:avLst>
              <a:gd name="adj1" fmla="val 52778"/>
              <a:gd name="adj2" fmla="val 50000"/>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defRPr/>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p:nvPr>
        </p:nvSpPr>
        <p:spPr>
          <a:xfrm>
            <a:off x="425164" y="289517"/>
            <a:ext cx="11602713" cy="899665"/>
          </a:xfrm>
        </p:spPr>
        <p:txBody>
          <a:bodyPr>
            <a:noAutofit/>
          </a:bodyPr>
          <a:lstStyle/>
          <a:p>
            <a:r>
              <a:rPr lang="en-US" sz="2800" dirty="0"/>
              <a:t>ITDMS and ITIS Span Across Two Primary Dimensions</a:t>
            </a:r>
          </a:p>
        </p:txBody>
      </p:sp>
      <p:sp>
        <p:nvSpPr>
          <p:cNvPr id="12" name="Right Arrow 11"/>
          <p:cNvSpPr/>
          <p:nvPr/>
        </p:nvSpPr>
        <p:spPr bwMode="auto">
          <a:xfrm rot="16200000">
            <a:off x="3969328" y="2615215"/>
            <a:ext cx="4048477" cy="674558"/>
          </a:xfrm>
          <a:prstGeom prst="rightArrow">
            <a:avLst>
              <a:gd name="adj1" fmla="val 52778"/>
              <a:gd name="adj2" fmla="val 50000"/>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defRPr/>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4" name="Right Arrow 13"/>
          <p:cNvSpPr/>
          <p:nvPr/>
        </p:nvSpPr>
        <p:spPr bwMode="auto">
          <a:xfrm rot="5400000">
            <a:off x="4107528" y="4497050"/>
            <a:ext cx="3762530" cy="674558"/>
          </a:xfrm>
          <a:prstGeom prst="rightArrow">
            <a:avLst>
              <a:gd name="adj1" fmla="val 52778"/>
              <a:gd name="adj2" fmla="val 50000"/>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defRPr/>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6" name="TextBox 15"/>
          <p:cNvSpPr txBox="1"/>
          <p:nvPr/>
        </p:nvSpPr>
        <p:spPr>
          <a:xfrm>
            <a:off x="8302505" y="3076544"/>
            <a:ext cx="3725372" cy="1517338"/>
          </a:xfrm>
          <a:prstGeom prst="rect">
            <a:avLst/>
          </a:prstGeom>
          <a:noFill/>
        </p:spPr>
        <p:txBody>
          <a:bodyPr wrap="square" lIns="182880" tIns="146304" rIns="182880" bIns="146304" rtlCol="0">
            <a:spAutoFit/>
          </a:bodyPr>
          <a:lstStyle/>
          <a:p>
            <a:pPr algn="ctr">
              <a:lnSpc>
                <a:spcPct val="90000"/>
              </a:lnSpc>
              <a:spcAft>
                <a:spcPts val="600"/>
              </a:spcAft>
              <a:defRPr/>
            </a:pPr>
            <a:r>
              <a:rPr lang="en-US" b="1" dirty="0"/>
              <a:t>Business-First</a:t>
            </a:r>
          </a:p>
          <a:p>
            <a:pPr marL="171450" indent="-171450">
              <a:lnSpc>
                <a:spcPct val="90000"/>
              </a:lnSpc>
              <a:spcAft>
                <a:spcPts val="600"/>
              </a:spcAft>
              <a:buFont typeface="Arial" panose="020B0604020202020204" pitchFamily="34" charset="0"/>
              <a:buChar char="•"/>
              <a:defRPr/>
            </a:pPr>
            <a:r>
              <a:rPr lang="en-US" sz="1200" dirty="0"/>
              <a:t>Partner directly with business leaders</a:t>
            </a:r>
          </a:p>
          <a:p>
            <a:pPr marL="171450" indent="-171450">
              <a:lnSpc>
                <a:spcPct val="90000"/>
              </a:lnSpc>
              <a:spcAft>
                <a:spcPts val="600"/>
              </a:spcAft>
              <a:buFont typeface="Arial" panose="020B0604020202020204" pitchFamily="34" charset="0"/>
              <a:buChar char="•"/>
              <a:defRPr/>
            </a:pPr>
            <a:r>
              <a:rPr lang="en-US" sz="1200" dirty="0"/>
              <a:t>Responsible for business metrics</a:t>
            </a:r>
          </a:p>
          <a:p>
            <a:pPr marL="171450" indent="-171450">
              <a:lnSpc>
                <a:spcPct val="90000"/>
              </a:lnSpc>
              <a:spcAft>
                <a:spcPts val="600"/>
              </a:spcAft>
              <a:buFont typeface="Arial" panose="020B0604020202020204" pitchFamily="34" charset="0"/>
              <a:buChar char="•"/>
              <a:defRPr/>
            </a:pPr>
            <a:r>
              <a:rPr lang="en-US" sz="1200" dirty="0"/>
              <a:t>Prioritize projects based on business impact</a:t>
            </a:r>
          </a:p>
          <a:p>
            <a:pPr marL="171450" indent="-171450">
              <a:lnSpc>
                <a:spcPct val="90000"/>
              </a:lnSpc>
              <a:spcAft>
                <a:spcPts val="600"/>
              </a:spcAft>
              <a:buFont typeface="Arial" panose="020B0604020202020204" pitchFamily="34" charset="0"/>
              <a:buChar char="•"/>
              <a:defRPr/>
            </a:pPr>
            <a:r>
              <a:rPr lang="en-US" sz="1200" dirty="0"/>
              <a:t>Analytical &amp; enterprising</a:t>
            </a:r>
            <a:endParaRPr lang="en-US" sz="1600" b="1" dirty="0"/>
          </a:p>
        </p:txBody>
      </p:sp>
      <p:sp>
        <p:nvSpPr>
          <p:cNvPr id="17" name="TextBox 16"/>
          <p:cNvSpPr txBox="1"/>
          <p:nvPr/>
        </p:nvSpPr>
        <p:spPr>
          <a:xfrm>
            <a:off x="283780" y="3076544"/>
            <a:ext cx="4093570" cy="1517338"/>
          </a:xfrm>
          <a:prstGeom prst="rect">
            <a:avLst/>
          </a:prstGeom>
          <a:noFill/>
        </p:spPr>
        <p:txBody>
          <a:bodyPr wrap="square" lIns="182880" tIns="146304" rIns="182880" bIns="146304" rtlCol="0">
            <a:spAutoFit/>
          </a:bodyPr>
          <a:lstStyle/>
          <a:p>
            <a:pPr>
              <a:lnSpc>
                <a:spcPct val="90000"/>
              </a:lnSpc>
              <a:spcAft>
                <a:spcPts val="600"/>
              </a:spcAft>
              <a:defRPr/>
            </a:pPr>
            <a:r>
              <a:rPr lang="en-US" b="1" dirty="0"/>
              <a:t>IT-First</a:t>
            </a:r>
          </a:p>
          <a:p>
            <a:pPr marL="171450" indent="-171450">
              <a:lnSpc>
                <a:spcPct val="90000"/>
              </a:lnSpc>
              <a:spcAft>
                <a:spcPts val="600"/>
              </a:spcAft>
              <a:buFont typeface="Arial" panose="020B0604020202020204" pitchFamily="34" charset="0"/>
              <a:buChar char="•"/>
              <a:defRPr/>
            </a:pPr>
            <a:r>
              <a:rPr lang="en-US" sz="1200" dirty="0"/>
              <a:t>Independent from business units and leadership</a:t>
            </a:r>
          </a:p>
          <a:p>
            <a:pPr marL="171450" indent="-171450">
              <a:lnSpc>
                <a:spcPct val="90000"/>
              </a:lnSpc>
              <a:spcAft>
                <a:spcPts val="600"/>
              </a:spcAft>
              <a:buFont typeface="Arial" panose="020B0604020202020204" pitchFamily="34" charset="0"/>
              <a:buChar char="•"/>
              <a:defRPr/>
            </a:pPr>
            <a:r>
              <a:rPr lang="en-US" sz="1200" dirty="0"/>
              <a:t>Responsible for technical ops</a:t>
            </a:r>
          </a:p>
          <a:p>
            <a:pPr marL="171450" indent="-171450">
              <a:lnSpc>
                <a:spcPct val="90000"/>
              </a:lnSpc>
              <a:spcAft>
                <a:spcPts val="600"/>
              </a:spcAft>
              <a:buFont typeface="Arial" panose="020B0604020202020204" pitchFamily="34" charset="0"/>
              <a:buChar char="•"/>
              <a:defRPr/>
            </a:pPr>
            <a:r>
              <a:rPr lang="en-US" sz="1200" dirty="0"/>
              <a:t>Prioritize projects based on technical value</a:t>
            </a:r>
          </a:p>
          <a:p>
            <a:pPr marL="171450" indent="-171450">
              <a:lnSpc>
                <a:spcPct val="90000"/>
              </a:lnSpc>
              <a:spcAft>
                <a:spcPts val="600"/>
              </a:spcAft>
              <a:buFont typeface="Arial" panose="020B0604020202020204" pitchFamily="34" charset="0"/>
              <a:buChar char="•"/>
              <a:defRPr/>
            </a:pPr>
            <a:r>
              <a:rPr lang="en-US" sz="1200" dirty="0"/>
              <a:t>Traditional IT background</a:t>
            </a:r>
          </a:p>
        </p:txBody>
      </p:sp>
      <p:sp>
        <p:nvSpPr>
          <p:cNvPr id="27" name="TextBox 26"/>
          <p:cNvSpPr txBox="1"/>
          <p:nvPr/>
        </p:nvSpPr>
        <p:spPr>
          <a:xfrm>
            <a:off x="4906404" y="5118548"/>
            <a:ext cx="2164778" cy="544765"/>
          </a:xfrm>
          <a:prstGeom prst="rect">
            <a:avLst/>
          </a:prstGeom>
          <a:solidFill>
            <a:schemeClr val="bg1"/>
          </a:solidFill>
        </p:spPr>
        <p:txBody>
          <a:bodyPr wrap="square" lIns="182880" tIns="146304" rIns="182880" bIns="146304" rtlCol="0">
            <a:spAutoFit/>
          </a:bodyPr>
          <a:lstStyle/>
          <a:p>
            <a:pPr algn="ctr">
              <a:lnSpc>
                <a:spcPct val="90000"/>
              </a:lnSpc>
              <a:spcAft>
                <a:spcPts val="600"/>
              </a:spcAft>
              <a:defRPr/>
            </a:pPr>
            <a:r>
              <a:rPr lang="en-US" b="1" dirty="0">
                <a:gradFill>
                  <a:gsLst>
                    <a:gs pos="2917">
                      <a:srgbClr val="505050"/>
                    </a:gs>
                    <a:gs pos="30000">
                      <a:srgbClr val="505050"/>
                    </a:gs>
                  </a:gsLst>
                  <a:lin ang="5400000" scaled="0"/>
                </a:gradFill>
              </a:rPr>
              <a:t>Dev Ops</a:t>
            </a:r>
          </a:p>
        </p:txBody>
      </p:sp>
      <p:sp>
        <p:nvSpPr>
          <p:cNvPr id="30" name="TextBox 29"/>
          <p:cNvSpPr txBox="1"/>
          <p:nvPr/>
        </p:nvSpPr>
        <p:spPr>
          <a:xfrm>
            <a:off x="3696232" y="1385251"/>
            <a:ext cx="4799534" cy="544765"/>
          </a:xfrm>
          <a:prstGeom prst="rect">
            <a:avLst/>
          </a:prstGeom>
          <a:solidFill>
            <a:schemeClr val="bg1"/>
          </a:solidFill>
        </p:spPr>
        <p:txBody>
          <a:bodyPr wrap="square" lIns="182880" tIns="146304" rIns="182880" bIns="146304" rtlCol="0">
            <a:spAutoFit/>
          </a:bodyPr>
          <a:lstStyle/>
          <a:p>
            <a:pPr algn="ctr">
              <a:lnSpc>
                <a:spcPct val="90000"/>
              </a:lnSpc>
              <a:spcAft>
                <a:spcPts val="600"/>
              </a:spcAft>
              <a:defRPr/>
            </a:pPr>
            <a:r>
              <a:rPr lang="en-US" b="1" dirty="0">
                <a:gradFill>
                  <a:gsLst>
                    <a:gs pos="2917">
                      <a:srgbClr val="505050"/>
                    </a:gs>
                    <a:gs pos="30000">
                      <a:srgbClr val="505050"/>
                    </a:gs>
                  </a:gsLst>
                  <a:lin ang="5400000" scaled="0"/>
                </a:gradFill>
              </a:rPr>
              <a:t>Systems Architecture &amp; Service Center</a:t>
            </a:r>
          </a:p>
        </p:txBody>
      </p:sp>
      <p:sp>
        <p:nvSpPr>
          <p:cNvPr id="60" name="Rectangle 59"/>
          <p:cNvSpPr/>
          <p:nvPr/>
        </p:nvSpPr>
        <p:spPr>
          <a:xfrm>
            <a:off x="3449782" y="1902423"/>
            <a:ext cx="5408597" cy="987963"/>
          </a:xfrm>
          <a:prstGeom prst="rect">
            <a:avLst/>
          </a:prstGeom>
        </p:spPr>
        <p:txBody>
          <a:bodyPr wrap="square">
            <a:spAutoFit/>
          </a:bodyPr>
          <a:lstStyle/>
          <a:p>
            <a:pPr marL="171450" indent="-171450">
              <a:lnSpc>
                <a:spcPct val="90000"/>
              </a:lnSpc>
              <a:spcAft>
                <a:spcPts val="600"/>
              </a:spcAft>
              <a:buFont typeface="Arial" panose="020B0604020202020204" pitchFamily="34" charset="0"/>
              <a:buChar char="•"/>
              <a:defRPr/>
            </a:pPr>
            <a:r>
              <a:rPr lang="en-US" sz="1200" dirty="0"/>
              <a:t>Focus on long-range plan for cost-saving, efficiency, and integration</a:t>
            </a:r>
          </a:p>
          <a:p>
            <a:pPr marL="171450" indent="-171450">
              <a:lnSpc>
                <a:spcPct val="90000"/>
              </a:lnSpc>
              <a:spcAft>
                <a:spcPts val="600"/>
              </a:spcAft>
              <a:buFont typeface="Arial" panose="020B0604020202020204" pitchFamily="34" charset="0"/>
              <a:buChar char="•"/>
              <a:defRPr/>
            </a:pPr>
            <a:r>
              <a:rPr lang="en-US" sz="1200" dirty="0"/>
              <a:t>Focus on serving client (end-user) </a:t>
            </a:r>
          </a:p>
          <a:p>
            <a:pPr marL="171450" indent="-171450">
              <a:lnSpc>
                <a:spcPct val="90000"/>
              </a:lnSpc>
              <a:spcAft>
                <a:spcPts val="600"/>
              </a:spcAft>
              <a:buFont typeface="Arial" panose="020B0604020202020204" pitchFamily="34" charset="0"/>
              <a:buChar char="•"/>
              <a:defRPr/>
            </a:pPr>
            <a:r>
              <a:rPr lang="en-US" sz="1200" dirty="0"/>
              <a:t>Focus on standardizing systems</a:t>
            </a:r>
          </a:p>
          <a:p>
            <a:pPr marL="171450" indent="-171450">
              <a:lnSpc>
                <a:spcPct val="90000"/>
              </a:lnSpc>
              <a:spcAft>
                <a:spcPts val="600"/>
              </a:spcAft>
              <a:buFont typeface="Arial" panose="020B0604020202020204" pitchFamily="34" charset="0"/>
              <a:buChar char="•"/>
              <a:defRPr/>
            </a:pPr>
            <a:r>
              <a:rPr lang="en-US" sz="1200" dirty="0"/>
              <a:t>Broker between cloud partners and end-users</a:t>
            </a:r>
          </a:p>
        </p:txBody>
      </p:sp>
      <p:sp>
        <p:nvSpPr>
          <p:cNvPr id="65" name="Rectangle 64"/>
          <p:cNvSpPr/>
          <p:nvPr/>
        </p:nvSpPr>
        <p:spPr>
          <a:xfrm>
            <a:off x="4787900" y="5586433"/>
            <a:ext cx="2815021" cy="1231106"/>
          </a:xfrm>
          <a:prstGeom prst="rect">
            <a:avLst/>
          </a:prstGeom>
        </p:spPr>
        <p:txBody>
          <a:bodyPr wrap="square">
            <a:spAutoFit/>
          </a:bodyPr>
          <a:lstStyle/>
          <a:p>
            <a:pPr marL="171450" indent="-171450">
              <a:lnSpc>
                <a:spcPct val="90000"/>
              </a:lnSpc>
              <a:spcAft>
                <a:spcPts val="600"/>
              </a:spcAft>
              <a:buFont typeface="Arial" panose="020B0604020202020204" pitchFamily="34" charset="0"/>
              <a:buChar char="•"/>
              <a:defRPr/>
            </a:pPr>
            <a:r>
              <a:rPr lang="en-US" sz="1200" dirty="0"/>
              <a:t>Agility &amp; flexibility</a:t>
            </a:r>
          </a:p>
          <a:p>
            <a:pPr marL="171450" indent="-171450">
              <a:lnSpc>
                <a:spcPct val="90000"/>
              </a:lnSpc>
              <a:spcAft>
                <a:spcPts val="600"/>
              </a:spcAft>
              <a:buFont typeface="Arial" panose="020B0604020202020204" pitchFamily="34" charset="0"/>
              <a:buChar char="•"/>
              <a:defRPr/>
            </a:pPr>
            <a:r>
              <a:rPr lang="en-US" sz="1200" dirty="0"/>
              <a:t>Quick-moving</a:t>
            </a:r>
          </a:p>
          <a:p>
            <a:pPr marL="171450" indent="-171450">
              <a:lnSpc>
                <a:spcPct val="90000"/>
              </a:lnSpc>
              <a:spcAft>
                <a:spcPts val="600"/>
              </a:spcAft>
              <a:buFont typeface="Arial" panose="020B0604020202020204" pitchFamily="34" charset="0"/>
              <a:buChar char="•"/>
              <a:defRPr/>
            </a:pPr>
            <a:r>
              <a:rPr lang="en-US" sz="1200" dirty="0"/>
              <a:t>Quick technical learner</a:t>
            </a:r>
          </a:p>
          <a:p>
            <a:pPr marL="171450" indent="-171450">
              <a:lnSpc>
                <a:spcPct val="90000"/>
              </a:lnSpc>
              <a:spcAft>
                <a:spcPts val="600"/>
              </a:spcAft>
              <a:buFont typeface="Arial" panose="020B0604020202020204" pitchFamily="34" charset="0"/>
              <a:buChar char="•"/>
              <a:defRPr/>
            </a:pPr>
            <a:r>
              <a:rPr lang="en-US" sz="1200" dirty="0"/>
              <a:t>Technical learning culture</a:t>
            </a:r>
          </a:p>
          <a:p>
            <a:pPr marL="171450" indent="-171450">
              <a:lnSpc>
                <a:spcPct val="90000"/>
              </a:lnSpc>
              <a:spcAft>
                <a:spcPts val="600"/>
              </a:spcAft>
              <a:buFont typeface="Arial" panose="020B0604020202020204" pitchFamily="34" charset="0"/>
              <a:buChar char="•"/>
              <a:defRPr/>
            </a:pPr>
            <a:r>
              <a:rPr lang="en-US" sz="1200" dirty="0"/>
              <a:t>Right tool for the problem</a:t>
            </a:r>
          </a:p>
        </p:txBody>
      </p:sp>
      <p:sp>
        <p:nvSpPr>
          <p:cNvPr id="23" name="TextBox 22"/>
          <p:cNvSpPr txBox="1"/>
          <p:nvPr/>
        </p:nvSpPr>
        <p:spPr>
          <a:xfrm>
            <a:off x="189071" y="5977345"/>
            <a:ext cx="4701915" cy="649409"/>
          </a:xfrm>
          <a:prstGeom prst="rect">
            <a:avLst/>
          </a:prstGeom>
          <a:noFill/>
        </p:spPr>
        <p:txBody>
          <a:bodyPr wrap="square" lIns="182880" tIns="146304" rIns="182880" bIns="146304" rtlCol="0">
            <a:spAutoFit/>
          </a:bodyPr>
          <a:lstStyle/>
          <a:p>
            <a:pPr>
              <a:lnSpc>
                <a:spcPct val="90000"/>
              </a:lnSpc>
              <a:spcAft>
                <a:spcPts val="600"/>
              </a:spcAft>
              <a:defRPr/>
            </a:pPr>
            <a:r>
              <a:rPr lang="en-US" sz="1000" b="1" dirty="0">
                <a:gradFill>
                  <a:gsLst>
                    <a:gs pos="2917">
                      <a:srgbClr val="505050"/>
                    </a:gs>
                    <a:gs pos="30000">
                      <a:srgbClr val="505050"/>
                    </a:gs>
                  </a:gsLst>
                  <a:lin ang="5400000" scaled="0"/>
                </a:gradFill>
              </a:rPr>
              <a:t>X-AXIS = PRIMARY OBJECTIVE &amp; ORIENTATION</a:t>
            </a:r>
          </a:p>
          <a:p>
            <a:pPr>
              <a:lnSpc>
                <a:spcPct val="90000"/>
              </a:lnSpc>
              <a:spcAft>
                <a:spcPts val="600"/>
              </a:spcAft>
              <a:defRPr/>
            </a:pPr>
            <a:r>
              <a:rPr lang="en-US" sz="1000" b="1" dirty="0">
                <a:gradFill>
                  <a:gsLst>
                    <a:gs pos="2917">
                      <a:srgbClr val="505050"/>
                    </a:gs>
                    <a:gs pos="30000">
                      <a:srgbClr val="505050"/>
                    </a:gs>
                  </a:gsLst>
                  <a:lin ang="5400000" scaled="0"/>
                </a:gradFill>
              </a:rPr>
              <a:t>Y-AXIS = IT APPROACH &amp; CULTURE</a:t>
            </a:r>
          </a:p>
        </p:txBody>
      </p:sp>
      <p:sp>
        <p:nvSpPr>
          <p:cNvPr id="5" name="Slide Number Placeholder 4"/>
          <p:cNvSpPr>
            <a:spLocks noGrp="1"/>
          </p:cNvSpPr>
          <p:nvPr>
            <p:ph type="sldNum" sz="quarter" idx="12"/>
          </p:nvPr>
        </p:nvSpPr>
        <p:spPr/>
        <p:txBody>
          <a:bodyPr/>
          <a:lstStyle/>
          <a:p>
            <a:fld id="{727B4C2D-45E2-4621-8491-2995EB46A674}" type="slidenum">
              <a:rPr lang="en-US" smtClean="0">
                <a:solidFill>
                  <a:srgbClr val="505050"/>
                </a:solidFill>
              </a:rPr>
              <a:pPr/>
              <a:t>12</a:t>
            </a:fld>
            <a:endParaRPr lang="en-US" dirty="0">
              <a:solidFill>
                <a:srgbClr val="505050"/>
              </a:solidFill>
            </a:endParaRPr>
          </a:p>
        </p:txBody>
      </p:sp>
      <p:pic>
        <p:nvPicPr>
          <p:cNvPr id="21" name="Picture 22" descr="Raised hand">
            <a:extLst>
              <a:ext uri="{FF2B5EF4-FFF2-40B4-BE49-F238E27FC236}">
                <a16:creationId xmlns:a16="http://schemas.microsoft.com/office/drawing/2014/main" id="{C000BF31-348B-42E0-9412-482FEA6547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50925" y="4976732"/>
            <a:ext cx="846902" cy="846902"/>
          </a:xfrm>
          <a:prstGeom prst="rect">
            <a:avLst/>
          </a:prstGeom>
        </p:spPr>
      </p:pic>
      <p:pic>
        <p:nvPicPr>
          <p:cNvPr id="22" name="Picture 10" descr="Marketing">
            <a:extLst>
              <a:ext uri="{FF2B5EF4-FFF2-40B4-BE49-F238E27FC236}">
                <a16:creationId xmlns:a16="http://schemas.microsoft.com/office/drawing/2014/main" id="{35FD1492-A2BB-41A9-B019-C53387C790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987221" y="1370509"/>
            <a:ext cx="1005840" cy="1005840"/>
          </a:xfrm>
          <a:prstGeom prst="rect">
            <a:avLst/>
          </a:prstGeom>
        </p:spPr>
      </p:pic>
      <p:pic>
        <p:nvPicPr>
          <p:cNvPr id="24" name="Picture 50" descr="Crawl">
            <a:extLst>
              <a:ext uri="{FF2B5EF4-FFF2-40B4-BE49-F238E27FC236}">
                <a16:creationId xmlns:a16="http://schemas.microsoft.com/office/drawing/2014/main" id="{56D89F01-50DE-4514-87AB-56D7BA39ED4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839527" y="5159504"/>
            <a:ext cx="1148901" cy="1148901"/>
          </a:xfrm>
          <a:prstGeom prst="rect">
            <a:avLst/>
          </a:prstGeom>
        </p:spPr>
      </p:pic>
      <p:pic>
        <p:nvPicPr>
          <p:cNvPr id="28" name="Picture 44" descr="Person eating">
            <a:extLst>
              <a:ext uri="{FF2B5EF4-FFF2-40B4-BE49-F238E27FC236}">
                <a16:creationId xmlns:a16="http://schemas.microsoft.com/office/drawing/2014/main" id="{04C68AEE-D118-4136-BAC5-1B24BD6A04A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94084" y="1370509"/>
            <a:ext cx="1005840" cy="1005840"/>
          </a:xfrm>
          <a:prstGeom prst="rect">
            <a:avLst/>
          </a:prstGeom>
        </p:spPr>
      </p:pic>
    </p:spTree>
    <p:extLst>
      <p:ext uri="{BB962C8B-B14F-4D97-AF65-F5344CB8AC3E}">
        <p14:creationId xmlns:p14="http://schemas.microsoft.com/office/powerpoint/2010/main" val="1278096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6072554" y="1521235"/>
            <a:ext cx="3389757" cy="758905"/>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2" spcCol="0" rtlCol="0" fromWordArt="0" anchor="t" anchorCtr="0" forceAA="0" compatLnSpc="1">
            <a:prstTxWarp prst="textNoShape">
              <a:avLst/>
            </a:prstTxWarp>
            <a:noAutofit/>
          </a:bodyPr>
          <a:lstStyle/>
          <a:p>
            <a:pPr defTabSz="932472" fontAlgn="base">
              <a:spcBef>
                <a:spcPct val="0"/>
              </a:spcBef>
              <a:spcAft>
                <a:spcPct val="0"/>
              </a:spcAft>
            </a:pPr>
            <a:endParaRPr lang="en-US" sz="1600" dirty="0">
              <a:solidFill>
                <a:srgbClr val="505050"/>
              </a:solidFill>
              <a:ea typeface="Segoe UI" pitchFamily="34" charset="0"/>
              <a:cs typeface="Segoe UI" pitchFamily="34" charset="0"/>
            </a:endParaRPr>
          </a:p>
        </p:txBody>
      </p:sp>
      <p:sp>
        <p:nvSpPr>
          <p:cNvPr id="71" name="TextBox 70"/>
          <p:cNvSpPr txBox="1"/>
          <p:nvPr/>
        </p:nvSpPr>
        <p:spPr>
          <a:xfrm>
            <a:off x="8009571" y="1415306"/>
            <a:ext cx="1970603" cy="972574"/>
          </a:xfrm>
          <a:prstGeom prst="rect">
            <a:avLst/>
          </a:prstGeom>
          <a:noFill/>
        </p:spPr>
        <p:txBody>
          <a:bodyPr wrap="square" lIns="182880" tIns="146304" rIns="182880" bIns="146304" rtlCol="0">
            <a:spAutoFit/>
          </a:bodyPr>
          <a:lstStyle/>
          <a:p>
            <a:pPr defTabSz="932472" fontAlgn="base">
              <a:spcBef>
                <a:spcPct val="0"/>
              </a:spcBef>
              <a:spcAft>
                <a:spcPct val="0"/>
              </a:spcAft>
            </a:pPr>
            <a:r>
              <a:rPr lang="en-US" sz="1600" b="1" dirty="0">
                <a:solidFill>
                  <a:srgbClr val="505050"/>
                </a:solidFill>
                <a:ea typeface="Segoe UI" pitchFamily="34" charset="0"/>
                <a:cs typeface="Segoe UI" pitchFamily="34" charset="0"/>
              </a:rPr>
              <a:t>IT Manager</a:t>
            </a:r>
          </a:p>
          <a:p>
            <a:pPr marL="173038" indent="-173038" defTabSz="932472" fontAlgn="base">
              <a:spcBef>
                <a:spcPct val="0"/>
              </a:spcBef>
              <a:spcAft>
                <a:spcPct val="0"/>
              </a:spcAft>
              <a:buFont typeface="Arial" panose="020B0604020202020204" pitchFamily="34" charset="0"/>
              <a:buChar char="•"/>
            </a:pPr>
            <a:r>
              <a:rPr lang="en-US" sz="1400" dirty="0">
                <a:solidFill>
                  <a:srgbClr val="505050"/>
                </a:solidFill>
                <a:ea typeface="Segoe UI" pitchFamily="34" charset="0"/>
                <a:cs typeface="Segoe UI" pitchFamily="34" charset="0"/>
              </a:rPr>
              <a:t>IT Manager</a:t>
            </a:r>
          </a:p>
          <a:p>
            <a:pPr marL="173038" indent="-173038" defTabSz="932472" fontAlgn="base">
              <a:spcBef>
                <a:spcPct val="0"/>
              </a:spcBef>
              <a:spcAft>
                <a:spcPct val="0"/>
              </a:spcAft>
              <a:buFont typeface="Arial" panose="020B0604020202020204" pitchFamily="34" charset="0"/>
              <a:buChar char="•"/>
            </a:pPr>
            <a:r>
              <a:rPr lang="en-US" sz="1400" dirty="0">
                <a:solidFill>
                  <a:srgbClr val="505050"/>
                </a:solidFill>
                <a:ea typeface="Segoe UI" pitchFamily="34" charset="0"/>
                <a:cs typeface="Segoe UI" pitchFamily="34" charset="0"/>
              </a:rPr>
              <a:t>IT Supervisor</a:t>
            </a:r>
          </a:p>
        </p:txBody>
      </p:sp>
      <p:sp>
        <p:nvSpPr>
          <p:cNvPr id="49" name="Rectangle 48"/>
          <p:cNvSpPr/>
          <p:nvPr/>
        </p:nvSpPr>
        <p:spPr bwMode="auto">
          <a:xfrm>
            <a:off x="6072554" y="2337418"/>
            <a:ext cx="5558613" cy="396883"/>
          </a:xfrm>
          <a:prstGeom prst="rect">
            <a:avLst/>
          </a:prstGeom>
          <a:solidFill>
            <a:schemeClr val="accent1">
              <a:lumMod val="90000"/>
              <a:lumOff val="1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600" b="1" dirty="0">
                <a:solidFill>
                  <a:srgbClr val="FFFFFF"/>
                </a:solidFill>
                <a:ea typeface="Segoe UI" pitchFamily="34" charset="0"/>
                <a:cs typeface="Segoe UI" pitchFamily="34" charset="0"/>
              </a:rPr>
              <a:t>Most-Read Media Publications</a:t>
            </a:r>
          </a:p>
        </p:txBody>
      </p:sp>
      <p:sp>
        <p:nvSpPr>
          <p:cNvPr id="50" name="Rectangle 49"/>
          <p:cNvSpPr/>
          <p:nvPr/>
        </p:nvSpPr>
        <p:spPr bwMode="auto">
          <a:xfrm>
            <a:off x="6072554" y="2729081"/>
            <a:ext cx="5558613" cy="977420"/>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2" spcCol="0" rtlCol="0" fromWordArt="0" anchor="t" anchorCtr="0" forceAA="0" compatLnSpc="1">
            <a:prstTxWarp prst="textNoShape">
              <a:avLst/>
            </a:prstTxWarp>
            <a:noAutofit/>
          </a:bodyPr>
          <a:lstStyle/>
          <a:p>
            <a:pPr defTabSz="932472" fontAlgn="base">
              <a:spcBef>
                <a:spcPct val="0"/>
              </a:spcBef>
              <a:spcAft>
                <a:spcPct val="0"/>
              </a:spcAft>
            </a:pPr>
            <a:endParaRPr lang="en-US" sz="1600" dirty="0">
              <a:solidFill>
                <a:srgbClr val="505050"/>
              </a:solidFill>
              <a:ea typeface="Segoe UI" pitchFamily="34" charset="0"/>
              <a:cs typeface="Segoe UI" pitchFamily="34" charset="0"/>
            </a:endParaRPr>
          </a:p>
        </p:txBody>
      </p:sp>
      <p:sp>
        <p:nvSpPr>
          <p:cNvPr id="3" name="Title 2"/>
          <p:cNvSpPr>
            <a:spLocks noGrp="1"/>
          </p:cNvSpPr>
          <p:nvPr>
            <p:ph type="title"/>
          </p:nvPr>
        </p:nvSpPr>
        <p:spPr/>
        <p:txBody>
          <a:bodyPr/>
          <a:lstStyle/>
          <a:p>
            <a:r>
              <a:rPr lang="en-US" dirty="0"/>
              <a:t>Summary: IT Decision-Makers</a:t>
            </a:r>
          </a:p>
        </p:txBody>
      </p:sp>
      <p:sp>
        <p:nvSpPr>
          <p:cNvPr id="9" name="Text Placeholder 8"/>
          <p:cNvSpPr>
            <a:spLocks noGrp="1"/>
          </p:cNvSpPr>
          <p:nvPr>
            <p:ph type="body" sz="quarter" idx="10"/>
          </p:nvPr>
        </p:nvSpPr>
        <p:spPr>
          <a:xfrm>
            <a:off x="519249" y="1262604"/>
            <a:ext cx="5217730" cy="3946223"/>
          </a:xfrm>
        </p:spPr>
        <p:txBody>
          <a:bodyPr>
            <a:normAutofit/>
          </a:bodyPr>
          <a:lstStyle/>
          <a:p>
            <a:pPr algn="just">
              <a:spcBef>
                <a:spcPts val="0"/>
              </a:spcBef>
              <a:spcAft>
                <a:spcPts val="600"/>
              </a:spcAft>
            </a:pPr>
            <a:r>
              <a:rPr lang="en-US" sz="1400" dirty="0"/>
              <a:t>Feel responsible for driving organizational growth &amp; productivity, against the bottom line</a:t>
            </a:r>
          </a:p>
          <a:p>
            <a:pPr algn="just">
              <a:spcBef>
                <a:spcPts val="0"/>
              </a:spcBef>
              <a:spcAft>
                <a:spcPts val="600"/>
              </a:spcAft>
            </a:pPr>
            <a:r>
              <a:rPr lang="en-US" sz="1400" dirty="0"/>
              <a:t>Navigating the global technology shift to the software, how to strategically approach big data and mobility, as well as their “executive seat at the table” as technology solutions spread through LOB</a:t>
            </a:r>
          </a:p>
          <a:p>
            <a:pPr algn="just">
              <a:spcBef>
                <a:spcPts val="0"/>
              </a:spcBef>
              <a:spcAft>
                <a:spcPts val="600"/>
              </a:spcAft>
            </a:pPr>
            <a:r>
              <a:rPr lang="en-US" sz="1400" dirty="0"/>
              <a:t>Trying to figure out how to transition their IT organization into a services organization and adapt to the reality of an “always on” model</a:t>
            </a:r>
          </a:p>
          <a:p>
            <a:pPr algn="just">
              <a:spcBef>
                <a:spcPts val="0"/>
              </a:spcBef>
              <a:spcAft>
                <a:spcPts val="600"/>
              </a:spcAft>
            </a:pPr>
            <a:r>
              <a:rPr lang="en-US" sz="1400" dirty="0"/>
              <a:t>Responsible for change management with executives on response times and trouble-shooting (e.g. reliance on support community when the service is down)</a:t>
            </a:r>
          </a:p>
          <a:p>
            <a:pPr algn="just">
              <a:spcBef>
                <a:spcPts val="0"/>
              </a:spcBef>
              <a:spcAft>
                <a:spcPts val="600"/>
              </a:spcAft>
            </a:pPr>
            <a:r>
              <a:rPr lang="en-US" sz="1400" dirty="0"/>
              <a:t>Quite involved in the technical aspects of OpenLMIS deployments </a:t>
            </a:r>
          </a:p>
          <a:p>
            <a:pPr algn="just">
              <a:spcBef>
                <a:spcPts val="0"/>
              </a:spcBef>
              <a:spcAft>
                <a:spcPts val="600"/>
              </a:spcAft>
            </a:pPr>
            <a:r>
              <a:rPr lang="en-US" sz="1400" dirty="0"/>
              <a:t>Based on attitudes towards the software, two archetypes within ITDMs emerged: “</a:t>
            </a:r>
            <a:r>
              <a:rPr lang="en-US" sz="1400" b="1" dirty="0"/>
              <a:t>True Believers</a:t>
            </a:r>
            <a:r>
              <a:rPr lang="en-US" sz="1400" dirty="0"/>
              <a:t>”, and “</a:t>
            </a:r>
            <a:r>
              <a:rPr lang="en-US" sz="1400" b="1" dirty="0"/>
              <a:t>Just Taking Orders</a:t>
            </a:r>
            <a:r>
              <a:rPr lang="en-US" sz="1400" dirty="0"/>
              <a:t>”</a:t>
            </a:r>
          </a:p>
        </p:txBody>
      </p:sp>
      <p:sp>
        <p:nvSpPr>
          <p:cNvPr id="2" name="Slide Number Placeholder 1"/>
          <p:cNvSpPr>
            <a:spLocks noGrp="1"/>
          </p:cNvSpPr>
          <p:nvPr>
            <p:ph type="sldNum" sz="quarter" idx="12"/>
          </p:nvPr>
        </p:nvSpPr>
        <p:spPr/>
        <p:txBody>
          <a:bodyPr/>
          <a:lstStyle/>
          <a:p>
            <a:fld id="{727B4C2D-45E2-4621-8491-2995EB46A674}" type="slidenum">
              <a:rPr lang="en-US" smtClean="0">
                <a:solidFill>
                  <a:srgbClr val="505050"/>
                </a:solidFill>
              </a:rPr>
              <a:pPr/>
              <a:t>13</a:t>
            </a:fld>
            <a:endParaRPr lang="en-US" dirty="0">
              <a:solidFill>
                <a:srgbClr val="505050"/>
              </a:solidFill>
            </a:endParaRPr>
          </a:p>
        </p:txBody>
      </p:sp>
      <p:sp>
        <p:nvSpPr>
          <p:cNvPr id="6" name="Rectangle 5"/>
          <p:cNvSpPr/>
          <p:nvPr/>
        </p:nvSpPr>
        <p:spPr>
          <a:xfrm>
            <a:off x="10452744" y="257419"/>
            <a:ext cx="1739256" cy="394427"/>
          </a:xfrm>
          <a:prstGeom prst="rect">
            <a:avLst/>
          </a:prstGeom>
          <a:solidFill>
            <a:schemeClr val="accent1"/>
          </a:solidFill>
          <a:ln w="12700" cap="flat" cmpd="sng" algn="ctr">
            <a:noFill/>
            <a:prstDash val="solid"/>
          </a:ln>
          <a:effectLst/>
        </p:spPr>
        <p:txBody>
          <a:bodyPr vert="horz" lIns="0" rIns="179285" rtlCol="0" anchor="ctr"/>
          <a:lstStyle/>
          <a:p>
            <a:pPr algn="r" defTabSz="914285">
              <a:defRPr/>
            </a:pPr>
            <a:r>
              <a:rPr lang="en-US" sz="1000" b="1" kern="0" dirty="0">
                <a:solidFill>
                  <a:sysClr val="window" lastClr="FFFFFF"/>
                </a:solidFill>
              </a:rPr>
              <a:t>IT Decision-Maker </a:t>
            </a:r>
          </a:p>
        </p:txBody>
      </p:sp>
      <p:sp>
        <p:nvSpPr>
          <p:cNvPr id="7" name="Freeform 6"/>
          <p:cNvSpPr>
            <a:spLocks noEditPoints="1"/>
          </p:cNvSpPr>
          <p:nvPr/>
        </p:nvSpPr>
        <p:spPr bwMode="auto">
          <a:xfrm>
            <a:off x="9016718" y="33567"/>
            <a:ext cx="264697" cy="320676"/>
          </a:xfrm>
          <a:custGeom>
            <a:avLst/>
            <a:gdLst>
              <a:gd name="T0" fmla="*/ 492 w 513"/>
              <a:gd name="T1" fmla="*/ 516 h 682"/>
              <a:gd name="T2" fmla="*/ 488 w 513"/>
              <a:gd name="T3" fmla="*/ 509 h 682"/>
              <a:gd name="T4" fmla="*/ 455 w 513"/>
              <a:gd name="T5" fmla="*/ 485 h 682"/>
              <a:gd name="T6" fmla="*/ 356 w 513"/>
              <a:gd name="T7" fmla="*/ 439 h 682"/>
              <a:gd name="T8" fmla="*/ 311 w 513"/>
              <a:gd name="T9" fmla="*/ 524 h 682"/>
              <a:gd name="T10" fmla="*/ 265 w 513"/>
              <a:gd name="T11" fmla="*/ 477 h 682"/>
              <a:gd name="T12" fmla="*/ 354 w 513"/>
              <a:gd name="T13" fmla="*/ 437 h 682"/>
              <a:gd name="T14" fmla="*/ 352 w 513"/>
              <a:gd name="T15" fmla="*/ 436 h 682"/>
              <a:gd name="T16" fmla="*/ 342 w 513"/>
              <a:gd name="T17" fmla="*/ 396 h 682"/>
              <a:gd name="T18" fmla="*/ 345 w 513"/>
              <a:gd name="T19" fmla="*/ 385 h 682"/>
              <a:gd name="T20" fmla="*/ 352 w 513"/>
              <a:gd name="T21" fmla="*/ 371 h 682"/>
              <a:gd name="T22" fmla="*/ 487 w 513"/>
              <a:gd name="T23" fmla="*/ 300 h 682"/>
              <a:gd name="T24" fmla="*/ 412 w 513"/>
              <a:gd name="T25" fmla="*/ 143 h 682"/>
              <a:gd name="T26" fmla="*/ 258 w 513"/>
              <a:gd name="T27" fmla="*/ 0 h 682"/>
              <a:gd name="T28" fmla="*/ 105 w 513"/>
              <a:gd name="T29" fmla="*/ 143 h 682"/>
              <a:gd name="T30" fmla="*/ 25 w 513"/>
              <a:gd name="T31" fmla="*/ 297 h 682"/>
              <a:gd name="T32" fmla="*/ 165 w 513"/>
              <a:gd name="T33" fmla="*/ 371 h 682"/>
              <a:gd name="T34" fmla="*/ 171 w 513"/>
              <a:gd name="T35" fmla="*/ 385 h 682"/>
              <a:gd name="T36" fmla="*/ 174 w 513"/>
              <a:gd name="T37" fmla="*/ 396 h 682"/>
              <a:gd name="T38" fmla="*/ 164 w 513"/>
              <a:gd name="T39" fmla="*/ 436 h 682"/>
              <a:gd name="T40" fmla="*/ 162 w 513"/>
              <a:gd name="T41" fmla="*/ 438 h 682"/>
              <a:gd name="T42" fmla="*/ 250 w 513"/>
              <a:gd name="T43" fmla="*/ 477 h 682"/>
              <a:gd name="T44" fmla="*/ 204 w 513"/>
              <a:gd name="T45" fmla="*/ 524 h 682"/>
              <a:gd name="T46" fmla="*/ 159 w 513"/>
              <a:gd name="T47" fmla="*/ 440 h 682"/>
              <a:gd name="T48" fmla="*/ 61 w 513"/>
              <a:gd name="T49" fmla="*/ 485 h 682"/>
              <a:gd name="T50" fmla="*/ 28 w 513"/>
              <a:gd name="T51" fmla="*/ 509 h 682"/>
              <a:gd name="T52" fmla="*/ 24 w 513"/>
              <a:gd name="T53" fmla="*/ 516 h 682"/>
              <a:gd name="T54" fmla="*/ 13 w 513"/>
              <a:gd name="T55" fmla="*/ 640 h 682"/>
              <a:gd name="T56" fmla="*/ 258 w 513"/>
              <a:gd name="T57" fmla="*/ 682 h 682"/>
              <a:gd name="T58" fmla="*/ 503 w 513"/>
              <a:gd name="T59" fmla="*/ 640 h 682"/>
              <a:gd name="T60" fmla="*/ 492 w 513"/>
              <a:gd name="T61" fmla="*/ 516 h 682"/>
              <a:gd name="T62" fmla="*/ 258 w 513"/>
              <a:gd name="T63" fmla="*/ 655 h 682"/>
              <a:gd name="T64" fmla="*/ 246 w 513"/>
              <a:gd name="T65" fmla="*/ 644 h 682"/>
              <a:gd name="T66" fmla="*/ 258 w 513"/>
              <a:gd name="T67" fmla="*/ 633 h 682"/>
              <a:gd name="T68" fmla="*/ 269 w 513"/>
              <a:gd name="T69" fmla="*/ 644 h 682"/>
              <a:gd name="T70" fmla="*/ 258 w 513"/>
              <a:gd name="T71" fmla="*/ 655 h 682"/>
              <a:gd name="T72" fmla="*/ 258 w 513"/>
              <a:gd name="T73" fmla="*/ 606 h 682"/>
              <a:gd name="T74" fmla="*/ 246 w 513"/>
              <a:gd name="T75" fmla="*/ 595 h 682"/>
              <a:gd name="T76" fmla="*/ 258 w 513"/>
              <a:gd name="T77" fmla="*/ 584 h 682"/>
              <a:gd name="T78" fmla="*/ 269 w 513"/>
              <a:gd name="T79" fmla="*/ 595 h 682"/>
              <a:gd name="T80" fmla="*/ 258 w 513"/>
              <a:gd name="T81" fmla="*/ 606 h 682"/>
              <a:gd name="T82" fmla="*/ 258 w 513"/>
              <a:gd name="T83" fmla="*/ 558 h 682"/>
              <a:gd name="T84" fmla="*/ 246 w 513"/>
              <a:gd name="T85" fmla="*/ 546 h 682"/>
              <a:gd name="T86" fmla="*/ 258 w 513"/>
              <a:gd name="T87" fmla="*/ 535 h 682"/>
              <a:gd name="T88" fmla="*/ 269 w 513"/>
              <a:gd name="T89" fmla="*/ 546 h 682"/>
              <a:gd name="T90" fmla="*/ 258 w 513"/>
              <a:gd name="T91" fmla="*/ 558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3" h="682">
                <a:moveTo>
                  <a:pt x="492" y="516"/>
                </a:moveTo>
                <a:cubicBezTo>
                  <a:pt x="491" y="514"/>
                  <a:pt x="490" y="511"/>
                  <a:pt x="488" y="509"/>
                </a:cubicBezTo>
                <a:cubicBezTo>
                  <a:pt x="482" y="502"/>
                  <a:pt x="470" y="493"/>
                  <a:pt x="455" y="485"/>
                </a:cubicBezTo>
                <a:cubicBezTo>
                  <a:pt x="423" y="467"/>
                  <a:pt x="372" y="449"/>
                  <a:pt x="356" y="439"/>
                </a:cubicBezTo>
                <a:cubicBezTo>
                  <a:pt x="311" y="524"/>
                  <a:pt x="311" y="524"/>
                  <a:pt x="311" y="524"/>
                </a:cubicBezTo>
                <a:cubicBezTo>
                  <a:pt x="265" y="477"/>
                  <a:pt x="265" y="477"/>
                  <a:pt x="265" y="477"/>
                </a:cubicBezTo>
                <a:cubicBezTo>
                  <a:pt x="354" y="437"/>
                  <a:pt x="354" y="437"/>
                  <a:pt x="354" y="437"/>
                </a:cubicBezTo>
                <a:cubicBezTo>
                  <a:pt x="353" y="437"/>
                  <a:pt x="353" y="436"/>
                  <a:pt x="352" y="436"/>
                </a:cubicBezTo>
                <a:cubicBezTo>
                  <a:pt x="349" y="432"/>
                  <a:pt x="340" y="416"/>
                  <a:pt x="342" y="396"/>
                </a:cubicBezTo>
                <a:cubicBezTo>
                  <a:pt x="343" y="392"/>
                  <a:pt x="344" y="389"/>
                  <a:pt x="345" y="385"/>
                </a:cubicBezTo>
                <a:cubicBezTo>
                  <a:pt x="348" y="380"/>
                  <a:pt x="350" y="375"/>
                  <a:pt x="352" y="371"/>
                </a:cubicBezTo>
                <a:cubicBezTo>
                  <a:pt x="452" y="357"/>
                  <a:pt x="485" y="322"/>
                  <a:pt x="487" y="300"/>
                </a:cubicBezTo>
                <a:cubicBezTo>
                  <a:pt x="420" y="280"/>
                  <a:pt x="418" y="210"/>
                  <a:pt x="412" y="143"/>
                </a:cubicBezTo>
                <a:cubicBezTo>
                  <a:pt x="405" y="64"/>
                  <a:pt x="343" y="0"/>
                  <a:pt x="258" y="0"/>
                </a:cubicBezTo>
                <a:cubicBezTo>
                  <a:pt x="174" y="0"/>
                  <a:pt x="121" y="65"/>
                  <a:pt x="105" y="143"/>
                </a:cubicBezTo>
                <a:cubicBezTo>
                  <a:pt x="92" y="208"/>
                  <a:pt x="93" y="297"/>
                  <a:pt x="25" y="297"/>
                </a:cubicBezTo>
                <a:cubicBezTo>
                  <a:pt x="26" y="320"/>
                  <a:pt x="60" y="357"/>
                  <a:pt x="165" y="371"/>
                </a:cubicBezTo>
                <a:cubicBezTo>
                  <a:pt x="167" y="376"/>
                  <a:pt x="169" y="380"/>
                  <a:pt x="171" y="385"/>
                </a:cubicBezTo>
                <a:cubicBezTo>
                  <a:pt x="173" y="389"/>
                  <a:pt x="174" y="392"/>
                  <a:pt x="174" y="396"/>
                </a:cubicBezTo>
                <a:cubicBezTo>
                  <a:pt x="177" y="416"/>
                  <a:pt x="168" y="432"/>
                  <a:pt x="164" y="436"/>
                </a:cubicBezTo>
                <a:cubicBezTo>
                  <a:pt x="164" y="436"/>
                  <a:pt x="163" y="437"/>
                  <a:pt x="162" y="438"/>
                </a:cubicBezTo>
                <a:cubicBezTo>
                  <a:pt x="250" y="477"/>
                  <a:pt x="250" y="477"/>
                  <a:pt x="250" y="477"/>
                </a:cubicBezTo>
                <a:cubicBezTo>
                  <a:pt x="204" y="524"/>
                  <a:pt x="204" y="524"/>
                  <a:pt x="204" y="524"/>
                </a:cubicBezTo>
                <a:cubicBezTo>
                  <a:pt x="159" y="440"/>
                  <a:pt x="159" y="440"/>
                  <a:pt x="159" y="440"/>
                </a:cubicBezTo>
                <a:cubicBezTo>
                  <a:pt x="143" y="450"/>
                  <a:pt x="92" y="468"/>
                  <a:pt x="61" y="485"/>
                </a:cubicBezTo>
                <a:cubicBezTo>
                  <a:pt x="46" y="493"/>
                  <a:pt x="34" y="502"/>
                  <a:pt x="28" y="509"/>
                </a:cubicBezTo>
                <a:cubicBezTo>
                  <a:pt x="26" y="511"/>
                  <a:pt x="25" y="514"/>
                  <a:pt x="24" y="516"/>
                </a:cubicBezTo>
                <a:cubicBezTo>
                  <a:pt x="3" y="571"/>
                  <a:pt x="0" y="615"/>
                  <a:pt x="13" y="640"/>
                </a:cubicBezTo>
                <a:cubicBezTo>
                  <a:pt x="27" y="658"/>
                  <a:pt x="20" y="682"/>
                  <a:pt x="258" y="682"/>
                </a:cubicBezTo>
                <a:cubicBezTo>
                  <a:pt x="496" y="682"/>
                  <a:pt x="489" y="658"/>
                  <a:pt x="503" y="640"/>
                </a:cubicBezTo>
                <a:cubicBezTo>
                  <a:pt x="513" y="619"/>
                  <a:pt x="513" y="571"/>
                  <a:pt x="492" y="516"/>
                </a:cubicBezTo>
                <a:close/>
                <a:moveTo>
                  <a:pt x="258" y="655"/>
                </a:moveTo>
                <a:cubicBezTo>
                  <a:pt x="251" y="655"/>
                  <a:pt x="246" y="650"/>
                  <a:pt x="246" y="644"/>
                </a:cubicBezTo>
                <a:cubicBezTo>
                  <a:pt x="246" y="638"/>
                  <a:pt x="251" y="633"/>
                  <a:pt x="258" y="633"/>
                </a:cubicBezTo>
                <a:cubicBezTo>
                  <a:pt x="264" y="633"/>
                  <a:pt x="269" y="638"/>
                  <a:pt x="269" y="644"/>
                </a:cubicBezTo>
                <a:cubicBezTo>
                  <a:pt x="269" y="650"/>
                  <a:pt x="264" y="655"/>
                  <a:pt x="258" y="655"/>
                </a:cubicBezTo>
                <a:close/>
                <a:moveTo>
                  <a:pt x="258" y="606"/>
                </a:moveTo>
                <a:cubicBezTo>
                  <a:pt x="251" y="606"/>
                  <a:pt x="246" y="601"/>
                  <a:pt x="246" y="595"/>
                </a:cubicBezTo>
                <a:cubicBezTo>
                  <a:pt x="246" y="589"/>
                  <a:pt x="251" y="584"/>
                  <a:pt x="258" y="584"/>
                </a:cubicBezTo>
                <a:cubicBezTo>
                  <a:pt x="264" y="584"/>
                  <a:pt x="269" y="589"/>
                  <a:pt x="269" y="595"/>
                </a:cubicBezTo>
                <a:cubicBezTo>
                  <a:pt x="269" y="601"/>
                  <a:pt x="264" y="606"/>
                  <a:pt x="258" y="606"/>
                </a:cubicBezTo>
                <a:close/>
                <a:moveTo>
                  <a:pt x="258" y="558"/>
                </a:moveTo>
                <a:cubicBezTo>
                  <a:pt x="251" y="558"/>
                  <a:pt x="246" y="553"/>
                  <a:pt x="246" y="546"/>
                </a:cubicBezTo>
                <a:cubicBezTo>
                  <a:pt x="246" y="540"/>
                  <a:pt x="251" y="535"/>
                  <a:pt x="258" y="535"/>
                </a:cubicBezTo>
                <a:cubicBezTo>
                  <a:pt x="264" y="535"/>
                  <a:pt x="269" y="540"/>
                  <a:pt x="269" y="546"/>
                </a:cubicBezTo>
                <a:cubicBezTo>
                  <a:pt x="269" y="553"/>
                  <a:pt x="264" y="558"/>
                  <a:pt x="258" y="558"/>
                </a:cubicBez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765" dirty="0">
              <a:solidFill>
                <a:srgbClr val="505050"/>
              </a:solidFill>
            </a:endParaRPr>
          </a:p>
        </p:txBody>
      </p:sp>
      <p:sp>
        <p:nvSpPr>
          <p:cNvPr id="8" name="Rectangle 7"/>
          <p:cNvSpPr/>
          <p:nvPr/>
        </p:nvSpPr>
        <p:spPr bwMode="auto">
          <a:xfrm>
            <a:off x="6072555" y="1129572"/>
            <a:ext cx="3389756" cy="396883"/>
          </a:xfrm>
          <a:prstGeom prst="rect">
            <a:avLst/>
          </a:prstGeom>
          <a:solidFill>
            <a:schemeClr val="accent1">
              <a:lumMod val="90000"/>
              <a:lumOff val="1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600" b="1" dirty="0">
                <a:solidFill>
                  <a:srgbClr val="FFFFFF"/>
                </a:solidFill>
                <a:ea typeface="Segoe UI" pitchFamily="34" charset="0"/>
                <a:cs typeface="Segoe UI" pitchFamily="34" charset="0"/>
              </a:rPr>
              <a:t>Titles</a:t>
            </a:r>
          </a:p>
        </p:txBody>
      </p:sp>
      <p:sp>
        <p:nvSpPr>
          <p:cNvPr id="19" name="Rectangle 18"/>
          <p:cNvSpPr/>
          <p:nvPr/>
        </p:nvSpPr>
        <p:spPr bwMode="auto">
          <a:xfrm>
            <a:off x="6076713" y="4167903"/>
            <a:ext cx="5553308" cy="2569693"/>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US" sz="1600" dirty="0">
              <a:solidFill>
                <a:srgbClr val="505050"/>
              </a:solidFill>
              <a:ea typeface="Segoe UI" pitchFamily="34" charset="0"/>
              <a:cs typeface="Segoe UI" pitchFamily="34" charset="0"/>
            </a:endParaRPr>
          </a:p>
        </p:txBody>
      </p:sp>
      <p:graphicFrame>
        <p:nvGraphicFramePr>
          <p:cNvPr id="24" name="ChartObject" descr="84fdf746-7c13-48c1-8827-a5a9013ae6d8"/>
          <p:cNvGraphicFramePr/>
          <p:nvPr>
            <p:extLst>
              <p:ext uri="{D42A27DB-BD31-4B8C-83A1-F6EECF244321}">
                <p14:modId xmlns:p14="http://schemas.microsoft.com/office/powerpoint/2010/main" val="2640072217"/>
              </p:ext>
            </p:extLst>
          </p:nvPr>
        </p:nvGraphicFramePr>
        <p:xfrm>
          <a:off x="6070357" y="4720835"/>
          <a:ext cx="5553308" cy="1823050"/>
        </p:xfrm>
        <a:graphic>
          <a:graphicData uri="http://schemas.openxmlformats.org/drawingml/2006/chart">
            <c:chart xmlns:c="http://schemas.openxmlformats.org/drawingml/2006/chart" xmlns:r="http://schemas.openxmlformats.org/officeDocument/2006/relationships" r:id="rId2"/>
          </a:graphicData>
        </a:graphic>
      </p:graphicFrame>
      <p:sp>
        <p:nvSpPr>
          <p:cNvPr id="54" name="TextBox 53"/>
          <p:cNvSpPr txBox="1"/>
          <p:nvPr/>
        </p:nvSpPr>
        <p:spPr>
          <a:xfrm>
            <a:off x="6072554" y="1415306"/>
            <a:ext cx="2426761" cy="972574"/>
          </a:xfrm>
          <a:prstGeom prst="rect">
            <a:avLst/>
          </a:prstGeom>
          <a:noFill/>
        </p:spPr>
        <p:txBody>
          <a:bodyPr wrap="square" lIns="182880" tIns="146304" rIns="182880" bIns="146304" rtlCol="0">
            <a:spAutoFit/>
          </a:bodyPr>
          <a:lstStyle/>
          <a:p>
            <a:pPr defTabSz="932472" fontAlgn="base">
              <a:spcBef>
                <a:spcPct val="0"/>
              </a:spcBef>
              <a:spcAft>
                <a:spcPct val="0"/>
              </a:spcAft>
            </a:pPr>
            <a:r>
              <a:rPr lang="en-US" sz="1600" b="1" dirty="0">
                <a:solidFill>
                  <a:srgbClr val="505050"/>
                </a:solidFill>
                <a:ea typeface="Segoe UI" pitchFamily="34" charset="0"/>
                <a:cs typeface="Segoe UI" pitchFamily="34" charset="0"/>
              </a:rPr>
              <a:t>IT Decision-Maker</a:t>
            </a:r>
          </a:p>
          <a:p>
            <a:pPr marL="173038" indent="-173038" defTabSz="932472" fontAlgn="base">
              <a:spcBef>
                <a:spcPct val="0"/>
              </a:spcBef>
              <a:spcAft>
                <a:spcPct val="0"/>
              </a:spcAft>
              <a:buFont typeface="Arial" panose="020B0604020202020204" pitchFamily="34" charset="0"/>
              <a:buChar char="•"/>
            </a:pPr>
            <a:r>
              <a:rPr lang="en-US" sz="1400" dirty="0">
                <a:solidFill>
                  <a:srgbClr val="505050"/>
                </a:solidFill>
                <a:ea typeface="Segoe UI" pitchFamily="34" charset="0"/>
                <a:cs typeface="Segoe UI" pitchFamily="34" charset="0"/>
              </a:rPr>
              <a:t>CIO or equivalent</a:t>
            </a:r>
          </a:p>
          <a:p>
            <a:pPr marL="173038" indent="-173038" defTabSz="932472" fontAlgn="base">
              <a:spcBef>
                <a:spcPct val="0"/>
              </a:spcBef>
              <a:spcAft>
                <a:spcPct val="0"/>
              </a:spcAft>
              <a:buFont typeface="Arial" panose="020B0604020202020204" pitchFamily="34" charset="0"/>
              <a:buChar char="•"/>
            </a:pPr>
            <a:r>
              <a:rPr lang="en-US" sz="1400" dirty="0">
                <a:solidFill>
                  <a:srgbClr val="505050"/>
                </a:solidFill>
                <a:ea typeface="Segoe UI" pitchFamily="34" charset="0"/>
                <a:cs typeface="Segoe UI" pitchFamily="34" charset="0"/>
              </a:rPr>
              <a:t>Director or VP of IT</a:t>
            </a:r>
          </a:p>
        </p:txBody>
      </p:sp>
      <p:sp>
        <p:nvSpPr>
          <p:cNvPr id="55" name="TextBox 54"/>
          <p:cNvSpPr txBox="1"/>
          <p:nvPr/>
        </p:nvSpPr>
        <p:spPr>
          <a:xfrm>
            <a:off x="431588" y="5339468"/>
            <a:ext cx="766877" cy="1043363"/>
          </a:xfrm>
          <a:prstGeom prst="rect">
            <a:avLst/>
          </a:prstGeom>
          <a:noFill/>
        </p:spPr>
        <p:txBody>
          <a:bodyPr wrap="none" lIns="182880" tIns="146304" rIns="182880" bIns="146304" rtlCol="0">
            <a:spAutoFit/>
          </a:bodyPr>
          <a:lstStyle/>
          <a:p>
            <a:pPr>
              <a:lnSpc>
                <a:spcPct val="90000"/>
              </a:lnSpc>
              <a:spcAft>
                <a:spcPts val="600"/>
              </a:spcAft>
            </a:pPr>
            <a:r>
              <a:rPr lang="en-US" sz="5400" b="1" dirty="0">
                <a:solidFill>
                  <a:srgbClr val="FFFFFF"/>
                </a:solidFill>
              </a:rPr>
              <a:t>1</a:t>
            </a:r>
          </a:p>
        </p:txBody>
      </p:sp>
      <p:sp>
        <p:nvSpPr>
          <p:cNvPr id="78" name="TextBox 77"/>
          <p:cNvSpPr txBox="1"/>
          <p:nvPr/>
        </p:nvSpPr>
        <p:spPr>
          <a:xfrm>
            <a:off x="2923116" y="5353336"/>
            <a:ext cx="766877" cy="1043363"/>
          </a:xfrm>
          <a:prstGeom prst="rect">
            <a:avLst/>
          </a:prstGeom>
          <a:noFill/>
        </p:spPr>
        <p:txBody>
          <a:bodyPr wrap="none" lIns="182880" tIns="146304" rIns="182880" bIns="146304" rtlCol="0">
            <a:spAutoFit/>
          </a:bodyPr>
          <a:lstStyle/>
          <a:p>
            <a:pPr>
              <a:lnSpc>
                <a:spcPct val="90000"/>
              </a:lnSpc>
              <a:spcAft>
                <a:spcPts val="600"/>
              </a:spcAft>
            </a:pPr>
            <a:r>
              <a:rPr lang="en-US" sz="5400" b="1" dirty="0">
                <a:solidFill>
                  <a:srgbClr val="FFFFFF"/>
                </a:solidFill>
              </a:rPr>
              <a:t>2</a:t>
            </a:r>
          </a:p>
        </p:txBody>
      </p:sp>
      <p:sp>
        <p:nvSpPr>
          <p:cNvPr id="79" name="Rectangle 78"/>
          <p:cNvSpPr/>
          <p:nvPr/>
        </p:nvSpPr>
        <p:spPr bwMode="auto">
          <a:xfrm>
            <a:off x="636422" y="6077467"/>
            <a:ext cx="2474271" cy="267821"/>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46304" rIns="91440" bIns="146304" numCol="1" spcCol="0" rtlCol="0" fromWordArt="0" anchor="ctr" anchorCtr="0" forceAA="0" compatLnSpc="1">
            <a:prstTxWarp prst="textNoShape">
              <a:avLst/>
            </a:prstTxWarp>
            <a:noAutofit/>
          </a:bodyPr>
          <a:lstStyle/>
          <a:p>
            <a:pPr defTabSz="932472" fontAlgn="base">
              <a:spcBef>
                <a:spcPct val="0"/>
              </a:spcBef>
              <a:spcAft>
                <a:spcPct val="0"/>
              </a:spcAft>
            </a:pPr>
            <a:r>
              <a:rPr lang="en-US" sz="1400" b="1" dirty="0">
                <a:solidFill>
                  <a:srgbClr val="505050"/>
                </a:solidFill>
                <a:ea typeface="Segoe UI" pitchFamily="34" charset="0"/>
                <a:cs typeface="Segoe UI" pitchFamily="34" charset="0"/>
              </a:rPr>
              <a:t>True Believers</a:t>
            </a:r>
          </a:p>
        </p:txBody>
      </p:sp>
      <p:sp>
        <p:nvSpPr>
          <p:cNvPr id="80" name="Rectangle 79"/>
          <p:cNvSpPr/>
          <p:nvPr/>
        </p:nvSpPr>
        <p:spPr bwMode="auto">
          <a:xfrm>
            <a:off x="3160890" y="6077467"/>
            <a:ext cx="2473137" cy="267821"/>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46304" rIns="91440" bIns="146304" numCol="1" spcCol="0" rtlCol="0" fromWordArt="0" anchor="ctr" anchorCtr="0" forceAA="0" compatLnSpc="1">
            <a:prstTxWarp prst="textNoShape">
              <a:avLst/>
            </a:prstTxWarp>
            <a:noAutofit/>
          </a:bodyPr>
          <a:lstStyle/>
          <a:p>
            <a:pPr defTabSz="932472" fontAlgn="base">
              <a:spcBef>
                <a:spcPct val="0"/>
              </a:spcBef>
              <a:spcAft>
                <a:spcPct val="0"/>
              </a:spcAft>
            </a:pPr>
            <a:r>
              <a:rPr lang="en-US" sz="1400" b="1" dirty="0">
                <a:solidFill>
                  <a:srgbClr val="505050"/>
                </a:solidFill>
                <a:ea typeface="Segoe UI" pitchFamily="34" charset="0"/>
                <a:cs typeface="Segoe UI" pitchFamily="34" charset="0"/>
              </a:rPr>
              <a:t>Just Taking Orders</a:t>
            </a:r>
          </a:p>
        </p:txBody>
      </p:sp>
      <p:grpSp>
        <p:nvGrpSpPr>
          <p:cNvPr id="16" name="Group 15"/>
          <p:cNvGrpSpPr/>
          <p:nvPr/>
        </p:nvGrpSpPr>
        <p:grpSpPr>
          <a:xfrm>
            <a:off x="6477224" y="2809816"/>
            <a:ext cx="1771752" cy="307777"/>
            <a:chOff x="6477224" y="3061408"/>
            <a:chExt cx="1771752" cy="307777"/>
          </a:xfrm>
        </p:grpSpPr>
        <p:sp>
          <p:nvSpPr>
            <p:cNvPr id="14" name="Rectangle 13"/>
            <p:cNvSpPr/>
            <p:nvPr/>
          </p:nvSpPr>
          <p:spPr>
            <a:xfrm>
              <a:off x="6825188" y="3061408"/>
              <a:ext cx="1423788" cy="307777"/>
            </a:xfrm>
            <a:prstGeom prst="rect">
              <a:avLst/>
            </a:prstGeom>
          </p:spPr>
          <p:txBody>
            <a:bodyPr wrap="none">
              <a:spAutoFit/>
            </a:bodyPr>
            <a:lstStyle/>
            <a:p>
              <a:pPr defTabSz="932472" fontAlgn="base">
                <a:spcBef>
                  <a:spcPct val="0"/>
                </a:spcBef>
                <a:spcAft>
                  <a:spcPct val="0"/>
                </a:spcAft>
              </a:pPr>
              <a:r>
                <a:rPr lang="en-US" sz="1400" dirty="0">
                  <a:solidFill>
                    <a:srgbClr val="505050"/>
                  </a:solidFill>
                  <a:ea typeface="Segoe UI" pitchFamily="34" charset="0"/>
                  <a:cs typeface="Segoe UI" pitchFamily="34" charset="0"/>
                </a:rPr>
                <a:t>Biz publications</a:t>
              </a:r>
            </a:p>
          </p:txBody>
        </p:sp>
        <p:pic>
          <p:nvPicPr>
            <p:cNvPr id="4" name="Picture 3"/>
            <p:cNvPicPr>
              <a:picLocks noChangeAspect="1"/>
            </p:cNvPicPr>
            <p:nvPr/>
          </p:nvPicPr>
          <p:blipFill rotWithShape="1">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l="14273" t="12992" r="12906" b="25983"/>
            <a:stretch/>
          </p:blipFill>
          <p:spPr>
            <a:xfrm>
              <a:off x="6477224" y="3080260"/>
              <a:ext cx="304267" cy="254986"/>
            </a:xfrm>
            <a:prstGeom prst="rect">
              <a:avLst/>
            </a:prstGeom>
          </p:spPr>
        </p:pic>
      </p:grpSp>
      <p:grpSp>
        <p:nvGrpSpPr>
          <p:cNvPr id="17" name="Group 16"/>
          <p:cNvGrpSpPr/>
          <p:nvPr/>
        </p:nvGrpSpPr>
        <p:grpSpPr>
          <a:xfrm>
            <a:off x="8917187" y="2809816"/>
            <a:ext cx="1935950" cy="317869"/>
            <a:chOff x="8917187" y="3061408"/>
            <a:chExt cx="1935950" cy="317869"/>
          </a:xfrm>
        </p:grpSpPr>
        <p:sp>
          <p:nvSpPr>
            <p:cNvPr id="51" name="Rectangle 50"/>
            <p:cNvSpPr/>
            <p:nvPr/>
          </p:nvSpPr>
          <p:spPr>
            <a:xfrm>
              <a:off x="9245838" y="3061408"/>
              <a:ext cx="1607299" cy="307777"/>
            </a:xfrm>
            <a:prstGeom prst="rect">
              <a:avLst/>
            </a:prstGeom>
          </p:spPr>
          <p:txBody>
            <a:bodyPr wrap="none">
              <a:spAutoFit/>
            </a:bodyPr>
            <a:lstStyle/>
            <a:p>
              <a:pPr defTabSz="932472" fontAlgn="base">
                <a:spcBef>
                  <a:spcPct val="0"/>
                </a:spcBef>
                <a:spcAft>
                  <a:spcPct val="0"/>
                </a:spcAft>
              </a:pPr>
              <a:r>
                <a:rPr lang="en-US" sz="1400" dirty="0">
                  <a:solidFill>
                    <a:srgbClr val="505050"/>
                  </a:solidFill>
                  <a:ea typeface="Segoe UI" pitchFamily="34" charset="0"/>
                  <a:cs typeface="Segoe UI" pitchFamily="34" charset="0"/>
                </a:rPr>
                <a:t>Tech communities</a:t>
              </a:r>
            </a:p>
          </p:txBody>
        </p:sp>
        <p:pic>
          <p:nvPicPr>
            <p:cNvPr id="5" name="Picture 4"/>
            <p:cNvPicPr>
              <a:picLocks noChangeAspect="1"/>
            </p:cNvPicPr>
            <p:nvPr/>
          </p:nvPicPr>
          <p:blipFill rotWithShape="1">
            <a:blip r:embed="rId4" cstate="print">
              <a:duotone>
                <a:schemeClr val="accent5">
                  <a:shade val="45000"/>
                  <a:satMod val="135000"/>
                </a:schemeClr>
                <a:prstClr val="white"/>
              </a:duotone>
              <a:extLst>
                <a:ext uri="{28A0092B-C50C-407E-A947-70E740481C1C}">
                  <a14:useLocalDpi xmlns:a14="http://schemas.microsoft.com/office/drawing/2010/main" val="0"/>
                </a:ext>
              </a:extLst>
            </a:blip>
            <a:srcRect b="16239"/>
            <a:stretch/>
          </p:blipFill>
          <p:spPr>
            <a:xfrm>
              <a:off x="8917187" y="3078933"/>
              <a:ext cx="358574" cy="300344"/>
            </a:xfrm>
            <a:prstGeom prst="rect">
              <a:avLst/>
            </a:prstGeom>
          </p:spPr>
        </p:pic>
      </p:grpSp>
      <p:grpSp>
        <p:nvGrpSpPr>
          <p:cNvPr id="20" name="Group 19"/>
          <p:cNvGrpSpPr/>
          <p:nvPr/>
        </p:nvGrpSpPr>
        <p:grpSpPr>
          <a:xfrm>
            <a:off x="8920048" y="3130636"/>
            <a:ext cx="1512333" cy="316181"/>
            <a:chOff x="8920048" y="3429120"/>
            <a:chExt cx="1512333" cy="316181"/>
          </a:xfrm>
        </p:grpSpPr>
        <p:sp>
          <p:nvSpPr>
            <p:cNvPr id="52" name="Rectangle 51"/>
            <p:cNvSpPr/>
            <p:nvPr/>
          </p:nvSpPr>
          <p:spPr>
            <a:xfrm>
              <a:off x="9245838" y="3429120"/>
              <a:ext cx="1186543" cy="307777"/>
            </a:xfrm>
            <a:prstGeom prst="rect">
              <a:avLst/>
            </a:prstGeom>
          </p:spPr>
          <p:txBody>
            <a:bodyPr wrap="none">
              <a:spAutoFit/>
            </a:bodyPr>
            <a:lstStyle/>
            <a:p>
              <a:pPr defTabSz="932472" fontAlgn="base">
                <a:spcBef>
                  <a:spcPct val="0"/>
                </a:spcBef>
                <a:spcAft>
                  <a:spcPct val="0"/>
                </a:spcAft>
              </a:pPr>
              <a:r>
                <a:rPr lang="en-US" sz="1400" dirty="0">
                  <a:solidFill>
                    <a:srgbClr val="505050"/>
                  </a:solidFill>
                  <a:ea typeface="Segoe UI" pitchFamily="34" charset="0"/>
                  <a:cs typeface="Segoe UI" pitchFamily="34" charset="0"/>
                </a:rPr>
                <a:t>Social media</a:t>
              </a:r>
            </a:p>
          </p:txBody>
        </p:sp>
        <p:pic>
          <p:nvPicPr>
            <p:cNvPr id="10" name="Picture 9"/>
            <p:cNvPicPr>
              <a:picLocks noChangeAspect="1"/>
            </p:cNvPicPr>
            <p:nvPr/>
          </p:nvPicPr>
          <p:blipFill rotWithShape="1">
            <a:blip r:embed="rId5" cstate="print">
              <a:duotone>
                <a:schemeClr val="accent5">
                  <a:shade val="45000"/>
                  <a:satMod val="135000"/>
                </a:schemeClr>
                <a:prstClr val="white"/>
              </a:duotone>
              <a:extLst>
                <a:ext uri="{28A0092B-C50C-407E-A947-70E740481C1C}">
                  <a14:useLocalDpi xmlns:a14="http://schemas.microsoft.com/office/drawing/2010/main" val="0"/>
                </a:ext>
              </a:extLst>
            </a:blip>
            <a:srcRect b="21197"/>
            <a:stretch/>
          </p:blipFill>
          <p:spPr>
            <a:xfrm>
              <a:off x="8920048" y="3459880"/>
              <a:ext cx="362193" cy="285421"/>
            </a:xfrm>
            <a:prstGeom prst="rect">
              <a:avLst/>
            </a:prstGeom>
          </p:spPr>
        </p:pic>
      </p:grpSp>
      <p:grpSp>
        <p:nvGrpSpPr>
          <p:cNvPr id="13" name="Group 12"/>
          <p:cNvGrpSpPr/>
          <p:nvPr/>
        </p:nvGrpSpPr>
        <p:grpSpPr>
          <a:xfrm>
            <a:off x="6473726" y="3130636"/>
            <a:ext cx="1902656" cy="330083"/>
            <a:chOff x="6473726" y="3429120"/>
            <a:chExt cx="1902656" cy="330083"/>
          </a:xfrm>
        </p:grpSpPr>
        <p:sp>
          <p:nvSpPr>
            <p:cNvPr id="26" name="Rectangle 25"/>
            <p:cNvSpPr/>
            <p:nvPr/>
          </p:nvSpPr>
          <p:spPr>
            <a:xfrm>
              <a:off x="6825188" y="3429120"/>
              <a:ext cx="1551194" cy="307777"/>
            </a:xfrm>
            <a:prstGeom prst="rect">
              <a:avLst/>
            </a:prstGeom>
          </p:spPr>
          <p:txBody>
            <a:bodyPr wrap="none">
              <a:spAutoFit/>
            </a:bodyPr>
            <a:lstStyle/>
            <a:p>
              <a:pPr defTabSz="932472" fontAlgn="base">
                <a:spcBef>
                  <a:spcPct val="0"/>
                </a:spcBef>
                <a:spcAft>
                  <a:spcPct val="0"/>
                </a:spcAft>
              </a:pPr>
              <a:r>
                <a:rPr lang="en-US" sz="1400" dirty="0">
                  <a:solidFill>
                    <a:srgbClr val="505050"/>
                  </a:solidFill>
                  <a:ea typeface="Segoe UI" pitchFamily="34" charset="0"/>
                  <a:cs typeface="Segoe UI" pitchFamily="34" charset="0"/>
                </a:rPr>
                <a:t>Tech publications</a:t>
              </a:r>
            </a:p>
          </p:txBody>
        </p:sp>
        <p:pic>
          <p:nvPicPr>
            <p:cNvPr id="12" name="Picture 11"/>
            <p:cNvPicPr>
              <a:picLocks noChangeAspect="1"/>
            </p:cNvPicPr>
            <p:nvPr/>
          </p:nvPicPr>
          <p:blipFill rotWithShape="1">
            <a:blip r:embed="rId6" cstate="print">
              <a:duotone>
                <a:schemeClr val="accent5">
                  <a:shade val="45000"/>
                  <a:satMod val="135000"/>
                </a:schemeClr>
                <a:prstClr val="white"/>
              </a:duotone>
              <a:extLst>
                <a:ext uri="{28A0092B-C50C-407E-A947-70E740481C1C}">
                  <a14:useLocalDpi xmlns:a14="http://schemas.microsoft.com/office/drawing/2010/main" val="0"/>
                </a:ext>
              </a:extLst>
            </a:blip>
            <a:srcRect b="16753"/>
            <a:stretch/>
          </p:blipFill>
          <p:spPr>
            <a:xfrm>
              <a:off x="6473726" y="3461723"/>
              <a:ext cx="357343" cy="297480"/>
            </a:xfrm>
            <a:prstGeom prst="rect">
              <a:avLst/>
            </a:prstGeom>
          </p:spPr>
        </p:pic>
      </p:grpSp>
      <p:sp>
        <p:nvSpPr>
          <p:cNvPr id="40" name="Freeform 39"/>
          <p:cNvSpPr>
            <a:spLocks noEditPoints="1"/>
          </p:cNvSpPr>
          <p:nvPr/>
        </p:nvSpPr>
        <p:spPr bwMode="auto">
          <a:xfrm>
            <a:off x="10573475" y="281704"/>
            <a:ext cx="268927" cy="322713"/>
          </a:xfrm>
          <a:custGeom>
            <a:avLst/>
            <a:gdLst>
              <a:gd name="T0" fmla="*/ 532 w 604"/>
              <a:gd name="T1" fmla="*/ 507 h 736"/>
              <a:gd name="T2" fmla="*/ 365 w 604"/>
              <a:gd name="T3" fmla="*/ 545 h 736"/>
              <a:gd name="T4" fmla="*/ 403 w 604"/>
              <a:gd name="T5" fmla="*/ 432 h 736"/>
              <a:gd name="T6" fmla="*/ 404 w 604"/>
              <a:gd name="T7" fmla="*/ 390 h 736"/>
              <a:gd name="T8" fmla="*/ 432 w 604"/>
              <a:gd name="T9" fmla="*/ 319 h 736"/>
              <a:gd name="T10" fmla="*/ 433 w 604"/>
              <a:gd name="T11" fmla="*/ 319 h 736"/>
              <a:gd name="T12" fmla="*/ 456 w 604"/>
              <a:gd name="T13" fmla="*/ 295 h 736"/>
              <a:gd name="T14" fmla="*/ 472 w 604"/>
              <a:gd name="T15" fmla="*/ 229 h 736"/>
              <a:gd name="T16" fmla="*/ 452 w 604"/>
              <a:gd name="T17" fmla="*/ 212 h 736"/>
              <a:gd name="T18" fmla="*/ 443 w 604"/>
              <a:gd name="T19" fmla="*/ 216 h 736"/>
              <a:gd name="T20" fmla="*/ 444 w 604"/>
              <a:gd name="T21" fmla="*/ 141 h 736"/>
              <a:gd name="T22" fmla="*/ 303 w 604"/>
              <a:gd name="T23" fmla="*/ 0 h 736"/>
              <a:gd name="T24" fmla="*/ 162 w 604"/>
              <a:gd name="T25" fmla="*/ 141 h 736"/>
              <a:gd name="T26" fmla="*/ 162 w 604"/>
              <a:gd name="T27" fmla="*/ 216 h 736"/>
              <a:gd name="T28" fmla="*/ 154 w 604"/>
              <a:gd name="T29" fmla="*/ 212 h 736"/>
              <a:gd name="T30" fmla="*/ 134 w 604"/>
              <a:gd name="T31" fmla="*/ 229 h 736"/>
              <a:gd name="T32" fmla="*/ 150 w 604"/>
              <a:gd name="T33" fmla="*/ 295 h 736"/>
              <a:gd name="T34" fmla="*/ 173 w 604"/>
              <a:gd name="T35" fmla="*/ 319 h 736"/>
              <a:gd name="T36" fmla="*/ 173 w 604"/>
              <a:gd name="T37" fmla="*/ 319 h 736"/>
              <a:gd name="T38" fmla="*/ 201 w 604"/>
              <a:gd name="T39" fmla="*/ 390 h 736"/>
              <a:gd name="T40" fmla="*/ 202 w 604"/>
              <a:gd name="T41" fmla="*/ 433 h 736"/>
              <a:gd name="T42" fmla="*/ 239 w 604"/>
              <a:gd name="T43" fmla="*/ 545 h 736"/>
              <a:gd name="T44" fmla="*/ 73 w 604"/>
              <a:gd name="T45" fmla="*/ 507 h 736"/>
              <a:gd name="T46" fmla="*/ 18 w 604"/>
              <a:gd name="T47" fmla="*/ 688 h 736"/>
              <a:gd name="T48" fmla="*/ 588 w 604"/>
              <a:gd name="T49" fmla="*/ 688 h 736"/>
              <a:gd name="T50" fmla="*/ 290 w 604"/>
              <a:gd name="T51" fmla="*/ 515 h 736"/>
              <a:gd name="T52" fmla="*/ 336 w 604"/>
              <a:gd name="T53" fmla="*/ 547 h 736"/>
              <a:gd name="T54" fmla="*/ 278 w 604"/>
              <a:gd name="T55" fmla="*/ 574 h 736"/>
              <a:gd name="T56" fmla="*/ 290 w 604"/>
              <a:gd name="T57" fmla="*/ 515 h 736"/>
              <a:gd name="T58" fmla="*/ 258 w 604"/>
              <a:gd name="T59" fmla="*/ 692 h 736"/>
              <a:gd name="T60" fmla="*/ 324 w 604"/>
              <a:gd name="T61" fmla="*/ 594 h 736"/>
              <a:gd name="T62" fmla="*/ 301 w 604"/>
              <a:gd name="T63" fmla="*/ 724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4" h="736">
                <a:moveTo>
                  <a:pt x="570" y="535"/>
                </a:moveTo>
                <a:cubicBezTo>
                  <a:pt x="564" y="527"/>
                  <a:pt x="550" y="516"/>
                  <a:pt x="532" y="507"/>
                </a:cubicBezTo>
                <a:cubicBezTo>
                  <a:pt x="502" y="490"/>
                  <a:pt x="455" y="473"/>
                  <a:pt x="430" y="461"/>
                </a:cubicBezTo>
                <a:cubicBezTo>
                  <a:pt x="365" y="545"/>
                  <a:pt x="365" y="545"/>
                  <a:pt x="365" y="545"/>
                </a:cubicBezTo>
                <a:cubicBezTo>
                  <a:pt x="328" y="493"/>
                  <a:pt x="328" y="493"/>
                  <a:pt x="328" y="493"/>
                </a:cubicBezTo>
                <a:cubicBezTo>
                  <a:pt x="403" y="432"/>
                  <a:pt x="403" y="432"/>
                  <a:pt x="403" y="432"/>
                </a:cubicBezTo>
                <a:cubicBezTo>
                  <a:pt x="401" y="424"/>
                  <a:pt x="399" y="415"/>
                  <a:pt x="401" y="404"/>
                </a:cubicBezTo>
                <a:cubicBezTo>
                  <a:pt x="402" y="400"/>
                  <a:pt x="403" y="395"/>
                  <a:pt x="404" y="390"/>
                </a:cubicBezTo>
                <a:cubicBezTo>
                  <a:pt x="415" y="370"/>
                  <a:pt x="422" y="345"/>
                  <a:pt x="427" y="318"/>
                </a:cubicBezTo>
                <a:cubicBezTo>
                  <a:pt x="428" y="318"/>
                  <a:pt x="430" y="319"/>
                  <a:pt x="432" y="319"/>
                </a:cubicBezTo>
                <a:cubicBezTo>
                  <a:pt x="433" y="319"/>
                  <a:pt x="433" y="319"/>
                  <a:pt x="433" y="319"/>
                </a:cubicBezTo>
                <a:cubicBezTo>
                  <a:pt x="433" y="319"/>
                  <a:pt x="433" y="319"/>
                  <a:pt x="433" y="319"/>
                </a:cubicBezTo>
                <a:cubicBezTo>
                  <a:pt x="435" y="319"/>
                  <a:pt x="438" y="318"/>
                  <a:pt x="441" y="318"/>
                </a:cubicBezTo>
                <a:cubicBezTo>
                  <a:pt x="452" y="315"/>
                  <a:pt x="456" y="295"/>
                  <a:pt x="456" y="295"/>
                </a:cubicBezTo>
                <a:cubicBezTo>
                  <a:pt x="456" y="295"/>
                  <a:pt x="466" y="265"/>
                  <a:pt x="467" y="259"/>
                </a:cubicBezTo>
                <a:cubicBezTo>
                  <a:pt x="469" y="254"/>
                  <a:pt x="474" y="242"/>
                  <a:pt x="472" y="229"/>
                </a:cubicBezTo>
                <a:cubicBezTo>
                  <a:pt x="471" y="217"/>
                  <a:pt x="462" y="212"/>
                  <a:pt x="455" y="212"/>
                </a:cubicBezTo>
                <a:cubicBezTo>
                  <a:pt x="454" y="212"/>
                  <a:pt x="453" y="212"/>
                  <a:pt x="452" y="212"/>
                </a:cubicBezTo>
                <a:cubicBezTo>
                  <a:pt x="449" y="213"/>
                  <a:pt x="447" y="214"/>
                  <a:pt x="444" y="216"/>
                </a:cubicBezTo>
                <a:cubicBezTo>
                  <a:pt x="444" y="216"/>
                  <a:pt x="444" y="216"/>
                  <a:pt x="443" y="216"/>
                </a:cubicBezTo>
                <a:cubicBezTo>
                  <a:pt x="441" y="217"/>
                  <a:pt x="437" y="213"/>
                  <a:pt x="438" y="210"/>
                </a:cubicBezTo>
                <a:cubicBezTo>
                  <a:pt x="442" y="187"/>
                  <a:pt x="444" y="164"/>
                  <a:pt x="444" y="141"/>
                </a:cubicBezTo>
                <a:cubicBezTo>
                  <a:pt x="444" y="63"/>
                  <a:pt x="381" y="0"/>
                  <a:pt x="303" y="0"/>
                </a:cubicBezTo>
                <a:cubicBezTo>
                  <a:pt x="303" y="0"/>
                  <a:pt x="303" y="0"/>
                  <a:pt x="303" y="0"/>
                </a:cubicBezTo>
                <a:cubicBezTo>
                  <a:pt x="303" y="0"/>
                  <a:pt x="303" y="0"/>
                  <a:pt x="303" y="0"/>
                </a:cubicBezTo>
                <a:cubicBezTo>
                  <a:pt x="225" y="0"/>
                  <a:pt x="162" y="63"/>
                  <a:pt x="162" y="141"/>
                </a:cubicBezTo>
                <a:cubicBezTo>
                  <a:pt x="162" y="164"/>
                  <a:pt x="164" y="187"/>
                  <a:pt x="168" y="210"/>
                </a:cubicBezTo>
                <a:cubicBezTo>
                  <a:pt x="169" y="213"/>
                  <a:pt x="165" y="217"/>
                  <a:pt x="162" y="216"/>
                </a:cubicBezTo>
                <a:cubicBezTo>
                  <a:pt x="162" y="216"/>
                  <a:pt x="162" y="216"/>
                  <a:pt x="162" y="216"/>
                </a:cubicBezTo>
                <a:cubicBezTo>
                  <a:pt x="159" y="214"/>
                  <a:pt x="157" y="213"/>
                  <a:pt x="154" y="212"/>
                </a:cubicBezTo>
                <a:cubicBezTo>
                  <a:pt x="153" y="212"/>
                  <a:pt x="152" y="212"/>
                  <a:pt x="151" y="212"/>
                </a:cubicBezTo>
                <a:cubicBezTo>
                  <a:pt x="144" y="212"/>
                  <a:pt x="135" y="217"/>
                  <a:pt x="134" y="229"/>
                </a:cubicBezTo>
                <a:cubicBezTo>
                  <a:pt x="132" y="242"/>
                  <a:pt x="137" y="254"/>
                  <a:pt x="139" y="259"/>
                </a:cubicBezTo>
                <a:cubicBezTo>
                  <a:pt x="140" y="265"/>
                  <a:pt x="150" y="295"/>
                  <a:pt x="150" y="295"/>
                </a:cubicBezTo>
                <a:cubicBezTo>
                  <a:pt x="150" y="295"/>
                  <a:pt x="154" y="315"/>
                  <a:pt x="165" y="318"/>
                </a:cubicBezTo>
                <a:cubicBezTo>
                  <a:pt x="168" y="318"/>
                  <a:pt x="171" y="319"/>
                  <a:pt x="173" y="319"/>
                </a:cubicBezTo>
                <a:cubicBezTo>
                  <a:pt x="173" y="319"/>
                  <a:pt x="173" y="319"/>
                  <a:pt x="173" y="319"/>
                </a:cubicBezTo>
                <a:cubicBezTo>
                  <a:pt x="173" y="319"/>
                  <a:pt x="173" y="319"/>
                  <a:pt x="173" y="319"/>
                </a:cubicBezTo>
                <a:cubicBezTo>
                  <a:pt x="176" y="319"/>
                  <a:pt x="178" y="318"/>
                  <a:pt x="179" y="318"/>
                </a:cubicBezTo>
                <a:cubicBezTo>
                  <a:pt x="184" y="345"/>
                  <a:pt x="191" y="370"/>
                  <a:pt x="201" y="390"/>
                </a:cubicBezTo>
                <a:cubicBezTo>
                  <a:pt x="203" y="395"/>
                  <a:pt x="204" y="400"/>
                  <a:pt x="205" y="404"/>
                </a:cubicBezTo>
                <a:cubicBezTo>
                  <a:pt x="207" y="415"/>
                  <a:pt x="205" y="425"/>
                  <a:pt x="202" y="433"/>
                </a:cubicBezTo>
                <a:cubicBezTo>
                  <a:pt x="277" y="493"/>
                  <a:pt x="277" y="493"/>
                  <a:pt x="277" y="493"/>
                </a:cubicBezTo>
                <a:cubicBezTo>
                  <a:pt x="239" y="545"/>
                  <a:pt x="239" y="545"/>
                  <a:pt x="239" y="545"/>
                </a:cubicBezTo>
                <a:cubicBezTo>
                  <a:pt x="175" y="461"/>
                  <a:pt x="175" y="461"/>
                  <a:pt x="175" y="461"/>
                </a:cubicBezTo>
                <a:cubicBezTo>
                  <a:pt x="149" y="474"/>
                  <a:pt x="104" y="491"/>
                  <a:pt x="73" y="507"/>
                </a:cubicBezTo>
                <a:cubicBezTo>
                  <a:pt x="56" y="516"/>
                  <a:pt x="42" y="527"/>
                  <a:pt x="35" y="535"/>
                </a:cubicBezTo>
                <a:cubicBezTo>
                  <a:pt x="8" y="558"/>
                  <a:pt x="0" y="662"/>
                  <a:pt x="18" y="688"/>
                </a:cubicBezTo>
                <a:cubicBezTo>
                  <a:pt x="34" y="708"/>
                  <a:pt x="26" y="736"/>
                  <a:pt x="303" y="736"/>
                </a:cubicBezTo>
                <a:cubicBezTo>
                  <a:pt x="580" y="736"/>
                  <a:pt x="572" y="708"/>
                  <a:pt x="588" y="688"/>
                </a:cubicBezTo>
                <a:cubicBezTo>
                  <a:pt x="604" y="662"/>
                  <a:pt x="592" y="553"/>
                  <a:pt x="570" y="535"/>
                </a:cubicBezTo>
                <a:close/>
                <a:moveTo>
                  <a:pt x="290" y="515"/>
                </a:moveTo>
                <a:cubicBezTo>
                  <a:pt x="314" y="515"/>
                  <a:pt x="314" y="515"/>
                  <a:pt x="314" y="515"/>
                </a:cubicBezTo>
                <a:cubicBezTo>
                  <a:pt x="336" y="547"/>
                  <a:pt x="336" y="547"/>
                  <a:pt x="336" y="547"/>
                </a:cubicBezTo>
                <a:cubicBezTo>
                  <a:pt x="326" y="574"/>
                  <a:pt x="326" y="574"/>
                  <a:pt x="326" y="574"/>
                </a:cubicBezTo>
                <a:cubicBezTo>
                  <a:pt x="278" y="574"/>
                  <a:pt x="278" y="574"/>
                  <a:pt x="278" y="574"/>
                </a:cubicBezTo>
                <a:cubicBezTo>
                  <a:pt x="268" y="547"/>
                  <a:pt x="268" y="547"/>
                  <a:pt x="268" y="547"/>
                </a:cubicBezTo>
                <a:lnTo>
                  <a:pt x="290" y="515"/>
                </a:lnTo>
                <a:close/>
                <a:moveTo>
                  <a:pt x="301" y="724"/>
                </a:moveTo>
                <a:cubicBezTo>
                  <a:pt x="258" y="692"/>
                  <a:pt x="258" y="692"/>
                  <a:pt x="258" y="692"/>
                </a:cubicBezTo>
                <a:cubicBezTo>
                  <a:pt x="280" y="594"/>
                  <a:pt x="280" y="594"/>
                  <a:pt x="280" y="594"/>
                </a:cubicBezTo>
                <a:cubicBezTo>
                  <a:pt x="324" y="594"/>
                  <a:pt x="324" y="594"/>
                  <a:pt x="324" y="594"/>
                </a:cubicBezTo>
                <a:cubicBezTo>
                  <a:pt x="346" y="692"/>
                  <a:pt x="346" y="692"/>
                  <a:pt x="346" y="692"/>
                </a:cubicBezTo>
                <a:lnTo>
                  <a:pt x="301" y="724"/>
                </a:ln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765" dirty="0">
              <a:solidFill>
                <a:srgbClr val="505050"/>
              </a:solidFill>
            </a:endParaRPr>
          </a:p>
        </p:txBody>
      </p:sp>
      <p:sp>
        <p:nvSpPr>
          <p:cNvPr id="56" name="Rectangle 55"/>
          <p:cNvSpPr/>
          <p:nvPr/>
        </p:nvSpPr>
        <p:spPr bwMode="auto">
          <a:xfrm>
            <a:off x="9494603" y="1129572"/>
            <a:ext cx="2144270" cy="396883"/>
          </a:xfrm>
          <a:prstGeom prst="rect">
            <a:avLst/>
          </a:prstGeom>
          <a:solidFill>
            <a:schemeClr val="accent1">
              <a:lumMod val="90000"/>
              <a:lumOff val="1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200" b="1" dirty="0">
                <a:solidFill>
                  <a:srgbClr val="FFFFFF"/>
                </a:solidFill>
                <a:ea typeface="Segoe UI" pitchFamily="34" charset="0"/>
                <a:cs typeface="Segoe UI" pitchFamily="34" charset="0"/>
              </a:rPr>
              <a:t>OpenLMIS Satisfaction</a:t>
            </a:r>
          </a:p>
        </p:txBody>
      </p:sp>
      <p:sp>
        <p:nvSpPr>
          <p:cNvPr id="57" name="Rectangle 56"/>
          <p:cNvSpPr/>
          <p:nvPr/>
        </p:nvSpPr>
        <p:spPr bwMode="auto">
          <a:xfrm>
            <a:off x="9494603" y="1521235"/>
            <a:ext cx="2129062" cy="758905"/>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91440" numCol="2" spcCol="0" rtlCol="0" fromWordArt="0" anchor="t" anchorCtr="0" forceAA="0" compatLnSpc="1">
            <a:prstTxWarp prst="textNoShape">
              <a:avLst/>
            </a:prstTxWarp>
            <a:noAutofit/>
          </a:bodyPr>
          <a:lstStyle/>
          <a:p>
            <a:pPr defTabSz="932472" fontAlgn="base">
              <a:spcBef>
                <a:spcPct val="0"/>
              </a:spcBef>
              <a:spcAft>
                <a:spcPct val="0"/>
              </a:spcAft>
            </a:pPr>
            <a:endParaRPr lang="en-US" sz="1400" dirty="0">
              <a:solidFill>
                <a:srgbClr val="505050"/>
              </a:solidFill>
              <a:ea typeface="Segoe UI" pitchFamily="34" charset="0"/>
              <a:cs typeface="Segoe UI" pitchFamily="34" charset="0"/>
            </a:endParaRPr>
          </a:p>
        </p:txBody>
      </p:sp>
      <p:sp>
        <p:nvSpPr>
          <p:cNvPr id="58" name="TextBox 57"/>
          <p:cNvSpPr txBox="1"/>
          <p:nvPr/>
        </p:nvSpPr>
        <p:spPr>
          <a:xfrm>
            <a:off x="9590931" y="1552781"/>
            <a:ext cx="1965087" cy="510909"/>
          </a:xfrm>
          <a:prstGeom prst="rect">
            <a:avLst/>
          </a:prstGeom>
          <a:noFill/>
        </p:spPr>
        <p:txBody>
          <a:bodyPr wrap="square" lIns="91440" tIns="146304" rIns="182880" bIns="146304" rtlCol="0">
            <a:spAutoFit/>
          </a:bodyPr>
          <a:lstStyle/>
          <a:p>
            <a:pPr defTabSz="932472" fontAlgn="base">
              <a:spcBef>
                <a:spcPct val="0"/>
              </a:spcBef>
              <a:spcAft>
                <a:spcPct val="0"/>
              </a:spcAft>
            </a:pPr>
            <a:r>
              <a:rPr lang="en-US" sz="1400" dirty="0">
                <a:solidFill>
                  <a:srgbClr val="505050"/>
                </a:solidFill>
                <a:ea typeface="Segoe UI" pitchFamily="34" charset="0"/>
                <a:cs typeface="Segoe UI" pitchFamily="34" charset="0"/>
              </a:rPr>
              <a:t>PSAT Scores</a:t>
            </a:r>
            <a:endParaRPr lang="en-US" sz="1400" b="1" dirty="0">
              <a:solidFill>
                <a:srgbClr val="505050"/>
              </a:solidFill>
              <a:ea typeface="Segoe UI" pitchFamily="34" charset="0"/>
              <a:cs typeface="Segoe UI" pitchFamily="34" charset="0"/>
            </a:endParaRPr>
          </a:p>
        </p:txBody>
      </p:sp>
      <p:sp>
        <p:nvSpPr>
          <p:cNvPr id="18" name="Rectangle 17"/>
          <p:cNvSpPr/>
          <p:nvPr/>
        </p:nvSpPr>
        <p:spPr bwMode="auto">
          <a:xfrm>
            <a:off x="6076713" y="3763479"/>
            <a:ext cx="5553308" cy="957356"/>
          </a:xfrm>
          <a:prstGeom prst="rect">
            <a:avLst/>
          </a:prstGeom>
          <a:solidFill>
            <a:schemeClr val="accent1">
              <a:lumMod val="90000"/>
              <a:lumOff val="1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600" b="1" dirty="0">
                <a:solidFill>
                  <a:srgbClr val="FFFFFF"/>
                </a:solidFill>
                <a:ea typeface="Segoe UI" pitchFamily="34" charset="0"/>
                <a:cs typeface="Segoe UI" pitchFamily="34" charset="0"/>
              </a:rPr>
              <a:t>Role in Deployment:  Which of the positions below best describes your function within your company?*</a:t>
            </a:r>
          </a:p>
        </p:txBody>
      </p:sp>
      <p:pic>
        <p:nvPicPr>
          <p:cNvPr id="42" name="Picture 10" descr="Marketing">
            <a:extLst>
              <a:ext uri="{FF2B5EF4-FFF2-40B4-BE49-F238E27FC236}">
                <a16:creationId xmlns:a16="http://schemas.microsoft.com/office/drawing/2014/main" id="{2A834F9B-130F-4EEF-B437-25207549B19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64642" y="5056668"/>
            <a:ext cx="1005840" cy="1005840"/>
          </a:xfrm>
          <a:prstGeom prst="rect">
            <a:avLst/>
          </a:prstGeom>
        </p:spPr>
      </p:pic>
      <p:pic>
        <p:nvPicPr>
          <p:cNvPr id="44" name="Picture 44" descr="Person eating">
            <a:extLst>
              <a:ext uri="{FF2B5EF4-FFF2-40B4-BE49-F238E27FC236}">
                <a16:creationId xmlns:a16="http://schemas.microsoft.com/office/drawing/2014/main" id="{83831EE8-06AF-494E-BC52-C04EB25351E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735741" y="5054983"/>
            <a:ext cx="1005840" cy="1005840"/>
          </a:xfrm>
          <a:prstGeom prst="rect">
            <a:avLst/>
          </a:prstGeom>
        </p:spPr>
      </p:pic>
      <p:sp>
        <p:nvSpPr>
          <p:cNvPr id="11" name="TextBox 10">
            <a:extLst>
              <a:ext uri="{FF2B5EF4-FFF2-40B4-BE49-F238E27FC236}">
                <a16:creationId xmlns:a16="http://schemas.microsoft.com/office/drawing/2014/main" id="{F2697F29-7C84-42A9-9D66-1BC8A66AFB3D}"/>
              </a:ext>
            </a:extLst>
          </p:cNvPr>
          <p:cNvSpPr txBox="1"/>
          <p:nvPr/>
        </p:nvSpPr>
        <p:spPr>
          <a:xfrm>
            <a:off x="6184392" y="6409909"/>
            <a:ext cx="3650358" cy="230832"/>
          </a:xfrm>
          <a:prstGeom prst="rect">
            <a:avLst/>
          </a:prstGeom>
          <a:noFill/>
        </p:spPr>
        <p:txBody>
          <a:bodyPr wrap="none" rtlCol="0">
            <a:spAutoFit/>
          </a:bodyPr>
          <a:lstStyle/>
          <a:p>
            <a:r>
              <a:rPr lang="en-US" sz="900" dirty="0"/>
              <a:t>*Source:  Lenati Proprietary Research, IT Pro Insights, Confidential</a:t>
            </a:r>
          </a:p>
        </p:txBody>
      </p:sp>
    </p:spTree>
    <p:extLst>
      <p:ext uri="{BB962C8B-B14F-4D97-AF65-F5344CB8AC3E}">
        <p14:creationId xmlns:p14="http://schemas.microsoft.com/office/powerpoint/2010/main" val="31987652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3568370" y="1372715"/>
            <a:ext cx="8102795" cy="396883"/>
          </a:xfrm>
          <a:prstGeom prst="rect">
            <a:avLst/>
          </a:prstGeom>
          <a:solidFill>
            <a:schemeClr val="accent1">
              <a:lumMod val="90000"/>
              <a:lumOff val="1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b="1" dirty="0">
                <a:solidFill>
                  <a:srgbClr val="FFFFFF"/>
                </a:solidFill>
                <a:ea typeface="Segoe UI" pitchFamily="34" charset="0"/>
                <a:cs typeface="Segoe UI" pitchFamily="34" charset="0"/>
              </a:rPr>
              <a:t>Overview</a:t>
            </a:r>
            <a:endParaRPr lang="en-US" dirty="0">
              <a:solidFill>
                <a:srgbClr val="FFFFFF"/>
              </a:solidFill>
              <a:ea typeface="Segoe UI" pitchFamily="34" charset="0"/>
              <a:cs typeface="Segoe UI" pitchFamily="34" charset="0"/>
            </a:endParaRPr>
          </a:p>
        </p:txBody>
      </p:sp>
      <p:sp>
        <p:nvSpPr>
          <p:cNvPr id="13" name="Rectangle 12"/>
          <p:cNvSpPr/>
          <p:nvPr/>
        </p:nvSpPr>
        <p:spPr bwMode="auto">
          <a:xfrm>
            <a:off x="3568370" y="1776101"/>
            <a:ext cx="8102795" cy="1332446"/>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182880" bIns="146304" numCol="1" spcCol="0" rtlCol="0" fromWordArt="0" anchor="t" anchorCtr="0" forceAA="0" compatLnSpc="1">
            <a:prstTxWarp prst="textNoShape">
              <a:avLst/>
            </a:prstTxWarp>
            <a:noAutofit/>
          </a:bodyPr>
          <a:lstStyle/>
          <a:p>
            <a:pPr marL="339725" indent="-163513" defTabSz="932472" fontAlgn="base">
              <a:spcBef>
                <a:spcPct val="0"/>
              </a:spcBef>
              <a:spcAft>
                <a:spcPct val="0"/>
              </a:spcAft>
              <a:buFont typeface="Arial" panose="020B0604020202020204" pitchFamily="34" charset="0"/>
              <a:buChar char="•"/>
            </a:pPr>
            <a:r>
              <a:rPr lang="en-US" sz="1200" dirty="0">
                <a:solidFill>
                  <a:srgbClr val="505050"/>
                </a:solidFill>
                <a:ea typeface="Segoe UI" pitchFamily="34" charset="0"/>
                <a:cs typeface="Segoe UI" pitchFamily="34" charset="0"/>
              </a:rPr>
              <a:t>Drives organization mindset for more collaboration/communication and improving end user tools with increasing availability of SaaS apps</a:t>
            </a:r>
          </a:p>
          <a:p>
            <a:pPr marL="339725" indent="-163513" defTabSz="932472" fontAlgn="base">
              <a:spcBef>
                <a:spcPct val="0"/>
              </a:spcBef>
              <a:spcAft>
                <a:spcPct val="0"/>
              </a:spcAft>
              <a:buFont typeface="Arial" panose="020B0604020202020204" pitchFamily="34" charset="0"/>
              <a:buChar char="•"/>
            </a:pPr>
            <a:r>
              <a:rPr lang="en-US" sz="1200" dirty="0">
                <a:solidFill>
                  <a:srgbClr val="505050"/>
                </a:solidFill>
                <a:ea typeface="Segoe UI" pitchFamily="34" charset="0"/>
                <a:cs typeface="Segoe UI" pitchFamily="34" charset="0"/>
              </a:rPr>
              <a:t>Heavy involvement in technical deployments, due to the impact a new productivity solution has on the business</a:t>
            </a:r>
          </a:p>
          <a:p>
            <a:pPr marL="339725" indent="-163513" defTabSz="932472" fontAlgn="base">
              <a:spcBef>
                <a:spcPct val="0"/>
              </a:spcBef>
              <a:spcAft>
                <a:spcPct val="0"/>
              </a:spcAft>
              <a:buFont typeface="Arial" panose="020B0604020202020204" pitchFamily="34" charset="0"/>
              <a:buChar char="•"/>
            </a:pPr>
            <a:r>
              <a:rPr lang="en-US" sz="1200" dirty="0">
                <a:solidFill>
                  <a:srgbClr val="505050"/>
                </a:solidFill>
                <a:ea typeface="Segoe UI" pitchFamily="34" charset="0"/>
                <a:cs typeface="Segoe UI" pitchFamily="34" charset="0"/>
              </a:rPr>
              <a:t>More likely to have a concrete plan in place to roll out OpenLMIS or at least have a concrete POV as to what they’re rolling out and why</a:t>
            </a:r>
          </a:p>
          <a:p>
            <a:pPr marL="339725" indent="-163513" defTabSz="932472" fontAlgn="base">
              <a:spcBef>
                <a:spcPct val="0"/>
              </a:spcBef>
              <a:spcAft>
                <a:spcPct val="0"/>
              </a:spcAft>
              <a:buFont typeface="Arial" panose="020B0604020202020204" pitchFamily="34" charset="0"/>
              <a:buChar char="•"/>
            </a:pPr>
            <a:r>
              <a:rPr lang="en-US" sz="1200" dirty="0">
                <a:solidFill>
                  <a:srgbClr val="505050"/>
                </a:solidFill>
                <a:ea typeface="Segoe UI" pitchFamily="34" charset="0"/>
                <a:cs typeface="Segoe UI" pitchFamily="34" charset="0"/>
              </a:rPr>
              <a:t>On the forefront of defining how they will shift their organization into a services organization</a:t>
            </a:r>
          </a:p>
        </p:txBody>
      </p:sp>
      <p:sp>
        <p:nvSpPr>
          <p:cNvPr id="3" name="Title 2"/>
          <p:cNvSpPr>
            <a:spLocks noGrp="1"/>
          </p:cNvSpPr>
          <p:nvPr>
            <p:ph type="title"/>
          </p:nvPr>
        </p:nvSpPr>
        <p:spPr/>
        <p:txBody>
          <a:bodyPr/>
          <a:lstStyle/>
          <a:p>
            <a:r>
              <a:rPr lang="en-US" dirty="0"/>
              <a:t>ITDM: True Believers</a:t>
            </a:r>
          </a:p>
        </p:txBody>
      </p:sp>
      <p:sp>
        <p:nvSpPr>
          <p:cNvPr id="2" name="Slide Number Placeholder 1"/>
          <p:cNvSpPr>
            <a:spLocks noGrp="1"/>
          </p:cNvSpPr>
          <p:nvPr>
            <p:ph type="sldNum" sz="quarter" idx="12"/>
          </p:nvPr>
        </p:nvSpPr>
        <p:spPr>
          <a:xfrm>
            <a:off x="11631168" y="6109579"/>
            <a:ext cx="560832" cy="219456"/>
          </a:xfrm>
        </p:spPr>
        <p:txBody>
          <a:bodyPr/>
          <a:lstStyle/>
          <a:p>
            <a:fld id="{727B4C2D-45E2-4621-8491-2995EB46A674}" type="slidenum">
              <a:rPr lang="en-US" smtClean="0">
                <a:solidFill>
                  <a:srgbClr val="505050"/>
                </a:solidFill>
              </a:rPr>
              <a:pPr/>
              <a:t>14</a:t>
            </a:fld>
            <a:endParaRPr lang="en-US" dirty="0">
              <a:solidFill>
                <a:srgbClr val="505050"/>
              </a:solidFill>
            </a:endParaRPr>
          </a:p>
        </p:txBody>
      </p:sp>
      <p:sp>
        <p:nvSpPr>
          <p:cNvPr id="14" name="Rectangle 13"/>
          <p:cNvSpPr/>
          <p:nvPr/>
        </p:nvSpPr>
        <p:spPr bwMode="auto">
          <a:xfrm>
            <a:off x="3568370" y="3160626"/>
            <a:ext cx="8102795" cy="427525"/>
          </a:xfrm>
          <a:prstGeom prst="rect">
            <a:avLst/>
          </a:prstGeom>
          <a:solidFill>
            <a:schemeClr val="accent1">
              <a:lumMod val="90000"/>
              <a:lumOff val="1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b="1" dirty="0">
                <a:solidFill>
                  <a:srgbClr val="FFFFFF"/>
                </a:solidFill>
                <a:ea typeface="Segoe UI" pitchFamily="34" charset="0"/>
                <a:cs typeface="Segoe UI" pitchFamily="34" charset="0"/>
              </a:rPr>
              <a:t>Attitudes</a:t>
            </a:r>
            <a:endParaRPr lang="en-US" dirty="0">
              <a:solidFill>
                <a:srgbClr val="FFFFFF"/>
              </a:solidFill>
              <a:ea typeface="Segoe UI" pitchFamily="34" charset="0"/>
              <a:cs typeface="Segoe UI" pitchFamily="34" charset="0"/>
            </a:endParaRPr>
          </a:p>
        </p:txBody>
      </p:sp>
      <p:sp>
        <p:nvSpPr>
          <p:cNvPr id="15" name="Rectangle 14"/>
          <p:cNvSpPr/>
          <p:nvPr/>
        </p:nvSpPr>
        <p:spPr bwMode="auto">
          <a:xfrm>
            <a:off x="3568370" y="3564011"/>
            <a:ext cx="8102795" cy="1093685"/>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182880" bIns="146304" numCol="1" spcCol="0" rtlCol="0" fromWordArt="0" anchor="t" anchorCtr="0" forceAA="0" compatLnSpc="1">
            <a:prstTxWarp prst="textNoShape">
              <a:avLst/>
            </a:prstTxWarp>
            <a:noAutofit/>
          </a:bodyPr>
          <a:lstStyle/>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Actively seeks new technologies that offer efficiencies for their org; looking for commoditized tasks to outsource</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Inherently understand the value of and advocate for the software</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Stays up to date with innovative products from companies like VMWare, Amazon and Google</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Constantly looks for companies that have easy deployment with no hassle support</a:t>
            </a:r>
          </a:p>
        </p:txBody>
      </p:sp>
      <p:sp>
        <p:nvSpPr>
          <p:cNvPr id="16" name="Rectangle 15"/>
          <p:cNvSpPr/>
          <p:nvPr/>
        </p:nvSpPr>
        <p:spPr bwMode="auto">
          <a:xfrm>
            <a:off x="3568370" y="4709775"/>
            <a:ext cx="8102795" cy="396883"/>
          </a:xfrm>
          <a:prstGeom prst="rect">
            <a:avLst/>
          </a:prstGeom>
          <a:solidFill>
            <a:schemeClr val="accent1">
              <a:lumMod val="90000"/>
              <a:lumOff val="1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b="1" dirty="0">
                <a:solidFill>
                  <a:srgbClr val="FFFFFF"/>
                </a:solidFill>
                <a:ea typeface="Segoe UI" pitchFamily="34" charset="0"/>
                <a:cs typeface="Segoe UI" pitchFamily="34" charset="0"/>
              </a:rPr>
              <a:t>Recommendations</a:t>
            </a:r>
            <a:endParaRPr lang="en-US" dirty="0">
              <a:solidFill>
                <a:srgbClr val="FFFFFF"/>
              </a:solidFill>
              <a:ea typeface="Segoe UI" pitchFamily="34" charset="0"/>
              <a:cs typeface="Segoe UI" pitchFamily="34" charset="0"/>
            </a:endParaRPr>
          </a:p>
        </p:txBody>
      </p:sp>
      <p:sp>
        <p:nvSpPr>
          <p:cNvPr id="17" name="Rectangle 16"/>
          <p:cNvSpPr/>
          <p:nvPr/>
        </p:nvSpPr>
        <p:spPr bwMode="auto">
          <a:xfrm>
            <a:off x="3568370" y="5097159"/>
            <a:ext cx="8102795" cy="1280996"/>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182880" bIns="146304" numCol="1" spcCol="0" rtlCol="0" fromWordArt="0" anchor="t" anchorCtr="0" forceAA="0" compatLnSpc="1">
            <a:prstTxWarp prst="textNoShape">
              <a:avLst/>
            </a:prstTxWarp>
            <a:noAutofit/>
          </a:bodyPr>
          <a:lstStyle/>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Emphasize innovative solutions that address role-based productivity; leverage other software thought-leadership.</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Provide clear ROI and a clear path to value realization, particularly around collaboration </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Particularly with large enterprise organization, provide expertise around change management and the realities of managing always on updates</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Think about opportunities to put them in the “lime light” or showcase their success</a:t>
            </a:r>
          </a:p>
          <a:p>
            <a:pPr marL="339725" indent="-163513" defTabSz="932472" fontAlgn="base">
              <a:spcBef>
                <a:spcPct val="0"/>
              </a:spcBef>
              <a:spcAft>
                <a:spcPct val="0"/>
              </a:spcAft>
              <a:buFont typeface="Arial" panose="020B0604020202020204" pitchFamily="34" charset="0"/>
              <a:buChar char="•"/>
            </a:pPr>
            <a:endParaRPr lang="en-US" sz="1300" dirty="0">
              <a:solidFill>
                <a:srgbClr val="505050"/>
              </a:solidFill>
              <a:ea typeface="Segoe UI" pitchFamily="34" charset="0"/>
              <a:cs typeface="Segoe UI" pitchFamily="34" charset="0"/>
            </a:endParaRPr>
          </a:p>
        </p:txBody>
      </p:sp>
      <p:sp>
        <p:nvSpPr>
          <p:cNvPr id="18" name="TextBox 17"/>
          <p:cNvSpPr txBox="1"/>
          <p:nvPr/>
        </p:nvSpPr>
        <p:spPr>
          <a:xfrm>
            <a:off x="213367" y="2070362"/>
            <a:ext cx="1018549" cy="1514261"/>
          </a:xfrm>
          <a:prstGeom prst="rect">
            <a:avLst/>
          </a:prstGeom>
          <a:noFill/>
        </p:spPr>
        <p:txBody>
          <a:bodyPr wrap="none" lIns="182880" tIns="146304" rIns="182880" bIns="146304" rtlCol="0">
            <a:spAutoFit/>
          </a:bodyPr>
          <a:lstStyle/>
          <a:p>
            <a:pPr>
              <a:lnSpc>
                <a:spcPct val="90000"/>
              </a:lnSpc>
              <a:spcAft>
                <a:spcPts val="600"/>
              </a:spcAft>
            </a:pPr>
            <a:r>
              <a:rPr lang="en-US" sz="8800" b="1" dirty="0">
                <a:solidFill>
                  <a:srgbClr val="FFFFFF"/>
                </a:solidFill>
              </a:rPr>
              <a:t>1</a:t>
            </a:r>
          </a:p>
        </p:txBody>
      </p:sp>
      <p:sp>
        <p:nvSpPr>
          <p:cNvPr id="4" name="Rectangle 3"/>
          <p:cNvSpPr/>
          <p:nvPr/>
        </p:nvSpPr>
        <p:spPr bwMode="auto">
          <a:xfrm>
            <a:off x="592409" y="2852692"/>
            <a:ext cx="2975961" cy="3525463"/>
          </a:xfrm>
          <a:prstGeom prst="rect">
            <a:avLst/>
          </a:prstGeom>
          <a:solidFill>
            <a:srgbClr val="00317B"/>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ts val="600"/>
              </a:spcAft>
            </a:pPr>
            <a:r>
              <a:rPr lang="en-US" sz="1500" dirty="0">
                <a:solidFill>
                  <a:schemeClr val="bg1"/>
                </a:solidFill>
                <a:ea typeface="Segoe UI" pitchFamily="34" charset="0"/>
                <a:cs typeface="Segoe UI" pitchFamily="34" charset="0"/>
              </a:rPr>
              <a:t>“True Believers” want the latest technology to drive value at their organizations. Completely bought into the software, they tend to be innovation seekers. Usually CIO or VP-level, they are early adopters who place software as a strategic priority and driver within the organization. They have high involvement in reviewing, and recommending vendors through to final selection.</a:t>
            </a:r>
          </a:p>
        </p:txBody>
      </p:sp>
      <p:sp>
        <p:nvSpPr>
          <p:cNvPr id="19" name="Rectangle 18"/>
          <p:cNvSpPr/>
          <p:nvPr/>
        </p:nvSpPr>
        <p:spPr>
          <a:xfrm>
            <a:off x="10452744" y="247935"/>
            <a:ext cx="1739256" cy="394427"/>
          </a:xfrm>
          <a:prstGeom prst="rect">
            <a:avLst/>
          </a:prstGeom>
          <a:solidFill>
            <a:schemeClr val="accent1"/>
          </a:solidFill>
          <a:ln w="12700" cap="flat" cmpd="sng" algn="ctr">
            <a:noFill/>
            <a:prstDash val="solid"/>
          </a:ln>
          <a:effectLst/>
        </p:spPr>
        <p:txBody>
          <a:bodyPr vert="horz" lIns="0" rIns="179285" rtlCol="0" anchor="ctr"/>
          <a:lstStyle/>
          <a:p>
            <a:pPr algn="r" defTabSz="914285">
              <a:defRPr/>
            </a:pPr>
            <a:r>
              <a:rPr lang="en-US" sz="1000" b="1" kern="0" dirty="0">
                <a:solidFill>
                  <a:sysClr val="window" lastClr="FFFFFF"/>
                </a:solidFill>
              </a:rPr>
              <a:t>IT Decision-Maker </a:t>
            </a:r>
          </a:p>
        </p:txBody>
      </p:sp>
      <p:sp>
        <p:nvSpPr>
          <p:cNvPr id="24" name="Freeform 23"/>
          <p:cNvSpPr>
            <a:spLocks noEditPoints="1"/>
          </p:cNvSpPr>
          <p:nvPr/>
        </p:nvSpPr>
        <p:spPr bwMode="auto">
          <a:xfrm>
            <a:off x="10587330" y="303170"/>
            <a:ext cx="268927" cy="322713"/>
          </a:xfrm>
          <a:custGeom>
            <a:avLst/>
            <a:gdLst>
              <a:gd name="T0" fmla="*/ 532 w 604"/>
              <a:gd name="T1" fmla="*/ 507 h 736"/>
              <a:gd name="T2" fmla="*/ 365 w 604"/>
              <a:gd name="T3" fmla="*/ 545 h 736"/>
              <a:gd name="T4" fmla="*/ 403 w 604"/>
              <a:gd name="T5" fmla="*/ 432 h 736"/>
              <a:gd name="T6" fmla="*/ 404 w 604"/>
              <a:gd name="T7" fmla="*/ 390 h 736"/>
              <a:gd name="T8" fmla="*/ 432 w 604"/>
              <a:gd name="T9" fmla="*/ 319 h 736"/>
              <a:gd name="T10" fmla="*/ 433 w 604"/>
              <a:gd name="T11" fmla="*/ 319 h 736"/>
              <a:gd name="T12" fmla="*/ 456 w 604"/>
              <a:gd name="T13" fmla="*/ 295 h 736"/>
              <a:gd name="T14" fmla="*/ 472 w 604"/>
              <a:gd name="T15" fmla="*/ 229 h 736"/>
              <a:gd name="T16" fmla="*/ 452 w 604"/>
              <a:gd name="T17" fmla="*/ 212 h 736"/>
              <a:gd name="T18" fmla="*/ 443 w 604"/>
              <a:gd name="T19" fmla="*/ 216 h 736"/>
              <a:gd name="T20" fmla="*/ 444 w 604"/>
              <a:gd name="T21" fmla="*/ 141 h 736"/>
              <a:gd name="T22" fmla="*/ 303 w 604"/>
              <a:gd name="T23" fmla="*/ 0 h 736"/>
              <a:gd name="T24" fmla="*/ 162 w 604"/>
              <a:gd name="T25" fmla="*/ 141 h 736"/>
              <a:gd name="T26" fmla="*/ 162 w 604"/>
              <a:gd name="T27" fmla="*/ 216 h 736"/>
              <a:gd name="T28" fmla="*/ 154 w 604"/>
              <a:gd name="T29" fmla="*/ 212 h 736"/>
              <a:gd name="T30" fmla="*/ 134 w 604"/>
              <a:gd name="T31" fmla="*/ 229 h 736"/>
              <a:gd name="T32" fmla="*/ 150 w 604"/>
              <a:gd name="T33" fmla="*/ 295 h 736"/>
              <a:gd name="T34" fmla="*/ 173 w 604"/>
              <a:gd name="T35" fmla="*/ 319 h 736"/>
              <a:gd name="T36" fmla="*/ 173 w 604"/>
              <a:gd name="T37" fmla="*/ 319 h 736"/>
              <a:gd name="T38" fmla="*/ 201 w 604"/>
              <a:gd name="T39" fmla="*/ 390 h 736"/>
              <a:gd name="T40" fmla="*/ 202 w 604"/>
              <a:gd name="T41" fmla="*/ 433 h 736"/>
              <a:gd name="T42" fmla="*/ 239 w 604"/>
              <a:gd name="T43" fmla="*/ 545 h 736"/>
              <a:gd name="T44" fmla="*/ 73 w 604"/>
              <a:gd name="T45" fmla="*/ 507 h 736"/>
              <a:gd name="T46" fmla="*/ 18 w 604"/>
              <a:gd name="T47" fmla="*/ 688 h 736"/>
              <a:gd name="T48" fmla="*/ 588 w 604"/>
              <a:gd name="T49" fmla="*/ 688 h 736"/>
              <a:gd name="T50" fmla="*/ 290 w 604"/>
              <a:gd name="T51" fmla="*/ 515 h 736"/>
              <a:gd name="T52" fmla="*/ 336 w 604"/>
              <a:gd name="T53" fmla="*/ 547 h 736"/>
              <a:gd name="T54" fmla="*/ 278 w 604"/>
              <a:gd name="T55" fmla="*/ 574 h 736"/>
              <a:gd name="T56" fmla="*/ 290 w 604"/>
              <a:gd name="T57" fmla="*/ 515 h 736"/>
              <a:gd name="T58" fmla="*/ 258 w 604"/>
              <a:gd name="T59" fmla="*/ 692 h 736"/>
              <a:gd name="T60" fmla="*/ 324 w 604"/>
              <a:gd name="T61" fmla="*/ 594 h 736"/>
              <a:gd name="T62" fmla="*/ 301 w 604"/>
              <a:gd name="T63" fmla="*/ 724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4" h="736">
                <a:moveTo>
                  <a:pt x="570" y="535"/>
                </a:moveTo>
                <a:cubicBezTo>
                  <a:pt x="564" y="527"/>
                  <a:pt x="550" y="516"/>
                  <a:pt x="532" y="507"/>
                </a:cubicBezTo>
                <a:cubicBezTo>
                  <a:pt x="502" y="490"/>
                  <a:pt x="455" y="473"/>
                  <a:pt x="430" y="461"/>
                </a:cubicBezTo>
                <a:cubicBezTo>
                  <a:pt x="365" y="545"/>
                  <a:pt x="365" y="545"/>
                  <a:pt x="365" y="545"/>
                </a:cubicBezTo>
                <a:cubicBezTo>
                  <a:pt x="328" y="493"/>
                  <a:pt x="328" y="493"/>
                  <a:pt x="328" y="493"/>
                </a:cubicBezTo>
                <a:cubicBezTo>
                  <a:pt x="403" y="432"/>
                  <a:pt x="403" y="432"/>
                  <a:pt x="403" y="432"/>
                </a:cubicBezTo>
                <a:cubicBezTo>
                  <a:pt x="401" y="424"/>
                  <a:pt x="399" y="415"/>
                  <a:pt x="401" y="404"/>
                </a:cubicBezTo>
                <a:cubicBezTo>
                  <a:pt x="402" y="400"/>
                  <a:pt x="403" y="395"/>
                  <a:pt x="404" y="390"/>
                </a:cubicBezTo>
                <a:cubicBezTo>
                  <a:pt x="415" y="370"/>
                  <a:pt x="422" y="345"/>
                  <a:pt x="427" y="318"/>
                </a:cubicBezTo>
                <a:cubicBezTo>
                  <a:pt x="428" y="318"/>
                  <a:pt x="430" y="319"/>
                  <a:pt x="432" y="319"/>
                </a:cubicBezTo>
                <a:cubicBezTo>
                  <a:pt x="433" y="319"/>
                  <a:pt x="433" y="319"/>
                  <a:pt x="433" y="319"/>
                </a:cubicBezTo>
                <a:cubicBezTo>
                  <a:pt x="433" y="319"/>
                  <a:pt x="433" y="319"/>
                  <a:pt x="433" y="319"/>
                </a:cubicBezTo>
                <a:cubicBezTo>
                  <a:pt x="435" y="319"/>
                  <a:pt x="438" y="318"/>
                  <a:pt x="441" y="318"/>
                </a:cubicBezTo>
                <a:cubicBezTo>
                  <a:pt x="452" y="315"/>
                  <a:pt x="456" y="295"/>
                  <a:pt x="456" y="295"/>
                </a:cubicBezTo>
                <a:cubicBezTo>
                  <a:pt x="456" y="295"/>
                  <a:pt x="466" y="265"/>
                  <a:pt x="467" y="259"/>
                </a:cubicBezTo>
                <a:cubicBezTo>
                  <a:pt x="469" y="254"/>
                  <a:pt x="474" y="242"/>
                  <a:pt x="472" y="229"/>
                </a:cubicBezTo>
                <a:cubicBezTo>
                  <a:pt x="471" y="217"/>
                  <a:pt x="462" y="212"/>
                  <a:pt x="455" y="212"/>
                </a:cubicBezTo>
                <a:cubicBezTo>
                  <a:pt x="454" y="212"/>
                  <a:pt x="453" y="212"/>
                  <a:pt x="452" y="212"/>
                </a:cubicBezTo>
                <a:cubicBezTo>
                  <a:pt x="449" y="213"/>
                  <a:pt x="447" y="214"/>
                  <a:pt x="444" y="216"/>
                </a:cubicBezTo>
                <a:cubicBezTo>
                  <a:pt x="444" y="216"/>
                  <a:pt x="444" y="216"/>
                  <a:pt x="443" y="216"/>
                </a:cubicBezTo>
                <a:cubicBezTo>
                  <a:pt x="441" y="217"/>
                  <a:pt x="437" y="213"/>
                  <a:pt x="438" y="210"/>
                </a:cubicBezTo>
                <a:cubicBezTo>
                  <a:pt x="442" y="187"/>
                  <a:pt x="444" y="164"/>
                  <a:pt x="444" y="141"/>
                </a:cubicBezTo>
                <a:cubicBezTo>
                  <a:pt x="444" y="63"/>
                  <a:pt x="381" y="0"/>
                  <a:pt x="303" y="0"/>
                </a:cubicBezTo>
                <a:cubicBezTo>
                  <a:pt x="303" y="0"/>
                  <a:pt x="303" y="0"/>
                  <a:pt x="303" y="0"/>
                </a:cubicBezTo>
                <a:cubicBezTo>
                  <a:pt x="303" y="0"/>
                  <a:pt x="303" y="0"/>
                  <a:pt x="303" y="0"/>
                </a:cubicBezTo>
                <a:cubicBezTo>
                  <a:pt x="225" y="0"/>
                  <a:pt x="162" y="63"/>
                  <a:pt x="162" y="141"/>
                </a:cubicBezTo>
                <a:cubicBezTo>
                  <a:pt x="162" y="164"/>
                  <a:pt x="164" y="187"/>
                  <a:pt x="168" y="210"/>
                </a:cubicBezTo>
                <a:cubicBezTo>
                  <a:pt x="169" y="213"/>
                  <a:pt x="165" y="217"/>
                  <a:pt x="162" y="216"/>
                </a:cubicBezTo>
                <a:cubicBezTo>
                  <a:pt x="162" y="216"/>
                  <a:pt x="162" y="216"/>
                  <a:pt x="162" y="216"/>
                </a:cubicBezTo>
                <a:cubicBezTo>
                  <a:pt x="159" y="214"/>
                  <a:pt x="157" y="213"/>
                  <a:pt x="154" y="212"/>
                </a:cubicBezTo>
                <a:cubicBezTo>
                  <a:pt x="153" y="212"/>
                  <a:pt x="152" y="212"/>
                  <a:pt x="151" y="212"/>
                </a:cubicBezTo>
                <a:cubicBezTo>
                  <a:pt x="144" y="212"/>
                  <a:pt x="135" y="217"/>
                  <a:pt x="134" y="229"/>
                </a:cubicBezTo>
                <a:cubicBezTo>
                  <a:pt x="132" y="242"/>
                  <a:pt x="137" y="254"/>
                  <a:pt x="139" y="259"/>
                </a:cubicBezTo>
                <a:cubicBezTo>
                  <a:pt x="140" y="265"/>
                  <a:pt x="150" y="295"/>
                  <a:pt x="150" y="295"/>
                </a:cubicBezTo>
                <a:cubicBezTo>
                  <a:pt x="150" y="295"/>
                  <a:pt x="154" y="315"/>
                  <a:pt x="165" y="318"/>
                </a:cubicBezTo>
                <a:cubicBezTo>
                  <a:pt x="168" y="318"/>
                  <a:pt x="171" y="319"/>
                  <a:pt x="173" y="319"/>
                </a:cubicBezTo>
                <a:cubicBezTo>
                  <a:pt x="173" y="319"/>
                  <a:pt x="173" y="319"/>
                  <a:pt x="173" y="319"/>
                </a:cubicBezTo>
                <a:cubicBezTo>
                  <a:pt x="173" y="319"/>
                  <a:pt x="173" y="319"/>
                  <a:pt x="173" y="319"/>
                </a:cubicBezTo>
                <a:cubicBezTo>
                  <a:pt x="176" y="319"/>
                  <a:pt x="178" y="318"/>
                  <a:pt x="179" y="318"/>
                </a:cubicBezTo>
                <a:cubicBezTo>
                  <a:pt x="184" y="345"/>
                  <a:pt x="191" y="370"/>
                  <a:pt x="201" y="390"/>
                </a:cubicBezTo>
                <a:cubicBezTo>
                  <a:pt x="203" y="395"/>
                  <a:pt x="204" y="400"/>
                  <a:pt x="205" y="404"/>
                </a:cubicBezTo>
                <a:cubicBezTo>
                  <a:pt x="207" y="415"/>
                  <a:pt x="205" y="425"/>
                  <a:pt x="202" y="433"/>
                </a:cubicBezTo>
                <a:cubicBezTo>
                  <a:pt x="277" y="493"/>
                  <a:pt x="277" y="493"/>
                  <a:pt x="277" y="493"/>
                </a:cubicBezTo>
                <a:cubicBezTo>
                  <a:pt x="239" y="545"/>
                  <a:pt x="239" y="545"/>
                  <a:pt x="239" y="545"/>
                </a:cubicBezTo>
                <a:cubicBezTo>
                  <a:pt x="175" y="461"/>
                  <a:pt x="175" y="461"/>
                  <a:pt x="175" y="461"/>
                </a:cubicBezTo>
                <a:cubicBezTo>
                  <a:pt x="149" y="474"/>
                  <a:pt x="104" y="491"/>
                  <a:pt x="73" y="507"/>
                </a:cubicBezTo>
                <a:cubicBezTo>
                  <a:pt x="56" y="516"/>
                  <a:pt x="42" y="527"/>
                  <a:pt x="35" y="535"/>
                </a:cubicBezTo>
                <a:cubicBezTo>
                  <a:pt x="8" y="558"/>
                  <a:pt x="0" y="662"/>
                  <a:pt x="18" y="688"/>
                </a:cubicBezTo>
                <a:cubicBezTo>
                  <a:pt x="34" y="708"/>
                  <a:pt x="26" y="736"/>
                  <a:pt x="303" y="736"/>
                </a:cubicBezTo>
                <a:cubicBezTo>
                  <a:pt x="580" y="736"/>
                  <a:pt x="572" y="708"/>
                  <a:pt x="588" y="688"/>
                </a:cubicBezTo>
                <a:cubicBezTo>
                  <a:pt x="604" y="662"/>
                  <a:pt x="592" y="553"/>
                  <a:pt x="570" y="535"/>
                </a:cubicBezTo>
                <a:close/>
                <a:moveTo>
                  <a:pt x="290" y="515"/>
                </a:moveTo>
                <a:cubicBezTo>
                  <a:pt x="314" y="515"/>
                  <a:pt x="314" y="515"/>
                  <a:pt x="314" y="515"/>
                </a:cubicBezTo>
                <a:cubicBezTo>
                  <a:pt x="336" y="547"/>
                  <a:pt x="336" y="547"/>
                  <a:pt x="336" y="547"/>
                </a:cubicBezTo>
                <a:cubicBezTo>
                  <a:pt x="326" y="574"/>
                  <a:pt x="326" y="574"/>
                  <a:pt x="326" y="574"/>
                </a:cubicBezTo>
                <a:cubicBezTo>
                  <a:pt x="278" y="574"/>
                  <a:pt x="278" y="574"/>
                  <a:pt x="278" y="574"/>
                </a:cubicBezTo>
                <a:cubicBezTo>
                  <a:pt x="268" y="547"/>
                  <a:pt x="268" y="547"/>
                  <a:pt x="268" y="547"/>
                </a:cubicBezTo>
                <a:lnTo>
                  <a:pt x="290" y="515"/>
                </a:lnTo>
                <a:close/>
                <a:moveTo>
                  <a:pt x="301" y="724"/>
                </a:moveTo>
                <a:cubicBezTo>
                  <a:pt x="258" y="692"/>
                  <a:pt x="258" y="692"/>
                  <a:pt x="258" y="692"/>
                </a:cubicBezTo>
                <a:cubicBezTo>
                  <a:pt x="280" y="594"/>
                  <a:pt x="280" y="594"/>
                  <a:pt x="280" y="594"/>
                </a:cubicBezTo>
                <a:cubicBezTo>
                  <a:pt x="324" y="594"/>
                  <a:pt x="324" y="594"/>
                  <a:pt x="324" y="594"/>
                </a:cubicBezTo>
                <a:cubicBezTo>
                  <a:pt x="346" y="692"/>
                  <a:pt x="346" y="692"/>
                  <a:pt x="346" y="692"/>
                </a:cubicBezTo>
                <a:lnTo>
                  <a:pt x="301" y="724"/>
                </a:ln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765" dirty="0">
              <a:solidFill>
                <a:srgbClr val="505050"/>
              </a:solidFill>
            </a:endParaRPr>
          </a:p>
        </p:txBody>
      </p:sp>
      <p:pic>
        <p:nvPicPr>
          <p:cNvPr id="20" name="Picture 10" descr="Marketing">
            <a:extLst>
              <a:ext uri="{FF2B5EF4-FFF2-40B4-BE49-F238E27FC236}">
                <a16:creationId xmlns:a16="http://schemas.microsoft.com/office/drawing/2014/main" id="{37C1FF71-4386-4B6F-BF60-80708F3FF8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21628" y="1360152"/>
            <a:ext cx="1486037" cy="1486037"/>
          </a:xfrm>
          <a:prstGeom prst="rect">
            <a:avLst/>
          </a:prstGeom>
        </p:spPr>
      </p:pic>
    </p:spTree>
    <p:extLst>
      <p:ext uri="{BB962C8B-B14F-4D97-AF65-F5344CB8AC3E}">
        <p14:creationId xmlns:p14="http://schemas.microsoft.com/office/powerpoint/2010/main" val="19872479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ITDM: Just Taking Orders</a:t>
            </a:r>
          </a:p>
        </p:txBody>
      </p:sp>
      <p:sp>
        <p:nvSpPr>
          <p:cNvPr id="2" name="Slide Number Placeholder 1"/>
          <p:cNvSpPr>
            <a:spLocks noGrp="1"/>
          </p:cNvSpPr>
          <p:nvPr>
            <p:ph type="sldNum" sz="quarter" idx="12"/>
          </p:nvPr>
        </p:nvSpPr>
        <p:spPr/>
        <p:txBody>
          <a:bodyPr/>
          <a:lstStyle/>
          <a:p>
            <a:fld id="{727B4C2D-45E2-4621-8491-2995EB46A674}" type="slidenum">
              <a:rPr lang="en-US" smtClean="0">
                <a:solidFill>
                  <a:srgbClr val="505050"/>
                </a:solidFill>
              </a:rPr>
              <a:pPr/>
              <a:t>15</a:t>
            </a:fld>
            <a:endParaRPr lang="en-US" dirty="0">
              <a:solidFill>
                <a:srgbClr val="505050"/>
              </a:solidFill>
            </a:endParaRPr>
          </a:p>
        </p:txBody>
      </p:sp>
      <p:sp>
        <p:nvSpPr>
          <p:cNvPr id="12" name="Rectangle 11"/>
          <p:cNvSpPr/>
          <p:nvPr/>
        </p:nvSpPr>
        <p:spPr bwMode="auto">
          <a:xfrm>
            <a:off x="3540593" y="1521929"/>
            <a:ext cx="8102795" cy="396883"/>
          </a:xfrm>
          <a:prstGeom prst="rect">
            <a:avLst/>
          </a:prstGeom>
          <a:solidFill>
            <a:schemeClr val="accent1">
              <a:lumMod val="90000"/>
              <a:lumOff val="1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b="1" dirty="0">
                <a:solidFill>
                  <a:srgbClr val="FFFFFF"/>
                </a:solidFill>
                <a:ea typeface="Segoe UI" pitchFamily="34" charset="0"/>
                <a:cs typeface="Segoe UI" pitchFamily="34" charset="0"/>
              </a:rPr>
              <a:t>Overview</a:t>
            </a:r>
            <a:endParaRPr lang="en-US" dirty="0">
              <a:solidFill>
                <a:srgbClr val="FFFFFF"/>
              </a:solidFill>
              <a:ea typeface="Segoe UI" pitchFamily="34" charset="0"/>
              <a:cs typeface="Segoe UI" pitchFamily="34" charset="0"/>
            </a:endParaRPr>
          </a:p>
        </p:txBody>
      </p:sp>
      <p:sp>
        <p:nvSpPr>
          <p:cNvPr id="13" name="Rectangle 12"/>
          <p:cNvSpPr/>
          <p:nvPr/>
        </p:nvSpPr>
        <p:spPr bwMode="auto">
          <a:xfrm>
            <a:off x="3540593" y="1914682"/>
            <a:ext cx="8102795" cy="1129612"/>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182880" bIns="146304" numCol="1" spcCol="0" rtlCol="0" fromWordArt="0" anchor="t" anchorCtr="0" forceAA="0" compatLnSpc="1">
            <a:prstTxWarp prst="textNoShape">
              <a:avLst/>
            </a:prstTxWarp>
            <a:noAutofit/>
          </a:bodyPr>
          <a:lstStyle/>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Seeks efficient ways to carry out C-level decisions</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May have decided to move to the software based on executive directive or facing an upgrade of on-premises infrastructure</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May be more likely to move based on workload like inventory management and may not have a plan yet as to when or if they will roll out the other products</a:t>
            </a:r>
          </a:p>
        </p:txBody>
      </p:sp>
      <p:sp>
        <p:nvSpPr>
          <p:cNvPr id="14" name="Rectangle 13"/>
          <p:cNvSpPr/>
          <p:nvPr/>
        </p:nvSpPr>
        <p:spPr bwMode="auto">
          <a:xfrm>
            <a:off x="3540593" y="3121868"/>
            <a:ext cx="8102795" cy="396883"/>
          </a:xfrm>
          <a:prstGeom prst="rect">
            <a:avLst/>
          </a:prstGeom>
          <a:solidFill>
            <a:schemeClr val="accent1">
              <a:lumMod val="90000"/>
              <a:lumOff val="1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b="1" dirty="0">
                <a:solidFill>
                  <a:srgbClr val="FFFFFF"/>
                </a:solidFill>
                <a:ea typeface="Segoe UI" pitchFamily="34" charset="0"/>
                <a:cs typeface="Segoe UI" pitchFamily="34" charset="0"/>
              </a:rPr>
              <a:t>Attitudes</a:t>
            </a:r>
            <a:endParaRPr lang="en-US" dirty="0">
              <a:solidFill>
                <a:srgbClr val="FFFFFF"/>
              </a:solidFill>
              <a:ea typeface="Segoe UI" pitchFamily="34" charset="0"/>
              <a:cs typeface="Segoe UI" pitchFamily="34" charset="0"/>
            </a:endParaRPr>
          </a:p>
        </p:txBody>
      </p:sp>
      <p:sp>
        <p:nvSpPr>
          <p:cNvPr id="15" name="Rectangle 14"/>
          <p:cNvSpPr/>
          <p:nvPr/>
        </p:nvSpPr>
        <p:spPr bwMode="auto">
          <a:xfrm>
            <a:off x="3540593" y="3525254"/>
            <a:ext cx="8102795" cy="764687"/>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182880" bIns="146304" numCol="1" spcCol="0" rtlCol="0" fromWordArt="0" anchor="t" anchorCtr="0" forceAA="0" compatLnSpc="1">
            <a:prstTxWarp prst="textNoShape">
              <a:avLst/>
            </a:prstTxWarp>
            <a:noAutofit/>
          </a:bodyPr>
          <a:lstStyle/>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Can be concerned about complexity of OpenLMIS </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More likely to be worried about “too transparent” about business operations and tax implications</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Excited to simplify their environment and reduce the time spent managing email</a:t>
            </a:r>
          </a:p>
        </p:txBody>
      </p:sp>
      <p:sp>
        <p:nvSpPr>
          <p:cNvPr id="16" name="Rectangle 15"/>
          <p:cNvSpPr/>
          <p:nvPr/>
        </p:nvSpPr>
        <p:spPr bwMode="auto">
          <a:xfrm>
            <a:off x="3540593" y="4323243"/>
            <a:ext cx="8102795" cy="396883"/>
          </a:xfrm>
          <a:prstGeom prst="rect">
            <a:avLst/>
          </a:prstGeom>
          <a:solidFill>
            <a:schemeClr val="accent1">
              <a:lumMod val="90000"/>
              <a:lumOff val="1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b="1" dirty="0">
                <a:solidFill>
                  <a:srgbClr val="FFFFFF"/>
                </a:solidFill>
                <a:ea typeface="Segoe UI" pitchFamily="34" charset="0"/>
                <a:cs typeface="Segoe UI" pitchFamily="34" charset="0"/>
              </a:rPr>
              <a:t>Recommendations</a:t>
            </a:r>
            <a:endParaRPr lang="en-US" dirty="0">
              <a:solidFill>
                <a:srgbClr val="FFFFFF"/>
              </a:solidFill>
              <a:ea typeface="Segoe UI" pitchFamily="34" charset="0"/>
              <a:cs typeface="Segoe UI" pitchFamily="34" charset="0"/>
            </a:endParaRPr>
          </a:p>
        </p:txBody>
      </p:sp>
      <p:sp>
        <p:nvSpPr>
          <p:cNvPr id="17" name="Rectangle 16"/>
          <p:cNvSpPr/>
          <p:nvPr/>
        </p:nvSpPr>
        <p:spPr bwMode="auto">
          <a:xfrm>
            <a:off x="3540593" y="4726628"/>
            <a:ext cx="8102795" cy="1384239"/>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182880" bIns="146304" numCol="1" spcCol="0" rtlCol="0" fromWordArt="0" anchor="t" anchorCtr="0" forceAA="0" compatLnSpc="1">
            <a:prstTxWarp prst="textNoShape">
              <a:avLst/>
            </a:prstTxWarp>
            <a:noAutofit/>
          </a:bodyPr>
          <a:lstStyle/>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Demonstrate clear ROI/TCO</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Provide evidence of feature parity for table-stakes and new benefits for efficiency</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Provide clear path and business case for deploying and adopting OpenLMIS</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Help them navigate through complexity</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Provide though leadership around how to best organize their team</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Acknowledge and engage with their peer-based influencers</a:t>
            </a:r>
          </a:p>
          <a:p>
            <a:pPr marL="339725" indent="-163513" defTabSz="932472" fontAlgn="base">
              <a:spcBef>
                <a:spcPct val="0"/>
              </a:spcBef>
              <a:spcAft>
                <a:spcPct val="0"/>
              </a:spcAft>
              <a:buFont typeface="Arial" panose="020B0604020202020204" pitchFamily="34" charset="0"/>
              <a:buChar char="•"/>
            </a:pPr>
            <a:endParaRPr lang="en-US" sz="1300" dirty="0">
              <a:solidFill>
                <a:srgbClr val="505050"/>
              </a:solidFill>
              <a:ea typeface="Segoe UI" pitchFamily="34" charset="0"/>
              <a:cs typeface="Segoe UI" pitchFamily="34" charset="0"/>
            </a:endParaRPr>
          </a:p>
        </p:txBody>
      </p:sp>
      <p:sp>
        <p:nvSpPr>
          <p:cNvPr id="24" name="TextBox 23"/>
          <p:cNvSpPr txBox="1"/>
          <p:nvPr/>
        </p:nvSpPr>
        <p:spPr>
          <a:xfrm>
            <a:off x="256816" y="2057706"/>
            <a:ext cx="1018549" cy="1514261"/>
          </a:xfrm>
          <a:prstGeom prst="rect">
            <a:avLst/>
          </a:prstGeom>
          <a:noFill/>
        </p:spPr>
        <p:txBody>
          <a:bodyPr wrap="none" lIns="182880" tIns="146304" rIns="182880" bIns="146304" rtlCol="0">
            <a:spAutoFit/>
          </a:bodyPr>
          <a:lstStyle/>
          <a:p>
            <a:pPr>
              <a:lnSpc>
                <a:spcPct val="90000"/>
              </a:lnSpc>
              <a:spcAft>
                <a:spcPts val="600"/>
              </a:spcAft>
            </a:pPr>
            <a:r>
              <a:rPr lang="en-US" sz="8800" b="1" dirty="0">
                <a:solidFill>
                  <a:srgbClr val="FFFFFF"/>
                </a:solidFill>
              </a:rPr>
              <a:t>2</a:t>
            </a:r>
          </a:p>
        </p:txBody>
      </p:sp>
      <p:sp>
        <p:nvSpPr>
          <p:cNvPr id="19" name="Rectangle 18"/>
          <p:cNvSpPr/>
          <p:nvPr/>
        </p:nvSpPr>
        <p:spPr bwMode="auto">
          <a:xfrm>
            <a:off x="519248" y="3152096"/>
            <a:ext cx="2975961" cy="2958772"/>
          </a:xfrm>
          <a:prstGeom prst="rect">
            <a:avLst/>
          </a:prstGeom>
          <a:solidFill>
            <a:srgbClr val="00317B"/>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ts val="600"/>
              </a:spcAft>
            </a:pPr>
            <a:r>
              <a:rPr lang="en-US" sz="1500" dirty="0">
                <a:solidFill>
                  <a:schemeClr val="bg1"/>
                </a:solidFill>
                <a:ea typeface="Segoe UI" pitchFamily="34" charset="0"/>
                <a:cs typeface="Segoe UI" pitchFamily="34" charset="0"/>
              </a:rPr>
              <a:t>“Just Taking Orders” roles are happy with the status quo but will execute top-down decisions. They are typically more peer-influenced with new technologies, but are slow to adopt new tech themselves. These roles gather information, evaluate, and recommend vendors for hand-off to higher-ups for final selection.</a:t>
            </a:r>
          </a:p>
        </p:txBody>
      </p:sp>
      <p:sp>
        <p:nvSpPr>
          <p:cNvPr id="20" name="Rectangle 19"/>
          <p:cNvSpPr/>
          <p:nvPr/>
        </p:nvSpPr>
        <p:spPr>
          <a:xfrm>
            <a:off x="10452744" y="257419"/>
            <a:ext cx="1739256" cy="394427"/>
          </a:xfrm>
          <a:prstGeom prst="rect">
            <a:avLst/>
          </a:prstGeom>
          <a:solidFill>
            <a:schemeClr val="accent1"/>
          </a:solidFill>
          <a:ln w="12700" cap="flat" cmpd="sng" algn="ctr">
            <a:noFill/>
            <a:prstDash val="solid"/>
          </a:ln>
          <a:effectLst/>
        </p:spPr>
        <p:txBody>
          <a:bodyPr vert="horz" lIns="0" rIns="179285" rtlCol="0" anchor="ctr"/>
          <a:lstStyle/>
          <a:p>
            <a:pPr algn="r" defTabSz="914285">
              <a:defRPr/>
            </a:pPr>
            <a:r>
              <a:rPr lang="en-US" sz="1000" b="1" kern="0" dirty="0">
                <a:solidFill>
                  <a:sysClr val="window" lastClr="FFFFFF"/>
                </a:solidFill>
              </a:rPr>
              <a:t>IT Decision-Maker </a:t>
            </a:r>
          </a:p>
        </p:txBody>
      </p:sp>
      <p:sp>
        <p:nvSpPr>
          <p:cNvPr id="26" name="Freeform 25"/>
          <p:cNvSpPr>
            <a:spLocks noEditPoints="1"/>
          </p:cNvSpPr>
          <p:nvPr/>
        </p:nvSpPr>
        <p:spPr bwMode="auto">
          <a:xfrm>
            <a:off x="10573475" y="281704"/>
            <a:ext cx="268927" cy="322713"/>
          </a:xfrm>
          <a:custGeom>
            <a:avLst/>
            <a:gdLst>
              <a:gd name="T0" fmla="*/ 532 w 604"/>
              <a:gd name="T1" fmla="*/ 507 h 736"/>
              <a:gd name="T2" fmla="*/ 365 w 604"/>
              <a:gd name="T3" fmla="*/ 545 h 736"/>
              <a:gd name="T4" fmla="*/ 403 w 604"/>
              <a:gd name="T5" fmla="*/ 432 h 736"/>
              <a:gd name="T6" fmla="*/ 404 w 604"/>
              <a:gd name="T7" fmla="*/ 390 h 736"/>
              <a:gd name="T8" fmla="*/ 432 w 604"/>
              <a:gd name="T9" fmla="*/ 319 h 736"/>
              <a:gd name="T10" fmla="*/ 433 w 604"/>
              <a:gd name="T11" fmla="*/ 319 h 736"/>
              <a:gd name="T12" fmla="*/ 456 w 604"/>
              <a:gd name="T13" fmla="*/ 295 h 736"/>
              <a:gd name="T14" fmla="*/ 472 w 604"/>
              <a:gd name="T15" fmla="*/ 229 h 736"/>
              <a:gd name="T16" fmla="*/ 452 w 604"/>
              <a:gd name="T17" fmla="*/ 212 h 736"/>
              <a:gd name="T18" fmla="*/ 443 w 604"/>
              <a:gd name="T19" fmla="*/ 216 h 736"/>
              <a:gd name="T20" fmla="*/ 444 w 604"/>
              <a:gd name="T21" fmla="*/ 141 h 736"/>
              <a:gd name="T22" fmla="*/ 303 w 604"/>
              <a:gd name="T23" fmla="*/ 0 h 736"/>
              <a:gd name="T24" fmla="*/ 162 w 604"/>
              <a:gd name="T25" fmla="*/ 141 h 736"/>
              <a:gd name="T26" fmla="*/ 162 w 604"/>
              <a:gd name="T27" fmla="*/ 216 h 736"/>
              <a:gd name="T28" fmla="*/ 154 w 604"/>
              <a:gd name="T29" fmla="*/ 212 h 736"/>
              <a:gd name="T30" fmla="*/ 134 w 604"/>
              <a:gd name="T31" fmla="*/ 229 h 736"/>
              <a:gd name="T32" fmla="*/ 150 w 604"/>
              <a:gd name="T33" fmla="*/ 295 h 736"/>
              <a:gd name="T34" fmla="*/ 173 w 604"/>
              <a:gd name="T35" fmla="*/ 319 h 736"/>
              <a:gd name="T36" fmla="*/ 173 w 604"/>
              <a:gd name="T37" fmla="*/ 319 h 736"/>
              <a:gd name="T38" fmla="*/ 201 w 604"/>
              <a:gd name="T39" fmla="*/ 390 h 736"/>
              <a:gd name="T40" fmla="*/ 202 w 604"/>
              <a:gd name="T41" fmla="*/ 433 h 736"/>
              <a:gd name="T42" fmla="*/ 239 w 604"/>
              <a:gd name="T43" fmla="*/ 545 h 736"/>
              <a:gd name="T44" fmla="*/ 73 w 604"/>
              <a:gd name="T45" fmla="*/ 507 h 736"/>
              <a:gd name="T46" fmla="*/ 18 w 604"/>
              <a:gd name="T47" fmla="*/ 688 h 736"/>
              <a:gd name="T48" fmla="*/ 588 w 604"/>
              <a:gd name="T49" fmla="*/ 688 h 736"/>
              <a:gd name="T50" fmla="*/ 290 w 604"/>
              <a:gd name="T51" fmla="*/ 515 h 736"/>
              <a:gd name="T52" fmla="*/ 336 w 604"/>
              <a:gd name="T53" fmla="*/ 547 h 736"/>
              <a:gd name="T54" fmla="*/ 278 w 604"/>
              <a:gd name="T55" fmla="*/ 574 h 736"/>
              <a:gd name="T56" fmla="*/ 290 w 604"/>
              <a:gd name="T57" fmla="*/ 515 h 736"/>
              <a:gd name="T58" fmla="*/ 258 w 604"/>
              <a:gd name="T59" fmla="*/ 692 h 736"/>
              <a:gd name="T60" fmla="*/ 324 w 604"/>
              <a:gd name="T61" fmla="*/ 594 h 736"/>
              <a:gd name="T62" fmla="*/ 301 w 604"/>
              <a:gd name="T63" fmla="*/ 724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4" h="736">
                <a:moveTo>
                  <a:pt x="570" y="535"/>
                </a:moveTo>
                <a:cubicBezTo>
                  <a:pt x="564" y="527"/>
                  <a:pt x="550" y="516"/>
                  <a:pt x="532" y="507"/>
                </a:cubicBezTo>
                <a:cubicBezTo>
                  <a:pt x="502" y="490"/>
                  <a:pt x="455" y="473"/>
                  <a:pt x="430" y="461"/>
                </a:cubicBezTo>
                <a:cubicBezTo>
                  <a:pt x="365" y="545"/>
                  <a:pt x="365" y="545"/>
                  <a:pt x="365" y="545"/>
                </a:cubicBezTo>
                <a:cubicBezTo>
                  <a:pt x="328" y="493"/>
                  <a:pt x="328" y="493"/>
                  <a:pt x="328" y="493"/>
                </a:cubicBezTo>
                <a:cubicBezTo>
                  <a:pt x="403" y="432"/>
                  <a:pt x="403" y="432"/>
                  <a:pt x="403" y="432"/>
                </a:cubicBezTo>
                <a:cubicBezTo>
                  <a:pt x="401" y="424"/>
                  <a:pt x="399" y="415"/>
                  <a:pt x="401" y="404"/>
                </a:cubicBezTo>
                <a:cubicBezTo>
                  <a:pt x="402" y="400"/>
                  <a:pt x="403" y="395"/>
                  <a:pt x="404" y="390"/>
                </a:cubicBezTo>
                <a:cubicBezTo>
                  <a:pt x="415" y="370"/>
                  <a:pt x="422" y="345"/>
                  <a:pt x="427" y="318"/>
                </a:cubicBezTo>
                <a:cubicBezTo>
                  <a:pt x="428" y="318"/>
                  <a:pt x="430" y="319"/>
                  <a:pt x="432" y="319"/>
                </a:cubicBezTo>
                <a:cubicBezTo>
                  <a:pt x="433" y="319"/>
                  <a:pt x="433" y="319"/>
                  <a:pt x="433" y="319"/>
                </a:cubicBezTo>
                <a:cubicBezTo>
                  <a:pt x="433" y="319"/>
                  <a:pt x="433" y="319"/>
                  <a:pt x="433" y="319"/>
                </a:cubicBezTo>
                <a:cubicBezTo>
                  <a:pt x="435" y="319"/>
                  <a:pt x="438" y="318"/>
                  <a:pt x="441" y="318"/>
                </a:cubicBezTo>
                <a:cubicBezTo>
                  <a:pt x="452" y="315"/>
                  <a:pt x="456" y="295"/>
                  <a:pt x="456" y="295"/>
                </a:cubicBezTo>
                <a:cubicBezTo>
                  <a:pt x="456" y="295"/>
                  <a:pt x="466" y="265"/>
                  <a:pt x="467" y="259"/>
                </a:cubicBezTo>
                <a:cubicBezTo>
                  <a:pt x="469" y="254"/>
                  <a:pt x="474" y="242"/>
                  <a:pt x="472" y="229"/>
                </a:cubicBezTo>
                <a:cubicBezTo>
                  <a:pt x="471" y="217"/>
                  <a:pt x="462" y="212"/>
                  <a:pt x="455" y="212"/>
                </a:cubicBezTo>
                <a:cubicBezTo>
                  <a:pt x="454" y="212"/>
                  <a:pt x="453" y="212"/>
                  <a:pt x="452" y="212"/>
                </a:cubicBezTo>
                <a:cubicBezTo>
                  <a:pt x="449" y="213"/>
                  <a:pt x="447" y="214"/>
                  <a:pt x="444" y="216"/>
                </a:cubicBezTo>
                <a:cubicBezTo>
                  <a:pt x="444" y="216"/>
                  <a:pt x="444" y="216"/>
                  <a:pt x="443" y="216"/>
                </a:cubicBezTo>
                <a:cubicBezTo>
                  <a:pt x="441" y="217"/>
                  <a:pt x="437" y="213"/>
                  <a:pt x="438" y="210"/>
                </a:cubicBezTo>
                <a:cubicBezTo>
                  <a:pt x="442" y="187"/>
                  <a:pt x="444" y="164"/>
                  <a:pt x="444" y="141"/>
                </a:cubicBezTo>
                <a:cubicBezTo>
                  <a:pt x="444" y="63"/>
                  <a:pt x="381" y="0"/>
                  <a:pt x="303" y="0"/>
                </a:cubicBezTo>
                <a:cubicBezTo>
                  <a:pt x="303" y="0"/>
                  <a:pt x="303" y="0"/>
                  <a:pt x="303" y="0"/>
                </a:cubicBezTo>
                <a:cubicBezTo>
                  <a:pt x="303" y="0"/>
                  <a:pt x="303" y="0"/>
                  <a:pt x="303" y="0"/>
                </a:cubicBezTo>
                <a:cubicBezTo>
                  <a:pt x="225" y="0"/>
                  <a:pt x="162" y="63"/>
                  <a:pt x="162" y="141"/>
                </a:cubicBezTo>
                <a:cubicBezTo>
                  <a:pt x="162" y="164"/>
                  <a:pt x="164" y="187"/>
                  <a:pt x="168" y="210"/>
                </a:cubicBezTo>
                <a:cubicBezTo>
                  <a:pt x="169" y="213"/>
                  <a:pt x="165" y="217"/>
                  <a:pt x="162" y="216"/>
                </a:cubicBezTo>
                <a:cubicBezTo>
                  <a:pt x="162" y="216"/>
                  <a:pt x="162" y="216"/>
                  <a:pt x="162" y="216"/>
                </a:cubicBezTo>
                <a:cubicBezTo>
                  <a:pt x="159" y="214"/>
                  <a:pt x="157" y="213"/>
                  <a:pt x="154" y="212"/>
                </a:cubicBezTo>
                <a:cubicBezTo>
                  <a:pt x="153" y="212"/>
                  <a:pt x="152" y="212"/>
                  <a:pt x="151" y="212"/>
                </a:cubicBezTo>
                <a:cubicBezTo>
                  <a:pt x="144" y="212"/>
                  <a:pt x="135" y="217"/>
                  <a:pt x="134" y="229"/>
                </a:cubicBezTo>
                <a:cubicBezTo>
                  <a:pt x="132" y="242"/>
                  <a:pt x="137" y="254"/>
                  <a:pt x="139" y="259"/>
                </a:cubicBezTo>
                <a:cubicBezTo>
                  <a:pt x="140" y="265"/>
                  <a:pt x="150" y="295"/>
                  <a:pt x="150" y="295"/>
                </a:cubicBezTo>
                <a:cubicBezTo>
                  <a:pt x="150" y="295"/>
                  <a:pt x="154" y="315"/>
                  <a:pt x="165" y="318"/>
                </a:cubicBezTo>
                <a:cubicBezTo>
                  <a:pt x="168" y="318"/>
                  <a:pt x="171" y="319"/>
                  <a:pt x="173" y="319"/>
                </a:cubicBezTo>
                <a:cubicBezTo>
                  <a:pt x="173" y="319"/>
                  <a:pt x="173" y="319"/>
                  <a:pt x="173" y="319"/>
                </a:cubicBezTo>
                <a:cubicBezTo>
                  <a:pt x="173" y="319"/>
                  <a:pt x="173" y="319"/>
                  <a:pt x="173" y="319"/>
                </a:cubicBezTo>
                <a:cubicBezTo>
                  <a:pt x="176" y="319"/>
                  <a:pt x="178" y="318"/>
                  <a:pt x="179" y="318"/>
                </a:cubicBezTo>
                <a:cubicBezTo>
                  <a:pt x="184" y="345"/>
                  <a:pt x="191" y="370"/>
                  <a:pt x="201" y="390"/>
                </a:cubicBezTo>
                <a:cubicBezTo>
                  <a:pt x="203" y="395"/>
                  <a:pt x="204" y="400"/>
                  <a:pt x="205" y="404"/>
                </a:cubicBezTo>
                <a:cubicBezTo>
                  <a:pt x="207" y="415"/>
                  <a:pt x="205" y="425"/>
                  <a:pt x="202" y="433"/>
                </a:cubicBezTo>
                <a:cubicBezTo>
                  <a:pt x="277" y="493"/>
                  <a:pt x="277" y="493"/>
                  <a:pt x="277" y="493"/>
                </a:cubicBezTo>
                <a:cubicBezTo>
                  <a:pt x="239" y="545"/>
                  <a:pt x="239" y="545"/>
                  <a:pt x="239" y="545"/>
                </a:cubicBezTo>
                <a:cubicBezTo>
                  <a:pt x="175" y="461"/>
                  <a:pt x="175" y="461"/>
                  <a:pt x="175" y="461"/>
                </a:cubicBezTo>
                <a:cubicBezTo>
                  <a:pt x="149" y="474"/>
                  <a:pt x="104" y="491"/>
                  <a:pt x="73" y="507"/>
                </a:cubicBezTo>
                <a:cubicBezTo>
                  <a:pt x="56" y="516"/>
                  <a:pt x="42" y="527"/>
                  <a:pt x="35" y="535"/>
                </a:cubicBezTo>
                <a:cubicBezTo>
                  <a:pt x="8" y="558"/>
                  <a:pt x="0" y="662"/>
                  <a:pt x="18" y="688"/>
                </a:cubicBezTo>
                <a:cubicBezTo>
                  <a:pt x="34" y="708"/>
                  <a:pt x="26" y="736"/>
                  <a:pt x="303" y="736"/>
                </a:cubicBezTo>
                <a:cubicBezTo>
                  <a:pt x="580" y="736"/>
                  <a:pt x="572" y="708"/>
                  <a:pt x="588" y="688"/>
                </a:cubicBezTo>
                <a:cubicBezTo>
                  <a:pt x="604" y="662"/>
                  <a:pt x="592" y="553"/>
                  <a:pt x="570" y="535"/>
                </a:cubicBezTo>
                <a:close/>
                <a:moveTo>
                  <a:pt x="290" y="515"/>
                </a:moveTo>
                <a:cubicBezTo>
                  <a:pt x="314" y="515"/>
                  <a:pt x="314" y="515"/>
                  <a:pt x="314" y="515"/>
                </a:cubicBezTo>
                <a:cubicBezTo>
                  <a:pt x="336" y="547"/>
                  <a:pt x="336" y="547"/>
                  <a:pt x="336" y="547"/>
                </a:cubicBezTo>
                <a:cubicBezTo>
                  <a:pt x="326" y="574"/>
                  <a:pt x="326" y="574"/>
                  <a:pt x="326" y="574"/>
                </a:cubicBezTo>
                <a:cubicBezTo>
                  <a:pt x="278" y="574"/>
                  <a:pt x="278" y="574"/>
                  <a:pt x="278" y="574"/>
                </a:cubicBezTo>
                <a:cubicBezTo>
                  <a:pt x="268" y="547"/>
                  <a:pt x="268" y="547"/>
                  <a:pt x="268" y="547"/>
                </a:cubicBezTo>
                <a:lnTo>
                  <a:pt x="290" y="515"/>
                </a:lnTo>
                <a:close/>
                <a:moveTo>
                  <a:pt x="301" y="724"/>
                </a:moveTo>
                <a:cubicBezTo>
                  <a:pt x="258" y="692"/>
                  <a:pt x="258" y="692"/>
                  <a:pt x="258" y="692"/>
                </a:cubicBezTo>
                <a:cubicBezTo>
                  <a:pt x="280" y="594"/>
                  <a:pt x="280" y="594"/>
                  <a:pt x="280" y="594"/>
                </a:cubicBezTo>
                <a:cubicBezTo>
                  <a:pt x="324" y="594"/>
                  <a:pt x="324" y="594"/>
                  <a:pt x="324" y="594"/>
                </a:cubicBezTo>
                <a:cubicBezTo>
                  <a:pt x="346" y="692"/>
                  <a:pt x="346" y="692"/>
                  <a:pt x="346" y="692"/>
                </a:cubicBezTo>
                <a:lnTo>
                  <a:pt x="301" y="724"/>
                </a:ln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765" dirty="0">
              <a:solidFill>
                <a:srgbClr val="505050"/>
              </a:solidFill>
            </a:endParaRPr>
          </a:p>
        </p:txBody>
      </p:sp>
      <p:pic>
        <p:nvPicPr>
          <p:cNvPr id="18" name="Picture 44" descr="Person eating">
            <a:extLst>
              <a:ext uri="{FF2B5EF4-FFF2-40B4-BE49-F238E27FC236}">
                <a16:creationId xmlns:a16="http://schemas.microsoft.com/office/drawing/2014/main" id="{97018CF2-BB06-44CB-865A-B045C1C975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75365" y="1498952"/>
            <a:ext cx="1514261" cy="1514261"/>
          </a:xfrm>
          <a:prstGeom prst="rect">
            <a:avLst/>
          </a:prstGeom>
        </p:spPr>
      </p:pic>
    </p:spTree>
    <p:extLst>
      <p:ext uri="{BB962C8B-B14F-4D97-AF65-F5344CB8AC3E}">
        <p14:creationId xmlns:p14="http://schemas.microsoft.com/office/powerpoint/2010/main" val="4702279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bwMode="auto">
          <a:xfrm>
            <a:off x="6072555" y="3128146"/>
            <a:ext cx="3360370" cy="396883"/>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600" b="1" dirty="0">
                <a:solidFill>
                  <a:srgbClr val="FFFFFF"/>
                </a:solidFill>
                <a:ea typeface="Segoe UI" pitchFamily="34" charset="0"/>
                <a:cs typeface="Segoe UI" pitchFamily="34" charset="0"/>
              </a:rPr>
              <a:t>Most-Read Media Publications</a:t>
            </a:r>
          </a:p>
        </p:txBody>
      </p:sp>
      <p:sp>
        <p:nvSpPr>
          <p:cNvPr id="50" name="Rectangle 49"/>
          <p:cNvSpPr/>
          <p:nvPr/>
        </p:nvSpPr>
        <p:spPr bwMode="auto">
          <a:xfrm>
            <a:off x="6072555" y="3519809"/>
            <a:ext cx="3360370" cy="6590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2" spcCol="0" rtlCol="0" fromWordArt="0" anchor="t" anchorCtr="0" forceAA="0" compatLnSpc="1">
            <a:prstTxWarp prst="textNoShape">
              <a:avLst/>
            </a:prstTxWarp>
            <a:noAutofit/>
          </a:bodyPr>
          <a:lstStyle/>
          <a:p>
            <a:pPr defTabSz="932472" fontAlgn="base">
              <a:spcBef>
                <a:spcPct val="0"/>
              </a:spcBef>
              <a:spcAft>
                <a:spcPct val="0"/>
              </a:spcAft>
            </a:pPr>
            <a:endParaRPr lang="en-US" sz="1600" dirty="0">
              <a:solidFill>
                <a:srgbClr val="505050"/>
              </a:solidFill>
              <a:ea typeface="Segoe UI" pitchFamily="34" charset="0"/>
              <a:cs typeface="Segoe UI" pitchFamily="34" charset="0"/>
            </a:endParaRPr>
          </a:p>
        </p:txBody>
      </p:sp>
      <p:sp>
        <p:nvSpPr>
          <p:cNvPr id="40" name="Rectangle 39"/>
          <p:cNvSpPr/>
          <p:nvPr/>
        </p:nvSpPr>
        <p:spPr bwMode="auto">
          <a:xfrm>
            <a:off x="9471013" y="3122926"/>
            <a:ext cx="2156934" cy="385139"/>
          </a:xfrm>
          <a:prstGeom prst="rect">
            <a:avLst/>
          </a:prstGeom>
          <a:solidFill>
            <a:srgbClr val="FFC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400" b="1" dirty="0">
                <a:solidFill>
                  <a:srgbClr val="FFFFFF"/>
                </a:solidFill>
                <a:ea typeface="Segoe UI" pitchFamily="34" charset="0"/>
                <a:cs typeface="Segoe UI" pitchFamily="34" charset="0"/>
              </a:rPr>
              <a:t>Product Satisfaction</a:t>
            </a:r>
          </a:p>
        </p:txBody>
      </p:sp>
      <p:sp>
        <p:nvSpPr>
          <p:cNvPr id="41" name="Rectangle 40"/>
          <p:cNvSpPr/>
          <p:nvPr/>
        </p:nvSpPr>
        <p:spPr bwMode="auto">
          <a:xfrm>
            <a:off x="9471013" y="3514590"/>
            <a:ext cx="2156934" cy="65717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91440" numCol="2" spcCol="0" rtlCol="0" fromWordArt="0" anchor="t" anchorCtr="0" forceAA="0" compatLnSpc="1">
            <a:prstTxWarp prst="textNoShape">
              <a:avLst/>
            </a:prstTxWarp>
            <a:noAutofit/>
          </a:bodyPr>
          <a:lstStyle/>
          <a:p>
            <a:pPr defTabSz="932472" fontAlgn="base">
              <a:spcBef>
                <a:spcPct val="0"/>
              </a:spcBef>
              <a:spcAft>
                <a:spcPct val="0"/>
              </a:spcAft>
            </a:pPr>
            <a:endParaRPr lang="en-US" sz="1400" dirty="0">
              <a:solidFill>
                <a:srgbClr val="505050"/>
              </a:solidFill>
              <a:ea typeface="Segoe UI" pitchFamily="34" charset="0"/>
              <a:cs typeface="Segoe UI" pitchFamily="34" charset="0"/>
            </a:endParaRPr>
          </a:p>
        </p:txBody>
      </p:sp>
      <p:sp>
        <p:nvSpPr>
          <p:cNvPr id="43" name="TextBox 42"/>
          <p:cNvSpPr txBox="1"/>
          <p:nvPr/>
        </p:nvSpPr>
        <p:spPr>
          <a:xfrm>
            <a:off x="9550659" y="3553935"/>
            <a:ext cx="2084832" cy="510909"/>
          </a:xfrm>
          <a:prstGeom prst="rect">
            <a:avLst/>
          </a:prstGeom>
          <a:noFill/>
        </p:spPr>
        <p:txBody>
          <a:bodyPr wrap="square" lIns="91440" tIns="146304" rIns="0" bIns="146304" rtlCol="0">
            <a:spAutoFit/>
          </a:bodyPr>
          <a:lstStyle/>
          <a:p>
            <a:pPr defTabSz="932472" fontAlgn="base">
              <a:spcBef>
                <a:spcPct val="0"/>
              </a:spcBef>
              <a:spcAft>
                <a:spcPct val="0"/>
              </a:spcAft>
            </a:pPr>
            <a:r>
              <a:rPr lang="en-US" sz="1400" dirty="0">
                <a:solidFill>
                  <a:srgbClr val="505050"/>
                </a:solidFill>
                <a:ea typeface="Segoe UI" pitchFamily="34" charset="0"/>
                <a:cs typeface="Segoe UI" pitchFamily="34" charset="0"/>
              </a:rPr>
              <a:t>PSAT Score</a:t>
            </a:r>
          </a:p>
        </p:txBody>
      </p:sp>
      <p:sp>
        <p:nvSpPr>
          <p:cNvPr id="3" name="Title 2"/>
          <p:cNvSpPr>
            <a:spLocks noGrp="1"/>
          </p:cNvSpPr>
          <p:nvPr>
            <p:ph type="title"/>
          </p:nvPr>
        </p:nvSpPr>
        <p:spPr/>
        <p:txBody>
          <a:bodyPr/>
          <a:lstStyle/>
          <a:p>
            <a:r>
              <a:rPr lang="en-US" dirty="0"/>
              <a:t>Summary: IT Implementers &amp; Influencers</a:t>
            </a:r>
          </a:p>
        </p:txBody>
      </p:sp>
      <p:sp>
        <p:nvSpPr>
          <p:cNvPr id="9" name="Text Placeholder 8"/>
          <p:cNvSpPr>
            <a:spLocks noGrp="1"/>
          </p:cNvSpPr>
          <p:nvPr>
            <p:ph type="body" sz="quarter" idx="10"/>
          </p:nvPr>
        </p:nvSpPr>
        <p:spPr>
          <a:xfrm>
            <a:off x="519248" y="963038"/>
            <a:ext cx="5216145" cy="4402755"/>
          </a:xfrm>
        </p:spPr>
        <p:txBody>
          <a:bodyPr>
            <a:normAutofit/>
          </a:bodyPr>
          <a:lstStyle/>
          <a:p>
            <a:pPr algn="just">
              <a:spcAft>
                <a:spcPts val="600"/>
              </a:spcAft>
            </a:pPr>
            <a:r>
              <a:rPr lang="en-US" sz="1400" dirty="0"/>
              <a:t>As a whole, this group changes the most and is most unsure of where they fit in a software-first world; often faced with needing to learn new skills and adapt</a:t>
            </a:r>
          </a:p>
          <a:p>
            <a:pPr algn="just">
              <a:spcAft>
                <a:spcPts val="600"/>
              </a:spcAft>
            </a:pPr>
            <a:r>
              <a:rPr lang="en-US" sz="1400" dirty="0"/>
              <a:t>They are the “feet on the street”, so most affected by the realities of deploying &amp; managing software services: </a:t>
            </a:r>
          </a:p>
          <a:p>
            <a:pPr marL="404812" lvl="1" indent="-171450" algn="just">
              <a:lnSpc>
                <a:spcPct val="100000"/>
              </a:lnSpc>
              <a:spcBef>
                <a:spcPts val="0"/>
              </a:spcBef>
            </a:pPr>
            <a:r>
              <a:rPr lang="en-US" dirty="0"/>
              <a:t>Heavily involved in technical deployment and most affected by ad hoc technical issues</a:t>
            </a:r>
          </a:p>
          <a:p>
            <a:pPr marL="404812" lvl="1" indent="-171450" algn="just">
              <a:lnSpc>
                <a:spcPct val="100000"/>
              </a:lnSpc>
              <a:spcBef>
                <a:spcPts val="0"/>
              </a:spcBef>
            </a:pPr>
            <a:r>
              <a:rPr lang="en-US" dirty="0"/>
              <a:t>Loss of control to OpenLMIS. If system cannot connect or goes doesn’t, they can’t fix it</a:t>
            </a:r>
          </a:p>
          <a:p>
            <a:pPr marL="404812" lvl="1" indent="-171450" algn="just">
              <a:lnSpc>
                <a:spcPct val="100000"/>
              </a:lnSpc>
              <a:spcBef>
                <a:spcPts val="0"/>
              </a:spcBef>
            </a:pPr>
            <a:r>
              <a:rPr lang="en-US" dirty="0"/>
              <a:t>Feel the pain of ongoing updates, particularly if they still control and deploy centrally</a:t>
            </a:r>
          </a:p>
          <a:p>
            <a:pPr algn="just">
              <a:spcAft>
                <a:spcPts val="600"/>
              </a:spcAft>
            </a:pPr>
            <a:r>
              <a:rPr lang="en-US" sz="1400" dirty="0"/>
              <a:t>Tend to be end-user facing in roles; appreciate an always up to date environment</a:t>
            </a:r>
          </a:p>
          <a:p>
            <a:pPr algn="just">
              <a:spcAft>
                <a:spcPts val="600"/>
              </a:spcAft>
            </a:pPr>
            <a:r>
              <a:rPr lang="en-US" sz="1400" dirty="0"/>
              <a:t>Infrastructure Specialist’s are </a:t>
            </a:r>
            <a:r>
              <a:rPr lang="en-US" sz="1400" b="1" dirty="0"/>
              <a:t>more knowledgeable </a:t>
            </a:r>
            <a:r>
              <a:rPr lang="en-US" sz="1400" dirty="0"/>
              <a:t>and have </a:t>
            </a:r>
            <a:r>
              <a:rPr lang="en-US" sz="1400" b="1" dirty="0"/>
              <a:t>greater decision-making authority </a:t>
            </a:r>
            <a:r>
              <a:rPr lang="en-US" sz="1400" dirty="0"/>
              <a:t>than other types of IT Implementers.</a:t>
            </a:r>
          </a:p>
          <a:p>
            <a:pPr algn="just">
              <a:spcAft>
                <a:spcPts val="600"/>
              </a:spcAft>
            </a:pPr>
            <a:r>
              <a:rPr lang="en-US" sz="1400" dirty="0"/>
              <a:t>Perception and behavior differences form 2 sub-segments: “</a:t>
            </a:r>
            <a:r>
              <a:rPr lang="en-US" sz="1400" b="1" dirty="0"/>
              <a:t>Geeky Go-Getters</a:t>
            </a:r>
            <a:r>
              <a:rPr lang="en-US" sz="1400" dirty="0"/>
              <a:t>” and “</a:t>
            </a:r>
            <a:r>
              <a:rPr lang="en-US" sz="1400" b="1" dirty="0"/>
              <a:t>On-Prem Die-Hards</a:t>
            </a:r>
            <a:r>
              <a:rPr lang="en-US" sz="1400" dirty="0"/>
              <a:t>”</a:t>
            </a:r>
          </a:p>
        </p:txBody>
      </p:sp>
      <p:sp>
        <p:nvSpPr>
          <p:cNvPr id="2" name="Slide Number Placeholder 1"/>
          <p:cNvSpPr>
            <a:spLocks noGrp="1"/>
          </p:cNvSpPr>
          <p:nvPr>
            <p:ph type="sldNum" sz="quarter" idx="12"/>
          </p:nvPr>
        </p:nvSpPr>
        <p:spPr/>
        <p:txBody>
          <a:bodyPr/>
          <a:lstStyle/>
          <a:p>
            <a:fld id="{727B4C2D-45E2-4621-8491-2995EB46A674}" type="slidenum">
              <a:rPr lang="en-US" smtClean="0">
                <a:solidFill>
                  <a:srgbClr val="505050"/>
                </a:solidFill>
              </a:rPr>
              <a:pPr/>
              <a:t>16</a:t>
            </a:fld>
            <a:endParaRPr lang="en-US" dirty="0">
              <a:solidFill>
                <a:srgbClr val="505050"/>
              </a:solidFill>
            </a:endParaRPr>
          </a:p>
        </p:txBody>
      </p:sp>
      <p:sp>
        <p:nvSpPr>
          <p:cNvPr id="8" name="Rectangle 7"/>
          <p:cNvSpPr/>
          <p:nvPr/>
        </p:nvSpPr>
        <p:spPr bwMode="auto">
          <a:xfrm>
            <a:off x="6072554" y="1129572"/>
            <a:ext cx="5557467" cy="396883"/>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600" b="1" dirty="0">
                <a:solidFill>
                  <a:srgbClr val="FFFFFF"/>
                </a:solidFill>
                <a:ea typeface="Segoe UI" pitchFamily="34" charset="0"/>
                <a:cs typeface="Segoe UI" pitchFamily="34" charset="0"/>
              </a:rPr>
              <a:t>Titles</a:t>
            </a:r>
          </a:p>
        </p:txBody>
      </p:sp>
      <p:sp>
        <p:nvSpPr>
          <p:cNvPr id="15" name="Rectangle 14"/>
          <p:cNvSpPr/>
          <p:nvPr/>
        </p:nvSpPr>
        <p:spPr bwMode="auto">
          <a:xfrm>
            <a:off x="6072554" y="1521235"/>
            <a:ext cx="5557467" cy="1570316"/>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2" spcCol="0" rtlCol="0" fromWordArt="0" anchor="t" anchorCtr="0" forceAA="0" compatLnSpc="1">
            <a:prstTxWarp prst="textNoShape">
              <a:avLst/>
            </a:prstTxWarp>
            <a:noAutofit/>
          </a:bodyPr>
          <a:lstStyle/>
          <a:p>
            <a:pPr defTabSz="932472" fontAlgn="base">
              <a:spcBef>
                <a:spcPct val="0"/>
              </a:spcBef>
              <a:spcAft>
                <a:spcPct val="0"/>
              </a:spcAft>
            </a:pPr>
            <a:endParaRPr lang="en-US" sz="1600" dirty="0">
              <a:solidFill>
                <a:srgbClr val="505050"/>
              </a:solidFill>
              <a:ea typeface="Segoe UI" pitchFamily="34" charset="0"/>
              <a:cs typeface="Segoe UI" pitchFamily="34" charset="0"/>
            </a:endParaRPr>
          </a:p>
        </p:txBody>
      </p:sp>
      <p:sp>
        <p:nvSpPr>
          <p:cNvPr id="19" name="Rectangle 18"/>
          <p:cNvSpPr/>
          <p:nvPr/>
        </p:nvSpPr>
        <p:spPr bwMode="auto">
          <a:xfrm>
            <a:off x="6076713" y="4622441"/>
            <a:ext cx="5553308" cy="2082653"/>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US" sz="1600" dirty="0">
              <a:solidFill>
                <a:srgbClr val="505050"/>
              </a:solidFill>
              <a:ea typeface="Segoe UI" pitchFamily="34" charset="0"/>
              <a:cs typeface="Segoe UI" pitchFamily="34" charset="0"/>
            </a:endParaRPr>
          </a:p>
        </p:txBody>
      </p:sp>
      <p:graphicFrame>
        <p:nvGraphicFramePr>
          <p:cNvPr id="24" name="ChartObject" descr="84fdf746-7c13-48c1-8827-a5a9013ae6d8"/>
          <p:cNvGraphicFramePr/>
          <p:nvPr>
            <p:extLst>
              <p:ext uri="{D42A27DB-BD31-4B8C-83A1-F6EECF244321}">
                <p14:modId xmlns:p14="http://schemas.microsoft.com/office/powerpoint/2010/main" val="1826617814"/>
              </p:ext>
            </p:extLst>
          </p:nvPr>
        </p:nvGraphicFramePr>
        <p:xfrm>
          <a:off x="6082183" y="4915733"/>
          <a:ext cx="5553308" cy="1725629"/>
        </p:xfrm>
        <a:graphic>
          <a:graphicData uri="http://schemas.openxmlformats.org/drawingml/2006/chart">
            <c:chart xmlns:c="http://schemas.openxmlformats.org/drawingml/2006/chart" xmlns:r="http://schemas.openxmlformats.org/officeDocument/2006/relationships" r:id="rId2"/>
          </a:graphicData>
        </a:graphic>
      </p:graphicFrame>
      <p:sp>
        <p:nvSpPr>
          <p:cNvPr id="54" name="TextBox 53"/>
          <p:cNvSpPr txBox="1"/>
          <p:nvPr/>
        </p:nvSpPr>
        <p:spPr>
          <a:xfrm>
            <a:off x="6098079" y="1504214"/>
            <a:ext cx="2963859" cy="1631216"/>
          </a:xfrm>
          <a:prstGeom prst="rect">
            <a:avLst/>
          </a:prstGeom>
          <a:noFill/>
        </p:spPr>
        <p:txBody>
          <a:bodyPr wrap="square" lIns="91440" tIns="91440" rIns="91440" bIns="91440" rtlCol="0">
            <a:spAutoFit/>
          </a:bodyPr>
          <a:lstStyle/>
          <a:p>
            <a:pPr defTabSz="932472" fontAlgn="base">
              <a:spcBef>
                <a:spcPct val="0"/>
              </a:spcBef>
              <a:spcAft>
                <a:spcPct val="0"/>
              </a:spcAft>
            </a:pPr>
            <a:r>
              <a:rPr lang="en-US" sz="1200" b="1" dirty="0">
                <a:solidFill>
                  <a:srgbClr val="505050"/>
                </a:solidFill>
                <a:ea typeface="Segoe UI" pitchFamily="34" charset="0"/>
                <a:cs typeface="Segoe UI" pitchFamily="34" charset="0"/>
              </a:rPr>
              <a:t>Infrastructure Specialist</a:t>
            </a:r>
          </a:p>
          <a:p>
            <a:pPr marL="173038" indent="-173038" defTabSz="932472" fontAlgn="base">
              <a:spcBef>
                <a:spcPct val="0"/>
              </a:spcBef>
              <a:spcAft>
                <a:spcPct val="0"/>
              </a:spcAft>
              <a:buFont typeface="Arial" panose="020B0604020202020204" pitchFamily="34" charset="0"/>
              <a:buChar char="•"/>
            </a:pPr>
            <a:r>
              <a:rPr lang="en-US" sz="1100" dirty="0">
                <a:solidFill>
                  <a:srgbClr val="505050"/>
                </a:solidFill>
                <a:ea typeface="Segoe UI" pitchFamily="34" charset="0"/>
                <a:cs typeface="Segoe UI" pitchFamily="34" charset="0"/>
              </a:rPr>
              <a:t>Systems, Network, Datacenter Admin</a:t>
            </a:r>
          </a:p>
          <a:p>
            <a:pPr marL="173038" indent="-173038" defTabSz="932472" fontAlgn="base">
              <a:spcBef>
                <a:spcPct val="0"/>
              </a:spcBef>
              <a:spcAft>
                <a:spcPct val="0"/>
              </a:spcAft>
              <a:buFont typeface="Arial" panose="020B0604020202020204" pitchFamily="34" charset="0"/>
              <a:buChar char="•"/>
            </a:pPr>
            <a:r>
              <a:rPr lang="en-US" sz="1100" dirty="0">
                <a:solidFill>
                  <a:srgbClr val="505050"/>
                </a:solidFill>
                <a:ea typeface="Segoe UI" pitchFamily="34" charset="0"/>
                <a:cs typeface="Segoe UI" pitchFamily="34" charset="0"/>
              </a:rPr>
              <a:t>Software Services Architect/Administrator</a:t>
            </a:r>
          </a:p>
          <a:p>
            <a:pPr defTabSz="932472" fontAlgn="base">
              <a:spcBef>
                <a:spcPct val="0"/>
              </a:spcBef>
              <a:spcAft>
                <a:spcPct val="0"/>
              </a:spcAft>
            </a:pPr>
            <a:endParaRPr lang="en-US" sz="1100" dirty="0">
              <a:solidFill>
                <a:srgbClr val="505050"/>
              </a:solidFill>
              <a:ea typeface="Segoe UI" pitchFamily="34" charset="0"/>
              <a:cs typeface="Segoe UI" pitchFamily="34" charset="0"/>
            </a:endParaRPr>
          </a:p>
          <a:p>
            <a:pPr defTabSz="932472" fontAlgn="base">
              <a:spcBef>
                <a:spcPct val="0"/>
              </a:spcBef>
              <a:spcAft>
                <a:spcPct val="0"/>
              </a:spcAft>
            </a:pPr>
            <a:r>
              <a:rPr lang="en-US" sz="1200" b="1" dirty="0">
                <a:solidFill>
                  <a:srgbClr val="505050"/>
                </a:solidFill>
                <a:ea typeface="Segoe UI" pitchFamily="34" charset="0"/>
                <a:cs typeface="Segoe UI" pitchFamily="34" charset="0"/>
              </a:rPr>
              <a:t>IT Generalist</a:t>
            </a:r>
          </a:p>
          <a:p>
            <a:pPr marL="171450" indent="-171450" defTabSz="932472" fontAlgn="base">
              <a:spcBef>
                <a:spcPct val="0"/>
              </a:spcBef>
              <a:spcAft>
                <a:spcPct val="0"/>
              </a:spcAft>
              <a:buFont typeface="Arial" panose="020B0604020202020204" pitchFamily="34" charset="0"/>
              <a:buChar char="•"/>
            </a:pPr>
            <a:r>
              <a:rPr lang="en-US" sz="1100" dirty="0">
                <a:solidFill>
                  <a:srgbClr val="505050"/>
                </a:solidFill>
                <a:ea typeface="Segoe UI" pitchFamily="34" charset="0"/>
                <a:cs typeface="Segoe UI" pitchFamily="34" charset="0"/>
              </a:rPr>
              <a:t>Tech/Biz Consultant</a:t>
            </a:r>
          </a:p>
          <a:p>
            <a:pPr marL="171450" indent="-171450" defTabSz="932472" fontAlgn="base">
              <a:spcBef>
                <a:spcPct val="0"/>
              </a:spcBef>
              <a:spcAft>
                <a:spcPct val="0"/>
              </a:spcAft>
              <a:buFont typeface="Arial" panose="020B0604020202020204" pitchFamily="34" charset="0"/>
              <a:buChar char="•"/>
            </a:pPr>
            <a:r>
              <a:rPr lang="en-US" sz="1100" dirty="0">
                <a:solidFill>
                  <a:srgbClr val="505050"/>
                </a:solidFill>
                <a:ea typeface="Segoe UI" pitchFamily="34" charset="0"/>
                <a:cs typeface="Segoe UI" pitchFamily="34" charset="0"/>
              </a:rPr>
              <a:t>Unofficial IT Person</a:t>
            </a:r>
          </a:p>
        </p:txBody>
      </p:sp>
      <p:sp>
        <p:nvSpPr>
          <p:cNvPr id="55" name="TextBox 54"/>
          <p:cNvSpPr txBox="1"/>
          <p:nvPr/>
        </p:nvSpPr>
        <p:spPr>
          <a:xfrm>
            <a:off x="339511" y="5352246"/>
            <a:ext cx="766877" cy="1043363"/>
          </a:xfrm>
          <a:prstGeom prst="rect">
            <a:avLst/>
          </a:prstGeom>
          <a:noFill/>
        </p:spPr>
        <p:txBody>
          <a:bodyPr wrap="none" lIns="182880" tIns="146304" rIns="182880" bIns="146304" rtlCol="0">
            <a:spAutoFit/>
          </a:bodyPr>
          <a:lstStyle/>
          <a:p>
            <a:pPr>
              <a:lnSpc>
                <a:spcPct val="90000"/>
              </a:lnSpc>
              <a:spcAft>
                <a:spcPts val="600"/>
              </a:spcAft>
            </a:pPr>
            <a:r>
              <a:rPr lang="en-US" sz="5400" b="1" dirty="0">
                <a:solidFill>
                  <a:srgbClr val="FFFFFF"/>
                </a:solidFill>
              </a:rPr>
              <a:t>1</a:t>
            </a:r>
          </a:p>
        </p:txBody>
      </p:sp>
      <p:sp>
        <p:nvSpPr>
          <p:cNvPr id="78" name="TextBox 77"/>
          <p:cNvSpPr txBox="1"/>
          <p:nvPr/>
        </p:nvSpPr>
        <p:spPr>
          <a:xfrm>
            <a:off x="2923116" y="5363969"/>
            <a:ext cx="766877" cy="1043363"/>
          </a:xfrm>
          <a:prstGeom prst="rect">
            <a:avLst/>
          </a:prstGeom>
          <a:noFill/>
        </p:spPr>
        <p:txBody>
          <a:bodyPr wrap="none" lIns="182880" tIns="146304" rIns="182880" bIns="146304" rtlCol="0">
            <a:spAutoFit/>
          </a:bodyPr>
          <a:lstStyle/>
          <a:p>
            <a:pPr>
              <a:lnSpc>
                <a:spcPct val="90000"/>
              </a:lnSpc>
              <a:spcAft>
                <a:spcPts val="600"/>
              </a:spcAft>
            </a:pPr>
            <a:r>
              <a:rPr lang="en-US" sz="5400" b="1" dirty="0">
                <a:solidFill>
                  <a:srgbClr val="FFFFFF"/>
                </a:solidFill>
              </a:rPr>
              <a:t>2</a:t>
            </a:r>
          </a:p>
        </p:txBody>
      </p:sp>
      <p:sp>
        <p:nvSpPr>
          <p:cNvPr id="79" name="Rectangle 78"/>
          <p:cNvSpPr/>
          <p:nvPr/>
        </p:nvSpPr>
        <p:spPr bwMode="auto">
          <a:xfrm>
            <a:off x="636422" y="6088100"/>
            <a:ext cx="2474271" cy="267821"/>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46304" rIns="91440" bIns="146304" numCol="1" spcCol="0" rtlCol="0" fromWordArt="0" anchor="ctr" anchorCtr="0" forceAA="0" compatLnSpc="1">
            <a:prstTxWarp prst="textNoShape">
              <a:avLst/>
            </a:prstTxWarp>
            <a:noAutofit/>
          </a:bodyPr>
          <a:lstStyle/>
          <a:p>
            <a:pPr defTabSz="932472" fontAlgn="base">
              <a:spcBef>
                <a:spcPct val="0"/>
              </a:spcBef>
              <a:spcAft>
                <a:spcPct val="0"/>
              </a:spcAft>
            </a:pPr>
            <a:r>
              <a:rPr lang="en-US" sz="1400" b="1" dirty="0">
                <a:solidFill>
                  <a:srgbClr val="505050"/>
                </a:solidFill>
                <a:ea typeface="Segoe UI" pitchFamily="34" charset="0"/>
                <a:cs typeface="Segoe UI" pitchFamily="34" charset="0"/>
              </a:rPr>
              <a:t>Geeky Go-Getters</a:t>
            </a:r>
          </a:p>
        </p:txBody>
      </p:sp>
      <p:sp>
        <p:nvSpPr>
          <p:cNvPr id="80" name="Rectangle 79"/>
          <p:cNvSpPr/>
          <p:nvPr/>
        </p:nvSpPr>
        <p:spPr bwMode="auto">
          <a:xfrm>
            <a:off x="3160890" y="6088100"/>
            <a:ext cx="2473137" cy="267821"/>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46304" rIns="91440" bIns="146304" numCol="1" spcCol="0" rtlCol="0" fromWordArt="0" anchor="ctr" anchorCtr="0" forceAA="0" compatLnSpc="1">
            <a:prstTxWarp prst="textNoShape">
              <a:avLst/>
            </a:prstTxWarp>
            <a:noAutofit/>
          </a:bodyPr>
          <a:lstStyle/>
          <a:p>
            <a:pPr defTabSz="932472" fontAlgn="base">
              <a:spcBef>
                <a:spcPct val="0"/>
              </a:spcBef>
              <a:spcAft>
                <a:spcPct val="0"/>
              </a:spcAft>
            </a:pPr>
            <a:r>
              <a:rPr lang="en-US" sz="1400" b="1" dirty="0">
                <a:solidFill>
                  <a:srgbClr val="505050"/>
                </a:solidFill>
                <a:ea typeface="Segoe UI" pitchFamily="34" charset="0"/>
                <a:cs typeface="Segoe UI" pitchFamily="34" charset="0"/>
              </a:rPr>
              <a:t>On-Prem Die-Hard</a:t>
            </a:r>
          </a:p>
        </p:txBody>
      </p:sp>
      <p:grpSp>
        <p:nvGrpSpPr>
          <p:cNvPr id="17" name="Group 16"/>
          <p:cNvGrpSpPr/>
          <p:nvPr/>
        </p:nvGrpSpPr>
        <p:grpSpPr>
          <a:xfrm>
            <a:off x="6200876" y="3817154"/>
            <a:ext cx="1935950" cy="317869"/>
            <a:chOff x="8917187" y="3061408"/>
            <a:chExt cx="1935950" cy="317869"/>
          </a:xfrm>
        </p:grpSpPr>
        <p:sp>
          <p:nvSpPr>
            <p:cNvPr id="51" name="Rectangle 50"/>
            <p:cNvSpPr/>
            <p:nvPr/>
          </p:nvSpPr>
          <p:spPr>
            <a:xfrm>
              <a:off x="9245838" y="3061408"/>
              <a:ext cx="1607299" cy="307777"/>
            </a:xfrm>
            <a:prstGeom prst="rect">
              <a:avLst/>
            </a:prstGeom>
          </p:spPr>
          <p:txBody>
            <a:bodyPr wrap="none">
              <a:spAutoFit/>
            </a:bodyPr>
            <a:lstStyle/>
            <a:p>
              <a:pPr defTabSz="932472" fontAlgn="base">
                <a:spcBef>
                  <a:spcPct val="0"/>
                </a:spcBef>
                <a:spcAft>
                  <a:spcPct val="0"/>
                </a:spcAft>
              </a:pPr>
              <a:r>
                <a:rPr lang="en-US" sz="1400" dirty="0">
                  <a:solidFill>
                    <a:srgbClr val="505050"/>
                  </a:solidFill>
                  <a:ea typeface="Segoe UI" pitchFamily="34" charset="0"/>
                  <a:cs typeface="Segoe UI" pitchFamily="34" charset="0"/>
                </a:rPr>
                <a:t>Tech communities</a:t>
              </a:r>
            </a:p>
          </p:txBody>
        </p:sp>
        <p:pic>
          <p:nvPicPr>
            <p:cNvPr id="5" name="Picture 4"/>
            <p:cNvPicPr>
              <a:picLocks noChangeAspect="1"/>
            </p:cNvPicPr>
            <p:nvPr/>
          </p:nvPicPr>
          <p:blipFill rotWithShape="1">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b="16239"/>
            <a:stretch/>
          </p:blipFill>
          <p:spPr>
            <a:xfrm>
              <a:off x="8917187" y="3078933"/>
              <a:ext cx="358574" cy="300344"/>
            </a:xfrm>
            <a:prstGeom prst="rect">
              <a:avLst/>
            </a:prstGeom>
          </p:spPr>
        </p:pic>
      </p:grpSp>
      <p:grpSp>
        <p:nvGrpSpPr>
          <p:cNvPr id="13" name="Group 12"/>
          <p:cNvGrpSpPr/>
          <p:nvPr/>
        </p:nvGrpSpPr>
        <p:grpSpPr>
          <a:xfrm>
            <a:off x="6200876" y="3520349"/>
            <a:ext cx="1878906" cy="330083"/>
            <a:chOff x="6473726" y="3429120"/>
            <a:chExt cx="1878906" cy="330083"/>
          </a:xfrm>
        </p:grpSpPr>
        <p:sp>
          <p:nvSpPr>
            <p:cNvPr id="26" name="Rectangle 25"/>
            <p:cNvSpPr/>
            <p:nvPr/>
          </p:nvSpPr>
          <p:spPr>
            <a:xfrm>
              <a:off x="6801438" y="3429120"/>
              <a:ext cx="1551194" cy="307777"/>
            </a:xfrm>
            <a:prstGeom prst="rect">
              <a:avLst/>
            </a:prstGeom>
          </p:spPr>
          <p:txBody>
            <a:bodyPr wrap="none">
              <a:spAutoFit/>
            </a:bodyPr>
            <a:lstStyle/>
            <a:p>
              <a:pPr defTabSz="932472" fontAlgn="base">
                <a:spcBef>
                  <a:spcPct val="0"/>
                </a:spcBef>
                <a:spcAft>
                  <a:spcPct val="0"/>
                </a:spcAft>
              </a:pPr>
              <a:r>
                <a:rPr lang="en-US" sz="1400" dirty="0">
                  <a:solidFill>
                    <a:srgbClr val="505050"/>
                  </a:solidFill>
                  <a:ea typeface="Segoe UI" pitchFamily="34" charset="0"/>
                  <a:cs typeface="Segoe UI" pitchFamily="34" charset="0"/>
                </a:rPr>
                <a:t>Tech publications</a:t>
              </a:r>
            </a:p>
          </p:txBody>
        </p:sp>
        <p:pic>
          <p:nvPicPr>
            <p:cNvPr id="12" name="Picture 11"/>
            <p:cNvPicPr>
              <a:picLocks noChangeAspect="1"/>
            </p:cNvPicPr>
            <p:nvPr/>
          </p:nvPicPr>
          <p:blipFill rotWithShape="1">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b="16753"/>
            <a:stretch/>
          </p:blipFill>
          <p:spPr>
            <a:xfrm>
              <a:off x="6473726" y="3461723"/>
              <a:ext cx="357343" cy="297480"/>
            </a:xfrm>
            <a:prstGeom prst="rect">
              <a:avLst/>
            </a:prstGeom>
          </p:spPr>
        </p:pic>
      </p:grpSp>
      <p:sp>
        <p:nvSpPr>
          <p:cNvPr id="61" name="TextBox 60"/>
          <p:cNvSpPr txBox="1"/>
          <p:nvPr/>
        </p:nvSpPr>
        <p:spPr>
          <a:xfrm>
            <a:off x="9003323" y="1504214"/>
            <a:ext cx="2963859" cy="1400383"/>
          </a:xfrm>
          <a:prstGeom prst="rect">
            <a:avLst/>
          </a:prstGeom>
          <a:noFill/>
        </p:spPr>
        <p:txBody>
          <a:bodyPr wrap="square" lIns="91440" tIns="91440" rIns="91440" bIns="91440" rtlCol="0">
            <a:spAutoFit/>
          </a:bodyPr>
          <a:lstStyle/>
          <a:p>
            <a:pPr defTabSz="932472" fontAlgn="base">
              <a:spcBef>
                <a:spcPct val="0"/>
              </a:spcBef>
              <a:spcAft>
                <a:spcPct val="0"/>
              </a:spcAft>
            </a:pPr>
            <a:r>
              <a:rPr lang="en-US" sz="1200" b="1" dirty="0">
                <a:solidFill>
                  <a:srgbClr val="505050"/>
                </a:solidFill>
                <a:ea typeface="Segoe UI" pitchFamily="34" charset="0"/>
                <a:cs typeface="Segoe UI" pitchFamily="34" charset="0"/>
              </a:rPr>
              <a:t>Application/LOB Specialist</a:t>
            </a:r>
          </a:p>
          <a:p>
            <a:pPr marL="173038" indent="-173038" defTabSz="932472" fontAlgn="base">
              <a:spcBef>
                <a:spcPct val="0"/>
              </a:spcBef>
              <a:spcAft>
                <a:spcPct val="0"/>
              </a:spcAft>
              <a:buFont typeface="Arial" panose="020B0604020202020204" pitchFamily="34" charset="0"/>
              <a:buChar char="•"/>
            </a:pPr>
            <a:r>
              <a:rPr lang="en-US" sz="1100" dirty="0">
                <a:solidFill>
                  <a:srgbClr val="505050"/>
                </a:solidFill>
                <a:ea typeface="Segoe UI" pitchFamily="34" charset="0"/>
                <a:cs typeface="Segoe UI" pitchFamily="34" charset="0"/>
              </a:rPr>
              <a:t>Database, BI Admin</a:t>
            </a:r>
          </a:p>
          <a:p>
            <a:pPr marL="173038" indent="-173038" defTabSz="932472" fontAlgn="base">
              <a:spcBef>
                <a:spcPct val="0"/>
              </a:spcBef>
              <a:spcAft>
                <a:spcPct val="0"/>
              </a:spcAft>
              <a:buFont typeface="Arial" panose="020B0604020202020204" pitchFamily="34" charset="0"/>
              <a:buChar char="•"/>
            </a:pPr>
            <a:r>
              <a:rPr lang="en-US" sz="1100" dirty="0">
                <a:solidFill>
                  <a:srgbClr val="505050"/>
                </a:solidFill>
                <a:ea typeface="Segoe UI" pitchFamily="34" charset="0"/>
                <a:cs typeface="Segoe UI" pitchFamily="34" charset="0"/>
              </a:rPr>
              <a:t>software Services Analyst</a:t>
            </a:r>
          </a:p>
          <a:p>
            <a:pPr defTabSz="932472" fontAlgn="base">
              <a:spcBef>
                <a:spcPct val="0"/>
              </a:spcBef>
              <a:spcAft>
                <a:spcPct val="0"/>
              </a:spcAft>
            </a:pPr>
            <a:endParaRPr lang="en-US" sz="1100" dirty="0">
              <a:solidFill>
                <a:srgbClr val="505050"/>
              </a:solidFill>
              <a:ea typeface="Segoe UI" pitchFamily="34" charset="0"/>
              <a:cs typeface="Segoe UI" pitchFamily="34" charset="0"/>
            </a:endParaRPr>
          </a:p>
          <a:p>
            <a:pPr defTabSz="932472" fontAlgn="base">
              <a:spcBef>
                <a:spcPct val="0"/>
              </a:spcBef>
              <a:spcAft>
                <a:spcPct val="0"/>
              </a:spcAft>
            </a:pPr>
            <a:r>
              <a:rPr lang="en-US" sz="1200" b="1" dirty="0">
                <a:solidFill>
                  <a:srgbClr val="505050"/>
                </a:solidFill>
                <a:ea typeface="Segoe UI" pitchFamily="34" charset="0"/>
                <a:cs typeface="Segoe UI" pitchFamily="34" charset="0"/>
              </a:rPr>
              <a:t>Desktop &amp; End-User Support</a:t>
            </a:r>
          </a:p>
          <a:p>
            <a:pPr marL="171450" indent="-171450" defTabSz="932472" fontAlgn="base">
              <a:spcBef>
                <a:spcPct val="0"/>
              </a:spcBef>
              <a:spcAft>
                <a:spcPct val="0"/>
              </a:spcAft>
              <a:buFont typeface="Arial" panose="020B0604020202020204" pitchFamily="34" charset="0"/>
              <a:buChar char="•"/>
            </a:pPr>
            <a:r>
              <a:rPr lang="en-US" sz="1100" dirty="0">
                <a:solidFill>
                  <a:srgbClr val="505050"/>
                </a:solidFill>
                <a:ea typeface="Segoe UI" pitchFamily="34" charset="0"/>
                <a:cs typeface="Segoe UI" pitchFamily="34" charset="0"/>
              </a:rPr>
              <a:t>Help Desk/Call Center Support</a:t>
            </a:r>
          </a:p>
          <a:p>
            <a:pPr marL="171450" indent="-171450" defTabSz="932472" fontAlgn="base">
              <a:spcBef>
                <a:spcPct val="0"/>
              </a:spcBef>
              <a:spcAft>
                <a:spcPct val="0"/>
              </a:spcAft>
              <a:buFont typeface="Arial" panose="020B0604020202020204" pitchFamily="34" charset="0"/>
              <a:buChar char="•"/>
            </a:pPr>
            <a:r>
              <a:rPr lang="en-US" sz="1100" dirty="0">
                <a:solidFill>
                  <a:srgbClr val="505050"/>
                </a:solidFill>
                <a:ea typeface="Segoe UI" pitchFamily="34" charset="0"/>
                <a:cs typeface="Segoe UI" pitchFamily="34" charset="0"/>
              </a:rPr>
              <a:t>Tech Trainer/Teacher</a:t>
            </a:r>
          </a:p>
        </p:txBody>
      </p:sp>
      <p:sp>
        <p:nvSpPr>
          <p:cNvPr id="64" name="Rectangle 63"/>
          <p:cNvSpPr/>
          <p:nvPr/>
        </p:nvSpPr>
        <p:spPr>
          <a:xfrm>
            <a:off x="10650532" y="312106"/>
            <a:ext cx="1541468" cy="394427"/>
          </a:xfrm>
          <a:prstGeom prst="rect">
            <a:avLst/>
          </a:prstGeom>
          <a:solidFill>
            <a:srgbClr val="008272"/>
          </a:solidFill>
          <a:ln w="12700" cap="flat" cmpd="sng" algn="ctr">
            <a:noFill/>
            <a:prstDash val="solid"/>
          </a:ln>
          <a:effectLst/>
        </p:spPr>
        <p:txBody>
          <a:bodyPr vert="horz" lIns="0" rIns="179285" rtlCol="0" anchor="ctr"/>
          <a:lstStyle/>
          <a:p>
            <a:pPr algn="r" defTabSz="914285"/>
            <a:r>
              <a:rPr lang="en-US" sz="1000" b="1" kern="0" dirty="0">
                <a:solidFill>
                  <a:sysClr val="window" lastClr="FFFFFF"/>
                </a:solidFill>
              </a:rPr>
              <a:t>IT Implementers </a:t>
            </a:r>
          </a:p>
          <a:p>
            <a:pPr algn="r" defTabSz="914285"/>
            <a:r>
              <a:rPr lang="en-US" sz="1000" b="1" kern="0" dirty="0">
                <a:solidFill>
                  <a:sysClr val="window" lastClr="FFFFFF"/>
                </a:solidFill>
              </a:rPr>
              <a:t>&amp; Influencers</a:t>
            </a:r>
          </a:p>
        </p:txBody>
      </p:sp>
      <p:sp>
        <p:nvSpPr>
          <p:cNvPr id="65" name="Freeform 64"/>
          <p:cNvSpPr>
            <a:spLocks noEditPoints="1"/>
          </p:cNvSpPr>
          <p:nvPr/>
        </p:nvSpPr>
        <p:spPr bwMode="auto">
          <a:xfrm>
            <a:off x="10711803" y="349031"/>
            <a:ext cx="268927" cy="322713"/>
          </a:xfrm>
          <a:custGeom>
            <a:avLst/>
            <a:gdLst>
              <a:gd name="T0" fmla="*/ 532 w 604"/>
              <a:gd name="T1" fmla="*/ 507 h 736"/>
              <a:gd name="T2" fmla="*/ 365 w 604"/>
              <a:gd name="T3" fmla="*/ 545 h 736"/>
              <a:gd name="T4" fmla="*/ 403 w 604"/>
              <a:gd name="T5" fmla="*/ 432 h 736"/>
              <a:gd name="T6" fmla="*/ 404 w 604"/>
              <a:gd name="T7" fmla="*/ 390 h 736"/>
              <a:gd name="T8" fmla="*/ 432 w 604"/>
              <a:gd name="T9" fmla="*/ 319 h 736"/>
              <a:gd name="T10" fmla="*/ 433 w 604"/>
              <a:gd name="T11" fmla="*/ 319 h 736"/>
              <a:gd name="T12" fmla="*/ 456 w 604"/>
              <a:gd name="T13" fmla="*/ 295 h 736"/>
              <a:gd name="T14" fmla="*/ 472 w 604"/>
              <a:gd name="T15" fmla="*/ 229 h 736"/>
              <a:gd name="T16" fmla="*/ 452 w 604"/>
              <a:gd name="T17" fmla="*/ 212 h 736"/>
              <a:gd name="T18" fmla="*/ 443 w 604"/>
              <a:gd name="T19" fmla="*/ 216 h 736"/>
              <a:gd name="T20" fmla="*/ 444 w 604"/>
              <a:gd name="T21" fmla="*/ 141 h 736"/>
              <a:gd name="T22" fmla="*/ 303 w 604"/>
              <a:gd name="T23" fmla="*/ 0 h 736"/>
              <a:gd name="T24" fmla="*/ 162 w 604"/>
              <a:gd name="T25" fmla="*/ 141 h 736"/>
              <a:gd name="T26" fmla="*/ 162 w 604"/>
              <a:gd name="T27" fmla="*/ 216 h 736"/>
              <a:gd name="T28" fmla="*/ 154 w 604"/>
              <a:gd name="T29" fmla="*/ 212 h 736"/>
              <a:gd name="T30" fmla="*/ 134 w 604"/>
              <a:gd name="T31" fmla="*/ 229 h 736"/>
              <a:gd name="T32" fmla="*/ 150 w 604"/>
              <a:gd name="T33" fmla="*/ 295 h 736"/>
              <a:gd name="T34" fmla="*/ 173 w 604"/>
              <a:gd name="T35" fmla="*/ 319 h 736"/>
              <a:gd name="T36" fmla="*/ 173 w 604"/>
              <a:gd name="T37" fmla="*/ 319 h 736"/>
              <a:gd name="T38" fmla="*/ 201 w 604"/>
              <a:gd name="T39" fmla="*/ 390 h 736"/>
              <a:gd name="T40" fmla="*/ 202 w 604"/>
              <a:gd name="T41" fmla="*/ 433 h 736"/>
              <a:gd name="T42" fmla="*/ 239 w 604"/>
              <a:gd name="T43" fmla="*/ 545 h 736"/>
              <a:gd name="T44" fmla="*/ 73 w 604"/>
              <a:gd name="T45" fmla="*/ 507 h 736"/>
              <a:gd name="T46" fmla="*/ 18 w 604"/>
              <a:gd name="T47" fmla="*/ 688 h 736"/>
              <a:gd name="T48" fmla="*/ 588 w 604"/>
              <a:gd name="T49" fmla="*/ 688 h 736"/>
              <a:gd name="T50" fmla="*/ 290 w 604"/>
              <a:gd name="T51" fmla="*/ 515 h 736"/>
              <a:gd name="T52" fmla="*/ 336 w 604"/>
              <a:gd name="T53" fmla="*/ 547 h 736"/>
              <a:gd name="T54" fmla="*/ 278 w 604"/>
              <a:gd name="T55" fmla="*/ 574 h 736"/>
              <a:gd name="T56" fmla="*/ 290 w 604"/>
              <a:gd name="T57" fmla="*/ 515 h 736"/>
              <a:gd name="T58" fmla="*/ 258 w 604"/>
              <a:gd name="T59" fmla="*/ 692 h 736"/>
              <a:gd name="T60" fmla="*/ 324 w 604"/>
              <a:gd name="T61" fmla="*/ 594 h 736"/>
              <a:gd name="T62" fmla="*/ 301 w 604"/>
              <a:gd name="T63" fmla="*/ 724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4" h="736">
                <a:moveTo>
                  <a:pt x="570" y="535"/>
                </a:moveTo>
                <a:cubicBezTo>
                  <a:pt x="564" y="527"/>
                  <a:pt x="550" y="516"/>
                  <a:pt x="532" y="507"/>
                </a:cubicBezTo>
                <a:cubicBezTo>
                  <a:pt x="502" y="490"/>
                  <a:pt x="455" y="473"/>
                  <a:pt x="430" y="461"/>
                </a:cubicBezTo>
                <a:cubicBezTo>
                  <a:pt x="365" y="545"/>
                  <a:pt x="365" y="545"/>
                  <a:pt x="365" y="545"/>
                </a:cubicBezTo>
                <a:cubicBezTo>
                  <a:pt x="328" y="493"/>
                  <a:pt x="328" y="493"/>
                  <a:pt x="328" y="493"/>
                </a:cubicBezTo>
                <a:cubicBezTo>
                  <a:pt x="403" y="432"/>
                  <a:pt x="403" y="432"/>
                  <a:pt x="403" y="432"/>
                </a:cubicBezTo>
                <a:cubicBezTo>
                  <a:pt x="401" y="424"/>
                  <a:pt x="399" y="415"/>
                  <a:pt x="401" y="404"/>
                </a:cubicBezTo>
                <a:cubicBezTo>
                  <a:pt x="402" y="400"/>
                  <a:pt x="403" y="395"/>
                  <a:pt x="404" y="390"/>
                </a:cubicBezTo>
                <a:cubicBezTo>
                  <a:pt x="415" y="370"/>
                  <a:pt x="422" y="345"/>
                  <a:pt x="427" y="318"/>
                </a:cubicBezTo>
                <a:cubicBezTo>
                  <a:pt x="428" y="318"/>
                  <a:pt x="430" y="319"/>
                  <a:pt x="432" y="319"/>
                </a:cubicBezTo>
                <a:cubicBezTo>
                  <a:pt x="433" y="319"/>
                  <a:pt x="433" y="319"/>
                  <a:pt x="433" y="319"/>
                </a:cubicBezTo>
                <a:cubicBezTo>
                  <a:pt x="433" y="319"/>
                  <a:pt x="433" y="319"/>
                  <a:pt x="433" y="319"/>
                </a:cubicBezTo>
                <a:cubicBezTo>
                  <a:pt x="435" y="319"/>
                  <a:pt x="438" y="318"/>
                  <a:pt x="441" y="318"/>
                </a:cubicBezTo>
                <a:cubicBezTo>
                  <a:pt x="452" y="315"/>
                  <a:pt x="456" y="295"/>
                  <a:pt x="456" y="295"/>
                </a:cubicBezTo>
                <a:cubicBezTo>
                  <a:pt x="456" y="295"/>
                  <a:pt x="466" y="265"/>
                  <a:pt x="467" y="259"/>
                </a:cubicBezTo>
                <a:cubicBezTo>
                  <a:pt x="469" y="254"/>
                  <a:pt x="474" y="242"/>
                  <a:pt x="472" y="229"/>
                </a:cubicBezTo>
                <a:cubicBezTo>
                  <a:pt x="471" y="217"/>
                  <a:pt x="462" y="212"/>
                  <a:pt x="455" y="212"/>
                </a:cubicBezTo>
                <a:cubicBezTo>
                  <a:pt x="454" y="212"/>
                  <a:pt x="453" y="212"/>
                  <a:pt x="452" y="212"/>
                </a:cubicBezTo>
                <a:cubicBezTo>
                  <a:pt x="449" y="213"/>
                  <a:pt x="447" y="214"/>
                  <a:pt x="444" y="216"/>
                </a:cubicBezTo>
                <a:cubicBezTo>
                  <a:pt x="444" y="216"/>
                  <a:pt x="444" y="216"/>
                  <a:pt x="443" y="216"/>
                </a:cubicBezTo>
                <a:cubicBezTo>
                  <a:pt x="441" y="217"/>
                  <a:pt x="437" y="213"/>
                  <a:pt x="438" y="210"/>
                </a:cubicBezTo>
                <a:cubicBezTo>
                  <a:pt x="442" y="187"/>
                  <a:pt x="444" y="164"/>
                  <a:pt x="444" y="141"/>
                </a:cubicBezTo>
                <a:cubicBezTo>
                  <a:pt x="444" y="63"/>
                  <a:pt x="381" y="0"/>
                  <a:pt x="303" y="0"/>
                </a:cubicBezTo>
                <a:cubicBezTo>
                  <a:pt x="303" y="0"/>
                  <a:pt x="303" y="0"/>
                  <a:pt x="303" y="0"/>
                </a:cubicBezTo>
                <a:cubicBezTo>
                  <a:pt x="303" y="0"/>
                  <a:pt x="303" y="0"/>
                  <a:pt x="303" y="0"/>
                </a:cubicBezTo>
                <a:cubicBezTo>
                  <a:pt x="225" y="0"/>
                  <a:pt x="162" y="63"/>
                  <a:pt x="162" y="141"/>
                </a:cubicBezTo>
                <a:cubicBezTo>
                  <a:pt x="162" y="164"/>
                  <a:pt x="164" y="187"/>
                  <a:pt x="168" y="210"/>
                </a:cubicBezTo>
                <a:cubicBezTo>
                  <a:pt x="169" y="213"/>
                  <a:pt x="165" y="217"/>
                  <a:pt x="162" y="216"/>
                </a:cubicBezTo>
                <a:cubicBezTo>
                  <a:pt x="162" y="216"/>
                  <a:pt x="162" y="216"/>
                  <a:pt x="162" y="216"/>
                </a:cubicBezTo>
                <a:cubicBezTo>
                  <a:pt x="159" y="214"/>
                  <a:pt x="157" y="213"/>
                  <a:pt x="154" y="212"/>
                </a:cubicBezTo>
                <a:cubicBezTo>
                  <a:pt x="153" y="212"/>
                  <a:pt x="152" y="212"/>
                  <a:pt x="151" y="212"/>
                </a:cubicBezTo>
                <a:cubicBezTo>
                  <a:pt x="144" y="212"/>
                  <a:pt x="135" y="217"/>
                  <a:pt x="134" y="229"/>
                </a:cubicBezTo>
                <a:cubicBezTo>
                  <a:pt x="132" y="242"/>
                  <a:pt x="137" y="254"/>
                  <a:pt x="139" y="259"/>
                </a:cubicBezTo>
                <a:cubicBezTo>
                  <a:pt x="140" y="265"/>
                  <a:pt x="150" y="295"/>
                  <a:pt x="150" y="295"/>
                </a:cubicBezTo>
                <a:cubicBezTo>
                  <a:pt x="150" y="295"/>
                  <a:pt x="154" y="315"/>
                  <a:pt x="165" y="318"/>
                </a:cubicBezTo>
                <a:cubicBezTo>
                  <a:pt x="168" y="318"/>
                  <a:pt x="171" y="319"/>
                  <a:pt x="173" y="319"/>
                </a:cubicBezTo>
                <a:cubicBezTo>
                  <a:pt x="173" y="319"/>
                  <a:pt x="173" y="319"/>
                  <a:pt x="173" y="319"/>
                </a:cubicBezTo>
                <a:cubicBezTo>
                  <a:pt x="173" y="319"/>
                  <a:pt x="173" y="319"/>
                  <a:pt x="173" y="319"/>
                </a:cubicBezTo>
                <a:cubicBezTo>
                  <a:pt x="176" y="319"/>
                  <a:pt x="178" y="318"/>
                  <a:pt x="179" y="318"/>
                </a:cubicBezTo>
                <a:cubicBezTo>
                  <a:pt x="184" y="345"/>
                  <a:pt x="191" y="370"/>
                  <a:pt x="201" y="390"/>
                </a:cubicBezTo>
                <a:cubicBezTo>
                  <a:pt x="203" y="395"/>
                  <a:pt x="204" y="400"/>
                  <a:pt x="205" y="404"/>
                </a:cubicBezTo>
                <a:cubicBezTo>
                  <a:pt x="207" y="415"/>
                  <a:pt x="205" y="425"/>
                  <a:pt x="202" y="433"/>
                </a:cubicBezTo>
                <a:cubicBezTo>
                  <a:pt x="277" y="493"/>
                  <a:pt x="277" y="493"/>
                  <a:pt x="277" y="493"/>
                </a:cubicBezTo>
                <a:cubicBezTo>
                  <a:pt x="239" y="545"/>
                  <a:pt x="239" y="545"/>
                  <a:pt x="239" y="545"/>
                </a:cubicBezTo>
                <a:cubicBezTo>
                  <a:pt x="175" y="461"/>
                  <a:pt x="175" y="461"/>
                  <a:pt x="175" y="461"/>
                </a:cubicBezTo>
                <a:cubicBezTo>
                  <a:pt x="149" y="474"/>
                  <a:pt x="104" y="491"/>
                  <a:pt x="73" y="507"/>
                </a:cubicBezTo>
                <a:cubicBezTo>
                  <a:pt x="56" y="516"/>
                  <a:pt x="42" y="527"/>
                  <a:pt x="35" y="535"/>
                </a:cubicBezTo>
                <a:cubicBezTo>
                  <a:pt x="8" y="558"/>
                  <a:pt x="0" y="662"/>
                  <a:pt x="18" y="688"/>
                </a:cubicBezTo>
                <a:cubicBezTo>
                  <a:pt x="34" y="708"/>
                  <a:pt x="26" y="736"/>
                  <a:pt x="303" y="736"/>
                </a:cubicBezTo>
                <a:cubicBezTo>
                  <a:pt x="580" y="736"/>
                  <a:pt x="572" y="708"/>
                  <a:pt x="588" y="688"/>
                </a:cubicBezTo>
                <a:cubicBezTo>
                  <a:pt x="604" y="662"/>
                  <a:pt x="592" y="553"/>
                  <a:pt x="570" y="535"/>
                </a:cubicBezTo>
                <a:close/>
                <a:moveTo>
                  <a:pt x="290" y="515"/>
                </a:moveTo>
                <a:cubicBezTo>
                  <a:pt x="314" y="515"/>
                  <a:pt x="314" y="515"/>
                  <a:pt x="314" y="515"/>
                </a:cubicBezTo>
                <a:cubicBezTo>
                  <a:pt x="336" y="547"/>
                  <a:pt x="336" y="547"/>
                  <a:pt x="336" y="547"/>
                </a:cubicBezTo>
                <a:cubicBezTo>
                  <a:pt x="326" y="574"/>
                  <a:pt x="326" y="574"/>
                  <a:pt x="326" y="574"/>
                </a:cubicBezTo>
                <a:cubicBezTo>
                  <a:pt x="278" y="574"/>
                  <a:pt x="278" y="574"/>
                  <a:pt x="278" y="574"/>
                </a:cubicBezTo>
                <a:cubicBezTo>
                  <a:pt x="268" y="547"/>
                  <a:pt x="268" y="547"/>
                  <a:pt x="268" y="547"/>
                </a:cubicBezTo>
                <a:lnTo>
                  <a:pt x="290" y="515"/>
                </a:lnTo>
                <a:close/>
                <a:moveTo>
                  <a:pt x="301" y="724"/>
                </a:moveTo>
                <a:cubicBezTo>
                  <a:pt x="258" y="692"/>
                  <a:pt x="258" y="692"/>
                  <a:pt x="258" y="692"/>
                </a:cubicBezTo>
                <a:cubicBezTo>
                  <a:pt x="280" y="594"/>
                  <a:pt x="280" y="594"/>
                  <a:pt x="280" y="594"/>
                </a:cubicBezTo>
                <a:cubicBezTo>
                  <a:pt x="324" y="594"/>
                  <a:pt x="324" y="594"/>
                  <a:pt x="324" y="594"/>
                </a:cubicBezTo>
                <a:cubicBezTo>
                  <a:pt x="346" y="692"/>
                  <a:pt x="346" y="692"/>
                  <a:pt x="346" y="692"/>
                </a:cubicBezTo>
                <a:lnTo>
                  <a:pt x="301" y="724"/>
                </a:ln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765" dirty="0">
              <a:solidFill>
                <a:srgbClr val="505050"/>
              </a:solidFill>
            </a:endParaRPr>
          </a:p>
        </p:txBody>
      </p:sp>
      <p:sp>
        <p:nvSpPr>
          <p:cNvPr id="18" name="Rectangle 17"/>
          <p:cNvSpPr/>
          <p:nvPr/>
        </p:nvSpPr>
        <p:spPr bwMode="auto">
          <a:xfrm>
            <a:off x="6076713" y="4220221"/>
            <a:ext cx="5553308" cy="607994"/>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200" b="1" dirty="0">
                <a:solidFill>
                  <a:srgbClr val="FFFFFF"/>
                </a:solidFill>
                <a:ea typeface="Segoe UI" pitchFamily="34" charset="0"/>
                <a:cs typeface="Segoe UI" pitchFamily="34" charset="0"/>
              </a:rPr>
              <a:t>How this Role Interacts with OpenLMIS Deployment:</a:t>
            </a:r>
          </a:p>
          <a:p>
            <a:pPr defTabSz="932472" fontAlgn="base">
              <a:lnSpc>
                <a:spcPct val="90000"/>
              </a:lnSpc>
              <a:spcBef>
                <a:spcPct val="0"/>
              </a:spcBef>
              <a:spcAft>
                <a:spcPct val="0"/>
              </a:spcAft>
            </a:pPr>
            <a:r>
              <a:rPr lang="en-US" sz="1200" b="1" dirty="0">
                <a:solidFill>
                  <a:srgbClr val="FFFFFF"/>
                </a:solidFill>
                <a:ea typeface="Segoe UI" pitchFamily="34" charset="0"/>
                <a:cs typeface="Segoe UI" pitchFamily="34" charset="0"/>
              </a:rPr>
              <a:t>Which of the positions below best describes your function within your company?</a:t>
            </a:r>
          </a:p>
        </p:txBody>
      </p:sp>
      <p:pic>
        <p:nvPicPr>
          <p:cNvPr id="32" name="Picture 22" descr="Raised hand">
            <a:extLst>
              <a:ext uri="{FF2B5EF4-FFF2-40B4-BE49-F238E27FC236}">
                <a16:creationId xmlns:a16="http://schemas.microsoft.com/office/drawing/2014/main" id="{4A5DD542-6665-4173-95D8-8F1BC24A1B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20174" y="5247499"/>
            <a:ext cx="840601" cy="840601"/>
          </a:xfrm>
          <a:prstGeom prst="rect">
            <a:avLst/>
          </a:prstGeom>
        </p:spPr>
      </p:pic>
      <p:pic>
        <p:nvPicPr>
          <p:cNvPr id="33" name="Picture 50" descr="Crawl">
            <a:extLst>
              <a:ext uri="{FF2B5EF4-FFF2-40B4-BE49-F238E27FC236}">
                <a16:creationId xmlns:a16="http://schemas.microsoft.com/office/drawing/2014/main" id="{BFF7D191-CDB7-4EDA-9927-D740092E65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18320" y="5199472"/>
            <a:ext cx="960160" cy="960160"/>
          </a:xfrm>
          <a:prstGeom prst="rect">
            <a:avLst/>
          </a:prstGeom>
        </p:spPr>
      </p:pic>
      <p:sp>
        <p:nvSpPr>
          <p:cNvPr id="31" name="TextBox 30">
            <a:extLst>
              <a:ext uri="{FF2B5EF4-FFF2-40B4-BE49-F238E27FC236}">
                <a16:creationId xmlns:a16="http://schemas.microsoft.com/office/drawing/2014/main" id="{863057F6-7690-4FA5-BB2B-DCE3DFE0511B}"/>
              </a:ext>
            </a:extLst>
          </p:cNvPr>
          <p:cNvSpPr txBox="1"/>
          <p:nvPr/>
        </p:nvSpPr>
        <p:spPr>
          <a:xfrm>
            <a:off x="6184392" y="6409909"/>
            <a:ext cx="3650358" cy="230832"/>
          </a:xfrm>
          <a:prstGeom prst="rect">
            <a:avLst/>
          </a:prstGeom>
          <a:noFill/>
        </p:spPr>
        <p:txBody>
          <a:bodyPr wrap="none" rtlCol="0">
            <a:spAutoFit/>
          </a:bodyPr>
          <a:lstStyle/>
          <a:p>
            <a:r>
              <a:rPr lang="en-US" sz="900" dirty="0"/>
              <a:t>*Source:  Lenati Proprietary Research, IT Pro Insights, Confidential</a:t>
            </a:r>
          </a:p>
        </p:txBody>
      </p:sp>
    </p:spTree>
    <p:extLst>
      <p:ext uri="{BB962C8B-B14F-4D97-AF65-F5344CB8AC3E}">
        <p14:creationId xmlns:p14="http://schemas.microsoft.com/office/powerpoint/2010/main" val="42723188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3568370" y="1346111"/>
            <a:ext cx="8102795" cy="396883"/>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b="1" dirty="0">
                <a:solidFill>
                  <a:srgbClr val="FFFFFF"/>
                </a:solidFill>
                <a:ea typeface="Segoe UI" pitchFamily="34" charset="0"/>
                <a:cs typeface="Segoe UI" pitchFamily="34" charset="0"/>
              </a:rPr>
              <a:t>Overview</a:t>
            </a:r>
            <a:endParaRPr lang="en-US" dirty="0">
              <a:solidFill>
                <a:srgbClr val="FFFFFF"/>
              </a:solidFill>
              <a:ea typeface="Segoe UI" pitchFamily="34" charset="0"/>
              <a:cs typeface="Segoe UI" pitchFamily="34" charset="0"/>
            </a:endParaRPr>
          </a:p>
        </p:txBody>
      </p:sp>
      <p:sp>
        <p:nvSpPr>
          <p:cNvPr id="13" name="Rectangle 12"/>
          <p:cNvSpPr/>
          <p:nvPr/>
        </p:nvSpPr>
        <p:spPr bwMode="auto">
          <a:xfrm>
            <a:off x="3568370" y="1749497"/>
            <a:ext cx="8102795" cy="900683"/>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182880" bIns="146304" numCol="1" spcCol="0" rtlCol="0" fromWordArt="0" anchor="t" anchorCtr="0" forceAA="0" compatLnSpc="1">
            <a:prstTxWarp prst="textNoShape">
              <a:avLst/>
            </a:prstTxWarp>
            <a:noAutofit/>
          </a:bodyPr>
          <a:lstStyle/>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Usually a technical role, like systems analyst or IT Manager</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Wants information on the latest technologies to stay “in-the-know”</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Prefers challenging projects and problem solving to day-to-day tasks</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Organization champion to move to OpenLMIS</a:t>
            </a:r>
          </a:p>
        </p:txBody>
      </p:sp>
      <p:sp>
        <p:nvSpPr>
          <p:cNvPr id="3" name="Title 2"/>
          <p:cNvSpPr>
            <a:spLocks noGrp="1"/>
          </p:cNvSpPr>
          <p:nvPr>
            <p:ph type="title"/>
          </p:nvPr>
        </p:nvSpPr>
        <p:spPr/>
        <p:txBody>
          <a:bodyPr/>
          <a:lstStyle/>
          <a:p>
            <a:r>
              <a:rPr lang="en-US" dirty="0"/>
              <a:t>ITI: Geeky Go-Getters</a:t>
            </a:r>
          </a:p>
        </p:txBody>
      </p:sp>
      <p:sp>
        <p:nvSpPr>
          <p:cNvPr id="2" name="Slide Number Placeholder 1"/>
          <p:cNvSpPr>
            <a:spLocks noGrp="1"/>
          </p:cNvSpPr>
          <p:nvPr>
            <p:ph type="sldNum" sz="quarter" idx="12"/>
          </p:nvPr>
        </p:nvSpPr>
        <p:spPr/>
        <p:txBody>
          <a:bodyPr/>
          <a:lstStyle/>
          <a:p>
            <a:fld id="{727B4C2D-45E2-4621-8491-2995EB46A674}" type="slidenum">
              <a:rPr lang="en-US" smtClean="0">
                <a:solidFill>
                  <a:srgbClr val="505050"/>
                </a:solidFill>
              </a:rPr>
              <a:pPr/>
              <a:t>17</a:t>
            </a:fld>
            <a:endParaRPr lang="en-US" dirty="0">
              <a:solidFill>
                <a:srgbClr val="505050"/>
              </a:solidFill>
            </a:endParaRPr>
          </a:p>
        </p:txBody>
      </p:sp>
      <p:sp>
        <p:nvSpPr>
          <p:cNvPr id="14" name="Rectangle 13"/>
          <p:cNvSpPr/>
          <p:nvPr/>
        </p:nvSpPr>
        <p:spPr bwMode="auto">
          <a:xfrm>
            <a:off x="3568370" y="2705810"/>
            <a:ext cx="8102795" cy="396883"/>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b="1" dirty="0">
                <a:solidFill>
                  <a:srgbClr val="FFFFFF"/>
                </a:solidFill>
                <a:ea typeface="Segoe UI" pitchFamily="34" charset="0"/>
                <a:cs typeface="Segoe UI" pitchFamily="34" charset="0"/>
              </a:rPr>
              <a:t>Attitudes</a:t>
            </a:r>
            <a:endParaRPr lang="en-US" dirty="0">
              <a:solidFill>
                <a:srgbClr val="FFFFFF"/>
              </a:solidFill>
              <a:ea typeface="Segoe UI" pitchFamily="34" charset="0"/>
              <a:cs typeface="Segoe UI" pitchFamily="34" charset="0"/>
            </a:endParaRPr>
          </a:p>
        </p:txBody>
      </p:sp>
      <p:sp>
        <p:nvSpPr>
          <p:cNvPr id="15" name="Rectangle 14"/>
          <p:cNvSpPr/>
          <p:nvPr/>
        </p:nvSpPr>
        <p:spPr bwMode="auto">
          <a:xfrm>
            <a:off x="3568370" y="3102693"/>
            <a:ext cx="8102795" cy="1160279"/>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182880" bIns="146304" numCol="1" spcCol="0" rtlCol="0" fromWordArt="0" anchor="t" anchorCtr="0" forceAA="0" compatLnSpc="1">
            <a:prstTxWarp prst="textNoShape">
              <a:avLst/>
            </a:prstTxWarp>
            <a:noAutofit/>
          </a:bodyPr>
          <a:lstStyle/>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Seeks opportunities to keep skills current with software environments</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Hopes to spend less time on management and more time learning and working on new products like Lync and SharePoint</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Eager to expand IT’s benefit to internal customers</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Realize they are better positioned in the job market by embracing the software</a:t>
            </a:r>
          </a:p>
        </p:txBody>
      </p:sp>
      <p:sp>
        <p:nvSpPr>
          <p:cNvPr id="16" name="Rectangle 15"/>
          <p:cNvSpPr/>
          <p:nvPr/>
        </p:nvSpPr>
        <p:spPr bwMode="auto">
          <a:xfrm>
            <a:off x="3568370" y="4324105"/>
            <a:ext cx="8102795" cy="396883"/>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b="1" dirty="0">
                <a:solidFill>
                  <a:srgbClr val="FFFFFF"/>
                </a:solidFill>
                <a:ea typeface="Segoe UI" pitchFamily="34" charset="0"/>
                <a:cs typeface="Segoe UI" pitchFamily="34" charset="0"/>
              </a:rPr>
              <a:t>Recommendations</a:t>
            </a:r>
            <a:endParaRPr lang="en-US" dirty="0">
              <a:solidFill>
                <a:srgbClr val="FFFFFF"/>
              </a:solidFill>
              <a:ea typeface="Segoe UI" pitchFamily="34" charset="0"/>
              <a:cs typeface="Segoe UI" pitchFamily="34" charset="0"/>
            </a:endParaRPr>
          </a:p>
        </p:txBody>
      </p:sp>
      <p:sp>
        <p:nvSpPr>
          <p:cNvPr id="17" name="Rectangle 16"/>
          <p:cNvSpPr/>
          <p:nvPr/>
        </p:nvSpPr>
        <p:spPr bwMode="auto">
          <a:xfrm>
            <a:off x="3568370" y="4721960"/>
            <a:ext cx="8102795" cy="1206940"/>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182880" bIns="146304" numCol="1" spcCol="0" rtlCol="0" fromWordArt="0" anchor="t" anchorCtr="0" forceAA="0" compatLnSpc="1">
            <a:prstTxWarp prst="textNoShape">
              <a:avLst/>
            </a:prstTxWarp>
            <a:noAutofit/>
          </a:bodyPr>
          <a:lstStyle/>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Emphasize innovation and incubation projects</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Engage them in and through the OpenLMIS community, not just through trouble-shooting topics</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Opportunity to learn and master new tools and technology through self-education; practice and work on new services; relationship management with open source community</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Think about opportunities to put them in the “lime light” or showcase their success</a:t>
            </a:r>
          </a:p>
        </p:txBody>
      </p:sp>
      <p:sp>
        <p:nvSpPr>
          <p:cNvPr id="18" name="TextBox 17"/>
          <p:cNvSpPr txBox="1"/>
          <p:nvPr/>
        </p:nvSpPr>
        <p:spPr>
          <a:xfrm>
            <a:off x="213367" y="2070362"/>
            <a:ext cx="1018549" cy="1514261"/>
          </a:xfrm>
          <a:prstGeom prst="rect">
            <a:avLst/>
          </a:prstGeom>
          <a:noFill/>
        </p:spPr>
        <p:txBody>
          <a:bodyPr wrap="none" lIns="182880" tIns="146304" rIns="182880" bIns="146304" rtlCol="0">
            <a:spAutoFit/>
          </a:bodyPr>
          <a:lstStyle/>
          <a:p>
            <a:pPr>
              <a:lnSpc>
                <a:spcPct val="90000"/>
              </a:lnSpc>
              <a:spcAft>
                <a:spcPts val="600"/>
              </a:spcAft>
            </a:pPr>
            <a:r>
              <a:rPr lang="en-US" sz="8800" b="1" dirty="0">
                <a:solidFill>
                  <a:srgbClr val="FFFFFF"/>
                </a:solidFill>
              </a:rPr>
              <a:t>1</a:t>
            </a:r>
          </a:p>
        </p:txBody>
      </p:sp>
      <p:sp>
        <p:nvSpPr>
          <p:cNvPr id="4" name="Rectangle 3"/>
          <p:cNvSpPr/>
          <p:nvPr/>
        </p:nvSpPr>
        <p:spPr bwMode="auto">
          <a:xfrm>
            <a:off x="519247" y="2439564"/>
            <a:ext cx="2975961" cy="3489336"/>
          </a:xfrm>
          <a:prstGeom prst="rect">
            <a:avLst/>
          </a:prstGeom>
          <a:solidFill>
            <a:srgbClr val="00827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ts val="600"/>
              </a:spcAft>
            </a:pPr>
            <a:r>
              <a:rPr lang="en-US" sz="1400" dirty="0">
                <a:solidFill>
                  <a:schemeClr val="bg1"/>
                </a:solidFill>
                <a:ea typeface="Segoe UI" pitchFamily="34" charset="0"/>
                <a:cs typeface="Segoe UI" pitchFamily="34" charset="0"/>
              </a:rPr>
              <a:t>“Geeky Go-Getters” are ambitious and technical, looking at software as an opportunity to expand their knowledge set. They focus on cost-effective solutions and are brand loyal. They usually are early </a:t>
            </a:r>
            <a:r>
              <a:rPr lang="en-US" sz="1200" dirty="0">
                <a:solidFill>
                  <a:schemeClr val="bg1"/>
                </a:solidFill>
                <a:ea typeface="Segoe UI" pitchFamily="34" charset="0"/>
                <a:cs typeface="Segoe UI" pitchFamily="34" charset="0"/>
              </a:rPr>
              <a:t>tech</a:t>
            </a:r>
            <a:r>
              <a:rPr lang="en-US" sz="1400" dirty="0">
                <a:solidFill>
                  <a:schemeClr val="bg1"/>
                </a:solidFill>
                <a:ea typeface="Segoe UI" pitchFamily="34" charset="0"/>
                <a:cs typeface="Segoe UI" pitchFamily="34" charset="0"/>
              </a:rPr>
              <a:t> adopters and more knowledgeable, giving them a higher level of authority in their orgs. While they have their favorites, they are always willing to try innovative new products.</a:t>
            </a:r>
          </a:p>
        </p:txBody>
      </p:sp>
      <p:sp>
        <p:nvSpPr>
          <p:cNvPr id="19" name="Rectangle 18"/>
          <p:cNvSpPr/>
          <p:nvPr/>
        </p:nvSpPr>
        <p:spPr>
          <a:xfrm>
            <a:off x="10650532" y="312106"/>
            <a:ext cx="1541468" cy="394427"/>
          </a:xfrm>
          <a:prstGeom prst="rect">
            <a:avLst/>
          </a:prstGeom>
          <a:solidFill>
            <a:srgbClr val="008272"/>
          </a:solidFill>
          <a:ln w="12700" cap="flat" cmpd="sng" algn="ctr">
            <a:noFill/>
            <a:prstDash val="solid"/>
          </a:ln>
          <a:effectLst/>
        </p:spPr>
        <p:txBody>
          <a:bodyPr vert="horz" lIns="0" rIns="179285" rtlCol="0" anchor="ctr"/>
          <a:lstStyle/>
          <a:p>
            <a:pPr algn="r" defTabSz="914285"/>
            <a:r>
              <a:rPr lang="en-US" sz="1000" b="1" kern="0" dirty="0">
                <a:solidFill>
                  <a:sysClr val="window" lastClr="FFFFFF"/>
                </a:solidFill>
              </a:rPr>
              <a:t>IT Implementers </a:t>
            </a:r>
          </a:p>
          <a:p>
            <a:pPr algn="r" defTabSz="914285"/>
            <a:r>
              <a:rPr lang="en-US" sz="1000" b="1" kern="0" dirty="0">
                <a:solidFill>
                  <a:sysClr val="window" lastClr="FFFFFF"/>
                </a:solidFill>
              </a:rPr>
              <a:t>&amp; Influencers</a:t>
            </a:r>
          </a:p>
        </p:txBody>
      </p:sp>
      <p:sp>
        <p:nvSpPr>
          <p:cNvPr id="20" name="Freeform 19"/>
          <p:cNvSpPr>
            <a:spLocks noEditPoints="1"/>
          </p:cNvSpPr>
          <p:nvPr/>
        </p:nvSpPr>
        <p:spPr bwMode="auto">
          <a:xfrm>
            <a:off x="10711803" y="349031"/>
            <a:ext cx="268927" cy="322713"/>
          </a:xfrm>
          <a:custGeom>
            <a:avLst/>
            <a:gdLst>
              <a:gd name="T0" fmla="*/ 532 w 604"/>
              <a:gd name="T1" fmla="*/ 507 h 736"/>
              <a:gd name="T2" fmla="*/ 365 w 604"/>
              <a:gd name="T3" fmla="*/ 545 h 736"/>
              <a:gd name="T4" fmla="*/ 403 w 604"/>
              <a:gd name="T5" fmla="*/ 432 h 736"/>
              <a:gd name="T6" fmla="*/ 404 w 604"/>
              <a:gd name="T7" fmla="*/ 390 h 736"/>
              <a:gd name="T8" fmla="*/ 432 w 604"/>
              <a:gd name="T9" fmla="*/ 319 h 736"/>
              <a:gd name="T10" fmla="*/ 433 w 604"/>
              <a:gd name="T11" fmla="*/ 319 h 736"/>
              <a:gd name="T12" fmla="*/ 456 w 604"/>
              <a:gd name="T13" fmla="*/ 295 h 736"/>
              <a:gd name="T14" fmla="*/ 472 w 604"/>
              <a:gd name="T15" fmla="*/ 229 h 736"/>
              <a:gd name="T16" fmla="*/ 452 w 604"/>
              <a:gd name="T17" fmla="*/ 212 h 736"/>
              <a:gd name="T18" fmla="*/ 443 w 604"/>
              <a:gd name="T19" fmla="*/ 216 h 736"/>
              <a:gd name="T20" fmla="*/ 444 w 604"/>
              <a:gd name="T21" fmla="*/ 141 h 736"/>
              <a:gd name="T22" fmla="*/ 303 w 604"/>
              <a:gd name="T23" fmla="*/ 0 h 736"/>
              <a:gd name="T24" fmla="*/ 162 w 604"/>
              <a:gd name="T25" fmla="*/ 141 h 736"/>
              <a:gd name="T26" fmla="*/ 162 w 604"/>
              <a:gd name="T27" fmla="*/ 216 h 736"/>
              <a:gd name="T28" fmla="*/ 154 w 604"/>
              <a:gd name="T29" fmla="*/ 212 h 736"/>
              <a:gd name="T30" fmla="*/ 134 w 604"/>
              <a:gd name="T31" fmla="*/ 229 h 736"/>
              <a:gd name="T32" fmla="*/ 150 w 604"/>
              <a:gd name="T33" fmla="*/ 295 h 736"/>
              <a:gd name="T34" fmla="*/ 173 w 604"/>
              <a:gd name="T35" fmla="*/ 319 h 736"/>
              <a:gd name="T36" fmla="*/ 173 w 604"/>
              <a:gd name="T37" fmla="*/ 319 h 736"/>
              <a:gd name="T38" fmla="*/ 201 w 604"/>
              <a:gd name="T39" fmla="*/ 390 h 736"/>
              <a:gd name="T40" fmla="*/ 202 w 604"/>
              <a:gd name="T41" fmla="*/ 433 h 736"/>
              <a:gd name="T42" fmla="*/ 239 w 604"/>
              <a:gd name="T43" fmla="*/ 545 h 736"/>
              <a:gd name="T44" fmla="*/ 73 w 604"/>
              <a:gd name="T45" fmla="*/ 507 h 736"/>
              <a:gd name="T46" fmla="*/ 18 w 604"/>
              <a:gd name="T47" fmla="*/ 688 h 736"/>
              <a:gd name="T48" fmla="*/ 588 w 604"/>
              <a:gd name="T49" fmla="*/ 688 h 736"/>
              <a:gd name="T50" fmla="*/ 290 w 604"/>
              <a:gd name="T51" fmla="*/ 515 h 736"/>
              <a:gd name="T52" fmla="*/ 336 w 604"/>
              <a:gd name="T53" fmla="*/ 547 h 736"/>
              <a:gd name="T54" fmla="*/ 278 w 604"/>
              <a:gd name="T55" fmla="*/ 574 h 736"/>
              <a:gd name="T56" fmla="*/ 290 w 604"/>
              <a:gd name="T57" fmla="*/ 515 h 736"/>
              <a:gd name="T58" fmla="*/ 258 w 604"/>
              <a:gd name="T59" fmla="*/ 692 h 736"/>
              <a:gd name="T60" fmla="*/ 324 w 604"/>
              <a:gd name="T61" fmla="*/ 594 h 736"/>
              <a:gd name="T62" fmla="*/ 301 w 604"/>
              <a:gd name="T63" fmla="*/ 724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4" h="736">
                <a:moveTo>
                  <a:pt x="570" y="535"/>
                </a:moveTo>
                <a:cubicBezTo>
                  <a:pt x="564" y="527"/>
                  <a:pt x="550" y="516"/>
                  <a:pt x="532" y="507"/>
                </a:cubicBezTo>
                <a:cubicBezTo>
                  <a:pt x="502" y="490"/>
                  <a:pt x="455" y="473"/>
                  <a:pt x="430" y="461"/>
                </a:cubicBezTo>
                <a:cubicBezTo>
                  <a:pt x="365" y="545"/>
                  <a:pt x="365" y="545"/>
                  <a:pt x="365" y="545"/>
                </a:cubicBezTo>
                <a:cubicBezTo>
                  <a:pt x="328" y="493"/>
                  <a:pt x="328" y="493"/>
                  <a:pt x="328" y="493"/>
                </a:cubicBezTo>
                <a:cubicBezTo>
                  <a:pt x="403" y="432"/>
                  <a:pt x="403" y="432"/>
                  <a:pt x="403" y="432"/>
                </a:cubicBezTo>
                <a:cubicBezTo>
                  <a:pt x="401" y="424"/>
                  <a:pt x="399" y="415"/>
                  <a:pt x="401" y="404"/>
                </a:cubicBezTo>
                <a:cubicBezTo>
                  <a:pt x="402" y="400"/>
                  <a:pt x="403" y="395"/>
                  <a:pt x="404" y="390"/>
                </a:cubicBezTo>
                <a:cubicBezTo>
                  <a:pt x="415" y="370"/>
                  <a:pt x="422" y="345"/>
                  <a:pt x="427" y="318"/>
                </a:cubicBezTo>
                <a:cubicBezTo>
                  <a:pt x="428" y="318"/>
                  <a:pt x="430" y="319"/>
                  <a:pt x="432" y="319"/>
                </a:cubicBezTo>
                <a:cubicBezTo>
                  <a:pt x="433" y="319"/>
                  <a:pt x="433" y="319"/>
                  <a:pt x="433" y="319"/>
                </a:cubicBezTo>
                <a:cubicBezTo>
                  <a:pt x="433" y="319"/>
                  <a:pt x="433" y="319"/>
                  <a:pt x="433" y="319"/>
                </a:cubicBezTo>
                <a:cubicBezTo>
                  <a:pt x="435" y="319"/>
                  <a:pt x="438" y="318"/>
                  <a:pt x="441" y="318"/>
                </a:cubicBezTo>
                <a:cubicBezTo>
                  <a:pt x="452" y="315"/>
                  <a:pt x="456" y="295"/>
                  <a:pt x="456" y="295"/>
                </a:cubicBezTo>
                <a:cubicBezTo>
                  <a:pt x="456" y="295"/>
                  <a:pt x="466" y="265"/>
                  <a:pt x="467" y="259"/>
                </a:cubicBezTo>
                <a:cubicBezTo>
                  <a:pt x="469" y="254"/>
                  <a:pt x="474" y="242"/>
                  <a:pt x="472" y="229"/>
                </a:cubicBezTo>
                <a:cubicBezTo>
                  <a:pt x="471" y="217"/>
                  <a:pt x="462" y="212"/>
                  <a:pt x="455" y="212"/>
                </a:cubicBezTo>
                <a:cubicBezTo>
                  <a:pt x="454" y="212"/>
                  <a:pt x="453" y="212"/>
                  <a:pt x="452" y="212"/>
                </a:cubicBezTo>
                <a:cubicBezTo>
                  <a:pt x="449" y="213"/>
                  <a:pt x="447" y="214"/>
                  <a:pt x="444" y="216"/>
                </a:cubicBezTo>
                <a:cubicBezTo>
                  <a:pt x="444" y="216"/>
                  <a:pt x="444" y="216"/>
                  <a:pt x="443" y="216"/>
                </a:cubicBezTo>
                <a:cubicBezTo>
                  <a:pt x="441" y="217"/>
                  <a:pt x="437" y="213"/>
                  <a:pt x="438" y="210"/>
                </a:cubicBezTo>
                <a:cubicBezTo>
                  <a:pt x="442" y="187"/>
                  <a:pt x="444" y="164"/>
                  <a:pt x="444" y="141"/>
                </a:cubicBezTo>
                <a:cubicBezTo>
                  <a:pt x="444" y="63"/>
                  <a:pt x="381" y="0"/>
                  <a:pt x="303" y="0"/>
                </a:cubicBezTo>
                <a:cubicBezTo>
                  <a:pt x="303" y="0"/>
                  <a:pt x="303" y="0"/>
                  <a:pt x="303" y="0"/>
                </a:cubicBezTo>
                <a:cubicBezTo>
                  <a:pt x="303" y="0"/>
                  <a:pt x="303" y="0"/>
                  <a:pt x="303" y="0"/>
                </a:cubicBezTo>
                <a:cubicBezTo>
                  <a:pt x="225" y="0"/>
                  <a:pt x="162" y="63"/>
                  <a:pt x="162" y="141"/>
                </a:cubicBezTo>
                <a:cubicBezTo>
                  <a:pt x="162" y="164"/>
                  <a:pt x="164" y="187"/>
                  <a:pt x="168" y="210"/>
                </a:cubicBezTo>
                <a:cubicBezTo>
                  <a:pt x="169" y="213"/>
                  <a:pt x="165" y="217"/>
                  <a:pt x="162" y="216"/>
                </a:cubicBezTo>
                <a:cubicBezTo>
                  <a:pt x="162" y="216"/>
                  <a:pt x="162" y="216"/>
                  <a:pt x="162" y="216"/>
                </a:cubicBezTo>
                <a:cubicBezTo>
                  <a:pt x="159" y="214"/>
                  <a:pt x="157" y="213"/>
                  <a:pt x="154" y="212"/>
                </a:cubicBezTo>
                <a:cubicBezTo>
                  <a:pt x="153" y="212"/>
                  <a:pt x="152" y="212"/>
                  <a:pt x="151" y="212"/>
                </a:cubicBezTo>
                <a:cubicBezTo>
                  <a:pt x="144" y="212"/>
                  <a:pt x="135" y="217"/>
                  <a:pt x="134" y="229"/>
                </a:cubicBezTo>
                <a:cubicBezTo>
                  <a:pt x="132" y="242"/>
                  <a:pt x="137" y="254"/>
                  <a:pt x="139" y="259"/>
                </a:cubicBezTo>
                <a:cubicBezTo>
                  <a:pt x="140" y="265"/>
                  <a:pt x="150" y="295"/>
                  <a:pt x="150" y="295"/>
                </a:cubicBezTo>
                <a:cubicBezTo>
                  <a:pt x="150" y="295"/>
                  <a:pt x="154" y="315"/>
                  <a:pt x="165" y="318"/>
                </a:cubicBezTo>
                <a:cubicBezTo>
                  <a:pt x="168" y="318"/>
                  <a:pt x="171" y="319"/>
                  <a:pt x="173" y="319"/>
                </a:cubicBezTo>
                <a:cubicBezTo>
                  <a:pt x="173" y="319"/>
                  <a:pt x="173" y="319"/>
                  <a:pt x="173" y="319"/>
                </a:cubicBezTo>
                <a:cubicBezTo>
                  <a:pt x="173" y="319"/>
                  <a:pt x="173" y="319"/>
                  <a:pt x="173" y="319"/>
                </a:cubicBezTo>
                <a:cubicBezTo>
                  <a:pt x="176" y="319"/>
                  <a:pt x="178" y="318"/>
                  <a:pt x="179" y="318"/>
                </a:cubicBezTo>
                <a:cubicBezTo>
                  <a:pt x="184" y="345"/>
                  <a:pt x="191" y="370"/>
                  <a:pt x="201" y="390"/>
                </a:cubicBezTo>
                <a:cubicBezTo>
                  <a:pt x="203" y="395"/>
                  <a:pt x="204" y="400"/>
                  <a:pt x="205" y="404"/>
                </a:cubicBezTo>
                <a:cubicBezTo>
                  <a:pt x="207" y="415"/>
                  <a:pt x="205" y="425"/>
                  <a:pt x="202" y="433"/>
                </a:cubicBezTo>
                <a:cubicBezTo>
                  <a:pt x="277" y="493"/>
                  <a:pt x="277" y="493"/>
                  <a:pt x="277" y="493"/>
                </a:cubicBezTo>
                <a:cubicBezTo>
                  <a:pt x="239" y="545"/>
                  <a:pt x="239" y="545"/>
                  <a:pt x="239" y="545"/>
                </a:cubicBezTo>
                <a:cubicBezTo>
                  <a:pt x="175" y="461"/>
                  <a:pt x="175" y="461"/>
                  <a:pt x="175" y="461"/>
                </a:cubicBezTo>
                <a:cubicBezTo>
                  <a:pt x="149" y="474"/>
                  <a:pt x="104" y="491"/>
                  <a:pt x="73" y="507"/>
                </a:cubicBezTo>
                <a:cubicBezTo>
                  <a:pt x="56" y="516"/>
                  <a:pt x="42" y="527"/>
                  <a:pt x="35" y="535"/>
                </a:cubicBezTo>
                <a:cubicBezTo>
                  <a:pt x="8" y="558"/>
                  <a:pt x="0" y="662"/>
                  <a:pt x="18" y="688"/>
                </a:cubicBezTo>
                <a:cubicBezTo>
                  <a:pt x="34" y="708"/>
                  <a:pt x="26" y="736"/>
                  <a:pt x="303" y="736"/>
                </a:cubicBezTo>
                <a:cubicBezTo>
                  <a:pt x="580" y="736"/>
                  <a:pt x="572" y="708"/>
                  <a:pt x="588" y="688"/>
                </a:cubicBezTo>
                <a:cubicBezTo>
                  <a:pt x="604" y="662"/>
                  <a:pt x="592" y="553"/>
                  <a:pt x="570" y="535"/>
                </a:cubicBezTo>
                <a:close/>
                <a:moveTo>
                  <a:pt x="290" y="515"/>
                </a:moveTo>
                <a:cubicBezTo>
                  <a:pt x="314" y="515"/>
                  <a:pt x="314" y="515"/>
                  <a:pt x="314" y="515"/>
                </a:cubicBezTo>
                <a:cubicBezTo>
                  <a:pt x="336" y="547"/>
                  <a:pt x="336" y="547"/>
                  <a:pt x="336" y="547"/>
                </a:cubicBezTo>
                <a:cubicBezTo>
                  <a:pt x="326" y="574"/>
                  <a:pt x="326" y="574"/>
                  <a:pt x="326" y="574"/>
                </a:cubicBezTo>
                <a:cubicBezTo>
                  <a:pt x="278" y="574"/>
                  <a:pt x="278" y="574"/>
                  <a:pt x="278" y="574"/>
                </a:cubicBezTo>
                <a:cubicBezTo>
                  <a:pt x="268" y="547"/>
                  <a:pt x="268" y="547"/>
                  <a:pt x="268" y="547"/>
                </a:cubicBezTo>
                <a:lnTo>
                  <a:pt x="290" y="515"/>
                </a:lnTo>
                <a:close/>
                <a:moveTo>
                  <a:pt x="301" y="724"/>
                </a:moveTo>
                <a:cubicBezTo>
                  <a:pt x="258" y="692"/>
                  <a:pt x="258" y="692"/>
                  <a:pt x="258" y="692"/>
                </a:cubicBezTo>
                <a:cubicBezTo>
                  <a:pt x="280" y="594"/>
                  <a:pt x="280" y="594"/>
                  <a:pt x="280" y="594"/>
                </a:cubicBezTo>
                <a:cubicBezTo>
                  <a:pt x="324" y="594"/>
                  <a:pt x="324" y="594"/>
                  <a:pt x="324" y="594"/>
                </a:cubicBezTo>
                <a:cubicBezTo>
                  <a:pt x="346" y="692"/>
                  <a:pt x="346" y="692"/>
                  <a:pt x="346" y="692"/>
                </a:cubicBezTo>
                <a:lnTo>
                  <a:pt x="301" y="724"/>
                </a:ln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765" dirty="0">
              <a:solidFill>
                <a:srgbClr val="505050"/>
              </a:solidFill>
            </a:endParaRPr>
          </a:p>
        </p:txBody>
      </p:sp>
      <p:pic>
        <p:nvPicPr>
          <p:cNvPr id="22" name="Picture 50" descr="Crawl">
            <a:extLst>
              <a:ext uri="{FF2B5EF4-FFF2-40B4-BE49-F238E27FC236}">
                <a16:creationId xmlns:a16="http://schemas.microsoft.com/office/drawing/2014/main" id="{7FB54D92-3642-4B4F-AC06-6B72EE10C5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30590" y="1161693"/>
            <a:ext cx="1353276" cy="1353276"/>
          </a:xfrm>
          <a:prstGeom prst="rect">
            <a:avLst/>
          </a:prstGeom>
        </p:spPr>
      </p:pic>
    </p:spTree>
    <p:extLst>
      <p:ext uri="{BB962C8B-B14F-4D97-AF65-F5344CB8AC3E}">
        <p14:creationId xmlns:p14="http://schemas.microsoft.com/office/powerpoint/2010/main" val="32231432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3568370" y="2964936"/>
            <a:ext cx="8102795" cy="1171020"/>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182880" bIns="146304" numCol="1" spcCol="0" rtlCol="0" fromWordArt="0" anchor="t" anchorCtr="0" forceAA="0" compatLnSpc="1">
            <a:prstTxWarp prst="textNoShape">
              <a:avLst/>
            </a:prstTxWarp>
            <a:noAutofit/>
          </a:bodyPr>
          <a:lstStyle/>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Sometimes discourages their organization from moving new software</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Fears they will no longer be needed when the servers and infrastructure go away; not as interested in expanding their skillset</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Prefers control over their environment and their ability to troubleshoot and reticent to hand over control to open source</a:t>
            </a:r>
          </a:p>
        </p:txBody>
      </p:sp>
      <p:sp>
        <p:nvSpPr>
          <p:cNvPr id="3" name="Title 2"/>
          <p:cNvSpPr>
            <a:spLocks noGrp="1"/>
          </p:cNvSpPr>
          <p:nvPr>
            <p:ph type="title"/>
          </p:nvPr>
        </p:nvSpPr>
        <p:spPr/>
        <p:txBody>
          <a:bodyPr/>
          <a:lstStyle/>
          <a:p>
            <a:r>
              <a:rPr lang="en-US" dirty="0"/>
              <a:t>ITI: Status Quo Die-Hards</a:t>
            </a:r>
          </a:p>
        </p:txBody>
      </p:sp>
      <p:sp>
        <p:nvSpPr>
          <p:cNvPr id="2" name="Slide Number Placeholder 1"/>
          <p:cNvSpPr>
            <a:spLocks noGrp="1"/>
          </p:cNvSpPr>
          <p:nvPr>
            <p:ph type="sldNum" sz="quarter" idx="12"/>
          </p:nvPr>
        </p:nvSpPr>
        <p:spPr/>
        <p:txBody>
          <a:bodyPr/>
          <a:lstStyle/>
          <a:p>
            <a:fld id="{727B4C2D-45E2-4621-8491-2995EB46A674}" type="slidenum">
              <a:rPr lang="en-US" smtClean="0">
                <a:solidFill>
                  <a:srgbClr val="505050"/>
                </a:solidFill>
              </a:rPr>
              <a:pPr/>
              <a:t>18</a:t>
            </a:fld>
            <a:endParaRPr lang="en-US" dirty="0">
              <a:solidFill>
                <a:srgbClr val="505050"/>
              </a:solidFill>
            </a:endParaRPr>
          </a:p>
        </p:txBody>
      </p:sp>
      <p:sp>
        <p:nvSpPr>
          <p:cNvPr id="12" name="Rectangle 11"/>
          <p:cNvSpPr/>
          <p:nvPr/>
        </p:nvSpPr>
        <p:spPr bwMode="auto">
          <a:xfrm>
            <a:off x="3568370" y="1446619"/>
            <a:ext cx="8102795" cy="396883"/>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b="1" dirty="0">
                <a:solidFill>
                  <a:srgbClr val="FFFFFF"/>
                </a:solidFill>
                <a:ea typeface="Segoe UI" pitchFamily="34" charset="0"/>
                <a:cs typeface="Segoe UI" pitchFamily="34" charset="0"/>
              </a:rPr>
              <a:t>Overview</a:t>
            </a:r>
            <a:endParaRPr lang="en-US" dirty="0">
              <a:solidFill>
                <a:srgbClr val="FFFFFF"/>
              </a:solidFill>
              <a:ea typeface="Segoe UI" pitchFamily="34" charset="0"/>
              <a:cs typeface="Segoe UI" pitchFamily="34" charset="0"/>
            </a:endParaRPr>
          </a:p>
        </p:txBody>
      </p:sp>
      <p:sp>
        <p:nvSpPr>
          <p:cNvPr id="13" name="Rectangle 12"/>
          <p:cNvSpPr/>
          <p:nvPr/>
        </p:nvSpPr>
        <p:spPr bwMode="auto">
          <a:xfrm>
            <a:off x="3568370" y="1850005"/>
            <a:ext cx="8102795" cy="713823"/>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182880" bIns="146304" numCol="1" spcCol="0" rtlCol="0" fromWordArt="0" anchor="t" anchorCtr="0" forceAA="0" compatLnSpc="1">
            <a:prstTxWarp prst="textNoShape">
              <a:avLst/>
            </a:prstTxWarp>
            <a:noAutofit/>
          </a:bodyPr>
          <a:lstStyle/>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Long-tenured server engineer or email administrator</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Spent their career becoming an on-prem expert</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Hands-on with servers and infrastructure everyday</a:t>
            </a:r>
          </a:p>
        </p:txBody>
      </p:sp>
      <p:sp>
        <p:nvSpPr>
          <p:cNvPr id="14" name="Rectangle 13"/>
          <p:cNvSpPr/>
          <p:nvPr/>
        </p:nvSpPr>
        <p:spPr bwMode="auto">
          <a:xfrm>
            <a:off x="3568370" y="2609678"/>
            <a:ext cx="8102795" cy="396883"/>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b="1" dirty="0">
                <a:solidFill>
                  <a:srgbClr val="FFFFFF"/>
                </a:solidFill>
                <a:ea typeface="Segoe UI" pitchFamily="34" charset="0"/>
                <a:cs typeface="Segoe UI" pitchFamily="34" charset="0"/>
              </a:rPr>
              <a:t>Attitudes</a:t>
            </a:r>
            <a:endParaRPr lang="en-US" dirty="0">
              <a:solidFill>
                <a:srgbClr val="FFFFFF"/>
              </a:solidFill>
              <a:ea typeface="Segoe UI" pitchFamily="34" charset="0"/>
              <a:cs typeface="Segoe UI" pitchFamily="34" charset="0"/>
            </a:endParaRPr>
          </a:p>
        </p:txBody>
      </p:sp>
      <p:sp>
        <p:nvSpPr>
          <p:cNvPr id="16" name="Rectangle 15"/>
          <p:cNvSpPr/>
          <p:nvPr/>
        </p:nvSpPr>
        <p:spPr bwMode="auto">
          <a:xfrm>
            <a:off x="3568370" y="4197325"/>
            <a:ext cx="8102795" cy="422500"/>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b="1" dirty="0">
                <a:solidFill>
                  <a:srgbClr val="FFFFFF"/>
                </a:solidFill>
                <a:ea typeface="Segoe UI" pitchFamily="34" charset="0"/>
                <a:cs typeface="Segoe UI" pitchFamily="34" charset="0"/>
              </a:rPr>
              <a:t>Recommendations</a:t>
            </a:r>
            <a:endParaRPr lang="en-US" dirty="0">
              <a:solidFill>
                <a:srgbClr val="FFFFFF"/>
              </a:solidFill>
              <a:ea typeface="Segoe UI" pitchFamily="34" charset="0"/>
              <a:cs typeface="Segoe UI" pitchFamily="34" charset="0"/>
            </a:endParaRPr>
          </a:p>
        </p:txBody>
      </p:sp>
      <p:sp>
        <p:nvSpPr>
          <p:cNvPr id="17" name="Rectangle 16"/>
          <p:cNvSpPr/>
          <p:nvPr/>
        </p:nvSpPr>
        <p:spPr bwMode="auto">
          <a:xfrm>
            <a:off x="3568370" y="4664021"/>
            <a:ext cx="8102795" cy="1326054"/>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182880" bIns="146304" numCol="1" spcCol="0" rtlCol="0" fromWordArt="0" anchor="t" anchorCtr="0" forceAA="0" compatLnSpc="1">
            <a:prstTxWarp prst="textNoShape">
              <a:avLst/>
            </a:prstTxWarp>
            <a:noAutofit/>
          </a:bodyPr>
          <a:lstStyle/>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Demonstrate how they can showcase their technical skills and act like and “expert” within their organization  </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Provide an easy path for learning management tools that are at parity with on-premises features</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Show the value of not having to actively manage the infrastructure  </a:t>
            </a:r>
          </a:p>
          <a:p>
            <a:pPr marL="339725" indent="-163513" defTabSz="932472" fontAlgn="base">
              <a:spcBef>
                <a:spcPct val="0"/>
              </a:spcBef>
              <a:spcAft>
                <a:spcPct val="0"/>
              </a:spcAft>
              <a:buFont typeface="Arial" panose="020B0604020202020204" pitchFamily="34" charset="0"/>
              <a:buChar char="•"/>
            </a:pPr>
            <a:r>
              <a:rPr lang="en-US" sz="1300" dirty="0">
                <a:solidFill>
                  <a:srgbClr val="505050"/>
                </a:solidFill>
                <a:ea typeface="Segoe UI" pitchFamily="34" charset="0"/>
                <a:cs typeface="Segoe UI" pitchFamily="34" charset="0"/>
              </a:rPr>
              <a:t>Manage frustrations with loss of control and dependency on open source</a:t>
            </a:r>
          </a:p>
        </p:txBody>
      </p:sp>
      <p:sp>
        <p:nvSpPr>
          <p:cNvPr id="24" name="TextBox 23"/>
          <p:cNvSpPr txBox="1"/>
          <p:nvPr/>
        </p:nvSpPr>
        <p:spPr>
          <a:xfrm>
            <a:off x="256816" y="2057706"/>
            <a:ext cx="1018549" cy="1514261"/>
          </a:xfrm>
          <a:prstGeom prst="rect">
            <a:avLst/>
          </a:prstGeom>
          <a:noFill/>
        </p:spPr>
        <p:txBody>
          <a:bodyPr wrap="none" lIns="182880" tIns="146304" rIns="182880" bIns="146304" rtlCol="0">
            <a:spAutoFit/>
          </a:bodyPr>
          <a:lstStyle/>
          <a:p>
            <a:pPr>
              <a:lnSpc>
                <a:spcPct val="90000"/>
              </a:lnSpc>
              <a:spcAft>
                <a:spcPts val="600"/>
              </a:spcAft>
            </a:pPr>
            <a:r>
              <a:rPr lang="en-US" sz="8800" b="1" dirty="0">
                <a:solidFill>
                  <a:srgbClr val="FFFFFF"/>
                </a:solidFill>
              </a:rPr>
              <a:t>2</a:t>
            </a:r>
          </a:p>
        </p:txBody>
      </p:sp>
      <p:sp>
        <p:nvSpPr>
          <p:cNvPr id="19" name="Rectangle 18"/>
          <p:cNvSpPr/>
          <p:nvPr/>
        </p:nvSpPr>
        <p:spPr bwMode="auto">
          <a:xfrm>
            <a:off x="519246" y="2404575"/>
            <a:ext cx="2975961" cy="3585500"/>
          </a:xfrm>
          <a:prstGeom prst="rect">
            <a:avLst/>
          </a:prstGeom>
          <a:solidFill>
            <a:srgbClr val="00827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ts val="600"/>
              </a:spcAft>
            </a:pPr>
            <a:r>
              <a:rPr lang="en-US" sz="1500" dirty="0">
                <a:solidFill>
                  <a:schemeClr val="bg1"/>
                </a:solidFill>
                <a:ea typeface="Segoe UI" pitchFamily="34" charset="0"/>
                <a:cs typeface="Segoe UI" pitchFamily="34" charset="0"/>
              </a:rPr>
              <a:t>“On-Prem Die-Hards” know their line of work and are viewed as experts in their roles. They are more change averse, and dislike when new technology or “corporate directives” interrupt their workflow. May be laggards, but highly specialized in their roles. Commonly found saying the line, “If it isn’t broken, why fix it?” Slow to realize the benefits of SaaS solutions.</a:t>
            </a:r>
          </a:p>
        </p:txBody>
      </p:sp>
      <p:sp>
        <p:nvSpPr>
          <p:cNvPr id="18" name="Rectangle 17"/>
          <p:cNvSpPr/>
          <p:nvPr/>
        </p:nvSpPr>
        <p:spPr>
          <a:xfrm>
            <a:off x="10650532" y="312106"/>
            <a:ext cx="1541468" cy="394427"/>
          </a:xfrm>
          <a:prstGeom prst="rect">
            <a:avLst/>
          </a:prstGeom>
          <a:solidFill>
            <a:srgbClr val="008272"/>
          </a:solidFill>
          <a:ln w="12700" cap="flat" cmpd="sng" algn="ctr">
            <a:noFill/>
            <a:prstDash val="solid"/>
          </a:ln>
          <a:effectLst/>
        </p:spPr>
        <p:txBody>
          <a:bodyPr vert="horz" lIns="0" rIns="179285" rtlCol="0" anchor="ctr"/>
          <a:lstStyle/>
          <a:p>
            <a:pPr algn="r" defTabSz="914285"/>
            <a:r>
              <a:rPr lang="en-US" sz="1000" b="1" kern="0" dirty="0">
                <a:solidFill>
                  <a:sysClr val="window" lastClr="FFFFFF"/>
                </a:solidFill>
              </a:rPr>
              <a:t>IT Implementers </a:t>
            </a:r>
          </a:p>
          <a:p>
            <a:pPr algn="r" defTabSz="914285"/>
            <a:r>
              <a:rPr lang="en-US" sz="1000" b="1" kern="0" dirty="0">
                <a:solidFill>
                  <a:sysClr val="window" lastClr="FFFFFF"/>
                </a:solidFill>
              </a:rPr>
              <a:t>&amp; Influencers</a:t>
            </a:r>
          </a:p>
        </p:txBody>
      </p:sp>
      <p:sp>
        <p:nvSpPr>
          <p:cNvPr id="20" name="Freeform 19"/>
          <p:cNvSpPr>
            <a:spLocks noEditPoints="1"/>
          </p:cNvSpPr>
          <p:nvPr/>
        </p:nvSpPr>
        <p:spPr bwMode="auto">
          <a:xfrm>
            <a:off x="10711803" y="349031"/>
            <a:ext cx="268927" cy="322713"/>
          </a:xfrm>
          <a:custGeom>
            <a:avLst/>
            <a:gdLst>
              <a:gd name="T0" fmla="*/ 532 w 604"/>
              <a:gd name="T1" fmla="*/ 507 h 736"/>
              <a:gd name="T2" fmla="*/ 365 w 604"/>
              <a:gd name="T3" fmla="*/ 545 h 736"/>
              <a:gd name="T4" fmla="*/ 403 w 604"/>
              <a:gd name="T5" fmla="*/ 432 h 736"/>
              <a:gd name="T6" fmla="*/ 404 w 604"/>
              <a:gd name="T7" fmla="*/ 390 h 736"/>
              <a:gd name="T8" fmla="*/ 432 w 604"/>
              <a:gd name="T9" fmla="*/ 319 h 736"/>
              <a:gd name="T10" fmla="*/ 433 w 604"/>
              <a:gd name="T11" fmla="*/ 319 h 736"/>
              <a:gd name="T12" fmla="*/ 456 w 604"/>
              <a:gd name="T13" fmla="*/ 295 h 736"/>
              <a:gd name="T14" fmla="*/ 472 w 604"/>
              <a:gd name="T15" fmla="*/ 229 h 736"/>
              <a:gd name="T16" fmla="*/ 452 w 604"/>
              <a:gd name="T17" fmla="*/ 212 h 736"/>
              <a:gd name="T18" fmla="*/ 443 w 604"/>
              <a:gd name="T19" fmla="*/ 216 h 736"/>
              <a:gd name="T20" fmla="*/ 444 w 604"/>
              <a:gd name="T21" fmla="*/ 141 h 736"/>
              <a:gd name="T22" fmla="*/ 303 w 604"/>
              <a:gd name="T23" fmla="*/ 0 h 736"/>
              <a:gd name="T24" fmla="*/ 162 w 604"/>
              <a:gd name="T25" fmla="*/ 141 h 736"/>
              <a:gd name="T26" fmla="*/ 162 w 604"/>
              <a:gd name="T27" fmla="*/ 216 h 736"/>
              <a:gd name="T28" fmla="*/ 154 w 604"/>
              <a:gd name="T29" fmla="*/ 212 h 736"/>
              <a:gd name="T30" fmla="*/ 134 w 604"/>
              <a:gd name="T31" fmla="*/ 229 h 736"/>
              <a:gd name="T32" fmla="*/ 150 w 604"/>
              <a:gd name="T33" fmla="*/ 295 h 736"/>
              <a:gd name="T34" fmla="*/ 173 w 604"/>
              <a:gd name="T35" fmla="*/ 319 h 736"/>
              <a:gd name="T36" fmla="*/ 173 w 604"/>
              <a:gd name="T37" fmla="*/ 319 h 736"/>
              <a:gd name="T38" fmla="*/ 201 w 604"/>
              <a:gd name="T39" fmla="*/ 390 h 736"/>
              <a:gd name="T40" fmla="*/ 202 w 604"/>
              <a:gd name="T41" fmla="*/ 433 h 736"/>
              <a:gd name="T42" fmla="*/ 239 w 604"/>
              <a:gd name="T43" fmla="*/ 545 h 736"/>
              <a:gd name="T44" fmla="*/ 73 w 604"/>
              <a:gd name="T45" fmla="*/ 507 h 736"/>
              <a:gd name="T46" fmla="*/ 18 w 604"/>
              <a:gd name="T47" fmla="*/ 688 h 736"/>
              <a:gd name="T48" fmla="*/ 588 w 604"/>
              <a:gd name="T49" fmla="*/ 688 h 736"/>
              <a:gd name="T50" fmla="*/ 290 w 604"/>
              <a:gd name="T51" fmla="*/ 515 h 736"/>
              <a:gd name="T52" fmla="*/ 336 w 604"/>
              <a:gd name="T53" fmla="*/ 547 h 736"/>
              <a:gd name="T54" fmla="*/ 278 w 604"/>
              <a:gd name="T55" fmla="*/ 574 h 736"/>
              <a:gd name="T56" fmla="*/ 290 w 604"/>
              <a:gd name="T57" fmla="*/ 515 h 736"/>
              <a:gd name="T58" fmla="*/ 258 w 604"/>
              <a:gd name="T59" fmla="*/ 692 h 736"/>
              <a:gd name="T60" fmla="*/ 324 w 604"/>
              <a:gd name="T61" fmla="*/ 594 h 736"/>
              <a:gd name="T62" fmla="*/ 301 w 604"/>
              <a:gd name="T63" fmla="*/ 724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4" h="736">
                <a:moveTo>
                  <a:pt x="570" y="535"/>
                </a:moveTo>
                <a:cubicBezTo>
                  <a:pt x="564" y="527"/>
                  <a:pt x="550" y="516"/>
                  <a:pt x="532" y="507"/>
                </a:cubicBezTo>
                <a:cubicBezTo>
                  <a:pt x="502" y="490"/>
                  <a:pt x="455" y="473"/>
                  <a:pt x="430" y="461"/>
                </a:cubicBezTo>
                <a:cubicBezTo>
                  <a:pt x="365" y="545"/>
                  <a:pt x="365" y="545"/>
                  <a:pt x="365" y="545"/>
                </a:cubicBezTo>
                <a:cubicBezTo>
                  <a:pt x="328" y="493"/>
                  <a:pt x="328" y="493"/>
                  <a:pt x="328" y="493"/>
                </a:cubicBezTo>
                <a:cubicBezTo>
                  <a:pt x="403" y="432"/>
                  <a:pt x="403" y="432"/>
                  <a:pt x="403" y="432"/>
                </a:cubicBezTo>
                <a:cubicBezTo>
                  <a:pt x="401" y="424"/>
                  <a:pt x="399" y="415"/>
                  <a:pt x="401" y="404"/>
                </a:cubicBezTo>
                <a:cubicBezTo>
                  <a:pt x="402" y="400"/>
                  <a:pt x="403" y="395"/>
                  <a:pt x="404" y="390"/>
                </a:cubicBezTo>
                <a:cubicBezTo>
                  <a:pt x="415" y="370"/>
                  <a:pt x="422" y="345"/>
                  <a:pt x="427" y="318"/>
                </a:cubicBezTo>
                <a:cubicBezTo>
                  <a:pt x="428" y="318"/>
                  <a:pt x="430" y="319"/>
                  <a:pt x="432" y="319"/>
                </a:cubicBezTo>
                <a:cubicBezTo>
                  <a:pt x="433" y="319"/>
                  <a:pt x="433" y="319"/>
                  <a:pt x="433" y="319"/>
                </a:cubicBezTo>
                <a:cubicBezTo>
                  <a:pt x="433" y="319"/>
                  <a:pt x="433" y="319"/>
                  <a:pt x="433" y="319"/>
                </a:cubicBezTo>
                <a:cubicBezTo>
                  <a:pt x="435" y="319"/>
                  <a:pt x="438" y="318"/>
                  <a:pt x="441" y="318"/>
                </a:cubicBezTo>
                <a:cubicBezTo>
                  <a:pt x="452" y="315"/>
                  <a:pt x="456" y="295"/>
                  <a:pt x="456" y="295"/>
                </a:cubicBezTo>
                <a:cubicBezTo>
                  <a:pt x="456" y="295"/>
                  <a:pt x="466" y="265"/>
                  <a:pt x="467" y="259"/>
                </a:cubicBezTo>
                <a:cubicBezTo>
                  <a:pt x="469" y="254"/>
                  <a:pt x="474" y="242"/>
                  <a:pt x="472" y="229"/>
                </a:cubicBezTo>
                <a:cubicBezTo>
                  <a:pt x="471" y="217"/>
                  <a:pt x="462" y="212"/>
                  <a:pt x="455" y="212"/>
                </a:cubicBezTo>
                <a:cubicBezTo>
                  <a:pt x="454" y="212"/>
                  <a:pt x="453" y="212"/>
                  <a:pt x="452" y="212"/>
                </a:cubicBezTo>
                <a:cubicBezTo>
                  <a:pt x="449" y="213"/>
                  <a:pt x="447" y="214"/>
                  <a:pt x="444" y="216"/>
                </a:cubicBezTo>
                <a:cubicBezTo>
                  <a:pt x="444" y="216"/>
                  <a:pt x="444" y="216"/>
                  <a:pt x="443" y="216"/>
                </a:cubicBezTo>
                <a:cubicBezTo>
                  <a:pt x="441" y="217"/>
                  <a:pt x="437" y="213"/>
                  <a:pt x="438" y="210"/>
                </a:cubicBezTo>
                <a:cubicBezTo>
                  <a:pt x="442" y="187"/>
                  <a:pt x="444" y="164"/>
                  <a:pt x="444" y="141"/>
                </a:cubicBezTo>
                <a:cubicBezTo>
                  <a:pt x="444" y="63"/>
                  <a:pt x="381" y="0"/>
                  <a:pt x="303" y="0"/>
                </a:cubicBezTo>
                <a:cubicBezTo>
                  <a:pt x="303" y="0"/>
                  <a:pt x="303" y="0"/>
                  <a:pt x="303" y="0"/>
                </a:cubicBezTo>
                <a:cubicBezTo>
                  <a:pt x="303" y="0"/>
                  <a:pt x="303" y="0"/>
                  <a:pt x="303" y="0"/>
                </a:cubicBezTo>
                <a:cubicBezTo>
                  <a:pt x="225" y="0"/>
                  <a:pt x="162" y="63"/>
                  <a:pt x="162" y="141"/>
                </a:cubicBezTo>
                <a:cubicBezTo>
                  <a:pt x="162" y="164"/>
                  <a:pt x="164" y="187"/>
                  <a:pt x="168" y="210"/>
                </a:cubicBezTo>
                <a:cubicBezTo>
                  <a:pt x="169" y="213"/>
                  <a:pt x="165" y="217"/>
                  <a:pt x="162" y="216"/>
                </a:cubicBezTo>
                <a:cubicBezTo>
                  <a:pt x="162" y="216"/>
                  <a:pt x="162" y="216"/>
                  <a:pt x="162" y="216"/>
                </a:cubicBezTo>
                <a:cubicBezTo>
                  <a:pt x="159" y="214"/>
                  <a:pt x="157" y="213"/>
                  <a:pt x="154" y="212"/>
                </a:cubicBezTo>
                <a:cubicBezTo>
                  <a:pt x="153" y="212"/>
                  <a:pt x="152" y="212"/>
                  <a:pt x="151" y="212"/>
                </a:cubicBezTo>
                <a:cubicBezTo>
                  <a:pt x="144" y="212"/>
                  <a:pt x="135" y="217"/>
                  <a:pt x="134" y="229"/>
                </a:cubicBezTo>
                <a:cubicBezTo>
                  <a:pt x="132" y="242"/>
                  <a:pt x="137" y="254"/>
                  <a:pt x="139" y="259"/>
                </a:cubicBezTo>
                <a:cubicBezTo>
                  <a:pt x="140" y="265"/>
                  <a:pt x="150" y="295"/>
                  <a:pt x="150" y="295"/>
                </a:cubicBezTo>
                <a:cubicBezTo>
                  <a:pt x="150" y="295"/>
                  <a:pt x="154" y="315"/>
                  <a:pt x="165" y="318"/>
                </a:cubicBezTo>
                <a:cubicBezTo>
                  <a:pt x="168" y="318"/>
                  <a:pt x="171" y="319"/>
                  <a:pt x="173" y="319"/>
                </a:cubicBezTo>
                <a:cubicBezTo>
                  <a:pt x="173" y="319"/>
                  <a:pt x="173" y="319"/>
                  <a:pt x="173" y="319"/>
                </a:cubicBezTo>
                <a:cubicBezTo>
                  <a:pt x="173" y="319"/>
                  <a:pt x="173" y="319"/>
                  <a:pt x="173" y="319"/>
                </a:cubicBezTo>
                <a:cubicBezTo>
                  <a:pt x="176" y="319"/>
                  <a:pt x="178" y="318"/>
                  <a:pt x="179" y="318"/>
                </a:cubicBezTo>
                <a:cubicBezTo>
                  <a:pt x="184" y="345"/>
                  <a:pt x="191" y="370"/>
                  <a:pt x="201" y="390"/>
                </a:cubicBezTo>
                <a:cubicBezTo>
                  <a:pt x="203" y="395"/>
                  <a:pt x="204" y="400"/>
                  <a:pt x="205" y="404"/>
                </a:cubicBezTo>
                <a:cubicBezTo>
                  <a:pt x="207" y="415"/>
                  <a:pt x="205" y="425"/>
                  <a:pt x="202" y="433"/>
                </a:cubicBezTo>
                <a:cubicBezTo>
                  <a:pt x="277" y="493"/>
                  <a:pt x="277" y="493"/>
                  <a:pt x="277" y="493"/>
                </a:cubicBezTo>
                <a:cubicBezTo>
                  <a:pt x="239" y="545"/>
                  <a:pt x="239" y="545"/>
                  <a:pt x="239" y="545"/>
                </a:cubicBezTo>
                <a:cubicBezTo>
                  <a:pt x="175" y="461"/>
                  <a:pt x="175" y="461"/>
                  <a:pt x="175" y="461"/>
                </a:cubicBezTo>
                <a:cubicBezTo>
                  <a:pt x="149" y="474"/>
                  <a:pt x="104" y="491"/>
                  <a:pt x="73" y="507"/>
                </a:cubicBezTo>
                <a:cubicBezTo>
                  <a:pt x="56" y="516"/>
                  <a:pt x="42" y="527"/>
                  <a:pt x="35" y="535"/>
                </a:cubicBezTo>
                <a:cubicBezTo>
                  <a:pt x="8" y="558"/>
                  <a:pt x="0" y="662"/>
                  <a:pt x="18" y="688"/>
                </a:cubicBezTo>
                <a:cubicBezTo>
                  <a:pt x="34" y="708"/>
                  <a:pt x="26" y="736"/>
                  <a:pt x="303" y="736"/>
                </a:cubicBezTo>
                <a:cubicBezTo>
                  <a:pt x="580" y="736"/>
                  <a:pt x="572" y="708"/>
                  <a:pt x="588" y="688"/>
                </a:cubicBezTo>
                <a:cubicBezTo>
                  <a:pt x="604" y="662"/>
                  <a:pt x="592" y="553"/>
                  <a:pt x="570" y="535"/>
                </a:cubicBezTo>
                <a:close/>
                <a:moveTo>
                  <a:pt x="290" y="515"/>
                </a:moveTo>
                <a:cubicBezTo>
                  <a:pt x="314" y="515"/>
                  <a:pt x="314" y="515"/>
                  <a:pt x="314" y="515"/>
                </a:cubicBezTo>
                <a:cubicBezTo>
                  <a:pt x="336" y="547"/>
                  <a:pt x="336" y="547"/>
                  <a:pt x="336" y="547"/>
                </a:cubicBezTo>
                <a:cubicBezTo>
                  <a:pt x="326" y="574"/>
                  <a:pt x="326" y="574"/>
                  <a:pt x="326" y="574"/>
                </a:cubicBezTo>
                <a:cubicBezTo>
                  <a:pt x="278" y="574"/>
                  <a:pt x="278" y="574"/>
                  <a:pt x="278" y="574"/>
                </a:cubicBezTo>
                <a:cubicBezTo>
                  <a:pt x="268" y="547"/>
                  <a:pt x="268" y="547"/>
                  <a:pt x="268" y="547"/>
                </a:cubicBezTo>
                <a:lnTo>
                  <a:pt x="290" y="515"/>
                </a:lnTo>
                <a:close/>
                <a:moveTo>
                  <a:pt x="301" y="724"/>
                </a:moveTo>
                <a:cubicBezTo>
                  <a:pt x="258" y="692"/>
                  <a:pt x="258" y="692"/>
                  <a:pt x="258" y="692"/>
                </a:cubicBezTo>
                <a:cubicBezTo>
                  <a:pt x="280" y="594"/>
                  <a:pt x="280" y="594"/>
                  <a:pt x="280" y="594"/>
                </a:cubicBezTo>
                <a:cubicBezTo>
                  <a:pt x="324" y="594"/>
                  <a:pt x="324" y="594"/>
                  <a:pt x="324" y="594"/>
                </a:cubicBezTo>
                <a:cubicBezTo>
                  <a:pt x="346" y="692"/>
                  <a:pt x="346" y="692"/>
                  <a:pt x="346" y="692"/>
                </a:cubicBezTo>
                <a:lnTo>
                  <a:pt x="301" y="724"/>
                </a:lnTo>
                <a:close/>
              </a:path>
            </a:pathLst>
          </a:custGeom>
          <a:solidFill>
            <a:schemeClr val="bg1"/>
          </a:solidFill>
          <a:ln>
            <a:noFill/>
          </a:ln>
        </p:spPr>
        <p:txBody>
          <a:bodyPr vert="horz" wrap="square" lIns="89642" tIns="44821" rIns="89642" bIns="44821" numCol="1" anchor="t" anchorCtr="0" compatLnSpc="1">
            <a:prstTxWarp prst="textNoShape">
              <a:avLst/>
            </a:prstTxWarp>
          </a:bodyPr>
          <a:lstStyle/>
          <a:p>
            <a:pPr defTabSz="914285"/>
            <a:endParaRPr lang="en-IN" sz="1765" dirty="0">
              <a:solidFill>
                <a:srgbClr val="505050"/>
              </a:solidFill>
            </a:endParaRPr>
          </a:p>
        </p:txBody>
      </p:sp>
      <p:pic>
        <p:nvPicPr>
          <p:cNvPr id="21" name="Picture 22" descr="Raised hand">
            <a:extLst>
              <a:ext uri="{FF2B5EF4-FFF2-40B4-BE49-F238E27FC236}">
                <a16:creationId xmlns:a16="http://schemas.microsoft.com/office/drawing/2014/main" id="{34216078-C2B9-4328-A6C1-14CE9374BF1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46154" y="1282428"/>
            <a:ext cx="1122147" cy="1122147"/>
          </a:xfrm>
          <a:prstGeom prst="rect">
            <a:avLst/>
          </a:prstGeom>
        </p:spPr>
      </p:pic>
    </p:spTree>
    <p:extLst>
      <p:ext uri="{BB962C8B-B14F-4D97-AF65-F5344CB8AC3E}">
        <p14:creationId xmlns:p14="http://schemas.microsoft.com/office/powerpoint/2010/main" val="2023906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0EB-A8E1-4F69-BCEE-4FEA378CE73D}"/>
              </a:ext>
            </a:extLst>
          </p:cNvPr>
          <p:cNvSpPr>
            <a:spLocks noGrp="1"/>
          </p:cNvSpPr>
          <p:nvPr>
            <p:ph type="title"/>
          </p:nvPr>
        </p:nvSpPr>
        <p:spPr>
          <a:xfrm>
            <a:off x="838200" y="365125"/>
            <a:ext cx="10515600" cy="1325563"/>
          </a:xfrm>
        </p:spPr>
        <p:txBody>
          <a:bodyPr>
            <a:normAutofit/>
          </a:bodyPr>
          <a:lstStyle/>
          <a:p>
            <a:r>
              <a:rPr lang="en-US" dirty="0"/>
              <a:t>Agenda	</a:t>
            </a:r>
          </a:p>
        </p:txBody>
      </p:sp>
      <p:graphicFrame>
        <p:nvGraphicFramePr>
          <p:cNvPr id="5" name="Content Placeholder 2">
            <a:extLst>
              <a:ext uri="{FF2B5EF4-FFF2-40B4-BE49-F238E27FC236}">
                <a16:creationId xmlns:a16="http://schemas.microsoft.com/office/drawing/2014/main" id="{00E5A450-7E2F-4083-9C97-CF39ECE546CA}"/>
              </a:ext>
            </a:extLst>
          </p:cNvPr>
          <p:cNvGraphicFramePr>
            <a:graphicFrameLocks noGrp="1"/>
          </p:cNvGraphicFramePr>
          <p:nvPr>
            <p:ph idx="1"/>
            <p:extLst>
              <p:ext uri="{D42A27DB-BD31-4B8C-83A1-F6EECF244321}">
                <p14:modId xmlns:p14="http://schemas.microsoft.com/office/powerpoint/2010/main" val="35164078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B15056DA-0B24-400B-A991-0A49F505C0E3}"/>
              </a:ext>
            </a:extLst>
          </p:cNvPr>
          <p:cNvSpPr txBox="1"/>
          <p:nvPr/>
        </p:nvSpPr>
        <p:spPr>
          <a:xfrm>
            <a:off x="4371691" y="2013501"/>
            <a:ext cx="2829697" cy="370703"/>
          </a:xfrm>
          <a:prstGeom prst="rect">
            <a:avLst/>
          </a:prstGeom>
          <a:noFill/>
        </p:spPr>
        <p:txBody>
          <a:bodyPr wrap="square" rtlCol="0">
            <a:spAutoFit/>
          </a:bodyPr>
          <a:lstStyle/>
          <a:p>
            <a:pPr algn="ctr"/>
            <a:r>
              <a:rPr lang="en-US" dirty="0">
                <a:solidFill>
                  <a:srgbClr val="C00000"/>
                </a:solidFill>
              </a:rPr>
              <a:t>GTM Strategy</a:t>
            </a:r>
          </a:p>
        </p:txBody>
      </p:sp>
      <p:grpSp>
        <p:nvGrpSpPr>
          <p:cNvPr id="3" name="Group 2">
            <a:extLst>
              <a:ext uri="{FF2B5EF4-FFF2-40B4-BE49-F238E27FC236}">
                <a16:creationId xmlns:a16="http://schemas.microsoft.com/office/drawing/2014/main" id="{1540430A-69F2-40CD-9F68-0BC79B97192C}"/>
              </a:ext>
            </a:extLst>
          </p:cNvPr>
          <p:cNvGrpSpPr/>
          <p:nvPr/>
        </p:nvGrpSpPr>
        <p:grpSpPr>
          <a:xfrm>
            <a:off x="4371690" y="1902373"/>
            <a:ext cx="6982110" cy="3510456"/>
            <a:chOff x="1523998" y="661738"/>
            <a:chExt cx="9593181" cy="5073899"/>
          </a:xfrm>
        </p:grpSpPr>
        <p:grpSp>
          <p:nvGrpSpPr>
            <p:cNvPr id="7" name="Group 6">
              <a:extLst>
                <a:ext uri="{FF2B5EF4-FFF2-40B4-BE49-F238E27FC236}">
                  <a16:creationId xmlns:a16="http://schemas.microsoft.com/office/drawing/2014/main" id="{80052BA7-115C-49EE-98B1-914F58F03363}"/>
                </a:ext>
              </a:extLst>
            </p:cNvPr>
            <p:cNvGrpSpPr/>
            <p:nvPr/>
          </p:nvGrpSpPr>
          <p:grpSpPr>
            <a:xfrm>
              <a:off x="1523998" y="661738"/>
              <a:ext cx="9593179" cy="1631606"/>
              <a:chOff x="1791169" y="1264419"/>
              <a:chExt cx="1568611" cy="583131"/>
            </a:xfrm>
          </p:grpSpPr>
          <p:sp>
            <p:nvSpPr>
              <p:cNvPr id="8" name="Rectangle 7">
                <a:extLst>
                  <a:ext uri="{FF2B5EF4-FFF2-40B4-BE49-F238E27FC236}">
                    <a16:creationId xmlns:a16="http://schemas.microsoft.com/office/drawing/2014/main" id="{7908DACF-B62C-49DA-89CB-836EEFD84C62}"/>
                  </a:ext>
                </a:extLst>
              </p:cNvPr>
              <p:cNvSpPr/>
              <p:nvPr/>
            </p:nvSpPr>
            <p:spPr>
              <a:xfrm>
                <a:off x="1791169" y="1264419"/>
                <a:ext cx="1568611" cy="583131"/>
              </a:xfrm>
              <a:prstGeom prst="rect">
                <a:avLst/>
              </a:prstGeom>
            </p:spPr>
            <p:style>
              <a:lnRef idx="2">
                <a:schemeClr val="accent5">
                  <a:hueOff val="-1351709"/>
                  <a:satOff val="-3484"/>
                  <a:lumOff val="-2353"/>
                  <a:alphaOff val="0"/>
                </a:schemeClr>
              </a:lnRef>
              <a:fillRef idx="1">
                <a:schemeClr val="accent5">
                  <a:hueOff val="-1351709"/>
                  <a:satOff val="-3484"/>
                  <a:lumOff val="-2353"/>
                  <a:alphaOff val="0"/>
                </a:schemeClr>
              </a:fillRef>
              <a:effectRef idx="0">
                <a:schemeClr val="accent5">
                  <a:hueOff val="-1351709"/>
                  <a:satOff val="-3484"/>
                  <a:lumOff val="-2353"/>
                  <a:alphaOff val="0"/>
                </a:schemeClr>
              </a:effectRef>
              <a:fontRef idx="minor">
                <a:schemeClr val="lt1"/>
              </a:fontRef>
            </p:style>
          </p:sp>
          <p:sp>
            <p:nvSpPr>
              <p:cNvPr id="9" name="TextBox 8">
                <a:extLst>
                  <a:ext uri="{FF2B5EF4-FFF2-40B4-BE49-F238E27FC236}">
                    <a16:creationId xmlns:a16="http://schemas.microsoft.com/office/drawing/2014/main" id="{FA6508CB-D65B-42E7-A4C3-F9CEC954AA64}"/>
                  </a:ext>
                </a:extLst>
              </p:cNvPr>
              <p:cNvSpPr txBox="1"/>
              <p:nvPr/>
            </p:nvSpPr>
            <p:spPr>
              <a:xfrm>
                <a:off x="1791169" y="1264419"/>
                <a:ext cx="1568611" cy="5831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3200" kern="1200" dirty="0"/>
                  <a:t>Who is the Customer</a:t>
                </a:r>
              </a:p>
            </p:txBody>
          </p:sp>
        </p:grpSp>
        <p:grpSp>
          <p:nvGrpSpPr>
            <p:cNvPr id="10" name="Group 9">
              <a:extLst>
                <a:ext uri="{FF2B5EF4-FFF2-40B4-BE49-F238E27FC236}">
                  <a16:creationId xmlns:a16="http://schemas.microsoft.com/office/drawing/2014/main" id="{08523BC8-938D-4094-AB1E-1BE2B41D63F2}"/>
                </a:ext>
              </a:extLst>
            </p:cNvPr>
            <p:cNvGrpSpPr/>
            <p:nvPr/>
          </p:nvGrpSpPr>
          <p:grpSpPr>
            <a:xfrm>
              <a:off x="1523999" y="2439145"/>
              <a:ext cx="9593180" cy="3296492"/>
              <a:chOff x="1791169" y="1847550"/>
              <a:chExt cx="1568611" cy="1239367"/>
            </a:xfrm>
          </p:grpSpPr>
          <p:sp>
            <p:nvSpPr>
              <p:cNvPr id="11" name="Rectangle 10">
                <a:extLst>
                  <a:ext uri="{FF2B5EF4-FFF2-40B4-BE49-F238E27FC236}">
                    <a16:creationId xmlns:a16="http://schemas.microsoft.com/office/drawing/2014/main" id="{8E99D6A0-A843-464F-B9CA-9C602D72C15C}"/>
                  </a:ext>
                </a:extLst>
              </p:cNvPr>
              <p:cNvSpPr/>
              <p:nvPr/>
            </p:nvSpPr>
            <p:spPr>
              <a:xfrm>
                <a:off x="1791169" y="1847550"/>
                <a:ext cx="1568611" cy="1239367"/>
              </a:xfrm>
              <a:prstGeom prst="rect">
                <a:avLst/>
              </a:prstGeom>
            </p:spPr>
            <p:style>
              <a:lnRef idx="2">
                <a:schemeClr val="accent5">
                  <a:tint val="40000"/>
                  <a:alpha val="90000"/>
                  <a:hueOff val="-1347952"/>
                  <a:satOff val="-4566"/>
                  <a:lumOff val="-586"/>
                  <a:alphaOff val="0"/>
                </a:schemeClr>
              </a:lnRef>
              <a:fillRef idx="1">
                <a:schemeClr val="accent5">
                  <a:tint val="40000"/>
                  <a:alpha val="90000"/>
                  <a:hueOff val="-1347952"/>
                  <a:satOff val="-4566"/>
                  <a:lumOff val="-586"/>
                  <a:alphaOff val="0"/>
                </a:schemeClr>
              </a:fillRef>
              <a:effectRef idx="0">
                <a:schemeClr val="accent5">
                  <a:tint val="40000"/>
                  <a:alpha val="90000"/>
                  <a:hueOff val="-1347952"/>
                  <a:satOff val="-4566"/>
                  <a:lumOff val="-586"/>
                  <a:alphaOff val="0"/>
                </a:schemeClr>
              </a:effectRef>
              <a:fontRef idx="minor">
                <a:schemeClr val="dk1">
                  <a:hueOff val="0"/>
                  <a:satOff val="0"/>
                  <a:lumOff val="0"/>
                  <a:alphaOff val="0"/>
                </a:schemeClr>
              </a:fontRef>
            </p:style>
          </p:sp>
          <p:sp>
            <p:nvSpPr>
              <p:cNvPr id="12" name="TextBox 11">
                <a:extLst>
                  <a:ext uri="{FF2B5EF4-FFF2-40B4-BE49-F238E27FC236}">
                    <a16:creationId xmlns:a16="http://schemas.microsoft.com/office/drawing/2014/main" id="{6D10AAE6-1C69-428E-8FAB-265E2933B3C6}"/>
                  </a:ext>
                </a:extLst>
              </p:cNvPr>
              <p:cNvSpPr txBox="1"/>
              <p:nvPr/>
            </p:nvSpPr>
            <p:spPr>
              <a:xfrm>
                <a:off x="1791169" y="1847550"/>
                <a:ext cx="1568611" cy="12393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3200" kern="1200" dirty="0">
                    <a:solidFill>
                      <a:srgbClr val="A6A6A6"/>
                    </a:solidFill>
                  </a:rPr>
                  <a:t>Organization’s Philosophy</a:t>
                </a:r>
              </a:p>
              <a:p>
                <a:pPr marL="114300" lvl="1" indent="-114300" algn="l" defTabSz="533400">
                  <a:lnSpc>
                    <a:spcPct val="90000"/>
                  </a:lnSpc>
                  <a:spcBef>
                    <a:spcPct val="0"/>
                  </a:spcBef>
                  <a:spcAft>
                    <a:spcPct val="15000"/>
                  </a:spcAft>
                  <a:buChar char="•"/>
                </a:pPr>
                <a:r>
                  <a:rPr lang="en-US" sz="3200" kern="1200" dirty="0">
                    <a:solidFill>
                      <a:srgbClr val="A6A6A6"/>
                    </a:solidFill>
                  </a:rPr>
                  <a:t>IT Pro Profile &amp; Personas</a:t>
                </a:r>
              </a:p>
              <a:p>
                <a:pPr marL="114300" lvl="1" indent="-114300" algn="l" defTabSz="533400">
                  <a:lnSpc>
                    <a:spcPct val="90000"/>
                  </a:lnSpc>
                  <a:spcBef>
                    <a:spcPct val="0"/>
                  </a:spcBef>
                  <a:spcAft>
                    <a:spcPct val="15000"/>
                  </a:spcAft>
                  <a:buChar char="•"/>
                </a:pPr>
                <a:r>
                  <a:rPr lang="en-US" sz="3200" kern="1200" dirty="0">
                    <a:solidFill>
                      <a:schemeClr val="tx1"/>
                    </a:solidFill>
                  </a:rPr>
                  <a:t>Customer Journey</a:t>
                </a:r>
              </a:p>
              <a:p>
                <a:pPr marL="114300" lvl="1" indent="-114300" algn="l" defTabSz="533400">
                  <a:lnSpc>
                    <a:spcPct val="90000"/>
                  </a:lnSpc>
                  <a:spcBef>
                    <a:spcPct val="0"/>
                  </a:spcBef>
                  <a:spcAft>
                    <a:spcPct val="15000"/>
                  </a:spcAft>
                  <a:buChar char="•"/>
                </a:pPr>
                <a:r>
                  <a:rPr lang="en-US" sz="3200" kern="1200" dirty="0">
                    <a:solidFill>
                      <a:srgbClr val="A6A6A6"/>
                    </a:solidFill>
                  </a:rPr>
                  <a:t>Priorities at Each Stage of Journey</a:t>
                </a:r>
              </a:p>
            </p:txBody>
          </p:sp>
        </p:grpSp>
      </p:grpSp>
      <p:cxnSp>
        <p:nvCxnSpPr>
          <p:cNvPr id="13" name="Straight Connector 12">
            <a:extLst>
              <a:ext uri="{FF2B5EF4-FFF2-40B4-BE49-F238E27FC236}">
                <a16:creationId xmlns:a16="http://schemas.microsoft.com/office/drawing/2014/main" id="{48B5F69A-6CA0-4F18-BA99-509CE73C46BD}"/>
              </a:ext>
            </a:extLst>
          </p:cNvPr>
          <p:cNvCxnSpPr/>
          <p:nvPr/>
        </p:nvCxnSpPr>
        <p:spPr>
          <a:xfrm flipV="1">
            <a:off x="2606566" y="1912883"/>
            <a:ext cx="1765125" cy="11351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8595C16-E187-405B-B1AC-2D64122F6F12}"/>
              </a:ext>
            </a:extLst>
          </p:cNvPr>
          <p:cNvCxnSpPr/>
          <p:nvPr/>
        </p:nvCxnSpPr>
        <p:spPr>
          <a:xfrm>
            <a:off x="2659117" y="4971393"/>
            <a:ext cx="1712572" cy="44143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956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0EB-A8E1-4F69-BCEE-4FEA378CE73D}"/>
              </a:ext>
            </a:extLst>
          </p:cNvPr>
          <p:cNvSpPr>
            <a:spLocks noGrp="1"/>
          </p:cNvSpPr>
          <p:nvPr>
            <p:ph type="title"/>
          </p:nvPr>
        </p:nvSpPr>
        <p:spPr>
          <a:xfrm>
            <a:off x="838200" y="365125"/>
            <a:ext cx="10515600" cy="1325563"/>
          </a:xfrm>
        </p:spPr>
        <p:txBody>
          <a:bodyPr>
            <a:normAutofit/>
          </a:bodyPr>
          <a:lstStyle/>
          <a:p>
            <a:r>
              <a:rPr lang="en-US" dirty="0"/>
              <a:t>Agenda	</a:t>
            </a:r>
          </a:p>
        </p:txBody>
      </p:sp>
      <p:graphicFrame>
        <p:nvGraphicFramePr>
          <p:cNvPr id="5" name="Content Placeholder 2">
            <a:extLst>
              <a:ext uri="{FF2B5EF4-FFF2-40B4-BE49-F238E27FC236}">
                <a16:creationId xmlns:a16="http://schemas.microsoft.com/office/drawing/2014/main" id="{00E5A450-7E2F-4083-9C97-CF39ECE546CA}"/>
              </a:ext>
            </a:extLst>
          </p:cNvPr>
          <p:cNvGraphicFramePr>
            <a:graphicFrameLocks noGrp="1"/>
          </p:cNvGraphicFramePr>
          <p:nvPr>
            <p:ph idx="1"/>
            <p:extLst>
              <p:ext uri="{D42A27DB-BD31-4B8C-83A1-F6EECF244321}">
                <p14:modId xmlns:p14="http://schemas.microsoft.com/office/powerpoint/2010/main" val="421542291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B15056DA-0B24-400B-A991-0A49F505C0E3}"/>
              </a:ext>
            </a:extLst>
          </p:cNvPr>
          <p:cNvSpPr txBox="1"/>
          <p:nvPr/>
        </p:nvSpPr>
        <p:spPr>
          <a:xfrm>
            <a:off x="4371691" y="2013501"/>
            <a:ext cx="2829697" cy="370703"/>
          </a:xfrm>
          <a:prstGeom prst="rect">
            <a:avLst/>
          </a:prstGeom>
          <a:noFill/>
        </p:spPr>
        <p:txBody>
          <a:bodyPr wrap="square" rtlCol="0">
            <a:spAutoFit/>
          </a:bodyPr>
          <a:lstStyle/>
          <a:p>
            <a:pPr algn="ctr"/>
            <a:r>
              <a:rPr lang="en-US" dirty="0">
                <a:solidFill>
                  <a:srgbClr val="C00000"/>
                </a:solidFill>
              </a:rPr>
              <a:t>GTM Strategy</a:t>
            </a:r>
          </a:p>
        </p:txBody>
      </p:sp>
    </p:spTree>
    <p:extLst>
      <p:ext uri="{BB962C8B-B14F-4D97-AF65-F5344CB8AC3E}">
        <p14:creationId xmlns:p14="http://schemas.microsoft.com/office/powerpoint/2010/main" val="1993097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itle 2"/>
          <p:cNvSpPr>
            <a:spLocks noGrp="1"/>
          </p:cNvSpPr>
          <p:nvPr>
            <p:ph type="title"/>
          </p:nvPr>
        </p:nvSpPr>
        <p:spPr/>
        <p:txBody>
          <a:bodyPr anchor="ctr">
            <a:normAutofit/>
          </a:bodyPr>
          <a:lstStyle/>
          <a:p>
            <a:r>
              <a:rPr lang="en-US" sz="3200" dirty="0"/>
              <a:t>Nine Core Steps For The Customer Journey</a:t>
            </a:r>
          </a:p>
        </p:txBody>
      </p:sp>
      <p:sp>
        <p:nvSpPr>
          <p:cNvPr id="2" name="Slide Number Placeholder 1"/>
          <p:cNvSpPr>
            <a:spLocks noGrp="1"/>
          </p:cNvSpPr>
          <p:nvPr>
            <p:ph type="sldNum" sz="quarter" idx="12"/>
          </p:nvPr>
        </p:nvSpPr>
        <p:spPr/>
        <p:txBody>
          <a:bodyPr/>
          <a:lstStyle/>
          <a:p>
            <a:fld id="{727B4C2D-45E2-4621-8491-2995EB46A674}" type="slidenum">
              <a:rPr lang="en-US" smtClean="0"/>
              <a:pPr/>
              <a:t>20</a:t>
            </a:fld>
            <a:endParaRPr lang="en-US" dirty="0"/>
          </a:p>
        </p:txBody>
      </p:sp>
      <p:grpSp>
        <p:nvGrpSpPr>
          <p:cNvPr id="58" name="Group 57"/>
          <p:cNvGrpSpPr/>
          <p:nvPr/>
        </p:nvGrpSpPr>
        <p:grpSpPr>
          <a:xfrm>
            <a:off x="679673" y="3045662"/>
            <a:ext cx="10785766" cy="1137095"/>
            <a:chOff x="727178" y="2206749"/>
            <a:chExt cx="9760156" cy="905316"/>
          </a:xfrm>
        </p:grpSpPr>
        <p:grpSp>
          <p:nvGrpSpPr>
            <p:cNvPr id="62" name="Group 61"/>
            <p:cNvGrpSpPr/>
            <p:nvPr/>
          </p:nvGrpSpPr>
          <p:grpSpPr>
            <a:xfrm>
              <a:off x="4049460" y="2206749"/>
              <a:ext cx="914400" cy="831273"/>
              <a:chOff x="4258392" y="4710741"/>
              <a:chExt cx="1157990" cy="1118058"/>
            </a:xfrm>
          </p:grpSpPr>
          <p:sp>
            <p:nvSpPr>
              <p:cNvPr id="133" name="Rectangle 132"/>
              <p:cNvSpPr/>
              <p:nvPr/>
            </p:nvSpPr>
            <p:spPr bwMode="auto">
              <a:xfrm>
                <a:off x="4258392" y="4710741"/>
                <a:ext cx="1157990" cy="111805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pic>
            <p:nvPicPr>
              <p:cNvPr id="134" name="Picture 133" descr="\\MAGNUM\Projects\Microsoft\Cloud Power FY12\Design\Icons\PNGs\Marketplace.png"/>
              <p:cNvPicPr>
                <a:picLocks noChangeAspect="1" noChangeArrowheads="1"/>
              </p:cNvPicPr>
              <p:nvPr/>
            </p:nvPicPr>
            <p:blipFill rotWithShape="1">
              <a:blip r:embed="rId3" cstate="print">
                <a:lum bright="100000"/>
              </a:blip>
              <a:srcRect l="8152" t="27892" r="9017" b="23682"/>
              <a:stretch/>
            </p:blipFill>
            <p:spPr bwMode="auto">
              <a:xfrm>
                <a:off x="4558032" y="4867570"/>
                <a:ext cx="558711" cy="326651"/>
              </a:xfrm>
              <a:prstGeom prst="rect">
                <a:avLst/>
              </a:prstGeom>
              <a:noFill/>
            </p:spPr>
          </p:pic>
          <p:sp>
            <p:nvSpPr>
              <p:cNvPr id="135" name="Rectangle 134"/>
              <p:cNvSpPr/>
              <p:nvPr/>
            </p:nvSpPr>
            <p:spPr>
              <a:xfrm>
                <a:off x="4478583" y="5415479"/>
                <a:ext cx="751701" cy="260367"/>
              </a:xfrm>
              <a:prstGeom prst="rect">
                <a:avLst/>
              </a:prstGeom>
            </p:spPr>
            <p:txBody>
              <a:bodyPr wrap="none">
                <a:spAutoFit/>
              </a:bodyPr>
              <a:lstStyle/>
              <a:p>
                <a:pPr algn="r" defTabSz="896091" fontAlgn="base">
                  <a:spcBef>
                    <a:spcPct val="0"/>
                  </a:spcBef>
                  <a:spcAft>
                    <a:spcPct val="0"/>
                  </a:spcAft>
                  <a:defRPr/>
                </a:pPr>
                <a:r>
                  <a:rPr lang="en-US" sz="980" b="1" dirty="0">
                    <a:solidFill>
                      <a:srgbClr val="FFFFFF"/>
                    </a:solidFill>
                    <a:latin typeface="Segoe UI" pitchFamily="34" charset="0"/>
                    <a:ea typeface="Segoe UI" pitchFamily="34" charset="0"/>
                    <a:cs typeface="Segoe UI" pitchFamily="34" charset="0"/>
                  </a:rPr>
                  <a:t>PAYING</a:t>
                </a:r>
              </a:p>
            </p:txBody>
          </p:sp>
        </p:grpSp>
        <p:grpSp>
          <p:nvGrpSpPr>
            <p:cNvPr id="64" name="Group 63"/>
            <p:cNvGrpSpPr/>
            <p:nvPr/>
          </p:nvGrpSpPr>
          <p:grpSpPr>
            <a:xfrm>
              <a:off x="727178" y="2206749"/>
              <a:ext cx="992483" cy="831273"/>
              <a:chOff x="214503" y="4705079"/>
              <a:chExt cx="1256873" cy="1118058"/>
            </a:xfrm>
          </p:grpSpPr>
          <p:sp>
            <p:nvSpPr>
              <p:cNvPr id="130" name="Rectangle 129"/>
              <p:cNvSpPr/>
              <p:nvPr/>
            </p:nvSpPr>
            <p:spPr bwMode="auto">
              <a:xfrm>
                <a:off x="263943" y="4705079"/>
                <a:ext cx="1157990" cy="111805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131" name="Rectangle 130"/>
              <p:cNvSpPr/>
              <p:nvPr/>
            </p:nvSpPr>
            <p:spPr>
              <a:xfrm>
                <a:off x="214503" y="5355297"/>
                <a:ext cx="1256873" cy="421861"/>
              </a:xfrm>
              <a:prstGeom prst="rect">
                <a:avLst/>
              </a:prstGeom>
            </p:spPr>
            <p:txBody>
              <a:bodyPr wrap="none">
                <a:spAutoFit/>
              </a:bodyPr>
              <a:lstStyle/>
              <a:p>
                <a:pPr algn="ctr" defTabSz="896091" fontAlgn="base">
                  <a:spcBef>
                    <a:spcPct val="0"/>
                  </a:spcBef>
                  <a:spcAft>
                    <a:spcPct val="0"/>
                  </a:spcAft>
                  <a:defRPr/>
                </a:pPr>
                <a:r>
                  <a:rPr lang="en-US" sz="980" b="1" dirty="0">
                    <a:solidFill>
                      <a:srgbClr val="FFFFFF"/>
                    </a:solidFill>
                    <a:latin typeface="Segoe UI" pitchFamily="34" charset="0"/>
                    <a:ea typeface="Segoe UI" pitchFamily="34" charset="0"/>
                    <a:cs typeface="Segoe UI" pitchFamily="34" charset="0"/>
                  </a:rPr>
                  <a:t>PRE PURCHASE</a:t>
                </a:r>
                <a:br>
                  <a:rPr lang="en-US" sz="980" b="1" dirty="0">
                    <a:solidFill>
                      <a:srgbClr val="FFFFFF"/>
                    </a:solidFill>
                    <a:latin typeface="Segoe UI" pitchFamily="34" charset="0"/>
                    <a:ea typeface="Segoe UI" pitchFamily="34" charset="0"/>
                    <a:cs typeface="Segoe UI" pitchFamily="34" charset="0"/>
                  </a:rPr>
                </a:br>
                <a:r>
                  <a:rPr lang="en-US" sz="980" b="1" dirty="0">
                    <a:solidFill>
                      <a:srgbClr val="FFFFFF"/>
                    </a:solidFill>
                    <a:latin typeface="Segoe UI" pitchFamily="34" charset="0"/>
                    <a:ea typeface="Segoe UI" pitchFamily="34" charset="0"/>
                    <a:cs typeface="Segoe UI" pitchFamily="34" charset="0"/>
                  </a:rPr>
                  <a:t>LEARNING</a:t>
                </a:r>
              </a:p>
            </p:txBody>
          </p:sp>
          <p:sp>
            <p:nvSpPr>
              <p:cNvPr id="132" name="Freeform 18"/>
              <p:cNvSpPr>
                <a:spLocks noChangeAspect="1" noEditPoints="1"/>
              </p:cNvSpPr>
              <p:nvPr/>
            </p:nvSpPr>
            <p:spPr bwMode="black">
              <a:xfrm>
                <a:off x="667864" y="4845890"/>
                <a:ext cx="350148" cy="404479"/>
              </a:xfrm>
              <a:custGeom>
                <a:avLst/>
                <a:gdLst>
                  <a:gd name="T0" fmla="*/ 129 w 246"/>
                  <a:gd name="T1" fmla="*/ 192 h 300"/>
                  <a:gd name="T2" fmla="*/ 43 w 246"/>
                  <a:gd name="T3" fmla="*/ 202 h 300"/>
                  <a:gd name="T4" fmla="*/ 129 w 246"/>
                  <a:gd name="T5" fmla="*/ 126 h 300"/>
                  <a:gd name="T6" fmla="*/ 43 w 246"/>
                  <a:gd name="T7" fmla="*/ 135 h 300"/>
                  <a:gd name="T8" fmla="*/ 129 w 246"/>
                  <a:gd name="T9" fmla="*/ 126 h 300"/>
                  <a:gd name="T10" fmla="*/ 215 w 246"/>
                  <a:gd name="T11" fmla="*/ 101 h 300"/>
                  <a:gd name="T12" fmla="*/ 219 w 246"/>
                  <a:gd name="T13" fmla="*/ 90 h 300"/>
                  <a:gd name="T14" fmla="*/ 208 w 246"/>
                  <a:gd name="T15" fmla="*/ 111 h 300"/>
                  <a:gd name="T16" fmla="*/ 43 w 246"/>
                  <a:gd name="T17" fmla="*/ 92 h 300"/>
                  <a:gd name="T18" fmla="*/ 117 w 246"/>
                  <a:gd name="T19" fmla="*/ 102 h 300"/>
                  <a:gd name="T20" fmla="*/ 43 w 246"/>
                  <a:gd name="T21" fmla="*/ 235 h 300"/>
                  <a:gd name="T22" fmla="*/ 117 w 246"/>
                  <a:gd name="T23" fmla="*/ 226 h 300"/>
                  <a:gd name="T24" fmla="*/ 43 w 246"/>
                  <a:gd name="T25" fmla="*/ 235 h 300"/>
                  <a:gd name="T26" fmla="*/ 11 w 246"/>
                  <a:gd name="T27" fmla="*/ 287 h 300"/>
                  <a:gd name="T28" fmla="*/ 35 w 246"/>
                  <a:gd name="T29" fmla="*/ 36 h 300"/>
                  <a:gd name="T30" fmla="*/ 0 w 246"/>
                  <a:gd name="T31" fmla="*/ 22 h 300"/>
                  <a:gd name="T32" fmla="*/ 219 w 246"/>
                  <a:gd name="T33" fmla="*/ 300 h 300"/>
                  <a:gd name="T34" fmla="*/ 208 w 246"/>
                  <a:gd name="T35" fmla="*/ 173 h 300"/>
                  <a:gd name="T36" fmla="*/ 117 w 246"/>
                  <a:gd name="T37" fmla="*/ 159 h 300"/>
                  <a:gd name="T38" fmla="*/ 43 w 246"/>
                  <a:gd name="T39" fmla="*/ 169 h 300"/>
                  <a:gd name="T40" fmla="*/ 117 w 246"/>
                  <a:gd name="T41" fmla="*/ 159 h 300"/>
                  <a:gd name="T42" fmla="*/ 57 w 246"/>
                  <a:gd name="T43" fmla="*/ 22 h 300"/>
                  <a:gd name="T44" fmla="*/ 86 w 246"/>
                  <a:gd name="T45" fmla="*/ 20 h 300"/>
                  <a:gd name="T46" fmla="*/ 110 w 246"/>
                  <a:gd name="T47" fmla="*/ 0 h 300"/>
                  <a:gd name="T48" fmla="*/ 133 w 246"/>
                  <a:gd name="T49" fmla="*/ 20 h 300"/>
                  <a:gd name="T50" fmla="*/ 162 w 246"/>
                  <a:gd name="T51" fmla="*/ 22 h 300"/>
                  <a:gd name="T52" fmla="*/ 179 w 246"/>
                  <a:gd name="T53" fmla="*/ 43 h 300"/>
                  <a:gd name="T54" fmla="*/ 41 w 246"/>
                  <a:gd name="T55" fmla="*/ 36 h 300"/>
                  <a:gd name="T56" fmla="*/ 110 w 246"/>
                  <a:gd name="T57" fmla="*/ 20 h 300"/>
                  <a:gd name="T58" fmla="*/ 110 w 246"/>
                  <a:gd name="T59" fmla="*/ 11 h 300"/>
                  <a:gd name="T60" fmla="*/ 190 w 246"/>
                  <a:gd name="T61" fmla="*/ 269 h 300"/>
                  <a:gd name="T62" fmla="*/ 29 w 246"/>
                  <a:gd name="T63" fmla="*/ 59 h 300"/>
                  <a:gd name="T64" fmla="*/ 190 w 246"/>
                  <a:gd name="T65" fmla="*/ 71 h 300"/>
                  <a:gd name="T66" fmla="*/ 200 w 246"/>
                  <a:gd name="T67" fmla="*/ 49 h 300"/>
                  <a:gd name="T68" fmla="*/ 19 w 246"/>
                  <a:gd name="T69" fmla="*/ 278 h 300"/>
                  <a:gd name="T70" fmla="*/ 200 w 246"/>
                  <a:gd name="T71" fmla="*/ 185 h 300"/>
                  <a:gd name="T72" fmla="*/ 190 w 246"/>
                  <a:gd name="T73" fmla="*/ 269 h 300"/>
                  <a:gd name="T74" fmla="*/ 190 w 246"/>
                  <a:gd name="T75" fmla="*/ 133 h 300"/>
                  <a:gd name="T76" fmla="*/ 200 w 246"/>
                  <a:gd name="T77" fmla="*/ 124 h 300"/>
                  <a:gd name="T78" fmla="*/ 215 w 246"/>
                  <a:gd name="T79" fmla="*/ 35 h 300"/>
                  <a:gd name="T80" fmla="*/ 219 w 246"/>
                  <a:gd name="T81" fmla="*/ 22 h 300"/>
                  <a:gd name="T82" fmla="*/ 184 w 246"/>
                  <a:gd name="T83" fmla="*/ 36 h 300"/>
                  <a:gd name="T84" fmla="*/ 208 w 246"/>
                  <a:gd name="T85" fmla="*/ 44 h 300"/>
                  <a:gd name="T86" fmla="*/ 246 w 246"/>
                  <a:gd name="T87" fmla="*/ 41 h 300"/>
                  <a:gd name="T88" fmla="*/ 155 w 246"/>
                  <a:gd name="T89" fmla="*/ 134 h 300"/>
                  <a:gd name="T90" fmla="*/ 156 w 246"/>
                  <a:gd name="T91" fmla="*/ 92 h 300"/>
                  <a:gd name="T92" fmla="*/ 218 w 246"/>
                  <a:gd name="T93" fmla="*/ 41 h 300"/>
                  <a:gd name="T94" fmla="*/ 246 w 246"/>
                  <a:gd name="T95" fmla="*/ 107 h 300"/>
                  <a:gd name="T96" fmla="*/ 155 w 246"/>
                  <a:gd name="T97" fmla="*/ 201 h 300"/>
                  <a:gd name="T98" fmla="*/ 156 w 246"/>
                  <a:gd name="T99" fmla="*/ 159 h 300"/>
                  <a:gd name="T100" fmla="*/ 218 w 246"/>
                  <a:gd name="T101" fmla="*/ 10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6" h="300">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rgbClr val="FFFFFF"/>
              </a:solidFill>
              <a:ln>
                <a:noFill/>
              </a:ln>
            </p:spPr>
            <p:txBody>
              <a:bodyPr vert="horz" wrap="square" lIns="80687" tIns="40344" rIns="80687" bIns="40344" numCol="1" anchor="t" anchorCtr="0" compatLnSpc="1">
                <a:prstTxWarp prst="textNoShape">
                  <a:avLst/>
                </a:prstTxWarp>
              </a:bodyPr>
              <a:lstStyle/>
              <a:p>
                <a:pPr defTabSz="672532">
                  <a:defRPr/>
                </a:pPr>
                <a:endParaRPr lang="en-US" sz="1568" dirty="0">
                  <a:solidFill>
                    <a:prstClr val="black"/>
                  </a:solidFill>
                  <a:latin typeface="Segoe" pitchFamily="34" charset="0"/>
                </a:endParaRPr>
              </a:p>
            </p:txBody>
          </p:sp>
        </p:grpSp>
        <p:grpSp>
          <p:nvGrpSpPr>
            <p:cNvPr id="65" name="Group 64"/>
            <p:cNvGrpSpPr/>
            <p:nvPr/>
          </p:nvGrpSpPr>
          <p:grpSpPr>
            <a:xfrm>
              <a:off x="1854924" y="2206749"/>
              <a:ext cx="914400" cy="831273"/>
              <a:chOff x="1603705" y="4701735"/>
              <a:chExt cx="1157990" cy="1118058"/>
            </a:xfrm>
          </p:grpSpPr>
          <p:sp>
            <p:nvSpPr>
              <p:cNvPr id="124" name="Rectangle 123"/>
              <p:cNvSpPr/>
              <p:nvPr/>
            </p:nvSpPr>
            <p:spPr bwMode="auto">
              <a:xfrm>
                <a:off x="1603705" y="4701735"/>
                <a:ext cx="1157990" cy="111805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pic>
            <p:nvPicPr>
              <p:cNvPr id="128" name="Picture 5" descr="\\MAGNUM\Projects\Microsoft\Cloud Power FY12\Design\Icons\PNGs\Stop_watch.png"/>
              <p:cNvPicPr>
                <a:picLocks noChangeAspect="1" noChangeArrowheads="1"/>
              </p:cNvPicPr>
              <p:nvPr/>
            </p:nvPicPr>
            <p:blipFill>
              <a:blip r:embed="rId4" cstate="print">
                <a:lum bright="100000"/>
              </a:blip>
              <a:srcRect/>
              <a:stretch>
                <a:fillRect/>
              </a:stretch>
            </p:blipFill>
            <p:spPr bwMode="auto">
              <a:xfrm>
                <a:off x="1871507" y="4766448"/>
                <a:ext cx="622387" cy="589316"/>
              </a:xfrm>
              <a:prstGeom prst="rect">
                <a:avLst/>
              </a:prstGeom>
              <a:noFill/>
            </p:spPr>
          </p:pic>
          <p:sp>
            <p:nvSpPr>
              <p:cNvPr id="129" name="Rectangle 128"/>
              <p:cNvSpPr/>
              <p:nvPr/>
            </p:nvSpPr>
            <p:spPr>
              <a:xfrm>
                <a:off x="1746230" y="5373340"/>
                <a:ext cx="872942" cy="260367"/>
              </a:xfrm>
              <a:prstGeom prst="rect">
                <a:avLst/>
              </a:prstGeom>
            </p:spPr>
            <p:txBody>
              <a:bodyPr wrap="none">
                <a:spAutoFit/>
              </a:bodyPr>
              <a:lstStyle/>
              <a:p>
                <a:pPr algn="ctr" defTabSz="896091" fontAlgn="base">
                  <a:spcBef>
                    <a:spcPct val="0"/>
                  </a:spcBef>
                  <a:spcAft>
                    <a:spcPct val="0"/>
                  </a:spcAft>
                  <a:defRPr/>
                </a:pPr>
                <a:r>
                  <a:rPr lang="en-US" sz="980" b="1" dirty="0">
                    <a:solidFill>
                      <a:srgbClr val="FFFFFF"/>
                    </a:solidFill>
                    <a:latin typeface="Segoe UI" pitchFamily="34" charset="0"/>
                    <a:ea typeface="Segoe UI" pitchFamily="34" charset="0"/>
                    <a:cs typeface="Segoe UI" pitchFamily="34" charset="0"/>
                  </a:rPr>
                  <a:t>TRIALING</a:t>
                </a:r>
              </a:p>
            </p:txBody>
          </p:sp>
        </p:grpSp>
        <p:grpSp>
          <p:nvGrpSpPr>
            <p:cNvPr id="67" name="Group 66"/>
            <p:cNvGrpSpPr/>
            <p:nvPr/>
          </p:nvGrpSpPr>
          <p:grpSpPr>
            <a:xfrm>
              <a:off x="2923972" y="2206749"/>
              <a:ext cx="914400" cy="831273"/>
              <a:chOff x="2937903" y="4710741"/>
              <a:chExt cx="1157990" cy="1118058"/>
            </a:xfrm>
          </p:grpSpPr>
          <p:sp>
            <p:nvSpPr>
              <p:cNvPr id="114" name="Rectangle 113"/>
              <p:cNvSpPr/>
              <p:nvPr/>
            </p:nvSpPr>
            <p:spPr bwMode="auto">
              <a:xfrm>
                <a:off x="2937903" y="4710741"/>
                <a:ext cx="1157990" cy="111805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grpSp>
            <p:nvGrpSpPr>
              <p:cNvPr id="115" name="Group 114"/>
              <p:cNvGrpSpPr/>
              <p:nvPr/>
            </p:nvGrpSpPr>
            <p:grpSpPr>
              <a:xfrm>
                <a:off x="3244174" y="4960286"/>
                <a:ext cx="545448" cy="328857"/>
                <a:chOff x="4663774" y="5097709"/>
                <a:chExt cx="545448" cy="328857"/>
              </a:xfrm>
            </p:grpSpPr>
            <p:sp>
              <p:nvSpPr>
                <p:cNvPr id="117" name="Freeform 26"/>
                <p:cNvSpPr>
                  <a:spLocks/>
                </p:cNvSpPr>
                <p:nvPr/>
              </p:nvSpPr>
              <p:spPr bwMode="black">
                <a:xfrm>
                  <a:off x="4730401" y="5141674"/>
                  <a:ext cx="395316" cy="284892"/>
                </a:xfrm>
                <a:custGeom>
                  <a:avLst/>
                  <a:gdLst>
                    <a:gd name="T0" fmla="*/ 183 w 188"/>
                    <a:gd name="T1" fmla="*/ 84 h 137"/>
                    <a:gd name="T2" fmla="*/ 104 w 188"/>
                    <a:gd name="T3" fmla="*/ 27 h 137"/>
                    <a:gd name="T4" fmla="*/ 86 w 188"/>
                    <a:gd name="T5" fmla="*/ 19 h 137"/>
                    <a:gd name="T6" fmla="*/ 59 w 188"/>
                    <a:gd name="T7" fmla="*/ 34 h 137"/>
                    <a:gd name="T8" fmla="*/ 56 w 188"/>
                    <a:gd name="T9" fmla="*/ 36 h 137"/>
                    <a:gd name="T10" fmla="*/ 43 w 188"/>
                    <a:gd name="T11" fmla="*/ 38 h 137"/>
                    <a:gd name="T12" fmla="*/ 43 w 188"/>
                    <a:gd name="T13" fmla="*/ 38 h 137"/>
                    <a:gd name="T14" fmla="*/ 26 w 188"/>
                    <a:gd name="T15" fmla="*/ 27 h 137"/>
                    <a:gd name="T16" fmla="*/ 24 w 188"/>
                    <a:gd name="T17" fmla="*/ 14 h 137"/>
                    <a:gd name="T18" fmla="*/ 31 w 188"/>
                    <a:gd name="T19" fmla="*/ 0 h 137"/>
                    <a:gd name="T20" fmla="*/ 21 w 188"/>
                    <a:gd name="T21" fmla="*/ 0 h 137"/>
                    <a:gd name="T22" fmla="*/ 1 w 188"/>
                    <a:gd name="T23" fmla="*/ 79 h 137"/>
                    <a:gd name="T24" fmla="*/ 4 w 188"/>
                    <a:gd name="T25" fmla="*/ 80 h 137"/>
                    <a:gd name="T26" fmla="*/ 16 w 188"/>
                    <a:gd name="T27" fmla="*/ 70 h 137"/>
                    <a:gd name="T28" fmla="*/ 22 w 188"/>
                    <a:gd name="T29" fmla="*/ 70 h 137"/>
                    <a:gd name="T30" fmla="*/ 32 w 188"/>
                    <a:gd name="T31" fmla="*/ 74 h 137"/>
                    <a:gd name="T32" fmla="*/ 43 w 188"/>
                    <a:gd name="T33" fmla="*/ 72 h 137"/>
                    <a:gd name="T34" fmla="*/ 44 w 188"/>
                    <a:gd name="T35" fmla="*/ 72 h 137"/>
                    <a:gd name="T36" fmla="*/ 53 w 188"/>
                    <a:gd name="T37" fmla="*/ 76 h 137"/>
                    <a:gd name="T38" fmla="*/ 65 w 188"/>
                    <a:gd name="T39" fmla="*/ 74 h 137"/>
                    <a:gd name="T40" fmla="*/ 67 w 188"/>
                    <a:gd name="T41" fmla="*/ 74 h 137"/>
                    <a:gd name="T42" fmla="*/ 80 w 188"/>
                    <a:gd name="T43" fmla="*/ 88 h 137"/>
                    <a:gd name="T44" fmla="*/ 83 w 188"/>
                    <a:gd name="T45" fmla="*/ 88 h 137"/>
                    <a:gd name="T46" fmla="*/ 85 w 188"/>
                    <a:gd name="T47" fmla="*/ 89 h 137"/>
                    <a:gd name="T48" fmla="*/ 99 w 188"/>
                    <a:gd name="T49" fmla="*/ 108 h 137"/>
                    <a:gd name="T50" fmla="*/ 99 w 188"/>
                    <a:gd name="T51" fmla="*/ 110 h 137"/>
                    <a:gd name="T52" fmla="*/ 96 w 188"/>
                    <a:gd name="T53" fmla="*/ 124 h 137"/>
                    <a:gd name="T54" fmla="*/ 114 w 188"/>
                    <a:gd name="T55" fmla="*/ 137 h 137"/>
                    <a:gd name="T56" fmla="*/ 123 w 188"/>
                    <a:gd name="T57" fmla="*/ 132 h 137"/>
                    <a:gd name="T58" fmla="*/ 124 w 188"/>
                    <a:gd name="T59" fmla="*/ 124 h 137"/>
                    <a:gd name="T60" fmla="*/ 108 w 188"/>
                    <a:gd name="T61" fmla="*/ 112 h 137"/>
                    <a:gd name="T62" fmla="*/ 107 w 188"/>
                    <a:gd name="T63" fmla="*/ 109 h 137"/>
                    <a:gd name="T64" fmla="*/ 110 w 188"/>
                    <a:gd name="T65" fmla="*/ 109 h 137"/>
                    <a:gd name="T66" fmla="*/ 136 w 188"/>
                    <a:gd name="T67" fmla="*/ 127 h 137"/>
                    <a:gd name="T68" fmla="*/ 145 w 188"/>
                    <a:gd name="T69" fmla="*/ 123 h 137"/>
                    <a:gd name="T70" fmla="*/ 147 w 188"/>
                    <a:gd name="T71" fmla="*/ 114 h 137"/>
                    <a:gd name="T72" fmla="*/ 117 w 188"/>
                    <a:gd name="T73" fmla="*/ 93 h 137"/>
                    <a:gd name="T74" fmla="*/ 117 w 188"/>
                    <a:gd name="T75" fmla="*/ 90 h 137"/>
                    <a:gd name="T76" fmla="*/ 120 w 188"/>
                    <a:gd name="T77" fmla="*/ 89 h 137"/>
                    <a:gd name="T78" fmla="*/ 156 w 188"/>
                    <a:gd name="T79" fmla="*/ 116 h 137"/>
                    <a:gd name="T80" fmla="*/ 165 w 188"/>
                    <a:gd name="T81" fmla="*/ 111 h 137"/>
                    <a:gd name="T82" fmla="*/ 167 w 188"/>
                    <a:gd name="T83" fmla="*/ 102 h 137"/>
                    <a:gd name="T84" fmla="*/ 137 w 188"/>
                    <a:gd name="T85" fmla="*/ 81 h 137"/>
                    <a:gd name="T86" fmla="*/ 136 w 188"/>
                    <a:gd name="T87" fmla="*/ 78 h 137"/>
                    <a:gd name="T88" fmla="*/ 139 w 188"/>
                    <a:gd name="T89" fmla="*/ 77 h 137"/>
                    <a:gd name="T90" fmla="*/ 176 w 188"/>
                    <a:gd name="T91" fmla="*/ 104 h 137"/>
                    <a:gd name="T92" fmla="*/ 185 w 188"/>
                    <a:gd name="T93" fmla="*/ 99 h 137"/>
                    <a:gd name="T94" fmla="*/ 183 w 188"/>
                    <a:gd name="T95" fmla="*/ 84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8" h="137">
                      <a:moveTo>
                        <a:pt x="183" y="84"/>
                      </a:moveTo>
                      <a:cubicBezTo>
                        <a:pt x="104" y="27"/>
                        <a:pt x="104" y="27"/>
                        <a:pt x="104" y="27"/>
                      </a:cubicBezTo>
                      <a:cubicBezTo>
                        <a:pt x="86" y="19"/>
                        <a:pt x="86" y="19"/>
                        <a:pt x="86" y="19"/>
                      </a:cubicBezTo>
                      <a:cubicBezTo>
                        <a:pt x="59" y="34"/>
                        <a:pt x="59" y="34"/>
                        <a:pt x="59" y="34"/>
                      </a:cubicBezTo>
                      <a:cubicBezTo>
                        <a:pt x="56" y="36"/>
                        <a:pt x="56" y="36"/>
                        <a:pt x="56" y="36"/>
                      </a:cubicBezTo>
                      <a:cubicBezTo>
                        <a:pt x="52" y="38"/>
                        <a:pt x="47" y="39"/>
                        <a:pt x="43" y="38"/>
                      </a:cubicBezTo>
                      <a:cubicBezTo>
                        <a:pt x="43" y="38"/>
                        <a:pt x="43" y="38"/>
                        <a:pt x="43" y="38"/>
                      </a:cubicBezTo>
                      <a:cubicBezTo>
                        <a:pt x="36" y="38"/>
                        <a:pt x="30" y="34"/>
                        <a:pt x="26" y="27"/>
                      </a:cubicBezTo>
                      <a:cubicBezTo>
                        <a:pt x="24" y="23"/>
                        <a:pt x="23" y="19"/>
                        <a:pt x="24" y="14"/>
                      </a:cubicBezTo>
                      <a:cubicBezTo>
                        <a:pt x="24" y="9"/>
                        <a:pt x="27" y="4"/>
                        <a:pt x="31" y="0"/>
                      </a:cubicBezTo>
                      <a:cubicBezTo>
                        <a:pt x="25" y="0"/>
                        <a:pt x="21" y="0"/>
                        <a:pt x="21" y="0"/>
                      </a:cubicBezTo>
                      <a:cubicBezTo>
                        <a:pt x="21" y="0"/>
                        <a:pt x="0" y="40"/>
                        <a:pt x="1" y="79"/>
                      </a:cubicBezTo>
                      <a:cubicBezTo>
                        <a:pt x="4" y="80"/>
                        <a:pt x="4" y="80"/>
                        <a:pt x="4" y="80"/>
                      </a:cubicBezTo>
                      <a:cubicBezTo>
                        <a:pt x="6" y="75"/>
                        <a:pt x="10" y="72"/>
                        <a:pt x="16" y="70"/>
                      </a:cubicBezTo>
                      <a:cubicBezTo>
                        <a:pt x="18" y="70"/>
                        <a:pt x="20" y="70"/>
                        <a:pt x="22" y="70"/>
                      </a:cubicBezTo>
                      <a:cubicBezTo>
                        <a:pt x="25" y="70"/>
                        <a:pt x="29" y="72"/>
                        <a:pt x="32" y="74"/>
                      </a:cubicBezTo>
                      <a:cubicBezTo>
                        <a:pt x="35" y="72"/>
                        <a:pt x="39" y="71"/>
                        <a:pt x="43" y="72"/>
                      </a:cubicBezTo>
                      <a:cubicBezTo>
                        <a:pt x="43" y="72"/>
                        <a:pt x="44" y="72"/>
                        <a:pt x="44" y="72"/>
                      </a:cubicBezTo>
                      <a:cubicBezTo>
                        <a:pt x="48" y="72"/>
                        <a:pt x="51" y="74"/>
                        <a:pt x="53" y="76"/>
                      </a:cubicBezTo>
                      <a:cubicBezTo>
                        <a:pt x="56" y="74"/>
                        <a:pt x="60" y="73"/>
                        <a:pt x="65" y="74"/>
                      </a:cubicBezTo>
                      <a:cubicBezTo>
                        <a:pt x="65" y="74"/>
                        <a:pt x="66" y="74"/>
                        <a:pt x="67" y="74"/>
                      </a:cubicBezTo>
                      <a:cubicBezTo>
                        <a:pt x="74" y="76"/>
                        <a:pt x="79" y="81"/>
                        <a:pt x="80" y="88"/>
                      </a:cubicBezTo>
                      <a:cubicBezTo>
                        <a:pt x="81" y="88"/>
                        <a:pt x="82" y="88"/>
                        <a:pt x="83" y="88"/>
                      </a:cubicBezTo>
                      <a:cubicBezTo>
                        <a:pt x="84" y="88"/>
                        <a:pt x="84" y="88"/>
                        <a:pt x="85" y="89"/>
                      </a:cubicBezTo>
                      <a:cubicBezTo>
                        <a:pt x="94" y="91"/>
                        <a:pt x="100" y="99"/>
                        <a:pt x="99" y="108"/>
                      </a:cubicBezTo>
                      <a:cubicBezTo>
                        <a:pt x="99" y="109"/>
                        <a:pt x="99" y="110"/>
                        <a:pt x="99" y="110"/>
                      </a:cubicBezTo>
                      <a:cubicBezTo>
                        <a:pt x="96" y="124"/>
                        <a:pt x="96" y="124"/>
                        <a:pt x="96" y="124"/>
                      </a:cubicBezTo>
                      <a:cubicBezTo>
                        <a:pt x="114" y="137"/>
                        <a:pt x="114" y="137"/>
                        <a:pt x="114" y="137"/>
                      </a:cubicBezTo>
                      <a:cubicBezTo>
                        <a:pt x="117" y="137"/>
                        <a:pt x="120" y="135"/>
                        <a:pt x="123" y="132"/>
                      </a:cubicBezTo>
                      <a:cubicBezTo>
                        <a:pt x="124" y="130"/>
                        <a:pt x="125" y="127"/>
                        <a:pt x="124" y="124"/>
                      </a:cubicBezTo>
                      <a:cubicBezTo>
                        <a:pt x="108" y="112"/>
                        <a:pt x="108" y="112"/>
                        <a:pt x="108" y="112"/>
                      </a:cubicBezTo>
                      <a:cubicBezTo>
                        <a:pt x="107" y="111"/>
                        <a:pt x="107" y="110"/>
                        <a:pt x="107" y="109"/>
                      </a:cubicBezTo>
                      <a:cubicBezTo>
                        <a:pt x="108" y="108"/>
                        <a:pt x="109" y="108"/>
                        <a:pt x="110" y="109"/>
                      </a:cubicBezTo>
                      <a:cubicBezTo>
                        <a:pt x="136" y="127"/>
                        <a:pt x="136" y="127"/>
                        <a:pt x="136" y="127"/>
                      </a:cubicBezTo>
                      <a:cubicBezTo>
                        <a:pt x="140" y="127"/>
                        <a:pt x="143" y="126"/>
                        <a:pt x="145" y="123"/>
                      </a:cubicBezTo>
                      <a:cubicBezTo>
                        <a:pt x="147" y="120"/>
                        <a:pt x="147" y="117"/>
                        <a:pt x="147" y="114"/>
                      </a:cubicBezTo>
                      <a:cubicBezTo>
                        <a:pt x="117" y="93"/>
                        <a:pt x="117" y="93"/>
                        <a:pt x="117" y="93"/>
                      </a:cubicBezTo>
                      <a:cubicBezTo>
                        <a:pt x="116" y="92"/>
                        <a:pt x="116" y="91"/>
                        <a:pt x="117" y="90"/>
                      </a:cubicBezTo>
                      <a:cubicBezTo>
                        <a:pt x="117" y="89"/>
                        <a:pt x="119" y="89"/>
                        <a:pt x="120" y="89"/>
                      </a:cubicBezTo>
                      <a:cubicBezTo>
                        <a:pt x="156" y="116"/>
                        <a:pt x="156" y="116"/>
                        <a:pt x="156" y="116"/>
                      </a:cubicBezTo>
                      <a:cubicBezTo>
                        <a:pt x="159" y="116"/>
                        <a:pt x="163" y="114"/>
                        <a:pt x="165" y="111"/>
                      </a:cubicBezTo>
                      <a:cubicBezTo>
                        <a:pt x="167" y="108"/>
                        <a:pt x="167" y="105"/>
                        <a:pt x="167" y="102"/>
                      </a:cubicBezTo>
                      <a:cubicBezTo>
                        <a:pt x="137" y="81"/>
                        <a:pt x="137" y="81"/>
                        <a:pt x="137" y="81"/>
                      </a:cubicBezTo>
                      <a:cubicBezTo>
                        <a:pt x="136" y="80"/>
                        <a:pt x="136" y="79"/>
                        <a:pt x="136" y="78"/>
                      </a:cubicBezTo>
                      <a:cubicBezTo>
                        <a:pt x="137" y="77"/>
                        <a:pt x="138" y="76"/>
                        <a:pt x="139" y="77"/>
                      </a:cubicBezTo>
                      <a:cubicBezTo>
                        <a:pt x="176" y="104"/>
                        <a:pt x="176" y="104"/>
                        <a:pt x="176" y="104"/>
                      </a:cubicBezTo>
                      <a:cubicBezTo>
                        <a:pt x="180" y="104"/>
                        <a:pt x="183" y="102"/>
                        <a:pt x="185" y="99"/>
                      </a:cubicBezTo>
                      <a:cubicBezTo>
                        <a:pt x="188" y="94"/>
                        <a:pt x="187" y="87"/>
                        <a:pt x="183" y="84"/>
                      </a:cubicBezTo>
                      <a:close/>
                    </a:path>
                  </a:pathLst>
                </a:custGeom>
                <a:solidFill>
                  <a:srgbClr val="FFFFFF"/>
                </a:solidFill>
                <a:ln>
                  <a:noFill/>
                </a:ln>
              </p:spPr>
              <p:txBody>
                <a:bodyPr vert="horz" wrap="square" lIns="89642" tIns="44821" rIns="89642" bIns="44821" numCol="1" anchor="t" anchorCtr="0" compatLnSpc="1">
                  <a:prstTxWarp prst="textNoShape">
                    <a:avLst/>
                  </a:prstTxWarp>
                </a:bodyPr>
                <a:lstStyle/>
                <a:p>
                  <a:pPr defTabSz="672532">
                    <a:defRPr/>
                  </a:pPr>
                  <a:endParaRPr lang="en-US" sz="1568" dirty="0">
                    <a:solidFill>
                      <a:prstClr val="black"/>
                    </a:solidFill>
                    <a:latin typeface="Segoe" pitchFamily="34" charset="0"/>
                  </a:endParaRPr>
                </a:p>
              </p:txBody>
            </p:sp>
            <p:sp>
              <p:nvSpPr>
                <p:cNvPr id="118" name="Freeform 27"/>
                <p:cNvSpPr>
                  <a:spLocks/>
                </p:cNvSpPr>
                <p:nvPr/>
              </p:nvSpPr>
              <p:spPr bwMode="black">
                <a:xfrm>
                  <a:off x="4791697" y="5097709"/>
                  <a:ext cx="367777" cy="208394"/>
                </a:xfrm>
                <a:custGeom>
                  <a:avLst/>
                  <a:gdLst>
                    <a:gd name="T0" fmla="*/ 127 w 175"/>
                    <a:gd name="T1" fmla="*/ 31 h 100"/>
                    <a:gd name="T2" fmla="*/ 119 w 175"/>
                    <a:gd name="T3" fmla="*/ 28 h 100"/>
                    <a:gd name="T4" fmla="*/ 62 w 175"/>
                    <a:gd name="T5" fmla="*/ 2 h 100"/>
                    <a:gd name="T6" fmla="*/ 49 w 175"/>
                    <a:gd name="T7" fmla="*/ 3 h 100"/>
                    <a:gd name="T8" fmla="*/ 26 w 175"/>
                    <a:gd name="T9" fmla="*/ 16 h 100"/>
                    <a:gd name="T10" fmla="*/ 9 w 175"/>
                    <a:gd name="T11" fmla="*/ 25 h 100"/>
                    <a:gd name="T12" fmla="*/ 4 w 175"/>
                    <a:gd name="T13" fmla="*/ 45 h 100"/>
                    <a:gd name="T14" fmla="*/ 15 w 175"/>
                    <a:gd name="T15" fmla="*/ 52 h 100"/>
                    <a:gd name="T16" fmla="*/ 23 w 175"/>
                    <a:gd name="T17" fmla="*/ 50 h 100"/>
                    <a:gd name="T18" fmla="*/ 23 w 175"/>
                    <a:gd name="T19" fmla="*/ 50 h 100"/>
                    <a:gd name="T20" fmla="*/ 57 w 175"/>
                    <a:gd name="T21" fmla="*/ 32 h 100"/>
                    <a:gd name="T22" fmla="*/ 79 w 175"/>
                    <a:gd name="T23" fmla="*/ 42 h 100"/>
                    <a:gd name="T24" fmla="*/ 109 w 175"/>
                    <a:gd name="T25" fmla="*/ 64 h 100"/>
                    <a:gd name="T26" fmla="*/ 158 w 175"/>
                    <a:gd name="T27" fmla="*/ 99 h 100"/>
                    <a:gd name="T28" fmla="*/ 159 w 175"/>
                    <a:gd name="T29" fmla="*/ 100 h 100"/>
                    <a:gd name="T30" fmla="*/ 173 w 175"/>
                    <a:gd name="T31" fmla="*/ 97 h 100"/>
                    <a:gd name="T32" fmla="*/ 154 w 175"/>
                    <a:gd name="T33" fmla="*/ 29 h 100"/>
                    <a:gd name="T34" fmla="*/ 127 w 175"/>
                    <a:gd name="T35"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5" h="100">
                      <a:moveTo>
                        <a:pt x="127" y="31"/>
                      </a:moveTo>
                      <a:cubicBezTo>
                        <a:pt x="125" y="31"/>
                        <a:pt x="122" y="30"/>
                        <a:pt x="119" y="28"/>
                      </a:cubicBezTo>
                      <a:cubicBezTo>
                        <a:pt x="62" y="2"/>
                        <a:pt x="62" y="2"/>
                        <a:pt x="62" y="2"/>
                      </a:cubicBezTo>
                      <a:cubicBezTo>
                        <a:pt x="58" y="0"/>
                        <a:pt x="53" y="1"/>
                        <a:pt x="49" y="3"/>
                      </a:cubicBezTo>
                      <a:cubicBezTo>
                        <a:pt x="26" y="16"/>
                        <a:pt x="26" y="16"/>
                        <a:pt x="26" y="16"/>
                      </a:cubicBezTo>
                      <a:cubicBezTo>
                        <a:pt x="9" y="25"/>
                        <a:pt x="9" y="25"/>
                        <a:pt x="9" y="25"/>
                      </a:cubicBezTo>
                      <a:cubicBezTo>
                        <a:pt x="2" y="29"/>
                        <a:pt x="0" y="38"/>
                        <a:pt x="4" y="45"/>
                      </a:cubicBezTo>
                      <a:cubicBezTo>
                        <a:pt x="6" y="49"/>
                        <a:pt x="10" y="52"/>
                        <a:pt x="15" y="52"/>
                      </a:cubicBezTo>
                      <a:cubicBezTo>
                        <a:pt x="18" y="52"/>
                        <a:pt x="21" y="52"/>
                        <a:pt x="23" y="50"/>
                      </a:cubicBezTo>
                      <a:cubicBezTo>
                        <a:pt x="23" y="50"/>
                        <a:pt x="23" y="50"/>
                        <a:pt x="23" y="50"/>
                      </a:cubicBezTo>
                      <a:cubicBezTo>
                        <a:pt x="57" y="32"/>
                        <a:pt x="57" y="32"/>
                        <a:pt x="57" y="32"/>
                      </a:cubicBezTo>
                      <a:cubicBezTo>
                        <a:pt x="79" y="42"/>
                        <a:pt x="79" y="42"/>
                        <a:pt x="79" y="42"/>
                      </a:cubicBezTo>
                      <a:cubicBezTo>
                        <a:pt x="109" y="64"/>
                        <a:pt x="109" y="64"/>
                        <a:pt x="109" y="64"/>
                      </a:cubicBezTo>
                      <a:cubicBezTo>
                        <a:pt x="158" y="99"/>
                        <a:pt x="158" y="99"/>
                        <a:pt x="158" y="99"/>
                      </a:cubicBezTo>
                      <a:cubicBezTo>
                        <a:pt x="158" y="99"/>
                        <a:pt x="159" y="100"/>
                        <a:pt x="159" y="100"/>
                      </a:cubicBezTo>
                      <a:cubicBezTo>
                        <a:pt x="173" y="97"/>
                        <a:pt x="173" y="97"/>
                        <a:pt x="173" y="97"/>
                      </a:cubicBezTo>
                      <a:cubicBezTo>
                        <a:pt x="175" y="51"/>
                        <a:pt x="154" y="29"/>
                        <a:pt x="154" y="29"/>
                      </a:cubicBezTo>
                      <a:cubicBezTo>
                        <a:pt x="154" y="29"/>
                        <a:pt x="133" y="33"/>
                        <a:pt x="127" y="31"/>
                      </a:cubicBezTo>
                      <a:close/>
                    </a:path>
                  </a:pathLst>
                </a:custGeom>
                <a:solidFill>
                  <a:srgbClr val="FFFFFF"/>
                </a:solidFill>
                <a:ln>
                  <a:noFill/>
                </a:ln>
              </p:spPr>
              <p:txBody>
                <a:bodyPr vert="horz" wrap="square" lIns="89642" tIns="44821" rIns="89642" bIns="44821" numCol="1" anchor="t" anchorCtr="0" compatLnSpc="1">
                  <a:prstTxWarp prst="textNoShape">
                    <a:avLst/>
                  </a:prstTxWarp>
                </a:bodyPr>
                <a:lstStyle/>
                <a:p>
                  <a:pPr defTabSz="672532">
                    <a:defRPr/>
                  </a:pPr>
                  <a:endParaRPr lang="en-US" sz="1568" dirty="0">
                    <a:solidFill>
                      <a:prstClr val="black"/>
                    </a:solidFill>
                    <a:latin typeface="Segoe" pitchFamily="34" charset="0"/>
                  </a:endParaRPr>
                </a:p>
              </p:txBody>
            </p:sp>
            <p:sp>
              <p:nvSpPr>
                <p:cNvPr id="120" name="Freeform 28"/>
                <p:cNvSpPr>
                  <a:spLocks/>
                </p:cNvSpPr>
                <p:nvPr/>
              </p:nvSpPr>
              <p:spPr bwMode="black">
                <a:xfrm>
                  <a:off x="4747279" y="5299947"/>
                  <a:ext cx="178559" cy="122223"/>
                </a:xfrm>
                <a:custGeom>
                  <a:avLst/>
                  <a:gdLst>
                    <a:gd name="T0" fmla="*/ 76 w 85"/>
                    <a:gd name="T1" fmla="*/ 20 h 59"/>
                    <a:gd name="T2" fmla="*/ 64 w 85"/>
                    <a:gd name="T3" fmla="*/ 25 h 59"/>
                    <a:gd name="T4" fmla="*/ 65 w 85"/>
                    <a:gd name="T5" fmla="*/ 18 h 59"/>
                    <a:gd name="T6" fmla="*/ 57 w 85"/>
                    <a:gd name="T7" fmla="*/ 5 h 59"/>
                    <a:gd name="T8" fmla="*/ 44 w 85"/>
                    <a:gd name="T9" fmla="*/ 13 h 59"/>
                    <a:gd name="T10" fmla="*/ 44 w 85"/>
                    <a:gd name="T11" fmla="*/ 14 h 59"/>
                    <a:gd name="T12" fmla="*/ 35 w 85"/>
                    <a:gd name="T13" fmla="*/ 3 h 59"/>
                    <a:gd name="T14" fmla="*/ 23 w 85"/>
                    <a:gd name="T15" fmla="*/ 10 h 59"/>
                    <a:gd name="T16" fmla="*/ 23 w 85"/>
                    <a:gd name="T17" fmla="*/ 10 h 59"/>
                    <a:gd name="T18" fmla="*/ 10 w 85"/>
                    <a:gd name="T19" fmla="*/ 1 h 59"/>
                    <a:gd name="T20" fmla="*/ 1 w 85"/>
                    <a:gd name="T21" fmla="*/ 14 h 59"/>
                    <a:gd name="T22" fmla="*/ 4 w 85"/>
                    <a:gd name="T23" fmla="*/ 28 h 59"/>
                    <a:gd name="T24" fmla="*/ 14 w 85"/>
                    <a:gd name="T25" fmla="*/ 36 h 59"/>
                    <a:gd name="T26" fmla="*/ 17 w 85"/>
                    <a:gd name="T27" fmla="*/ 36 h 59"/>
                    <a:gd name="T28" fmla="*/ 19 w 85"/>
                    <a:gd name="T29" fmla="*/ 35 h 59"/>
                    <a:gd name="T30" fmla="*/ 27 w 85"/>
                    <a:gd name="T31" fmla="*/ 43 h 59"/>
                    <a:gd name="T32" fmla="*/ 28 w 85"/>
                    <a:gd name="T33" fmla="*/ 43 h 59"/>
                    <a:gd name="T34" fmla="*/ 39 w 85"/>
                    <a:gd name="T35" fmla="*/ 38 h 59"/>
                    <a:gd name="T36" fmla="*/ 38 w 85"/>
                    <a:gd name="T37" fmla="*/ 39 h 59"/>
                    <a:gd name="T38" fmla="*/ 47 w 85"/>
                    <a:gd name="T39" fmla="*/ 52 h 59"/>
                    <a:gd name="T40" fmla="*/ 48 w 85"/>
                    <a:gd name="T41" fmla="*/ 52 h 59"/>
                    <a:gd name="T42" fmla="*/ 58 w 85"/>
                    <a:gd name="T43" fmla="*/ 47 h 59"/>
                    <a:gd name="T44" fmla="*/ 67 w 85"/>
                    <a:gd name="T45" fmla="*/ 59 h 59"/>
                    <a:gd name="T46" fmla="*/ 68 w 85"/>
                    <a:gd name="T47" fmla="*/ 59 h 59"/>
                    <a:gd name="T48" fmla="*/ 80 w 85"/>
                    <a:gd name="T49" fmla="*/ 50 h 59"/>
                    <a:gd name="T50" fmla="*/ 84 w 85"/>
                    <a:gd name="T51" fmla="*/ 33 h 59"/>
                    <a:gd name="T52" fmla="*/ 76 w 85"/>
                    <a:gd name="T53"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5" h="59">
                      <a:moveTo>
                        <a:pt x="76" y="20"/>
                      </a:moveTo>
                      <a:cubicBezTo>
                        <a:pt x="71" y="19"/>
                        <a:pt x="66" y="21"/>
                        <a:pt x="64" y="25"/>
                      </a:cubicBezTo>
                      <a:cubicBezTo>
                        <a:pt x="65" y="18"/>
                        <a:pt x="65" y="18"/>
                        <a:pt x="65" y="18"/>
                      </a:cubicBezTo>
                      <a:cubicBezTo>
                        <a:pt x="67" y="12"/>
                        <a:pt x="63" y="6"/>
                        <a:pt x="57" y="5"/>
                      </a:cubicBezTo>
                      <a:cubicBezTo>
                        <a:pt x="51" y="4"/>
                        <a:pt x="45" y="7"/>
                        <a:pt x="44" y="13"/>
                      </a:cubicBezTo>
                      <a:cubicBezTo>
                        <a:pt x="44" y="14"/>
                        <a:pt x="44" y="14"/>
                        <a:pt x="44" y="14"/>
                      </a:cubicBezTo>
                      <a:cubicBezTo>
                        <a:pt x="44" y="9"/>
                        <a:pt x="40" y="4"/>
                        <a:pt x="35" y="3"/>
                      </a:cubicBezTo>
                      <a:cubicBezTo>
                        <a:pt x="30" y="2"/>
                        <a:pt x="24" y="5"/>
                        <a:pt x="23" y="10"/>
                      </a:cubicBezTo>
                      <a:cubicBezTo>
                        <a:pt x="23" y="10"/>
                        <a:pt x="23" y="10"/>
                        <a:pt x="23" y="10"/>
                      </a:cubicBezTo>
                      <a:cubicBezTo>
                        <a:pt x="21" y="4"/>
                        <a:pt x="15" y="0"/>
                        <a:pt x="10" y="1"/>
                      </a:cubicBezTo>
                      <a:cubicBezTo>
                        <a:pt x="4" y="3"/>
                        <a:pt x="0" y="8"/>
                        <a:pt x="1" y="14"/>
                      </a:cubicBezTo>
                      <a:cubicBezTo>
                        <a:pt x="4" y="28"/>
                        <a:pt x="4" y="28"/>
                        <a:pt x="4" y="28"/>
                      </a:cubicBezTo>
                      <a:cubicBezTo>
                        <a:pt x="5" y="32"/>
                        <a:pt x="9" y="36"/>
                        <a:pt x="14" y="36"/>
                      </a:cubicBezTo>
                      <a:cubicBezTo>
                        <a:pt x="15" y="36"/>
                        <a:pt x="16" y="36"/>
                        <a:pt x="17" y="36"/>
                      </a:cubicBezTo>
                      <a:cubicBezTo>
                        <a:pt x="18" y="36"/>
                        <a:pt x="18" y="36"/>
                        <a:pt x="19" y="35"/>
                      </a:cubicBezTo>
                      <a:cubicBezTo>
                        <a:pt x="20" y="39"/>
                        <a:pt x="23" y="42"/>
                        <a:pt x="27" y="43"/>
                      </a:cubicBezTo>
                      <a:cubicBezTo>
                        <a:pt x="28" y="43"/>
                        <a:pt x="28" y="43"/>
                        <a:pt x="28" y="43"/>
                      </a:cubicBezTo>
                      <a:cubicBezTo>
                        <a:pt x="32" y="43"/>
                        <a:pt x="36" y="41"/>
                        <a:pt x="39" y="38"/>
                      </a:cubicBezTo>
                      <a:cubicBezTo>
                        <a:pt x="38" y="39"/>
                        <a:pt x="38" y="39"/>
                        <a:pt x="38" y="39"/>
                      </a:cubicBezTo>
                      <a:cubicBezTo>
                        <a:pt x="37" y="44"/>
                        <a:pt x="41" y="50"/>
                        <a:pt x="47" y="52"/>
                      </a:cubicBezTo>
                      <a:cubicBezTo>
                        <a:pt x="47" y="52"/>
                        <a:pt x="47" y="52"/>
                        <a:pt x="48" y="52"/>
                      </a:cubicBezTo>
                      <a:cubicBezTo>
                        <a:pt x="52" y="52"/>
                        <a:pt x="56" y="50"/>
                        <a:pt x="58" y="47"/>
                      </a:cubicBezTo>
                      <a:cubicBezTo>
                        <a:pt x="58" y="52"/>
                        <a:pt x="61" y="57"/>
                        <a:pt x="67" y="59"/>
                      </a:cubicBezTo>
                      <a:cubicBezTo>
                        <a:pt x="67" y="59"/>
                        <a:pt x="67" y="59"/>
                        <a:pt x="68" y="59"/>
                      </a:cubicBezTo>
                      <a:cubicBezTo>
                        <a:pt x="73" y="59"/>
                        <a:pt x="78" y="56"/>
                        <a:pt x="80" y="50"/>
                      </a:cubicBezTo>
                      <a:cubicBezTo>
                        <a:pt x="84" y="33"/>
                        <a:pt x="84" y="33"/>
                        <a:pt x="84" y="33"/>
                      </a:cubicBezTo>
                      <a:cubicBezTo>
                        <a:pt x="85" y="27"/>
                        <a:pt x="81" y="21"/>
                        <a:pt x="76" y="20"/>
                      </a:cubicBezTo>
                      <a:close/>
                    </a:path>
                  </a:pathLst>
                </a:custGeom>
                <a:solidFill>
                  <a:srgbClr val="FFFFFF"/>
                </a:solidFill>
                <a:ln>
                  <a:noFill/>
                </a:ln>
              </p:spPr>
              <p:txBody>
                <a:bodyPr vert="horz" wrap="square" lIns="89642" tIns="44821" rIns="89642" bIns="44821" numCol="1" anchor="t" anchorCtr="0" compatLnSpc="1">
                  <a:prstTxWarp prst="textNoShape">
                    <a:avLst/>
                  </a:prstTxWarp>
                </a:bodyPr>
                <a:lstStyle/>
                <a:p>
                  <a:pPr defTabSz="672532">
                    <a:defRPr/>
                  </a:pPr>
                  <a:endParaRPr lang="en-US" sz="1568" dirty="0">
                    <a:solidFill>
                      <a:prstClr val="black"/>
                    </a:solidFill>
                    <a:latin typeface="Segoe" pitchFamily="34" charset="0"/>
                  </a:endParaRPr>
                </a:p>
              </p:txBody>
            </p:sp>
            <p:sp>
              <p:nvSpPr>
                <p:cNvPr id="122" name="Freeform 29"/>
                <p:cNvSpPr>
                  <a:spLocks/>
                </p:cNvSpPr>
                <p:nvPr/>
              </p:nvSpPr>
              <p:spPr bwMode="black">
                <a:xfrm>
                  <a:off x="5123052" y="5131122"/>
                  <a:ext cx="86170" cy="176739"/>
                </a:xfrm>
                <a:custGeom>
                  <a:avLst/>
                  <a:gdLst>
                    <a:gd name="T0" fmla="*/ 41 w 41"/>
                    <a:gd name="T1" fmla="*/ 77 h 85"/>
                    <a:gd name="T2" fmla="*/ 33 w 41"/>
                    <a:gd name="T3" fmla="*/ 7 h 85"/>
                    <a:gd name="T4" fmla="*/ 24 w 41"/>
                    <a:gd name="T5" fmla="*/ 1 h 85"/>
                    <a:gd name="T6" fmla="*/ 0 w 41"/>
                    <a:gd name="T7" fmla="*/ 7 h 85"/>
                    <a:gd name="T8" fmla="*/ 22 w 41"/>
                    <a:gd name="T9" fmla="*/ 85 h 85"/>
                    <a:gd name="T10" fmla="*/ 33 w 41"/>
                    <a:gd name="T11" fmla="*/ 85 h 85"/>
                    <a:gd name="T12" fmla="*/ 41 w 41"/>
                    <a:gd name="T13" fmla="*/ 77 h 85"/>
                  </a:gdLst>
                  <a:ahLst/>
                  <a:cxnLst>
                    <a:cxn ang="0">
                      <a:pos x="T0" y="T1"/>
                    </a:cxn>
                    <a:cxn ang="0">
                      <a:pos x="T2" y="T3"/>
                    </a:cxn>
                    <a:cxn ang="0">
                      <a:pos x="T4" y="T5"/>
                    </a:cxn>
                    <a:cxn ang="0">
                      <a:pos x="T6" y="T7"/>
                    </a:cxn>
                    <a:cxn ang="0">
                      <a:pos x="T8" y="T9"/>
                    </a:cxn>
                    <a:cxn ang="0">
                      <a:pos x="T10" y="T11"/>
                    </a:cxn>
                    <a:cxn ang="0">
                      <a:pos x="T12" y="T13"/>
                    </a:cxn>
                  </a:cxnLst>
                  <a:rect l="0" t="0" r="r" b="b"/>
                  <a:pathLst>
                    <a:path w="41" h="85">
                      <a:moveTo>
                        <a:pt x="41" y="77"/>
                      </a:moveTo>
                      <a:cubicBezTo>
                        <a:pt x="33" y="7"/>
                        <a:pt x="33" y="7"/>
                        <a:pt x="33" y="7"/>
                      </a:cubicBezTo>
                      <a:cubicBezTo>
                        <a:pt x="32" y="2"/>
                        <a:pt x="28" y="0"/>
                        <a:pt x="24" y="1"/>
                      </a:cubicBezTo>
                      <a:cubicBezTo>
                        <a:pt x="0" y="7"/>
                        <a:pt x="0" y="7"/>
                        <a:pt x="0" y="7"/>
                      </a:cubicBezTo>
                      <a:cubicBezTo>
                        <a:pt x="0" y="7"/>
                        <a:pt x="25" y="32"/>
                        <a:pt x="22" y="85"/>
                      </a:cubicBezTo>
                      <a:cubicBezTo>
                        <a:pt x="33" y="85"/>
                        <a:pt x="33" y="85"/>
                        <a:pt x="33" y="85"/>
                      </a:cubicBezTo>
                      <a:cubicBezTo>
                        <a:pt x="38" y="85"/>
                        <a:pt x="41" y="81"/>
                        <a:pt x="41" y="77"/>
                      </a:cubicBezTo>
                      <a:close/>
                    </a:path>
                  </a:pathLst>
                </a:custGeom>
                <a:solidFill>
                  <a:srgbClr val="FFFFFF"/>
                </a:solidFill>
                <a:ln>
                  <a:noFill/>
                </a:ln>
              </p:spPr>
              <p:txBody>
                <a:bodyPr vert="horz" wrap="square" lIns="89642" tIns="44821" rIns="89642" bIns="44821" numCol="1" anchor="t" anchorCtr="0" compatLnSpc="1">
                  <a:prstTxWarp prst="textNoShape">
                    <a:avLst/>
                  </a:prstTxWarp>
                </a:bodyPr>
                <a:lstStyle/>
                <a:p>
                  <a:pPr defTabSz="672532">
                    <a:defRPr/>
                  </a:pPr>
                  <a:endParaRPr lang="en-US" sz="1568" dirty="0">
                    <a:solidFill>
                      <a:prstClr val="black"/>
                    </a:solidFill>
                    <a:latin typeface="Segoe" pitchFamily="34" charset="0"/>
                  </a:endParaRPr>
                </a:p>
              </p:txBody>
            </p:sp>
            <p:sp>
              <p:nvSpPr>
                <p:cNvPr id="123" name="Freeform 30"/>
                <p:cNvSpPr>
                  <a:spLocks/>
                </p:cNvSpPr>
                <p:nvPr/>
              </p:nvSpPr>
              <p:spPr bwMode="black">
                <a:xfrm>
                  <a:off x="4663774" y="5112657"/>
                  <a:ext cx="98607" cy="195204"/>
                </a:xfrm>
                <a:custGeom>
                  <a:avLst/>
                  <a:gdLst>
                    <a:gd name="T0" fmla="*/ 47 w 47"/>
                    <a:gd name="T1" fmla="*/ 9 h 94"/>
                    <a:gd name="T2" fmla="*/ 35 w 47"/>
                    <a:gd name="T3" fmla="*/ 2 h 94"/>
                    <a:gd name="T4" fmla="*/ 25 w 47"/>
                    <a:gd name="T5" fmla="*/ 6 h 94"/>
                    <a:gd name="T6" fmla="*/ 2 w 47"/>
                    <a:gd name="T7" fmla="*/ 81 h 94"/>
                    <a:gd name="T8" fmla="*/ 7 w 47"/>
                    <a:gd name="T9" fmla="*/ 90 h 94"/>
                    <a:gd name="T10" fmla="*/ 26 w 47"/>
                    <a:gd name="T11" fmla="*/ 94 h 94"/>
                    <a:gd name="T12" fmla="*/ 47 w 47"/>
                    <a:gd name="T13" fmla="*/ 9 h 94"/>
                  </a:gdLst>
                  <a:ahLst/>
                  <a:cxnLst>
                    <a:cxn ang="0">
                      <a:pos x="T0" y="T1"/>
                    </a:cxn>
                    <a:cxn ang="0">
                      <a:pos x="T2" y="T3"/>
                    </a:cxn>
                    <a:cxn ang="0">
                      <a:pos x="T4" y="T5"/>
                    </a:cxn>
                    <a:cxn ang="0">
                      <a:pos x="T6" y="T7"/>
                    </a:cxn>
                    <a:cxn ang="0">
                      <a:pos x="T8" y="T9"/>
                    </a:cxn>
                    <a:cxn ang="0">
                      <a:pos x="T10" y="T11"/>
                    </a:cxn>
                    <a:cxn ang="0">
                      <a:pos x="T12" y="T13"/>
                    </a:cxn>
                  </a:cxnLst>
                  <a:rect l="0" t="0" r="r" b="b"/>
                  <a:pathLst>
                    <a:path w="47" h="94">
                      <a:moveTo>
                        <a:pt x="47" y="9"/>
                      </a:moveTo>
                      <a:cubicBezTo>
                        <a:pt x="35" y="2"/>
                        <a:pt x="35" y="2"/>
                        <a:pt x="35" y="2"/>
                      </a:cubicBezTo>
                      <a:cubicBezTo>
                        <a:pt x="31" y="0"/>
                        <a:pt x="27" y="2"/>
                        <a:pt x="25" y="6"/>
                      </a:cubicBezTo>
                      <a:cubicBezTo>
                        <a:pt x="2" y="81"/>
                        <a:pt x="2" y="81"/>
                        <a:pt x="2" y="81"/>
                      </a:cubicBezTo>
                      <a:cubicBezTo>
                        <a:pt x="0" y="86"/>
                        <a:pt x="3" y="90"/>
                        <a:pt x="7" y="90"/>
                      </a:cubicBezTo>
                      <a:cubicBezTo>
                        <a:pt x="26" y="94"/>
                        <a:pt x="26" y="94"/>
                        <a:pt x="26" y="94"/>
                      </a:cubicBezTo>
                      <a:cubicBezTo>
                        <a:pt x="24" y="52"/>
                        <a:pt x="47" y="9"/>
                        <a:pt x="47" y="9"/>
                      </a:cubicBezTo>
                      <a:close/>
                    </a:path>
                  </a:pathLst>
                </a:custGeom>
                <a:solidFill>
                  <a:srgbClr val="FFFFFF"/>
                </a:solidFill>
                <a:ln>
                  <a:noFill/>
                </a:ln>
              </p:spPr>
              <p:txBody>
                <a:bodyPr vert="horz" wrap="square" lIns="89642" tIns="44821" rIns="89642" bIns="44821" numCol="1" anchor="t" anchorCtr="0" compatLnSpc="1">
                  <a:prstTxWarp prst="textNoShape">
                    <a:avLst/>
                  </a:prstTxWarp>
                </a:bodyPr>
                <a:lstStyle/>
                <a:p>
                  <a:pPr defTabSz="672532">
                    <a:defRPr/>
                  </a:pPr>
                  <a:endParaRPr lang="en-US" sz="1568" dirty="0">
                    <a:solidFill>
                      <a:prstClr val="black"/>
                    </a:solidFill>
                    <a:latin typeface="Segoe" pitchFamily="34" charset="0"/>
                  </a:endParaRPr>
                </a:p>
              </p:txBody>
            </p:sp>
          </p:grpSp>
          <p:sp>
            <p:nvSpPr>
              <p:cNvPr id="116" name="Rectangle 115"/>
              <p:cNvSpPr/>
              <p:nvPr/>
            </p:nvSpPr>
            <p:spPr>
              <a:xfrm>
                <a:off x="2945409" y="5392717"/>
                <a:ext cx="1142981" cy="260367"/>
              </a:xfrm>
              <a:prstGeom prst="rect">
                <a:avLst/>
              </a:prstGeom>
            </p:spPr>
            <p:txBody>
              <a:bodyPr wrap="none">
                <a:spAutoFit/>
              </a:bodyPr>
              <a:lstStyle/>
              <a:p>
                <a:pPr algn="ctr" defTabSz="896091" fontAlgn="base">
                  <a:spcBef>
                    <a:spcPct val="0"/>
                  </a:spcBef>
                  <a:spcAft>
                    <a:spcPct val="0"/>
                  </a:spcAft>
                  <a:defRPr/>
                </a:pPr>
                <a:r>
                  <a:rPr lang="en-US" sz="980" b="1" dirty="0">
                    <a:solidFill>
                      <a:srgbClr val="FFFFFF"/>
                    </a:solidFill>
                    <a:latin typeface="Segoe UI" pitchFamily="34" charset="0"/>
                    <a:ea typeface="Segoe UI" pitchFamily="34" charset="0"/>
                    <a:cs typeface="Segoe UI" pitchFamily="34" charset="0"/>
                  </a:rPr>
                  <a:t>PURCHASING</a:t>
                </a:r>
              </a:p>
            </p:txBody>
          </p:sp>
        </p:grpSp>
        <p:grpSp>
          <p:nvGrpSpPr>
            <p:cNvPr id="68" name="Group 67"/>
            <p:cNvGrpSpPr/>
            <p:nvPr/>
          </p:nvGrpSpPr>
          <p:grpSpPr>
            <a:xfrm>
              <a:off x="5146728" y="2206749"/>
              <a:ext cx="922014" cy="831273"/>
              <a:chOff x="5539891" y="4705019"/>
              <a:chExt cx="1167632" cy="1118058"/>
            </a:xfrm>
          </p:grpSpPr>
          <p:sp>
            <p:nvSpPr>
              <p:cNvPr id="87" name="Rectangle 86"/>
              <p:cNvSpPr/>
              <p:nvPr/>
            </p:nvSpPr>
            <p:spPr bwMode="auto">
              <a:xfrm>
                <a:off x="5549533" y="4705019"/>
                <a:ext cx="1157990" cy="111805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88" name="Freeform 87"/>
              <p:cNvSpPr>
                <a:spLocks/>
              </p:cNvSpPr>
              <p:nvPr/>
            </p:nvSpPr>
            <p:spPr bwMode="black">
              <a:xfrm>
                <a:off x="6103535" y="4946913"/>
                <a:ext cx="267746" cy="162637"/>
              </a:xfrm>
              <a:custGeom>
                <a:avLst/>
                <a:gdLst>
                  <a:gd name="T0" fmla="*/ 427 w 427"/>
                  <a:gd name="T1" fmla="*/ 123 h 274"/>
                  <a:gd name="T2" fmla="*/ 312 w 427"/>
                  <a:gd name="T3" fmla="*/ 123 h 274"/>
                  <a:gd name="T4" fmla="*/ 312 w 427"/>
                  <a:gd name="T5" fmla="*/ 0 h 274"/>
                  <a:gd name="T6" fmla="*/ 253 w 427"/>
                  <a:gd name="T7" fmla="*/ 0 h 274"/>
                  <a:gd name="T8" fmla="*/ 253 w 427"/>
                  <a:gd name="T9" fmla="*/ 23 h 274"/>
                  <a:gd name="T10" fmla="*/ 118 w 427"/>
                  <a:gd name="T11" fmla="*/ 23 h 274"/>
                  <a:gd name="T12" fmla="*/ 118 w 427"/>
                  <a:gd name="T13" fmla="*/ 68 h 274"/>
                  <a:gd name="T14" fmla="*/ 0 w 427"/>
                  <a:gd name="T15" fmla="*/ 68 h 274"/>
                  <a:gd name="T16" fmla="*/ 0 w 427"/>
                  <a:gd name="T17" fmla="*/ 99 h 274"/>
                  <a:gd name="T18" fmla="*/ 118 w 427"/>
                  <a:gd name="T19" fmla="*/ 99 h 274"/>
                  <a:gd name="T20" fmla="*/ 118 w 427"/>
                  <a:gd name="T21" fmla="*/ 175 h 274"/>
                  <a:gd name="T22" fmla="*/ 0 w 427"/>
                  <a:gd name="T23" fmla="*/ 175 h 274"/>
                  <a:gd name="T24" fmla="*/ 0 w 427"/>
                  <a:gd name="T25" fmla="*/ 208 h 274"/>
                  <a:gd name="T26" fmla="*/ 118 w 427"/>
                  <a:gd name="T27" fmla="*/ 208 h 274"/>
                  <a:gd name="T28" fmla="*/ 118 w 427"/>
                  <a:gd name="T29" fmla="*/ 250 h 274"/>
                  <a:gd name="T30" fmla="*/ 253 w 427"/>
                  <a:gd name="T31" fmla="*/ 250 h 274"/>
                  <a:gd name="T32" fmla="*/ 253 w 427"/>
                  <a:gd name="T33" fmla="*/ 274 h 274"/>
                  <a:gd name="T34" fmla="*/ 312 w 427"/>
                  <a:gd name="T35" fmla="*/ 274 h 274"/>
                  <a:gd name="T36" fmla="*/ 312 w 427"/>
                  <a:gd name="T37" fmla="*/ 160 h 274"/>
                  <a:gd name="T38" fmla="*/ 427 w 427"/>
                  <a:gd name="T39" fmla="*/ 160 h 274"/>
                  <a:gd name="T40" fmla="*/ 427 w 427"/>
                  <a:gd name="T41" fmla="*/ 12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7" h="274">
                    <a:moveTo>
                      <a:pt x="427" y="123"/>
                    </a:moveTo>
                    <a:lnTo>
                      <a:pt x="312" y="123"/>
                    </a:lnTo>
                    <a:lnTo>
                      <a:pt x="312" y="0"/>
                    </a:lnTo>
                    <a:lnTo>
                      <a:pt x="253" y="0"/>
                    </a:lnTo>
                    <a:lnTo>
                      <a:pt x="253" y="23"/>
                    </a:lnTo>
                    <a:lnTo>
                      <a:pt x="118" y="23"/>
                    </a:lnTo>
                    <a:lnTo>
                      <a:pt x="118" y="68"/>
                    </a:lnTo>
                    <a:lnTo>
                      <a:pt x="0" y="68"/>
                    </a:lnTo>
                    <a:lnTo>
                      <a:pt x="0" y="99"/>
                    </a:lnTo>
                    <a:lnTo>
                      <a:pt x="118" y="99"/>
                    </a:lnTo>
                    <a:lnTo>
                      <a:pt x="118" y="175"/>
                    </a:lnTo>
                    <a:lnTo>
                      <a:pt x="0" y="175"/>
                    </a:lnTo>
                    <a:lnTo>
                      <a:pt x="0" y="208"/>
                    </a:lnTo>
                    <a:lnTo>
                      <a:pt x="118" y="208"/>
                    </a:lnTo>
                    <a:lnTo>
                      <a:pt x="118" y="250"/>
                    </a:lnTo>
                    <a:lnTo>
                      <a:pt x="253" y="250"/>
                    </a:lnTo>
                    <a:lnTo>
                      <a:pt x="253" y="274"/>
                    </a:lnTo>
                    <a:lnTo>
                      <a:pt x="312" y="274"/>
                    </a:lnTo>
                    <a:lnTo>
                      <a:pt x="312" y="160"/>
                    </a:lnTo>
                    <a:lnTo>
                      <a:pt x="427" y="160"/>
                    </a:lnTo>
                    <a:lnTo>
                      <a:pt x="427" y="123"/>
                    </a:lnTo>
                    <a:close/>
                  </a:path>
                </a:pathLst>
              </a:custGeom>
              <a:solidFill>
                <a:srgbClr val="FFFFFF"/>
              </a:solidFill>
              <a:ln>
                <a:noFill/>
              </a:ln>
            </p:spPr>
            <p:txBody>
              <a:bodyPr vert="horz" wrap="square" lIns="80687" tIns="40344" rIns="80687" bIns="40344" numCol="1" anchor="t" anchorCtr="0" compatLnSpc="1">
                <a:prstTxWarp prst="textNoShape">
                  <a:avLst/>
                </a:prstTxWarp>
              </a:bodyPr>
              <a:lstStyle/>
              <a:p>
                <a:pPr defTabSz="672532">
                  <a:defRPr/>
                </a:pPr>
                <a:endParaRPr lang="en-US" sz="1568" dirty="0">
                  <a:solidFill>
                    <a:prstClr val="black"/>
                  </a:solidFill>
                  <a:latin typeface="Segoe" pitchFamily="34" charset="0"/>
                </a:endParaRPr>
              </a:p>
            </p:txBody>
          </p:sp>
          <p:sp>
            <p:nvSpPr>
              <p:cNvPr id="89" name="Freeform 88"/>
              <p:cNvSpPr>
                <a:spLocks/>
              </p:cNvSpPr>
              <p:nvPr/>
            </p:nvSpPr>
            <p:spPr bwMode="black">
              <a:xfrm>
                <a:off x="5776221" y="4943937"/>
                <a:ext cx="275271" cy="173915"/>
              </a:xfrm>
              <a:custGeom>
                <a:avLst/>
                <a:gdLst>
                  <a:gd name="T0" fmla="*/ 156 w 439"/>
                  <a:gd name="T1" fmla="*/ 0 h 293"/>
                  <a:gd name="T2" fmla="*/ 113 w 439"/>
                  <a:gd name="T3" fmla="*/ 57 h 293"/>
                  <a:gd name="T4" fmla="*/ 111 w 439"/>
                  <a:gd name="T5" fmla="*/ 57 h 293"/>
                  <a:gd name="T6" fmla="*/ 111 w 439"/>
                  <a:gd name="T7" fmla="*/ 59 h 293"/>
                  <a:gd name="T8" fmla="*/ 111 w 439"/>
                  <a:gd name="T9" fmla="*/ 61 h 293"/>
                  <a:gd name="T10" fmla="*/ 111 w 439"/>
                  <a:gd name="T11" fmla="*/ 61 h 293"/>
                  <a:gd name="T12" fmla="*/ 111 w 439"/>
                  <a:gd name="T13" fmla="*/ 123 h 293"/>
                  <a:gd name="T14" fmla="*/ 0 w 439"/>
                  <a:gd name="T15" fmla="*/ 123 h 293"/>
                  <a:gd name="T16" fmla="*/ 0 w 439"/>
                  <a:gd name="T17" fmla="*/ 161 h 293"/>
                  <a:gd name="T18" fmla="*/ 111 w 439"/>
                  <a:gd name="T19" fmla="*/ 161 h 293"/>
                  <a:gd name="T20" fmla="*/ 111 w 439"/>
                  <a:gd name="T21" fmla="*/ 234 h 293"/>
                  <a:gd name="T22" fmla="*/ 111 w 439"/>
                  <a:gd name="T23" fmla="*/ 234 h 293"/>
                  <a:gd name="T24" fmla="*/ 111 w 439"/>
                  <a:gd name="T25" fmla="*/ 234 h 293"/>
                  <a:gd name="T26" fmla="*/ 111 w 439"/>
                  <a:gd name="T27" fmla="*/ 239 h 293"/>
                  <a:gd name="T28" fmla="*/ 115 w 439"/>
                  <a:gd name="T29" fmla="*/ 239 h 293"/>
                  <a:gd name="T30" fmla="*/ 156 w 439"/>
                  <a:gd name="T31" fmla="*/ 293 h 293"/>
                  <a:gd name="T32" fmla="*/ 439 w 439"/>
                  <a:gd name="T33" fmla="*/ 293 h 293"/>
                  <a:gd name="T34" fmla="*/ 437 w 439"/>
                  <a:gd name="T35" fmla="*/ 239 h 293"/>
                  <a:gd name="T36" fmla="*/ 437 w 439"/>
                  <a:gd name="T37" fmla="*/ 239 h 293"/>
                  <a:gd name="T38" fmla="*/ 437 w 439"/>
                  <a:gd name="T39" fmla="*/ 57 h 293"/>
                  <a:gd name="T40" fmla="*/ 437 w 439"/>
                  <a:gd name="T41" fmla="*/ 57 h 293"/>
                  <a:gd name="T42" fmla="*/ 439 w 439"/>
                  <a:gd name="T43" fmla="*/ 0 h 293"/>
                  <a:gd name="T44" fmla="*/ 156 w 439"/>
                  <a:gd name="T45"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9" h="293">
                    <a:moveTo>
                      <a:pt x="156" y="0"/>
                    </a:moveTo>
                    <a:lnTo>
                      <a:pt x="113" y="57"/>
                    </a:lnTo>
                    <a:lnTo>
                      <a:pt x="111" y="57"/>
                    </a:lnTo>
                    <a:lnTo>
                      <a:pt x="111" y="59"/>
                    </a:lnTo>
                    <a:lnTo>
                      <a:pt x="111" y="61"/>
                    </a:lnTo>
                    <a:lnTo>
                      <a:pt x="111" y="61"/>
                    </a:lnTo>
                    <a:lnTo>
                      <a:pt x="111" y="123"/>
                    </a:lnTo>
                    <a:lnTo>
                      <a:pt x="0" y="123"/>
                    </a:lnTo>
                    <a:lnTo>
                      <a:pt x="0" y="161"/>
                    </a:lnTo>
                    <a:lnTo>
                      <a:pt x="111" y="161"/>
                    </a:lnTo>
                    <a:lnTo>
                      <a:pt x="111" y="234"/>
                    </a:lnTo>
                    <a:lnTo>
                      <a:pt x="111" y="234"/>
                    </a:lnTo>
                    <a:lnTo>
                      <a:pt x="111" y="234"/>
                    </a:lnTo>
                    <a:lnTo>
                      <a:pt x="111" y="239"/>
                    </a:lnTo>
                    <a:lnTo>
                      <a:pt x="115" y="239"/>
                    </a:lnTo>
                    <a:lnTo>
                      <a:pt x="156" y="293"/>
                    </a:lnTo>
                    <a:lnTo>
                      <a:pt x="439" y="293"/>
                    </a:lnTo>
                    <a:lnTo>
                      <a:pt x="437" y="239"/>
                    </a:lnTo>
                    <a:lnTo>
                      <a:pt x="437" y="239"/>
                    </a:lnTo>
                    <a:lnTo>
                      <a:pt x="437" y="57"/>
                    </a:lnTo>
                    <a:lnTo>
                      <a:pt x="437" y="57"/>
                    </a:lnTo>
                    <a:lnTo>
                      <a:pt x="439" y="0"/>
                    </a:lnTo>
                    <a:lnTo>
                      <a:pt x="156" y="0"/>
                    </a:lnTo>
                    <a:close/>
                  </a:path>
                </a:pathLst>
              </a:custGeom>
              <a:solidFill>
                <a:srgbClr val="FFFFFF"/>
              </a:solidFill>
              <a:ln>
                <a:noFill/>
              </a:ln>
            </p:spPr>
            <p:txBody>
              <a:bodyPr vert="horz" wrap="square" lIns="80687" tIns="40344" rIns="80687" bIns="40344" numCol="1" anchor="t" anchorCtr="0" compatLnSpc="1">
                <a:prstTxWarp prst="textNoShape">
                  <a:avLst/>
                </a:prstTxWarp>
              </a:bodyPr>
              <a:lstStyle/>
              <a:p>
                <a:pPr defTabSz="672532">
                  <a:defRPr/>
                </a:pPr>
                <a:endParaRPr lang="en-US" sz="1568" dirty="0">
                  <a:solidFill>
                    <a:prstClr val="black"/>
                  </a:solidFill>
                  <a:latin typeface="Segoe" pitchFamily="34" charset="0"/>
                </a:endParaRPr>
              </a:p>
            </p:txBody>
          </p:sp>
          <p:sp>
            <p:nvSpPr>
              <p:cNvPr id="90" name="Rectangle 89"/>
              <p:cNvSpPr/>
              <p:nvPr/>
            </p:nvSpPr>
            <p:spPr>
              <a:xfrm>
                <a:off x="5539891" y="5279023"/>
                <a:ext cx="1167632" cy="421861"/>
              </a:xfrm>
              <a:prstGeom prst="rect">
                <a:avLst/>
              </a:prstGeom>
            </p:spPr>
            <p:txBody>
              <a:bodyPr wrap="square">
                <a:spAutoFit/>
              </a:bodyPr>
              <a:lstStyle/>
              <a:p>
                <a:pPr algn="ctr" defTabSz="896091" fontAlgn="base">
                  <a:spcBef>
                    <a:spcPct val="0"/>
                  </a:spcBef>
                  <a:spcAft>
                    <a:spcPct val="0"/>
                  </a:spcAft>
                  <a:defRPr/>
                </a:pPr>
                <a:r>
                  <a:rPr lang="en-US" sz="980" b="1" dirty="0">
                    <a:solidFill>
                      <a:srgbClr val="FFFFFF"/>
                    </a:solidFill>
                    <a:latin typeface="Segoe UI" pitchFamily="34" charset="0"/>
                    <a:ea typeface="Segoe UI" pitchFamily="34" charset="0"/>
                    <a:cs typeface="Segoe UI" pitchFamily="34" charset="0"/>
                  </a:rPr>
                  <a:t>SETUP</a:t>
                </a:r>
              </a:p>
              <a:p>
                <a:pPr algn="ctr" defTabSz="896091" fontAlgn="base">
                  <a:spcBef>
                    <a:spcPct val="0"/>
                  </a:spcBef>
                  <a:spcAft>
                    <a:spcPct val="0"/>
                  </a:spcAft>
                  <a:defRPr/>
                </a:pPr>
                <a:r>
                  <a:rPr lang="en-US" sz="980" b="1" dirty="0">
                    <a:solidFill>
                      <a:srgbClr val="FFFFFF"/>
                    </a:solidFill>
                    <a:latin typeface="Segoe UI" pitchFamily="34" charset="0"/>
                    <a:ea typeface="Segoe UI" pitchFamily="34" charset="0"/>
                    <a:cs typeface="Segoe UI" pitchFamily="34" charset="0"/>
                  </a:rPr>
                  <a:t>(deploying)</a:t>
                </a:r>
              </a:p>
            </p:txBody>
          </p:sp>
        </p:grpSp>
        <p:grpSp>
          <p:nvGrpSpPr>
            <p:cNvPr id="69" name="Group 68"/>
            <p:cNvGrpSpPr/>
            <p:nvPr/>
          </p:nvGrpSpPr>
          <p:grpSpPr>
            <a:xfrm>
              <a:off x="6132557" y="2206751"/>
              <a:ext cx="1006136" cy="905314"/>
              <a:chOff x="7589512" y="1645285"/>
              <a:chExt cx="1006136" cy="1095428"/>
            </a:xfrm>
          </p:grpSpPr>
          <p:grpSp>
            <p:nvGrpSpPr>
              <p:cNvPr id="83" name="Group 82"/>
              <p:cNvGrpSpPr/>
              <p:nvPr/>
            </p:nvGrpSpPr>
            <p:grpSpPr>
              <a:xfrm>
                <a:off x="7589512" y="1645285"/>
                <a:ext cx="1006136" cy="1095428"/>
                <a:chOff x="5433358" y="4705019"/>
                <a:chExt cx="1274164" cy="1217641"/>
              </a:xfrm>
            </p:grpSpPr>
            <p:sp>
              <p:nvSpPr>
                <p:cNvPr id="85" name="Rectangle 84"/>
                <p:cNvSpPr/>
                <p:nvPr/>
              </p:nvSpPr>
              <p:spPr bwMode="auto">
                <a:xfrm>
                  <a:off x="5549532" y="4705019"/>
                  <a:ext cx="1157990" cy="111805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86" name="Rectangle 85"/>
                <p:cNvSpPr/>
                <p:nvPr/>
              </p:nvSpPr>
              <p:spPr>
                <a:xfrm>
                  <a:off x="5433358" y="5339305"/>
                  <a:ext cx="1243082" cy="583355"/>
                </a:xfrm>
                <a:prstGeom prst="rect">
                  <a:avLst/>
                </a:prstGeom>
              </p:spPr>
              <p:txBody>
                <a:bodyPr wrap="square">
                  <a:spAutoFit/>
                </a:bodyPr>
                <a:lstStyle/>
                <a:p>
                  <a:pPr algn="r" defTabSz="896091" fontAlgn="base">
                    <a:spcBef>
                      <a:spcPct val="0"/>
                    </a:spcBef>
                    <a:spcAft>
                      <a:spcPct val="0"/>
                    </a:spcAft>
                    <a:defRPr/>
                  </a:pPr>
                  <a:r>
                    <a:rPr lang="en-US" sz="980" b="1" dirty="0">
                      <a:solidFill>
                        <a:srgbClr val="FFFFFF"/>
                      </a:solidFill>
                      <a:latin typeface="Segoe UI" pitchFamily="34" charset="0"/>
                      <a:ea typeface="Segoe UI" pitchFamily="34" charset="0"/>
                      <a:cs typeface="Segoe UI" pitchFamily="34" charset="0"/>
                    </a:rPr>
                    <a:t>MANAGING THE SERVICE</a:t>
                  </a:r>
                </a:p>
                <a:p>
                  <a:pPr algn="r" defTabSz="896091" fontAlgn="base">
                    <a:spcBef>
                      <a:spcPct val="0"/>
                    </a:spcBef>
                    <a:spcAft>
                      <a:spcPct val="0"/>
                    </a:spcAft>
                    <a:defRPr/>
                  </a:pPr>
                  <a:endParaRPr lang="en-US" sz="980" b="1" dirty="0">
                    <a:solidFill>
                      <a:srgbClr val="FFFFFF"/>
                    </a:solidFill>
                    <a:latin typeface="Segoe UI" pitchFamily="34" charset="0"/>
                    <a:ea typeface="Segoe UI" pitchFamily="34" charset="0"/>
                    <a:cs typeface="Segoe UI" pitchFamily="34" charset="0"/>
                  </a:endParaRPr>
                </a:p>
              </p:txBody>
            </p:sp>
          </p:grpSp>
          <p:pic>
            <p:nvPicPr>
              <p:cNvPr id="84" name="Picture 2" descr="\\MAGNUM\Projects\Microsoft\Cloud Power FY12\Design\ICONS_PNG\Devices.png"/>
              <p:cNvPicPr>
                <a:picLocks noChangeAspect="1" noChangeArrowheads="1"/>
              </p:cNvPicPr>
              <p:nvPr/>
            </p:nvPicPr>
            <p:blipFill>
              <a:blip r:embed="rId5" cstate="print">
                <a:lum bright="100000"/>
              </a:blip>
              <a:srcRect/>
              <a:stretch>
                <a:fillRect/>
              </a:stretch>
            </p:blipFill>
            <p:spPr bwMode="auto">
              <a:xfrm>
                <a:off x="7905238" y="1765973"/>
                <a:ext cx="386544" cy="479271"/>
              </a:xfrm>
              <a:prstGeom prst="rect">
                <a:avLst/>
              </a:prstGeom>
              <a:noFill/>
            </p:spPr>
          </p:pic>
        </p:grpSp>
        <p:grpSp>
          <p:nvGrpSpPr>
            <p:cNvPr id="70" name="Group 69"/>
            <p:cNvGrpSpPr/>
            <p:nvPr/>
          </p:nvGrpSpPr>
          <p:grpSpPr>
            <a:xfrm>
              <a:off x="7341252" y="2206749"/>
              <a:ext cx="914401" cy="831274"/>
              <a:chOff x="8447478" y="1676196"/>
              <a:chExt cx="914401" cy="831274"/>
            </a:xfrm>
          </p:grpSpPr>
          <p:grpSp>
            <p:nvGrpSpPr>
              <p:cNvPr id="79" name="Group 78"/>
              <p:cNvGrpSpPr/>
              <p:nvPr/>
            </p:nvGrpSpPr>
            <p:grpSpPr>
              <a:xfrm>
                <a:off x="8447478" y="1676196"/>
                <a:ext cx="914401" cy="831274"/>
                <a:chOff x="5549533" y="4705017"/>
                <a:chExt cx="1157990" cy="1118058"/>
              </a:xfrm>
            </p:grpSpPr>
            <p:sp>
              <p:nvSpPr>
                <p:cNvPr id="81" name="Rectangle 80"/>
                <p:cNvSpPr/>
                <p:nvPr/>
              </p:nvSpPr>
              <p:spPr bwMode="auto">
                <a:xfrm>
                  <a:off x="5549533" y="4705017"/>
                  <a:ext cx="1157990" cy="111805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82" name="Rectangle 81"/>
                <p:cNvSpPr/>
                <p:nvPr/>
              </p:nvSpPr>
              <p:spPr>
                <a:xfrm>
                  <a:off x="5615873" y="5339297"/>
                  <a:ext cx="1045618" cy="421861"/>
                </a:xfrm>
                <a:prstGeom prst="rect">
                  <a:avLst/>
                </a:prstGeom>
              </p:spPr>
              <p:txBody>
                <a:bodyPr wrap="none">
                  <a:spAutoFit/>
                </a:bodyPr>
                <a:lstStyle/>
                <a:p>
                  <a:pPr algn="ctr" defTabSz="896091" fontAlgn="base">
                    <a:spcBef>
                      <a:spcPct val="0"/>
                    </a:spcBef>
                    <a:spcAft>
                      <a:spcPct val="0"/>
                    </a:spcAft>
                    <a:defRPr/>
                  </a:pPr>
                  <a:r>
                    <a:rPr lang="en-US" sz="980" b="1" dirty="0">
                      <a:solidFill>
                        <a:srgbClr val="FFFFFF"/>
                      </a:solidFill>
                      <a:latin typeface="Segoe UI" pitchFamily="34" charset="0"/>
                      <a:ea typeface="Segoe UI" pitchFamily="34" charset="0"/>
                      <a:cs typeface="Segoe UI" pitchFamily="34" charset="0"/>
                    </a:rPr>
                    <a:t>SERVICE </a:t>
                  </a:r>
                  <a:br>
                    <a:rPr lang="en-US" sz="980" b="1" dirty="0">
                      <a:solidFill>
                        <a:srgbClr val="FFFFFF"/>
                      </a:solidFill>
                      <a:latin typeface="Segoe UI" pitchFamily="34" charset="0"/>
                      <a:ea typeface="Segoe UI" pitchFamily="34" charset="0"/>
                      <a:cs typeface="Segoe UI" pitchFamily="34" charset="0"/>
                    </a:rPr>
                  </a:br>
                  <a:r>
                    <a:rPr lang="en-US" sz="980" b="1" dirty="0">
                      <a:solidFill>
                        <a:srgbClr val="FFFFFF"/>
                      </a:solidFill>
                      <a:latin typeface="Segoe UI" pitchFamily="34" charset="0"/>
                      <a:ea typeface="Segoe UI" pitchFamily="34" charset="0"/>
                      <a:cs typeface="Segoe UI" pitchFamily="34" charset="0"/>
                    </a:rPr>
                    <a:t>EXPERIENCE</a:t>
                  </a:r>
                </a:p>
              </p:txBody>
            </p:sp>
          </p:grpSp>
          <p:pic>
            <p:nvPicPr>
              <p:cNvPr id="80" name="Picture 4" descr="\\MAGNUM\Projects\Microsoft\Cloud Power FY12\Design\Icons\PNGs\IT_guy.png"/>
              <p:cNvPicPr>
                <a:picLocks noChangeAspect="1" noChangeArrowheads="1"/>
              </p:cNvPicPr>
              <p:nvPr/>
            </p:nvPicPr>
            <p:blipFill>
              <a:blip r:embed="rId6" cstate="print">
                <a:lum bright="100000"/>
              </a:blip>
              <a:stretch>
                <a:fillRect/>
              </a:stretch>
            </p:blipFill>
            <p:spPr bwMode="auto">
              <a:xfrm>
                <a:off x="8562689" y="1700560"/>
                <a:ext cx="633807" cy="523808"/>
              </a:xfrm>
              <a:prstGeom prst="rect">
                <a:avLst/>
              </a:prstGeom>
              <a:noFill/>
            </p:spPr>
          </p:pic>
        </p:grpSp>
        <p:grpSp>
          <p:nvGrpSpPr>
            <p:cNvPr id="71" name="Group 70"/>
            <p:cNvGrpSpPr/>
            <p:nvPr/>
          </p:nvGrpSpPr>
          <p:grpSpPr>
            <a:xfrm>
              <a:off x="9507905" y="2214396"/>
              <a:ext cx="979429" cy="831273"/>
              <a:chOff x="10642454" y="2194839"/>
              <a:chExt cx="979429" cy="831273"/>
            </a:xfrm>
          </p:grpSpPr>
          <p:sp>
            <p:nvSpPr>
              <p:cNvPr id="76" name="Rectangle 75"/>
              <p:cNvSpPr/>
              <p:nvPr/>
            </p:nvSpPr>
            <p:spPr bwMode="auto">
              <a:xfrm>
                <a:off x="10674960" y="2194839"/>
                <a:ext cx="914400" cy="831273"/>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77" name="Rectangle 76"/>
              <p:cNvSpPr/>
              <p:nvPr/>
            </p:nvSpPr>
            <p:spPr>
              <a:xfrm>
                <a:off x="10642454" y="2683377"/>
                <a:ext cx="979429" cy="313653"/>
              </a:xfrm>
              <a:prstGeom prst="rect">
                <a:avLst/>
              </a:prstGeom>
            </p:spPr>
            <p:txBody>
              <a:bodyPr wrap="none">
                <a:spAutoFit/>
              </a:bodyPr>
              <a:lstStyle/>
              <a:p>
                <a:pPr algn="ctr" defTabSz="896091" fontAlgn="base">
                  <a:spcBef>
                    <a:spcPct val="0"/>
                  </a:spcBef>
                  <a:spcAft>
                    <a:spcPct val="0"/>
                  </a:spcAft>
                  <a:defRPr/>
                </a:pPr>
                <a:r>
                  <a:rPr lang="en-US" sz="980" b="1" dirty="0">
                    <a:solidFill>
                      <a:srgbClr val="FFFFFF"/>
                    </a:solidFill>
                    <a:latin typeface="Segoe UI" pitchFamily="34" charset="0"/>
                    <a:ea typeface="Segoe UI" pitchFamily="34" charset="0"/>
                    <a:cs typeface="Segoe UI" pitchFamily="34" charset="0"/>
                  </a:rPr>
                  <a:t>RENEWING</a:t>
                </a:r>
              </a:p>
              <a:p>
                <a:pPr algn="ctr" defTabSz="896091" fontAlgn="base">
                  <a:spcBef>
                    <a:spcPct val="0"/>
                  </a:spcBef>
                  <a:spcAft>
                    <a:spcPct val="0"/>
                  </a:spcAft>
                  <a:defRPr/>
                </a:pPr>
                <a:r>
                  <a:rPr lang="en-US" sz="980" b="1" dirty="0">
                    <a:solidFill>
                      <a:srgbClr val="FFFFFF"/>
                    </a:solidFill>
                    <a:latin typeface="Segoe UI" pitchFamily="34" charset="0"/>
                    <a:ea typeface="Segoe UI" pitchFamily="34" charset="0"/>
                    <a:cs typeface="Segoe UI" pitchFamily="34" charset="0"/>
                  </a:rPr>
                  <a:t>SUBSCRIPTION</a:t>
                </a:r>
              </a:p>
            </p:txBody>
          </p:sp>
          <p:pic>
            <p:nvPicPr>
              <p:cNvPr id="78" name="Picture 4" descr="http://www.clker.com/cliparts/w/W/z/X/y/0/sdfsd-sdfsd-sdfsdfd-hi.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902769" y="2265626"/>
                <a:ext cx="429768" cy="42976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 name="Group 71"/>
            <p:cNvGrpSpPr/>
            <p:nvPr/>
          </p:nvGrpSpPr>
          <p:grpSpPr>
            <a:xfrm>
              <a:off x="8430458" y="2214396"/>
              <a:ext cx="914400" cy="831273"/>
              <a:chOff x="9440644" y="2194839"/>
              <a:chExt cx="914400" cy="831273"/>
            </a:xfrm>
          </p:grpSpPr>
          <p:sp>
            <p:nvSpPr>
              <p:cNvPr id="73" name="Rectangle 72"/>
              <p:cNvSpPr/>
              <p:nvPr/>
            </p:nvSpPr>
            <p:spPr bwMode="auto">
              <a:xfrm>
                <a:off x="9440644" y="2194839"/>
                <a:ext cx="914400" cy="831273"/>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r" defTabSz="896091" fontAlgn="base">
                  <a:spcBef>
                    <a:spcPct val="0"/>
                  </a:spcBef>
                  <a:spcAft>
                    <a:spcPct val="0"/>
                  </a:spcAft>
                  <a:defRPr/>
                </a:pPr>
                <a:endParaRPr lang="en-US" sz="1176" b="1"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74" name="Rectangle 73"/>
              <p:cNvSpPr/>
              <p:nvPr/>
            </p:nvSpPr>
            <p:spPr>
              <a:xfrm>
                <a:off x="9486057" y="2683377"/>
                <a:ext cx="867735" cy="313653"/>
              </a:xfrm>
              <a:prstGeom prst="rect">
                <a:avLst/>
              </a:prstGeom>
            </p:spPr>
            <p:txBody>
              <a:bodyPr wrap="none">
                <a:spAutoFit/>
              </a:bodyPr>
              <a:lstStyle/>
              <a:p>
                <a:pPr algn="ctr" defTabSz="896091" fontAlgn="base">
                  <a:spcBef>
                    <a:spcPct val="0"/>
                  </a:spcBef>
                  <a:spcAft>
                    <a:spcPct val="0"/>
                  </a:spcAft>
                  <a:defRPr/>
                </a:pPr>
                <a:r>
                  <a:rPr lang="en-US" sz="980" b="1" dirty="0">
                    <a:solidFill>
                      <a:srgbClr val="FFFFFF"/>
                    </a:solidFill>
                    <a:latin typeface="Segoe UI" pitchFamily="34" charset="0"/>
                    <a:ea typeface="Segoe UI" pitchFamily="34" charset="0"/>
                    <a:cs typeface="Segoe UI" pitchFamily="34" charset="0"/>
                  </a:rPr>
                  <a:t>TROUBLE-</a:t>
                </a:r>
              </a:p>
              <a:p>
                <a:pPr algn="ctr" defTabSz="896091" fontAlgn="base">
                  <a:spcBef>
                    <a:spcPct val="0"/>
                  </a:spcBef>
                  <a:spcAft>
                    <a:spcPct val="0"/>
                  </a:spcAft>
                  <a:defRPr/>
                </a:pPr>
                <a:r>
                  <a:rPr lang="en-US" sz="980" b="1" dirty="0">
                    <a:solidFill>
                      <a:srgbClr val="FFFFFF"/>
                    </a:solidFill>
                    <a:latin typeface="Segoe UI" pitchFamily="34" charset="0"/>
                    <a:ea typeface="Segoe UI" pitchFamily="34" charset="0"/>
                    <a:cs typeface="Segoe UI" pitchFamily="34" charset="0"/>
                  </a:rPr>
                  <a:t>SHOOTING**</a:t>
                </a:r>
              </a:p>
            </p:txBody>
          </p:sp>
          <p:pic>
            <p:nvPicPr>
              <p:cNvPr id="75" name="Picture 7" descr="\\MAGNUM\Projects\Microsoft\Cloud Power FY12\Design\Icons\PNGs\Repair.png"/>
              <p:cNvPicPr>
                <a:picLocks noChangeAspect="1" noChangeArrowheads="1"/>
              </p:cNvPicPr>
              <p:nvPr/>
            </p:nvPicPr>
            <p:blipFill>
              <a:blip r:embed="rId8" cstate="print">
                <a:lum bright="100000"/>
              </a:blip>
              <a:srcRect/>
              <a:stretch>
                <a:fillRect/>
              </a:stretch>
            </p:blipFill>
            <p:spPr bwMode="auto">
              <a:xfrm>
                <a:off x="9623524" y="2217110"/>
                <a:ext cx="548640" cy="548640"/>
              </a:xfrm>
              <a:prstGeom prst="rect">
                <a:avLst/>
              </a:prstGeom>
              <a:noFill/>
            </p:spPr>
          </p:pic>
        </p:grpSp>
      </p:grpSp>
    </p:spTree>
    <p:extLst>
      <p:ext uri="{BB962C8B-B14F-4D97-AF65-F5344CB8AC3E}">
        <p14:creationId xmlns:p14="http://schemas.microsoft.com/office/powerpoint/2010/main" val="40151902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angle 81"/>
          <p:cNvSpPr/>
          <p:nvPr/>
        </p:nvSpPr>
        <p:spPr bwMode="auto">
          <a:xfrm>
            <a:off x="8740219" y="1516866"/>
            <a:ext cx="3054347" cy="2825633"/>
          </a:xfrm>
          <a:prstGeom prst="rect">
            <a:avLst/>
          </a:prstGeom>
          <a:solidFill>
            <a:schemeClr val="accent2">
              <a:lumMod val="20000"/>
              <a:lumOff val="80000"/>
              <a:alpha val="25000"/>
            </a:schemeClr>
          </a:solidFill>
          <a:ln>
            <a:solidFill>
              <a:schemeClr val="accent2">
                <a:lumMod val="20000"/>
                <a:lumOff val="80000"/>
                <a:alpha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1600" b="1" dirty="0">
              <a:solidFill>
                <a:srgbClr val="505050"/>
              </a:solidFill>
              <a:ea typeface="Segoe UI" pitchFamily="34" charset="0"/>
              <a:cs typeface="Segoe UI" pitchFamily="34" charset="0"/>
            </a:endParaRPr>
          </a:p>
        </p:txBody>
      </p:sp>
      <p:sp>
        <p:nvSpPr>
          <p:cNvPr id="75" name="Rectangle 74"/>
          <p:cNvSpPr/>
          <p:nvPr/>
        </p:nvSpPr>
        <p:spPr bwMode="auto">
          <a:xfrm>
            <a:off x="3404437" y="1516866"/>
            <a:ext cx="5335782" cy="2825633"/>
          </a:xfrm>
          <a:prstGeom prst="rect">
            <a:avLst/>
          </a:prstGeom>
          <a:solidFill>
            <a:schemeClr val="accent3">
              <a:lumMod val="20000"/>
              <a:lumOff val="80000"/>
              <a:alpha val="25000"/>
            </a:schemeClr>
          </a:solidFill>
          <a:ln>
            <a:solidFill>
              <a:schemeClr val="accent3">
                <a:lumMod val="20000"/>
                <a:lumOff val="80000"/>
                <a:alpha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1600" b="1" dirty="0">
              <a:solidFill>
                <a:srgbClr val="505050"/>
              </a:solidFill>
              <a:ea typeface="Segoe UI" pitchFamily="34" charset="0"/>
              <a:cs typeface="Segoe UI" pitchFamily="34" charset="0"/>
            </a:endParaRPr>
          </a:p>
        </p:txBody>
      </p:sp>
      <p:sp>
        <p:nvSpPr>
          <p:cNvPr id="26" name="Title 25"/>
          <p:cNvSpPr>
            <a:spLocks noGrp="1"/>
          </p:cNvSpPr>
          <p:nvPr>
            <p:ph type="title"/>
          </p:nvPr>
        </p:nvSpPr>
        <p:spPr/>
        <p:txBody>
          <a:bodyPr/>
          <a:lstStyle/>
          <a:p>
            <a:r>
              <a:rPr lang="en-US" dirty="0"/>
              <a:t>Key activities by phase</a:t>
            </a:r>
          </a:p>
        </p:txBody>
      </p:sp>
      <p:sp>
        <p:nvSpPr>
          <p:cNvPr id="3" name="Slide Number Placeholder 2"/>
          <p:cNvSpPr>
            <a:spLocks noGrp="1"/>
          </p:cNvSpPr>
          <p:nvPr>
            <p:ph type="sldNum" sz="quarter" idx="12"/>
          </p:nvPr>
        </p:nvSpPr>
        <p:spPr/>
        <p:txBody>
          <a:bodyPr/>
          <a:lstStyle/>
          <a:p>
            <a:fld id="{727B4C2D-45E2-4621-8491-2995EB46A674}" type="slidenum">
              <a:rPr lang="en-US" smtClean="0">
                <a:solidFill>
                  <a:srgbClr val="505050"/>
                </a:solidFill>
              </a:rPr>
              <a:pPr/>
              <a:t>21</a:t>
            </a:fld>
            <a:endParaRPr lang="en-US" dirty="0">
              <a:solidFill>
                <a:srgbClr val="505050"/>
              </a:solidFill>
            </a:endParaRPr>
          </a:p>
        </p:txBody>
      </p:sp>
      <p:sp>
        <p:nvSpPr>
          <p:cNvPr id="86" name="TextBox 85"/>
          <p:cNvSpPr txBox="1"/>
          <p:nvPr/>
        </p:nvSpPr>
        <p:spPr>
          <a:xfrm rot="16200000">
            <a:off x="-296172" y="4829354"/>
            <a:ext cx="1482714" cy="461665"/>
          </a:xfrm>
          <a:prstGeom prst="rect">
            <a:avLst/>
          </a:prstGeom>
          <a:noFill/>
        </p:spPr>
        <p:txBody>
          <a:bodyPr wrap="none" lIns="182880" tIns="146304" rIns="182880" bIns="146304" rtlCol="0">
            <a:spAutoFit/>
          </a:bodyPr>
          <a:lstStyle/>
          <a:p>
            <a:pPr algn="r">
              <a:lnSpc>
                <a:spcPct val="90000"/>
              </a:lnSpc>
              <a:spcAft>
                <a:spcPts val="600"/>
              </a:spcAft>
            </a:pPr>
            <a:r>
              <a:rPr lang="en-US" sz="1200" b="1" dirty="0">
                <a:gradFill>
                  <a:gsLst>
                    <a:gs pos="2917">
                      <a:srgbClr val="505050"/>
                    </a:gs>
                    <a:gs pos="30000">
                      <a:srgbClr val="505050"/>
                    </a:gs>
                  </a:gsLst>
                  <a:lin ang="5400000" scaled="0"/>
                </a:gradFill>
              </a:rPr>
              <a:t>KEY ACTIVITIES</a:t>
            </a:r>
          </a:p>
        </p:txBody>
      </p:sp>
      <p:sp>
        <p:nvSpPr>
          <p:cNvPr id="87" name="TextBox 86"/>
          <p:cNvSpPr txBox="1"/>
          <p:nvPr/>
        </p:nvSpPr>
        <p:spPr>
          <a:xfrm>
            <a:off x="585873" y="4508881"/>
            <a:ext cx="1119176" cy="861774"/>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Research solutions</a:t>
            </a:r>
          </a:p>
          <a:p>
            <a:pPr>
              <a:lnSpc>
                <a:spcPct val="90000"/>
              </a:lnSpc>
              <a:spcAft>
                <a:spcPts val="600"/>
              </a:spcAft>
            </a:pPr>
            <a:r>
              <a:rPr lang="en-US" sz="1000" dirty="0">
                <a:gradFill>
                  <a:gsLst>
                    <a:gs pos="2917">
                      <a:srgbClr val="505050"/>
                    </a:gs>
                    <a:gs pos="30000">
                      <a:srgbClr val="505050"/>
                    </a:gs>
                  </a:gsLst>
                  <a:lin ang="5400000" scaled="0"/>
                </a:gradFill>
              </a:rPr>
              <a:t>Identify technical features and costs</a:t>
            </a:r>
          </a:p>
        </p:txBody>
      </p:sp>
      <p:sp>
        <p:nvSpPr>
          <p:cNvPr id="88" name="TextBox 87"/>
          <p:cNvSpPr txBox="1"/>
          <p:nvPr/>
        </p:nvSpPr>
        <p:spPr>
          <a:xfrm>
            <a:off x="1821696" y="4508881"/>
            <a:ext cx="1282208" cy="584775"/>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Trial for functionality</a:t>
            </a:r>
          </a:p>
          <a:p>
            <a:pPr>
              <a:lnSpc>
                <a:spcPct val="90000"/>
              </a:lnSpc>
              <a:spcAft>
                <a:spcPts val="600"/>
              </a:spcAft>
            </a:pPr>
            <a:r>
              <a:rPr lang="en-US" sz="1000" dirty="0">
                <a:gradFill>
                  <a:gsLst>
                    <a:gs pos="2917">
                      <a:srgbClr val="505050"/>
                    </a:gs>
                    <a:gs pos="30000">
                      <a:srgbClr val="505050"/>
                    </a:gs>
                  </a:gsLst>
                  <a:lin ang="5400000" scaled="0"/>
                </a:gradFill>
              </a:rPr>
              <a:t>POC planning</a:t>
            </a:r>
          </a:p>
        </p:txBody>
      </p:sp>
      <p:sp>
        <p:nvSpPr>
          <p:cNvPr id="90" name="TextBox 89"/>
          <p:cNvSpPr txBox="1"/>
          <p:nvPr/>
        </p:nvSpPr>
        <p:spPr>
          <a:xfrm>
            <a:off x="3828372" y="4508881"/>
            <a:ext cx="1236659" cy="1800493"/>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Build internal team</a:t>
            </a:r>
          </a:p>
          <a:p>
            <a:pPr>
              <a:lnSpc>
                <a:spcPct val="90000"/>
              </a:lnSpc>
              <a:spcAft>
                <a:spcPts val="600"/>
              </a:spcAft>
            </a:pPr>
            <a:r>
              <a:rPr lang="en-US" sz="1000" dirty="0">
                <a:gradFill>
                  <a:gsLst>
                    <a:gs pos="2917">
                      <a:srgbClr val="505050"/>
                    </a:gs>
                    <a:gs pos="30000">
                      <a:srgbClr val="505050"/>
                    </a:gs>
                  </a:gsLst>
                  <a:lin ang="5400000" scaled="0"/>
                </a:gradFill>
              </a:rPr>
              <a:t>ID partners</a:t>
            </a:r>
          </a:p>
          <a:p>
            <a:pPr>
              <a:lnSpc>
                <a:spcPct val="90000"/>
              </a:lnSpc>
              <a:spcAft>
                <a:spcPts val="600"/>
              </a:spcAft>
            </a:pPr>
            <a:r>
              <a:rPr lang="en-US" sz="1000" dirty="0">
                <a:gradFill>
                  <a:gsLst>
                    <a:gs pos="2917">
                      <a:srgbClr val="505050"/>
                    </a:gs>
                    <a:gs pos="30000">
                      <a:srgbClr val="505050"/>
                    </a:gs>
                  </a:gsLst>
                  <a:lin ang="5400000" scaled="0"/>
                </a:gradFill>
              </a:rPr>
              <a:t>Sequence product deployment </a:t>
            </a:r>
          </a:p>
          <a:p>
            <a:pPr>
              <a:lnSpc>
                <a:spcPct val="90000"/>
              </a:lnSpc>
              <a:spcAft>
                <a:spcPts val="600"/>
              </a:spcAft>
            </a:pPr>
            <a:r>
              <a:rPr lang="en-US" sz="1000" dirty="0">
                <a:gradFill>
                  <a:gsLst>
                    <a:gs pos="2917">
                      <a:srgbClr val="505050"/>
                    </a:gs>
                    <a:gs pos="30000">
                      <a:srgbClr val="505050"/>
                    </a:gs>
                  </a:gsLst>
                  <a:lin ang="5400000" scaled="0"/>
                </a:gradFill>
              </a:rPr>
              <a:t>Think through mail migration </a:t>
            </a:r>
          </a:p>
          <a:p>
            <a:pPr>
              <a:lnSpc>
                <a:spcPct val="90000"/>
              </a:lnSpc>
              <a:spcAft>
                <a:spcPts val="600"/>
              </a:spcAft>
            </a:pPr>
            <a:r>
              <a:rPr lang="en-US" sz="1000" dirty="0">
                <a:gradFill>
                  <a:gsLst>
                    <a:gs pos="2917">
                      <a:srgbClr val="505050"/>
                    </a:gs>
                    <a:gs pos="30000">
                      <a:srgbClr val="505050"/>
                    </a:gs>
                  </a:gsLst>
                  <a:lin ang="5400000" scaled="0"/>
                </a:gradFill>
              </a:rPr>
              <a:t>Engage with FTC</a:t>
            </a:r>
          </a:p>
          <a:p>
            <a:pPr>
              <a:lnSpc>
                <a:spcPct val="90000"/>
              </a:lnSpc>
              <a:spcAft>
                <a:spcPts val="600"/>
              </a:spcAft>
            </a:pPr>
            <a:endParaRPr lang="en-US" sz="1000" dirty="0">
              <a:gradFill>
                <a:gsLst>
                  <a:gs pos="2917">
                    <a:srgbClr val="505050"/>
                  </a:gs>
                  <a:gs pos="30000">
                    <a:srgbClr val="505050"/>
                  </a:gs>
                </a:gsLst>
                <a:lin ang="5400000" scaled="0"/>
              </a:gradFill>
            </a:endParaRPr>
          </a:p>
          <a:p>
            <a:pPr>
              <a:lnSpc>
                <a:spcPct val="90000"/>
              </a:lnSpc>
              <a:spcAft>
                <a:spcPts val="600"/>
              </a:spcAft>
            </a:pPr>
            <a:endParaRPr lang="en-US" sz="1000" dirty="0">
              <a:gradFill>
                <a:gsLst>
                  <a:gs pos="2917">
                    <a:srgbClr val="505050"/>
                  </a:gs>
                  <a:gs pos="30000">
                    <a:srgbClr val="505050"/>
                  </a:gs>
                </a:gsLst>
                <a:lin ang="5400000" scaled="0"/>
              </a:gradFill>
            </a:endParaRPr>
          </a:p>
        </p:txBody>
      </p:sp>
      <p:sp>
        <p:nvSpPr>
          <p:cNvPr id="91" name="TextBox 90"/>
          <p:cNvSpPr txBox="1"/>
          <p:nvPr/>
        </p:nvSpPr>
        <p:spPr>
          <a:xfrm>
            <a:off x="5101357" y="4508881"/>
            <a:ext cx="1119176" cy="1723549"/>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POC</a:t>
            </a:r>
          </a:p>
          <a:p>
            <a:pPr>
              <a:lnSpc>
                <a:spcPct val="90000"/>
              </a:lnSpc>
              <a:spcAft>
                <a:spcPts val="600"/>
              </a:spcAft>
            </a:pPr>
            <a:r>
              <a:rPr lang="en-US" sz="1000" dirty="0">
                <a:gradFill>
                  <a:gsLst>
                    <a:gs pos="2917">
                      <a:srgbClr val="505050"/>
                    </a:gs>
                    <a:gs pos="30000">
                      <a:srgbClr val="505050"/>
                    </a:gs>
                  </a:gsLst>
                  <a:lin ang="5400000" scaled="0"/>
                </a:gradFill>
              </a:rPr>
              <a:t>Configure environment</a:t>
            </a:r>
          </a:p>
          <a:p>
            <a:pPr>
              <a:lnSpc>
                <a:spcPct val="90000"/>
              </a:lnSpc>
              <a:spcAft>
                <a:spcPts val="600"/>
              </a:spcAft>
            </a:pPr>
            <a:r>
              <a:rPr lang="en-US" sz="1000" dirty="0">
                <a:gradFill>
                  <a:gsLst>
                    <a:gs pos="2917">
                      <a:srgbClr val="505050"/>
                    </a:gs>
                    <a:gs pos="30000">
                      <a:srgbClr val="505050"/>
                    </a:gs>
                  </a:gsLst>
                  <a:lin ang="5400000" scaled="0"/>
                </a:gradFill>
              </a:rPr>
              <a:t>Configure service</a:t>
            </a:r>
          </a:p>
          <a:p>
            <a:pPr>
              <a:lnSpc>
                <a:spcPct val="90000"/>
              </a:lnSpc>
              <a:spcAft>
                <a:spcPts val="600"/>
              </a:spcAft>
            </a:pPr>
            <a:r>
              <a:rPr lang="en-US" sz="1000" dirty="0">
                <a:gradFill>
                  <a:gsLst>
                    <a:gs pos="2917">
                      <a:srgbClr val="505050"/>
                    </a:gs>
                    <a:gs pos="30000">
                      <a:srgbClr val="505050"/>
                    </a:gs>
                  </a:gsLst>
                  <a:lin ang="5400000" scaled="0"/>
                </a:gradFill>
              </a:rPr>
              <a:t>Account Provisioning/Mailbox Set-up</a:t>
            </a:r>
          </a:p>
          <a:p>
            <a:pPr>
              <a:lnSpc>
                <a:spcPct val="90000"/>
              </a:lnSpc>
              <a:spcAft>
                <a:spcPts val="600"/>
              </a:spcAft>
            </a:pPr>
            <a:r>
              <a:rPr lang="en-US" sz="1000" dirty="0">
                <a:gradFill>
                  <a:gsLst>
                    <a:gs pos="2917">
                      <a:srgbClr val="505050"/>
                    </a:gs>
                    <a:gs pos="30000">
                      <a:srgbClr val="505050"/>
                    </a:gs>
                  </a:gsLst>
                  <a:lin ang="5400000" scaled="0"/>
                </a:gradFill>
              </a:rPr>
              <a:t>Data migration</a:t>
            </a:r>
          </a:p>
          <a:p>
            <a:pPr>
              <a:lnSpc>
                <a:spcPct val="90000"/>
              </a:lnSpc>
              <a:spcAft>
                <a:spcPts val="600"/>
              </a:spcAft>
            </a:pPr>
            <a:endParaRPr lang="en-US" sz="1000" dirty="0">
              <a:gradFill>
                <a:gsLst>
                  <a:gs pos="2917">
                    <a:srgbClr val="505050"/>
                  </a:gs>
                  <a:gs pos="30000">
                    <a:srgbClr val="505050"/>
                  </a:gs>
                </a:gsLst>
                <a:lin ang="5400000" scaled="0"/>
              </a:gradFill>
            </a:endParaRPr>
          </a:p>
        </p:txBody>
      </p:sp>
      <p:sp>
        <p:nvSpPr>
          <p:cNvPr id="92" name="TextBox 91"/>
          <p:cNvSpPr txBox="1"/>
          <p:nvPr/>
        </p:nvSpPr>
        <p:spPr>
          <a:xfrm>
            <a:off x="6371555" y="4508881"/>
            <a:ext cx="1119176" cy="1077218"/>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React to issues</a:t>
            </a:r>
          </a:p>
          <a:p>
            <a:pPr>
              <a:lnSpc>
                <a:spcPct val="90000"/>
              </a:lnSpc>
              <a:spcAft>
                <a:spcPts val="600"/>
              </a:spcAft>
            </a:pPr>
            <a:r>
              <a:rPr lang="en-US" sz="1000" dirty="0">
                <a:gradFill>
                  <a:gsLst>
                    <a:gs pos="2917">
                      <a:srgbClr val="505050"/>
                    </a:gs>
                    <a:gs pos="30000">
                      <a:srgbClr val="505050"/>
                    </a:gs>
                  </a:gsLst>
                  <a:lin ang="5400000" scaled="0"/>
                </a:gradFill>
              </a:rPr>
              <a:t>Communicate with support and/or partners</a:t>
            </a:r>
          </a:p>
          <a:p>
            <a:pPr>
              <a:lnSpc>
                <a:spcPct val="90000"/>
              </a:lnSpc>
              <a:spcAft>
                <a:spcPts val="600"/>
              </a:spcAft>
            </a:pPr>
            <a:r>
              <a:rPr lang="en-US" sz="1000" dirty="0">
                <a:gradFill>
                  <a:gsLst>
                    <a:gs pos="2917">
                      <a:srgbClr val="505050"/>
                    </a:gs>
                    <a:gs pos="30000">
                      <a:srgbClr val="505050"/>
                    </a:gs>
                  </a:gsLst>
                  <a:lin ang="5400000" scaled="0"/>
                </a:gradFill>
              </a:rPr>
              <a:t>Build workarounds </a:t>
            </a:r>
          </a:p>
        </p:txBody>
      </p:sp>
      <p:sp>
        <p:nvSpPr>
          <p:cNvPr id="93" name="TextBox 92"/>
          <p:cNvSpPr txBox="1"/>
          <p:nvPr/>
        </p:nvSpPr>
        <p:spPr>
          <a:xfrm>
            <a:off x="7648415" y="4508881"/>
            <a:ext cx="1455369" cy="1292662"/>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IT readiness: End User Helpdesk &amp; Account troubleshooting</a:t>
            </a:r>
          </a:p>
          <a:p>
            <a:pPr>
              <a:lnSpc>
                <a:spcPct val="90000"/>
              </a:lnSpc>
              <a:spcAft>
                <a:spcPts val="600"/>
              </a:spcAft>
            </a:pPr>
            <a:r>
              <a:rPr lang="en-US" sz="1000" dirty="0">
                <a:gradFill>
                  <a:gsLst>
                    <a:gs pos="2917">
                      <a:srgbClr val="505050"/>
                    </a:gs>
                    <a:gs pos="30000">
                      <a:srgbClr val="505050"/>
                    </a:gs>
                  </a:gsLst>
                  <a:lin ang="5400000" scaled="0"/>
                </a:gradFill>
              </a:rPr>
              <a:t>Guide user adoption</a:t>
            </a:r>
          </a:p>
          <a:p>
            <a:pPr>
              <a:lnSpc>
                <a:spcPct val="90000"/>
              </a:lnSpc>
              <a:spcAft>
                <a:spcPts val="600"/>
              </a:spcAft>
            </a:pPr>
            <a:r>
              <a:rPr lang="en-US" sz="1000" dirty="0">
                <a:gradFill>
                  <a:gsLst>
                    <a:gs pos="2917">
                      <a:srgbClr val="505050"/>
                    </a:gs>
                    <a:gs pos="30000">
                      <a:srgbClr val="505050"/>
                    </a:gs>
                  </a:gsLst>
                  <a:lin ang="5400000" scaled="0"/>
                </a:gradFill>
              </a:rPr>
              <a:t>Launch</a:t>
            </a:r>
          </a:p>
          <a:p>
            <a:pPr>
              <a:lnSpc>
                <a:spcPct val="90000"/>
              </a:lnSpc>
              <a:spcAft>
                <a:spcPts val="600"/>
              </a:spcAft>
            </a:pPr>
            <a:r>
              <a:rPr lang="en-US" sz="1000" dirty="0">
                <a:gradFill>
                  <a:gsLst>
                    <a:gs pos="2917">
                      <a:srgbClr val="505050"/>
                    </a:gs>
                    <a:gs pos="30000">
                      <a:srgbClr val="505050"/>
                    </a:gs>
                  </a:gsLst>
                  <a:lin ang="5400000" scaled="0"/>
                </a:gradFill>
              </a:rPr>
              <a:t>Executive change management</a:t>
            </a:r>
          </a:p>
        </p:txBody>
      </p:sp>
      <p:sp>
        <p:nvSpPr>
          <p:cNvPr id="94" name="TextBox 93"/>
          <p:cNvSpPr txBox="1"/>
          <p:nvPr/>
        </p:nvSpPr>
        <p:spPr>
          <a:xfrm>
            <a:off x="9182036" y="4508881"/>
            <a:ext cx="1252247" cy="800219"/>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Usage measurement</a:t>
            </a:r>
          </a:p>
          <a:p>
            <a:pPr>
              <a:lnSpc>
                <a:spcPct val="90000"/>
              </a:lnSpc>
              <a:spcAft>
                <a:spcPts val="600"/>
              </a:spcAft>
            </a:pPr>
            <a:r>
              <a:rPr lang="en-US" sz="1000" dirty="0">
                <a:gradFill>
                  <a:gsLst>
                    <a:gs pos="2917">
                      <a:srgbClr val="505050"/>
                    </a:gs>
                    <a:gs pos="30000">
                      <a:srgbClr val="505050"/>
                    </a:gs>
                  </a:gsLst>
                  <a:lin ang="5400000" scaled="0"/>
                </a:gradFill>
              </a:rPr>
              <a:t>Reporting</a:t>
            </a:r>
          </a:p>
          <a:p>
            <a:pPr>
              <a:lnSpc>
                <a:spcPct val="90000"/>
              </a:lnSpc>
              <a:spcAft>
                <a:spcPts val="600"/>
              </a:spcAft>
            </a:pPr>
            <a:r>
              <a:rPr lang="en-US" sz="1000" dirty="0">
                <a:gradFill>
                  <a:gsLst>
                    <a:gs pos="2917">
                      <a:srgbClr val="505050"/>
                    </a:gs>
                    <a:gs pos="30000">
                      <a:srgbClr val="505050"/>
                    </a:gs>
                  </a:gsLst>
                  <a:lin ang="5400000" scaled="0"/>
                </a:gradFill>
              </a:rPr>
              <a:t>Trouble-shooting</a:t>
            </a:r>
          </a:p>
        </p:txBody>
      </p:sp>
      <p:sp>
        <p:nvSpPr>
          <p:cNvPr id="95" name="TextBox 94"/>
          <p:cNvSpPr txBox="1"/>
          <p:nvPr/>
        </p:nvSpPr>
        <p:spPr>
          <a:xfrm>
            <a:off x="10455235" y="4508881"/>
            <a:ext cx="1250777" cy="723275"/>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Continued Education on </a:t>
            </a:r>
          </a:p>
          <a:p>
            <a:pPr>
              <a:lnSpc>
                <a:spcPct val="90000"/>
              </a:lnSpc>
              <a:spcAft>
                <a:spcPts val="600"/>
              </a:spcAft>
            </a:pPr>
            <a:r>
              <a:rPr lang="en-US" sz="1000" dirty="0">
                <a:gradFill>
                  <a:gsLst>
                    <a:gs pos="2917">
                      <a:srgbClr val="505050"/>
                    </a:gs>
                    <a:gs pos="30000">
                      <a:srgbClr val="505050"/>
                    </a:gs>
                  </a:gsLst>
                  <a:lin ang="5400000" scaled="0"/>
                </a:gradFill>
              </a:rPr>
              <a:t>Measure success of product</a:t>
            </a:r>
          </a:p>
        </p:txBody>
      </p:sp>
      <p:cxnSp>
        <p:nvCxnSpPr>
          <p:cNvPr id="107" name="Straight Connector 106"/>
          <p:cNvCxnSpPr/>
          <p:nvPr/>
        </p:nvCxnSpPr>
        <p:spPr>
          <a:xfrm flipV="1">
            <a:off x="559007" y="3288097"/>
            <a:ext cx="0" cy="2640200"/>
          </a:xfrm>
          <a:prstGeom prst="line">
            <a:avLst/>
          </a:prstGeom>
          <a:ln>
            <a:solidFill>
              <a:schemeClr val="accent4"/>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1821696" y="3288097"/>
            <a:ext cx="0" cy="2640200"/>
          </a:xfrm>
          <a:prstGeom prst="line">
            <a:avLst/>
          </a:prstGeom>
          <a:ln>
            <a:solidFill>
              <a:schemeClr val="accent4"/>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3801832" y="3288097"/>
            <a:ext cx="0" cy="2640200"/>
          </a:xfrm>
          <a:prstGeom prst="line">
            <a:avLst/>
          </a:prstGeom>
          <a:ln>
            <a:solidFill>
              <a:schemeClr val="accent3"/>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5075820" y="2404978"/>
            <a:ext cx="0" cy="3547889"/>
          </a:xfrm>
          <a:prstGeom prst="line">
            <a:avLst/>
          </a:prstGeom>
          <a:ln>
            <a:solidFill>
              <a:schemeClr val="accent3"/>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6339020" y="2397795"/>
            <a:ext cx="0" cy="3530502"/>
          </a:xfrm>
          <a:prstGeom prst="line">
            <a:avLst/>
          </a:prstGeom>
          <a:ln>
            <a:solidFill>
              <a:schemeClr val="accent3"/>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7626181" y="3288097"/>
            <a:ext cx="0" cy="2664770"/>
          </a:xfrm>
          <a:prstGeom prst="line">
            <a:avLst/>
          </a:prstGeom>
          <a:ln>
            <a:solidFill>
              <a:schemeClr val="accent3"/>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9161085" y="3288097"/>
            <a:ext cx="0" cy="2664770"/>
          </a:xfrm>
          <a:prstGeom prst="line">
            <a:avLst/>
          </a:prstGeom>
          <a:ln>
            <a:solidFill>
              <a:schemeClr val="accent3"/>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10444759" y="3288097"/>
            <a:ext cx="0" cy="2640200"/>
          </a:xfrm>
          <a:prstGeom prst="line">
            <a:avLst/>
          </a:prstGeom>
          <a:ln>
            <a:solidFill>
              <a:schemeClr val="accent3"/>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3798588" y="6141361"/>
            <a:ext cx="5385965" cy="332949"/>
            <a:chOff x="3798587" y="5769784"/>
            <a:chExt cx="5385965" cy="332949"/>
          </a:xfrm>
        </p:grpSpPr>
        <p:sp>
          <p:nvSpPr>
            <p:cNvPr id="2" name="Rectangle 1"/>
            <p:cNvSpPr/>
            <p:nvPr/>
          </p:nvSpPr>
          <p:spPr bwMode="auto">
            <a:xfrm>
              <a:off x="3798587" y="5769784"/>
              <a:ext cx="5383448" cy="332949"/>
            </a:xfrm>
            <a:prstGeom prst="rect">
              <a:avLst/>
            </a:prstGeom>
            <a:noFill/>
            <a:ln>
              <a:solidFill>
                <a:schemeClr val="tx1"/>
              </a:solidFill>
              <a:prstDash val="sysDot"/>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70" name="TextBox 69"/>
            <p:cNvSpPr txBox="1"/>
            <p:nvPr/>
          </p:nvSpPr>
          <p:spPr>
            <a:xfrm>
              <a:off x="3798587" y="5862117"/>
              <a:ext cx="5385965" cy="230832"/>
            </a:xfrm>
            <a:prstGeom prst="rect">
              <a:avLst/>
            </a:prstGeom>
            <a:noFill/>
          </p:spPr>
          <p:txBody>
            <a:bodyPr wrap="square" lIns="45720" tIns="0" rIns="91440" bIns="91440" rtlCol="0" anchor="ctr">
              <a:spAutoFit/>
            </a:bodyPr>
            <a:lstStyle/>
            <a:p>
              <a:pPr algn="ctr">
                <a:lnSpc>
                  <a:spcPct val="90000"/>
                </a:lnSpc>
                <a:spcAft>
                  <a:spcPts val="600"/>
                </a:spcAft>
              </a:pPr>
              <a:r>
                <a:rPr lang="en-US" sz="1000" dirty="0">
                  <a:gradFill>
                    <a:gsLst>
                      <a:gs pos="2917">
                        <a:srgbClr val="505050"/>
                      </a:gs>
                      <a:gs pos="30000">
                        <a:srgbClr val="505050"/>
                      </a:gs>
                    </a:gsLst>
                    <a:lin ang="5400000" scaled="0"/>
                  </a:gradFill>
                </a:rPr>
                <a:t>Organizational readiness/change management</a:t>
              </a:r>
            </a:p>
          </p:txBody>
        </p:sp>
      </p:grpSp>
      <p:sp>
        <p:nvSpPr>
          <p:cNvPr id="73" name="Rectangle 72"/>
          <p:cNvSpPr/>
          <p:nvPr/>
        </p:nvSpPr>
        <p:spPr bwMode="auto">
          <a:xfrm>
            <a:off x="447365" y="1516866"/>
            <a:ext cx="2951394" cy="2825633"/>
          </a:xfrm>
          <a:prstGeom prst="rect">
            <a:avLst/>
          </a:prstGeom>
          <a:solidFill>
            <a:schemeClr val="accent1">
              <a:lumMod val="20000"/>
              <a:lumOff val="80000"/>
              <a:alpha val="25000"/>
            </a:schemeClr>
          </a:solidFill>
          <a:ln>
            <a:solidFill>
              <a:schemeClr val="accent1">
                <a:lumMod val="20000"/>
                <a:lumOff val="80000"/>
                <a:alpha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1600" b="1" dirty="0">
              <a:solidFill>
                <a:srgbClr val="505050"/>
              </a:solidFill>
              <a:ea typeface="Segoe UI" pitchFamily="34" charset="0"/>
              <a:cs typeface="Segoe UI" pitchFamily="34" charset="0"/>
            </a:endParaRPr>
          </a:p>
        </p:txBody>
      </p:sp>
      <p:sp>
        <p:nvSpPr>
          <p:cNvPr id="83" name="Rectangle 82"/>
          <p:cNvSpPr/>
          <p:nvPr/>
        </p:nvSpPr>
        <p:spPr bwMode="auto">
          <a:xfrm>
            <a:off x="555952" y="2492496"/>
            <a:ext cx="1271016" cy="795600"/>
          </a:xfrm>
          <a:prstGeom prst="rect">
            <a:avLst/>
          </a:prstGeom>
          <a:solidFill>
            <a:schemeClr val="bg1">
              <a:lumMod val="95000"/>
            </a:schemeClr>
          </a:solidFill>
          <a:ln>
            <a:solidFill>
              <a:schemeClr val="bg1">
                <a:lumMod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AWARENESS / </a:t>
            </a:r>
            <a:br>
              <a:rPr lang="en-US" sz="900" b="1" dirty="0">
                <a:solidFill>
                  <a:srgbClr val="505050"/>
                </a:solidFill>
                <a:ea typeface="Segoe UI" pitchFamily="34" charset="0"/>
                <a:cs typeface="Segoe UI" pitchFamily="34" charset="0"/>
              </a:rPr>
            </a:br>
            <a:r>
              <a:rPr lang="en-US" sz="900" b="1" dirty="0">
                <a:solidFill>
                  <a:srgbClr val="505050"/>
                </a:solidFill>
                <a:ea typeface="Segoe UI" pitchFamily="34" charset="0"/>
                <a:cs typeface="Segoe UI" pitchFamily="34" charset="0"/>
              </a:rPr>
              <a:t>RESEARCH</a:t>
            </a:r>
          </a:p>
        </p:txBody>
      </p:sp>
      <p:sp>
        <p:nvSpPr>
          <p:cNvPr id="84" name="Rectangle 83"/>
          <p:cNvSpPr/>
          <p:nvPr/>
        </p:nvSpPr>
        <p:spPr bwMode="auto">
          <a:xfrm>
            <a:off x="1825206" y="2492496"/>
            <a:ext cx="1271016" cy="795600"/>
          </a:xfrm>
          <a:prstGeom prst="rect">
            <a:avLst/>
          </a:prstGeom>
          <a:solidFill>
            <a:schemeClr val="bg1">
              <a:lumMod val="95000"/>
            </a:schemeClr>
          </a:solidFill>
          <a:ln>
            <a:solidFill>
              <a:schemeClr val="bg1">
                <a:lumMod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EVALUATION / </a:t>
            </a:r>
            <a:br>
              <a:rPr lang="en-US" sz="900" b="1" dirty="0">
                <a:solidFill>
                  <a:srgbClr val="505050"/>
                </a:solidFill>
                <a:ea typeface="Segoe UI" pitchFamily="34" charset="0"/>
                <a:cs typeface="Segoe UI" pitchFamily="34" charset="0"/>
              </a:rPr>
            </a:br>
            <a:r>
              <a:rPr lang="en-US" sz="900" b="1" dirty="0">
                <a:solidFill>
                  <a:srgbClr val="505050"/>
                </a:solidFill>
                <a:ea typeface="Segoe UI" pitchFamily="34" charset="0"/>
                <a:cs typeface="Segoe UI" pitchFamily="34" charset="0"/>
              </a:rPr>
              <a:t>TRIAL PURCHASE</a:t>
            </a:r>
          </a:p>
        </p:txBody>
      </p:sp>
      <p:cxnSp>
        <p:nvCxnSpPr>
          <p:cNvPr id="85" name="Straight Arrow Connector 84"/>
          <p:cNvCxnSpPr/>
          <p:nvPr/>
        </p:nvCxnSpPr>
        <p:spPr>
          <a:xfrm>
            <a:off x="1707143" y="2574692"/>
            <a:ext cx="221879" cy="0"/>
          </a:xfrm>
          <a:prstGeom prst="straightConnector1">
            <a:avLst/>
          </a:prstGeom>
          <a:ln w="12700">
            <a:solidFill>
              <a:schemeClr val="accent1"/>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96" name="Picture 95"/>
          <p:cNvPicPr>
            <a:picLocks noChangeAspect="1"/>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3814" t="11711" r="1591" b="24504"/>
          <a:stretch/>
        </p:blipFill>
        <p:spPr>
          <a:xfrm>
            <a:off x="1085170" y="2614140"/>
            <a:ext cx="293101" cy="197634"/>
          </a:xfrm>
          <a:prstGeom prst="rect">
            <a:avLst/>
          </a:prstGeom>
        </p:spPr>
      </p:pic>
      <p:pic>
        <p:nvPicPr>
          <p:cNvPr id="97" name="Picture 96"/>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b="13874"/>
          <a:stretch/>
        </p:blipFill>
        <p:spPr>
          <a:xfrm>
            <a:off x="2371648" y="2574692"/>
            <a:ext cx="321076" cy="276531"/>
          </a:xfrm>
          <a:prstGeom prst="rect">
            <a:avLst/>
          </a:prstGeom>
        </p:spPr>
      </p:pic>
      <p:sp>
        <p:nvSpPr>
          <p:cNvPr id="98" name="Rectangle 97"/>
          <p:cNvSpPr/>
          <p:nvPr/>
        </p:nvSpPr>
        <p:spPr bwMode="auto">
          <a:xfrm>
            <a:off x="447365" y="1141777"/>
            <a:ext cx="2951394" cy="374555"/>
          </a:xfrm>
          <a:prstGeom prst="rect">
            <a:avLst/>
          </a:prstGeom>
          <a:solidFill>
            <a:schemeClr val="accent1">
              <a:lumMod val="20000"/>
              <a:lumOff val="80000"/>
            </a:schemeClr>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18872"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1400" b="1" dirty="0">
                <a:solidFill>
                  <a:srgbClr val="505050"/>
                </a:solidFill>
                <a:ea typeface="Segoe UI" pitchFamily="34" charset="0"/>
                <a:cs typeface="Segoe UI" pitchFamily="34" charset="0"/>
              </a:rPr>
              <a:t>PRE-SALES</a:t>
            </a:r>
          </a:p>
        </p:txBody>
      </p:sp>
      <p:sp>
        <p:nvSpPr>
          <p:cNvPr id="100" name="Rectangle 99"/>
          <p:cNvSpPr/>
          <p:nvPr/>
        </p:nvSpPr>
        <p:spPr bwMode="auto">
          <a:xfrm>
            <a:off x="3398760" y="1141777"/>
            <a:ext cx="5342160" cy="374555"/>
          </a:xfrm>
          <a:prstGeom prst="rect">
            <a:avLst/>
          </a:prstGeom>
          <a:solidFill>
            <a:schemeClr val="accent3">
              <a:lumMod val="20000"/>
              <a:lumOff val="80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18872"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1400" b="1" dirty="0">
                <a:solidFill>
                  <a:srgbClr val="505050"/>
                </a:solidFill>
                <a:ea typeface="Segoe UI" pitchFamily="34" charset="0"/>
                <a:cs typeface="Segoe UI" pitchFamily="34" charset="0"/>
              </a:rPr>
              <a:t>DEPLOYMENT &amp; ADOPTION CYCLE</a:t>
            </a:r>
          </a:p>
        </p:txBody>
      </p:sp>
      <p:sp>
        <p:nvSpPr>
          <p:cNvPr id="101" name="Rectangle 100"/>
          <p:cNvSpPr/>
          <p:nvPr/>
        </p:nvSpPr>
        <p:spPr bwMode="auto">
          <a:xfrm>
            <a:off x="8734837" y="1141777"/>
            <a:ext cx="3054347" cy="374555"/>
          </a:xfrm>
          <a:prstGeom prst="rect">
            <a:avLst/>
          </a:prstGeom>
          <a:solidFill>
            <a:schemeClr val="accent2">
              <a:lumMod val="20000"/>
              <a:lumOff val="80000"/>
            </a:schemeClr>
          </a:solidFill>
          <a:ln>
            <a:solidFill>
              <a:schemeClr val="accent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65760" tIns="146304" rIns="182880" bIns="118872"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1400" b="1" dirty="0">
                <a:solidFill>
                  <a:srgbClr val="505050"/>
                </a:solidFill>
                <a:ea typeface="Segoe UI" pitchFamily="34" charset="0"/>
                <a:cs typeface="Segoe UI" pitchFamily="34" charset="0"/>
              </a:rPr>
              <a:t>MANAGEMENT</a:t>
            </a:r>
          </a:p>
        </p:txBody>
      </p:sp>
      <p:cxnSp>
        <p:nvCxnSpPr>
          <p:cNvPr id="102" name="Straight Arrow Connector 101"/>
          <p:cNvCxnSpPr/>
          <p:nvPr/>
        </p:nvCxnSpPr>
        <p:spPr>
          <a:xfrm>
            <a:off x="3287062" y="1329054"/>
            <a:ext cx="221879" cy="0"/>
          </a:xfrm>
          <a:prstGeom prst="straightConnector1">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8616277" y="1329054"/>
            <a:ext cx="221879" cy="0"/>
          </a:xfrm>
          <a:prstGeom prst="straightConnector1">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04" name="Oval 103"/>
          <p:cNvSpPr/>
          <p:nvPr/>
        </p:nvSpPr>
        <p:spPr bwMode="auto">
          <a:xfrm>
            <a:off x="1122893" y="1191895"/>
            <a:ext cx="274320" cy="274320"/>
          </a:xfrm>
          <a:prstGeom prst="ellipse">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1</a:t>
            </a:r>
          </a:p>
        </p:txBody>
      </p:sp>
      <p:sp>
        <p:nvSpPr>
          <p:cNvPr id="105" name="Oval 104"/>
          <p:cNvSpPr/>
          <p:nvPr/>
        </p:nvSpPr>
        <p:spPr bwMode="auto">
          <a:xfrm>
            <a:off x="4238476" y="1191895"/>
            <a:ext cx="274320" cy="274320"/>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2</a:t>
            </a:r>
          </a:p>
        </p:txBody>
      </p:sp>
      <p:sp>
        <p:nvSpPr>
          <p:cNvPr id="106" name="Oval 105"/>
          <p:cNvSpPr/>
          <p:nvPr/>
        </p:nvSpPr>
        <p:spPr bwMode="auto">
          <a:xfrm>
            <a:off x="9360241" y="1191895"/>
            <a:ext cx="274320" cy="274320"/>
          </a:xfrm>
          <a:prstGeom prst="ellipse">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3</a:t>
            </a:r>
          </a:p>
        </p:txBody>
      </p:sp>
      <p:sp>
        <p:nvSpPr>
          <p:cNvPr id="114" name="Rectangle 113"/>
          <p:cNvSpPr/>
          <p:nvPr/>
        </p:nvSpPr>
        <p:spPr bwMode="auto">
          <a:xfrm>
            <a:off x="9167049" y="2484876"/>
            <a:ext cx="1271016" cy="795600"/>
          </a:xfrm>
          <a:prstGeom prst="rect">
            <a:avLst/>
          </a:prstGeom>
          <a:solidFill>
            <a:schemeClr val="bg1">
              <a:lumMod val="95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SERVICE </a:t>
            </a:r>
            <a:br>
              <a:rPr lang="en-US" sz="900" b="1" dirty="0">
                <a:solidFill>
                  <a:srgbClr val="505050"/>
                </a:solidFill>
                <a:ea typeface="Segoe UI" pitchFamily="34" charset="0"/>
                <a:cs typeface="Segoe UI" pitchFamily="34" charset="0"/>
              </a:rPr>
            </a:br>
            <a:r>
              <a:rPr lang="en-US" sz="900" b="1" dirty="0">
                <a:solidFill>
                  <a:srgbClr val="505050"/>
                </a:solidFill>
                <a:ea typeface="Segoe UI" pitchFamily="34" charset="0"/>
                <a:cs typeface="Segoe UI" pitchFamily="34" charset="0"/>
              </a:rPr>
              <a:t>MANAGEMENT</a:t>
            </a:r>
          </a:p>
        </p:txBody>
      </p:sp>
      <p:sp>
        <p:nvSpPr>
          <p:cNvPr id="121" name="Rectangle 120"/>
          <p:cNvSpPr/>
          <p:nvPr/>
        </p:nvSpPr>
        <p:spPr bwMode="auto">
          <a:xfrm>
            <a:off x="10434996" y="2484876"/>
            <a:ext cx="1271016" cy="795600"/>
          </a:xfrm>
          <a:prstGeom prst="rect">
            <a:avLst/>
          </a:prstGeom>
          <a:solidFill>
            <a:schemeClr val="bg1">
              <a:lumMod val="95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CONTINUED VALUE REALIZATION</a:t>
            </a:r>
          </a:p>
        </p:txBody>
      </p:sp>
      <p:cxnSp>
        <p:nvCxnSpPr>
          <p:cNvPr id="122" name="Straight Arrow Connector 121"/>
          <p:cNvCxnSpPr/>
          <p:nvPr/>
        </p:nvCxnSpPr>
        <p:spPr>
          <a:xfrm>
            <a:off x="5114750" y="2089764"/>
            <a:ext cx="221879" cy="0"/>
          </a:xfrm>
          <a:prstGeom prst="straightConnector1">
            <a:avLst/>
          </a:prstGeom>
          <a:ln w="12700">
            <a:solidFill>
              <a:schemeClr val="accent3"/>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a:off x="10317647" y="2575968"/>
            <a:ext cx="221879" cy="0"/>
          </a:xfrm>
          <a:prstGeom prst="straightConnector1">
            <a:avLst/>
          </a:prstGeom>
          <a:ln w="12700">
            <a:solidFill>
              <a:schemeClr val="accent2"/>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124" name="Picture 123"/>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b="16576"/>
          <a:stretch/>
        </p:blipFill>
        <p:spPr>
          <a:xfrm>
            <a:off x="10963236" y="2571449"/>
            <a:ext cx="315946" cy="263574"/>
          </a:xfrm>
          <a:prstGeom prst="rect">
            <a:avLst/>
          </a:prstGeom>
        </p:spPr>
      </p:pic>
      <p:pic>
        <p:nvPicPr>
          <p:cNvPr id="125" name="Picture 124"/>
          <p:cNvPicPr>
            <a:picLocks noChangeAspect="1"/>
          </p:cNvPicPr>
          <p:nvPr/>
        </p:nvPicPr>
        <p:blipFill rotWithShape="1">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b="22703"/>
          <a:stretch/>
        </p:blipFill>
        <p:spPr>
          <a:xfrm>
            <a:off x="9593188" y="2540361"/>
            <a:ext cx="416244" cy="321747"/>
          </a:xfrm>
          <a:prstGeom prst="rect">
            <a:avLst/>
          </a:prstGeom>
        </p:spPr>
      </p:pic>
      <p:cxnSp>
        <p:nvCxnSpPr>
          <p:cNvPr id="126" name="Straight Connector 125"/>
          <p:cNvCxnSpPr/>
          <p:nvPr/>
        </p:nvCxnSpPr>
        <p:spPr>
          <a:xfrm>
            <a:off x="3403211" y="1522407"/>
            <a:ext cx="0" cy="2820092"/>
          </a:xfrm>
          <a:prstGeom prst="line">
            <a:avLst/>
          </a:prstGeom>
          <a:ln w="19050">
            <a:solidFill>
              <a:schemeClr val="accent1"/>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grpSp>
        <p:nvGrpSpPr>
          <p:cNvPr id="127" name="Group 126"/>
          <p:cNvGrpSpPr/>
          <p:nvPr/>
        </p:nvGrpSpPr>
        <p:grpSpPr>
          <a:xfrm>
            <a:off x="3061329" y="2731027"/>
            <a:ext cx="780983" cy="565543"/>
            <a:chOff x="3195105" y="4228912"/>
            <a:chExt cx="780983" cy="565543"/>
          </a:xfrm>
        </p:grpSpPr>
        <p:sp>
          <p:nvSpPr>
            <p:cNvPr id="128" name="Rectangle 127"/>
            <p:cNvSpPr/>
            <p:nvPr/>
          </p:nvSpPr>
          <p:spPr bwMode="auto">
            <a:xfrm>
              <a:off x="3561772" y="4228912"/>
              <a:ext cx="59621" cy="475537"/>
            </a:xfrm>
            <a:prstGeom prst="rect">
              <a:avLst/>
            </a:prstGeom>
            <a:solidFill>
              <a:srgbClr val="EFF8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29" name="Rectangle 128"/>
            <p:cNvSpPr/>
            <p:nvPr/>
          </p:nvSpPr>
          <p:spPr bwMode="auto">
            <a:xfrm>
              <a:off x="3502571" y="4228912"/>
              <a:ext cx="59621" cy="475537"/>
            </a:xfrm>
            <a:prstGeom prst="rect">
              <a:avLst/>
            </a:prstGeom>
            <a:solidFill>
              <a:srgbClr val="F9F1FB"/>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30" name="TextBox 129"/>
            <p:cNvSpPr txBox="1"/>
            <p:nvPr/>
          </p:nvSpPr>
          <p:spPr>
            <a:xfrm>
              <a:off x="3195105" y="4485140"/>
              <a:ext cx="780983" cy="309315"/>
            </a:xfrm>
            <a:prstGeom prst="rect">
              <a:avLst/>
            </a:prstGeom>
            <a:noFill/>
          </p:spPr>
          <p:txBody>
            <a:bodyPr wrap="none" lIns="91440" tIns="91440" rIns="91440" bIns="91440" rtlCol="0">
              <a:spAutoFit/>
            </a:bodyPr>
            <a:lstStyle/>
            <a:p>
              <a:pPr>
                <a:lnSpc>
                  <a:spcPct val="90000"/>
                </a:lnSpc>
                <a:spcAft>
                  <a:spcPts val="600"/>
                </a:spcAft>
              </a:pPr>
              <a:r>
                <a:rPr lang="en-US" sz="900" b="1" dirty="0">
                  <a:solidFill>
                    <a:srgbClr val="505050"/>
                  </a:solidFill>
                  <a:ea typeface="Segoe UI" pitchFamily="34" charset="0"/>
                  <a:cs typeface="Segoe UI" pitchFamily="34" charset="0"/>
                </a:rPr>
                <a:t>PURCHASE</a:t>
              </a:r>
            </a:p>
          </p:txBody>
        </p:sp>
        <p:pic>
          <p:nvPicPr>
            <p:cNvPr id="131" name="Picture 130"/>
            <p:cNvPicPr>
              <a:picLocks noChangeAspect="1"/>
            </p:cNvPicPr>
            <p:nvPr/>
          </p:nvPicPr>
          <p:blipFill rotWithShape="1">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b="13333"/>
            <a:stretch/>
          </p:blipFill>
          <p:spPr>
            <a:xfrm>
              <a:off x="3382405" y="4271664"/>
              <a:ext cx="311593" cy="270047"/>
            </a:xfrm>
            <a:prstGeom prst="rect">
              <a:avLst/>
            </a:prstGeom>
          </p:spPr>
        </p:pic>
      </p:grpSp>
      <p:sp>
        <p:nvSpPr>
          <p:cNvPr id="132" name="Rectangle 131"/>
          <p:cNvSpPr/>
          <p:nvPr/>
        </p:nvSpPr>
        <p:spPr bwMode="auto">
          <a:xfrm>
            <a:off x="5068069" y="1691835"/>
            <a:ext cx="1271016" cy="795528"/>
          </a:xfrm>
          <a:prstGeom prst="rect">
            <a:avLst/>
          </a:prstGeom>
          <a:solidFill>
            <a:schemeClr val="bg1">
              <a:lumMod val="95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TECHNICAL DEPLOYMENT</a:t>
            </a:r>
          </a:p>
        </p:txBody>
      </p:sp>
      <p:pic>
        <p:nvPicPr>
          <p:cNvPr id="133" name="Picture 132"/>
          <p:cNvPicPr>
            <a:picLocks noChangeAspect="1"/>
          </p:cNvPicPr>
          <p:nvPr/>
        </p:nvPicPr>
        <p:blipFill rotWithShape="1">
          <a:blip r:embed="rId7" cstate="print">
            <a:duotone>
              <a:schemeClr val="accent3">
                <a:shade val="45000"/>
                <a:satMod val="135000"/>
              </a:schemeClr>
              <a:prstClr val="white"/>
            </a:duotone>
            <a:extLst>
              <a:ext uri="{28A0092B-C50C-407E-A947-70E740481C1C}">
                <a14:useLocalDpi xmlns:a14="http://schemas.microsoft.com/office/drawing/2010/main" val="0"/>
              </a:ext>
            </a:extLst>
          </a:blip>
          <a:srcRect b="18739"/>
          <a:stretch/>
        </p:blipFill>
        <p:spPr>
          <a:xfrm rot="751852">
            <a:off x="5511114" y="1753593"/>
            <a:ext cx="422842" cy="343606"/>
          </a:xfrm>
          <a:prstGeom prst="rect">
            <a:avLst/>
          </a:prstGeom>
        </p:spPr>
      </p:pic>
      <p:sp>
        <p:nvSpPr>
          <p:cNvPr id="134" name="Rectangle 133"/>
          <p:cNvSpPr/>
          <p:nvPr/>
        </p:nvSpPr>
        <p:spPr bwMode="auto">
          <a:xfrm>
            <a:off x="6339560" y="1691835"/>
            <a:ext cx="1271016" cy="795528"/>
          </a:xfrm>
          <a:prstGeom prst="rect">
            <a:avLst/>
          </a:prstGeom>
          <a:solidFill>
            <a:schemeClr val="bg1">
              <a:lumMod val="95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ISSUES &amp; TROUBLESHOOTING</a:t>
            </a:r>
          </a:p>
        </p:txBody>
      </p:sp>
      <p:pic>
        <p:nvPicPr>
          <p:cNvPr id="135" name="Picture 134"/>
          <p:cNvPicPr>
            <a:picLocks noChangeAspect="1"/>
          </p:cNvPicPr>
          <p:nvPr/>
        </p:nvPicPr>
        <p:blipFill rotWithShape="1">
          <a:blip r:embed="rId8" cstate="print">
            <a:duotone>
              <a:schemeClr val="accent3">
                <a:shade val="45000"/>
                <a:satMod val="135000"/>
              </a:schemeClr>
              <a:prstClr val="white"/>
            </a:duotone>
            <a:extLst>
              <a:ext uri="{28A0092B-C50C-407E-A947-70E740481C1C}">
                <a14:useLocalDpi xmlns:a14="http://schemas.microsoft.com/office/drawing/2010/main" val="0"/>
              </a:ext>
            </a:extLst>
          </a:blip>
          <a:srcRect t="12072" b="30811"/>
          <a:stretch/>
        </p:blipFill>
        <p:spPr>
          <a:xfrm>
            <a:off x="6740328" y="1814317"/>
            <a:ext cx="421386" cy="240683"/>
          </a:xfrm>
          <a:prstGeom prst="rect">
            <a:avLst/>
          </a:prstGeom>
        </p:spPr>
      </p:pic>
      <p:cxnSp>
        <p:nvCxnSpPr>
          <p:cNvPr id="136" name="Straight Arrow Connector 135"/>
          <p:cNvCxnSpPr/>
          <p:nvPr/>
        </p:nvCxnSpPr>
        <p:spPr>
          <a:xfrm>
            <a:off x="6240196" y="1758114"/>
            <a:ext cx="221879" cy="0"/>
          </a:xfrm>
          <a:prstGeom prst="straightConnector1">
            <a:avLst/>
          </a:prstGeom>
          <a:ln w="12700">
            <a:solidFill>
              <a:schemeClr val="accent3"/>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38" name="Rectangle 137"/>
          <p:cNvSpPr/>
          <p:nvPr/>
        </p:nvSpPr>
        <p:spPr bwMode="auto">
          <a:xfrm>
            <a:off x="5068069" y="3620592"/>
            <a:ext cx="2553804" cy="682332"/>
          </a:xfrm>
          <a:prstGeom prst="rect">
            <a:avLst/>
          </a:prstGeom>
          <a:solidFill>
            <a:schemeClr val="bg1">
              <a:lumMod val="95000"/>
              <a:alpha val="73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5486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DEPLOY PRODUCTS</a:t>
            </a:r>
          </a:p>
        </p:txBody>
      </p:sp>
      <p:sp>
        <p:nvSpPr>
          <p:cNvPr id="145" name="Bent Arrow 144"/>
          <p:cNvSpPr/>
          <p:nvPr/>
        </p:nvSpPr>
        <p:spPr bwMode="auto">
          <a:xfrm flipH="1" flipV="1">
            <a:off x="7622057" y="3282890"/>
            <a:ext cx="754683" cy="880562"/>
          </a:xfrm>
          <a:prstGeom prst="bentArrow">
            <a:avLst>
              <a:gd name="adj1" fmla="val 33331"/>
              <a:gd name="adj2" fmla="val 25000"/>
              <a:gd name="adj3" fmla="val 25000"/>
              <a:gd name="adj4" fmla="val 27754"/>
            </a:avLst>
          </a:prstGeom>
          <a:pattFill prst="wdDnDiag">
            <a:fgClr>
              <a:schemeClr val="accent3">
                <a:lumMod val="40000"/>
                <a:lumOff val="60000"/>
              </a:schemeClr>
            </a:fgClr>
            <a:bgClr>
              <a:srgbClr val="EFF8FF"/>
            </a:bgClr>
          </a:patt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46" name="Bent Arrow 145"/>
          <p:cNvSpPr/>
          <p:nvPr/>
        </p:nvSpPr>
        <p:spPr bwMode="auto">
          <a:xfrm rot="16200000">
            <a:off x="4246343" y="3257905"/>
            <a:ext cx="783063" cy="860389"/>
          </a:xfrm>
          <a:prstGeom prst="bentArrow">
            <a:avLst>
              <a:gd name="adj1" fmla="val 30295"/>
              <a:gd name="adj2" fmla="val 30045"/>
              <a:gd name="adj3" fmla="val 25000"/>
              <a:gd name="adj4" fmla="val 27754"/>
            </a:avLst>
          </a:prstGeom>
          <a:pattFill prst="wdDnDiag">
            <a:fgClr>
              <a:schemeClr val="accent3">
                <a:lumMod val="40000"/>
                <a:lumOff val="60000"/>
              </a:schemeClr>
            </a:fgClr>
            <a:bgClr>
              <a:srgbClr val="EFF8FF"/>
            </a:bgClr>
          </a:patt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47" name="Bent Arrow 146"/>
          <p:cNvSpPr/>
          <p:nvPr/>
        </p:nvSpPr>
        <p:spPr bwMode="auto">
          <a:xfrm>
            <a:off x="4333221" y="1885674"/>
            <a:ext cx="723551" cy="601690"/>
          </a:xfrm>
          <a:prstGeom prst="bentArrow">
            <a:avLst>
              <a:gd name="adj1" fmla="val 38505"/>
              <a:gd name="adj2" fmla="val 37421"/>
              <a:gd name="adj3" fmla="val 29425"/>
              <a:gd name="adj4" fmla="val 27754"/>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48" name="Bent Arrow 147"/>
          <p:cNvSpPr/>
          <p:nvPr/>
        </p:nvSpPr>
        <p:spPr bwMode="auto">
          <a:xfrm rot="5400000">
            <a:off x="7755805" y="1831290"/>
            <a:ext cx="520341" cy="810799"/>
          </a:xfrm>
          <a:prstGeom prst="bentArrow">
            <a:avLst>
              <a:gd name="adj1" fmla="val 42898"/>
              <a:gd name="adj2" fmla="val 37421"/>
              <a:gd name="adj3" fmla="val 29425"/>
              <a:gd name="adj4" fmla="val 27754"/>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49" name="Rectangle 148"/>
          <p:cNvSpPr/>
          <p:nvPr/>
        </p:nvSpPr>
        <p:spPr bwMode="auto">
          <a:xfrm>
            <a:off x="3798587" y="2489828"/>
            <a:ext cx="1271016" cy="795528"/>
          </a:xfrm>
          <a:prstGeom prst="rect">
            <a:avLst/>
          </a:prstGeom>
          <a:solidFill>
            <a:schemeClr val="bg1">
              <a:lumMod val="95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DEPLOYMENT PLANNING</a:t>
            </a:r>
          </a:p>
        </p:txBody>
      </p:sp>
      <p:pic>
        <p:nvPicPr>
          <p:cNvPr id="150" name="Picture 149"/>
          <p:cNvPicPr>
            <a:picLocks noChangeAspect="1"/>
          </p:cNvPicPr>
          <p:nvPr/>
        </p:nvPicPr>
        <p:blipFill>
          <a:blip r:embed="rId9"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306586" y="2582855"/>
            <a:ext cx="270468" cy="270468"/>
          </a:xfrm>
          <a:prstGeom prst="rect">
            <a:avLst/>
          </a:prstGeom>
        </p:spPr>
      </p:pic>
      <p:cxnSp>
        <p:nvCxnSpPr>
          <p:cNvPr id="151" name="Straight Connector 150"/>
          <p:cNvCxnSpPr/>
          <p:nvPr/>
        </p:nvCxnSpPr>
        <p:spPr>
          <a:xfrm>
            <a:off x="8741705" y="1522407"/>
            <a:ext cx="0" cy="2820092"/>
          </a:xfrm>
          <a:prstGeom prst="line">
            <a:avLst/>
          </a:prstGeom>
          <a:ln w="19050">
            <a:solidFill>
              <a:schemeClr val="accent1"/>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sp>
        <p:nvSpPr>
          <p:cNvPr id="152" name="Rectangle 151"/>
          <p:cNvSpPr/>
          <p:nvPr/>
        </p:nvSpPr>
        <p:spPr bwMode="auto">
          <a:xfrm>
            <a:off x="7621872" y="2484876"/>
            <a:ext cx="1534413" cy="795528"/>
          </a:xfrm>
          <a:prstGeom prst="rect">
            <a:avLst/>
          </a:prstGeom>
          <a:solidFill>
            <a:srgbClr val="F2F2F2"/>
          </a:solidFill>
          <a:ln w="9525">
            <a:solidFill>
              <a:schemeClr val="accent3"/>
            </a:solidFill>
            <a:prstDash val="sys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END USER LAUNCH </a:t>
            </a:r>
            <a:br>
              <a:rPr lang="en-US" sz="900" b="1" dirty="0">
                <a:solidFill>
                  <a:srgbClr val="505050"/>
                </a:solidFill>
                <a:ea typeface="Segoe UI" pitchFamily="34" charset="0"/>
                <a:cs typeface="Segoe UI" pitchFamily="34" charset="0"/>
              </a:rPr>
            </a:br>
            <a:r>
              <a:rPr lang="en-US" sz="900" b="1" dirty="0">
                <a:solidFill>
                  <a:srgbClr val="505050"/>
                </a:solidFill>
                <a:ea typeface="Segoe UI" pitchFamily="34" charset="0"/>
                <a:cs typeface="Segoe UI" pitchFamily="34" charset="0"/>
              </a:rPr>
              <a:t>&amp; ADOPTION</a:t>
            </a:r>
          </a:p>
        </p:txBody>
      </p:sp>
      <p:pic>
        <p:nvPicPr>
          <p:cNvPr id="153" name="Picture 152"/>
          <p:cNvPicPr>
            <a:picLocks noChangeAspect="1"/>
          </p:cNvPicPr>
          <p:nvPr/>
        </p:nvPicPr>
        <p:blipFill rotWithShape="1">
          <a:blip r:embed="rId10" cstate="print">
            <a:duotone>
              <a:schemeClr val="accent3">
                <a:shade val="45000"/>
                <a:satMod val="135000"/>
              </a:schemeClr>
              <a:prstClr val="white"/>
            </a:duotone>
            <a:extLst>
              <a:ext uri="{28A0092B-C50C-407E-A947-70E740481C1C}">
                <a14:useLocalDpi xmlns:a14="http://schemas.microsoft.com/office/drawing/2010/main" val="0"/>
              </a:ext>
            </a:extLst>
          </a:blip>
          <a:srcRect t="5225" b="20720"/>
          <a:stretch/>
        </p:blipFill>
        <p:spPr>
          <a:xfrm>
            <a:off x="8198422" y="2554350"/>
            <a:ext cx="440336" cy="326086"/>
          </a:xfrm>
          <a:prstGeom prst="rect">
            <a:avLst/>
          </a:prstGeom>
        </p:spPr>
      </p:pic>
    </p:spTree>
    <p:extLst>
      <p:ext uri="{BB962C8B-B14F-4D97-AF65-F5344CB8AC3E}">
        <p14:creationId xmlns:p14="http://schemas.microsoft.com/office/powerpoint/2010/main" val="18606036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p:cNvSpPr/>
          <p:nvPr/>
        </p:nvSpPr>
        <p:spPr bwMode="auto">
          <a:xfrm>
            <a:off x="447365" y="2137157"/>
            <a:ext cx="2951394" cy="1214417"/>
          </a:xfrm>
          <a:prstGeom prst="rect">
            <a:avLst/>
          </a:prstGeom>
          <a:solidFill>
            <a:schemeClr val="accent1">
              <a:lumMod val="20000"/>
              <a:lumOff val="80000"/>
              <a:alpha val="25000"/>
            </a:schemeClr>
          </a:solidFill>
          <a:ln>
            <a:solidFill>
              <a:schemeClr val="accent1">
                <a:lumMod val="20000"/>
                <a:lumOff val="80000"/>
                <a:alpha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1600" b="1" dirty="0">
              <a:solidFill>
                <a:srgbClr val="505050"/>
              </a:solidFill>
              <a:ea typeface="Segoe UI" pitchFamily="34" charset="0"/>
              <a:cs typeface="Segoe UI" pitchFamily="34" charset="0"/>
            </a:endParaRPr>
          </a:p>
        </p:txBody>
      </p:sp>
      <p:sp>
        <p:nvSpPr>
          <p:cNvPr id="78" name="Rectangle 77"/>
          <p:cNvSpPr/>
          <p:nvPr/>
        </p:nvSpPr>
        <p:spPr bwMode="auto">
          <a:xfrm>
            <a:off x="3404437" y="2137157"/>
            <a:ext cx="5335782" cy="1214417"/>
          </a:xfrm>
          <a:prstGeom prst="rect">
            <a:avLst/>
          </a:prstGeom>
          <a:solidFill>
            <a:schemeClr val="accent3">
              <a:lumMod val="20000"/>
              <a:lumOff val="80000"/>
              <a:alpha val="25000"/>
            </a:schemeClr>
          </a:solidFill>
          <a:ln>
            <a:solidFill>
              <a:schemeClr val="accent3">
                <a:lumMod val="20000"/>
                <a:lumOff val="80000"/>
                <a:alpha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1600" b="1" dirty="0">
              <a:solidFill>
                <a:srgbClr val="505050"/>
              </a:solidFill>
              <a:ea typeface="Segoe UI" pitchFamily="34" charset="0"/>
              <a:cs typeface="Segoe UI" pitchFamily="34" charset="0"/>
            </a:endParaRPr>
          </a:p>
        </p:txBody>
      </p:sp>
      <p:sp>
        <p:nvSpPr>
          <p:cNvPr id="79" name="Rectangle 78"/>
          <p:cNvSpPr/>
          <p:nvPr/>
        </p:nvSpPr>
        <p:spPr bwMode="auto">
          <a:xfrm>
            <a:off x="8740219" y="2137157"/>
            <a:ext cx="3054347" cy="1214417"/>
          </a:xfrm>
          <a:prstGeom prst="rect">
            <a:avLst/>
          </a:prstGeom>
          <a:solidFill>
            <a:schemeClr val="accent2">
              <a:lumMod val="20000"/>
              <a:lumOff val="80000"/>
              <a:alpha val="25000"/>
            </a:schemeClr>
          </a:solidFill>
          <a:ln>
            <a:solidFill>
              <a:schemeClr val="accent2">
                <a:lumMod val="20000"/>
                <a:lumOff val="80000"/>
                <a:alpha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1600" b="1" dirty="0">
              <a:solidFill>
                <a:srgbClr val="505050"/>
              </a:solidFill>
              <a:ea typeface="Segoe UI" pitchFamily="34" charset="0"/>
              <a:cs typeface="Segoe UI" pitchFamily="34" charset="0"/>
            </a:endParaRPr>
          </a:p>
        </p:txBody>
      </p:sp>
      <p:sp>
        <p:nvSpPr>
          <p:cNvPr id="7" name="Title 6"/>
          <p:cNvSpPr>
            <a:spLocks noGrp="1"/>
          </p:cNvSpPr>
          <p:nvPr>
            <p:ph type="title"/>
          </p:nvPr>
        </p:nvSpPr>
        <p:spPr/>
        <p:txBody>
          <a:bodyPr/>
          <a:lstStyle/>
          <a:p>
            <a:r>
              <a:rPr lang="en-US" dirty="0"/>
              <a:t>Building an audience-view needs state</a:t>
            </a:r>
          </a:p>
        </p:txBody>
      </p:sp>
      <p:sp>
        <p:nvSpPr>
          <p:cNvPr id="12" name="Text Placeholder 11"/>
          <p:cNvSpPr>
            <a:spLocks noGrp="1"/>
          </p:cNvSpPr>
          <p:nvPr>
            <p:ph type="body" sz="quarter" idx="10"/>
          </p:nvPr>
        </p:nvSpPr>
        <p:spPr>
          <a:xfrm>
            <a:off x="519248" y="1002520"/>
            <a:ext cx="11151917" cy="1025423"/>
          </a:xfrm>
        </p:spPr>
        <p:txBody>
          <a:bodyPr/>
          <a:lstStyle/>
          <a:p>
            <a:pPr marL="0" indent="0">
              <a:buNone/>
            </a:pPr>
            <a:r>
              <a:rPr lang="en-US" sz="1800" dirty="0"/>
              <a:t>We recommend building each audience's specific needs and trigger criteria for each phase of the lifecycle to better inform marketing decisions and activities. </a:t>
            </a:r>
          </a:p>
          <a:p>
            <a:endParaRPr lang="en-US" sz="1800" dirty="0"/>
          </a:p>
        </p:txBody>
      </p:sp>
      <p:sp>
        <p:nvSpPr>
          <p:cNvPr id="3" name="Slide Number Placeholder 2"/>
          <p:cNvSpPr>
            <a:spLocks noGrp="1"/>
          </p:cNvSpPr>
          <p:nvPr>
            <p:ph type="sldNum" sz="quarter" idx="12"/>
          </p:nvPr>
        </p:nvSpPr>
        <p:spPr/>
        <p:txBody>
          <a:bodyPr/>
          <a:lstStyle/>
          <a:p>
            <a:fld id="{727B4C2D-45E2-4621-8491-2995EB46A674}" type="slidenum">
              <a:rPr lang="en-US" smtClean="0">
                <a:solidFill>
                  <a:srgbClr val="505050"/>
                </a:solidFill>
              </a:rPr>
              <a:pPr/>
              <a:t>22</a:t>
            </a:fld>
            <a:endParaRPr lang="en-US" dirty="0">
              <a:solidFill>
                <a:srgbClr val="505050"/>
              </a:solidFill>
            </a:endParaRPr>
          </a:p>
        </p:txBody>
      </p:sp>
      <p:sp>
        <p:nvSpPr>
          <p:cNvPr id="4" name="Rectangle 3"/>
          <p:cNvSpPr/>
          <p:nvPr/>
        </p:nvSpPr>
        <p:spPr bwMode="auto">
          <a:xfrm>
            <a:off x="555952" y="2129383"/>
            <a:ext cx="1271016" cy="795600"/>
          </a:xfrm>
          <a:prstGeom prst="rect">
            <a:avLst/>
          </a:prstGeom>
          <a:solidFill>
            <a:schemeClr val="bg1">
              <a:lumMod val="95000"/>
            </a:schemeClr>
          </a:solidFill>
          <a:ln>
            <a:solidFill>
              <a:schemeClr val="bg1">
                <a:lumMod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AWARENESS / </a:t>
            </a:r>
            <a:br>
              <a:rPr lang="en-US" sz="900" b="1" dirty="0">
                <a:solidFill>
                  <a:srgbClr val="505050"/>
                </a:solidFill>
                <a:ea typeface="Segoe UI" pitchFamily="34" charset="0"/>
                <a:cs typeface="Segoe UI" pitchFamily="34" charset="0"/>
              </a:rPr>
            </a:br>
            <a:r>
              <a:rPr lang="en-US" sz="900" b="1" dirty="0">
                <a:solidFill>
                  <a:srgbClr val="505050"/>
                </a:solidFill>
                <a:ea typeface="Segoe UI" pitchFamily="34" charset="0"/>
                <a:cs typeface="Segoe UI" pitchFamily="34" charset="0"/>
              </a:rPr>
              <a:t>RESEARCH</a:t>
            </a:r>
          </a:p>
        </p:txBody>
      </p:sp>
      <p:sp>
        <p:nvSpPr>
          <p:cNvPr id="20" name="Rectangle 19"/>
          <p:cNvSpPr/>
          <p:nvPr/>
        </p:nvSpPr>
        <p:spPr bwMode="auto">
          <a:xfrm>
            <a:off x="1825206" y="2129383"/>
            <a:ext cx="1271016" cy="795600"/>
          </a:xfrm>
          <a:prstGeom prst="rect">
            <a:avLst/>
          </a:prstGeom>
          <a:solidFill>
            <a:schemeClr val="bg1">
              <a:lumMod val="95000"/>
            </a:schemeClr>
          </a:solidFill>
          <a:ln>
            <a:solidFill>
              <a:schemeClr val="bg1">
                <a:lumMod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EVALUATION / </a:t>
            </a:r>
            <a:br>
              <a:rPr lang="en-US" sz="900" b="1" dirty="0">
                <a:solidFill>
                  <a:srgbClr val="505050"/>
                </a:solidFill>
                <a:ea typeface="Segoe UI" pitchFamily="34" charset="0"/>
                <a:cs typeface="Segoe UI" pitchFamily="34" charset="0"/>
              </a:rPr>
            </a:br>
            <a:r>
              <a:rPr lang="en-US" sz="900" b="1" dirty="0">
                <a:solidFill>
                  <a:srgbClr val="505050"/>
                </a:solidFill>
                <a:ea typeface="Segoe UI" pitchFamily="34" charset="0"/>
                <a:cs typeface="Segoe UI" pitchFamily="34" charset="0"/>
              </a:rPr>
              <a:t>TRIAL PURCHASE</a:t>
            </a:r>
          </a:p>
        </p:txBody>
      </p:sp>
      <p:cxnSp>
        <p:nvCxnSpPr>
          <p:cNvPr id="68" name="Straight Arrow Connector 67"/>
          <p:cNvCxnSpPr/>
          <p:nvPr/>
        </p:nvCxnSpPr>
        <p:spPr>
          <a:xfrm>
            <a:off x="1707143" y="2219199"/>
            <a:ext cx="221879" cy="0"/>
          </a:xfrm>
          <a:prstGeom prst="straightConnector1">
            <a:avLst/>
          </a:prstGeom>
          <a:ln w="12700">
            <a:solidFill>
              <a:schemeClr val="accent1"/>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3814" t="11711" r="1591" b="24504"/>
          <a:stretch/>
        </p:blipFill>
        <p:spPr>
          <a:xfrm>
            <a:off x="1085170" y="2258647"/>
            <a:ext cx="293101" cy="197634"/>
          </a:xfrm>
          <a:prstGeom prst="rect">
            <a:avLst/>
          </a:prstGeom>
        </p:spPr>
      </p:pic>
      <p:pic>
        <p:nvPicPr>
          <p:cNvPr id="6" name="Picture 5"/>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b="13874"/>
          <a:stretch/>
        </p:blipFill>
        <p:spPr>
          <a:xfrm>
            <a:off x="2371648" y="2219199"/>
            <a:ext cx="321076" cy="276531"/>
          </a:xfrm>
          <a:prstGeom prst="rect">
            <a:avLst/>
          </a:prstGeom>
        </p:spPr>
      </p:pic>
      <p:sp>
        <p:nvSpPr>
          <p:cNvPr id="13" name="Rectangle 12"/>
          <p:cNvSpPr/>
          <p:nvPr/>
        </p:nvSpPr>
        <p:spPr bwMode="auto">
          <a:xfrm>
            <a:off x="447365" y="1756527"/>
            <a:ext cx="2951394" cy="374555"/>
          </a:xfrm>
          <a:prstGeom prst="rect">
            <a:avLst/>
          </a:prstGeom>
          <a:solidFill>
            <a:schemeClr val="accent1">
              <a:lumMod val="20000"/>
              <a:lumOff val="80000"/>
            </a:schemeClr>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18872"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1400" b="1" dirty="0">
                <a:solidFill>
                  <a:srgbClr val="505050"/>
                </a:solidFill>
                <a:ea typeface="Segoe UI" pitchFamily="34" charset="0"/>
                <a:cs typeface="Segoe UI" pitchFamily="34" charset="0"/>
              </a:rPr>
              <a:t>PRE-SALES</a:t>
            </a:r>
          </a:p>
        </p:txBody>
      </p:sp>
      <p:sp>
        <p:nvSpPr>
          <p:cNvPr id="60" name="Rectangle 59"/>
          <p:cNvSpPr/>
          <p:nvPr/>
        </p:nvSpPr>
        <p:spPr bwMode="auto">
          <a:xfrm>
            <a:off x="3398760" y="1756527"/>
            <a:ext cx="5342160" cy="374555"/>
          </a:xfrm>
          <a:prstGeom prst="rect">
            <a:avLst/>
          </a:prstGeom>
          <a:solidFill>
            <a:schemeClr val="accent3">
              <a:lumMod val="20000"/>
              <a:lumOff val="80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18872"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1400" b="1" dirty="0">
                <a:solidFill>
                  <a:srgbClr val="505050"/>
                </a:solidFill>
                <a:ea typeface="Segoe UI" pitchFamily="34" charset="0"/>
                <a:cs typeface="Segoe UI" pitchFamily="34" charset="0"/>
              </a:rPr>
              <a:t>DEPLOYMENT &amp; ADOPTION CYCLE</a:t>
            </a:r>
          </a:p>
        </p:txBody>
      </p:sp>
      <p:sp>
        <p:nvSpPr>
          <p:cNvPr id="61" name="Rectangle 60"/>
          <p:cNvSpPr/>
          <p:nvPr/>
        </p:nvSpPr>
        <p:spPr bwMode="auto">
          <a:xfrm>
            <a:off x="8734837" y="1756527"/>
            <a:ext cx="3054347" cy="374555"/>
          </a:xfrm>
          <a:prstGeom prst="rect">
            <a:avLst/>
          </a:prstGeom>
          <a:solidFill>
            <a:schemeClr val="accent2">
              <a:lumMod val="20000"/>
              <a:lumOff val="80000"/>
            </a:schemeClr>
          </a:solidFill>
          <a:ln>
            <a:solidFill>
              <a:schemeClr val="accent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65760" tIns="146304" rIns="182880" bIns="118872"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1400" b="1" dirty="0">
                <a:solidFill>
                  <a:srgbClr val="505050"/>
                </a:solidFill>
                <a:ea typeface="Segoe UI" pitchFamily="34" charset="0"/>
                <a:cs typeface="Segoe UI" pitchFamily="34" charset="0"/>
              </a:rPr>
              <a:t>MANAGEMENT</a:t>
            </a:r>
          </a:p>
        </p:txBody>
      </p:sp>
      <p:cxnSp>
        <p:nvCxnSpPr>
          <p:cNvPr id="62" name="Straight Arrow Connector 61"/>
          <p:cNvCxnSpPr/>
          <p:nvPr/>
        </p:nvCxnSpPr>
        <p:spPr>
          <a:xfrm>
            <a:off x="3287062" y="1943804"/>
            <a:ext cx="221879" cy="0"/>
          </a:xfrm>
          <a:prstGeom prst="straightConnector1">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8616277" y="1943804"/>
            <a:ext cx="221879" cy="0"/>
          </a:xfrm>
          <a:prstGeom prst="straightConnector1">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5" name="Oval 24"/>
          <p:cNvSpPr/>
          <p:nvPr/>
        </p:nvSpPr>
        <p:spPr bwMode="auto">
          <a:xfrm>
            <a:off x="1122893" y="1806645"/>
            <a:ext cx="274320" cy="274320"/>
          </a:xfrm>
          <a:prstGeom prst="ellipse">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1</a:t>
            </a:r>
          </a:p>
        </p:txBody>
      </p:sp>
      <p:sp>
        <p:nvSpPr>
          <p:cNvPr id="80" name="Oval 79"/>
          <p:cNvSpPr/>
          <p:nvPr/>
        </p:nvSpPr>
        <p:spPr bwMode="auto">
          <a:xfrm>
            <a:off x="4238476" y="1806645"/>
            <a:ext cx="274320" cy="274320"/>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2</a:t>
            </a:r>
          </a:p>
        </p:txBody>
      </p:sp>
      <p:sp>
        <p:nvSpPr>
          <p:cNvPr id="81" name="Oval 80"/>
          <p:cNvSpPr/>
          <p:nvPr/>
        </p:nvSpPr>
        <p:spPr bwMode="auto">
          <a:xfrm>
            <a:off x="9360241" y="1806645"/>
            <a:ext cx="274320" cy="274320"/>
          </a:xfrm>
          <a:prstGeom prst="ellipse">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3</a:t>
            </a:r>
          </a:p>
        </p:txBody>
      </p:sp>
      <p:sp>
        <p:nvSpPr>
          <p:cNvPr id="33" name="Rectangle 32"/>
          <p:cNvSpPr/>
          <p:nvPr/>
        </p:nvSpPr>
        <p:spPr bwMode="auto">
          <a:xfrm>
            <a:off x="9155760" y="2129383"/>
            <a:ext cx="1271016" cy="795600"/>
          </a:xfrm>
          <a:prstGeom prst="rect">
            <a:avLst/>
          </a:prstGeom>
          <a:solidFill>
            <a:schemeClr val="bg1">
              <a:lumMod val="95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SERVICE </a:t>
            </a:r>
            <a:br>
              <a:rPr lang="en-US" sz="900" b="1" dirty="0">
                <a:solidFill>
                  <a:srgbClr val="505050"/>
                </a:solidFill>
                <a:ea typeface="Segoe UI" pitchFamily="34" charset="0"/>
                <a:cs typeface="Segoe UI" pitchFamily="34" charset="0"/>
              </a:rPr>
            </a:br>
            <a:r>
              <a:rPr lang="en-US" sz="900" b="1" dirty="0">
                <a:solidFill>
                  <a:srgbClr val="505050"/>
                </a:solidFill>
                <a:ea typeface="Segoe UI" pitchFamily="34" charset="0"/>
                <a:cs typeface="Segoe UI" pitchFamily="34" charset="0"/>
              </a:rPr>
              <a:t>MANAGEMENT</a:t>
            </a:r>
          </a:p>
        </p:txBody>
      </p:sp>
      <p:sp>
        <p:nvSpPr>
          <p:cNvPr id="34" name="Rectangle 33"/>
          <p:cNvSpPr/>
          <p:nvPr/>
        </p:nvSpPr>
        <p:spPr bwMode="auto">
          <a:xfrm>
            <a:off x="10423707" y="2129383"/>
            <a:ext cx="1271016" cy="795600"/>
          </a:xfrm>
          <a:prstGeom prst="rect">
            <a:avLst/>
          </a:prstGeom>
          <a:solidFill>
            <a:schemeClr val="bg1">
              <a:lumMod val="95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CONTINUED VALUE REALIZATION</a:t>
            </a:r>
          </a:p>
        </p:txBody>
      </p:sp>
      <p:cxnSp>
        <p:nvCxnSpPr>
          <p:cNvPr id="76" name="Straight Arrow Connector 75"/>
          <p:cNvCxnSpPr/>
          <p:nvPr/>
        </p:nvCxnSpPr>
        <p:spPr>
          <a:xfrm>
            <a:off x="10306358" y="2220475"/>
            <a:ext cx="221879" cy="0"/>
          </a:xfrm>
          <a:prstGeom prst="straightConnector1">
            <a:avLst/>
          </a:prstGeom>
          <a:ln w="12700">
            <a:solidFill>
              <a:schemeClr val="accent2"/>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b="16576"/>
          <a:stretch/>
        </p:blipFill>
        <p:spPr>
          <a:xfrm>
            <a:off x="10951947" y="2223743"/>
            <a:ext cx="315946" cy="263574"/>
          </a:xfrm>
          <a:prstGeom prst="rect">
            <a:avLst/>
          </a:prstGeom>
        </p:spPr>
      </p:pic>
      <p:pic>
        <p:nvPicPr>
          <p:cNvPr id="17" name="Picture 16"/>
          <p:cNvPicPr>
            <a:picLocks noChangeAspect="1"/>
          </p:cNvPicPr>
          <p:nvPr/>
        </p:nvPicPr>
        <p:blipFill rotWithShape="1">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b="22703"/>
          <a:stretch/>
        </p:blipFill>
        <p:spPr>
          <a:xfrm>
            <a:off x="9581899" y="2184868"/>
            <a:ext cx="416244" cy="321747"/>
          </a:xfrm>
          <a:prstGeom prst="rect">
            <a:avLst/>
          </a:prstGeom>
        </p:spPr>
      </p:pic>
      <p:cxnSp>
        <p:nvCxnSpPr>
          <p:cNvPr id="32" name="Straight Connector 31"/>
          <p:cNvCxnSpPr/>
          <p:nvPr/>
        </p:nvCxnSpPr>
        <p:spPr>
          <a:xfrm>
            <a:off x="3403211" y="2137157"/>
            <a:ext cx="0" cy="1214417"/>
          </a:xfrm>
          <a:prstGeom prst="line">
            <a:avLst/>
          </a:prstGeom>
          <a:ln w="19050">
            <a:solidFill>
              <a:schemeClr val="accent1"/>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3061329" y="2357983"/>
            <a:ext cx="780983" cy="565543"/>
            <a:chOff x="3195105" y="4228912"/>
            <a:chExt cx="780983" cy="565543"/>
          </a:xfrm>
        </p:grpSpPr>
        <p:sp>
          <p:nvSpPr>
            <p:cNvPr id="37" name="Rectangle 36"/>
            <p:cNvSpPr/>
            <p:nvPr/>
          </p:nvSpPr>
          <p:spPr bwMode="auto">
            <a:xfrm>
              <a:off x="3561772" y="4228912"/>
              <a:ext cx="59621" cy="475537"/>
            </a:xfrm>
            <a:prstGeom prst="rect">
              <a:avLst/>
            </a:prstGeom>
            <a:solidFill>
              <a:srgbClr val="EFF8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99" name="Rectangle 98"/>
            <p:cNvSpPr/>
            <p:nvPr/>
          </p:nvSpPr>
          <p:spPr bwMode="auto">
            <a:xfrm>
              <a:off x="3502571" y="4252722"/>
              <a:ext cx="59621" cy="475537"/>
            </a:xfrm>
            <a:prstGeom prst="rect">
              <a:avLst/>
            </a:prstGeom>
            <a:solidFill>
              <a:srgbClr val="E9F2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5" name="TextBox 14"/>
            <p:cNvSpPr txBox="1"/>
            <p:nvPr/>
          </p:nvSpPr>
          <p:spPr>
            <a:xfrm>
              <a:off x="3195105" y="4485140"/>
              <a:ext cx="780983" cy="309315"/>
            </a:xfrm>
            <a:prstGeom prst="rect">
              <a:avLst/>
            </a:prstGeom>
            <a:noFill/>
          </p:spPr>
          <p:txBody>
            <a:bodyPr wrap="none" lIns="91440" tIns="91440" rIns="91440" bIns="91440" rtlCol="0">
              <a:spAutoFit/>
            </a:bodyPr>
            <a:lstStyle/>
            <a:p>
              <a:pPr>
                <a:lnSpc>
                  <a:spcPct val="90000"/>
                </a:lnSpc>
                <a:spcAft>
                  <a:spcPts val="600"/>
                </a:spcAft>
              </a:pPr>
              <a:r>
                <a:rPr lang="en-US" sz="900" b="1" dirty="0">
                  <a:solidFill>
                    <a:srgbClr val="505050"/>
                  </a:solidFill>
                  <a:ea typeface="Segoe UI" pitchFamily="34" charset="0"/>
                  <a:cs typeface="Segoe UI" pitchFamily="34" charset="0"/>
                </a:rPr>
                <a:t>PURCHASE</a:t>
              </a:r>
            </a:p>
          </p:txBody>
        </p:sp>
        <p:pic>
          <p:nvPicPr>
            <p:cNvPr id="74" name="Picture 73"/>
            <p:cNvPicPr>
              <a:picLocks noChangeAspect="1"/>
            </p:cNvPicPr>
            <p:nvPr/>
          </p:nvPicPr>
          <p:blipFill rotWithShape="1">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b="13333"/>
            <a:stretch/>
          </p:blipFill>
          <p:spPr>
            <a:xfrm>
              <a:off x="3382405" y="4271664"/>
              <a:ext cx="311593" cy="270047"/>
            </a:xfrm>
            <a:prstGeom prst="rect">
              <a:avLst/>
            </a:prstGeom>
          </p:spPr>
        </p:pic>
      </p:grpSp>
      <p:sp>
        <p:nvSpPr>
          <p:cNvPr id="29" name="Rectangle 28"/>
          <p:cNvSpPr/>
          <p:nvPr/>
        </p:nvSpPr>
        <p:spPr bwMode="auto">
          <a:xfrm>
            <a:off x="5068069" y="2129383"/>
            <a:ext cx="1271016" cy="795528"/>
          </a:xfrm>
          <a:prstGeom prst="rect">
            <a:avLst/>
          </a:prstGeom>
          <a:solidFill>
            <a:schemeClr val="bg1">
              <a:lumMod val="95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TECHNICAL DEPLOYMENT</a:t>
            </a:r>
          </a:p>
        </p:txBody>
      </p:sp>
      <p:pic>
        <p:nvPicPr>
          <p:cNvPr id="9" name="Picture 8"/>
          <p:cNvPicPr>
            <a:picLocks noChangeAspect="1"/>
          </p:cNvPicPr>
          <p:nvPr/>
        </p:nvPicPr>
        <p:blipFill rotWithShape="1">
          <a:blip r:embed="rId7" cstate="print">
            <a:duotone>
              <a:schemeClr val="accent3">
                <a:shade val="45000"/>
                <a:satMod val="135000"/>
              </a:schemeClr>
              <a:prstClr val="white"/>
            </a:duotone>
            <a:extLst>
              <a:ext uri="{28A0092B-C50C-407E-A947-70E740481C1C}">
                <a14:useLocalDpi xmlns:a14="http://schemas.microsoft.com/office/drawing/2010/main" val="0"/>
              </a:ext>
            </a:extLst>
          </a:blip>
          <a:srcRect b="18739"/>
          <a:stretch/>
        </p:blipFill>
        <p:spPr>
          <a:xfrm rot="751852">
            <a:off x="5511114" y="2155868"/>
            <a:ext cx="422842" cy="343606"/>
          </a:xfrm>
          <a:prstGeom prst="rect">
            <a:avLst/>
          </a:prstGeom>
        </p:spPr>
      </p:pic>
      <p:sp>
        <p:nvSpPr>
          <p:cNvPr id="30" name="Rectangle 29"/>
          <p:cNvSpPr/>
          <p:nvPr/>
        </p:nvSpPr>
        <p:spPr bwMode="auto">
          <a:xfrm>
            <a:off x="6339560" y="2129383"/>
            <a:ext cx="1271016" cy="795528"/>
          </a:xfrm>
          <a:prstGeom prst="rect">
            <a:avLst/>
          </a:prstGeom>
          <a:solidFill>
            <a:schemeClr val="bg1">
              <a:lumMod val="95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ISSUES &amp; TROUBLESHOOTING</a:t>
            </a:r>
          </a:p>
        </p:txBody>
      </p:sp>
      <p:pic>
        <p:nvPicPr>
          <p:cNvPr id="10" name="Picture 9"/>
          <p:cNvPicPr>
            <a:picLocks noChangeAspect="1"/>
          </p:cNvPicPr>
          <p:nvPr/>
        </p:nvPicPr>
        <p:blipFill rotWithShape="1">
          <a:blip r:embed="rId8" cstate="print">
            <a:duotone>
              <a:schemeClr val="accent3">
                <a:shade val="45000"/>
                <a:satMod val="135000"/>
              </a:schemeClr>
              <a:prstClr val="white"/>
            </a:duotone>
            <a:extLst>
              <a:ext uri="{28A0092B-C50C-407E-A947-70E740481C1C}">
                <a14:useLocalDpi xmlns:a14="http://schemas.microsoft.com/office/drawing/2010/main" val="0"/>
              </a:ext>
            </a:extLst>
          </a:blip>
          <a:srcRect t="12072" b="30811"/>
          <a:stretch/>
        </p:blipFill>
        <p:spPr>
          <a:xfrm>
            <a:off x="6740328" y="2216592"/>
            <a:ext cx="421386" cy="240683"/>
          </a:xfrm>
          <a:prstGeom prst="rect">
            <a:avLst/>
          </a:prstGeom>
        </p:spPr>
      </p:pic>
      <p:sp>
        <p:nvSpPr>
          <p:cNvPr id="28" name="Rectangle 27"/>
          <p:cNvSpPr/>
          <p:nvPr/>
        </p:nvSpPr>
        <p:spPr bwMode="auto">
          <a:xfrm>
            <a:off x="3798587" y="2129383"/>
            <a:ext cx="1271016" cy="795528"/>
          </a:xfrm>
          <a:prstGeom prst="rect">
            <a:avLst/>
          </a:prstGeom>
          <a:solidFill>
            <a:schemeClr val="bg1">
              <a:lumMod val="95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DEPLOYMENT PLANNING</a:t>
            </a:r>
          </a:p>
        </p:txBody>
      </p:sp>
      <p:pic>
        <p:nvPicPr>
          <p:cNvPr id="8" name="Picture 7"/>
          <p:cNvPicPr>
            <a:picLocks noChangeAspect="1"/>
          </p:cNvPicPr>
          <p:nvPr/>
        </p:nvPicPr>
        <p:blipFill>
          <a:blip r:embed="rId9"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306586" y="2227362"/>
            <a:ext cx="270468" cy="270468"/>
          </a:xfrm>
          <a:prstGeom prst="rect">
            <a:avLst/>
          </a:prstGeom>
        </p:spPr>
      </p:pic>
      <p:sp>
        <p:nvSpPr>
          <p:cNvPr id="59" name="TextBox 58"/>
          <p:cNvSpPr txBox="1"/>
          <p:nvPr/>
        </p:nvSpPr>
        <p:spPr>
          <a:xfrm rot="16200000">
            <a:off x="-185116" y="3847220"/>
            <a:ext cx="1260603" cy="461665"/>
          </a:xfrm>
          <a:prstGeom prst="rect">
            <a:avLst/>
          </a:prstGeom>
          <a:noFill/>
        </p:spPr>
        <p:txBody>
          <a:bodyPr wrap="none" lIns="182880" tIns="146304" rIns="182880" bIns="146304" rtlCol="0">
            <a:spAutoFit/>
          </a:bodyPr>
          <a:lstStyle/>
          <a:p>
            <a:pPr algn="r">
              <a:lnSpc>
                <a:spcPct val="90000"/>
              </a:lnSpc>
              <a:spcAft>
                <a:spcPts val="600"/>
              </a:spcAft>
            </a:pPr>
            <a:r>
              <a:rPr lang="en-US" sz="1200" b="1" dirty="0">
                <a:gradFill>
                  <a:gsLst>
                    <a:gs pos="2917">
                      <a:srgbClr val="505050"/>
                    </a:gs>
                    <a:gs pos="30000">
                      <a:srgbClr val="505050"/>
                    </a:gs>
                  </a:gsLst>
                  <a:lin ang="5400000" scaled="0"/>
                </a:gradFill>
              </a:rPr>
              <a:t>ITDM Needs</a:t>
            </a:r>
          </a:p>
        </p:txBody>
      </p:sp>
      <p:sp>
        <p:nvSpPr>
          <p:cNvPr id="64" name="TextBox 63"/>
          <p:cNvSpPr txBox="1"/>
          <p:nvPr/>
        </p:nvSpPr>
        <p:spPr>
          <a:xfrm>
            <a:off x="585872" y="3426031"/>
            <a:ext cx="1119176" cy="1215717"/>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Innovative solutions to drive business outcomes</a:t>
            </a:r>
          </a:p>
          <a:p>
            <a:pPr>
              <a:lnSpc>
                <a:spcPct val="90000"/>
              </a:lnSpc>
              <a:spcAft>
                <a:spcPts val="600"/>
              </a:spcAft>
            </a:pPr>
            <a:r>
              <a:rPr lang="en-US" sz="1000" dirty="0">
                <a:gradFill>
                  <a:gsLst>
                    <a:gs pos="2917">
                      <a:srgbClr val="505050"/>
                    </a:gs>
                    <a:gs pos="30000">
                      <a:srgbClr val="505050"/>
                    </a:gs>
                  </a:gsLst>
                  <a:lin ang="5400000" scaled="0"/>
                </a:gradFill>
              </a:rPr>
              <a:t>Non-tech language</a:t>
            </a:r>
          </a:p>
          <a:p>
            <a:pPr>
              <a:lnSpc>
                <a:spcPct val="90000"/>
              </a:lnSpc>
              <a:spcAft>
                <a:spcPts val="600"/>
              </a:spcAft>
            </a:pPr>
            <a:r>
              <a:rPr lang="en-US" sz="1000" dirty="0">
                <a:gradFill>
                  <a:gsLst>
                    <a:gs pos="2917">
                      <a:srgbClr val="505050"/>
                    </a:gs>
                    <a:gs pos="30000">
                      <a:srgbClr val="505050"/>
                    </a:gs>
                  </a:gsLst>
                  <a:lin ang="5400000" scaled="0"/>
                </a:gradFill>
              </a:rPr>
              <a:t>Clear ROI</a:t>
            </a:r>
          </a:p>
        </p:txBody>
      </p:sp>
      <p:sp>
        <p:nvSpPr>
          <p:cNvPr id="69" name="TextBox 68"/>
          <p:cNvSpPr txBox="1"/>
          <p:nvPr/>
        </p:nvSpPr>
        <p:spPr>
          <a:xfrm>
            <a:off x="1882384" y="3426031"/>
            <a:ext cx="1404678" cy="1077218"/>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Compare functionality to business needs</a:t>
            </a:r>
          </a:p>
          <a:p>
            <a:pPr>
              <a:lnSpc>
                <a:spcPct val="90000"/>
              </a:lnSpc>
              <a:spcAft>
                <a:spcPts val="600"/>
              </a:spcAft>
            </a:pPr>
            <a:r>
              <a:rPr lang="en-US" sz="1000" dirty="0">
                <a:gradFill>
                  <a:gsLst>
                    <a:gs pos="2917">
                      <a:srgbClr val="505050"/>
                    </a:gs>
                    <a:gs pos="30000">
                      <a:srgbClr val="505050"/>
                    </a:gs>
                  </a:gsLst>
                  <a:lin ang="5400000" scaled="0"/>
                </a:gradFill>
              </a:rPr>
              <a:t>Circulate options with leadership team/peers</a:t>
            </a:r>
          </a:p>
          <a:p>
            <a:pPr>
              <a:lnSpc>
                <a:spcPct val="90000"/>
              </a:lnSpc>
              <a:spcAft>
                <a:spcPts val="600"/>
              </a:spcAft>
            </a:pPr>
            <a:r>
              <a:rPr lang="en-US" sz="1000" dirty="0">
                <a:gradFill>
                  <a:gsLst>
                    <a:gs pos="2917">
                      <a:srgbClr val="505050"/>
                    </a:gs>
                    <a:gs pos="30000">
                      <a:srgbClr val="505050"/>
                    </a:gs>
                  </a:gsLst>
                  <a:lin ang="5400000" scaled="0"/>
                </a:gradFill>
              </a:rPr>
              <a:t>Prioritize initial product needs</a:t>
            </a:r>
          </a:p>
        </p:txBody>
      </p:sp>
      <p:sp>
        <p:nvSpPr>
          <p:cNvPr id="73" name="TextBox 72"/>
          <p:cNvSpPr txBox="1"/>
          <p:nvPr/>
        </p:nvSpPr>
        <p:spPr>
          <a:xfrm>
            <a:off x="3828371" y="3426031"/>
            <a:ext cx="1221914" cy="1215717"/>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Build buy-in (envision end-state, value to biz)</a:t>
            </a:r>
          </a:p>
          <a:p>
            <a:pPr>
              <a:lnSpc>
                <a:spcPct val="90000"/>
              </a:lnSpc>
              <a:spcAft>
                <a:spcPts val="600"/>
              </a:spcAft>
            </a:pPr>
            <a:r>
              <a:rPr lang="en-US" sz="1000" dirty="0">
                <a:gradFill>
                  <a:gsLst>
                    <a:gs pos="2917">
                      <a:srgbClr val="505050"/>
                    </a:gs>
                    <a:gs pos="30000">
                      <a:srgbClr val="505050"/>
                    </a:gs>
                  </a:gsLst>
                  <a:lin ang="5400000" scaled="0"/>
                </a:gradFill>
              </a:rPr>
              <a:t>Prepare org for smooth transition</a:t>
            </a:r>
          </a:p>
          <a:p>
            <a:pPr>
              <a:lnSpc>
                <a:spcPct val="90000"/>
              </a:lnSpc>
              <a:spcAft>
                <a:spcPts val="600"/>
              </a:spcAft>
            </a:pPr>
            <a:r>
              <a:rPr lang="en-US" sz="1000" dirty="0">
                <a:gradFill>
                  <a:gsLst>
                    <a:gs pos="2917">
                      <a:srgbClr val="505050"/>
                    </a:gs>
                    <a:gs pos="30000">
                      <a:srgbClr val="505050"/>
                    </a:gs>
                  </a:gsLst>
                  <a:lin ang="5400000" scaled="0"/>
                </a:gradFill>
              </a:rPr>
              <a:t>Identify and fill any functionality gaps</a:t>
            </a:r>
          </a:p>
        </p:txBody>
      </p:sp>
      <p:sp>
        <p:nvSpPr>
          <p:cNvPr id="75" name="TextBox 74"/>
          <p:cNvSpPr txBox="1"/>
          <p:nvPr/>
        </p:nvSpPr>
        <p:spPr>
          <a:xfrm>
            <a:off x="5101356" y="3426031"/>
            <a:ext cx="1119176" cy="1138773"/>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Engage “IT Implementers” with resources</a:t>
            </a:r>
          </a:p>
          <a:p>
            <a:pPr>
              <a:lnSpc>
                <a:spcPct val="90000"/>
              </a:lnSpc>
              <a:spcAft>
                <a:spcPts val="600"/>
              </a:spcAft>
            </a:pPr>
            <a:r>
              <a:rPr lang="en-US" sz="1000" dirty="0">
                <a:gradFill>
                  <a:gsLst>
                    <a:gs pos="2917">
                      <a:srgbClr val="505050"/>
                    </a:gs>
                    <a:gs pos="30000">
                      <a:srgbClr val="505050"/>
                    </a:gs>
                  </a:gsLst>
                  <a:lin ang="5400000" scaled="0"/>
                </a:gradFill>
              </a:rPr>
              <a:t>Have a go-to person for questions / problems</a:t>
            </a:r>
          </a:p>
        </p:txBody>
      </p:sp>
      <p:sp>
        <p:nvSpPr>
          <p:cNvPr id="82" name="TextBox 81"/>
          <p:cNvSpPr txBox="1"/>
          <p:nvPr/>
        </p:nvSpPr>
        <p:spPr>
          <a:xfrm>
            <a:off x="6371554" y="3426031"/>
            <a:ext cx="1119176" cy="1292662"/>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Executive change management </a:t>
            </a:r>
          </a:p>
          <a:p>
            <a:pPr>
              <a:lnSpc>
                <a:spcPct val="90000"/>
              </a:lnSpc>
              <a:spcAft>
                <a:spcPts val="600"/>
              </a:spcAft>
            </a:pPr>
            <a:r>
              <a:rPr lang="en-US" sz="1000" dirty="0">
                <a:gradFill>
                  <a:gsLst>
                    <a:gs pos="2917">
                      <a:srgbClr val="505050"/>
                    </a:gs>
                    <a:gs pos="30000">
                      <a:srgbClr val="505050"/>
                    </a:gs>
                  </a:gsLst>
                  <a:lin ang="5400000" scaled="0"/>
                </a:gradFill>
              </a:rPr>
              <a:t>Reduce negative impact on business</a:t>
            </a:r>
          </a:p>
          <a:p>
            <a:pPr>
              <a:lnSpc>
                <a:spcPct val="90000"/>
              </a:lnSpc>
              <a:spcAft>
                <a:spcPts val="600"/>
              </a:spcAft>
            </a:pPr>
            <a:r>
              <a:rPr lang="en-US" sz="1000" dirty="0">
                <a:gradFill>
                  <a:gsLst>
                    <a:gs pos="2917">
                      <a:srgbClr val="505050"/>
                    </a:gs>
                    <a:gs pos="30000">
                      <a:srgbClr val="505050"/>
                    </a:gs>
                  </a:gsLst>
                  <a:lin ang="5400000" scaled="0"/>
                </a:gradFill>
              </a:rPr>
              <a:t>Quickly fix issues</a:t>
            </a:r>
          </a:p>
          <a:p>
            <a:pPr>
              <a:lnSpc>
                <a:spcPct val="90000"/>
              </a:lnSpc>
              <a:spcAft>
                <a:spcPts val="600"/>
              </a:spcAft>
            </a:pPr>
            <a:endParaRPr lang="en-US" sz="1000" dirty="0">
              <a:gradFill>
                <a:gsLst>
                  <a:gs pos="2917">
                    <a:srgbClr val="505050"/>
                  </a:gs>
                  <a:gs pos="30000">
                    <a:srgbClr val="505050"/>
                  </a:gs>
                </a:gsLst>
                <a:lin ang="5400000" scaled="0"/>
              </a:gradFill>
            </a:endParaRPr>
          </a:p>
        </p:txBody>
      </p:sp>
      <p:sp>
        <p:nvSpPr>
          <p:cNvPr id="83" name="TextBox 82"/>
          <p:cNvSpPr txBox="1"/>
          <p:nvPr/>
        </p:nvSpPr>
        <p:spPr>
          <a:xfrm>
            <a:off x="7648415" y="3426031"/>
            <a:ext cx="1238816" cy="1215717"/>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Help end-users realize intended value</a:t>
            </a:r>
          </a:p>
          <a:p>
            <a:pPr>
              <a:lnSpc>
                <a:spcPct val="90000"/>
              </a:lnSpc>
              <a:spcAft>
                <a:spcPts val="600"/>
              </a:spcAft>
            </a:pPr>
            <a:r>
              <a:rPr lang="en-US" sz="1000" dirty="0">
                <a:gradFill>
                  <a:gsLst>
                    <a:gs pos="2917">
                      <a:srgbClr val="505050"/>
                    </a:gs>
                    <a:gs pos="30000">
                      <a:srgbClr val="505050"/>
                    </a:gs>
                  </a:gsLst>
                  <a:lin ang="5400000" scaled="0"/>
                </a:gradFill>
              </a:rPr>
              <a:t>Ensure intended value is met from solution</a:t>
            </a:r>
          </a:p>
          <a:p>
            <a:pPr>
              <a:lnSpc>
                <a:spcPct val="90000"/>
              </a:lnSpc>
              <a:spcAft>
                <a:spcPts val="600"/>
              </a:spcAft>
            </a:pPr>
            <a:endParaRPr lang="en-US" sz="1000" dirty="0">
              <a:gradFill>
                <a:gsLst>
                  <a:gs pos="2917">
                    <a:srgbClr val="505050"/>
                  </a:gs>
                  <a:gs pos="30000">
                    <a:srgbClr val="505050"/>
                  </a:gs>
                </a:gsLst>
                <a:lin ang="5400000" scaled="0"/>
              </a:gradFill>
            </a:endParaRPr>
          </a:p>
        </p:txBody>
      </p:sp>
      <p:sp>
        <p:nvSpPr>
          <p:cNvPr id="84" name="TextBox 83"/>
          <p:cNvSpPr txBox="1"/>
          <p:nvPr/>
        </p:nvSpPr>
        <p:spPr>
          <a:xfrm>
            <a:off x="9182035" y="3426031"/>
            <a:ext cx="1252247" cy="861774"/>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Manage more with less; realize savings</a:t>
            </a:r>
          </a:p>
          <a:p>
            <a:pPr>
              <a:lnSpc>
                <a:spcPct val="90000"/>
              </a:lnSpc>
              <a:spcAft>
                <a:spcPts val="600"/>
              </a:spcAft>
            </a:pPr>
            <a:r>
              <a:rPr lang="en-US" sz="1000" dirty="0">
                <a:gradFill>
                  <a:gsLst>
                    <a:gs pos="2917">
                      <a:srgbClr val="505050"/>
                    </a:gs>
                    <a:gs pos="30000">
                      <a:srgbClr val="505050"/>
                    </a:gs>
                  </a:gsLst>
                  <a:lin ang="5400000" scaled="0"/>
                </a:gradFill>
              </a:rPr>
              <a:t>Enable team to fill new functional roles</a:t>
            </a:r>
          </a:p>
        </p:txBody>
      </p:sp>
      <p:sp>
        <p:nvSpPr>
          <p:cNvPr id="85" name="TextBox 84"/>
          <p:cNvSpPr txBox="1"/>
          <p:nvPr/>
        </p:nvSpPr>
        <p:spPr>
          <a:xfrm>
            <a:off x="10455234" y="3426031"/>
            <a:ext cx="1250777" cy="1138773"/>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Realize collaboration and mobility value they promised the business</a:t>
            </a:r>
          </a:p>
          <a:p>
            <a:pPr>
              <a:lnSpc>
                <a:spcPct val="90000"/>
              </a:lnSpc>
              <a:spcAft>
                <a:spcPts val="600"/>
              </a:spcAft>
            </a:pPr>
            <a:r>
              <a:rPr lang="en-US" sz="1000" dirty="0">
                <a:gradFill>
                  <a:gsLst>
                    <a:gs pos="2917">
                      <a:srgbClr val="505050"/>
                    </a:gs>
                    <a:gs pos="30000">
                      <a:srgbClr val="505050"/>
                    </a:gs>
                  </a:gsLst>
                  <a:lin ang="5400000" scaled="0"/>
                </a:gradFill>
              </a:rPr>
              <a:t>Enhance product knowledge of org</a:t>
            </a:r>
          </a:p>
        </p:txBody>
      </p:sp>
      <p:sp>
        <p:nvSpPr>
          <p:cNvPr id="86" name="TextBox 85"/>
          <p:cNvSpPr txBox="1"/>
          <p:nvPr/>
        </p:nvSpPr>
        <p:spPr>
          <a:xfrm rot="16200000">
            <a:off x="-78515" y="5382241"/>
            <a:ext cx="1047403" cy="461665"/>
          </a:xfrm>
          <a:prstGeom prst="rect">
            <a:avLst/>
          </a:prstGeom>
          <a:noFill/>
        </p:spPr>
        <p:txBody>
          <a:bodyPr wrap="none" lIns="182880" tIns="146304" rIns="182880" bIns="146304" rtlCol="0">
            <a:spAutoFit/>
          </a:bodyPr>
          <a:lstStyle/>
          <a:p>
            <a:pPr algn="r">
              <a:lnSpc>
                <a:spcPct val="90000"/>
              </a:lnSpc>
              <a:spcAft>
                <a:spcPts val="600"/>
              </a:spcAft>
            </a:pPr>
            <a:r>
              <a:rPr lang="en-US" sz="1200" b="1" dirty="0">
                <a:gradFill>
                  <a:gsLst>
                    <a:gs pos="2917">
                      <a:srgbClr val="505050"/>
                    </a:gs>
                    <a:gs pos="30000">
                      <a:srgbClr val="505050"/>
                    </a:gs>
                  </a:gsLst>
                  <a:lin ang="5400000" scaled="0"/>
                </a:gradFill>
              </a:rPr>
              <a:t>ITI Needs</a:t>
            </a:r>
          </a:p>
        </p:txBody>
      </p:sp>
      <p:sp>
        <p:nvSpPr>
          <p:cNvPr id="87" name="TextBox 86"/>
          <p:cNvSpPr txBox="1"/>
          <p:nvPr/>
        </p:nvSpPr>
        <p:spPr>
          <a:xfrm>
            <a:off x="585872" y="5060692"/>
            <a:ext cx="1119176" cy="1569660"/>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New and innovative solutions with interesting functionality</a:t>
            </a:r>
          </a:p>
          <a:p>
            <a:pPr>
              <a:lnSpc>
                <a:spcPct val="90000"/>
              </a:lnSpc>
              <a:spcAft>
                <a:spcPts val="600"/>
              </a:spcAft>
            </a:pPr>
            <a:r>
              <a:rPr lang="en-US" sz="1000" dirty="0">
                <a:gradFill>
                  <a:gsLst>
                    <a:gs pos="2917">
                      <a:srgbClr val="505050"/>
                    </a:gs>
                    <a:gs pos="30000">
                      <a:srgbClr val="505050"/>
                    </a:gs>
                  </a:gsLst>
                  <a:lin ang="5400000" scaled="0"/>
                </a:gradFill>
              </a:rPr>
              <a:t>Technology feature set</a:t>
            </a:r>
          </a:p>
          <a:p>
            <a:pPr>
              <a:lnSpc>
                <a:spcPct val="90000"/>
              </a:lnSpc>
              <a:spcAft>
                <a:spcPts val="600"/>
              </a:spcAft>
            </a:pPr>
            <a:r>
              <a:rPr lang="en-US" sz="1000" dirty="0">
                <a:gradFill>
                  <a:gsLst>
                    <a:gs pos="2917">
                      <a:srgbClr val="505050"/>
                    </a:gs>
                    <a:gs pos="30000">
                      <a:srgbClr val="505050"/>
                    </a:gs>
                  </a:gsLst>
                  <a:lin ang="5400000" scaled="0"/>
                </a:gradFill>
              </a:rPr>
              <a:t>Tech buzzwords</a:t>
            </a:r>
          </a:p>
          <a:p>
            <a:pPr>
              <a:lnSpc>
                <a:spcPct val="90000"/>
              </a:lnSpc>
              <a:spcAft>
                <a:spcPts val="600"/>
              </a:spcAft>
            </a:pPr>
            <a:r>
              <a:rPr lang="en-US" sz="1000" dirty="0">
                <a:gradFill>
                  <a:gsLst>
                    <a:gs pos="2917">
                      <a:srgbClr val="505050"/>
                    </a:gs>
                    <a:gs pos="30000">
                      <a:srgbClr val="505050"/>
                    </a:gs>
                  </a:gsLst>
                  <a:lin ang="5400000" scaled="0"/>
                </a:gradFill>
              </a:rPr>
              <a:t>Exciting tech</a:t>
            </a:r>
          </a:p>
        </p:txBody>
      </p:sp>
      <p:sp>
        <p:nvSpPr>
          <p:cNvPr id="88" name="TextBox 87"/>
          <p:cNvSpPr txBox="1"/>
          <p:nvPr/>
        </p:nvSpPr>
        <p:spPr>
          <a:xfrm>
            <a:off x="1869194" y="5060692"/>
            <a:ext cx="1495227" cy="723275"/>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Compare functionality to role responsibilities</a:t>
            </a:r>
          </a:p>
          <a:p>
            <a:pPr>
              <a:lnSpc>
                <a:spcPct val="90000"/>
              </a:lnSpc>
              <a:spcAft>
                <a:spcPts val="600"/>
              </a:spcAft>
            </a:pPr>
            <a:r>
              <a:rPr lang="en-US" sz="1000" dirty="0">
                <a:gradFill>
                  <a:gsLst>
                    <a:gs pos="2917">
                      <a:srgbClr val="505050"/>
                    </a:gs>
                    <a:gs pos="30000">
                      <a:srgbClr val="505050"/>
                    </a:gs>
                  </a:gsLst>
                  <a:lin ang="5400000" scaled="0"/>
                </a:gradFill>
              </a:rPr>
              <a:t>Seek feedback / opinions from peers</a:t>
            </a:r>
          </a:p>
        </p:txBody>
      </p:sp>
      <p:sp>
        <p:nvSpPr>
          <p:cNvPr id="90" name="TextBox 89"/>
          <p:cNvSpPr txBox="1"/>
          <p:nvPr/>
        </p:nvSpPr>
        <p:spPr>
          <a:xfrm>
            <a:off x="3828371" y="5060722"/>
            <a:ext cx="1236659" cy="861774"/>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Determine workload plans and schedule</a:t>
            </a:r>
          </a:p>
          <a:p>
            <a:pPr>
              <a:lnSpc>
                <a:spcPct val="90000"/>
              </a:lnSpc>
              <a:spcAft>
                <a:spcPts val="600"/>
              </a:spcAft>
            </a:pPr>
            <a:r>
              <a:rPr lang="en-US" sz="1000" dirty="0">
                <a:gradFill>
                  <a:gsLst>
                    <a:gs pos="2917">
                      <a:srgbClr val="505050"/>
                    </a:gs>
                    <a:gs pos="30000">
                      <a:srgbClr val="505050"/>
                    </a:gs>
                  </a:gsLst>
                  <a:lin ang="5400000" scaled="0"/>
                </a:gradFill>
              </a:rPr>
              <a:t>Anticipate service outages</a:t>
            </a:r>
          </a:p>
        </p:txBody>
      </p:sp>
      <p:sp>
        <p:nvSpPr>
          <p:cNvPr id="91" name="TextBox 90"/>
          <p:cNvSpPr txBox="1"/>
          <p:nvPr/>
        </p:nvSpPr>
        <p:spPr>
          <a:xfrm>
            <a:off x="5101356" y="5060692"/>
            <a:ext cx="1119176" cy="1077218"/>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Start rollout</a:t>
            </a:r>
          </a:p>
          <a:p>
            <a:pPr>
              <a:lnSpc>
                <a:spcPct val="90000"/>
              </a:lnSpc>
              <a:spcAft>
                <a:spcPts val="600"/>
              </a:spcAft>
            </a:pPr>
            <a:r>
              <a:rPr lang="en-US" sz="1000" dirty="0">
                <a:gradFill>
                  <a:gsLst>
                    <a:gs pos="2917">
                      <a:srgbClr val="505050"/>
                    </a:gs>
                    <a:gs pos="30000">
                      <a:srgbClr val="505050"/>
                    </a:gs>
                  </a:gsLst>
                  <a:lin ang="5400000" scaled="0"/>
                </a:gradFill>
              </a:rPr>
              <a:t>Engage with departments for QA</a:t>
            </a:r>
          </a:p>
          <a:p>
            <a:pPr>
              <a:lnSpc>
                <a:spcPct val="90000"/>
              </a:lnSpc>
              <a:spcAft>
                <a:spcPts val="600"/>
              </a:spcAft>
            </a:pPr>
            <a:r>
              <a:rPr lang="en-US" sz="1000" dirty="0">
                <a:gradFill>
                  <a:gsLst>
                    <a:gs pos="2917">
                      <a:srgbClr val="505050"/>
                    </a:gs>
                    <a:gs pos="30000">
                      <a:srgbClr val="505050"/>
                    </a:gs>
                  </a:gsLst>
                  <a:lin ang="5400000" scaled="0"/>
                </a:gradFill>
              </a:rPr>
              <a:t>Identify available help resources</a:t>
            </a:r>
          </a:p>
        </p:txBody>
      </p:sp>
      <p:sp>
        <p:nvSpPr>
          <p:cNvPr id="92" name="TextBox 91"/>
          <p:cNvSpPr txBox="1"/>
          <p:nvPr/>
        </p:nvSpPr>
        <p:spPr>
          <a:xfrm>
            <a:off x="6371554" y="5060692"/>
            <a:ext cx="1119176" cy="1431161"/>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Have active line to help staff</a:t>
            </a:r>
          </a:p>
          <a:p>
            <a:pPr>
              <a:lnSpc>
                <a:spcPct val="90000"/>
              </a:lnSpc>
              <a:spcAft>
                <a:spcPts val="600"/>
              </a:spcAft>
            </a:pPr>
            <a:r>
              <a:rPr lang="en-US" sz="1000" dirty="0">
                <a:gradFill>
                  <a:gsLst>
                    <a:gs pos="2917">
                      <a:srgbClr val="505050"/>
                    </a:gs>
                    <a:gs pos="30000">
                      <a:srgbClr val="505050"/>
                    </a:gs>
                  </a:gsLst>
                  <a:lin ang="5400000" scaled="0"/>
                </a:gradFill>
              </a:rPr>
              <a:t>Find easiest and quickest paths to fixes</a:t>
            </a:r>
          </a:p>
          <a:p>
            <a:pPr>
              <a:lnSpc>
                <a:spcPct val="90000"/>
              </a:lnSpc>
              <a:spcAft>
                <a:spcPts val="600"/>
              </a:spcAft>
            </a:pPr>
            <a:r>
              <a:rPr lang="en-US" sz="1000" dirty="0">
                <a:gradFill>
                  <a:gsLst>
                    <a:gs pos="2917">
                      <a:srgbClr val="505050"/>
                    </a:gs>
                    <a:gs pos="30000">
                      <a:srgbClr val="505050"/>
                    </a:gs>
                  </a:gsLst>
                  <a:lin ang="5400000" scaled="0"/>
                </a:gradFill>
              </a:rPr>
              <a:t>Provide status reports to ITDMs</a:t>
            </a:r>
          </a:p>
          <a:p>
            <a:pPr>
              <a:lnSpc>
                <a:spcPct val="90000"/>
              </a:lnSpc>
              <a:spcAft>
                <a:spcPts val="600"/>
              </a:spcAft>
            </a:pPr>
            <a:endParaRPr lang="en-US" sz="1000" dirty="0">
              <a:gradFill>
                <a:gsLst>
                  <a:gs pos="2917">
                    <a:srgbClr val="505050"/>
                  </a:gs>
                  <a:gs pos="30000">
                    <a:srgbClr val="505050"/>
                  </a:gs>
                </a:gsLst>
                <a:lin ang="5400000" scaled="0"/>
              </a:gradFill>
            </a:endParaRPr>
          </a:p>
        </p:txBody>
      </p:sp>
      <p:sp>
        <p:nvSpPr>
          <p:cNvPr id="93" name="TextBox 92"/>
          <p:cNvSpPr txBox="1"/>
          <p:nvPr/>
        </p:nvSpPr>
        <p:spPr>
          <a:xfrm>
            <a:off x="7648414" y="5060692"/>
            <a:ext cx="1455369" cy="507831"/>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Help end-users realize intended value and troubleshoot issues</a:t>
            </a:r>
          </a:p>
        </p:txBody>
      </p:sp>
      <p:sp>
        <p:nvSpPr>
          <p:cNvPr id="94" name="TextBox 93"/>
          <p:cNvSpPr txBox="1"/>
          <p:nvPr/>
        </p:nvSpPr>
        <p:spPr>
          <a:xfrm>
            <a:off x="9182035" y="5060692"/>
            <a:ext cx="1252247" cy="723275"/>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Find strategic ways to add value</a:t>
            </a:r>
          </a:p>
          <a:p>
            <a:pPr>
              <a:lnSpc>
                <a:spcPct val="90000"/>
              </a:lnSpc>
              <a:spcAft>
                <a:spcPts val="600"/>
              </a:spcAft>
            </a:pPr>
            <a:r>
              <a:rPr lang="en-US" sz="1000" dirty="0">
                <a:gradFill>
                  <a:gsLst>
                    <a:gs pos="2917">
                      <a:srgbClr val="505050"/>
                    </a:gs>
                    <a:gs pos="30000">
                      <a:srgbClr val="505050"/>
                    </a:gs>
                  </a:gsLst>
                  <a:lin ang="5400000" scaled="0"/>
                </a:gradFill>
              </a:rPr>
              <a:t>Adapt to new support model</a:t>
            </a:r>
          </a:p>
        </p:txBody>
      </p:sp>
      <p:sp>
        <p:nvSpPr>
          <p:cNvPr id="95" name="TextBox 94"/>
          <p:cNvSpPr txBox="1"/>
          <p:nvPr/>
        </p:nvSpPr>
        <p:spPr>
          <a:xfrm>
            <a:off x="10455234" y="5060692"/>
            <a:ext cx="1250777" cy="1354217"/>
          </a:xfrm>
          <a:prstGeom prst="rect">
            <a:avLst/>
          </a:prstGeom>
          <a:noFill/>
        </p:spPr>
        <p:txBody>
          <a:bodyPr wrap="square" lIns="45720" tIns="0" rIns="91440" bIns="91440" rtlCol="0">
            <a:spAutoFit/>
          </a:bodyPr>
          <a:lstStyle/>
          <a:p>
            <a:pPr>
              <a:lnSpc>
                <a:spcPct val="90000"/>
              </a:lnSpc>
              <a:spcAft>
                <a:spcPts val="600"/>
              </a:spcAft>
            </a:pPr>
            <a:r>
              <a:rPr lang="en-US" sz="1000" dirty="0">
                <a:gradFill>
                  <a:gsLst>
                    <a:gs pos="2917">
                      <a:srgbClr val="505050"/>
                    </a:gs>
                    <a:gs pos="30000">
                      <a:srgbClr val="505050"/>
                    </a:gs>
                  </a:gsLst>
                  <a:lin ang="5400000" scaled="0"/>
                </a:gradFill>
              </a:rPr>
              <a:t>Become internal software SME with advanced product knowledge</a:t>
            </a:r>
          </a:p>
          <a:p>
            <a:pPr>
              <a:lnSpc>
                <a:spcPct val="90000"/>
              </a:lnSpc>
              <a:spcAft>
                <a:spcPts val="600"/>
              </a:spcAft>
            </a:pPr>
            <a:r>
              <a:rPr lang="en-US" sz="1000" dirty="0">
                <a:gradFill>
                  <a:gsLst>
                    <a:gs pos="2917">
                      <a:srgbClr val="505050"/>
                    </a:gs>
                    <a:gs pos="30000">
                      <a:srgbClr val="505050"/>
                    </a:gs>
                  </a:gsLst>
                  <a:lin ang="5400000" scaled="0"/>
                </a:gradFill>
              </a:rPr>
              <a:t>Enhance product knowledge of org</a:t>
            </a:r>
          </a:p>
          <a:p>
            <a:pPr>
              <a:lnSpc>
                <a:spcPct val="90000"/>
              </a:lnSpc>
              <a:spcAft>
                <a:spcPts val="600"/>
              </a:spcAft>
            </a:pPr>
            <a:r>
              <a:rPr lang="en-US" sz="1000" dirty="0">
                <a:gradFill>
                  <a:gsLst>
                    <a:gs pos="2917">
                      <a:srgbClr val="505050"/>
                    </a:gs>
                    <a:gs pos="30000">
                      <a:srgbClr val="505050"/>
                    </a:gs>
                  </a:gsLst>
                  <a:lin ang="5400000" scaled="0"/>
                </a:gradFill>
              </a:rPr>
              <a:t>Complete product certification</a:t>
            </a:r>
          </a:p>
        </p:txBody>
      </p:sp>
      <p:cxnSp>
        <p:nvCxnSpPr>
          <p:cNvPr id="96" name="Straight Connector 95"/>
          <p:cNvCxnSpPr/>
          <p:nvPr/>
        </p:nvCxnSpPr>
        <p:spPr>
          <a:xfrm>
            <a:off x="447364" y="4927472"/>
            <a:ext cx="11350206" cy="0"/>
          </a:xfrm>
          <a:prstGeom prst="line">
            <a:avLst/>
          </a:prstGeom>
          <a:ln>
            <a:solidFill>
              <a:schemeClr val="bg1">
                <a:lumMod val="75000"/>
              </a:schemeClr>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V="1">
            <a:off x="560715" y="2951775"/>
            <a:ext cx="0" cy="1895652"/>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1829754" y="2951775"/>
            <a:ext cx="0" cy="1895652"/>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560715" y="5000639"/>
            <a:ext cx="0" cy="1566655"/>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1829754" y="5000639"/>
            <a:ext cx="0" cy="1566655"/>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3795991" y="2951775"/>
            <a:ext cx="0" cy="1895652"/>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5065030" y="2951775"/>
            <a:ext cx="0" cy="1895652"/>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3795991" y="5000639"/>
            <a:ext cx="0" cy="1566655"/>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V="1">
            <a:off x="5065030" y="5000639"/>
            <a:ext cx="0" cy="1566655"/>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V="1">
            <a:off x="6349152" y="2951775"/>
            <a:ext cx="0" cy="1895652"/>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V="1">
            <a:off x="7618191" y="2951775"/>
            <a:ext cx="0" cy="1895652"/>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6349152" y="5000639"/>
            <a:ext cx="0" cy="1566655"/>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7618191" y="5000639"/>
            <a:ext cx="0" cy="1566655"/>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9152859" y="2951775"/>
            <a:ext cx="0" cy="1895652"/>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10421898" y="2951775"/>
            <a:ext cx="0" cy="1895652"/>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V="1">
            <a:off x="9152859" y="5000639"/>
            <a:ext cx="0" cy="1566655"/>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V="1">
            <a:off x="10421898" y="5000639"/>
            <a:ext cx="0" cy="1566655"/>
          </a:xfrm>
          <a:prstGeom prst="line">
            <a:avLst/>
          </a:prstGeom>
          <a:ln>
            <a:solidFill>
              <a:schemeClr val="tx2">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sp>
        <p:nvSpPr>
          <p:cNvPr id="109" name="Bent Arrow 108"/>
          <p:cNvSpPr/>
          <p:nvPr/>
        </p:nvSpPr>
        <p:spPr bwMode="auto">
          <a:xfrm flipH="1" flipV="1">
            <a:off x="7622052" y="2922806"/>
            <a:ext cx="754683" cy="318747"/>
          </a:xfrm>
          <a:prstGeom prst="bentArrow">
            <a:avLst>
              <a:gd name="adj1" fmla="val 47619"/>
              <a:gd name="adj2" fmla="val 44059"/>
              <a:gd name="adj3" fmla="val 31055"/>
              <a:gd name="adj4" fmla="val 36027"/>
            </a:avLst>
          </a:prstGeom>
          <a:pattFill prst="wdDnDiag">
            <a:fgClr>
              <a:schemeClr val="accent3">
                <a:lumMod val="40000"/>
                <a:lumOff val="60000"/>
              </a:schemeClr>
            </a:fgClr>
            <a:bgClr>
              <a:srgbClr val="EFF8FF"/>
            </a:bgClr>
          </a:patt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10" name="Bent Arrow 109"/>
          <p:cNvSpPr/>
          <p:nvPr/>
        </p:nvSpPr>
        <p:spPr bwMode="auto">
          <a:xfrm rot="16200000">
            <a:off x="4562967" y="2706738"/>
            <a:ext cx="275355" cy="734848"/>
          </a:xfrm>
          <a:prstGeom prst="bentArrow">
            <a:avLst>
              <a:gd name="adj1" fmla="val 54012"/>
              <a:gd name="adj2" fmla="val 50000"/>
              <a:gd name="adj3" fmla="val 37107"/>
              <a:gd name="adj4" fmla="val 27754"/>
            </a:avLst>
          </a:prstGeom>
          <a:pattFill prst="wdDnDiag">
            <a:fgClr>
              <a:schemeClr val="accent3">
                <a:lumMod val="40000"/>
                <a:lumOff val="60000"/>
              </a:schemeClr>
            </a:fgClr>
            <a:bgClr>
              <a:srgbClr val="EFF8FF"/>
            </a:bgClr>
          </a:patt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108" name="Rectangle 107"/>
          <p:cNvSpPr/>
          <p:nvPr/>
        </p:nvSpPr>
        <p:spPr bwMode="auto">
          <a:xfrm>
            <a:off x="5076507" y="3016831"/>
            <a:ext cx="2529301" cy="274384"/>
          </a:xfrm>
          <a:prstGeom prst="rect">
            <a:avLst/>
          </a:prstGeom>
          <a:solidFill>
            <a:schemeClr val="bg1">
              <a:lumMod val="95000"/>
              <a:alpha val="73000"/>
            </a:schemeClr>
          </a:solidFill>
          <a:ln>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54864"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DEPLOY ADDITIONAL PRODUCTS</a:t>
            </a:r>
          </a:p>
        </p:txBody>
      </p:sp>
      <p:sp>
        <p:nvSpPr>
          <p:cNvPr id="31" name="Rectangle 30"/>
          <p:cNvSpPr/>
          <p:nvPr/>
        </p:nvSpPr>
        <p:spPr bwMode="auto">
          <a:xfrm>
            <a:off x="7621872" y="2129383"/>
            <a:ext cx="1534413" cy="795528"/>
          </a:xfrm>
          <a:prstGeom prst="rect">
            <a:avLst/>
          </a:prstGeom>
          <a:gradFill flip="none" rotWithShape="1">
            <a:gsLst>
              <a:gs pos="0">
                <a:srgbClr val="F2F2F2"/>
              </a:gs>
              <a:gs pos="82000">
                <a:srgbClr val="F2F2F2">
                  <a:alpha val="26000"/>
                </a:srgbClr>
              </a:gs>
              <a:gs pos="62000">
                <a:srgbClr val="F2F2F2"/>
              </a:gs>
              <a:gs pos="99000">
                <a:srgbClr val="F2F2F2">
                  <a:alpha val="6000"/>
                </a:srgbClr>
              </a:gs>
            </a:gsLst>
            <a:lin ang="0" scaled="1"/>
            <a:tileRect/>
          </a:gradFill>
          <a:ln w="9525">
            <a:solidFill>
              <a:schemeClr val="accent3"/>
            </a:solidFill>
            <a:prstDash val="sys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9144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900" b="1" dirty="0">
                <a:solidFill>
                  <a:srgbClr val="505050"/>
                </a:solidFill>
                <a:ea typeface="Segoe UI" pitchFamily="34" charset="0"/>
                <a:cs typeface="Segoe UI" pitchFamily="34" charset="0"/>
              </a:rPr>
              <a:t>END USER LAUNCH </a:t>
            </a:r>
            <a:br>
              <a:rPr lang="en-US" sz="900" b="1" dirty="0">
                <a:solidFill>
                  <a:srgbClr val="505050"/>
                </a:solidFill>
                <a:ea typeface="Segoe UI" pitchFamily="34" charset="0"/>
                <a:cs typeface="Segoe UI" pitchFamily="34" charset="0"/>
              </a:rPr>
            </a:br>
            <a:r>
              <a:rPr lang="en-US" sz="900" b="1" dirty="0">
                <a:solidFill>
                  <a:srgbClr val="505050"/>
                </a:solidFill>
                <a:ea typeface="Segoe UI" pitchFamily="34" charset="0"/>
                <a:cs typeface="Segoe UI" pitchFamily="34" charset="0"/>
              </a:rPr>
              <a:t>&amp; ADOPTION</a:t>
            </a:r>
          </a:p>
        </p:txBody>
      </p:sp>
      <p:pic>
        <p:nvPicPr>
          <p:cNvPr id="11" name="Picture 10"/>
          <p:cNvPicPr>
            <a:picLocks noChangeAspect="1"/>
          </p:cNvPicPr>
          <p:nvPr/>
        </p:nvPicPr>
        <p:blipFill rotWithShape="1">
          <a:blip r:embed="rId10" cstate="print">
            <a:duotone>
              <a:schemeClr val="accent3">
                <a:shade val="45000"/>
                <a:satMod val="135000"/>
              </a:schemeClr>
              <a:prstClr val="white"/>
            </a:duotone>
            <a:extLst>
              <a:ext uri="{28A0092B-C50C-407E-A947-70E740481C1C}">
                <a14:useLocalDpi xmlns:a14="http://schemas.microsoft.com/office/drawing/2010/main" val="0"/>
              </a:ext>
            </a:extLst>
          </a:blip>
          <a:srcRect t="5225" b="20720"/>
          <a:stretch/>
        </p:blipFill>
        <p:spPr>
          <a:xfrm>
            <a:off x="8198422" y="2198857"/>
            <a:ext cx="440336" cy="326086"/>
          </a:xfrm>
          <a:prstGeom prst="rect">
            <a:avLst/>
          </a:prstGeom>
        </p:spPr>
      </p:pic>
    </p:spTree>
    <p:extLst>
      <p:ext uri="{BB962C8B-B14F-4D97-AF65-F5344CB8AC3E}">
        <p14:creationId xmlns:p14="http://schemas.microsoft.com/office/powerpoint/2010/main" val="21956704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0EB-A8E1-4F69-BCEE-4FEA378CE73D}"/>
              </a:ext>
            </a:extLst>
          </p:cNvPr>
          <p:cNvSpPr>
            <a:spLocks noGrp="1"/>
          </p:cNvSpPr>
          <p:nvPr>
            <p:ph type="title"/>
          </p:nvPr>
        </p:nvSpPr>
        <p:spPr>
          <a:xfrm>
            <a:off x="838200" y="365125"/>
            <a:ext cx="10515600" cy="1325563"/>
          </a:xfrm>
        </p:spPr>
        <p:txBody>
          <a:bodyPr>
            <a:normAutofit/>
          </a:bodyPr>
          <a:lstStyle/>
          <a:p>
            <a:r>
              <a:rPr lang="en-US" dirty="0"/>
              <a:t>Agenda	</a:t>
            </a:r>
          </a:p>
        </p:txBody>
      </p:sp>
      <p:graphicFrame>
        <p:nvGraphicFramePr>
          <p:cNvPr id="5" name="Content Placeholder 2">
            <a:extLst>
              <a:ext uri="{FF2B5EF4-FFF2-40B4-BE49-F238E27FC236}">
                <a16:creationId xmlns:a16="http://schemas.microsoft.com/office/drawing/2014/main" id="{00E5A450-7E2F-4083-9C97-CF39ECE546CA}"/>
              </a:ext>
            </a:extLst>
          </p:cNvPr>
          <p:cNvGraphicFramePr>
            <a:graphicFrameLocks noGrp="1"/>
          </p:cNvGraphicFramePr>
          <p:nvPr>
            <p:ph idx="1"/>
            <p:extLst>
              <p:ext uri="{D42A27DB-BD31-4B8C-83A1-F6EECF244321}">
                <p14:modId xmlns:p14="http://schemas.microsoft.com/office/powerpoint/2010/main" val="10307168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B15056DA-0B24-400B-A991-0A49F505C0E3}"/>
              </a:ext>
            </a:extLst>
          </p:cNvPr>
          <p:cNvSpPr txBox="1"/>
          <p:nvPr/>
        </p:nvSpPr>
        <p:spPr>
          <a:xfrm>
            <a:off x="4371691" y="2013501"/>
            <a:ext cx="2829697" cy="370703"/>
          </a:xfrm>
          <a:prstGeom prst="rect">
            <a:avLst/>
          </a:prstGeom>
          <a:noFill/>
        </p:spPr>
        <p:txBody>
          <a:bodyPr wrap="square" rtlCol="0">
            <a:spAutoFit/>
          </a:bodyPr>
          <a:lstStyle/>
          <a:p>
            <a:pPr algn="ctr"/>
            <a:r>
              <a:rPr lang="en-US" dirty="0">
                <a:solidFill>
                  <a:srgbClr val="C00000"/>
                </a:solidFill>
              </a:rPr>
              <a:t>GTM Strategy</a:t>
            </a:r>
          </a:p>
        </p:txBody>
      </p:sp>
      <p:grpSp>
        <p:nvGrpSpPr>
          <p:cNvPr id="3" name="Group 2">
            <a:extLst>
              <a:ext uri="{FF2B5EF4-FFF2-40B4-BE49-F238E27FC236}">
                <a16:creationId xmlns:a16="http://schemas.microsoft.com/office/drawing/2014/main" id="{1540430A-69F2-40CD-9F68-0BC79B97192C}"/>
              </a:ext>
            </a:extLst>
          </p:cNvPr>
          <p:cNvGrpSpPr/>
          <p:nvPr/>
        </p:nvGrpSpPr>
        <p:grpSpPr>
          <a:xfrm>
            <a:off x="4371690" y="1902373"/>
            <a:ext cx="6982110" cy="3510456"/>
            <a:chOff x="1523998" y="661738"/>
            <a:chExt cx="9593181" cy="5073899"/>
          </a:xfrm>
        </p:grpSpPr>
        <p:grpSp>
          <p:nvGrpSpPr>
            <p:cNvPr id="7" name="Group 6">
              <a:extLst>
                <a:ext uri="{FF2B5EF4-FFF2-40B4-BE49-F238E27FC236}">
                  <a16:creationId xmlns:a16="http://schemas.microsoft.com/office/drawing/2014/main" id="{80052BA7-115C-49EE-98B1-914F58F03363}"/>
                </a:ext>
              </a:extLst>
            </p:cNvPr>
            <p:cNvGrpSpPr/>
            <p:nvPr/>
          </p:nvGrpSpPr>
          <p:grpSpPr>
            <a:xfrm>
              <a:off x="1523998" y="661738"/>
              <a:ext cx="9593179" cy="1631606"/>
              <a:chOff x="1791169" y="1264419"/>
              <a:chExt cx="1568611" cy="583131"/>
            </a:xfrm>
          </p:grpSpPr>
          <p:sp>
            <p:nvSpPr>
              <p:cNvPr id="8" name="Rectangle 7">
                <a:extLst>
                  <a:ext uri="{FF2B5EF4-FFF2-40B4-BE49-F238E27FC236}">
                    <a16:creationId xmlns:a16="http://schemas.microsoft.com/office/drawing/2014/main" id="{7908DACF-B62C-49DA-89CB-836EEFD84C62}"/>
                  </a:ext>
                </a:extLst>
              </p:cNvPr>
              <p:cNvSpPr/>
              <p:nvPr/>
            </p:nvSpPr>
            <p:spPr>
              <a:xfrm>
                <a:off x="1791169" y="1264419"/>
                <a:ext cx="1568611" cy="583131"/>
              </a:xfrm>
              <a:prstGeom prst="rect">
                <a:avLst/>
              </a:prstGeom>
            </p:spPr>
            <p:style>
              <a:lnRef idx="2">
                <a:schemeClr val="accent5">
                  <a:hueOff val="-1351709"/>
                  <a:satOff val="-3484"/>
                  <a:lumOff val="-2353"/>
                  <a:alphaOff val="0"/>
                </a:schemeClr>
              </a:lnRef>
              <a:fillRef idx="1">
                <a:schemeClr val="accent5">
                  <a:hueOff val="-1351709"/>
                  <a:satOff val="-3484"/>
                  <a:lumOff val="-2353"/>
                  <a:alphaOff val="0"/>
                </a:schemeClr>
              </a:fillRef>
              <a:effectRef idx="0">
                <a:schemeClr val="accent5">
                  <a:hueOff val="-1351709"/>
                  <a:satOff val="-3484"/>
                  <a:lumOff val="-2353"/>
                  <a:alphaOff val="0"/>
                </a:schemeClr>
              </a:effectRef>
              <a:fontRef idx="minor">
                <a:schemeClr val="lt1"/>
              </a:fontRef>
            </p:style>
          </p:sp>
          <p:sp>
            <p:nvSpPr>
              <p:cNvPr id="9" name="TextBox 8">
                <a:extLst>
                  <a:ext uri="{FF2B5EF4-FFF2-40B4-BE49-F238E27FC236}">
                    <a16:creationId xmlns:a16="http://schemas.microsoft.com/office/drawing/2014/main" id="{FA6508CB-D65B-42E7-A4C3-F9CEC954AA64}"/>
                  </a:ext>
                </a:extLst>
              </p:cNvPr>
              <p:cNvSpPr txBox="1"/>
              <p:nvPr/>
            </p:nvSpPr>
            <p:spPr>
              <a:xfrm>
                <a:off x="1791169" y="1264419"/>
                <a:ext cx="1568611" cy="5831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3200" kern="1200" dirty="0"/>
                  <a:t>Who is the Customer</a:t>
                </a:r>
              </a:p>
            </p:txBody>
          </p:sp>
        </p:grpSp>
        <p:grpSp>
          <p:nvGrpSpPr>
            <p:cNvPr id="10" name="Group 9">
              <a:extLst>
                <a:ext uri="{FF2B5EF4-FFF2-40B4-BE49-F238E27FC236}">
                  <a16:creationId xmlns:a16="http://schemas.microsoft.com/office/drawing/2014/main" id="{08523BC8-938D-4094-AB1E-1BE2B41D63F2}"/>
                </a:ext>
              </a:extLst>
            </p:cNvPr>
            <p:cNvGrpSpPr/>
            <p:nvPr/>
          </p:nvGrpSpPr>
          <p:grpSpPr>
            <a:xfrm>
              <a:off x="1523999" y="2439145"/>
              <a:ext cx="9593180" cy="3296492"/>
              <a:chOff x="1791169" y="1847550"/>
              <a:chExt cx="1568611" cy="1239367"/>
            </a:xfrm>
          </p:grpSpPr>
          <p:sp>
            <p:nvSpPr>
              <p:cNvPr id="11" name="Rectangle 10">
                <a:extLst>
                  <a:ext uri="{FF2B5EF4-FFF2-40B4-BE49-F238E27FC236}">
                    <a16:creationId xmlns:a16="http://schemas.microsoft.com/office/drawing/2014/main" id="{8E99D6A0-A843-464F-B9CA-9C602D72C15C}"/>
                  </a:ext>
                </a:extLst>
              </p:cNvPr>
              <p:cNvSpPr/>
              <p:nvPr/>
            </p:nvSpPr>
            <p:spPr>
              <a:xfrm>
                <a:off x="1791169" y="1847550"/>
                <a:ext cx="1568611" cy="1239367"/>
              </a:xfrm>
              <a:prstGeom prst="rect">
                <a:avLst/>
              </a:prstGeom>
            </p:spPr>
            <p:style>
              <a:lnRef idx="2">
                <a:schemeClr val="accent5">
                  <a:tint val="40000"/>
                  <a:alpha val="90000"/>
                  <a:hueOff val="-1347952"/>
                  <a:satOff val="-4566"/>
                  <a:lumOff val="-586"/>
                  <a:alphaOff val="0"/>
                </a:schemeClr>
              </a:lnRef>
              <a:fillRef idx="1">
                <a:schemeClr val="accent5">
                  <a:tint val="40000"/>
                  <a:alpha val="90000"/>
                  <a:hueOff val="-1347952"/>
                  <a:satOff val="-4566"/>
                  <a:lumOff val="-586"/>
                  <a:alphaOff val="0"/>
                </a:schemeClr>
              </a:fillRef>
              <a:effectRef idx="0">
                <a:schemeClr val="accent5">
                  <a:tint val="40000"/>
                  <a:alpha val="90000"/>
                  <a:hueOff val="-1347952"/>
                  <a:satOff val="-4566"/>
                  <a:lumOff val="-586"/>
                  <a:alphaOff val="0"/>
                </a:schemeClr>
              </a:effectRef>
              <a:fontRef idx="minor">
                <a:schemeClr val="dk1">
                  <a:hueOff val="0"/>
                  <a:satOff val="0"/>
                  <a:lumOff val="0"/>
                  <a:alphaOff val="0"/>
                </a:schemeClr>
              </a:fontRef>
            </p:style>
          </p:sp>
          <p:sp>
            <p:nvSpPr>
              <p:cNvPr id="12" name="TextBox 11">
                <a:extLst>
                  <a:ext uri="{FF2B5EF4-FFF2-40B4-BE49-F238E27FC236}">
                    <a16:creationId xmlns:a16="http://schemas.microsoft.com/office/drawing/2014/main" id="{6D10AAE6-1C69-428E-8FAB-265E2933B3C6}"/>
                  </a:ext>
                </a:extLst>
              </p:cNvPr>
              <p:cNvSpPr txBox="1"/>
              <p:nvPr/>
            </p:nvSpPr>
            <p:spPr>
              <a:xfrm>
                <a:off x="1791169" y="1847550"/>
                <a:ext cx="1568611" cy="12393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3200" kern="1200" dirty="0">
                    <a:solidFill>
                      <a:srgbClr val="A6A6A6"/>
                    </a:solidFill>
                  </a:rPr>
                  <a:t>Organization’s Philosophy</a:t>
                </a:r>
              </a:p>
              <a:p>
                <a:pPr marL="114300" lvl="1" indent="-114300" algn="l" defTabSz="533400">
                  <a:lnSpc>
                    <a:spcPct val="90000"/>
                  </a:lnSpc>
                  <a:spcBef>
                    <a:spcPct val="0"/>
                  </a:spcBef>
                  <a:spcAft>
                    <a:spcPct val="15000"/>
                  </a:spcAft>
                  <a:buChar char="•"/>
                </a:pPr>
                <a:r>
                  <a:rPr lang="en-US" sz="3200" kern="1200" dirty="0">
                    <a:solidFill>
                      <a:srgbClr val="A6A6A6"/>
                    </a:solidFill>
                  </a:rPr>
                  <a:t>IT Pro Profile &amp; Personas</a:t>
                </a:r>
              </a:p>
              <a:p>
                <a:pPr marL="114300" lvl="1" indent="-114300" algn="l" defTabSz="533400">
                  <a:lnSpc>
                    <a:spcPct val="90000"/>
                  </a:lnSpc>
                  <a:spcBef>
                    <a:spcPct val="0"/>
                  </a:spcBef>
                  <a:spcAft>
                    <a:spcPct val="15000"/>
                  </a:spcAft>
                  <a:buChar char="•"/>
                </a:pPr>
                <a:r>
                  <a:rPr lang="en-US" sz="3200" kern="1200" dirty="0">
                    <a:solidFill>
                      <a:srgbClr val="A6A6A6"/>
                    </a:solidFill>
                  </a:rPr>
                  <a:t>Customer Journey</a:t>
                </a:r>
              </a:p>
              <a:p>
                <a:pPr marL="114300" lvl="1" indent="-114300" algn="l" defTabSz="533400">
                  <a:lnSpc>
                    <a:spcPct val="90000"/>
                  </a:lnSpc>
                  <a:spcBef>
                    <a:spcPct val="0"/>
                  </a:spcBef>
                  <a:spcAft>
                    <a:spcPct val="15000"/>
                  </a:spcAft>
                  <a:buChar char="•"/>
                </a:pPr>
                <a:r>
                  <a:rPr lang="en-US" sz="3200" kern="1200" dirty="0">
                    <a:solidFill>
                      <a:schemeClr val="tx1"/>
                    </a:solidFill>
                  </a:rPr>
                  <a:t>Priorities at Each Stage of Journey</a:t>
                </a:r>
              </a:p>
            </p:txBody>
          </p:sp>
        </p:grpSp>
      </p:grpSp>
      <p:cxnSp>
        <p:nvCxnSpPr>
          <p:cNvPr id="13" name="Straight Connector 12">
            <a:extLst>
              <a:ext uri="{FF2B5EF4-FFF2-40B4-BE49-F238E27FC236}">
                <a16:creationId xmlns:a16="http://schemas.microsoft.com/office/drawing/2014/main" id="{48B5F69A-6CA0-4F18-BA99-509CE73C46BD}"/>
              </a:ext>
            </a:extLst>
          </p:cNvPr>
          <p:cNvCxnSpPr/>
          <p:nvPr/>
        </p:nvCxnSpPr>
        <p:spPr>
          <a:xfrm flipV="1">
            <a:off x="2606566" y="1912883"/>
            <a:ext cx="1765125" cy="11351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8595C16-E187-405B-B1AC-2D64122F6F12}"/>
              </a:ext>
            </a:extLst>
          </p:cNvPr>
          <p:cNvCxnSpPr/>
          <p:nvPr/>
        </p:nvCxnSpPr>
        <p:spPr>
          <a:xfrm>
            <a:off x="2659117" y="4971393"/>
            <a:ext cx="1712572" cy="44143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7004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txBox="1">
            <a:spLocks/>
          </p:cNvSpPr>
          <p:nvPr/>
        </p:nvSpPr>
        <p:spPr>
          <a:xfrm>
            <a:off x="1167034" y="606522"/>
            <a:ext cx="10515600" cy="5644955"/>
          </a:xfrm>
          <a:prstGeom prst="rect">
            <a:avLst/>
          </a:prstGeom>
          <a:solidFill>
            <a:schemeClr val="bg1">
              <a:lumMod val="95000"/>
            </a:schemeClr>
          </a:solidFill>
        </p:spPr>
        <p:txBody>
          <a:bodyPr wrap="square" lIns="179277" tIns="134458" rIns="89639" bIns="89639" anchor="ctr"/>
          <a:lstStyle>
            <a:lvl1pPr marL="342900" marR="0" indent="-3429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32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6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4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ctr">
              <a:spcBef>
                <a:spcPts val="784"/>
              </a:spcBef>
              <a:buClrTx/>
              <a:buFont typeface="Arial" pitchFamily="34" charset="0"/>
              <a:buNone/>
            </a:pPr>
            <a:endParaRPr lang="en-US" sz="1600" b="1" dirty="0">
              <a:gradFill>
                <a:gsLst>
                  <a:gs pos="1250">
                    <a:srgbClr val="505050"/>
                  </a:gs>
                  <a:gs pos="100000">
                    <a:srgbClr val="505050"/>
                  </a:gs>
                </a:gsLst>
                <a:lin ang="5400000" scaled="0"/>
              </a:gradFill>
            </a:endParaRPr>
          </a:p>
          <a:p>
            <a:pPr marL="0" lvl="1" indent="0" algn="ctr">
              <a:spcBef>
                <a:spcPts val="784"/>
              </a:spcBef>
              <a:buClrTx/>
              <a:buFont typeface="Arial" pitchFamily="34" charset="0"/>
              <a:buNone/>
            </a:pPr>
            <a:endParaRPr lang="en-US" sz="1600" b="1" dirty="0">
              <a:gradFill>
                <a:gsLst>
                  <a:gs pos="1250">
                    <a:srgbClr val="505050"/>
                  </a:gs>
                  <a:gs pos="100000">
                    <a:srgbClr val="505050"/>
                  </a:gs>
                </a:gsLst>
                <a:lin ang="5400000" scaled="0"/>
              </a:gradFill>
            </a:endParaRPr>
          </a:p>
          <a:p>
            <a:pPr marL="0" lvl="1" indent="0" algn="ctr">
              <a:spcBef>
                <a:spcPts val="784"/>
              </a:spcBef>
              <a:buClrTx/>
              <a:buFont typeface="Arial" pitchFamily="34" charset="0"/>
              <a:buNone/>
            </a:pPr>
            <a:endParaRPr lang="en-US" sz="1600" b="1" dirty="0">
              <a:gradFill>
                <a:gsLst>
                  <a:gs pos="1250">
                    <a:srgbClr val="505050"/>
                  </a:gs>
                  <a:gs pos="100000">
                    <a:srgbClr val="505050"/>
                  </a:gs>
                </a:gsLst>
                <a:lin ang="5400000" scaled="0"/>
              </a:gradFill>
            </a:endParaRPr>
          </a:p>
          <a:p>
            <a:pPr marL="0" lvl="1" indent="0" algn="ctr">
              <a:spcBef>
                <a:spcPts val="784"/>
              </a:spcBef>
              <a:buClrTx/>
              <a:buFont typeface="Arial" pitchFamily="34" charset="0"/>
              <a:buNone/>
            </a:pPr>
            <a:endParaRPr lang="en-US" sz="1600" b="1" dirty="0">
              <a:gradFill>
                <a:gsLst>
                  <a:gs pos="1250">
                    <a:srgbClr val="505050"/>
                  </a:gs>
                  <a:gs pos="100000">
                    <a:srgbClr val="505050"/>
                  </a:gs>
                </a:gsLst>
                <a:lin ang="5400000" scaled="0"/>
              </a:gradFill>
            </a:endParaRPr>
          </a:p>
          <a:p>
            <a:pPr marL="0" lvl="1" indent="0" algn="ctr">
              <a:spcBef>
                <a:spcPts val="784"/>
              </a:spcBef>
              <a:buClrTx/>
              <a:buFont typeface="Arial" pitchFamily="34" charset="0"/>
              <a:buNone/>
            </a:pPr>
            <a:endParaRPr lang="en-US" sz="1600" b="1" dirty="0">
              <a:gradFill>
                <a:gsLst>
                  <a:gs pos="1250">
                    <a:srgbClr val="505050"/>
                  </a:gs>
                  <a:gs pos="100000">
                    <a:srgbClr val="505050"/>
                  </a:gs>
                </a:gsLst>
                <a:lin ang="5400000" scaled="0"/>
              </a:gradFill>
            </a:endParaRPr>
          </a:p>
          <a:p>
            <a:pPr marL="0" lvl="1" indent="0" algn="ctr">
              <a:spcBef>
                <a:spcPts val="784"/>
              </a:spcBef>
              <a:buClrTx/>
              <a:buFont typeface="Arial" pitchFamily="34" charset="0"/>
              <a:buNone/>
            </a:pPr>
            <a:endParaRPr lang="en-US" sz="1600" b="1" dirty="0">
              <a:gradFill>
                <a:gsLst>
                  <a:gs pos="1250">
                    <a:srgbClr val="505050"/>
                  </a:gs>
                  <a:gs pos="100000">
                    <a:srgbClr val="505050"/>
                  </a:gs>
                </a:gsLst>
                <a:lin ang="5400000" scaled="0"/>
              </a:gradFill>
            </a:endParaRPr>
          </a:p>
          <a:p>
            <a:pPr marL="0" lvl="1" indent="0" algn="ctr">
              <a:spcBef>
                <a:spcPts val="784"/>
              </a:spcBef>
              <a:buClrTx/>
              <a:buFont typeface="Arial" pitchFamily="34" charset="0"/>
              <a:buNone/>
            </a:pPr>
            <a:endParaRPr lang="en-US" sz="1600" b="1" dirty="0">
              <a:gradFill>
                <a:gsLst>
                  <a:gs pos="1250">
                    <a:srgbClr val="505050"/>
                  </a:gs>
                  <a:gs pos="100000">
                    <a:srgbClr val="505050"/>
                  </a:gs>
                </a:gsLst>
                <a:lin ang="5400000" scaled="0"/>
              </a:gradFill>
            </a:endParaRPr>
          </a:p>
          <a:p>
            <a:pPr marL="0" lvl="1" indent="0" algn="ctr">
              <a:spcBef>
                <a:spcPts val="784"/>
              </a:spcBef>
              <a:buClrTx/>
              <a:buFont typeface="Arial" pitchFamily="34" charset="0"/>
              <a:buNone/>
            </a:pPr>
            <a:endParaRPr lang="en-US" sz="1600" b="1" dirty="0">
              <a:gradFill>
                <a:gsLst>
                  <a:gs pos="1250">
                    <a:srgbClr val="505050"/>
                  </a:gs>
                  <a:gs pos="100000">
                    <a:srgbClr val="505050"/>
                  </a:gs>
                </a:gsLst>
                <a:lin ang="5400000" scaled="0"/>
              </a:gradFill>
            </a:endParaRPr>
          </a:p>
          <a:p>
            <a:pPr marL="0" lvl="1" indent="0" algn="ctr">
              <a:spcBef>
                <a:spcPts val="784"/>
              </a:spcBef>
              <a:buClrTx/>
              <a:buFont typeface="Arial" pitchFamily="34" charset="0"/>
              <a:buNone/>
            </a:pPr>
            <a:endParaRPr lang="en-US" sz="1600" b="1" dirty="0">
              <a:gradFill>
                <a:gsLst>
                  <a:gs pos="1250">
                    <a:srgbClr val="505050"/>
                  </a:gs>
                  <a:gs pos="100000">
                    <a:srgbClr val="505050"/>
                  </a:gs>
                </a:gsLst>
                <a:lin ang="5400000" scaled="0"/>
              </a:gradFill>
            </a:endParaRPr>
          </a:p>
          <a:p>
            <a:pPr marL="0" lvl="1" indent="0" algn="ctr">
              <a:spcBef>
                <a:spcPts val="784"/>
              </a:spcBef>
              <a:buClrTx/>
              <a:buFont typeface="Arial" pitchFamily="34" charset="0"/>
              <a:buNone/>
            </a:pPr>
            <a:endParaRPr lang="en-US" sz="1600" b="1" dirty="0">
              <a:gradFill>
                <a:gsLst>
                  <a:gs pos="1250">
                    <a:srgbClr val="505050"/>
                  </a:gs>
                  <a:gs pos="100000">
                    <a:srgbClr val="505050"/>
                  </a:gs>
                </a:gsLst>
                <a:lin ang="5400000" scaled="0"/>
              </a:gradFill>
            </a:endParaRPr>
          </a:p>
          <a:p>
            <a:pPr marL="0" lvl="1" indent="0" algn="ctr">
              <a:spcBef>
                <a:spcPts val="784"/>
              </a:spcBef>
              <a:buClrTx/>
              <a:buFont typeface="Arial" pitchFamily="34" charset="0"/>
              <a:buNone/>
            </a:pPr>
            <a:endParaRPr lang="en-US" sz="1600" b="1" dirty="0">
              <a:gradFill>
                <a:gsLst>
                  <a:gs pos="1250">
                    <a:srgbClr val="505050"/>
                  </a:gs>
                  <a:gs pos="100000">
                    <a:srgbClr val="505050"/>
                  </a:gs>
                </a:gsLst>
                <a:lin ang="5400000" scaled="0"/>
              </a:gradFill>
            </a:endParaRPr>
          </a:p>
          <a:p>
            <a:pPr marL="0" lvl="1" indent="0" algn="ctr">
              <a:spcBef>
                <a:spcPts val="784"/>
              </a:spcBef>
              <a:buClrTx/>
              <a:buFont typeface="Arial" pitchFamily="34" charset="0"/>
              <a:buNone/>
            </a:pPr>
            <a:endParaRPr lang="en-US" sz="1600" b="1" dirty="0">
              <a:gradFill>
                <a:gsLst>
                  <a:gs pos="1250">
                    <a:srgbClr val="505050"/>
                  </a:gs>
                  <a:gs pos="100000">
                    <a:srgbClr val="505050"/>
                  </a:gs>
                </a:gsLst>
                <a:lin ang="5400000" scaled="0"/>
              </a:gradFill>
            </a:endParaRPr>
          </a:p>
          <a:p>
            <a:pPr marL="0" lvl="1" indent="0" algn="ctr">
              <a:spcBef>
                <a:spcPts val="784"/>
              </a:spcBef>
              <a:buClrTx/>
              <a:buFont typeface="Arial" pitchFamily="34" charset="0"/>
              <a:buNone/>
            </a:pPr>
            <a:endParaRPr lang="en-US" sz="1600" b="1" dirty="0">
              <a:gradFill>
                <a:gsLst>
                  <a:gs pos="1250">
                    <a:srgbClr val="505050"/>
                  </a:gs>
                  <a:gs pos="100000">
                    <a:srgbClr val="505050"/>
                  </a:gs>
                </a:gsLst>
                <a:lin ang="5400000" scaled="0"/>
              </a:gradFill>
            </a:endParaRPr>
          </a:p>
        </p:txBody>
      </p:sp>
      <p:sp>
        <p:nvSpPr>
          <p:cNvPr id="9" name="Rectangle 8"/>
          <p:cNvSpPr/>
          <p:nvPr/>
        </p:nvSpPr>
        <p:spPr bwMode="auto">
          <a:xfrm rot="16200000">
            <a:off x="-2104337" y="2980105"/>
            <a:ext cx="5644956" cy="897789"/>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solidFill>
                <a:srgbClr val="FFFFFF"/>
              </a:solidFill>
              <a:ea typeface="Segoe UI" pitchFamily="34" charset="0"/>
              <a:cs typeface="Segoe UI" pitchFamily="34" charset="0"/>
            </a:endParaRPr>
          </a:p>
        </p:txBody>
      </p:sp>
      <p:graphicFrame>
        <p:nvGraphicFramePr>
          <p:cNvPr id="19" name="Chart 18"/>
          <p:cNvGraphicFramePr/>
          <p:nvPr>
            <p:extLst>
              <p:ext uri="{D42A27DB-BD31-4B8C-83A1-F6EECF244321}">
                <p14:modId xmlns:p14="http://schemas.microsoft.com/office/powerpoint/2010/main" val="949339070"/>
              </p:ext>
            </p:extLst>
          </p:nvPr>
        </p:nvGraphicFramePr>
        <p:xfrm>
          <a:off x="1760742" y="3066012"/>
          <a:ext cx="3741549" cy="2913979"/>
        </p:xfrm>
        <a:graphic>
          <a:graphicData uri="http://schemas.openxmlformats.org/drawingml/2006/chart">
            <c:chart xmlns:c="http://schemas.openxmlformats.org/drawingml/2006/chart" xmlns:r="http://schemas.openxmlformats.org/officeDocument/2006/relationships" r:id="rId3"/>
          </a:graphicData>
        </a:graphic>
      </p:graphicFrame>
      <p:sp>
        <p:nvSpPr>
          <p:cNvPr id="34" name="Title 1"/>
          <p:cNvSpPr txBox="1">
            <a:spLocks/>
          </p:cNvSpPr>
          <p:nvPr/>
        </p:nvSpPr>
        <p:spPr>
          <a:xfrm>
            <a:off x="269240" y="71590"/>
            <a:ext cx="11655840" cy="899537"/>
          </a:xfrm>
          <a:prstGeom prst="rect">
            <a:avLst/>
          </a:prstGeom>
        </p:spPr>
        <p:txBody>
          <a:bodyPr vert="horz" wrap="square" lIns="146304" tIns="91440" rIns="146304" bIns="91440" rtlCol="0" anchor="t">
            <a:noAutofit/>
          </a:bodyPr>
          <a:lstStyle>
            <a:lvl1pPr algn="l" defTabSz="914180" rtl="0" eaLnBrk="1" latinLnBrk="0" hangingPunct="1">
              <a:lnSpc>
                <a:spcPct val="90000"/>
              </a:lnSpc>
              <a:spcBef>
                <a:spcPct val="0"/>
              </a:spcBef>
              <a:buNone/>
              <a:defRPr lang="en-US" sz="4704" b="0" kern="1200" cap="none" spc="-100" baseline="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3200" dirty="0">
                <a:gradFill>
                  <a:gsLst>
                    <a:gs pos="1250">
                      <a:srgbClr val="505050"/>
                    </a:gs>
                    <a:gs pos="100000">
                      <a:srgbClr val="505050"/>
                    </a:gs>
                  </a:gsLst>
                  <a:lin ang="5400000" scaled="0"/>
                </a:gradFill>
              </a:rPr>
              <a:t>In </a:t>
            </a:r>
            <a:r>
              <a:rPr lang="en-US" sz="3200" dirty="0">
                <a:solidFill>
                  <a:srgbClr val="C00000"/>
                </a:solidFill>
              </a:rPr>
              <a:t>Research</a:t>
            </a:r>
            <a:r>
              <a:rPr lang="en-US" sz="3200" i="1" dirty="0">
                <a:gradFill>
                  <a:gsLst>
                    <a:gs pos="1250">
                      <a:srgbClr val="505050"/>
                    </a:gs>
                    <a:gs pos="100000">
                      <a:srgbClr val="505050"/>
                    </a:gs>
                  </a:gsLst>
                  <a:lin ang="5400000" scaled="0"/>
                </a:gradFill>
              </a:rPr>
              <a:t>,</a:t>
            </a:r>
            <a:r>
              <a:rPr lang="en-US" sz="3200" dirty="0">
                <a:gradFill>
                  <a:gsLst>
                    <a:gs pos="1250">
                      <a:srgbClr val="505050"/>
                    </a:gs>
                    <a:gs pos="100000">
                      <a:srgbClr val="505050"/>
                    </a:gs>
                  </a:gsLst>
                  <a:lin ang="5400000" scaled="0"/>
                </a:gradFill>
              </a:rPr>
              <a:t> Pricing Estimates And Broad Product Info Are Key</a:t>
            </a:r>
            <a:endParaRPr lang="en-US" sz="3200" i="1" dirty="0">
              <a:gradFill>
                <a:gsLst>
                  <a:gs pos="1250">
                    <a:srgbClr val="505050"/>
                  </a:gs>
                  <a:gs pos="100000">
                    <a:srgbClr val="505050"/>
                  </a:gs>
                </a:gsLst>
                <a:lin ang="5400000" scaled="0"/>
              </a:gradFill>
            </a:endParaRPr>
          </a:p>
        </p:txBody>
      </p:sp>
      <p:grpSp>
        <p:nvGrpSpPr>
          <p:cNvPr id="29" name="Group 28"/>
          <p:cNvGrpSpPr/>
          <p:nvPr/>
        </p:nvGrpSpPr>
        <p:grpSpPr>
          <a:xfrm>
            <a:off x="9343697" y="1118809"/>
            <a:ext cx="2363321" cy="627864"/>
            <a:chOff x="2006220" y="2251880"/>
            <a:chExt cx="1464070" cy="627864"/>
          </a:xfrm>
        </p:grpSpPr>
        <p:sp>
          <p:nvSpPr>
            <p:cNvPr id="32" name="TextBox 31"/>
            <p:cNvSpPr txBox="1"/>
            <p:nvPr/>
          </p:nvSpPr>
          <p:spPr>
            <a:xfrm>
              <a:off x="2034196" y="2251880"/>
              <a:ext cx="765873" cy="461665"/>
            </a:xfrm>
            <a:prstGeom prst="rect">
              <a:avLst/>
            </a:prstGeom>
            <a:noFill/>
          </p:spPr>
          <p:txBody>
            <a:bodyPr wrap="square" lIns="182880" tIns="146304" rIns="182880" bIns="146304" rtlCol="0">
              <a:spAutoFit/>
            </a:bodyPr>
            <a:lstStyle/>
            <a:p>
              <a:pPr>
                <a:lnSpc>
                  <a:spcPct val="90000"/>
                </a:lnSpc>
                <a:spcAft>
                  <a:spcPts val="600"/>
                </a:spcAft>
              </a:pPr>
              <a:r>
                <a:rPr lang="en-US" sz="1200" dirty="0">
                  <a:solidFill>
                    <a:srgbClr val="505050"/>
                  </a:solidFill>
                </a:rPr>
                <a:t>SMB</a:t>
              </a:r>
            </a:p>
          </p:txBody>
        </p:sp>
        <p:sp>
          <p:nvSpPr>
            <p:cNvPr id="35" name="TextBox 34"/>
            <p:cNvSpPr txBox="1"/>
            <p:nvPr/>
          </p:nvSpPr>
          <p:spPr>
            <a:xfrm>
              <a:off x="2704417" y="2251880"/>
              <a:ext cx="765873" cy="627864"/>
            </a:xfrm>
            <a:prstGeom prst="rect">
              <a:avLst/>
            </a:prstGeom>
            <a:noFill/>
          </p:spPr>
          <p:txBody>
            <a:bodyPr wrap="square" lIns="182880" tIns="146304" rIns="182880" bIns="146304" rtlCol="0">
              <a:spAutoFit/>
            </a:bodyPr>
            <a:lstStyle/>
            <a:p>
              <a:pPr>
                <a:lnSpc>
                  <a:spcPct val="90000"/>
                </a:lnSpc>
                <a:spcAft>
                  <a:spcPts val="600"/>
                </a:spcAft>
              </a:pPr>
              <a:r>
                <a:rPr lang="en-US" sz="1200" dirty="0">
                  <a:solidFill>
                    <a:srgbClr val="505050"/>
                  </a:solidFill>
                </a:rPr>
                <a:t>Enterprise</a:t>
              </a:r>
            </a:p>
          </p:txBody>
        </p:sp>
        <p:sp>
          <p:nvSpPr>
            <p:cNvPr id="36" name="Rectangle 35"/>
            <p:cNvSpPr/>
            <p:nvPr/>
          </p:nvSpPr>
          <p:spPr bwMode="auto">
            <a:xfrm>
              <a:off x="2006220" y="2415654"/>
              <a:ext cx="137160" cy="13716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32472" fontAlgn="base">
                <a:spcBef>
                  <a:spcPts val="50"/>
                </a:spcBef>
                <a:spcAft>
                  <a:spcPts val="50"/>
                </a:spcAft>
              </a:pPr>
              <a:endParaRPr lang="en-US" sz="1500" b="1" dirty="0">
                <a:solidFill>
                  <a:srgbClr val="505050">
                    <a:lumMod val="75000"/>
                  </a:srgbClr>
                </a:solidFill>
                <a:ea typeface="Segoe UI" pitchFamily="34" charset="0"/>
                <a:cs typeface="Segoe UI" pitchFamily="34" charset="0"/>
              </a:endParaRPr>
            </a:p>
          </p:txBody>
        </p:sp>
        <p:sp>
          <p:nvSpPr>
            <p:cNvPr id="37" name="Rectangle 36"/>
            <p:cNvSpPr/>
            <p:nvPr/>
          </p:nvSpPr>
          <p:spPr bwMode="auto">
            <a:xfrm>
              <a:off x="2663589" y="2415654"/>
              <a:ext cx="137160" cy="13716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32472" fontAlgn="base">
                <a:spcBef>
                  <a:spcPts val="50"/>
                </a:spcBef>
                <a:spcAft>
                  <a:spcPts val="50"/>
                </a:spcAft>
              </a:pPr>
              <a:endParaRPr lang="en-US" sz="1500" b="1" dirty="0">
                <a:solidFill>
                  <a:srgbClr val="505050">
                    <a:lumMod val="75000"/>
                  </a:srgbClr>
                </a:solidFill>
                <a:ea typeface="Segoe UI" pitchFamily="34" charset="0"/>
                <a:cs typeface="Segoe UI" pitchFamily="34" charset="0"/>
              </a:endParaRPr>
            </a:p>
          </p:txBody>
        </p:sp>
      </p:grpSp>
      <p:sp>
        <p:nvSpPr>
          <p:cNvPr id="38" name="Oval 37"/>
          <p:cNvSpPr/>
          <p:nvPr/>
        </p:nvSpPr>
        <p:spPr bwMode="auto">
          <a:xfrm>
            <a:off x="182350" y="1255909"/>
            <a:ext cx="1097280" cy="1097280"/>
          </a:xfrm>
          <a:prstGeom prst="ellipse">
            <a:avLst/>
          </a:prstGeom>
          <a:solidFill>
            <a:schemeClr val="bg1"/>
          </a:solidFill>
          <a:ln w="57150">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 rIns="0" bIns="9144"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200" b="1" spc="-50" dirty="0">
                <a:solidFill>
                  <a:srgbClr val="505050"/>
                </a:solidFill>
                <a:ea typeface="Segoe UI" pitchFamily="34" charset="0"/>
                <a:cs typeface="Segoe UI" pitchFamily="34" charset="0"/>
              </a:rPr>
              <a:t>RESEARCH</a:t>
            </a:r>
          </a:p>
        </p:txBody>
      </p:sp>
      <p:sp>
        <p:nvSpPr>
          <p:cNvPr id="14" name="Rectangle 13"/>
          <p:cNvSpPr/>
          <p:nvPr/>
        </p:nvSpPr>
        <p:spPr bwMode="auto">
          <a:xfrm>
            <a:off x="1755926" y="1991971"/>
            <a:ext cx="3688578" cy="107404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274320" rIns="91440" bIns="91440" numCol="1" spcCol="0" rtlCol="0" fromWordArt="0" anchor="ctr" anchorCtr="0" forceAA="0" compatLnSpc="1">
            <a:prstTxWarp prst="textNoShape">
              <a:avLst/>
            </a:prstTxWarp>
            <a:noAutofit/>
          </a:bodyPr>
          <a:lstStyle/>
          <a:p>
            <a:pPr algn="ctr">
              <a:spcAft>
                <a:spcPts val="1200"/>
              </a:spcAft>
            </a:pPr>
            <a:r>
              <a:rPr lang="en-US" sz="1200" dirty="0">
                <a:solidFill>
                  <a:srgbClr val="FFFFFF"/>
                </a:solidFill>
              </a:rPr>
              <a:t>You look for information such as ballpark costs, capabilities, fit with your existing infrastructure, case studies and product demos. </a:t>
            </a:r>
          </a:p>
        </p:txBody>
      </p:sp>
      <p:graphicFrame>
        <p:nvGraphicFramePr>
          <p:cNvPr id="25" name="Chart 24"/>
          <p:cNvGraphicFramePr/>
          <p:nvPr>
            <p:extLst>
              <p:ext uri="{D42A27DB-BD31-4B8C-83A1-F6EECF244321}">
                <p14:modId xmlns:p14="http://schemas.microsoft.com/office/powerpoint/2010/main" val="2959666996"/>
              </p:ext>
            </p:extLst>
          </p:nvPr>
        </p:nvGraphicFramePr>
        <p:xfrm>
          <a:off x="6091182" y="1313823"/>
          <a:ext cx="5453223" cy="4954806"/>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2"/>
          </p:nvPr>
        </p:nvSpPr>
        <p:spPr>
          <a:xfrm>
            <a:off x="11631168" y="6532463"/>
            <a:ext cx="560832" cy="219456"/>
          </a:xfrm>
        </p:spPr>
        <p:txBody>
          <a:bodyPr/>
          <a:lstStyle/>
          <a:p>
            <a:fld id="{727B4C2D-45E2-4621-8491-2995EB46A674}" type="slidenum">
              <a:rPr lang="en-US" smtClean="0"/>
              <a:pPr/>
              <a:t>24</a:t>
            </a:fld>
            <a:endParaRPr lang="en-US" dirty="0"/>
          </a:p>
        </p:txBody>
      </p:sp>
      <p:sp>
        <p:nvSpPr>
          <p:cNvPr id="15" name="TextBox 14">
            <a:extLst>
              <a:ext uri="{FF2B5EF4-FFF2-40B4-BE49-F238E27FC236}">
                <a16:creationId xmlns:a16="http://schemas.microsoft.com/office/drawing/2014/main" id="{C6070D1D-1643-4BBC-B178-986A851BD995}"/>
              </a:ext>
            </a:extLst>
          </p:cNvPr>
          <p:cNvSpPr txBox="1"/>
          <p:nvPr/>
        </p:nvSpPr>
        <p:spPr>
          <a:xfrm>
            <a:off x="8032276" y="6554938"/>
            <a:ext cx="3650358" cy="230832"/>
          </a:xfrm>
          <a:prstGeom prst="rect">
            <a:avLst/>
          </a:prstGeom>
          <a:noFill/>
        </p:spPr>
        <p:txBody>
          <a:bodyPr wrap="none" rtlCol="0">
            <a:spAutoFit/>
          </a:bodyPr>
          <a:lstStyle/>
          <a:p>
            <a:r>
              <a:rPr lang="en-US" sz="900" dirty="0"/>
              <a:t>*Source:  Lenati Proprietary Research, IT Pro Insights, Confidential</a:t>
            </a:r>
          </a:p>
        </p:txBody>
      </p:sp>
      <p:sp>
        <p:nvSpPr>
          <p:cNvPr id="3" name="TextBox 2">
            <a:extLst>
              <a:ext uri="{FF2B5EF4-FFF2-40B4-BE49-F238E27FC236}">
                <a16:creationId xmlns:a16="http://schemas.microsoft.com/office/drawing/2014/main" id="{84B10865-8278-483E-A57E-F535065284C6}"/>
              </a:ext>
            </a:extLst>
          </p:cNvPr>
          <p:cNvSpPr txBox="1"/>
          <p:nvPr/>
        </p:nvSpPr>
        <p:spPr>
          <a:xfrm>
            <a:off x="1815652" y="5610659"/>
            <a:ext cx="3837910" cy="261610"/>
          </a:xfrm>
          <a:prstGeom prst="rect">
            <a:avLst/>
          </a:prstGeom>
          <a:noFill/>
        </p:spPr>
        <p:txBody>
          <a:bodyPr wrap="none" rtlCol="0">
            <a:spAutoFit/>
          </a:bodyPr>
          <a:lstStyle/>
          <a:p>
            <a:r>
              <a:rPr lang="en-US" sz="1100" dirty="0"/>
              <a:t>Research Phase:  Amount of Time Spent in Each Activity</a:t>
            </a:r>
          </a:p>
        </p:txBody>
      </p:sp>
      <p:sp>
        <p:nvSpPr>
          <p:cNvPr id="5" name="TextBox 4">
            <a:extLst>
              <a:ext uri="{FF2B5EF4-FFF2-40B4-BE49-F238E27FC236}">
                <a16:creationId xmlns:a16="http://schemas.microsoft.com/office/drawing/2014/main" id="{595FE8BC-A7F8-4DE7-AFD4-1BAF27363151}"/>
              </a:ext>
            </a:extLst>
          </p:cNvPr>
          <p:cNvSpPr txBox="1"/>
          <p:nvPr/>
        </p:nvSpPr>
        <p:spPr>
          <a:xfrm>
            <a:off x="1463379" y="828450"/>
            <a:ext cx="8141972" cy="307777"/>
          </a:xfrm>
          <a:prstGeom prst="rect">
            <a:avLst/>
          </a:prstGeom>
          <a:noFill/>
        </p:spPr>
        <p:txBody>
          <a:bodyPr wrap="none" rtlCol="0">
            <a:spAutoFit/>
          </a:bodyPr>
          <a:lstStyle/>
          <a:p>
            <a:r>
              <a:rPr lang="en-US" sz="1400" i="1" dirty="0"/>
              <a:t>Q:  “While learning about software products, which of these features are your highest priorities?”</a:t>
            </a:r>
          </a:p>
        </p:txBody>
      </p:sp>
    </p:spTree>
    <p:extLst>
      <p:ext uri="{BB962C8B-B14F-4D97-AF65-F5344CB8AC3E}">
        <p14:creationId xmlns:p14="http://schemas.microsoft.com/office/powerpoint/2010/main" val="2135575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
          <p:cNvSpPr txBox="1">
            <a:spLocks/>
          </p:cNvSpPr>
          <p:nvPr/>
        </p:nvSpPr>
        <p:spPr>
          <a:xfrm>
            <a:off x="1167034" y="627316"/>
            <a:ext cx="10515600" cy="5792560"/>
          </a:xfrm>
          <a:prstGeom prst="rect">
            <a:avLst/>
          </a:prstGeom>
          <a:solidFill>
            <a:schemeClr val="bg1">
              <a:lumMod val="95000"/>
            </a:schemeClr>
          </a:solidFill>
        </p:spPr>
        <p:txBody>
          <a:bodyPr wrap="square" lIns="179277" tIns="134458" rIns="89639" bIns="89639" anchor="ctr"/>
          <a:lstStyle>
            <a:lvl1pPr marL="342900" marR="0" indent="-3429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32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6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4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p:txBody>
      </p:sp>
      <p:sp>
        <p:nvSpPr>
          <p:cNvPr id="9" name="Rectangle 8"/>
          <p:cNvSpPr/>
          <p:nvPr/>
        </p:nvSpPr>
        <p:spPr bwMode="auto">
          <a:xfrm rot="16200000">
            <a:off x="-2198335" y="3076792"/>
            <a:ext cx="5788381" cy="897789"/>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800" dirty="0">
              <a:solidFill>
                <a:schemeClr val="bg1"/>
              </a:solidFill>
              <a:ea typeface="Segoe UI" pitchFamily="34" charset="0"/>
              <a:cs typeface="Segoe UI" pitchFamily="34" charset="0"/>
            </a:endParaRPr>
          </a:p>
        </p:txBody>
      </p:sp>
      <p:graphicFrame>
        <p:nvGraphicFramePr>
          <p:cNvPr id="18" name="Chart 17"/>
          <p:cNvGraphicFramePr/>
          <p:nvPr>
            <p:extLst>
              <p:ext uri="{D42A27DB-BD31-4B8C-83A1-F6EECF244321}">
                <p14:modId xmlns:p14="http://schemas.microsoft.com/office/powerpoint/2010/main" val="3615734877"/>
              </p:ext>
            </p:extLst>
          </p:nvPr>
        </p:nvGraphicFramePr>
        <p:xfrm>
          <a:off x="6091182" y="1046193"/>
          <a:ext cx="5453223" cy="4954806"/>
        </p:xfrm>
        <a:graphic>
          <a:graphicData uri="http://schemas.openxmlformats.org/drawingml/2006/chart">
            <c:chart xmlns:c="http://schemas.openxmlformats.org/drawingml/2006/chart" xmlns:r="http://schemas.openxmlformats.org/officeDocument/2006/relationships" r:id="rId3"/>
          </a:graphicData>
        </a:graphic>
      </p:graphicFrame>
      <p:sp>
        <p:nvSpPr>
          <p:cNvPr id="35" name="Title 1"/>
          <p:cNvSpPr txBox="1">
            <a:spLocks/>
          </p:cNvSpPr>
          <p:nvPr/>
        </p:nvSpPr>
        <p:spPr>
          <a:xfrm>
            <a:off x="269240" y="71590"/>
            <a:ext cx="11655840" cy="899537"/>
          </a:xfrm>
          <a:prstGeom prst="rect">
            <a:avLst/>
          </a:prstGeom>
        </p:spPr>
        <p:txBody>
          <a:bodyPr vert="horz" wrap="square" lIns="146304" tIns="91440" rIns="146304" bIns="91440" rtlCol="0" anchor="t">
            <a:noAutofit/>
          </a:bodyPr>
          <a:lstStyle>
            <a:lvl1pPr algn="l" defTabSz="914180" rtl="0" eaLnBrk="1" latinLnBrk="0" hangingPunct="1">
              <a:lnSpc>
                <a:spcPct val="90000"/>
              </a:lnSpc>
              <a:spcBef>
                <a:spcPct val="0"/>
              </a:spcBef>
              <a:buNone/>
              <a:defRPr lang="en-US" sz="4704" b="0" kern="1200" cap="none" spc="-100" baseline="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3530" dirty="0"/>
              <a:t>In</a:t>
            </a:r>
            <a:r>
              <a:rPr lang="en-US" sz="3530" i="1" dirty="0"/>
              <a:t> </a:t>
            </a:r>
            <a:r>
              <a:rPr lang="en-US" sz="3530" dirty="0">
                <a:solidFill>
                  <a:srgbClr val="C00000"/>
                </a:solidFill>
              </a:rPr>
              <a:t>Evaluate</a:t>
            </a:r>
            <a:r>
              <a:rPr lang="en-US" sz="3530" i="1" dirty="0"/>
              <a:t>, </a:t>
            </a:r>
            <a:r>
              <a:rPr lang="en-US" sz="3530" dirty="0"/>
              <a:t>Featuring</a:t>
            </a:r>
            <a:r>
              <a:rPr lang="en-US" sz="3530" i="1" dirty="0"/>
              <a:t> </a:t>
            </a:r>
            <a:r>
              <a:rPr lang="en-US" sz="3530" dirty="0"/>
              <a:t>Technical Details Is Most Important </a:t>
            </a:r>
          </a:p>
        </p:txBody>
      </p:sp>
      <p:grpSp>
        <p:nvGrpSpPr>
          <p:cNvPr id="24" name="Group 23"/>
          <p:cNvGrpSpPr/>
          <p:nvPr/>
        </p:nvGrpSpPr>
        <p:grpSpPr>
          <a:xfrm>
            <a:off x="9490841" y="851179"/>
            <a:ext cx="2216177" cy="627864"/>
            <a:chOff x="2006220" y="2251880"/>
            <a:chExt cx="1464070" cy="627864"/>
          </a:xfrm>
        </p:grpSpPr>
        <p:sp>
          <p:nvSpPr>
            <p:cNvPr id="28" name="TextBox 27"/>
            <p:cNvSpPr txBox="1"/>
            <p:nvPr/>
          </p:nvSpPr>
          <p:spPr>
            <a:xfrm>
              <a:off x="2034196" y="2251880"/>
              <a:ext cx="765873" cy="461665"/>
            </a:xfrm>
            <a:prstGeom prst="rect">
              <a:avLst/>
            </a:prstGeom>
            <a:noFill/>
          </p:spPr>
          <p:txBody>
            <a:bodyPr wrap="square" lIns="182880" tIns="146304" rIns="182880" bIns="146304" rtlCol="0">
              <a:spAutoFit/>
            </a:bodyPr>
            <a:lstStyle/>
            <a:p>
              <a:pPr>
                <a:lnSpc>
                  <a:spcPct val="90000"/>
                </a:lnSpc>
                <a:spcAft>
                  <a:spcPts val="600"/>
                </a:spcAft>
              </a:pPr>
              <a:r>
                <a:rPr lang="en-US" sz="1200" dirty="0"/>
                <a:t>SMB</a:t>
              </a:r>
            </a:p>
          </p:txBody>
        </p:sp>
        <p:sp>
          <p:nvSpPr>
            <p:cNvPr id="29" name="TextBox 28"/>
            <p:cNvSpPr txBox="1"/>
            <p:nvPr/>
          </p:nvSpPr>
          <p:spPr>
            <a:xfrm>
              <a:off x="2704417" y="2251880"/>
              <a:ext cx="765873" cy="627864"/>
            </a:xfrm>
            <a:prstGeom prst="rect">
              <a:avLst/>
            </a:prstGeom>
            <a:noFill/>
          </p:spPr>
          <p:txBody>
            <a:bodyPr wrap="square" lIns="182880" tIns="146304" rIns="182880" bIns="146304" rtlCol="0">
              <a:spAutoFit/>
            </a:bodyPr>
            <a:lstStyle/>
            <a:p>
              <a:pPr>
                <a:lnSpc>
                  <a:spcPct val="90000"/>
                </a:lnSpc>
                <a:spcAft>
                  <a:spcPts val="600"/>
                </a:spcAft>
              </a:pPr>
              <a:r>
                <a:rPr lang="en-US" sz="1200" dirty="0"/>
                <a:t>Enterprise</a:t>
              </a:r>
            </a:p>
          </p:txBody>
        </p:sp>
        <p:sp>
          <p:nvSpPr>
            <p:cNvPr id="32" name="Rectangle 31"/>
            <p:cNvSpPr/>
            <p:nvPr/>
          </p:nvSpPr>
          <p:spPr bwMode="auto">
            <a:xfrm>
              <a:off x="2006220" y="2415654"/>
              <a:ext cx="137160" cy="13716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32472" fontAlgn="base">
                <a:spcBef>
                  <a:spcPts val="50"/>
                </a:spcBef>
                <a:spcAft>
                  <a:spcPts val="50"/>
                </a:spcAft>
              </a:pPr>
              <a:endParaRPr lang="en-US" sz="1500" b="1" dirty="0">
                <a:solidFill>
                  <a:schemeClr val="tx1">
                    <a:lumMod val="75000"/>
                  </a:schemeClr>
                </a:solidFill>
                <a:ea typeface="Segoe UI" pitchFamily="34" charset="0"/>
                <a:cs typeface="Segoe UI" pitchFamily="34" charset="0"/>
              </a:endParaRPr>
            </a:p>
          </p:txBody>
        </p:sp>
        <p:sp>
          <p:nvSpPr>
            <p:cNvPr id="36" name="Rectangle 35"/>
            <p:cNvSpPr/>
            <p:nvPr/>
          </p:nvSpPr>
          <p:spPr bwMode="auto">
            <a:xfrm>
              <a:off x="2663589" y="2415654"/>
              <a:ext cx="137160" cy="13716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32472" fontAlgn="base">
                <a:spcBef>
                  <a:spcPts val="50"/>
                </a:spcBef>
                <a:spcAft>
                  <a:spcPts val="50"/>
                </a:spcAft>
              </a:pPr>
              <a:endParaRPr lang="en-US" sz="1500" b="1" dirty="0">
                <a:solidFill>
                  <a:schemeClr val="tx1">
                    <a:lumMod val="75000"/>
                  </a:schemeClr>
                </a:solidFill>
                <a:ea typeface="Segoe UI" pitchFamily="34" charset="0"/>
                <a:cs typeface="Segoe UI" pitchFamily="34" charset="0"/>
              </a:endParaRPr>
            </a:p>
          </p:txBody>
        </p:sp>
      </p:grpSp>
      <p:sp>
        <p:nvSpPr>
          <p:cNvPr id="37" name="Oval 36"/>
          <p:cNvSpPr/>
          <p:nvPr/>
        </p:nvSpPr>
        <p:spPr bwMode="auto">
          <a:xfrm>
            <a:off x="182350" y="988279"/>
            <a:ext cx="1097280" cy="1097280"/>
          </a:xfrm>
          <a:prstGeom prst="ellipse">
            <a:avLst/>
          </a:prstGeom>
          <a:solidFill>
            <a:schemeClr val="bg1"/>
          </a:solidFill>
          <a:ln w="57150">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 rIns="0" bIns="9144"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200" b="1" spc="-50" dirty="0">
                <a:solidFill>
                  <a:srgbClr val="505050"/>
                </a:solidFill>
                <a:ea typeface="Segoe UI" pitchFamily="34" charset="0"/>
                <a:cs typeface="Segoe UI" pitchFamily="34" charset="0"/>
              </a:rPr>
              <a:t>EVALUATE</a:t>
            </a:r>
          </a:p>
        </p:txBody>
      </p:sp>
      <p:sp>
        <p:nvSpPr>
          <p:cNvPr id="14" name="Rectangle 13"/>
          <p:cNvSpPr/>
          <p:nvPr/>
        </p:nvSpPr>
        <p:spPr bwMode="auto">
          <a:xfrm>
            <a:off x="1970606" y="1452856"/>
            <a:ext cx="3321822" cy="107404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274320" rIns="91440" bIns="91440" numCol="1" spcCol="0" rtlCol="0" fromWordArt="0" anchor="b" anchorCtr="0" forceAA="0" compatLnSpc="1">
            <a:prstTxWarp prst="textNoShape">
              <a:avLst/>
            </a:prstTxWarp>
            <a:noAutofit/>
          </a:bodyPr>
          <a:lstStyle/>
          <a:p>
            <a:pPr algn="ctr" defTabSz="914099" fontAlgn="base">
              <a:spcBef>
                <a:spcPct val="0"/>
              </a:spcBef>
              <a:spcAft>
                <a:spcPct val="0"/>
              </a:spcAft>
            </a:pPr>
            <a:r>
              <a:rPr lang="en-US" sz="1200" dirty="0"/>
              <a:t>You determine if the solutions will do what's needed and fit the budget.  You may look at detailed technical specs, time and resource requirement, configuration options, training and support options, and references.</a:t>
            </a:r>
            <a:endParaRPr lang="en-US" sz="1200" b="1" spc="-50" dirty="0">
              <a:gradFill>
                <a:gsLst>
                  <a:gs pos="0">
                    <a:srgbClr val="FFFFFF"/>
                  </a:gs>
                  <a:gs pos="100000">
                    <a:srgbClr val="FFFFFF"/>
                  </a:gs>
                </a:gsLst>
                <a:lin ang="5400000" scaled="0"/>
              </a:gradFill>
              <a:ea typeface="Segoe UI" pitchFamily="34" charset="0"/>
              <a:cs typeface="Segoe UI" pitchFamily="34" charset="0"/>
            </a:endParaRPr>
          </a:p>
        </p:txBody>
      </p:sp>
      <p:graphicFrame>
        <p:nvGraphicFramePr>
          <p:cNvPr id="19" name="Chart 18"/>
          <p:cNvGraphicFramePr/>
          <p:nvPr/>
        </p:nvGraphicFramePr>
        <p:xfrm>
          <a:off x="1760742" y="2798382"/>
          <a:ext cx="3741549" cy="2913979"/>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2"/>
          </p:nvPr>
        </p:nvSpPr>
        <p:spPr/>
        <p:txBody>
          <a:bodyPr/>
          <a:lstStyle/>
          <a:p>
            <a:fld id="{727B4C2D-45E2-4621-8491-2995EB46A674}" type="slidenum">
              <a:rPr lang="en-US" smtClean="0"/>
              <a:pPr/>
              <a:t>25</a:t>
            </a:fld>
            <a:endParaRPr lang="en-US" dirty="0"/>
          </a:p>
        </p:txBody>
      </p:sp>
      <p:sp>
        <p:nvSpPr>
          <p:cNvPr id="15" name="TextBox 14">
            <a:extLst>
              <a:ext uri="{FF2B5EF4-FFF2-40B4-BE49-F238E27FC236}">
                <a16:creationId xmlns:a16="http://schemas.microsoft.com/office/drawing/2014/main" id="{79B95364-5C63-410D-980F-3CAC2E733F9E}"/>
              </a:ext>
            </a:extLst>
          </p:cNvPr>
          <p:cNvSpPr txBox="1"/>
          <p:nvPr/>
        </p:nvSpPr>
        <p:spPr>
          <a:xfrm>
            <a:off x="8032276" y="6419876"/>
            <a:ext cx="3650358" cy="230832"/>
          </a:xfrm>
          <a:prstGeom prst="rect">
            <a:avLst/>
          </a:prstGeom>
          <a:noFill/>
        </p:spPr>
        <p:txBody>
          <a:bodyPr wrap="none" rtlCol="0">
            <a:spAutoFit/>
          </a:bodyPr>
          <a:lstStyle/>
          <a:p>
            <a:r>
              <a:rPr lang="en-US" sz="900" dirty="0"/>
              <a:t>*Source:  Lenati Proprietary Research, IT Pro Insights, Confidential</a:t>
            </a:r>
          </a:p>
        </p:txBody>
      </p:sp>
      <p:sp>
        <p:nvSpPr>
          <p:cNvPr id="17" name="TextBox 16">
            <a:extLst>
              <a:ext uri="{FF2B5EF4-FFF2-40B4-BE49-F238E27FC236}">
                <a16:creationId xmlns:a16="http://schemas.microsoft.com/office/drawing/2014/main" id="{3D443DDD-8C12-4903-9421-A3D1A55D94C7}"/>
              </a:ext>
            </a:extLst>
          </p:cNvPr>
          <p:cNvSpPr txBox="1"/>
          <p:nvPr/>
        </p:nvSpPr>
        <p:spPr>
          <a:xfrm>
            <a:off x="1815652" y="5343029"/>
            <a:ext cx="3789820" cy="261610"/>
          </a:xfrm>
          <a:prstGeom prst="rect">
            <a:avLst/>
          </a:prstGeom>
          <a:noFill/>
        </p:spPr>
        <p:txBody>
          <a:bodyPr wrap="none" rtlCol="0">
            <a:spAutoFit/>
          </a:bodyPr>
          <a:lstStyle/>
          <a:p>
            <a:r>
              <a:rPr lang="en-US" sz="1100" dirty="0"/>
              <a:t>Evaluate Phase:  Amount of Time Spent in Each Activity</a:t>
            </a:r>
          </a:p>
        </p:txBody>
      </p:sp>
      <p:sp>
        <p:nvSpPr>
          <p:cNvPr id="20" name="TextBox 19">
            <a:extLst>
              <a:ext uri="{FF2B5EF4-FFF2-40B4-BE49-F238E27FC236}">
                <a16:creationId xmlns:a16="http://schemas.microsoft.com/office/drawing/2014/main" id="{86554360-65C6-41EC-A2D9-C82384DF6A04}"/>
              </a:ext>
            </a:extLst>
          </p:cNvPr>
          <p:cNvSpPr txBox="1"/>
          <p:nvPr/>
        </p:nvSpPr>
        <p:spPr>
          <a:xfrm>
            <a:off x="1463379" y="828450"/>
            <a:ext cx="7226658" cy="307777"/>
          </a:xfrm>
          <a:prstGeom prst="rect">
            <a:avLst/>
          </a:prstGeom>
          <a:noFill/>
        </p:spPr>
        <p:txBody>
          <a:bodyPr wrap="none" rtlCol="0">
            <a:spAutoFit/>
          </a:bodyPr>
          <a:lstStyle/>
          <a:p>
            <a:r>
              <a:rPr lang="en-US" sz="1400" i="1" dirty="0"/>
              <a:t>Q:  “While evaluating software products, which of these features are most important?”</a:t>
            </a:r>
          </a:p>
        </p:txBody>
      </p:sp>
    </p:spTree>
    <p:extLst>
      <p:ext uri="{BB962C8B-B14F-4D97-AF65-F5344CB8AC3E}">
        <p14:creationId xmlns:p14="http://schemas.microsoft.com/office/powerpoint/2010/main" val="16660699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1"/>
          <p:cNvSpPr txBox="1">
            <a:spLocks/>
          </p:cNvSpPr>
          <p:nvPr/>
        </p:nvSpPr>
        <p:spPr>
          <a:xfrm>
            <a:off x="1167034" y="868330"/>
            <a:ext cx="10515600" cy="5733191"/>
          </a:xfrm>
          <a:prstGeom prst="rect">
            <a:avLst/>
          </a:prstGeom>
          <a:solidFill>
            <a:schemeClr val="bg1">
              <a:lumMod val="95000"/>
            </a:schemeClr>
          </a:solidFill>
        </p:spPr>
        <p:txBody>
          <a:bodyPr wrap="square" lIns="179277" tIns="134458" rIns="89639" bIns="89639" anchor="ctr"/>
          <a:lstStyle>
            <a:lvl1pPr marL="342900" marR="0" indent="-3429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32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6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4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p:txBody>
      </p:sp>
      <p:sp>
        <p:nvSpPr>
          <p:cNvPr id="9" name="Rectangle 8"/>
          <p:cNvSpPr/>
          <p:nvPr/>
        </p:nvSpPr>
        <p:spPr bwMode="auto">
          <a:xfrm rot="16200000">
            <a:off x="-2148455" y="3286029"/>
            <a:ext cx="5733190" cy="897789"/>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solidFill>
                <a:schemeClr val="bg1"/>
              </a:solidFill>
              <a:ea typeface="Segoe UI" pitchFamily="34" charset="0"/>
              <a:cs typeface="Segoe UI" pitchFamily="34" charset="0"/>
            </a:endParaRPr>
          </a:p>
        </p:txBody>
      </p:sp>
      <p:sp>
        <p:nvSpPr>
          <p:cNvPr id="36" name="Title 1"/>
          <p:cNvSpPr txBox="1">
            <a:spLocks/>
          </p:cNvSpPr>
          <p:nvPr/>
        </p:nvSpPr>
        <p:spPr>
          <a:xfrm>
            <a:off x="269240" y="71590"/>
            <a:ext cx="11655840" cy="899537"/>
          </a:xfrm>
          <a:prstGeom prst="rect">
            <a:avLst/>
          </a:prstGeom>
        </p:spPr>
        <p:txBody>
          <a:bodyPr vert="horz" wrap="square" lIns="146304" tIns="91440" rIns="146304" bIns="91440" rtlCol="0" anchor="t">
            <a:noAutofit/>
          </a:bodyPr>
          <a:lstStyle>
            <a:lvl1pPr algn="l" defTabSz="914180" rtl="0" eaLnBrk="1" latinLnBrk="0" hangingPunct="1">
              <a:lnSpc>
                <a:spcPct val="90000"/>
              </a:lnSpc>
              <a:spcBef>
                <a:spcPct val="0"/>
              </a:spcBef>
              <a:buNone/>
              <a:defRPr lang="en-US" sz="4704" b="0" kern="1200" cap="none" spc="-100" baseline="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3530" dirty="0"/>
              <a:t>During </a:t>
            </a:r>
            <a:r>
              <a:rPr lang="en-US" sz="3530" dirty="0">
                <a:solidFill>
                  <a:srgbClr val="C00000"/>
                </a:solidFill>
              </a:rPr>
              <a:t>Implement</a:t>
            </a:r>
            <a:r>
              <a:rPr lang="en-US" sz="3530" i="1" dirty="0"/>
              <a:t> </a:t>
            </a:r>
            <a:r>
              <a:rPr lang="en-US" sz="3530" dirty="0">
                <a:solidFill>
                  <a:srgbClr val="C00000"/>
                </a:solidFill>
              </a:rPr>
              <a:t>Phase</a:t>
            </a:r>
            <a:r>
              <a:rPr lang="en-US" sz="3530" dirty="0"/>
              <a:t>, ITDMs Want Details</a:t>
            </a:r>
          </a:p>
        </p:txBody>
      </p:sp>
      <p:grpSp>
        <p:nvGrpSpPr>
          <p:cNvPr id="24" name="Group 23"/>
          <p:cNvGrpSpPr/>
          <p:nvPr/>
        </p:nvGrpSpPr>
        <p:grpSpPr>
          <a:xfrm>
            <a:off x="9490841" y="851179"/>
            <a:ext cx="2216177" cy="627864"/>
            <a:chOff x="2006220" y="2251880"/>
            <a:chExt cx="1464070" cy="627864"/>
          </a:xfrm>
        </p:grpSpPr>
        <p:sp>
          <p:nvSpPr>
            <p:cNvPr id="26" name="TextBox 25"/>
            <p:cNvSpPr txBox="1"/>
            <p:nvPr/>
          </p:nvSpPr>
          <p:spPr>
            <a:xfrm>
              <a:off x="2034196" y="2251880"/>
              <a:ext cx="765873" cy="461665"/>
            </a:xfrm>
            <a:prstGeom prst="rect">
              <a:avLst/>
            </a:prstGeom>
            <a:noFill/>
          </p:spPr>
          <p:txBody>
            <a:bodyPr wrap="square" lIns="182880" tIns="146304" rIns="182880" bIns="146304" rtlCol="0">
              <a:spAutoFit/>
            </a:bodyPr>
            <a:lstStyle/>
            <a:p>
              <a:pPr>
                <a:lnSpc>
                  <a:spcPct val="90000"/>
                </a:lnSpc>
                <a:spcAft>
                  <a:spcPts val="600"/>
                </a:spcAft>
              </a:pPr>
              <a:r>
                <a:rPr lang="en-US" sz="1200" dirty="0"/>
                <a:t>SMB</a:t>
              </a:r>
            </a:p>
          </p:txBody>
        </p:sp>
        <p:sp>
          <p:nvSpPr>
            <p:cNvPr id="29" name="TextBox 28"/>
            <p:cNvSpPr txBox="1"/>
            <p:nvPr/>
          </p:nvSpPr>
          <p:spPr>
            <a:xfrm>
              <a:off x="2704417" y="2251880"/>
              <a:ext cx="765873" cy="627864"/>
            </a:xfrm>
            <a:prstGeom prst="rect">
              <a:avLst/>
            </a:prstGeom>
            <a:noFill/>
          </p:spPr>
          <p:txBody>
            <a:bodyPr wrap="square" lIns="182880" tIns="146304" rIns="182880" bIns="146304" rtlCol="0">
              <a:spAutoFit/>
            </a:bodyPr>
            <a:lstStyle/>
            <a:p>
              <a:pPr>
                <a:lnSpc>
                  <a:spcPct val="90000"/>
                </a:lnSpc>
                <a:spcAft>
                  <a:spcPts val="600"/>
                </a:spcAft>
              </a:pPr>
              <a:r>
                <a:rPr lang="en-US" sz="1200" dirty="0"/>
                <a:t>Enterprise</a:t>
              </a:r>
            </a:p>
          </p:txBody>
        </p:sp>
        <p:sp>
          <p:nvSpPr>
            <p:cNvPr id="33" name="Rectangle 32"/>
            <p:cNvSpPr/>
            <p:nvPr/>
          </p:nvSpPr>
          <p:spPr bwMode="auto">
            <a:xfrm>
              <a:off x="2006220" y="2415654"/>
              <a:ext cx="137160" cy="13716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32472" fontAlgn="base">
                <a:spcBef>
                  <a:spcPts val="50"/>
                </a:spcBef>
                <a:spcAft>
                  <a:spcPts val="50"/>
                </a:spcAft>
              </a:pPr>
              <a:endParaRPr lang="en-US" sz="1500" b="1" dirty="0">
                <a:solidFill>
                  <a:schemeClr val="tx1">
                    <a:lumMod val="75000"/>
                  </a:schemeClr>
                </a:solidFill>
                <a:ea typeface="Segoe UI" pitchFamily="34" charset="0"/>
                <a:cs typeface="Segoe UI" pitchFamily="34" charset="0"/>
              </a:endParaRPr>
            </a:p>
          </p:txBody>
        </p:sp>
        <p:sp>
          <p:nvSpPr>
            <p:cNvPr id="37" name="Rectangle 36"/>
            <p:cNvSpPr/>
            <p:nvPr/>
          </p:nvSpPr>
          <p:spPr bwMode="auto">
            <a:xfrm>
              <a:off x="2663589" y="2415654"/>
              <a:ext cx="137160" cy="13716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32472" fontAlgn="base">
                <a:spcBef>
                  <a:spcPts val="50"/>
                </a:spcBef>
                <a:spcAft>
                  <a:spcPts val="50"/>
                </a:spcAft>
              </a:pPr>
              <a:endParaRPr lang="en-US" sz="1500" b="1" dirty="0">
                <a:solidFill>
                  <a:schemeClr val="tx1">
                    <a:lumMod val="75000"/>
                  </a:schemeClr>
                </a:solidFill>
                <a:ea typeface="Segoe UI" pitchFamily="34" charset="0"/>
                <a:cs typeface="Segoe UI" pitchFamily="34" charset="0"/>
              </a:endParaRPr>
            </a:p>
          </p:txBody>
        </p:sp>
      </p:grpSp>
      <p:sp>
        <p:nvSpPr>
          <p:cNvPr id="38" name="Oval 37"/>
          <p:cNvSpPr/>
          <p:nvPr/>
        </p:nvSpPr>
        <p:spPr bwMode="auto">
          <a:xfrm>
            <a:off x="182350" y="988279"/>
            <a:ext cx="1097280" cy="1097280"/>
          </a:xfrm>
          <a:prstGeom prst="ellipse">
            <a:avLst/>
          </a:prstGeom>
          <a:solidFill>
            <a:schemeClr val="bg1"/>
          </a:solidFill>
          <a:ln w="57150">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 rIns="0" bIns="9144"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100" b="1" spc="-50" dirty="0">
                <a:solidFill>
                  <a:srgbClr val="505050"/>
                </a:solidFill>
                <a:ea typeface="Segoe UI" pitchFamily="34" charset="0"/>
                <a:cs typeface="Segoe UI" pitchFamily="34" charset="0"/>
              </a:rPr>
              <a:t>IMPLEMENT</a:t>
            </a:r>
          </a:p>
        </p:txBody>
      </p:sp>
      <p:sp>
        <p:nvSpPr>
          <p:cNvPr id="14" name="Rectangle 13"/>
          <p:cNvSpPr/>
          <p:nvPr/>
        </p:nvSpPr>
        <p:spPr bwMode="auto">
          <a:xfrm>
            <a:off x="1755926" y="1571590"/>
            <a:ext cx="3531685" cy="107404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Aft>
                <a:spcPts val="1200"/>
              </a:spcAft>
            </a:pPr>
            <a:r>
              <a:rPr lang="en-US" sz="1200" dirty="0"/>
              <a:t>You have selected a vendor and want hands on help, project status, training resources, technical FAQs, and "did you know" resources to roll out the new software.</a:t>
            </a:r>
          </a:p>
        </p:txBody>
      </p:sp>
      <p:graphicFrame>
        <p:nvGraphicFramePr>
          <p:cNvPr id="23" name="Chart 22"/>
          <p:cNvGraphicFramePr/>
          <p:nvPr/>
        </p:nvGraphicFramePr>
        <p:xfrm>
          <a:off x="1760742" y="2629566"/>
          <a:ext cx="3741549" cy="29139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Chart 27"/>
          <p:cNvGraphicFramePr/>
          <p:nvPr>
            <p:extLst>
              <p:ext uri="{D42A27DB-BD31-4B8C-83A1-F6EECF244321}">
                <p14:modId xmlns:p14="http://schemas.microsoft.com/office/powerpoint/2010/main" val="3746026811"/>
              </p:ext>
            </p:extLst>
          </p:nvPr>
        </p:nvGraphicFramePr>
        <p:xfrm>
          <a:off x="6091182" y="1046193"/>
          <a:ext cx="5453223" cy="49548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377741241"/>
              </p:ext>
            </p:extLst>
          </p:nvPr>
        </p:nvGraphicFramePr>
        <p:xfrm>
          <a:off x="1970606" y="4926579"/>
          <a:ext cx="3237419" cy="716280"/>
        </p:xfrm>
        <a:graphic>
          <a:graphicData uri="http://schemas.openxmlformats.org/drawingml/2006/table">
            <a:tbl>
              <a:tblPr firstRow="1" bandRow="1"/>
              <a:tblGrid>
                <a:gridCol w="1188720">
                  <a:extLst>
                    <a:ext uri="{9D8B030D-6E8A-4147-A177-3AD203B41FA5}">
                      <a16:colId xmlns:a16="http://schemas.microsoft.com/office/drawing/2014/main" val="20000"/>
                    </a:ext>
                  </a:extLst>
                </a:gridCol>
                <a:gridCol w="1143443">
                  <a:extLst>
                    <a:ext uri="{9D8B030D-6E8A-4147-A177-3AD203B41FA5}">
                      <a16:colId xmlns:a16="http://schemas.microsoft.com/office/drawing/2014/main" val="20002"/>
                    </a:ext>
                  </a:extLst>
                </a:gridCol>
                <a:gridCol w="905256">
                  <a:extLst>
                    <a:ext uri="{9D8B030D-6E8A-4147-A177-3AD203B41FA5}">
                      <a16:colId xmlns:a16="http://schemas.microsoft.com/office/drawing/2014/main" val="20001"/>
                    </a:ext>
                  </a:extLst>
                </a:gridCol>
              </a:tblGrid>
              <a:tr h="0">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marL="0" marR="0" indent="0" algn="ctr" defTabSz="914367" rtl="0" eaLnBrk="1" fontAlgn="t" latinLnBrk="0" hangingPunct="1">
                        <a:lnSpc>
                          <a:spcPct val="100000"/>
                        </a:lnSpc>
                        <a:spcBef>
                          <a:spcPts val="0"/>
                        </a:spcBef>
                        <a:spcAft>
                          <a:spcPts val="0"/>
                        </a:spcAft>
                        <a:buClrTx/>
                        <a:buSzTx/>
                        <a:buFontTx/>
                        <a:buNone/>
                        <a:tabLst/>
                        <a:defRPr/>
                      </a:pPr>
                      <a:endParaRPr lang="en-US" sz="1100" b="1" i="0" u="none" strike="noStrike" dirty="0">
                        <a:solidFill>
                          <a:schemeClr val="tx1"/>
                        </a:solidFill>
                        <a:effectLst/>
                        <a:latin typeface="+mn-lt"/>
                      </a:endParaRPr>
                    </a:p>
                  </a:txBody>
                  <a:tcPr marL="0" marR="0" marT="0" marB="0" anchor="ctr">
                    <a:lnL w="12700" cmpd="sng">
                      <a:noFill/>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marL="0" marR="0" indent="0" algn="ctr" defTabSz="914367" rtl="0" eaLnBrk="1" fontAlgn="t" latinLnBrk="0" hangingPunct="1">
                        <a:lnSpc>
                          <a:spcPct val="100000"/>
                        </a:lnSpc>
                        <a:spcBef>
                          <a:spcPts val="0"/>
                        </a:spcBef>
                        <a:spcAft>
                          <a:spcPts val="0"/>
                        </a:spcAft>
                        <a:buClrTx/>
                        <a:buSzTx/>
                        <a:buFontTx/>
                        <a:buNone/>
                        <a:tabLst/>
                        <a:defRPr/>
                      </a:pPr>
                      <a:r>
                        <a:rPr lang="en-US" sz="1100" b="1" i="0" u="none" strike="noStrike" dirty="0">
                          <a:solidFill>
                            <a:schemeClr val="tx1"/>
                          </a:solidFill>
                          <a:effectLst/>
                          <a:latin typeface="+mn-lt"/>
                        </a:rPr>
                        <a:t>Enterprise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algn="ctr"/>
                      <a:r>
                        <a:rPr lang="en-US" sz="1100" b="1" dirty="0">
                          <a:solidFill>
                            <a:schemeClr val="tx1"/>
                          </a:solidFill>
                          <a:latin typeface="+mn-lt"/>
                        </a:rPr>
                        <a:t>SMB</a:t>
                      </a:r>
                    </a:p>
                  </a:txBody>
                  <a:tcPr marL="0" marR="0" marT="0" marB="0" anchor="ctr">
                    <a:lnL w="12700" cap="flat" cmpd="sng" algn="ctr">
                      <a:solidFill>
                        <a:schemeClr val="tx1"/>
                      </a:solidFill>
                      <a:prstDash val="solid"/>
                      <a:round/>
                      <a:headEnd type="none" w="med" len="med"/>
                      <a:tailEnd type="none" w="med" len="med"/>
                    </a:lnL>
                    <a:lnR w="12700" cmpd="sng">
                      <a:noFill/>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algn="l" fontAlgn="t"/>
                      <a:r>
                        <a:rPr lang="en-US" sz="1100" b="0" i="0" u="none" strike="noStrike" dirty="0">
                          <a:solidFill>
                            <a:schemeClr val="tx1"/>
                          </a:solidFill>
                          <a:effectLst/>
                          <a:latin typeface="+mn-lt"/>
                        </a:rPr>
                        <a:t>Implement</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44%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34%</a:t>
                      </a:r>
                    </a:p>
                  </a:txBody>
                  <a:tcPr marL="0" marR="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2880">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algn="l" fontAlgn="t"/>
                      <a:r>
                        <a:rPr lang="en-US" sz="1100" b="0" i="0" u="none" strike="noStrike" dirty="0">
                          <a:solidFill>
                            <a:schemeClr val="tx1"/>
                          </a:solidFill>
                          <a:effectLst/>
                          <a:latin typeface="+mn-lt"/>
                        </a:rPr>
                        <a:t>Deploy</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30%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38%</a:t>
                      </a:r>
                    </a:p>
                  </a:txBody>
                  <a:tcPr marL="0" marR="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2880">
                <a:tc>
                  <a:txBody>
                    <a:bodyPr/>
                    <a:lstStyle/>
                    <a:p>
                      <a:pPr algn="l" fontAlgn="t"/>
                      <a:r>
                        <a:rPr lang="en-US" sz="1100" b="0" i="0" u="none" strike="noStrike" dirty="0">
                          <a:solidFill>
                            <a:schemeClr val="tx1"/>
                          </a:solidFill>
                          <a:effectLst/>
                          <a:latin typeface="+mn-lt"/>
                        </a:rPr>
                        <a:t>Set</a:t>
                      </a:r>
                      <a:r>
                        <a:rPr lang="en-US" sz="1100" b="0" i="0" u="none" strike="noStrike" baseline="0" dirty="0">
                          <a:solidFill>
                            <a:schemeClr val="tx1"/>
                          </a:solidFill>
                          <a:effectLst/>
                          <a:latin typeface="+mn-lt"/>
                        </a:rPr>
                        <a:t> up</a:t>
                      </a:r>
                      <a:endParaRPr lang="en-US" sz="1100" b="0" i="0" u="none" strike="noStrike" dirty="0">
                        <a:solidFill>
                          <a:schemeClr val="tx1"/>
                        </a:solidFill>
                        <a:effectLst/>
                        <a:latin typeface="+mn-lt"/>
                      </a:endParaRP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25%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27%</a:t>
                      </a:r>
                    </a:p>
                  </a:txBody>
                  <a:tcPr marL="0" marR="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727B4C2D-45E2-4621-8491-2995EB46A674}" type="slidenum">
              <a:rPr lang="en-US" smtClean="0"/>
              <a:pPr/>
              <a:t>26</a:t>
            </a:fld>
            <a:endParaRPr lang="en-US" dirty="0"/>
          </a:p>
        </p:txBody>
      </p:sp>
      <p:sp>
        <p:nvSpPr>
          <p:cNvPr id="16" name="TextBox 15">
            <a:extLst>
              <a:ext uri="{FF2B5EF4-FFF2-40B4-BE49-F238E27FC236}">
                <a16:creationId xmlns:a16="http://schemas.microsoft.com/office/drawing/2014/main" id="{EDCB5BB6-8D7F-4005-B33B-6E8949236E2A}"/>
              </a:ext>
            </a:extLst>
          </p:cNvPr>
          <p:cNvSpPr txBox="1"/>
          <p:nvPr/>
        </p:nvSpPr>
        <p:spPr>
          <a:xfrm>
            <a:off x="8056660" y="6287308"/>
            <a:ext cx="3650358" cy="230832"/>
          </a:xfrm>
          <a:prstGeom prst="rect">
            <a:avLst/>
          </a:prstGeom>
          <a:noFill/>
        </p:spPr>
        <p:txBody>
          <a:bodyPr wrap="none" rtlCol="0">
            <a:spAutoFit/>
          </a:bodyPr>
          <a:lstStyle/>
          <a:p>
            <a:r>
              <a:rPr lang="en-US" sz="900" dirty="0"/>
              <a:t>*Source:  Lenati Proprietary Research, IT Pro Insights, Confidential</a:t>
            </a:r>
          </a:p>
        </p:txBody>
      </p:sp>
      <p:sp>
        <p:nvSpPr>
          <p:cNvPr id="17" name="TextBox 16">
            <a:extLst>
              <a:ext uri="{FF2B5EF4-FFF2-40B4-BE49-F238E27FC236}">
                <a16:creationId xmlns:a16="http://schemas.microsoft.com/office/drawing/2014/main" id="{6966F435-0A47-4D1D-9ABA-03018B8A5179}"/>
              </a:ext>
            </a:extLst>
          </p:cNvPr>
          <p:cNvSpPr txBox="1"/>
          <p:nvPr/>
        </p:nvSpPr>
        <p:spPr>
          <a:xfrm>
            <a:off x="1821237" y="6073193"/>
            <a:ext cx="3937296" cy="261610"/>
          </a:xfrm>
          <a:prstGeom prst="rect">
            <a:avLst/>
          </a:prstGeom>
          <a:noFill/>
        </p:spPr>
        <p:txBody>
          <a:bodyPr wrap="none" rtlCol="0">
            <a:spAutoFit/>
          </a:bodyPr>
          <a:lstStyle/>
          <a:p>
            <a:r>
              <a:rPr lang="en-US" sz="1100" dirty="0"/>
              <a:t>Implement Phase:  Amount of Time Spent in Each Activity</a:t>
            </a:r>
          </a:p>
        </p:txBody>
      </p:sp>
      <p:sp>
        <p:nvSpPr>
          <p:cNvPr id="18" name="TextBox 17">
            <a:extLst>
              <a:ext uri="{FF2B5EF4-FFF2-40B4-BE49-F238E27FC236}">
                <a16:creationId xmlns:a16="http://schemas.microsoft.com/office/drawing/2014/main" id="{DC5745CB-ECBE-4EBF-B1AE-C16E540AF6B0}"/>
              </a:ext>
            </a:extLst>
          </p:cNvPr>
          <p:cNvSpPr txBox="1"/>
          <p:nvPr/>
        </p:nvSpPr>
        <p:spPr>
          <a:xfrm>
            <a:off x="1668346" y="1071196"/>
            <a:ext cx="6091732" cy="307777"/>
          </a:xfrm>
          <a:prstGeom prst="rect">
            <a:avLst/>
          </a:prstGeom>
          <a:noFill/>
        </p:spPr>
        <p:txBody>
          <a:bodyPr wrap="none" rtlCol="0">
            <a:spAutoFit/>
          </a:bodyPr>
          <a:lstStyle/>
          <a:p>
            <a:r>
              <a:rPr lang="en-US" sz="1400" i="1" dirty="0"/>
              <a:t>Q:  “While implementing software, what information is most important?”</a:t>
            </a:r>
          </a:p>
        </p:txBody>
      </p:sp>
    </p:spTree>
    <p:extLst>
      <p:ext uri="{BB962C8B-B14F-4D97-AF65-F5344CB8AC3E}">
        <p14:creationId xmlns:p14="http://schemas.microsoft.com/office/powerpoint/2010/main" val="1587805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p:cNvSpPr txBox="1">
            <a:spLocks/>
          </p:cNvSpPr>
          <p:nvPr/>
        </p:nvSpPr>
        <p:spPr>
          <a:xfrm>
            <a:off x="1167034" y="868330"/>
            <a:ext cx="10515600" cy="5649809"/>
          </a:xfrm>
          <a:prstGeom prst="rect">
            <a:avLst/>
          </a:prstGeom>
          <a:solidFill>
            <a:schemeClr val="bg1">
              <a:lumMod val="95000"/>
            </a:schemeClr>
          </a:solidFill>
        </p:spPr>
        <p:txBody>
          <a:bodyPr wrap="square" lIns="179277" tIns="134458" rIns="89639" bIns="89639" anchor="ctr"/>
          <a:lstStyle>
            <a:lvl1pPr marL="342900" marR="0" indent="-3429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32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6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4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p:txBody>
      </p:sp>
      <p:sp>
        <p:nvSpPr>
          <p:cNvPr id="9" name="Rectangle 8"/>
          <p:cNvSpPr/>
          <p:nvPr/>
        </p:nvSpPr>
        <p:spPr bwMode="auto">
          <a:xfrm rot="16200000">
            <a:off x="-2106764" y="3244338"/>
            <a:ext cx="5649808" cy="897789"/>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solidFill>
                <a:schemeClr val="bg1"/>
              </a:solidFill>
              <a:ea typeface="Segoe UI" pitchFamily="34" charset="0"/>
              <a:cs typeface="Segoe UI" pitchFamily="34" charset="0"/>
            </a:endParaRPr>
          </a:p>
        </p:txBody>
      </p:sp>
      <p:sp>
        <p:nvSpPr>
          <p:cNvPr id="36" name="Title 1"/>
          <p:cNvSpPr txBox="1">
            <a:spLocks/>
          </p:cNvSpPr>
          <p:nvPr/>
        </p:nvSpPr>
        <p:spPr>
          <a:xfrm>
            <a:off x="269239" y="115416"/>
            <a:ext cx="11824022" cy="899537"/>
          </a:xfrm>
          <a:prstGeom prst="rect">
            <a:avLst/>
          </a:prstGeom>
        </p:spPr>
        <p:txBody>
          <a:bodyPr vert="horz" wrap="square" lIns="146304" tIns="91440" rIns="146304" bIns="91440" rtlCol="0" anchor="t">
            <a:noAutofit/>
          </a:bodyPr>
          <a:lstStyle>
            <a:lvl1pPr algn="l" defTabSz="914180" rtl="0" eaLnBrk="1" latinLnBrk="0" hangingPunct="1">
              <a:lnSpc>
                <a:spcPct val="90000"/>
              </a:lnSpc>
              <a:spcBef>
                <a:spcPct val="0"/>
              </a:spcBef>
              <a:buNone/>
              <a:defRPr lang="en-US" sz="4704" b="0" kern="1200" cap="none" spc="-100" baseline="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3530" dirty="0"/>
              <a:t> For </a:t>
            </a:r>
            <a:r>
              <a:rPr lang="en-US" sz="3530" dirty="0">
                <a:solidFill>
                  <a:srgbClr val="C00000"/>
                </a:solidFill>
              </a:rPr>
              <a:t>Operate</a:t>
            </a:r>
            <a:r>
              <a:rPr lang="en-US" sz="3530" dirty="0"/>
              <a:t>, Support And How-to Videos Are Sought</a:t>
            </a:r>
            <a:endParaRPr lang="en-US" sz="3530" i="1" dirty="0"/>
          </a:p>
        </p:txBody>
      </p:sp>
      <p:grpSp>
        <p:nvGrpSpPr>
          <p:cNvPr id="22" name="Group 21"/>
          <p:cNvGrpSpPr/>
          <p:nvPr/>
        </p:nvGrpSpPr>
        <p:grpSpPr>
          <a:xfrm>
            <a:off x="9490841" y="851179"/>
            <a:ext cx="2216177" cy="627864"/>
            <a:chOff x="2006220" y="2251880"/>
            <a:chExt cx="1464070" cy="627864"/>
          </a:xfrm>
        </p:grpSpPr>
        <p:sp>
          <p:nvSpPr>
            <p:cNvPr id="23" name="TextBox 22"/>
            <p:cNvSpPr txBox="1"/>
            <p:nvPr/>
          </p:nvSpPr>
          <p:spPr>
            <a:xfrm>
              <a:off x="2034196" y="2251880"/>
              <a:ext cx="765873" cy="461665"/>
            </a:xfrm>
            <a:prstGeom prst="rect">
              <a:avLst/>
            </a:prstGeom>
            <a:noFill/>
          </p:spPr>
          <p:txBody>
            <a:bodyPr wrap="square" lIns="182880" tIns="146304" rIns="182880" bIns="146304" rtlCol="0">
              <a:spAutoFit/>
            </a:bodyPr>
            <a:lstStyle/>
            <a:p>
              <a:pPr>
                <a:lnSpc>
                  <a:spcPct val="90000"/>
                </a:lnSpc>
                <a:spcAft>
                  <a:spcPts val="600"/>
                </a:spcAft>
              </a:pPr>
              <a:r>
                <a:rPr lang="en-US" sz="1200" dirty="0"/>
                <a:t>SMB</a:t>
              </a:r>
            </a:p>
          </p:txBody>
        </p:sp>
        <p:sp>
          <p:nvSpPr>
            <p:cNvPr id="28" name="TextBox 27"/>
            <p:cNvSpPr txBox="1"/>
            <p:nvPr/>
          </p:nvSpPr>
          <p:spPr>
            <a:xfrm>
              <a:off x="2704417" y="2251880"/>
              <a:ext cx="765873" cy="627864"/>
            </a:xfrm>
            <a:prstGeom prst="rect">
              <a:avLst/>
            </a:prstGeom>
            <a:noFill/>
          </p:spPr>
          <p:txBody>
            <a:bodyPr wrap="square" lIns="182880" tIns="146304" rIns="182880" bIns="146304" rtlCol="0">
              <a:spAutoFit/>
            </a:bodyPr>
            <a:lstStyle/>
            <a:p>
              <a:pPr>
                <a:lnSpc>
                  <a:spcPct val="90000"/>
                </a:lnSpc>
                <a:spcAft>
                  <a:spcPts val="600"/>
                </a:spcAft>
              </a:pPr>
              <a:r>
                <a:rPr lang="en-US" sz="1200" dirty="0"/>
                <a:t>Enterprise</a:t>
              </a:r>
            </a:p>
          </p:txBody>
        </p:sp>
        <p:sp>
          <p:nvSpPr>
            <p:cNvPr id="29" name="Rectangle 28"/>
            <p:cNvSpPr/>
            <p:nvPr/>
          </p:nvSpPr>
          <p:spPr bwMode="auto">
            <a:xfrm>
              <a:off x="2006220" y="2415654"/>
              <a:ext cx="137160" cy="13716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32472" fontAlgn="base">
                <a:spcBef>
                  <a:spcPts val="50"/>
                </a:spcBef>
                <a:spcAft>
                  <a:spcPts val="50"/>
                </a:spcAft>
              </a:pPr>
              <a:endParaRPr lang="en-US" sz="1500" b="1" dirty="0">
                <a:solidFill>
                  <a:schemeClr val="tx1">
                    <a:lumMod val="75000"/>
                  </a:schemeClr>
                </a:solidFill>
                <a:ea typeface="Segoe UI" pitchFamily="34" charset="0"/>
                <a:cs typeface="Segoe UI" pitchFamily="34" charset="0"/>
              </a:endParaRPr>
            </a:p>
          </p:txBody>
        </p:sp>
        <p:sp>
          <p:nvSpPr>
            <p:cNvPr id="33" name="Rectangle 32"/>
            <p:cNvSpPr/>
            <p:nvPr/>
          </p:nvSpPr>
          <p:spPr bwMode="auto">
            <a:xfrm>
              <a:off x="2663589" y="2415654"/>
              <a:ext cx="137160" cy="13716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32472" fontAlgn="base">
                <a:spcBef>
                  <a:spcPts val="50"/>
                </a:spcBef>
                <a:spcAft>
                  <a:spcPts val="50"/>
                </a:spcAft>
              </a:pPr>
              <a:endParaRPr lang="en-US" sz="1500" b="1" dirty="0">
                <a:solidFill>
                  <a:schemeClr val="tx1">
                    <a:lumMod val="75000"/>
                  </a:schemeClr>
                </a:solidFill>
                <a:ea typeface="Segoe UI" pitchFamily="34" charset="0"/>
                <a:cs typeface="Segoe UI" pitchFamily="34" charset="0"/>
              </a:endParaRPr>
            </a:p>
          </p:txBody>
        </p:sp>
      </p:grpSp>
      <p:sp>
        <p:nvSpPr>
          <p:cNvPr id="37" name="Oval 36"/>
          <p:cNvSpPr/>
          <p:nvPr/>
        </p:nvSpPr>
        <p:spPr bwMode="auto">
          <a:xfrm>
            <a:off x="182350" y="988279"/>
            <a:ext cx="1097280" cy="1097280"/>
          </a:xfrm>
          <a:prstGeom prst="ellipse">
            <a:avLst/>
          </a:prstGeom>
          <a:solidFill>
            <a:schemeClr val="bg1"/>
          </a:solidFill>
          <a:ln w="57150">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 rIns="0" bIns="9144"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200" b="1" spc="-50" dirty="0">
                <a:solidFill>
                  <a:srgbClr val="505050"/>
                </a:solidFill>
                <a:ea typeface="Segoe UI" pitchFamily="34" charset="0"/>
                <a:cs typeface="Segoe UI" pitchFamily="34" charset="0"/>
              </a:rPr>
              <a:t>OPERATE</a:t>
            </a:r>
          </a:p>
        </p:txBody>
      </p:sp>
      <p:sp>
        <p:nvSpPr>
          <p:cNvPr id="15" name="Rectangle 14"/>
          <p:cNvSpPr/>
          <p:nvPr/>
        </p:nvSpPr>
        <p:spPr bwMode="auto">
          <a:xfrm>
            <a:off x="1922009" y="1672751"/>
            <a:ext cx="3321822" cy="107404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274320" rIns="91440" bIns="91440" numCol="1" spcCol="0" rtlCol="0" fromWordArt="0" anchor="t" anchorCtr="0" forceAA="0" compatLnSpc="1">
            <a:prstTxWarp prst="textNoShape">
              <a:avLst/>
            </a:prstTxWarp>
            <a:noAutofit/>
          </a:bodyPr>
          <a:lstStyle/>
          <a:p>
            <a:pPr algn="ctr">
              <a:spcAft>
                <a:spcPts val="1200"/>
              </a:spcAft>
            </a:pPr>
            <a:r>
              <a:rPr lang="en-US" sz="1200" dirty="0"/>
              <a:t>Your software has been rolled out, and you are getting product info from the vendor's website or documentation. </a:t>
            </a:r>
          </a:p>
        </p:txBody>
      </p:sp>
      <p:graphicFrame>
        <p:nvGraphicFramePr>
          <p:cNvPr id="20" name="Chart 19"/>
          <p:cNvGraphicFramePr/>
          <p:nvPr/>
        </p:nvGraphicFramePr>
        <p:xfrm>
          <a:off x="1760742" y="2643634"/>
          <a:ext cx="3741549" cy="29139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 name="Chart 30"/>
          <p:cNvGraphicFramePr/>
          <p:nvPr>
            <p:extLst>
              <p:ext uri="{D42A27DB-BD31-4B8C-83A1-F6EECF244321}">
                <p14:modId xmlns:p14="http://schemas.microsoft.com/office/powerpoint/2010/main" val="291659962"/>
              </p:ext>
            </p:extLst>
          </p:nvPr>
        </p:nvGraphicFramePr>
        <p:xfrm>
          <a:off x="6091182" y="1046193"/>
          <a:ext cx="5453223" cy="49548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923848216"/>
              </p:ext>
            </p:extLst>
          </p:nvPr>
        </p:nvGraphicFramePr>
        <p:xfrm>
          <a:off x="1970606" y="4926579"/>
          <a:ext cx="3237419" cy="716280"/>
        </p:xfrm>
        <a:graphic>
          <a:graphicData uri="http://schemas.openxmlformats.org/drawingml/2006/table">
            <a:tbl>
              <a:tblPr firstRow="1" bandRow="1"/>
              <a:tblGrid>
                <a:gridCol w="1188720">
                  <a:extLst>
                    <a:ext uri="{9D8B030D-6E8A-4147-A177-3AD203B41FA5}">
                      <a16:colId xmlns:a16="http://schemas.microsoft.com/office/drawing/2014/main" val="20000"/>
                    </a:ext>
                  </a:extLst>
                </a:gridCol>
                <a:gridCol w="1143443">
                  <a:extLst>
                    <a:ext uri="{9D8B030D-6E8A-4147-A177-3AD203B41FA5}">
                      <a16:colId xmlns:a16="http://schemas.microsoft.com/office/drawing/2014/main" val="20002"/>
                    </a:ext>
                  </a:extLst>
                </a:gridCol>
                <a:gridCol w="905256">
                  <a:extLst>
                    <a:ext uri="{9D8B030D-6E8A-4147-A177-3AD203B41FA5}">
                      <a16:colId xmlns:a16="http://schemas.microsoft.com/office/drawing/2014/main" val="20001"/>
                    </a:ext>
                  </a:extLst>
                </a:gridCol>
              </a:tblGrid>
              <a:tr h="0">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marL="0" marR="0" indent="0" algn="ctr" defTabSz="914367" rtl="0" eaLnBrk="1" fontAlgn="t" latinLnBrk="0" hangingPunct="1">
                        <a:lnSpc>
                          <a:spcPct val="100000"/>
                        </a:lnSpc>
                        <a:spcBef>
                          <a:spcPts val="0"/>
                        </a:spcBef>
                        <a:spcAft>
                          <a:spcPts val="0"/>
                        </a:spcAft>
                        <a:buClrTx/>
                        <a:buSzTx/>
                        <a:buFontTx/>
                        <a:buNone/>
                        <a:tabLst/>
                        <a:defRPr/>
                      </a:pPr>
                      <a:endParaRPr lang="en-US" sz="1100" b="1" i="0" u="none" strike="noStrike" dirty="0">
                        <a:solidFill>
                          <a:schemeClr val="tx1"/>
                        </a:solidFill>
                        <a:effectLst/>
                        <a:latin typeface="+mn-lt"/>
                      </a:endParaRPr>
                    </a:p>
                  </a:txBody>
                  <a:tcPr marL="0" marR="0" marT="0" marB="0" anchor="ctr">
                    <a:lnL w="12700" cmpd="sng">
                      <a:noFill/>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marL="0" marR="0" indent="0" algn="ctr" defTabSz="914367" rtl="0" eaLnBrk="1" fontAlgn="t" latinLnBrk="0" hangingPunct="1">
                        <a:lnSpc>
                          <a:spcPct val="100000"/>
                        </a:lnSpc>
                        <a:spcBef>
                          <a:spcPts val="0"/>
                        </a:spcBef>
                        <a:spcAft>
                          <a:spcPts val="0"/>
                        </a:spcAft>
                        <a:buClrTx/>
                        <a:buSzTx/>
                        <a:buFontTx/>
                        <a:buNone/>
                        <a:tabLst/>
                        <a:defRPr/>
                      </a:pPr>
                      <a:r>
                        <a:rPr lang="en-US" sz="1100" b="1" i="0" u="none" strike="noStrike" dirty="0">
                          <a:solidFill>
                            <a:schemeClr val="tx1"/>
                          </a:solidFill>
                          <a:effectLst/>
                          <a:latin typeface="+mn-lt"/>
                        </a:rPr>
                        <a:t>Enterprise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algn="ctr"/>
                      <a:r>
                        <a:rPr lang="en-US" sz="1100" b="1" dirty="0">
                          <a:solidFill>
                            <a:schemeClr val="tx1"/>
                          </a:solidFill>
                          <a:latin typeface="+mn-lt"/>
                        </a:rPr>
                        <a:t>SMB</a:t>
                      </a:r>
                    </a:p>
                  </a:txBody>
                  <a:tcPr marL="0" marR="0" marT="0" marB="0" anchor="ctr">
                    <a:lnL w="12700" cap="flat" cmpd="sng" algn="ctr">
                      <a:solidFill>
                        <a:schemeClr val="tx1"/>
                      </a:solidFill>
                      <a:prstDash val="solid"/>
                      <a:round/>
                      <a:headEnd type="none" w="med" len="med"/>
                      <a:tailEnd type="none" w="med" len="med"/>
                    </a:lnL>
                    <a:lnR w="12700" cmpd="sng">
                      <a:noFill/>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pPr algn="l" fontAlgn="t"/>
                      <a:r>
                        <a:rPr lang="en-US" sz="1100" b="0" i="0" u="none" strike="noStrike" dirty="0">
                          <a:solidFill>
                            <a:schemeClr val="tx1"/>
                          </a:solidFill>
                          <a:effectLst/>
                          <a:latin typeface="+mn-lt"/>
                        </a:rPr>
                        <a:t>Operate</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38%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46%</a:t>
                      </a:r>
                    </a:p>
                  </a:txBody>
                  <a:tcPr marL="0" marR="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2880">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algn="l" fontAlgn="t"/>
                      <a:r>
                        <a:rPr lang="en-US" sz="1100" b="0" i="0" u="none" strike="noStrike" dirty="0">
                          <a:solidFill>
                            <a:schemeClr val="tx1"/>
                          </a:solidFill>
                          <a:effectLst/>
                          <a:latin typeface="+mn-lt"/>
                        </a:rPr>
                        <a:t>Manage</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38%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32%</a:t>
                      </a:r>
                    </a:p>
                  </a:txBody>
                  <a:tcPr marL="0" marR="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2880">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algn="l" fontAlgn="t"/>
                      <a:r>
                        <a:rPr lang="en-US" sz="1100" b="0" i="0" u="none" strike="noStrike" dirty="0">
                          <a:solidFill>
                            <a:schemeClr val="tx1"/>
                          </a:solidFill>
                          <a:effectLst/>
                          <a:latin typeface="+mn-lt"/>
                        </a:rPr>
                        <a:t>Administrate</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24%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22%</a:t>
                      </a:r>
                    </a:p>
                  </a:txBody>
                  <a:tcPr marL="0" marR="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727B4C2D-45E2-4621-8491-2995EB46A674}" type="slidenum">
              <a:rPr lang="en-US" smtClean="0"/>
              <a:pPr/>
              <a:t>27</a:t>
            </a:fld>
            <a:endParaRPr lang="en-US" dirty="0"/>
          </a:p>
        </p:txBody>
      </p:sp>
      <p:sp>
        <p:nvSpPr>
          <p:cNvPr id="16" name="TextBox 15">
            <a:extLst>
              <a:ext uri="{FF2B5EF4-FFF2-40B4-BE49-F238E27FC236}">
                <a16:creationId xmlns:a16="http://schemas.microsoft.com/office/drawing/2014/main" id="{F238F6E0-C9C2-48DC-BB6E-7DF319D8DAA7}"/>
              </a:ext>
            </a:extLst>
          </p:cNvPr>
          <p:cNvSpPr txBox="1"/>
          <p:nvPr/>
        </p:nvSpPr>
        <p:spPr>
          <a:xfrm>
            <a:off x="8056660" y="6287308"/>
            <a:ext cx="3650358" cy="230832"/>
          </a:xfrm>
          <a:prstGeom prst="rect">
            <a:avLst/>
          </a:prstGeom>
          <a:noFill/>
        </p:spPr>
        <p:txBody>
          <a:bodyPr wrap="none" rtlCol="0">
            <a:spAutoFit/>
          </a:bodyPr>
          <a:lstStyle/>
          <a:p>
            <a:r>
              <a:rPr lang="en-US" sz="900" dirty="0"/>
              <a:t>*Source:  Lenati Proprietary Research, IT Pro Insights, Confidential</a:t>
            </a:r>
          </a:p>
        </p:txBody>
      </p:sp>
      <p:sp>
        <p:nvSpPr>
          <p:cNvPr id="17" name="TextBox 16">
            <a:extLst>
              <a:ext uri="{FF2B5EF4-FFF2-40B4-BE49-F238E27FC236}">
                <a16:creationId xmlns:a16="http://schemas.microsoft.com/office/drawing/2014/main" id="{5D0651E3-3DC4-4A62-9487-EF0D368A3F36}"/>
              </a:ext>
            </a:extLst>
          </p:cNvPr>
          <p:cNvSpPr txBox="1"/>
          <p:nvPr/>
        </p:nvSpPr>
        <p:spPr>
          <a:xfrm>
            <a:off x="1766451" y="5979485"/>
            <a:ext cx="3757760" cy="261610"/>
          </a:xfrm>
          <a:prstGeom prst="rect">
            <a:avLst/>
          </a:prstGeom>
          <a:noFill/>
        </p:spPr>
        <p:txBody>
          <a:bodyPr wrap="none" rtlCol="0">
            <a:spAutoFit/>
          </a:bodyPr>
          <a:lstStyle/>
          <a:p>
            <a:r>
              <a:rPr lang="en-US" sz="1100" dirty="0"/>
              <a:t>Operate Phase:  Amount of Time Spent in Each Activity</a:t>
            </a:r>
          </a:p>
        </p:txBody>
      </p:sp>
      <p:sp>
        <p:nvSpPr>
          <p:cNvPr id="18" name="TextBox 17">
            <a:extLst>
              <a:ext uri="{FF2B5EF4-FFF2-40B4-BE49-F238E27FC236}">
                <a16:creationId xmlns:a16="http://schemas.microsoft.com/office/drawing/2014/main" id="{8D7DA4C8-0F7D-49A3-B90C-F94D27517FE6}"/>
              </a:ext>
            </a:extLst>
          </p:cNvPr>
          <p:cNvSpPr txBox="1"/>
          <p:nvPr/>
        </p:nvSpPr>
        <p:spPr>
          <a:xfrm>
            <a:off x="1630502" y="1050704"/>
            <a:ext cx="6426759" cy="307777"/>
          </a:xfrm>
          <a:prstGeom prst="rect">
            <a:avLst/>
          </a:prstGeom>
          <a:noFill/>
        </p:spPr>
        <p:txBody>
          <a:bodyPr wrap="none" rtlCol="0">
            <a:spAutoFit/>
          </a:bodyPr>
          <a:lstStyle/>
          <a:p>
            <a:r>
              <a:rPr lang="en-US" sz="1400" i="1" dirty="0"/>
              <a:t>Q:  “While operating software, which support functions are most important?”</a:t>
            </a:r>
          </a:p>
        </p:txBody>
      </p:sp>
    </p:spTree>
    <p:extLst>
      <p:ext uri="{BB962C8B-B14F-4D97-AF65-F5344CB8AC3E}">
        <p14:creationId xmlns:p14="http://schemas.microsoft.com/office/powerpoint/2010/main" val="3571191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
          <p:cNvSpPr txBox="1">
            <a:spLocks/>
          </p:cNvSpPr>
          <p:nvPr/>
        </p:nvSpPr>
        <p:spPr>
          <a:xfrm>
            <a:off x="1167034" y="866410"/>
            <a:ext cx="10515600" cy="5651729"/>
          </a:xfrm>
          <a:prstGeom prst="rect">
            <a:avLst/>
          </a:prstGeom>
          <a:solidFill>
            <a:schemeClr val="bg1">
              <a:lumMod val="95000"/>
            </a:schemeClr>
          </a:solidFill>
        </p:spPr>
        <p:txBody>
          <a:bodyPr wrap="square" lIns="179277" tIns="134458" rIns="89639" bIns="89639" anchor="t"/>
          <a:lstStyle>
            <a:lvl1pPr marL="342900" marR="0" indent="-3429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32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6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4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spcBef>
                <a:spcPts val="784"/>
              </a:spcBef>
              <a:buClrTx/>
              <a:buNone/>
            </a:pPr>
            <a:endParaRPr lang="en-US" sz="1600" b="1" dirty="0">
              <a:solidFill>
                <a:schemeClr val="tx1"/>
              </a:solidFill>
              <a:cs typeface="Segoe UI Light" panose="020B0502040204020203" pitchFamily="34" charset="0"/>
            </a:endParaRPr>
          </a:p>
        </p:txBody>
      </p:sp>
      <p:sp>
        <p:nvSpPr>
          <p:cNvPr id="9" name="Rectangle 8"/>
          <p:cNvSpPr/>
          <p:nvPr/>
        </p:nvSpPr>
        <p:spPr bwMode="auto">
          <a:xfrm rot="16200000">
            <a:off x="-2107724" y="3243379"/>
            <a:ext cx="5651727" cy="897789"/>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800" dirty="0">
              <a:solidFill>
                <a:schemeClr val="bg1"/>
              </a:solidFill>
              <a:ea typeface="Segoe UI" pitchFamily="34" charset="0"/>
              <a:cs typeface="Segoe UI" pitchFamily="34" charset="0"/>
            </a:endParaRPr>
          </a:p>
        </p:txBody>
      </p:sp>
      <p:grpSp>
        <p:nvGrpSpPr>
          <p:cNvPr id="2" name="Group 29"/>
          <p:cNvGrpSpPr/>
          <p:nvPr/>
        </p:nvGrpSpPr>
        <p:grpSpPr>
          <a:xfrm>
            <a:off x="9448800" y="851179"/>
            <a:ext cx="2258218" cy="627864"/>
            <a:chOff x="2006220" y="2251880"/>
            <a:chExt cx="1464070" cy="627864"/>
          </a:xfrm>
        </p:grpSpPr>
        <p:sp>
          <p:nvSpPr>
            <p:cNvPr id="31" name="TextBox 30"/>
            <p:cNvSpPr txBox="1"/>
            <p:nvPr/>
          </p:nvSpPr>
          <p:spPr>
            <a:xfrm>
              <a:off x="2034196" y="2251880"/>
              <a:ext cx="765873" cy="461665"/>
            </a:xfrm>
            <a:prstGeom prst="rect">
              <a:avLst/>
            </a:prstGeom>
            <a:noFill/>
          </p:spPr>
          <p:txBody>
            <a:bodyPr wrap="square" lIns="182880" tIns="146304" rIns="182880" bIns="146304" rtlCol="0">
              <a:spAutoFit/>
            </a:bodyPr>
            <a:lstStyle/>
            <a:p>
              <a:pPr>
                <a:lnSpc>
                  <a:spcPct val="90000"/>
                </a:lnSpc>
                <a:spcAft>
                  <a:spcPts val="600"/>
                </a:spcAft>
              </a:pPr>
              <a:r>
                <a:rPr lang="en-US" sz="1200" dirty="0"/>
                <a:t>SMB</a:t>
              </a:r>
            </a:p>
          </p:txBody>
        </p:sp>
        <p:sp>
          <p:nvSpPr>
            <p:cNvPr id="32" name="TextBox 31"/>
            <p:cNvSpPr txBox="1"/>
            <p:nvPr/>
          </p:nvSpPr>
          <p:spPr>
            <a:xfrm>
              <a:off x="2704417" y="2251880"/>
              <a:ext cx="765873" cy="627864"/>
            </a:xfrm>
            <a:prstGeom prst="rect">
              <a:avLst/>
            </a:prstGeom>
            <a:noFill/>
          </p:spPr>
          <p:txBody>
            <a:bodyPr wrap="square" lIns="182880" tIns="146304" rIns="182880" bIns="146304" rtlCol="0">
              <a:spAutoFit/>
            </a:bodyPr>
            <a:lstStyle/>
            <a:p>
              <a:pPr>
                <a:lnSpc>
                  <a:spcPct val="90000"/>
                </a:lnSpc>
                <a:spcAft>
                  <a:spcPts val="600"/>
                </a:spcAft>
              </a:pPr>
              <a:r>
                <a:rPr lang="en-US" sz="1200" dirty="0"/>
                <a:t>Enterprise</a:t>
              </a:r>
            </a:p>
          </p:txBody>
        </p:sp>
        <p:sp>
          <p:nvSpPr>
            <p:cNvPr id="33" name="Rectangle 32"/>
            <p:cNvSpPr/>
            <p:nvPr/>
          </p:nvSpPr>
          <p:spPr bwMode="auto">
            <a:xfrm>
              <a:off x="2006220" y="2415654"/>
              <a:ext cx="137160" cy="13716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32472" fontAlgn="base">
                <a:spcBef>
                  <a:spcPts val="50"/>
                </a:spcBef>
                <a:spcAft>
                  <a:spcPts val="50"/>
                </a:spcAft>
              </a:pPr>
              <a:endParaRPr lang="en-US" sz="1500" b="1" dirty="0">
                <a:solidFill>
                  <a:schemeClr val="tx1">
                    <a:lumMod val="75000"/>
                  </a:schemeClr>
                </a:solidFill>
                <a:ea typeface="Segoe UI" pitchFamily="34" charset="0"/>
                <a:cs typeface="Segoe UI" pitchFamily="34" charset="0"/>
              </a:endParaRPr>
            </a:p>
          </p:txBody>
        </p:sp>
        <p:sp>
          <p:nvSpPr>
            <p:cNvPr id="34" name="Rectangle 33"/>
            <p:cNvSpPr/>
            <p:nvPr/>
          </p:nvSpPr>
          <p:spPr bwMode="auto">
            <a:xfrm>
              <a:off x="2663589" y="2415654"/>
              <a:ext cx="137160" cy="13716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32472" fontAlgn="base">
                <a:spcBef>
                  <a:spcPts val="50"/>
                </a:spcBef>
                <a:spcAft>
                  <a:spcPts val="50"/>
                </a:spcAft>
              </a:pPr>
              <a:endParaRPr lang="en-US" sz="1500" b="1" dirty="0">
                <a:solidFill>
                  <a:schemeClr val="tx1">
                    <a:lumMod val="75000"/>
                  </a:schemeClr>
                </a:solidFill>
                <a:ea typeface="Segoe UI" pitchFamily="34" charset="0"/>
                <a:cs typeface="Segoe UI" pitchFamily="34" charset="0"/>
              </a:endParaRPr>
            </a:p>
          </p:txBody>
        </p:sp>
      </p:grpSp>
      <p:sp>
        <p:nvSpPr>
          <p:cNvPr id="38" name="Title 1"/>
          <p:cNvSpPr txBox="1">
            <a:spLocks/>
          </p:cNvSpPr>
          <p:nvPr/>
        </p:nvSpPr>
        <p:spPr>
          <a:xfrm>
            <a:off x="269240" y="71590"/>
            <a:ext cx="11655840" cy="899537"/>
          </a:xfrm>
          <a:prstGeom prst="rect">
            <a:avLst/>
          </a:prstGeom>
        </p:spPr>
        <p:txBody>
          <a:bodyPr vert="horz" wrap="square" lIns="146304" tIns="91440" rIns="146304" bIns="91440" rtlCol="0" anchor="t">
            <a:noAutofit/>
          </a:bodyPr>
          <a:lstStyle>
            <a:lvl1pPr algn="l" defTabSz="914180" rtl="0" eaLnBrk="1" latinLnBrk="0" hangingPunct="1">
              <a:lnSpc>
                <a:spcPct val="90000"/>
              </a:lnSpc>
              <a:spcBef>
                <a:spcPct val="0"/>
              </a:spcBef>
              <a:buNone/>
              <a:defRPr lang="en-US" sz="4704" b="0" kern="1200" cap="none" spc="-100" baseline="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2800" dirty="0"/>
              <a:t>In </a:t>
            </a:r>
            <a:r>
              <a:rPr lang="en-US" sz="2800" dirty="0">
                <a:solidFill>
                  <a:srgbClr val="C00000"/>
                </a:solidFill>
              </a:rPr>
              <a:t>Update</a:t>
            </a:r>
            <a:r>
              <a:rPr lang="en-US" sz="2800" dirty="0"/>
              <a:t>, Emails And Phone Contact From Vendors Are Wanted</a:t>
            </a:r>
          </a:p>
        </p:txBody>
      </p:sp>
      <p:sp>
        <p:nvSpPr>
          <p:cNvPr id="21" name="Oval 20"/>
          <p:cNvSpPr/>
          <p:nvPr/>
        </p:nvSpPr>
        <p:spPr bwMode="auto">
          <a:xfrm>
            <a:off x="182350" y="988279"/>
            <a:ext cx="1097280" cy="1097280"/>
          </a:xfrm>
          <a:prstGeom prst="ellipse">
            <a:avLst/>
          </a:prstGeom>
          <a:solidFill>
            <a:schemeClr val="bg1"/>
          </a:solidFill>
          <a:ln w="57150">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 rIns="0" bIns="9144"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200" b="1" spc="-50" dirty="0">
                <a:solidFill>
                  <a:srgbClr val="505050"/>
                </a:solidFill>
                <a:ea typeface="Segoe UI" pitchFamily="34" charset="0"/>
                <a:cs typeface="Segoe UI" pitchFamily="34" charset="0"/>
              </a:rPr>
              <a:t>UPDATE</a:t>
            </a:r>
          </a:p>
        </p:txBody>
      </p:sp>
      <p:graphicFrame>
        <p:nvGraphicFramePr>
          <p:cNvPr id="22" name="Chart 21"/>
          <p:cNvGraphicFramePr/>
          <p:nvPr/>
        </p:nvGraphicFramePr>
        <p:xfrm>
          <a:off x="1768124" y="2653307"/>
          <a:ext cx="3741549" cy="2913979"/>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bwMode="auto">
          <a:xfrm>
            <a:off x="1768123" y="1638509"/>
            <a:ext cx="3321822" cy="107404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Aft>
                <a:spcPts val="1200"/>
              </a:spcAft>
            </a:pPr>
            <a:r>
              <a:rPr lang="en-US" sz="1200" dirty="0"/>
              <a:t>Looking at upgrade info and version details.</a:t>
            </a:r>
          </a:p>
        </p:txBody>
      </p:sp>
      <p:graphicFrame>
        <p:nvGraphicFramePr>
          <p:cNvPr id="23" name="Chart 22"/>
          <p:cNvGraphicFramePr/>
          <p:nvPr>
            <p:extLst>
              <p:ext uri="{D42A27DB-BD31-4B8C-83A1-F6EECF244321}">
                <p14:modId xmlns:p14="http://schemas.microsoft.com/office/powerpoint/2010/main" val="542155592"/>
              </p:ext>
            </p:extLst>
          </p:nvPr>
        </p:nvGraphicFramePr>
        <p:xfrm>
          <a:off x="6091182" y="1046193"/>
          <a:ext cx="5453223" cy="49548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027504306"/>
              </p:ext>
            </p:extLst>
          </p:nvPr>
        </p:nvGraphicFramePr>
        <p:xfrm>
          <a:off x="1970606" y="4997066"/>
          <a:ext cx="3237419" cy="899160"/>
        </p:xfrm>
        <a:graphic>
          <a:graphicData uri="http://schemas.openxmlformats.org/drawingml/2006/table">
            <a:tbl>
              <a:tblPr firstRow="1" bandRow="1"/>
              <a:tblGrid>
                <a:gridCol w="1188720">
                  <a:extLst>
                    <a:ext uri="{9D8B030D-6E8A-4147-A177-3AD203B41FA5}">
                      <a16:colId xmlns:a16="http://schemas.microsoft.com/office/drawing/2014/main" val="20000"/>
                    </a:ext>
                  </a:extLst>
                </a:gridCol>
                <a:gridCol w="1143443">
                  <a:extLst>
                    <a:ext uri="{9D8B030D-6E8A-4147-A177-3AD203B41FA5}">
                      <a16:colId xmlns:a16="http://schemas.microsoft.com/office/drawing/2014/main" val="20002"/>
                    </a:ext>
                  </a:extLst>
                </a:gridCol>
                <a:gridCol w="905256">
                  <a:extLst>
                    <a:ext uri="{9D8B030D-6E8A-4147-A177-3AD203B41FA5}">
                      <a16:colId xmlns:a16="http://schemas.microsoft.com/office/drawing/2014/main" val="20001"/>
                    </a:ext>
                  </a:extLst>
                </a:gridCol>
              </a:tblGrid>
              <a:tr h="0">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marL="0" marR="0" indent="0" algn="ctr" defTabSz="914367" rtl="0" eaLnBrk="1" fontAlgn="t" latinLnBrk="0" hangingPunct="1">
                        <a:lnSpc>
                          <a:spcPct val="100000"/>
                        </a:lnSpc>
                        <a:spcBef>
                          <a:spcPts val="0"/>
                        </a:spcBef>
                        <a:spcAft>
                          <a:spcPts val="0"/>
                        </a:spcAft>
                        <a:buClrTx/>
                        <a:buSzTx/>
                        <a:buFontTx/>
                        <a:buNone/>
                        <a:tabLst/>
                        <a:defRPr/>
                      </a:pPr>
                      <a:endParaRPr lang="en-US" sz="1100" b="1" i="0" u="none" strike="noStrike" dirty="0">
                        <a:solidFill>
                          <a:schemeClr val="tx1"/>
                        </a:solidFill>
                        <a:effectLst/>
                        <a:latin typeface="+mn-lt"/>
                      </a:endParaRPr>
                    </a:p>
                  </a:txBody>
                  <a:tcPr marL="0" marR="0" marT="0" marB="0" anchor="ctr">
                    <a:lnL w="12700" cmpd="sng">
                      <a:noFill/>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marL="0" marR="0" indent="0" algn="ctr" defTabSz="914367" rtl="0" eaLnBrk="1" fontAlgn="t" latinLnBrk="0" hangingPunct="1">
                        <a:lnSpc>
                          <a:spcPct val="100000"/>
                        </a:lnSpc>
                        <a:spcBef>
                          <a:spcPts val="0"/>
                        </a:spcBef>
                        <a:spcAft>
                          <a:spcPts val="0"/>
                        </a:spcAft>
                        <a:buClrTx/>
                        <a:buSzTx/>
                        <a:buFontTx/>
                        <a:buNone/>
                        <a:tabLst/>
                        <a:defRPr/>
                      </a:pPr>
                      <a:r>
                        <a:rPr lang="en-US" sz="1100" b="1" i="0" u="none" strike="noStrike" dirty="0">
                          <a:solidFill>
                            <a:schemeClr val="tx1"/>
                          </a:solidFill>
                          <a:effectLst/>
                          <a:latin typeface="+mn-lt"/>
                        </a:rPr>
                        <a:t>Enterprise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algn="ctr"/>
                      <a:r>
                        <a:rPr lang="en-US" sz="1100" b="1" dirty="0">
                          <a:solidFill>
                            <a:schemeClr val="tx1"/>
                          </a:solidFill>
                          <a:latin typeface="+mn-lt"/>
                        </a:rPr>
                        <a:t>SMB</a:t>
                      </a:r>
                    </a:p>
                  </a:txBody>
                  <a:tcPr marL="0" marR="0" marT="0" marB="0" anchor="ctr">
                    <a:lnL w="12700" cap="flat" cmpd="sng" algn="ctr">
                      <a:solidFill>
                        <a:schemeClr val="tx1"/>
                      </a:solidFill>
                      <a:prstDash val="solid"/>
                      <a:round/>
                      <a:headEnd type="none" w="med" len="med"/>
                      <a:tailEnd type="none" w="med" len="med"/>
                    </a:lnL>
                    <a:lnR w="12700" cmpd="sng">
                      <a:noFill/>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pPr algn="l" fontAlgn="t"/>
                      <a:r>
                        <a:rPr lang="en-US" sz="1100" b="0" i="0" u="none" strike="noStrike" dirty="0">
                          <a:solidFill>
                            <a:schemeClr val="tx1"/>
                          </a:solidFill>
                          <a:effectLst/>
                          <a:latin typeface="+mn-lt"/>
                        </a:rPr>
                        <a:t>Update</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48%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60%</a:t>
                      </a:r>
                    </a:p>
                  </a:txBody>
                  <a:tcPr marL="0" marR="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2880">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algn="l" fontAlgn="t"/>
                      <a:r>
                        <a:rPr lang="en-US" sz="1100" b="0" i="0" u="none" strike="noStrike" dirty="0">
                          <a:solidFill>
                            <a:schemeClr val="tx1"/>
                          </a:solidFill>
                          <a:effectLst/>
                          <a:latin typeface="+mn-lt"/>
                        </a:rPr>
                        <a:t>Upgrade</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47%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32%</a:t>
                      </a:r>
                    </a:p>
                  </a:txBody>
                  <a:tcPr marL="0" marR="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2880">
                <a:tc>
                  <a:txBody>
                    <a:bodyPr/>
                    <a:lstStyle/>
                    <a:p>
                      <a:pPr algn="l" fontAlgn="t"/>
                      <a:r>
                        <a:rPr lang="en-US" sz="1100" b="0" i="0" u="none" strike="noStrike" dirty="0">
                          <a:solidFill>
                            <a:schemeClr val="tx1"/>
                          </a:solidFill>
                          <a:effectLst/>
                          <a:latin typeface="+mn-lt"/>
                        </a:rPr>
                        <a:t>Sunsetting</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3%</a:t>
                      </a:r>
                    </a:p>
                  </a:txBody>
                  <a:tcPr marL="0" marR="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2880">
                <a:tc>
                  <a:txBody>
                    <a:bodyPr/>
                    <a:lstStyle>
                      <a:lvl1pPr marL="0" algn="l" defTabSz="914400" rtl="0" eaLnBrk="1" latinLnBrk="0" hangingPunct="1">
                        <a:defRPr sz="1800" kern="1200">
                          <a:solidFill>
                            <a:schemeClr val="dk1"/>
                          </a:solidFill>
                          <a:latin typeface="Segoe UI"/>
                        </a:defRPr>
                      </a:lvl1pPr>
                      <a:lvl2pPr marL="457200" algn="l" defTabSz="914400" rtl="0" eaLnBrk="1" latinLnBrk="0" hangingPunct="1">
                        <a:defRPr sz="1800" kern="1200">
                          <a:solidFill>
                            <a:schemeClr val="dk1"/>
                          </a:solidFill>
                          <a:latin typeface="Segoe UI"/>
                        </a:defRPr>
                      </a:lvl2pPr>
                      <a:lvl3pPr marL="914400" algn="l" defTabSz="914400" rtl="0" eaLnBrk="1" latinLnBrk="0" hangingPunct="1">
                        <a:defRPr sz="1800" kern="1200">
                          <a:solidFill>
                            <a:schemeClr val="dk1"/>
                          </a:solidFill>
                          <a:latin typeface="Segoe UI"/>
                        </a:defRPr>
                      </a:lvl3pPr>
                      <a:lvl4pPr marL="1371600" algn="l" defTabSz="914400" rtl="0" eaLnBrk="1" latinLnBrk="0" hangingPunct="1">
                        <a:defRPr sz="1800" kern="1200">
                          <a:solidFill>
                            <a:schemeClr val="dk1"/>
                          </a:solidFill>
                          <a:latin typeface="Segoe UI"/>
                        </a:defRPr>
                      </a:lvl4pPr>
                      <a:lvl5pPr marL="1828800" algn="l" defTabSz="914400" rtl="0" eaLnBrk="1" latinLnBrk="0" hangingPunct="1">
                        <a:defRPr sz="1800" kern="1200">
                          <a:solidFill>
                            <a:schemeClr val="dk1"/>
                          </a:solidFill>
                          <a:latin typeface="Segoe UI"/>
                        </a:defRPr>
                      </a:lvl5pPr>
                      <a:lvl6pPr marL="2286000" algn="l" defTabSz="914400" rtl="0" eaLnBrk="1" latinLnBrk="0" hangingPunct="1">
                        <a:defRPr sz="1800" kern="1200">
                          <a:solidFill>
                            <a:schemeClr val="dk1"/>
                          </a:solidFill>
                          <a:latin typeface="Segoe UI"/>
                        </a:defRPr>
                      </a:lvl6pPr>
                      <a:lvl7pPr marL="2743200" algn="l" defTabSz="914400" rtl="0" eaLnBrk="1" latinLnBrk="0" hangingPunct="1">
                        <a:defRPr sz="1800" kern="1200">
                          <a:solidFill>
                            <a:schemeClr val="dk1"/>
                          </a:solidFill>
                          <a:latin typeface="Segoe UI"/>
                        </a:defRPr>
                      </a:lvl7pPr>
                      <a:lvl8pPr marL="3200400" algn="l" defTabSz="914400" rtl="0" eaLnBrk="1" latinLnBrk="0" hangingPunct="1">
                        <a:defRPr sz="1800" kern="1200">
                          <a:solidFill>
                            <a:schemeClr val="dk1"/>
                          </a:solidFill>
                          <a:latin typeface="Segoe UI"/>
                        </a:defRPr>
                      </a:lvl8pPr>
                      <a:lvl9pPr marL="3657600" algn="l" defTabSz="914400" rtl="0" eaLnBrk="1" latinLnBrk="0" hangingPunct="1">
                        <a:defRPr sz="1800" kern="1200">
                          <a:solidFill>
                            <a:schemeClr val="dk1"/>
                          </a:solidFill>
                          <a:latin typeface="Segoe UI"/>
                        </a:defRPr>
                      </a:lvl9pPr>
                    </a:lstStyle>
                    <a:p>
                      <a:pPr algn="l" fontAlgn="t"/>
                      <a:r>
                        <a:rPr lang="en-US" sz="1100" b="0" i="0" u="none" strike="noStrike" dirty="0">
                          <a:solidFill>
                            <a:schemeClr val="tx1"/>
                          </a:solidFill>
                          <a:effectLst/>
                          <a:latin typeface="+mn-lt"/>
                        </a:rPr>
                        <a:t>End</a:t>
                      </a:r>
                      <a:r>
                        <a:rPr lang="en-US" sz="1100" b="0" i="0" u="none" strike="noStrike" baseline="0" dirty="0">
                          <a:solidFill>
                            <a:schemeClr val="tx1"/>
                          </a:solidFill>
                          <a:effectLst/>
                          <a:latin typeface="+mn-lt"/>
                        </a:rPr>
                        <a:t> of Life</a:t>
                      </a:r>
                      <a:endParaRPr lang="en-US" sz="1100" b="0" i="0" u="none" strike="noStrike" dirty="0">
                        <a:solidFill>
                          <a:schemeClr val="tx1"/>
                        </a:solidFill>
                        <a:effectLst/>
                        <a:latin typeface="+mn-lt"/>
                      </a:endParaRP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100" b="0" i="0" u="none" strike="noStrike" dirty="0">
                          <a:solidFill>
                            <a:schemeClr val="tx1"/>
                          </a:solidFill>
                          <a:effectLst/>
                          <a:latin typeface="+mn-lt"/>
                        </a:rPr>
                        <a:t>5%</a:t>
                      </a:r>
                    </a:p>
                  </a:txBody>
                  <a:tcPr marL="0" marR="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727B4C2D-45E2-4621-8491-2995EB46A674}" type="slidenum">
              <a:rPr lang="en-US" smtClean="0"/>
              <a:pPr/>
              <a:t>28</a:t>
            </a:fld>
            <a:endParaRPr lang="en-US" dirty="0"/>
          </a:p>
        </p:txBody>
      </p:sp>
      <p:sp>
        <p:nvSpPr>
          <p:cNvPr id="16" name="TextBox 15">
            <a:extLst>
              <a:ext uri="{FF2B5EF4-FFF2-40B4-BE49-F238E27FC236}">
                <a16:creationId xmlns:a16="http://schemas.microsoft.com/office/drawing/2014/main" id="{B9E7572E-D98C-4FD2-971E-A127A7AEE758}"/>
              </a:ext>
            </a:extLst>
          </p:cNvPr>
          <p:cNvSpPr txBox="1"/>
          <p:nvPr/>
        </p:nvSpPr>
        <p:spPr>
          <a:xfrm>
            <a:off x="8032276" y="6287308"/>
            <a:ext cx="3650358" cy="230832"/>
          </a:xfrm>
          <a:prstGeom prst="rect">
            <a:avLst/>
          </a:prstGeom>
          <a:noFill/>
        </p:spPr>
        <p:txBody>
          <a:bodyPr wrap="none" rtlCol="0">
            <a:spAutoFit/>
          </a:bodyPr>
          <a:lstStyle/>
          <a:p>
            <a:r>
              <a:rPr lang="en-US" sz="900" dirty="0"/>
              <a:t>*Source:  Lenati Proprietary Research, IT Pro Insights, Confidential</a:t>
            </a:r>
          </a:p>
        </p:txBody>
      </p:sp>
      <p:sp>
        <p:nvSpPr>
          <p:cNvPr id="17" name="TextBox 16">
            <a:extLst>
              <a:ext uri="{FF2B5EF4-FFF2-40B4-BE49-F238E27FC236}">
                <a16:creationId xmlns:a16="http://schemas.microsoft.com/office/drawing/2014/main" id="{22BE7F37-2D48-41B6-B075-B096EC69C804}"/>
              </a:ext>
            </a:extLst>
          </p:cNvPr>
          <p:cNvSpPr txBox="1"/>
          <p:nvPr/>
        </p:nvSpPr>
        <p:spPr>
          <a:xfrm>
            <a:off x="1768124" y="6045064"/>
            <a:ext cx="3711272" cy="261610"/>
          </a:xfrm>
          <a:prstGeom prst="rect">
            <a:avLst/>
          </a:prstGeom>
          <a:noFill/>
        </p:spPr>
        <p:txBody>
          <a:bodyPr wrap="none" rtlCol="0">
            <a:spAutoFit/>
          </a:bodyPr>
          <a:lstStyle/>
          <a:p>
            <a:r>
              <a:rPr lang="en-US" sz="1100" dirty="0"/>
              <a:t>Update Phase:  Amount of Time Spent in Each Activity</a:t>
            </a:r>
          </a:p>
        </p:txBody>
      </p:sp>
      <p:sp>
        <p:nvSpPr>
          <p:cNvPr id="18" name="TextBox 17">
            <a:extLst>
              <a:ext uri="{FF2B5EF4-FFF2-40B4-BE49-F238E27FC236}">
                <a16:creationId xmlns:a16="http://schemas.microsoft.com/office/drawing/2014/main" id="{77795B09-BE4D-414E-B724-5929C66012C5}"/>
              </a:ext>
            </a:extLst>
          </p:cNvPr>
          <p:cNvSpPr txBox="1"/>
          <p:nvPr/>
        </p:nvSpPr>
        <p:spPr>
          <a:xfrm>
            <a:off x="1510697" y="1044423"/>
            <a:ext cx="6609502" cy="307777"/>
          </a:xfrm>
          <a:prstGeom prst="rect">
            <a:avLst/>
          </a:prstGeom>
          <a:noFill/>
        </p:spPr>
        <p:txBody>
          <a:bodyPr wrap="none" rtlCol="0">
            <a:spAutoFit/>
          </a:bodyPr>
          <a:lstStyle/>
          <a:p>
            <a:r>
              <a:rPr lang="en-US" sz="1400" i="1" dirty="0"/>
              <a:t>Q:  “While updating software, what  support do you expect from your vendor?”</a:t>
            </a:r>
          </a:p>
        </p:txBody>
      </p:sp>
    </p:spTree>
    <p:extLst>
      <p:ext uri="{BB962C8B-B14F-4D97-AF65-F5344CB8AC3E}">
        <p14:creationId xmlns:p14="http://schemas.microsoft.com/office/powerpoint/2010/main" val="28810396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p:cNvSpPr txBox="1">
            <a:spLocks/>
          </p:cNvSpPr>
          <p:nvPr/>
        </p:nvSpPr>
        <p:spPr>
          <a:xfrm>
            <a:off x="1167033" y="866411"/>
            <a:ext cx="10515600" cy="5485530"/>
          </a:xfrm>
          <a:prstGeom prst="rect">
            <a:avLst/>
          </a:prstGeom>
          <a:solidFill>
            <a:schemeClr val="bg1">
              <a:lumMod val="95000"/>
            </a:schemeClr>
          </a:solidFill>
        </p:spPr>
        <p:txBody>
          <a:bodyPr wrap="square" lIns="179277" tIns="134458" rIns="89639" bIns="89639" anchor="ctr"/>
          <a:lstStyle>
            <a:lvl1pPr marL="342900" marR="0" indent="-3429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32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6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100000"/>
              </a:lnSpc>
              <a:spcBef>
                <a:spcPts val="600"/>
              </a:spcBef>
              <a:spcAft>
                <a:spcPts val="0"/>
              </a:spcAft>
              <a:buClr>
                <a:schemeClr val="tx2"/>
              </a:buClr>
              <a:buSzPct val="90000"/>
              <a:buFont typeface="Arial" pitchFamily="34" charset="0"/>
              <a:buChar char="•"/>
              <a:tabLst/>
              <a:defRPr sz="14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p>
          <a:p>
            <a:pPr marL="0" lvl="1" indent="0" algn="ctr">
              <a:spcBef>
                <a:spcPts val="784"/>
              </a:spcBef>
              <a:buClrTx/>
              <a:buNone/>
            </a:pPr>
            <a:endParaRPr lang="en-US" sz="1600" b="1" dirty="0">
              <a:solidFill>
                <a:schemeClr val="tx1"/>
              </a:solidFill>
              <a:cs typeface="Segoe UI Light" panose="020B0502040204020203" pitchFamily="34" charset="0"/>
            </a:endParaRPr>
          </a:p>
          <a:p>
            <a:pPr marL="0" lvl="1" indent="0" algn="ctr">
              <a:spcBef>
                <a:spcPts val="784"/>
              </a:spcBef>
              <a:buClrTx/>
              <a:buNone/>
            </a:pPr>
            <a:endParaRPr lang="en-US" sz="1600" b="1" dirty="0">
              <a:solidFill>
                <a:schemeClr val="tx1"/>
              </a:solidFill>
              <a:cs typeface="Segoe UI Light" panose="020B0502040204020203" pitchFamily="34" charset="0"/>
            </a:endParaRPr>
          </a:p>
        </p:txBody>
      </p:sp>
      <p:sp>
        <p:nvSpPr>
          <p:cNvPr id="9" name="Rectangle 8"/>
          <p:cNvSpPr/>
          <p:nvPr/>
        </p:nvSpPr>
        <p:spPr bwMode="auto">
          <a:xfrm rot="16200000">
            <a:off x="-2024624" y="3160278"/>
            <a:ext cx="5485528" cy="897789"/>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solidFill>
                <a:schemeClr val="bg1"/>
              </a:solidFill>
              <a:ea typeface="Segoe UI" pitchFamily="34" charset="0"/>
              <a:cs typeface="Segoe UI" pitchFamily="34" charset="0"/>
            </a:endParaRPr>
          </a:p>
        </p:txBody>
      </p:sp>
      <p:sp>
        <p:nvSpPr>
          <p:cNvPr id="48" name="Title 1"/>
          <p:cNvSpPr>
            <a:spLocks noGrp="1"/>
          </p:cNvSpPr>
          <p:nvPr>
            <p:ph type="title"/>
          </p:nvPr>
        </p:nvSpPr>
        <p:spPr>
          <a:xfrm>
            <a:off x="519248" y="130444"/>
            <a:ext cx="11151917" cy="747897"/>
          </a:xfrm>
        </p:spPr>
        <p:txBody>
          <a:bodyPr>
            <a:noAutofit/>
          </a:bodyPr>
          <a:lstStyle/>
          <a:p>
            <a:r>
              <a:rPr lang="en-US" sz="2400" dirty="0"/>
              <a:t>In </a:t>
            </a:r>
            <a:r>
              <a:rPr lang="en-US" sz="2400" dirty="0">
                <a:solidFill>
                  <a:srgbClr val="C00000"/>
                </a:solidFill>
              </a:rPr>
              <a:t>Training</a:t>
            </a:r>
            <a:r>
              <a:rPr lang="en-US" sz="2400" dirty="0"/>
              <a:t>, Enterprise Needs More Materials Available For Software</a:t>
            </a:r>
          </a:p>
        </p:txBody>
      </p:sp>
      <p:sp>
        <p:nvSpPr>
          <p:cNvPr id="2" name="Slide Number Placeholder 1"/>
          <p:cNvSpPr>
            <a:spLocks noGrp="1"/>
          </p:cNvSpPr>
          <p:nvPr>
            <p:ph type="sldNum" sz="quarter" idx="12"/>
          </p:nvPr>
        </p:nvSpPr>
        <p:spPr>
          <a:xfrm>
            <a:off x="11390749" y="6468549"/>
            <a:ext cx="560832" cy="219456"/>
          </a:xfrm>
        </p:spPr>
        <p:txBody>
          <a:bodyPr/>
          <a:lstStyle/>
          <a:p>
            <a:fld id="{727B4C2D-45E2-4621-8491-2995EB46A674}" type="slidenum">
              <a:rPr lang="en-US" smtClean="0"/>
              <a:pPr/>
              <a:t>29</a:t>
            </a:fld>
            <a:endParaRPr lang="en-US" dirty="0"/>
          </a:p>
        </p:txBody>
      </p:sp>
      <p:grpSp>
        <p:nvGrpSpPr>
          <p:cNvPr id="24" name="Group 23"/>
          <p:cNvGrpSpPr/>
          <p:nvPr/>
        </p:nvGrpSpPr>
        <p:grpSpPr>
          <a:xfrm>
            <a:off x="9522372" y="1280377"/>
            <a:ext cx="2184646" cy="627864"/>
            <a:chOff x="2006220" y="2251880"/>
            <a:chExt cx="1464070" cy="627864"/>
          </a:xfrm>
        </p:grpSpPr>
        <p:sp>
          <p:nvSpPr>
            <p:cNvPr id="26" name="TextBox 25"/>
            <p:cNvSpPr txBox="1"/>
            <p:nvPr/>
          </p:nvSpPr>
          <p:spPr>
            <a:xfrm>
              <a:off x="2034196" y="2251880"/>
              <a:ext cx="765873" cy="461665"/>
            </a:xfrm>
            <a:prstGeom prst="rect">
              <a:avLst/>
            </a:prstGeom>
            <a:noFill/>
          </p:spPr>
          <p:txBody>
            <a:bodyPr wrap="square" lIns="182880" tIns="146304" rIns="182880" bIns="146304" rtlCol="0">
              <a:spAutoFit/>
            </a:bodyPr>
            <a:lstStyle/>
            <a:p>
              <a:pPr>
                <a:lnSpc>
                  <a:spcPct val="90000"/>
                </a:lnSpc>
                <a:spcAft>
                  <a:spcPts val="600"/>
                </a:spcAft>
              </a:pPr>
              <a:r>
                <a:rPr lang="en-US" sz="1200" dirty="0"/>
                <a:t>SMB</a:t>
              </a:r>
            </a:p>
          </p:txBody>
        </p:sp>
        <p:sp>
          <p:nvSpPr>
            <p:cNvPr id="27" name="TextBox 26"/>
            <p:cNvSpPr txBox="1"/>
            <p:nvPr/>
          </p:nvSpPr>
          <p:spPr>
            <a:xfrm>
              <a:off x="2704417" y="2251880"/>
              <a:ext cx="765873" cy="627864"/>
            </a:xfrm>
            <a:prstGeom prst="rect">
              <a:avLst/>
            </a:prstGeom>
            <a:noFill/>
          </p:spPr>
          <p:txBody>
            <a:bodyPr wrap="square" lIns="182880" tIns="146304" rIns="182880" bIns="146304" rtlCol="0">
              <a:spAutoFit/>
            </a:bodyPr>
            <a:lstStyle/>
            <a:p>
              <a:pPr>
                <a:lnSpc>
                  <a:spcPct val="90000"/>
                </a:lnSpc>
                <a:spcAft>
                  <a:spcPts val="600"/>
                </a:spcAft>
              </a:pPr>
              <a:r>
                <a:rPr lang="en-US" sz="1200" dirty="0"/>
                <a:t>Enterprise</a:t>
              </a:r>
            </a:p>
          </p:txBody>
        </p:sp>
        <p:sp>
          <p:nvSpPr>
            <p:cNvPr id="28" name="Rectangle 27"/>
            <p:cNvSpPr/>
            <p:nvPr/>
          </p:nvSpPr>
          <p:spPr bwMode="auto">
            <a:xfrm>
              <a:off x="2006220" y="2415654"/>
              <a:ext cx="137160" cy="13716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32472" fontAlgn="base">
                <a:spcBef>
                  <a:spcPts val="50"/>
                </a:spcBef>
                <a:spcAft>
                  <a:spcPts val="50"/>
                </a:spcAft>
              </a:pPr>
              <a:endParaRPr lang="en-US" sz="1500" b="1" dirty="0">
                <a:solidFill>
                  <a:schemeClr val="tx1">
                    <a:lumMod val="75000"/>
                  </a:schemeClr>
                </a:solidFill>
                <a:ea typeface="Segoe UI" pitchFamily="34" charset="0"/>
                <a:cs typeface="Segoe UI" pitchFamily="34" charset="0"/>
              </a:endParaRPr>
            </a:p>
          </p:txBody>
        </p:sp>
        <p:sp>
          <p:nvSpPr>
            <p:cNvPr id="29" name="Rectangle 28"/>
            <p:cNvSpPr/>
            <p:nvPr/>
          </p:nvSpPr>
          <p:spPr bwMode="auto">
            <a:xfrm>
              <a:off x="2663589" y="2415654"/>
              <a:ext cx="137160" cy="13716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32472" fontAlgn="base">
                <a:spcBef>
                  <a:spcPts val="50"/>
                </a:spcBef>
                <a:spcAft>
                  <a:spcPts val="50"/>
                </a:spcAft>
              </a:pPr>
              <a:endParaRPr lang="en-US" sz="1500" b="1" dirty="0">
                <a:solidFill>
                  <a:schemeClr val="tx1">
                    <a:lumMod val="75000"/>
                  </a:schemeClr>
                </a:solidFill>
                <a:ea typeface="Segoe UI" pitchFamily="34" charset="0"/>
                <a:cs typeface="Segoe UI" pitchFamily="34" charset="0"/>
              </a:endParaRPr>
            </a:p>
          </p:txBody>
        </p:sp>
      </p:grpSp>
      <p:sp>
        <p:nvSpPr>
          <p:cNvPr id="30" name="Oval 29"/>
          <p:cNvSpPr/>
          <p:nvPr/>
        </p:nvSpPr>
        <p:spPr bwMode="auto">
          <a:xfrm>
            <a:off x="182350" y="988279"/>
            <a:ext cx="1097280" cy="1097280"/>
          </a:xfrm>
          <a:prstGeom prst="ellipse">
            <a:avLst/>
          </a:prstGeom>
          <a:solidFill>
            <a:schemeClr val="bg1"/>
          </a:solidFill>
          <a:ln w="57150">
            <a:solidFill>
              <a:schemeClr val="accent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 rIns="0" bIns="9144"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200" b="1" spc="-50" dirty="0">
                <a:solidFill>
                  <a:srgbClr val="505050"/>
                </a:solidFill>
                <a:ea typeface="Segoe UI" pitchFamily="34" charset="0"/>
                <a:cs typeface="Segoe UI" pitchFamily="34" charset="0"/>
              </a:rPr>
              <a:t>TRAINING</a:t>
            </a:r>
          </a:p>
        </p:txBody>
      </p:sp>
      <p:sp>
        <p:nvSpPr>
          <p:cNvPr id="15" name="Rectangle 14"/>
          <p:cNvSpPr/>
          <p:nvPr/>
        </p:nvSpPr>
        <p:spPr bwMode="auto">
          <a:xfrm>
            <a:off x="1814820" y="2322577"/>
            <a:ext cx="3321822" cy="107404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Aft>
                <a:spcPts val="1200"/>
              </a:spcAft>
            </a:pPr>
            <a:r>
              <a:rPr lang="en-US" sz="1200" dirty="0"/>
              <a:t>Looking for and providing training and support for end users.</a:t>
            </a:r>
          </a:p>
        </p:txBody>
      </p:sp>
      <p:graphicFrame>
        <p:nvGraphicFramePr>
          <p:cNvPr id="20" name="Chart 19"/>
          <p:cNvGraphicFramePr/>
          <p:nvPr>
            <p:extLst>
              <p:ext uri="{D42A27DB-BD31-4B8C-83A1-F6EECF244321}">
                <p14:modId xmlns:p14="http://schemas.microsoft.com/office/powerpoint/2010/main" val="3608684334"/>
              </p:ext>
            </p:extLst>
          </p:nvPr>
        </p:nvGraphicFramePr>
        <p:xfrm>
          <a:off x="1760742" y="3227580"/>
          <a:ext cx="3741549" cy="29139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2" name="Chart 31"/>
          <p:cNvGraphicFramePr/>
          <p:nvPr>
            <p:extLst>
              <p:ext uri="{D42A27DB-BD31-4B8C-83A1-F6EECF244321}">
                <p14:modId xmlns:p14="http://schemas.microsoft.com/office/powerpoint/2010/main" val="2000595748"/>
              </p:ext>
            </p:extLst>
          </p:nvPr>
        </p:nvGraphicFramePr>
        <p:xfrm>
          <a:off x="6091182" y="1475391"/>
          <a:ext cx="5453223" cy="4954806"/>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62705BD8-F446-4239-A831-798702F4086F}"/>
              </a:ext>
            </a:extLst>
          </p:cNvPr>
          <p:cNvSpPr txBox="1"/>
          <p:nvPr/>
        </p:nvSpPr>
        <p:spPr>
          <a:xfrm>
            <a:off x="7485252" y="6457173"/>
            <a:ext cx="3650358" cy="230832"/>
          </a:xfrm>
          <a:prstGeom prst="rect">
            <a:avLst/>
          </a:prstGeom>
          <a:noFill/>
        </p:spPr>
        <p:txBody>
          <a:bodyPr wrap="none" rtlCol="0">
            <a:spAutoFit/>
          </a:bodyPr>
          <a:lstStyle/>
          <a:p>
            <a:r>
              <a:rPr lang="en-US" sz="900" dirty="0"/>
              <a:t>*Source:  Lenati Proprietary Research, IT Pro Insights, Confidential</a:t>
            </a:r>
          </a:p>
        </p:txBody>
      </p:sp>
      <p:sp>
        <p:nvSpPr>
          <p:cNvPr id="17" name="TextBox 16">
            <a:extLst>
              <a:ext uri="{FF2B5EF4-FFF2-40B4-BE49-F238E27FC236}">
                <a16:creationId xmlns:a16="http://schemas.microsoft.com/office/drawing/2014/main" id="{336CC35F-0BA4-49A6-B3BA-2FBAC24272D6}"/>
              </a:ext>
            </a:extLst>
          </p:cNvPr>
          <p:cNvSpPr txBox="1"/>
          <p:nvPr/>
        </p:nvSpPr>
        <p:spPr>
          <a:xfrm>
            <a:off x="1815652" y="5772227"/>
            <a:ext cx="4060727" cy="261610"/>
          </a:xfrm>
          <a:prstGeom prst="rect">
            <a:avLst/>
          </a:prstGeom>
          <a:noFill/>
        </p:spPr>
        <p:txBody>
          <a:bodyPr wrap="none" rtlCol="0">
            <a:spAutoFit/>
          </a:bodyPr>
          <a:lstStyle/>
          <a:p>
            <a:r>
              <a:rPr lang="en-US" sz="1100" dirty="0"/>
              <a:t>After-Market Phase:  Amount of Time Spent in Each Activity</a:t>
            </a:r>
          </a:p>
        </p:txBody>
      </p:sp>
      <p:sp>
        <p:nvSpPr>
          <p:cNvPr id="18" name="TextBox 17">
            <a:extLst>
              <a:ext uri="{FF2B5EF4-FFF2-40B4-BE49-F238E27FC236}">
                <a16:creationId xmlns:a16="http://schemas.microsoft.com/office/drawing/2014/main" id="{E6AC2DAD-AD71-457E-BD54-02536CA5E468}"/>
              </a:ext>
            </a:extLst>
          </p:cNvPr>
          <p:cNvSpPr txBox="1"/>
          <p:nvPr/>
        </p:nvSpPr>
        <p:spPr>
          <a:xfrm>
            <a:off x="1484054" y="1071089"/>
            <a:ext cx="7494535" cy="523220"/>
          </a:xfrm>
          <a:prstGeom prst="rect">
            <a:avLst/>
          </a:prstGeom>
          <a:noFill/>
        </p:spPr>
        <p:txBody>
          <a:bodyPr wrap="square" rtlCol="0">
            <a:spAutoFit/>
          </a:bodyPr>
          <a:lstStyle/>
          <a:p>
            <a:r>
              <a:rPr lang="en-US" sz="1400" i="1" dirty="0"/>
              <a:t>Q:  “While training employees on software’s features and functions, which materials are most useful to your organization?</a:t>
            </a:r>
          </a:p>
        </p:txBody>
      </p:sp>
    </p:spTree>
    <p:extLst>
      <p:ext uri="{BB962C8B-B14F-4D97-AF65-F5344CB8AC3E}">
        <p14:creationId xmlns:p14="http://schemas.microsoft.com/office/powerpoint/2010/main" val="3610470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0EB-A8E1-4F69-BCEE-4FEA378CE73D}"/>
              </a:ext>
            </a:extLst>
          </p:cNvPr>
          <p:cNvSpPr>
            <a:spLocks noGrp="1"/>
          </p:cNvSpPr>
          <p:nvPr>
            <p:ph type="title"/>
          </p:nvPr>
        </p:nvSpPr>
        <p:spPr>
          <a:xfrm>
            <a:off x="838200" y="365125"/>
            <a:ext cx="10515600" cy="1325563"/>
          </a:xfrm>
        </p:spPr>
        <p:txBody>
          <a:bodyPr>
            <a:normAutofit/>
          </a:bodyPr>
          <a:lstStyle/>
          <a:p>
            <a:r>
              <a:rPr lang="en-US" dirty="0"/>
              <a:t>Agenda	</a:t>
            </a:r>
          </a:p>
        </p:txBody>
      </p:sp>
      <p:graphicFrame>
        <p:nvGraphicFramePr>
          <p:cNvPr id="5" name="Content Placeholder 2">
            <a:extLst>
              <a:ext uri="{FF2B5EF4-FFF2-40B4-BE49-F238E27FC236}">
                <a16:creationId xmlns:a16="http://schemas.microsoft.com/office/drawing/2014/main" id="{00E5A450-7E2F-4083-9C97-CF39ECE546CA}"/>
              </a:ext>
            </a:extLst>
          </p:cNvPr>
          <p:cNvGraphicFramePr>
            <a:graphicFrameLocks noGrp="1"/>
          </p:cNvGraphicFramePr>
          <p:nvPr>
            <p:ph idx="1"/>
            <p:extLst>
              <p:ext uri="{D42A27DB-BD31-4B8C-83A1-F6EECF244321}">
                <p14:modId xmlns:p14="http://schemas.microsoft.com/office/powerpoint/2010/main" val="15907089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B15056DA-0B24-400B-A991-0A49F505C0E3}"/>
              </a:ext>
            </a:extLst>
          </p:cNvPr>
          <p:cNvSpPr txBox="1"/>
          <p:nvPr/>
        </p:nvSpPr>
        <p:spPr>
          <a:xfrm>
            <a:off x="4371691" y="2013501"/>
            <a:ext cx="2829697" cy="370703"/>
          </a:xfrm>
          <a:prstGeom prst="rect">
            <a:avLst/>
          </a:prstGeom>
          <a:noFill/>
        </p:spPr>
        <p:txBody>
          <a:bodyPr wrap="square" rtlCol="0">
            <a:spAutoFit/>
          </a:bodyPr>
          <a:lstStyle/>
          <a:p>
            <a:pPr algn="ctr"/>
            <a:r>
              <a:rPr lang="en-US" dirty="0">
                <a:solidFill>
                  <a:srgbClr val="C00000"/>
                </a:solidFill>
              </a:rPr>
              <a:t>GTM Strategy</a:t>
            </a:r>
          </a:p>
        </p:txBody>
      </p:sp>
    </p:spTree>
    <p:extLst>
      <p:ext uri="{BB962C8B-B14F-4D97-AF65-F5344CB8AC3E}">
        <p14:creationId xmlns:p14="http://schemas.microsoft.com/office/powerpoint/2010/main" val="31230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0EB-A8E1-4F69-BCEE-4FEA378CE73D}"/>
              </a:ext>
            </a:extLst>
          </p:cNvPr>
          <p:cNvSpPr>
            <a:spLocks noGrp="1"/>
          </p:cNvSpPr>
          <p:nvPr>
            <p:ph type="title"/>
          </p:nvPr>
        </p:nvSpPr>
        <p:spPr>
          <a:xfrm>
            <a:off x="838200" y="365125"/>
            <a:ext cx="10515600" cy="1325563"/>
          </a:xfrm>
        </p:spPr>
        <p:txBody>
          <a:bodyPr>
            <a:normAutofit/>
          </a:bodyPr>
          <a:lstStyle/>
          <a:p>
            <a:r>
              <a:rPr lang="en-US" dirty="0"/>
              <a:t>Agenda	</a:t>
            </a:r>
          </a:p>
        </p:txBody>
      </p:sp>
      <p:graphicFrame>
        <p:nvGraphicFramePr>
          <p:cNvPr id="5" name="Content Placeholder 2">
            <a:extLst>
              <a:ext uri="{FF2B5EF4-FFF2-40B4-BE49-F238E27FC236}">
                <a16:creationId xmlns:a16="http://schemas.microsoft.com/office/drawing/2014/main" id="{00E5A450-7E2F-4083-9C97-CF39ECE546CA}"/>
              </a:ext>
            </a:extLst>
          </p:cNvPr>
          <p:cNvGraphicFramePr>
            <a:graphicFrameLocks noGrp="1"/>
          </p:cNvGraphicFramePr>
          <p:nvPr>
            <p:ph idx="1"/>
            <p:extLst>
              <p:ext uri="{D42A27DB-BD31-4B8C-83A1-F6EECF244321}">
                <p14:modId xmlns:p14="http://schemas.microsoft.com/office/powerpoint/2010/main" val="41663249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B15056DA-0B24-400B-A991-0A49F505C0E3}"/>
              </a:ext>
            </a:extLst>
          </p:cNvPr>
          <p:cNvSpPr txBox="1"/>
          <p:nvPr/>
        </p:nvSpPr>
        <p:spPr>
          <a:xfrm>
            <a:off x="4371691" y="2013501"/>
            <a:ext cx="2829697" cy="370703"/>
          </a:xfrm>
          <a:prstGeom prst="rect">
            <a:avLst/>
          </a:prstGeom>
          <a:noFill/>
        </p:spPr>
        <p:txBody>
          <a:bodyPr wrap="square" rtlCol="0">
            <a:spAutoFit/>
          </a:bodyPr>
          <a:lstStyle/>
          <a:p>
            <a:pPr algn="ctr"/>
            <a:r>
              <a:rPr lang="en-US" dirty="0">
                <a:solidFill>
                  <a:srgbClr val="C00000"/>
                </a:solidFill>
              </a:rPr>
              <a:t>GTM Strategy</a:t>
            </a:r>
          </a:p>
        </p:txBody>
      </p:sp>
    </p:spTree>
    <p:extLst>
      <p:ext uri="{BB962C8B-B14F-4D97-AF65-F5344CB8AC3E}">
        <p14:creationId xmlns:p14="http://schemas.microsoft.com/office/powerpoint/2010/main" val="3136864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7422-8A0A-4403-9A6A-525C4A5B9774}"/>
              </a:ext>
            </a:extLst>
          </p:cNvPr>
          <p:cNvSpPr>
            <a:spLocks noGrp="1"/>
          </p:cNvSpPr>
          <p:nvPr>
            <p:ph type="title"/>
          </p:nvPr>
        </p:nvSpPr>
        <p:spPr>
          <a:xfrm>
            <a:off x="588227" y="365127"/>
            <a:ext cx="11015546" cy="926278"/>
          </a:xfrm>
        </p:spPr>
        <p:txBody>
          <a:bodyPr>
            <a:normAutofit/>
          </a:bodyPr>
          <a:lstStyle/>
          <a:p>
            <a:r>
              <a:rPr lang="en-US" sz="3200" dirty="0"/>
              <a:t>OPEN SOURCE SOFTWARE VS FOR-PROFIT SOFTWARE </a:t>
            </a:r>
          </a:p>
        </p:txBody>
      </p:sp>
      <p:graphicFrame>
        <p:nvGraphicFramePr>
          <p:cNvPr id="3" name="Table 2">
            <a:extLst>
              <a:ext uri="{FF2B5EF4-FFF2-40B4-BE49-F238E27FC236}">
                <a16:creationId xmlns:a16="http://schemas.microsoft.com/office/drawing/2014/main" id="{2CC213C2-E972-4CE5-9AB9-882D448FB2A9}"/>
              </a:ext>
            </a:extLst>
          </p:cNvPr>
          <p:cNvGraphicFramePr>
            <a:graphicFrameLocks noGrp="1"/>
          </p:cNvGraphicFramePr>
          <p:nvPr>
            <p:extLst>
              <p:ext uri="{D42A27DB-BD31-4B8C-83A1-F6EECF244321}">
                <p14:modId xmlns:p14="http://schemas.microsoft.com/office/powerpoint/2010/main" val="3260684612"/>
              </p:ext>
            </p:extLst>
          </p:nvPr>
        </p:nvGraphicFramePr>
        <p:xfrm>
          <a:off x="320458" y="1096938"/>
          <a:ext cx="11381604" cy="5608320"/>
        </p:xfrm>
        <a:graphic>
          <a:graphicData uri="http://schemas.openxmlformats.org/drawingml/2006/table">
            <a:tbl>
              <a:tblPr firstRow="1" bandRow="1">
                <a:tableStyleId>{FABFCF23-3B69-468F-B69F-88F6DE6A72F2}</a:tableStyleId>
              </a:tblPr>
              <a:tblGrid>
                <a:gridCol w="1947672">
                  <a:extLst>
                    <a:ext uri="{9D8B030D-6E8A-4147-A177-3AD203B41FA5}">
                      <a16:colId xmlns:a16="http://schemas.microsoft.com/office/drawing/2014/main" val="520698682"/>
                    </a:ext>
                  </a:extLst>
                </a:gridCol>
                <a:gridCol w="3144644">
                  <a:extLst>
                    <a:ext uri="{9D8B030D-6E8A-4147-A177-3AD203B41FA5}">
                      <a16:colId xmlns:a16="http://schemas.microsoft.com/office/drawing/2014/main" val="2451634919"/>
                    </a:ext>
                  </a:extLst>
                </a:gridCol>
                <a:gridCol w="3144644">
                  <a:extLst>
                    <a:ext uri="{9D8B030D-6E8A-4147-A177-3AD203B41FA5}">
                      <a16:colId xmlns:a16="http://schemas.microsoft.com/office/drawing/2014/main" val="416428335"/>
                    </a:ext>
                  </a:extLst>
                </a:gridCol>
                <a:gridCol w="1572322">
                  <a:extLst>
                    <a:ext uri="{9D8B030D-6E8A-4147-A177-3AD203B41FA5}">
                      <a16:colId xmlns:a16="http://schemas.microsoft.com/office/drawing/2014/main" val="3604636883"/>
                    </a:ext>
                  </a:extLst>
                </a:gridCol>
                <a:gridCol w="1572322">
                  <a:extLst>
                    <a:ext uri="{9D8B030D-6E8A-4147-A177-3AD203B41FA5}">
                      <a16:colId xmlns:a16="http://schemas.microsoft.com/office/drawing/2014/main" val="1780420115"/>
                    </a:ext>
                  </a:extLst>
                </a:gridCol>
              </a:tblGrid>
              <a:tr h="441930">
                <a:tc>
                  <a:txBody>
                    <a:bodyPr/>
                    <a:lstStyle/>
                    <a:p>
                      <a:pPr algn="l"/>
                      <a:r>
                        <a:rPr lang="en-US" sz="1200" dirty="0">
                          <a:solidFill>
                            <a:schemeClr val="tx1"/>
                          </a:solidFill>
                        </a:rPr>
                        <a:t>FEATURE</a:t>
                      </a:r>
                    </a:p>
                    <a:p>
                      <a:pPr algn="ctr"/>
                      <a:endParaRPr lang="en-US" sz="1200" dirty="0">
                        <a:solidFill>
                          <a:schemeClr val="tx1"/>
                        </a:solidFill>
                      </a:endParaRPr>
                    </a:p>
                  </a:txBody>
                  <a:tcPr>
                    <a:lnL w="12700" cmpd="sng">
                      <a:noFill/>
                    </a:lnL>
                    <a:lnR>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a:solidFill>
                            <a:schemeClr val="tx1"/>
                          </a:solidFill>
                        </a:rPr>
                        <a:t>PROPRIETARY SOFTWARE</a:t>
                      </a:r>
                    </a:p>
                  </a:txBody>
                  <a:tcPr>
                    <a:lnL>
                      <a:noFill/>
                    </a:lnL>
                    <a:lnR>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en-US" sz="1400" dirty="0">
                          <a:solidFill>
                            <a:schemeClr val="tx1"/>
                          </a:solidFill>
                        </a:rPr>
                        <a:t>OPEN SOURCE SOFTWARE</a:t>
                      </a:r>
                    </a:p>
                  </a:txBody>
                  <a:tcPr>
                    <a:lnL>
                      <a:noFill/>
                    </a:lnL>
                    <a:lnR>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pPr algn="ctr"/>
                      <a:r>
                        <a:rPr lang="en-US" sz="1400" dirty="0">
                          <a:solidFill>
                            <a:srgbClr val="C00000"/>
                          </a:solidFill>
                        </a:rPr>
                        <a:t>OpenLMIS</a:t>
                      </a:r>
                    </a:p>
                  </a:txBody>
                  <a:tcPr>
                    <a:lnL>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1493631922"/>
                  </a:ext>
                </a:extLst>
              </a:tr>
              <a:tr h="392341">
                <a:tc>
                  <a:txBody>
                    <a:bodyPr/>
                    <a:lstStyle/>
                    <a:p>
                      <a:r>
                        <a:rPr lang="en-US" sz="1600" b="1" dirty="0">
                          <a:solidFill>
                            <a:schemeClr val="tx1"/>
                          </a:solidFill>
                        </a:rPr>
                        <a:t>Payment </a:t>
                      </a:r>
                    </a:p>
                  </a:txBody>
                  <a:tcPr anchor="ctr">
                    <a:lnL w="38100" cap="flat" cmpd="sng" algn="ctr">
                      <a:solidFill>
                        <a:srgbClr val="C00000"/>
                      </a:solidFill>
                      <a:prstDash val="solid"/>
                      <a:round/>
                      <a:headEnd type="none" w="med" len="med"/>
                      <a:tailEnd type="none" w="med" len="med"/>
                    </a:lnL>
                    <a:lnR>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Perpetual</a:t>
                      </a:r>
                    </a:p>
                    <a:p>
                      <a:pPr marL="285750" indent="-285750">
                        <a:buFont typeface="Arial" panose="020B0604020202020204" pitchFamily="34" charset="0"/>
                        <a:buChar char="•"/>
                      </a:pPr>
                      <a:r>
                        <a:rPr lang="en-US" sz="1400" dirty="0"/>
                        <a:t>Subscription</a:t>
                      </a:r>
                    </a:p>
                  </a:txBody>
                  <a:tcPr anchor="ctr">
                    <a:lnL>
                      <a:noFill/>
                    </a:lnL>
                    <a:lnR>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r>
                        <a:rPr lang="en-US" sz="1400" dirty="0"/>
                        <a:t>Free to Own</a:t>
                      </a:r>
                    </a:p>
                  </a:txBody>
                  <a:tcPr anchor="ctr">
                    <a:lnL>
                      <a:noFill/>
                    </a:lnL>
                    <a:lnR>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r>
                        <a:rPr lang="en-US" sz="1400" dirty="0">
                          <a:solidFill>
                            <a:schemeClr val="tx1"/>
                          </a:solidFill>
                        </a:rPr>
                        <a:t>Free to Own</a:t>
                      </a:r>
                    </a:p>
                  </a:txBody>
                  <a:tcPr anchor="ctr">
                    <a:lnL>
                      <a:noFill/>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4120435548"/>
                  </a:ext>
                </a:extLst>
              </a:tr>
              <a:tr h="392341">
                <a:tc>
                  <a:txBody>
                    <a:bodyPr/>
                    <a:lstStyle/>
                    <a:p>
                      <a:r>
                        <a:rPr lang="en-US" sz="1600" b="1" dirty="0">
                          <a:solidFill>
                            <a:schemeClr val="tx1"/>
                          </a:solidFill>
                        </a:rPr>
                        <a:t>License</a:t>
                      </a:r>
                    </a:p>
                  </a:txBody>
                  <a:tcPr anchor="ctr">
                    <a:lnL w="12700" cmpd="sng">
                      <a:noFill/>
                    </a:lnL>
                    <a:lnR>
                      <a:noFill/>
                    </a:lnR>
                    <a:lnT w="3810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t>Commercial</a:t>
                      </a:r>
                    </a:p>
                  </a:txBody>
                  <a:tcPr anchor="ctr">
                    <a:lnL>
                      <a:noFill/>
                    </a:lnL>
                    <a:lnR>
                      <a:noFill/>
                    </a:lnR>
                    <a:lnT w="3810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u="sng" dirty="0"/>
                        <a:t>Open Source </a:t>
                      </a:r>
                    </a:p>
                    <a:p>
                      <a:pPr lvl="1"/>
                      <a:r>
                        <a:rPr lang="en-US" sz="1400" dirty="0"/>
                        <a:t>MIT, BSD, Apache</a:t>
                      </a:r>
                    </a:p>
                    <a:p>
                      <a:pPr lvl="1"/>
                      <a:r>
                        <a:rPr lang="en-US" sz="1400" dirty="0"/>
                        <a:t>GNU GPL v.”x”</a:t>
                      </a:r>
                    </a:p>
                    <a:p>
                      <a:pPr marL="1085850" lvl="2" indent="-171450">
                        <a:buFont typeface="Arial" panose="020B0604020202020204" pitchFamily="34" charset="0"/>
                        <a:buChar char="•"/>
                      </a:pPr>
                      <a:r>
                        <a:rPr lang="en-US" sz="1400" dirty="0"/>
                        <a:t>GNU AGPL</a:t>
                      </a:r>
                    </a:p>
                    <a:p>
                      <a:pPr marL="1085850" lvl="2" indent="-171450">
                        <a:buFont typeface="Arial" panose="020B0604020202020204" pitchFamily="34" charset="0"/>
                        <a:buChar char="•"/>
                      </a:pPr>
                      <a:r>
                        <a:rPr lang="en-US" sz="1400" dirty="0"/>
                        <a:t>GNU LGPL</a:t>
                      </a:r>
                    </a:p>
                    <a:p>
                      <a:pPr marL="457200" lvl="1" indent="0">
                        <a:buFont typeface="Arial" panose="020B0604020202020204" pitchFamily="34" charset="0"/>
                        <a:buNone/>
                      </a:pPr>
                      <a:endParaRPr lang="en-US" sz="1400" dirty="0"/>
                    </a:p>
                    <a:p>
                      <a:pPr marL="285750" lvl="0" indent="-285750">
                        <a:buFont typeface="Arial" panose="020B0604020202020204" pitchFamily="34" charset="0"/>
                        <a:buChar char="•"/>
                      </a:pPr>
                      <a:r>
                        <a:rPr lang="en-US" sz="1400" u="sng" dirty="0"/>
                        <a:t>Dual License</a:t>
                      </a:r>
                      <a:r>
                        <a:rPr lang="en-US" sz="1400" dirty="0"/>
                        <a:t>:  </a:t>
                      </a:r>
                    </a:p>
                    <a:p>
                      <a:pPr marL="457200" lvl="1" indent="0">
                        <a:buFont typeface="Arial" panose="020B0604020202020204" pitchFamily="34" charset="0"/>
                        <a:buNone/>
                      </a:pPr>
                      <a:r>
                        <a:rPr lang="en-US" sz="1400" dirty="0"/>
                        <a:t>Commercial &amp; Open Source</a:t>
                      </a:r>
                    </a:p>
                  </a:txBody>
                  <a:tcPr anchor="ctr">
                    <a:lnL>
                      <a:noFill/>
                    </a:lnL>
                    <a:lnR>
                      <a:noFill/>
                    </a:lnR>
                    <a:lnT w="3810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r>
                        <a:rPr lang="en-US" sz="1400" u="sng" dirty="0">
                          <a:solidFill>
                            <a:schemeClr val="tx1"/>
                          </a:solidFill>
                        </a:rPr>
                        <a:t>Open Source:</a:t>
                      </a:r>
                    </a:p>
                    <a:p>
                      <a:r>
                        <a:rPr lang="en-US" sz="1400" dirty="0">
                          <a:solidFill>
                            <a:schemeClr val="tx1"/>
                          </a:solidFill>
                        </a:rPr>
                        <a:t>GNU AGPL</a:t>
                      </a:r>
                    </a:p>
                  </a:txBody>
                  <a:tcPr anchor="ctr">
                    <a:lnL>
                      <a:noFill/>
                    </a:lnL>
                    <a:lnR w="12700" cmpd="sng">
                      <a:noFill/>
                    </a:lnR>
                    <a:lnT w="3810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1652177406"/>
                  </a:ext>
                </a:extLst>
              </a:tr>
              <a:tr h="392341">
                <a:tc>
                  <a:txBody>
                    <a:bodyPr/>
                    <a:lstStyle/>
                    <a:p>
                      <a:r>
                        <a:rPr lang="en-US" sz="1600" b="1" dirty="0">
                          <a:solidFill>
                            <a:schemeClr val="tx1"/>
                          </a:solidFill>
                        </a:rPr>
                        <a:t>Distribution</a:t>
                      </a:r>
                    </a:p>
                  </a:txBody>
                  <a:tcPr anchor="ctr">
                    <a:lnL w="12700" cmpd="sng">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t>Direct</a:t>
                      </a:r>
                    </a:p>
                    <a:p>
                      <a:r>
                        <a:rPr lang="en-US" sz="1400" dirty="0"/>
                        <a:t>Indirect</a:t>
                      </a:r>
                    </a:p>
                  </a:txBody>
                  <a:tcPr anchor="ctr">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r>
                        <a:rPr lang="en-US" sz="1400" dirty="0"/>
                        <a:t>Direct</a:t>
                      </a:r>
                    </a:p>
                  </a:txBody>
                  <a:tcPr anchor="ctr">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r>
                        <a:rPr lang="en-US" sz="1400" dirty="0">
                          <a:solidFill>
                            <a:schemeClr val="tx1"/>
                          </a:solidFill>
                        </a:rPr>
                        <a:t>Direct</a:t>
                      </a:r>
                    </a:p>
                  </a:txBody>
                  <a:tcPr anchor="ctr">
                    <a:lnL>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4113196467"/>
                  </a:ext>
                </a:extLst>
              </a:tr>
              <a:tr h="392341">
                <a:tc>
                  <a:txBody>
                    <a:bodyPr/>
                    <a:lstStyle/>
                    <a:p>
                      <a:r>
                        <a:rPr lang="en-US" sz="1600" b="1" dirty="0">
                          <a:solidFill>
                            <a:schemeClr val="tx1"/>
                          </a:solidFill>
                        </a:rPr>
                        <a:t>Channels</a:t>
                      </a:r>
                    </a:p>
                  </a:txBody>
                  <a:tcPr anchor="ctr">
                    <a:lnL w="12700" cmpd="sng">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Partners</a:t>
                      </a:r>
                    </a:p>
                    <a:p>
                      <a:pPr marL="285750" indent="-285750">
                        <a:buFont typeface="Arial" panose="020B0604020202020204" pitchFamily="34" charset="0"/>
                        <a:buChar char="•"/>
                      </a:pPr>
                      <a:r>
                        <a:rPr lang="en-US" sz="1400" dirty="0"/>
                        <a:t>ISVs</a:t>
                      </a:r>
                    </a:p>
                    <a:p>
                      <a:pPr marL="285750" indent="-285750">
                        <a:buFont typeface="Arial" panose="020B0604020202020204" pitchFamily="34" charset="0"/>
                        <a:buChar char="•"/>
                      </a:pPr>
                      <a:r>
                        <a:rPr lang="en-US" sz="1400" dirty="0"/>
                        <a:t>SIs</a:t>
                      </a:r>
                    </a:p>
                    <a:p>
                      <a:pPr marL="285750" indent="-285750">
                        <a:buFont typeface="Arial" panose="020B0604020202020204" pitchFamily="34" charset="0"/>
                        <a:buChar char="•"/>
                      </a:pPr>
                      <a:r>
                        <a:rPr lang="en-US" sz="1400" dirty="0"/>
                        <a:t>IT Consulting</a:t>
                      </a:r>
                    </a:p>
                  </a:txBody>
                  <a:tcPr anchor="ctr">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t>GitHub Community</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Partners, ISVs, SI, IT Consulting</a:t>
                      </a:r>
                    </a:p>
                  </a:txBody>
                  <a:tcPr anchor="ctr">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pPr marL="285750" indent="-285750">
                        <a:buFont typeface="Arial" panose="020B0604020202020204" pitchFamily="34" charset="0"/>
                        <a:buChar char="•"/>
                      </a:pPr>
                      <a:r>
                        <a:rPr lang="en-US" sz="1400" dirty="0">
                          <a:solidFill>
                            <a:schemeClr val="tx1"/>
                          </a:solidFill>
                        </a:rPr>
                        <a:t>GitHub</a:t>
                      </a:r>
                    </a:p>
                  </a:txBody>
                  <a:tcPr anchor="ctr">
                    <a:lnL>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3198748544"/>
                  </a:ext>
                </a:extLst>
              </a:tr>
              <a:tr h="392341">
                <a:tc>
                  <a:txBody>
                    <a:bodyPr/>
                    <a:lstStyle/>
                    <a:p>
                      <a:r>
                        <a:rPr lang="en-US" sz="1600" b="1" dirty="0">
                          <a:solidFill>
                            <a:schemeClr val="tx1"/>
                          </a:solidFill>
                        </a:rPr>
                        <a:t>After-Market </a:t>
                      </a:r>
                    </a:p>
                    <a:p>
                      <a:r>
                        <a:rPr lang="en-US" sz="1600" b="1" dirty="0">
                          <a:solidFill>
                            <a:schemeClr val="tx1"/>
                          </a:solidFill>
                        </a:rPr>
                        <a:t>Support and Maintenance</a:t>
                      </a:r>
                    </a:p>
                  </a:txBody>
                  <a:tcPr anchor="ctr">
                    <a:lnL w="57150" cap="flat" cmpd="sng" algn="ctr">
                      <a:no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Partners</a:t>
                      </a:r>
                    </a:p>
                    <a:p>
                      <a:pPr marL="285750" indent="-285750">
                        <a:buFont typeface="Arial" panose="020B0604020202020204" pitchFamily="34" charset="0"/>
                        <a:buChar char="•"/>
                      </a:pPr>
                      <a:r>
                        <a:rPr lang="en-US" sz="1400" dirty="0"/>
                        <a:t>ISVs</a:t>
                      </a:r>
                    </a:p>
                    <a:p>
                      <a:pPr marL="285750" indent="-285750">
                        <a:buFont typeface="Arial" panose="020B0604020202020204" pitchFamily="34" charset="0"/>
                        <a:buChar char="•"/>
                      </a:pPr>
                      <a:r>
                        <a:rPr lang="en-US" sz="1400" dirty="0"/>
                        <a:t>SIs</a:t>
                      </a:r>
                    </a:p>
                    <a:p>
                      <a:pPr marL="285750" indent="-285750">
                        <a:buFont typeface="Arial" panose="020B0604020202020204" pitchFamily="34" charset="0"/>
                        <a:buChar char="•"/>
                      </a:pPr>
                      <a:r>
                        <a:rPr lang="en-US" sz="1400" dirty="0"/>
                        <a:t>IT Consulting</a:t>
                      </a:r>
                    </a:p>
                  </a:txBody>
                  <a:tcPr anchor="ctr">
                    <a:lnL>
                      <a:noFill/>
                    </a:lnL>
                    <a:lnR>
                      <a:noFill/>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t>GitHub </a:t>
                      </a:r>
                    </a:p>
                    <a:p>
                      <a:pPr marL="285750" indent="-285750">
                        <a:buFont typeface="Arial" panose="020B0604020202020204" pitchFamily="34" charset="0"/>
                        <a:buChar char="•"/>
                      </a:pPr>
                      <a:r>
                        <a:rPr lang="en-US" sz="1400" dirty="0"/>
                        <a:t>Partners, ISVs, SI, IT Consulting</a:t>
                      </a:r>
                    </a:p>
                    <a:p>
                      <a:pPr marL="285750" indent="-285750">
                        <a:buFont typeface="Arial" panose="020B0604020202020204" pitchFamily="34" charset="0"/>
                        <a:buChar char="•"/>
                      </a:pPr>
                      <a:r>
                        <a:rPr lang="en-US" sz="1400" dirty="0"/>
                        <a:t>Open Source S/W Community</a:t>
                      </a:r>
                    </a:p>
                  </a:txBody>
                  <a:tcPr anchor="ctr">
                    <a:lnL>
                      <a:noFill/>
                    </a:lnL>
                    <a:lnR>
                      <a:noFill/>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r>
                        <a:rPr lang="en-US" sz="1400" dirty="0">
                          <a:solidFill>
                            <a:schemeClr val="tx1"/>
                          </a:solidFill>
                        </a:rPr>
                        <a:t>VillageReach</a:t>
                      </a:r>
                    </a:p>
                    <a:p>
                      <a:r>
                        <a:rPr lang="en-US" sz="1400" dirty="0">
                          <a:solidFill>
                            <a:schemeClr val="tx1"/>
                          </a:solidFill>
                        </a:rPr>
                        <a:t>BAO</a:t>
                      </a:r>
                    </a:p>
                    <a:p>
                      <a:r>
                        <a:rPr lang="en-US" sz="1400" dirty="0">
                          <a:solidFill>
                            <a:schemeClr val="tx1"/>
                          </a:solidFill>
                        </a:rPr>
                        <a:t>SolDevelo</a:t>
                      </a:r>
                    </a:p>
                    <a:p>
                      <a:r>
                        <a:rPr lang="en-US" sz="1400" dirty="0">
                          <a:solidFill>
                            <a:schemeClr val="tx1"/>
                          </a:solidFill>
                        </a:rPr>
                        <a:t>JSI </a:t>
                      </a:r>
                    </a:p>
                    <a:p>
                      <a:r>
                        <a:rPr lang="en-US" sz="1400" dirty="0">
                          <a:solidFill>
                            <a:schemeClr val="tx1"/>
                          </a:solidFill>
                        </a:rPr>
                        <a:t>Ona </a:t>
                      </a:r>
                    </a:p>
                    <a:p>
                      <a:r>
                        <a:rPr lang="en-US" sz="1400" dirty="0">
                          <a:solidFill>
                            <a:schemeClr val="tx1"/>
                          </a:solidFill>
                        </a:rPr>
                        <a:t>Softworks</a:t>
                      </a:r>
                    </a:p>
                  </a:txBody>
                  <a:tcPr anchor="ctr">
                    <a:lnL>
                      <a:noFill/>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r>
                        <a:rPr lang="en-US" sz="1400" dirty="0">
                          <a:solidFill>
                            <a:schemeClr val="tx1"/>
                          </a:solidFill>
                        </a:rPr>
                        <a:t>CHAI</a:t>
                      </a:r>
                    </a:p>
                    <a:p>
                      <a:r>
                        <a:rPr lang="en-US" sz="1400" dirty="0">
                          <a:solidFill>
                            <a:schemeClr val="tx1"/>
                          </a:solidFill>
                        </a:rPr>
                        <a:t>Empower School of Health</a:t>
                      </a:r>
                    </a:p>
                    <a:p>
                      <a:r>
                        <a:rPr lang="en-US" sz="1400" dirty="0">
                          <a:solidFill>
                            <a:schemeClr val="tx1"/>
                          </a:solidFill>
                        </a:rPr>
                        <a:t>PATH</a:t>
                      </a:r>
                    </a:p>
                  </a:txBody>
                  <a:tcPr anchor="ctr">
                    <a:lnL w="12700" cap="flat" cmpd="sng" algn="ctr">
                      <a:noFill/>
                      <a:prstDash val="solid"/>
                      <a:round/>
                      <a:headEnd type="none" w="med" len="med"/>
                      <a:tailEnd type="none" w="med" len="med"/>
                    </a:lnL>
                    <a:lnR w="571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2389163646"/>
                  </a:ext>
                </a:extLst>
              </a:tr>
            </a:tbl>
          </a:graphicData>
        </a:graphic>
      </p:graphicFrame>
    </p:spTree>
    <p:extLst>
      <p:ext uri="{BB962C8B-B14F-4D97-AF65-F5344CB8AC3E}">
        <p14:creationId xmlns:p14="http://schemas.microsoft.com/office/powerpoint/2010/main" val="289267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E8FB1-B049-4333-9294-4858D2844C76}"/>
              </a:ext>
            </a:extLst>
          </p:cNvPr>
          <p:cNvSpPr>
            <a:spLocks noGrp="1"/>
          </p:cNvSpPr>
          <p:nvPr>
            <p:ph type="title"/>
          </p:nvPr>
        </p:nvSpPr>
        <p:spPr>
          <a:xfrm>
            <a:off x="838200" y="0"/>
            <a:ext cx="10515600" cy="1325563"/>
          </a:xfrm>
        </p:spPr>
        <p:txBody>
          <a:bodyPr/>
          <a:lstStyle/>
          <a:p>
            <a:r>
              <a:rPr lang="en-US" dirty="0"/>
              <a:t>PAYING FOR SOFTWARE:</a:t>
            </a:r>
            <a:br>
              <a:rPr lang="en-US" sz="2800" dirty="0"/>
            </a:br>
            <a:r>
              <a:rPr lang="en-US" sz="2800" dirty="0"/>
              <a:t>Perpetual License &amp; Subscription License</a:t>
            </a:r>
          </a:p>
        </p:txBody>
      </p:sp>
      <p:sp>
        <p:nvSpPr>
          <p:cNvPr id="3" name="Content Placeholder 2">
            <a:extLst>
              <a:ext uri="{FF2B5EF4-FFF2-40B4-BE49-F238E27FC236}">
                <a16:creationId xmlns:a16="http://schemas.microsoft.com/office/drawing/2014/main" id="{E81F5624-7D20-4FB2-8746-57E63F714340}"/>
              </a:ext>
            </a:extLst>
          </p:cNvPr>
          <p:cNvSpPr>
            <a:spLocks noGrp="1"/>
          </p:cNvSpPr>
          <p:nvPr>
            <p:ph idx="1"/>
          </p:nvPr>
        </p:nvSpPr>
        <p:spPr>
          <a:xfrm>
            <a:off x="838200" y="1690688"/>
            <a:ext cx="10515600" cy="4200176"/>
          </a:xfrm>
        </p:spPr>
        <p:txBody>
          <a:bodyPr>
            <a:normAutofit fontScale="77500" lnSpcReduction="20000"/>
          </a:bodyPr>
          <a:lstStyle/>
          <a:p>
            <a:r>
              <a:rPr lang="en-US" b="1" dirty="0"/>
              <a:t>Perpetual License</a:t>
            </a:r>
            <a:r>
              <a:rPr lang="en-US" dirty="0"/>
              <a:t>:  license software to organizations under volume licensing agreements with upfront payment</a:t>
            </a:r>
          </a:p>
          <a:p>
            <a:pPr lvl="1"/>
            <a:r>
              <a:rPr lang="en-US" dirty="0"/>
              <a:t>“On Premises” license:  the software sits on the customers’ hardware</a:t>
            </a:r>
          </a:p>
          <a:p>
            <a:pPr lvl="1"/>
            <a:r>
              <a:rPr lang="en-US" dirty="0"/>
              <a:t>The customer to acquire multiple licenses of products and services instead of having to acquire separate licenses through retail channels. </a:t>
            </a:r>
          </a:p>
          <a:p>
            <a:pPr lvl="2"/>
            <a:r>
              <a:rPr lang="en-US" dirty="0"/>
              <a:t>Per User or Seat</a:t>
            </a:r>
          </a:p>
          <a:p>
            <a:pPr lvl="2"/>
            <a:r>
              <a:rPr lang="en-US" dirty="0"/>
              <a:t>Per Location or Incidence</a:t>
            </a:r>
          </a:p>
          <a:p>
            <a:pPr lvl="1"/>
            <a:r>
              <a:rPr lang="en-US" dirty="0"/>
              <a:t>License perpetual versions of software with maintenance and support, which includes </a:t>
            </a:r>
          </a:p>
          <a:p>
            <a:pPr lvl="2"/>
            <a:r>
              <a:rPr lang="en-US" dirty="0"/>
              <a:t>Rights to upgrades</a:t>
            </a:r>
          </a:p>
          <a:p>
            <a:pPr lvl="2"/>
            <a:r>
              <a:rPr lang="en-US" dirty="0"/>
              <a:t>Support</a:t>
            </a:r>
          </a:p>
          <a:p>
            <a:pPr lvl="2"/>
            <a:r>
              <a:rPr lang="en-US" dirty="0"/>
              <a:t>Updates </a:t>
            </a:r>
          </a:p>
          <a:p>
            <a:pPr lvl="2"/>
            <a:r>
              <a:rPr lang="en-US" dirty="0"/>
              <a:t>Enhancements</a:t>
            </a:r>
          </a:p>
          <a:p>
            <a:pPr lvl="2"/>
            <a:endParaRPr lang="en-US" dirty="0"/>
          </a:p>
          <a:p>
            <a:r>
              <a:rPr lang="en-US" b="1" dirty="0"/>
              <a:t>Subscription License:  </a:t>
            </a:r>
            <a:r>
              <a:rPr lang="en-US" dirty="0"/>
              <a:t>software subscription model where our customers purchase access to a product for a specific period of time </a:t>
            </a:r>
          </a:p>
          <a:p>
            <a:pPr lvl="1"/>
            <a:r>
              <a:rPr lang="en-US" dirty="0"/>
              <a:t>Includes Upgrades and Software-related Support</a:t>
            </a:r>
          </a:p>
        </p:txBody>
      </p:sp>
    </p:spTree>
    <p:extLst>
      <p:ext uri="{BB962C8B-B14F-4D97-AF65-F5344CB8AC3E}">
        <p14:creationId xmlns:p14="http://schemas.microsoft.com/office/powerpoint/2010/main" val="3293367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E8FB1-B049-4333-9294-4858D2844C76}"/>
              </a:ext>
            </a:extLst>
          </p:cNvPr>
          <p:cNvSpPr>
            <a:spLocks noGrp="1"/>
          </p:cNvSpPr>
          <p:nvPr>
            <p:ph type="title"/>
          </p:nvPr>
        </p:nvSpPr>
        <p:spPr>
          <a:xfrm>
            <a:off x="630114" y="0"/>
            <a:ext cx="10515600" cy="1325563"/>
          </a:xfrm>
        </p:spPr>
        <p:txBody>
          <a:bodyPr/>
          <a:lstStyle/>
          <a:p>
            <a:r>
              <a:rPr lang="en-US" dirty="0"/>
              <a:t>PAYING FOR SOFTWARE:</a:t>
            </a:r>
            <a:br>
              <a:rPr lang="en-US" sz="2800" dirty="0"/>
            </a:br>
            <a:r>
              <a:rPr lang="en-US" sz="2800" dirty="0">
                <a:solidFill>
                  <a:srgbClr val="C00000"/>
                </a:solidFill>
              </a:rPr>
              <a:t>Subscription License is Most Suited for OpenLMIS</a:t>
            </a:r>
          </a:p>
        </p:txBody>
      </p:sp>
      <p:graphicFrame>
        <p:nvGraphicFramePr>
          <p:cNvPr id="4" name="Table 3">
            <a:extLst>
              <a:ext uri="{FF2B5EF4-FFF2-40B4-BE49-F238E27FC236}">
                <a16:creationId xmlns:a16="http://schemas.microsoft.com/office/drawing/2014/main" id="{5A152753-3CA5-4AF7-A6D9-2FCB1EBE1116}"/>
              </a:ext>
            </a:extLst>
          </p:cNvPr>
          <p:cNvGraphicFramePr>
            <a:graphicFrameLocks noGrp="1"/>
          </p:cNvGraphicFramePr>
          <p:nvPr>
            <p:extLst>
              <p:ext uri="{D42A27DB-BD31-4B8C-83A1-F6EECF244321}">
                <p14:modId xmlns:p14="http://schemas.microsoft.com/office/powerpoint/2010/main" val="2027945055"/>
              </p:ext>
            </p:extLst>
          </p:nvPr>
        </p:nvGraphicFramePr>
        <p:xfrm>
          <a:off x="443366" y="1325563"/>
          <a:ext cx="10889096" cy="5290536"/>
        </p:xfrm>
        <a:graphic>
          <a:graphicData uri="http://schemas.openxmlformats.org/drawingml/2006/table">
            <a:tbl>
              <a:tblPr firstRow="1" bandRow="1">
                <a:tableStyleId>{7E9639D4-E3E2-4D34-9284-5A2195B3D0D7}</a:tableStyleId>
              </a:tblPr>
              <a:tblGrid>
                <a:gridCol w="1733945">
                  <a:extLst>
                    <a:ext uri="{9D8B030D-6E8A-4147-A177-3AD203B41FA5}">
                      <a16:colId xmlns:a16="http://schemas.microsoft.com/office/drawing/2014/main" val="3271916875"/>
                    </a:ext>
                  </a:extLst>
                </a:gridCol>
                <a:gridCol w="1884556">
                  <a:extLst>
                    <a:ext uri="{9D8B030D-6E8A-4147-A177-3AD203B41FA5}">
                      <a16:colId xmlns:a16="http://schemas.microsoft.com/office/drawing/2014/main" val="118064828"/>
                    </a:ext>
                  </a:extLst>
                </a:gridCol>
                <a:gridCol w="2238572">
                  <a:extLst>
                    <a:ext uri="{9D8B030D-6E8A-4147-A177-3AD203B41FA5}">
                      <a16:colId xmlns:a16="http://schemas.microsoft.com/office/drawing/2014/main" val="4109907384"/>
                    </a:ext>
                  </a:extLst>
                </a:gridCol>
                <a:gridCol w="2207941">
                  <a:extLst>
                    <a:ext uri="{9D8B030D-6E8A-4147-A177-3AD203B41FA5}">
                      <a16:colId xmlns:a16="http://schemas.microsoft.com/office/drawing/2014/main" val="790342892"/>
                    </a:ext>
                  </a:extLst>
                </a:gridCol>
                <a:gridCol w="2824082">
                  <a:extLst>
                    <a:ext uri="{9D8B030D-6E8A-4147-A177-3AD203B41FA5}">
                      <a16:colId xmlns:a16="http://schemas.microsoft.com/office/drawing/2014/main" val="3493586553"/>
                    </a:ext>
                  </a:extLst>
                </a:gridCol>
              </a:tblGrid>
              <a:tr h="610665">
                <a:tc>
                  <a:txBody>
                    <a:bodyPr/>
                    <a:lstStyle/>
                    <a:p>
                      <a:endParaRPr lang="en-US" sz="1600"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US" sz="1600" dirty="0"/>
                        <a:t>Qualities</a:t>
                      </a:r>
                    </a:p>
                  </a:txBody>
                  <a:tcP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US" sz="1600" dirty="0"/>
                        <a:t>Perpetual License</a:t>
                      </a:r>
                    </a:p>
                  </a:txBody>
                  <a:tcP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r>
                        <a:rPr lang="en-US" sz="1600" dirty="0"/>
                        <a:t>Subscription License</a:t>
                      </a:r>
                    </a:p>
                  </a:txBody>
                  <a:tcPr>
                    <a:lnL>
                      <a:noFill/>
                    </a:lnL>
                    <a:lnR w="6350" cap="flat" cmpd="sng" algn="ctr">
                      <a:noFill/>
                      <a:prstDash val="solid"/>
                      <a:miter lim="800000"/>
                    </a:lnR>
                    <a:lnT w="6350" cap="flat" cmpd="sng" algn="ctr">
                      <a:noFill/>
                      <a:prstDash val="solid"/>
                      <a:miter lim="800000"/>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solidFill>
                            <a:srgbClr val="C00000"/>
                          </a:solidFill>
                        </a:rPr>
                        <a:t>Aligning with OpenLMIS</a:t>
                      </a:r>
                    </a:p>
                  </a:txBody>
                  <a:tcPr anchor="ctr">
                    <a:lnL>
                      <a:noFill/>
                    </a:lnL>
                    <a:lnR w="6350" cap="flat" cmpd="sng" algn="ctr">
                      <a:noFill/>
                      <a:prstDash val="solid"/>
                      <a:miter lim="800000"/>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2357050486"/>
                  </a:ext>
                </a:extLst>
              </a:tr>
              <a:tr h="1363081">
                <a:tc>
                  <a:txBody>
                    <a:bodyPr/>
                    <a:lstStyle/>
                    <a:p>
                      <a:pPr lvl="0" algn="l"/>
                      <a:r>
                        <a:rPr lang="en-US" sz="1600" b="1" dirty="0"/>
                        <a:t>Functionality</a:t>
                      </a:r>
                    </a:p>
                  </a:txBody>
                  <a:tcPr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tc>
                  <a:txBody>
                    <a:bodyPr/>
                    <a:lstStyle/>
                    <a:p>
                      <a:pPr marL="285750" indent="-285750">
                        <a:buFont typeface="Arial" panose="020B0604020202020204" pitchFamily="34" charset="0"/>
                        <a:buChar char="•"/>
                      </a:pPr>
                      <a:r>
                        <a:rPr lang="en-US" sz="1600" dirty="0"/>
                        <a:t>Complexity</a:t>
                      </a:r>
                    </a:p>
                    <a:p>
                      <a:pPr marL="285750" indent="-285750">
                        <a:buFont typeface="Arial" panose="020B0604020202020204" pitchFamily="34" charset="0"/>
                        <a:buChar char="•"/>
                      </a:pPr>
                      <a:r>
                        <a:rPr lang="en-US" sz="1600" dirty="0"/>
                        <a:t>Security</a:t>
                      </a:r>
                    </a:p>
                    <a:p>
                      <a:pPr marL="285750" indent="-285750">
                        <a:buFont typeface="Arial" panose="020B0604020202020204" pitchFamily="34" charset="0"/>
                        <a:buChar char="•"/>
                      </a:pPr>
                      <a:r>
                        <a:rPr lang="en-US" sz="1600" dirty="0"/>
                        <a:t>Interoperability</a:t>
                      </a:r>
                    </a:p>
                    <a:p>
                      <a:pPr marL="285750" indent="-285750">
                        <a:buFont typeface="Arial" panose="020B0604020202020204" pitchFamily="34" charset="0"/>
                        <a:buChar char="•"/>
                      </a:pPr>
                      <a:r>
                        <a:rPr lang="en-US" sz="1600" dirty="0"/>
                        <a:t>Suitability</a:t>
                      </a:r>
                    </a:p>
                  </a:txBody>
                  <a:tcPr anchor="ctr">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85750" indent="-285750">
                        <a:buFont typeface="Arial" panose="020B0604020202020204" pitchFamily="34" charset="0"/>
                        <a:buChar char="•"/>
                      </a:pPr>
                      <a:r>
                        <a:rPr lang="en-US" sz="1600" dirty="0"/>
                        <a:t>Take-it As-is</a:t>
                      </a:r>
                    </a:p>
                    <a:p>
                      <a:pPr marL="285750" indent="-285750">
                        <a:buFont typeface="Arial" panose="020B0604020202020204" pitchFamily="34" charset="0"/>
                        <a:buChar char="•"/>
                      </a:pPr>
                      <a:r>
                        <a:rPr lang="en-US" sz="1600" dirty="0"/>
                        <a:t>Periodic</a:t>
                      </a:r>
                    </a:p>
                    <a:p>
                      <a:pPr marL="285750" indent="-285750">
                        <a:buFont typeface="Arial" panose="020B0604020202020204" pitchFamily="34" charset="0"/>
                        <a:buChar char="•"/>
                      </a:pPr>
                      <a:r>
                        <a:rPr lang="en-US" sz="1600" dirty="0"/>
                        <a:t>Limited</a:t>
                      </a:r>
                    </a:p>
                  </a:txBody>
                  <a:tcPr anchor="ctr">
                    <a:lnL>
                      <a:noFill/>
                    </a:lnL>
                    <a:lnR w="57150" cap="flat" cmpd="sng" algn="ctr">
                      <a:solidFill>
                        <a:srgbClr val="C00000"/>
                      </a:solidFill>
                      <a:prstDash val="solid"/>
                      <a:round/>
                      <a:headEnd type="none" w="med" len="med"/>
                      <a:tailEnd type="none" w="med" len="med"/>
                    </a:lnR>
                    <a:lnT w="6350" cap="flat" cmpd="sng" algn="ctr">
                      <a:noFill/>
                      <a:prstDash val="solid"/>
                      <a:miter lim="800000"/>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sz="1600" dirty="0"/>
                        <a:t>Only Features Needed</a:t>
                      </a:r>
                    </a:p>
                    <a:p>
                      <a:pPr marL="285750" indent="-285750">
                        <a:buFont typeface="Arial" panose="020B0604020202020204" pitchFamily="34" charset="0"/>
                        <a:buChar char="•"/>
                      </a:pPr>
                      <a:r>
                        <a:rPr lang="en-US" sz="1600" dirty="0"/>
                        <a:t>Real-time</a:t>
                      </a:r>
                    </a:p>
                    <a:p>
                      <a:pPr marL="285750" indent="-285750">
                        <a:buFont typeface="Arial" panose="020B0604020202020204" pitchFamily="34" charset="0"/>
                        <a:buChar char="•"/>
                      </a:pPr>
                      <a:r>
                        <a:rPr lang="en-US" sz="1600" dirty="0"/>
                        <a:t>More Flexible</a:t>
                      </a:r>
                    </a:p>
                  </a:txBody>
                  <a:tcPr anchor="ct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sz="1600" dirty="0"/>
                        <a:t>Only Features Needed</a:t>
                      </a:r>
                    </a:p>
                    <a:p>
                      <a:pPr marL="285750" indent="-285750">
                        <a:buFont typeface="Arial" panose="020B0604020202020204" pitchFamily="34" charset="0"/>
                        <a:buChar char="•"/>
                      </a:pPr>
                      <a:r>
                        <a:rPr lang="en-US" sz="1600" dirty="0"/>
                        <a:t>Real-time Updates</a:t>
                      </a:r>
                    </a:p>
                    <a:p>
                      <a:pPr marL="285750" indent="-285750">
                        <a:buFont typeface="Arial" panose="020B0604020202020204" pitchFamily="34" charset="0"/>
                        <a:buChar char="•"/>
                      </a:pPr>
                      <a:r>
                        <a:rPr lang="en-US" sz="1600" dirty="0"/>
                        <a:t>Flexible</a:t>
                      </a:r>
                    </a:p>
                  </a:txBody>
                  <a:tcPr anchor="ctr">
                    <a:lnL w="57150" cap="flat" cmpd="sng" algn="ctr">
                      <a:solidFill>
                        <a:srgbClr val="C00000"/>
                      </a:solidFill>
                      <a:prstDash val="solid"/>
                      <a:round/>
                      <a:headEnd type="none" w="med" len="med"/>
                      <a:tailEnd type="none" w="med" len="med"/>
                    </a:lnL>
                    <a:lnR w="6350" cap="flat" cmpd="sng" algn="ctr">
                      <a:noFill/>
                      <a:prstDash val="solid"/>
                      <a:miter lim="800000"/>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2460715977"/>
                  </a:ext>
                </a:extLst>
              </a:tr>
              <a:tr h="1677638">
                <a:tc>
                  <a:txBody>
                    <a:bodyPr/>
                    <a:lstStyle/>
                    <a:p>
                      <a:pPr lvl="0" algn="l"/>
                      <a:r>
                        <a:rPr lang="en-US" sz="1600" b="1" dirty="0"/>
                        <a:t>Maintainability</a:t>
                      </a:r>
                    </a:p>
                  </a:txBody>
                  <a:tcPr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tc>
                  <a:txBody>
                    <a:bodyPr/>
                    <a:lstStyle/>
                    <a:p>
                      <a:pPr marL="285750" indent="-285750">
                        <a:buFont typeface="Arial" panose="020B0604020202020204" pitchFamily="34" charset="0"/>
                        <a:buChar char="•"/>
                      </a:pPr>
                      <a:r>
                        <a:rPr lang="en-US" sz="1600" dirty="0"/>
                        <a:t>Usage</a:t>
                      </a:r>
                    </a:p>
                    <a:p>
                      <a:pPr marL="285750" indent="-285750">
                        <a:buFont typeface="Arial" panose="020B0604020202020204" pitchFamily="34" charset="0"/>
                        <a:buChar char="•"/>
                      </a:pPr>
                      <a:r>
                        <a:rPr lang="en-US" sz="1600" dirty="0"/>
                        <a:t>Diagnosis</a:t>
                      </a:r>
                    </a:p>
                    <a:p>
                      <a:pPr marL="285750" indent="-285750">
                        <a:buFont typeface="Arial" panose="020B0604020202020204" pitchFamily="34" charset="0"/>
                        <a:buChar char="•"/>
                      </a:pPr>
                      <a:r>
                        <a:rPr lang="en-US" sz="1600" dirty="0"/>
                        <a:t>Repair</a:t>
                      </a:r>
                    </a:p>
                    <a:p>
                      <a:pPr marL="285750" indent="-285750">
                        <a:buFont typeface="Arial" panose="020B0604020202020204" pitchFamily="34" charset="0"/>
                        <a:buChar char="•"/>
                      </a:pPr>
                      <a:r>
                        <a:rPr lang="en-US" sz="1600" dirty="0"/>
                        <a:t>Expandability</a:t>
                      </a:r>
                    </a:p>
                    <a:p>
                      <a:pPr marL="285750" indent="-285750">
                        <a:buFont typeface="Arial" panose="020B0604020202020204" pitchFamily="34" charset="0"/>
                        <a:buChar char="•"/>
                      </a:pPr>
                      <a:r>
                        <a:rPr lang="en-US" sz="1600" dirty="0"/>
                        <a:t>Recoverability</a:t>
                      </a:r>
                    </a:p>
                  </a:txBody>
                  <a:tcPr anchor="ctr">
                    <a:lnL>
                      <a:noFill/>
                    </a:lnL>
                    <a:lnR w="571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lang="en-US" sz="1600" dirty="0"/>
                        <a:t>Owner’s Responsibility</a:t>
                      </a:r>
                    </a:p>
                    <a:p>
                      <a:pPr marL="285750" indent="-285750" algn="l">
                        <a:buFontTx/>
                        <a:buChar char="-"/>
                      </a:pPr>
                      <a:r>
                        <a:rPr lang="en-US" sz="1600" dirty="0"/>
                        <a:t>In House </a:t>
                      </a:r>
                    </a:p>
                    <a:p>
                      <a:pPr marL="285750" indent="-285750" algn="l">
                        <a:buFontTx/>
                        <a:buChar char="-"/>
                      </a:pPr>
                      <a:r>
                        <a:rPr lang="en-US" sz="1600" dirty="0"/>
                        <a:t>Outsourced</a:t>
                      </a:r>
                    </a:p>
                    <a:p>
                      <a:pPr algn="ctr"/>
                      <a:endParaRPr lang="en-US" sz="1600" dirty="0"/>
                    </a:p>
                  </a:txBody>
                  <a:tcPr anchor="ct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dirty="0"/>
                        <a:t>Software Company Responsibility</a:t>
                      </a:r>
                    </a:p>
                  </a:txBody>
                  <a:tcPr anchor="ctr">
                    <a:lnL w="57150" cap="flat" cmpd="sng" algn="ctr">
                      <a:solidFill>
                        <a:srgbClr val="C00000"/>
                      </a:solidFill>
                      <a:prstDash val="solid"/>
                      <a:round/>
                      <a:headEnd type="none" w="med" len="med"/>
                      <a:tailEnd type="none" w="med" len="med"/>
                    </a:lnL>
                    <a:lnR w="6350" cap="flat" cmpd="sng" algn="ctr">
                      <a:noFill/>
                      <a:prstDash val="solid"/>
                      <a:miter lim="800000"/>
                    </a:lnR>
                    <a:lnT w="5715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dirty="0"/>
                        <a:t>Owner’s Responsibility:</a:t>
                      </a:r>
                    </a:p>
                    <a:p>
                      <a:pPr marL="285750" indent="-285750" algn="l">
                        <a:buFontTx/>
                        <a:buChar char="-"/>
                      </a:pPr>
                      <a:r>
                        <a:rPr lang="en-US" sz="1600" dirty="0"/>
                        <a:t>In House </a:t>
                      </a:r>
                    </a:p>
                    <a:p>
                      <a:pPr marL="285750" indent="-285750" algn="l">
                        <a:buFontTx/>
                        <a:buChar char="-"/>
                      </a:pPr>
                      <a:r>
                        <a:rPr lang="en-US" sz="1600" dirty="0"/>
                        <a:t>Outsourced</a:t>
                      </a:r>
                    </a:p>
                  </a:txBody>
                  <a:tcPr anchor="ctr">
                    <a:lnL>
                      <a:noFill/>
                    </a:lnL>
                    <a:lnR w="6350" cap="flat" cmpd="sng" algn="ctr">
                      <a:noFill/>
                      <a:prstDash val="solid"/>
                      <a:miter lim="800000"/>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2463481284"/>
                  </a:ext>
                </a:extLst>
              </a:tr>
              <a:tr h="1639152">
                <a:tc>
                  <a:txBody>
                    <a:bodyPr/>
                    <a:lstStyle/>
                    <a:p>
                      <a:pPr lvl="0" algn="l"/>
                      <a:r>
                        <a:rPr lang="en-US" sz="1600" b="1" dirty="0"/>
                        <a:t>Efficiency</a:t>
                      </a:r>
                    </a:p>
                  </a:txBody>
                  <a:tcPr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tc>
                  <a:txBody>
                    <a:bodyPr/>
                    <a:lstStyle/>
                    <a:p>
                      <a:r>
                        <a:rPr lang="en-US" sz="1600" dirty="0"/>
                        <a:t>Downtime</a:t>
                      </a:r>
                    </a:p>
                  </a:txBody>
                  <a:tcPr anchor="ctr">
                    <a:lnL>
                      <a:noFill/>
                    </a:lnL>
                    <a:lnR w="571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tc>
                  <a:txBody>
                    <a:bodyPr/>
                    <a:lstStyle/>
                    <a:p>
                      <a:pPr marL="285750" indent="-285750">
                        <a:buFont typeface="Arial" panose="020B0604020202020204" pitchFamily="34" charset="0"/>
                        <a:buChar char="•"/>
                      </a:pPr>
                      <a:r>
                        <a:rPr lang="en-US" sz="1600" dirty="0"/>
                        <a:t>Self-Reliance on IT Systems</a:t>
                      </a:r>
                    </a:p>
                    <a:p>
                      <a:pPr marL="285750" indent="-285750">
                        <a:buFont typeface="Arial" panose="020B0604020202020204" pitchFamily="34" charset="0"/>
                        <a:buChar char="•"/>
                      </a:pPr>
                      <a:r>
                        <a:rPr lang="en-US" sz="1600" dirty="0"/>
                        <a:t>Owners’ Responsibility</a:t>
                      </a:r>
                    </a:p>
                    <a:p>
                      <a:pPr marL="285750" indent="-285750">
                        <a:buFont typeface="Arial" panose="020B0604020202020204" pitchFamily="34" charset="0"/>
                        <a:buChar char="•"/>
                      </a:pPr>
                      <a:r>
                        <a:rPr lang="en-US" sz="1600" dirty="0"/>
                        <a:t>Self-Teach, Hire, or Outsource</a:t>
                      </a:r>
                    </a:p>
                  </a:txBody>
                  <a:tcPr anchor="ct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sz="1600" dirty="0"/>
                        <a:t>Independent of IT Systems</a:t>
                      </a:r>
                    </a:p>
                    <a:p>
                      <a:pPr marL="285750" indent="-285750">
                        <a:buFont typeface="Arial" panose="020B0604020202020204" pitchFamily="34" charset="0"/>
                        <a:buChar char="•"/>
                      </a:pPr>
                      <a:r>
                        <a:rPr lang="en-US" sz="1600" dirty="0"/>
                        <a:t>S/W Co. Responsibility</a:t>
                      </a:r>
                    </a:p>
                  </a:txBody>
                  <a:tcPr anchor="ctr">
                    <a:lnL w="57150" cap="flat" cmpd="sng" algn="ctr">
                      <a:solidFill>
                        <a:srgbClr val="C00000"/>
                      </a:solidFill>
                      <a:prstDash val="solid"/>
                      <a:round/>
                      <a:headEnd type="none" w="med" len="med"/>
                      <a:tailEnd type="none" w="med" len="med"/>
                    </a:lnL>
                    <a:lnR w="6350" cap="flat" cmpd="sng" algn="ctr">
                      <a:noFill/>
                      <a:prstDash val="solid"/>
                      <a:miter lim="800000"/>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sz="1600" dirty="0"/>
                        <a:t>Self-Reliance on own IT expertise</a:t>
                      </a:r>
                    </a:p>
                    <a:p>
                      <a:pPr marL="285750" indent="-285750">
                        <a:buFont typeface="Arial" panose="020B0604020202020204" pitchFamily="34" charset="0"/>
                        <a:buChar char="•"/>
                      </a:pPr>
                      <a:r>
                        <a:rPr lang="en-US" sz="1600" dirty="0"/>
                        <a:t>Owner’s Responsibility</a:t>
                      </a:r>
                    </a:p>
                    <a:p>
                      <a:pPr marL="285750" indent="-285750">
                        <a:buFont typeface="Arial" panose="020B0604020202020204" pitchFamily="34" charset="0"/>
                        <a:buChar char="•"/>
                      </a:pPr>
                      <a:r>
                        <a:rPr lang="en-US" sz="1600" dirty="0"/>
                        <a:t>Self-Teach, Hire, or Outsource</a:t>
                      </a:r>
                    </a:p>
                  </a:txBody>
                  <a:tcPr anchor="ctr">
                    <a:lnL>
                      <a:noFill/>
                    </a:lnL>
                    <a:lnR w="6350" cap="flat" cmpd="sng" algn="ctr">
                      <a:noFill/>
                      <a:prstDash val="solid"/>
                      <a:miter lim="800000"/>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2871187534"/>
                  </a:ext>
                </a:extLst>
              </a:tr>
            </a:tbl>
          </a:graphicData>
        </a:graphic>
      </p:graphicFrame>
    </p:spTree>
    <p:extLst>
      <p:ext uri="{BB962C8B-B14F-4D97-AF65-F5344CB8AC3E}">
        <p14:creationId xmlns:p14="http://schemas.microsoft.com/office/powerpoint/2010/main" val="6165543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A152753-3CA5-4AF7-A6D9-2FCB1EBE1116}"/>
              </a:ext>
            </a:extLst>
          </p:cNvPr>
          <p:cNvGraphicFramePr>
            <a:graphicFrameLocks noGrp="1"/>
          </p:cNvGraphicFramePr>
          <p:nvPr>
            <p:extLst>
              <p:ext uri="{D42A27DB-BD31-4B8C-83A1-F6EECF244321}">
                <p14:modId xmlns:p14="http://schemas.microsoft.com/office/powerpoint/2010/main" val="2541981553"/>
              </p:ext>
            </p:extLst>
          </p:nvPr>
        </p:nvGraphicFramePr>
        <p:xfrm>
          <a:off x="386576" y="1202523"/>
          <a:ext cx="11418848" cy="5325128"/>
        </p:xfrm>
        <a:graphic>
          <a:graphicData uri="http://schemas.openxmlformats.org/drawingml/2006/table">
            <a:tbl>
              <a:tblPr firstRow="1" bandRow="1">
                <a:tableStyleId>{7E9639D4-E3E2-4D34-9284-5A2195B3D0D7}</a:tableStyleId>
              </a:tblPr>
              <a:tblGrid>
                <a:gridCol w="1984918">
                  <a:extLst>
                    <a:ext uri="{9D8B030D-6E8A-4147-A177-3AD203B41FA5}">
                      <a16:colId xmlns:a16="http://schemas.microsoft.com/office/drawing/2014/main" val="3271916875"/>
                    </a:ext>
                  </a:extLst>
                </a:gridCol>
                <a:gridCol w="2096429">
                  <a:extLst>
                    <a:ext uri="{9D8B030D-6E8A-4147-A177-3AD203B41FA5}">
                      <a16:colId xmlns:a16="http://schemas.microsoft.com/office/drawing/2014/main" val="118064828"/>
                    </a:ext>
                  </a:extLst>
                </a:gridCol>
                <a:gridCol w="2029522">
                  <a:extLst>
                    <a:ext uri="{9D8B030D-6E8A-4147-A177-3AD203B41FA5}">
                      <a16:colId xmlns:a16="http://schemas.microsoft.com/office/drawing/2014/main" val="4109907384"/>
                    </a:ext>
                  </a:extLst>
                </a:gridCol>
                <a:gridCol w="2051824">
                  <a:extLst>
                    <a:ext uri="{9D8B030D-6E8A-4147-A177-3AD203B41FA5}">
                      <a16:colId xmlns:a16="http://schemas.microsoft.com/office/drawing/2014/main" val="790342892"/>
                    </a:ext>
                  </a:extLst>
                </a:gridCol>
                <a:gridCol w="3256155">
                  <a:extLst>
                    <a:ext uri="{9D8B030D-6E8A-4147-A177-3AD203B41FA5}">
                      <a16:colId xmlns:a16="http://schemas.microsoft.com/office/drawing/2014/main" val="1301826858"/>
                    </a:ext>
                  </a:extLst>
                </a:gridCol>
              </a:tblGrid>
              <a:tr h="356465">
                <a:tc>
                  <a:txBody>
                    <a:bodyPr/>
                    <a:lstStyle/>
                    <a:p>
                      <a:endParaRPr lang="en-US" sz="1400" dirty="0"/>
                    </a:p>
                  </a:txBody>
                  <a:tcPr>
                    <a:lnB w="6350" cap="flat" cmpd="sng" algn="ctr">
                      <a:noFill/>
                      <a:prstDash val="solid"/>
                      <a:miter lim="800000"/>
                    </a:lnB>
                  </a:tcPr>
                </a:tc>
                <a:tc>
                  <a:txBody>
                    <a:bodyPr/>
                    <a:lstStyle/>
                    <a:p>
                      <a:r>
                        <a:rPr lang="en-US" sz="1400" dirty="0"/>
                        <a:t>Qualities</a:t>
                      </a:r>
                    </a:p>
                  </a:txBody>
                  <a:tcPr>
                    <a:lnB w="6350" cap="flat" cmpd="sng" algn="ctr">
                      <a:noFill/>
                      <a:prstDash val="solid"/>
                      <a:miter lim="800000"/>
                    </a:lnB>
                  </a:tcPr>
                </a:tc>
                <a:tc>
                  <a:txBody>
                    <a:bodyPr/>
                    <a:lstStyle/>
                    <a:p>
                      <a:r>
                        <a:rPr lang="en-US" sz="1400" dirty="0"/>
                        <a:t>Perpetual License</a:t>
                      </a:r>
                    </a:p>
                  </a:txBody>
                  <a:tcPr>
                    <a:lnB w="6350" cap="flat" cmpd="sng" algn="ctr">
                      <a:noFill/>
                      <a:prstDash val="solid"/>
                      <a:miter lim="800000"/>
                    </a:lnB>
                  </a:tcPr>
                </a:tc>
                <a:tc>
                  <a:txBody>
                    <a:bodyPr/>
                    <a:lstStyle/>
                    <a:p>
                      <a:r>
                        <a:rPr lang="en-US" sz="1400" dirty="0"/>
                        <a:t>Subscription License</a:t>
                      </a:r>
                    </a:p>
                  </a:txBody>
                  <a:tcPr>
                    <a:lnR>
                      <a:noFill/>
                    </a:lnR>
                    <a:lnB w="57150" cap="flat" cmpd="sng" algn="ctr">
                      <a:solidFill>
                        <a:srgbClr val="C00000"/>
                      </a:solidFill>
                      <a:prstDash val="solid"/>
                      <a:round/>
                      <a:headEnd type="none" w="med" len="med"/>
                      <a:tailEnd type="none" w="med" len="med"/>
                    </a:lnB>
                  </a:tcPr>
                </a:tc>
                <a:tc>
                  <a:txBody>
                    <a:bodyPr/>
                    <a:lstStyle/>
                    <a:p>
                      <a:pPr algn="ctr"/>
                      <a:r>
                        <a:rPr lang="en-US" sz="1400" dirty="0">
                          <a:solidFill>
                            <a:srgbClr val="C00000"/>
                          </a:solidFill>
                        </a:rPr>
                        <a:t>Aligning with OpenLMIS</a:t>
                      </a:r>
                    </a:p>
                  </a:txBody>
                  <a:tcPr>
                    <a:lnL>
                      <a:noFill/>
                    </a:lnL>
                    <a:lnR w="6350" cap="flat" cmpd="sng" algn="ctr">
                      <a:noFill/>
                      <a:prstDash val="solid"/>
                      <a:miter lim="800000"/>
                    </a:lnR>
                    <a:lnT w="6350" cap="flat" cmpd="sng" algn="ctr">
                      <a:noFill/>
                      <a:prstDash val="solid"/>
                      <a:miter lim="800000"/>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2357050486"/>
                  </a:ext>
                </a:extLst>
              </a:tr>
              <a:tr h="306400">
                <a:tc rowSpan="4">
                  <a:txBody>
                    <a:bodyPr/>
                    <a:lstStyle/>
                    <a:p>
                      <a:pPr marL="0" lvl="0" indent="0" algn="l">
                        <a:buFont typeface="Arial" panose="020B0604020202020204" pitchFamily="34" charset="0"/>
                        <a:buNone/>
                      </a:pPr>
                      <a:r>
                        <a:rPr lang="en-US" sz="1400" b="1" dirty="0"/>
                        <a:t>Budget</a:t>
                      </a:r>
                    </a:p>
                    <a:p>
                      <a:pPr marL="346075" lvl="1" indent="-285750" algn="l">
                        <a:buFont typeface="Arial" panose="020B0604020202020204" pitchFamily="34" charset="0"/>
                        <a:buChar char="•"/>
                      </a:pPr>
                      <a:r>
                        <a:rPr lang="en-US" sz="1400" b="1" dirty="0"/>
                        <a:t>Cost To Acquire</a:t>
                      </a:r>
                    </a:p>
                    <a:p>
                      <a:pPr marL="346075" lvl="1" indent="-285750" algn="l">
                        <a:buFont typeface="Arial" panose="020B0604020202020204" pitchFamily="34" charset="0"/>
                        <a:buChar char="•"/>
                      </a:pPr>
                      <a:r>
                        <a:rPr lang="en-US" sz="1400" b="1" dirty="0"/>
                        <a:t>Cost To Maintain</a:t>
                      </a:r>
                    </a:p>
                  </a:txBody>
                  <a:tcPr anchor="ctr">
                    <a:lnL w="6350" cap="flat" cmpd="sng" algn="ctr">
                      <a:noFill/>
                      <a:prstDash val="solid"/>
                      <a:miter lim="800000"/>
                    </a:lnL>
                    <a:lnR>
                      <a:noFill/>
                    </a:lnR>
                    <a:lnT w="6350" cap="flat" cmpd="sng" algn="ctr">
                      <a:noFill/>
                      <a:prstDash val="solid"/>
                      <a:miter lim="800000"/>
                    </a:lnT>
                    <a:lnB>
                      <a:noFill/>
                    </a:lnB>
                    <a:lnTlToBr w="12700" cmpd="sng">
                      <a:noFill/>
                      <a:prstDash val="solid"/>
                    </a:lnTlToBr>
                    <a:lnBlToTr w="12700" cmpd="sng">
                      <a:noFill/>
                      <a:prstDash val="solid"/>
                    </a:lnBlToTr>
                    <a:solidFill>
                      <a:schemeClr val="bg1">
                        <a:lumMod val="95000"/>
                      </a:schemeClr>
                    </a:solidFill>
                  </a:tcPr>
                </a:tc>
                <a:tc>
                  <a:txBody>
                    <a:bodyPr/>
                    <a:lstStyle/>
                    <a:p>
                      <a:r>
                        <a:rPr lang="en-US" sz="1400" dirty="0"/>
                        <a:t>Cost To User</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tc>
                  <a:txBody>
                    <a:bodyPr/>
                    <a:lstStyle/>
                    <a:p>
                      <a:r>
                        <a:rPr lang="en-US" sz="1400" dirty="0"/>
                        <a:t>High, Upfront Cost</a:t>
                      </a:r>
                    </a:p>
                  </a:txBody>
                  <a:tcPr anchor="ctr">
                    <a:lnL>
                      <a:noFill/>
                    </a:lnL>
                    <a:lnR w="57150" cap="flat" cmpd="sng" algn="ctr">
                      <a:solidFill>
                        <a:srgbClr val="C00000"/>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r>
                        <a:rPr lang="en-US" sz="1400" dirty="0"/>
                        <a:t>Low Cost Entry</a:t>
                      </a:r>
                    </a:p>
                  </a:txBody>
                  <a:tcPr anchor="ct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T w="57150" cap="flat" cmpd="sng" algn="ctr">
                      <a:solidFill>
                        <a:srgbClr val="C00000"/>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r>
                        <a:rPr lang="en-US" sz="1400" dirty="0"/>
                        <a:t>Low Entry Price</a:t>
                      </a:r>
                    </a:p>
                  </a:txBody>
                  <a:tcPr anchor="ctr">
                    <a:lnL w="57150" cap="flat" cmpd="sng" algn="ctr">
                      <a:solidFill>
                        <a:srgbClr val="C00000"/>
                      </a:solidFill>
                      <a:prstDash val="solid"/>
                      <a:round/>
                      <a:headEnd type="none" w="med" len="med"/>
                      <a:tailEnd type="none" w="med" len="med"/>
                    </a:lnL>
                    <a:lnR w="6350" cap="flat" cmpd="sng" algn="ctr">
                      <a:noFill/>
                      <a:prstDash val="solid"/>
                      <a:miter lim="800000"/>
                    </a:lnR>
                    <a:lnT w="1905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348930214"/>
                  </a:ext>
                </a:extLst>
              </a:tr>
              <a:tr h="510666">
                <a:tc vMerge="1">
                  <a:txBody>
                    <a:bodyPr/>
                    <a:lstStyle/>
                    <a:p>
                      <a:pPr marL="285750" indent="-285750">
                        <a:buFont typeface="Arial" panose="020B0604020202020204" pitchFamily="34" charset="0"/>
                        <a:buChar char="•"/>
                      </a:pPr>
                      <a:endParaRPr lang="en-US" dirty="0"/>
                    </a:p>
                  </a:txBody>
                  <a:tcPr/>
                </a:tc>
                <a:tc>
                  <a:txBody>
                    <a:bodyPr/>
                    <a:lstStyle/>
                    <a:p>
                      <a:r>
                        <a:rPr lang="en-US" sz="1400" dirty="0"/>
                        <a:t>Switching Cost</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tc>
                  <a:txBody>
                    <a:bodyPr/>
                    <a:lstStyle/>
                    <a:p>
                      <a:r>
                        <a:rPr lang="en-US" sz="1400" dirty="0"/>
                        <a:t>New Purchase - High</a:t>
                      </a:r>
                    </a:p>
                  </a:txBody>
                  <a:tcPr anchor="ctr">
                    <a:lnL>
                      <a:noFill/>
                    </a:lnL>
                    <a:lnR w="57150" cap="flat" cmpd="sng" algn="ctr">
                      <a:solidFill>
                        <a:srgbClr val="C00000"/>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r>
                        <a:rPr lang="en-US" sz="1400" dirty="0"/>
                        <a:t>Cancel At Any Time - Low</a:t>
                      </a:r>
                    </a:p>
                  </a:txBody>
                  <a:tcPr anchor="ct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r>
                        <a:rPr lang="en-US" sz="1400" dirty="0"/>
                        <a:t>Cancel At Any Time – Low Barriers</a:t>
                      </a:r>
                    </a:p>
                  </a:txBody>
                  <a:tcPr anchor="ctr">
                    <a:lnL w="57150" cap="flat" cmpd="sng" algn="ctr">
                      <a:solidFill>
                        <a:srgbClr val="C00000"/>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3981050259"/>
                  </a:ext>
                </a:extLst>
              </a:tr>
              <a:tr h="306400">
                <a:tc vMerge="1">
                  <a:txBody>
                    <a:bodyPr/>
                    <a:lstStyle/>
                    <a:p>
                      <a:pPr marL="285750" indent="-285750" algn="ctr">
                        <a:buFont typeface="Arial" panose="020B0604020202020204" pitchFamily="34" charset="0"/>
                        <a:buChar char="•"/>
                      </a:pPr>
                      <a:endParaRPr lang="en-US" dirty="0"/>
                    </a:p>
                  </a:txBody>
                  <a:tcPr anchor="ctr"/>
                </a:tc>
                <a:tc>
                  <a:txBody>
                    <a:bodyPr/>
                    <a:lstStyle/>
                    <a:p>
                      <a:r>
                        <a:rPr lang="en-US" sz="1400" dirty="0"/>
                        <a:t>Ownership</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tc>
                  <a:txBody>
                    <a:bodyPr/>
                    <a:lstStyle/>
                    <a:p>
                      <a:r>
                        <a:rPr lang="en-US" sz="1400" dirty="0"/>
                        <a:t>Yes</a:t>
                      </a:r>
                    </a:p>
                  </a:txBody>
                  <a:tcPr anchor="ctr">
                    <a:lnL>
                      <a:noFill/>
                    </a:lnL>
                    <a:lnR w="57150" cap="flat" cmpd="sng" algn="ctr">
                      <a:solidFill>
                        <a:srgbClr val="C00000"/>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r>
                        <a:rPr lang="en-US" sz="1400" dirty="0"/>
                        <a:t>No</a:t>
                      </a:r>
                    </a:p>
                  </a:txBody>
                  <a:tcPr anchor="ct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r>
                        <a:rPr lang="en-US" sz="1400" dirty="0"/>
                        <a:t>No</a:t>
                      </a:r>
                    </a:p>
                  </a:txBody>
                  <a:tcPr anchor="ctr">
                    <a:lnL w="57150" cap="flat" cmpd="sng" algn="ctr">
                      <a:solidFill>
                        <a:srgbClr val="C00000"/>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2008919430"/>
                  </a:ext>
                </a:extLst>
              </a:tr>
              <a:tr h="306400">
                <a:tc vMerge="1">
                  <a:txBody>
                    <a:bodyPr/>
                    <a:lstStyle/>
                    <a:p>
                      <a:pPr marL="285750" indent="-285750" algn="ctr">
                        <a:buFont typeface="Arial" panose="020B0604020202020204" pitchFamily="34" charset="0"/>
                        <a:buChar char="•"/>
                      </a:pPr>
                      <a:endParaRPr lang="en-US" dirty="0"/>
                    </a:p>
                  </a:txBody>
                  <a:tcPr anchor="ctr"/>
                </a:tc>
                <a:tc>
                  <a:txBody>
                    <a:bodyPr/>
                    <a:lstStyle/>
                    <a:p>
                      <a:r>
                        <a:rPr lang="en-US" sz="1400" dirty="0"/>
                        <a:t>Duration Of Ownership</a:t>
                      </a:r>
                    </a:p>
                  </a:txBody>
                  <a:tcPr anchor="ctr">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t>Long-term: Unlimited</a:t>
                      </a:r>
                    </a:p>
                  </a:txBody>
                  <a:tcPr anchor="ctr">
                    <a:lnL>
                      <a:noFill/>
                    </a:lnL>
                    <a:lnR w="57150" cap="flat" cmpd="sng" algn="ctr">
                      <a:solidFill>
                        <a:srgbClr val="C00000"/>
                      </a:solidFill>
                      <a:prstDash val="solid"/>
                      <a:round/>
                      <a:headEnd type="none" w="med" len="med"/>
                      <a:tailEnd type="none" w="med" len="med"/>
                    </a:lnR>
                    <a:lnT w="6350" cap="flat" cmpd="sng" algn="ctr">
                      <a:noFill/>
                      <a:prstDash val="solid"/>
                      <a:miter lim="800000"/>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t>Term Is Limited Contract</a:t>
                      </a:r>
                    </a:p>
                  </a:txBody>
                  <a:tcPr anchor="ct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T w="6350" cap="flat" cmpd="sng" algn="ctr">
                      <a:noFill/>
                      <a:prstDash val="solid"/>
                      <a:miter lim="800000"/>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t>Either Long-Term OR Unlimited</a:t>
                      </a:r>
                    </a:p>
                  </a:txBody>
                  <a:tcPr anchor="ctr">
                    <a:lnL w="57150" cap="flat" cmpd="sng" algn="ctr">
                      <a:solidFill>
                        <a:srgbClr val="C00000"/>
                      </a:solid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1025381106"/>
                  </a:ext>
                </a:extLst>
              </a:tr>
              <a:tr h="1123465">
                <a:tc rowSpan="2">
                  <a:txBody>
                    <a:bodyPr/>
                    <a:lstStyle/>
                    <a:p>
                      <a:pPr lvl="0" algn="l"/>
                      <a:r>
                        <a:rPr lang="en-US" sz="1400" b="1" dirty="0"/>
                        <a:t>Usability</a:t>
                      </a:r>
                    </a:p>
                  </a:txBody>
                  <a:tcPr anchor="ctr">
                    <a:lnL w="6350" cap="flat" cmpd="sng" algn="ctr">
                      <a:noFill/>
                      <a:prstDash val="solid"/>
                      <a:miter lim="800000"/>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171450" indent="-171450">
                        <a:buFont typeface="Arial" panose="020B0604020202020204" pitchFamily="34" charset="0"/>
                        <a:buChar char="•"/>
                      </a:pPr>
                      <a:r>
                        <a:rPr lang="en-US" sz="1400" dirty="0"/>
                        <a:t>Install</a:t>
                      </a:r>
                    </a:p>
                    <a:p>
                      <a:pPr marL="171450" indent="-171450">
                        <a:buFont typeface="Arial" panose="020B0604020202020204" pitchFamily="34" charset="0"/>
                        <a:buChar char="•"/>
                      </a:pPr>
                      <a:r>
                        <a:rPr lang="en-US" sz="1400" dirty="0"/>
                        <a:t>Learn</a:t>
                      </a:r>
                    </a:p>
                    <a:p>
                      <a:pPr marL="171450" indent="-171450">
                        <a:buFont typeface="Arial" panose="020B0604020202020204" pitchFamily="34" charset="0"/>
                        <a:buChar char="•"/>
                      </a:pPr>
                      <a:r>
                        <a:rPr lang="en-US" sz="1400" dirty="0"/>
                        <a:t>Configuring</a:t>
                      </a:r>
                    </a:p>
                    <a:p>
                      <a:pPr marL="171450" indent="-171450">
                        <a:buFont typeface="Arial" panose="020B0604020202020204" pitchFamily="34" charset="0"/>
                        <a:buChar char="•"/>
                      </a:pPr>
                      <a:r>
                        <a:rPr lang="en-US" sz="1400" dirty="0"/>
                        <a:t>Operating</a:t>
                      </a:r>
                    </a:p>
                    <a:p>
                      <a:pPr marL="171450" indent="-171450">
                        <a:buFont typeface="Arial" panose="020B0604020202020204" pitchFamily="34" charset="0"/>
                        <a:buChar char="•"/>
                      </a:pPr>
                      <a:r>
                        <a:rPr lang="en-US" sz="1400" dirty="0"/>
                        <a:t>Monitoring</a:t>
                      </a:r>
                    </a:p>
                  </a:txBody>
                  <a:tcPr anchor="ctr">
                    <a:lnL>
                      <a:noFill/>
                    </a:lnL>
                    <a:lnR w="571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tc>
                  <a:txBody>
                    <a:bodyPr/>
                    <a:lstStyle/>
                    <a:p>
                      <a:r>
                        <a:rPr lang="en-US" sz="1400" dirty="0"/>
                        <a:t>Owner’s Responsibility &amp; Expense</a:t>
                      </a:r>
                    </a:p>
                  </a:txBody>
                  <a:tcPr anchor="ct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t>Contractor’s Responsibility &amp; Expense</a:t>
                      </a:r>
                    </a:p>
                  </a:txBody>
                  <a:tcPr anchor="ctr">
                    <a:lnL w="57150" cap="flat" cmpd="sng" algn="ctr">
                      <a:solidFill>
                        <a:srgbClr val="C00000"/>
                      </a:solidFill>
                      <a:prstDash val="solid"/>
                      <a:round/>
                      <a:headEnd type="none" w="med" len="med"/>
                      <a:tailEnd type="none" w="med" len="med"/>
                    </a:lnL>
                    <a:lnR w="6350" cap="flat" cmpd="sng" algn="ctr">
                      <a:noFill/>
                      <a:prstDash val="solid"/>
                      <a:miter lim="800000"/>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t>Owner’s Responsibility &amp; Expense</a:t>
                      </a:r>
                    </a:p>
                    <a:p>
                      <a:pPr marL="285750" indent="-285750">
                        <a:buFontTx/>
                        <a:buChar char="-"/>
                      </a:pPr>
                      <a:r>
                        <a:rPr lang="en-US" sz="1400" dirty="0"/>
                        <a:t>In House</a:t>
                      </a:r>
                    </a:p>
                    <a:p>
                      <a:pPr marL="285750" indent="-285750">
                        <a:buFontTx/>
                        <a:buChar char="-"/>
                      </a:pPr>
                      <a:r>
                        <a:rPr lang="en-US" sz="1400" dirty="0"/>
                        <a:t>Outsourced</a:t>
                      </a:r>
                    </a:p>
                  </a:txBody>
                  <a:tcPr anchor="ctr">
                    <a:lnL>
                      <a:noFill/>
                    </a:lnL>
                    <a:lnR w="6350" cap="flat" cmpd="sng" algn="ctr">
                      <a:noFill/>
                      <a:prstDash val="solid"/>
                      <a:miter lim="800000"/>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1219875045"/>
                  </a:ext>
                </a:extLst>
              </a:tr>
              <a:tr h="306400">
                <a:tc vMerge="1">
                  <a:txBody>
                    <a:bodyPr/>
                    <a:lstStyle/>
                    <a:p>
                      <a:pPr marL="285750" indent="-285750" algn="ctr">
                        <a:buFont typeface="Arial" panose="020B0604020202020204" pitchFamily="34" charset="0"/>
                        <a:buChar char="•"/>
                      </a:pPr>
                      <a:endParaRPr lang="en-US" dirty="0"/>
                    </a:p>
                  </a:txBody>
                  <a:tcPr anchor="ctr"/>
                </a:tc>
                <a:tc>
                  <a:txBody>
                    <a:bodyPr/>
                    <a:lstStyle/>
                    <a:p>
                      <a:r>
                        <a:rPr lang="en-US" sz="1400" dirty="0"/>
                        <a:t>Internet Connection</a:t>
                      </a:r>
                    </a:p>
                  </a:txBody>
                  <a:tcPr anchor="ctr">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t>Not Required</a:t>
                      </a:r>
                    </a:p>
                  </a:txBody>
                  <a:tcPr anchor="ctr">
                    <a:lnL>
                      <a:noFill/>
                    </a:lnL>
                    <a:lnR w="57150" cap="flat" cmpd="sng" algn="ctr">
                      <a:solidFill>
                        <a:srgbClr val="C00000"/>
                      </a:solidFill>
                      <a:prstDash val="solid"/>
                      <a:round/>
                      <a:headEnd type="none" w="med" len="med"/>
                      <a:tailEnd type="none" w="med" len="med"/>
                    </a:lnR>
                    <a:lnT w="5715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t>Required</a:t>
                      </a:r>
                    </a:p>
                  </a:txBody>
                  <a:tcPr anchor="ct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t>Required</a:t>
                      </a:r>
                    </a:p>
                  </a:txBody>
                  <a:tcPr anchor="ctr">
                    <a:lnL w="57150" cap="flat" cmpd="sng" algn="ctr">
                      <a:solidFill>
                        <a:srgbClr val="C00000"/>
                      </a:solid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3550961456"/>
                  </a:ext>
                </a:extLst>
              </a:tr>
              <a:tr h="356465">
                <a:tc rowSpan="3">
                  <a:txBody>
                    <a:bodyPr/>
                    <a:lstStyle/>
                    <a:p>
                      <a:pPr lvl="0" algn="l"/>
                      <a:r>
                        <a:rPr lang="en-US" sz="1400" b="1" dirty="0"/>
                        <a:t>Portable</a:t>
                      </a:r>
                    </a:p>
                    <a:p>
                      <a:pPr marL="346075" lvl="1" indent="-285750" algn="l">
                        <a:buFont typeface="Arial" panose="020B0604020202020204" pitchFamily="34" charset="0"/>
                        <a:buChar char="•"/>
                      </a:pPr>
                      <a:r>
                        <a:rPr lang="en-US" sz="1400" b="1" dirty="0"/>
                        <a:t>Adaptable</a:t>
                      </a:r>
                    </a:p>
                    <a:p>
                      <a:pPr marL="346075" lvl="1" indent="-285750" algn="l">
                        <a:buFont typeface="Arial" panose="020B0604020202020204" pitchFamily="34" charset="0"/>
                        <a:buChar char="•"/>
                      </a:pPr>
                      <a:r>
                        <a:rPr lang="en-US" sz="1400" b="1" dirty="0"/>
                        <a:t>Replaceable</a:t>
                      </a:r>
                    </a:p>
                  </a:txBody>
                  <a:tcPr anchor="ctr">
                    <a:lnL w="6350" cap="flat" cmpd="sng" algn="ctr">
                      <a:noFill/>
                      <a:prstDash val="solid"/>
                      <a:miter lim="800000"/>
                    </a:lnL>
                    <a:lnR>
                      <a:noFill/>
                    </a:lnR>
                    <a:lnT>
                      <a:noFill/>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tc>
                  <a:txBody>
                    <a:bodyPr/>
                    <a:lstStyle/>
                    <a:p>
                      <a:r>
                        <a:rPr lang="en-US" sz="1400" dirty="0"/>
                        <a:t>Control Over Version</a:t>
                      </a:r>
                    </a:p>
                  </a:txBody>
                  <a:tcPr anchor="ctr">
                    <a:lnL>
                      <a:noFill/>
                    </a:lnL>
                    <a:lnR>
                      <a:noFill/>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tc>
                  <a:txBody>
                    <a:bodyPr/>
                    <a:lstStyle/>
                    <a:p>
                      <a:r>
                        <a:rPr lang="en-US" sz="1400" dirty="0"/>
                        <a:t>Limited Control</a:t>
                      </a:r>
                    </a:p>
                  </a:txBody>
                  <a:tcPr anchor="ctr">
                    <a:lnL>
                      <a:noFill/>
                    </a:lnL>
                    <a:lnR w="571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r>
                        <a:rPr lang="en-US" sz="1400" dirty="0"/>
                        <a:t>Try, Buy, Adopt Features In Modules</a:t>
                      </a:r>
                    </a:p>
                  </a:txBody>
                  <a:tcPr anchor="ct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T w="57150" cap="flat" cmpd="sng" algn="ctr">
                      <a:solidFill>
                        <a:srgbClr val="C00000"/>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r>
                        <a:rPr lang="en-US" sz="1400" dirty="0"/>
                        <a:t>Try, Use, Adopt Features Needed</a:t>
                      </a:r>
                    </a:p>
                  </a:txBody>
                  <a:tcPr anchor="ctr">
                    <a:lnL w="57150" cap="flat" cmpd="sng" algn="ctr">
                      <a:solidFill>
                        <a:srgbClr val="C00000"/>
                      </a:solidFill>
                      <a:prstDash val="solid"/>
                      <a:round/>
                      <a:headEnd type="none" w="med" len="med"/>
                      <a:tailEnd type="none" w="med" len="med"/>
                    </a:lnL>
                    <a:lnR w="6350" cap="flat" cmpd="sng" algn="ctr">
                      <a:noFill/>
                      <a:prstDash val="solid"/>
                      <a:miter lim="800000"/>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1956001987"/>
                  </a:ext>
                </a:extLst>
              </a:tr>
              <a:tr h="356465">
                <a:tc vMerge="1">
                  <a:txBody>
                    <a:bodyPr/>
                    <a:lstStyle/>
                    <a:p>
                      <a:pPr marL="285750" indent="-285750">
                        <a:buFont typeface="Arial" panose="020B0604020202020204" pitchFamily="34" charset="0"/>
                        <a:buChar char="•"/>
                      </a:pPr>
                      <a:endParaRPr lang="en-US" dirty="0"/>
                    </a:p>
                  </a:txBody>
                  <a:tcPr/>
                </a:tc>
                <a:tc>
                  <a:txBody>
                    <a:bodyPr/>
                    <a:lstStyle/>
                    <a:p>
                      <a:r>
                        <a:rPr lang="en-US" sz="1400" dirty="0"/>
                        <a:t>Latest Version</a:t>
                      </a:r>
                    </a:p>
                  </a:txBody>
                  <a:tcPr anchor="ctr">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tc>
                  <a:txBody>
                    <a:bodyPr/>
                    <a:lstStyle/>
                    <a:p>
                      <a:r>
                        <a:rPr lang="en-US" sz="1400" dirty="0"/>
                        <a:t>At Purchase Only</a:t>
                      </a:r>
                    </a:p>
                  </a:txBody>
                  <a:tcPr anchor="ctr">
                    <a:lnL>
                      <a:noFill/>
                    </a:lnL>
                    <a:lnR w="57150" cap="flat" cmpd="sng" algn="ctr">
                      <a:solidFill>
                        <a:srgbClr val="C00000"/>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r>
                        <a:rPr lang="en-US" sz="1400" dirty="0"/>
                        <a:t>Ongoing</a:t>
                      </a:r>
                    </a:p>
                  </a:txBody>
                  <a:tcPr anchor="ct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r>
                        <a:rPr lang="en-US" sz="1400" dirty="0"/>
                        <a:t>Ongoing</a:t>
                      </a:r>
                    </a:p>
                  </a:txBody>
                  <a:tcPr anchor="ctr">
                    <a:lnL w="57150" cap="flat" cmpd="sng" algn="ctr">
                      <a:solidFill>
                        <a:srgbClr val="C00000"/>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617906452"/>
                  </a:ext>
                </a:extLst>
              </a:tr>
              <a:tr h="356465">
                <a:tc vMerge="1">
                  <a:txBody>
                    <a:bodyPr/>
                    <a:lstStyle/>
                    <a:p>
                      <a:pPr marL="285750" indent="-285750">
                        <a:buFont typeface="Arial" panose="020B0604020202020204" pitchFamily="34" charset="0"/>
                        <a:buChar char="•"/>
                      </a:pPr>
                      <a:endParaRPr lang="en-US" dirty="0"/>
                    </a:p>
                  </a:txBody>
                  <a:tcPr/>
                </a:tc>
                <a:tc>
                  <a:txBody>
                    <a:bodyPr/>
                    <a:lstStyle/>
                    <a:p>
                      <a:r>
                        <a:rPr lang="en-US" sz="1400" dirty="0"/>
                        <a:t>Switching Risk</a:t>
                      </a:r>
                    </a:p>
                  </a:txBody>
                  <a:tcPr anchor="ctr">
                    <a:lnL>
                      <a:noFill/>
                    </a:lnL>
                    <a:lnR>
                      <a:noFill/>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400" dirty="0"/>
                        <a:t>Low</a:t>
                      </a:r>
                    </a:p>
                  </a:txBody>
                  <a:tcPr anchor="ctr">
                    <a:lnL>
                      <a:noFill/>
                    </a:lnL>
                    <a:lnR w="57150" cap="flat" cmpd="sng" algn="ctr">
                      <a:solidFill>
                        <a:srgbClr val="C00000"/>
                      </a:solidFill>
                      <a:prstDash val="solid"/>
                      <a:round/>
                      <a:headEnd type="none" w="med" len="med"/>
                      <a:tailEnd type="none" w="med" len="med"/>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t>High</a:t>
                      </a:r>
                    </a:p>
                  </a:txBody>
                  <a:tcPr anchor="ct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T w="6350" cap="flat" cmpd="sng" algn="ctr">
                      <a:noFill/>
                      <a:prstDash val="solid"/>
                      <a:miter lim="800000"/>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t>High</a:t>
                      </a:r>
                    </a:p>
                  </a:txBody>
                  <a:tcPr anchor="ctr">
                    <a:lnL w="57150" cap="flat" cmpd="sng" algn="ctr">
                      <a:solidFill>
                        <a:srgbClr val="C00000"/>
                      </a:solid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988521151"/>
                  </a:ext>
                </a:extLst>
              </a:tr>
              <a:tr h="623813">
                <a:tc>
                  <a:txBody>
                    <a:bodyPr/>
                    <a:lstStyle/>
                    <a:p>
                      <a:pPr marL="0" lvl="0" indent="0" algn="l">
                        <a:buFont typeface="Arial" panose="020B0604020202020204" pitchFamily="34" charset="0"/>
                        <a:buNone/>
                      </a:pPr>
                      <a:r>
                        <a:rPr lang="en-US" sz="1400" b="1" dirty="0"/>
                        <a:t>Relationship With Customer</a:t>
                      </a:r>
                    </a:p>
                  </a:txBody>
                  <a:tcPr anchor="ct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tc>
                  <a:txBody>
                    <a:bodyPr/>
                    <a:lstStyle/>
                    <a:p>
                      <a:r>
                        <a:rPr lang="en-US" sz="1400" dirty="0"/>
                        <a:t>Frequency</a:t>
                      </a:r>
                    </a:p>
                  </a:txBody>
                  <a:tcPr anchor="ctr">
                    <a:lnL>
                      <a:noFill/>
                    </a:lnL>
                    <a:lnR>
                      <a:noFill/>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chemeClr val="bg1">
                        <a:lumMod val="95000"/>
                      </a:schemeClr>
                    </a:solidFill>
                  </a:tcPr>
                </a:tc>
                <a:tc>
                  <a:txBody>
                    <a:bodyPr/>
                    <a:lstStyle/>
                    <a:p>
                      <a:r>
                        <a:rPr lang="en-US" sz="1400" dirty="0"/>
                        <a:t>One-time</a:t>
                      </a:r>
                    </a:p>
                  </a:txBody>
                  <a:tcPr anchor="ctr">
                    <a:lnL>
                      <a:noFill/>
                    </a:lnL>
                    <a:lnR w="571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tcPr>
                </a:tc>
                <a:tc>
                  <a:txBody>
                    <a:bodyPr/>
                    <a:lstStyle/>
                    <a:p>
                      <a:r>
                        <a:rPr lang="en-US" sz="1400" dirty="0"/>
                        <a:t>Ongoing</a:t>
                      </a:r>
                    </a:p>
                  </a:txBody>
                  <a:tcPr anchor="ctr">
                    <a:lnL w="57150" cap="flat" cmpd="sng" algn="ctr">
                      <a:solidFill>
                        <a:srgbClr val="C00000"/>
                      </a:solidFill>
                      <a:prstDash val="solid"/>
                      <a:round/>
                      <a:headEnd type="none" w="med" len="med"/>
                      <a:tailEnd type="none" w="med" len="med"/>
                    </a:lnL>
                    <a:lnR w="57150" cap="flat" cmpd="sng" algn="ctr">
                      <a:solidFill>
                        <a:srgbClr val="C00000"/>
                      </a:solidFill>
                      <a:prstDash val="solid"/>
                      <a:round/>
                      <a:headEnd type="none" w="med" len="med"/>
                      <a:tailEnd type="none" w="med" len="med"/>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t>Ongoing</a:t>
                      </a:r>
                    </a:p>
                  </a:txBody>
                  <a:tcPr anchor="ctr">
                    <a:lnL w="57150" cap="flat" cmpd="sng" algn="ctr">
                      <a:solidFill>
                        <a:srgbClr val="C00000"/>
                      </a:solidFill>
                      <a:prstDash val="solid"/>
                      <a:round/>
                      <a:headEnd type="none" w="med" len="med"/>
                      <a:tailEnd type="none" w="med" len="med"/>
                    </a:lnL>
                    <a:lnR w="6350" cap="flat" cmpd="sng" algn="ctr">
                      <a:noFill/>
                      <a:prstDash val="solid"/>
                      <a:miter lim="800000"/>
                    </a:lnR>
                    <a:lnT w="12700" cap="flat" cmpd="sng" algn="ctr">
                      <a:solidFill>
                        <a:schemeClr val="tx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1477716644"/>
                  </a:ext>
                </a:extLst>
              </a:tr>
            </a:tbl>
          </a:graphicData>
        </a:graphic>
      </p:graphicFrame>
      <p:sp>
        <p:nvSpPr>
          <p:cNvPr id="15" name="Title 1">
            <a:extLst>
              <a:ext uri="{FF2B5EF4-FFF2-40B4-BE49-F238E27FC236}">
                <a16:creationId xmlns:a16="http://schemas.microsoft.com/office/drawing/2014/main" id="{3C563B6B-541B-4A09-83F7-E41D8330ACF0}"/>
              </a:ext>
            </a:extLst>
          </p:cNvPr>
          <p:cNvSpPr>
            <a:spLocks noGrp="1"/>
          </p:cNvSpPr>
          <p:nvPr>
            <p:ph type="title"/>
          </p:nvPr>
        </p:nvSpPr>
        <p:spPr>
          <a:xfrm>
            <a:off x="630114" y="0"/>
            <a:ext cx="10515600" cy="1325563"/>
          </a:xfrm>
        </p:spPr>
        <p:txBody>
          <a:bodyPr/>
          <a:lstStyle/>
          <a:p>
            <a:r>
              <a:rPr lang="en-US" dirty="0"/>
              <a:t>PAYING FOR SOFTWARE:</a:t>
            </a:r>
            <a:br>
              <a:rPr lang="en-US" sz="2800" dirty="0"/>
            </a:br>
            <a:r>
              <a:rPr lang="en-US" sz="2800" dirty="0">
                <a:solidFill>
                  <a:srgbClr val="C00000"/>
                </a:solidFill>
              </a:rPr>
              <a:t>Subscription License is Most Suited for OpenLMIS</a:t>
            </a:r>
          </a:p>
        </p:txBody>
      </p:sp>
    </p:spTree>
    <p:extLst>
      <p:ext uri="{BB962C8B-B14F-4D97-AF65-F5344CB8AC3E}">
        <p14:creationId xmlns:p14="http://schemas.microsoft.com/office/powerpoint/2010/main" val="3446618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4EBFB-E458-420F-9772-ED3E2A13CC00}"/>
              </a:ext>
            </a:extLst>
          </p:cNvPr>
          <p:cNvSpPr>
            <a:spLocks noGrp="1"/>
          </p:cNvSpPr>
          <p:nvPr>
            <p:ph type="title"/>
          </p:nvPr>
        </p:nvSpPr>
        <p:spPr>
          <a:xfrm>
            <a:off x="838200" y="0"/>
            <a:ext cx="10515600" cy="1325563"/>
          </a:xfrm>
        </p:spPr>
        <p:txBody>
          <a:bodyPr/>
          <a:lstStyle/>
          <a:p>
            <a:r>
              <a:rPr lang="en-US" dirty="0"/>
              <a:t>PAYING FOR SOFTWARE:</a:t>
            </a:r>
            <a:br>
              <a:rPr lang="en-US" dirty="0"/>
            </a:br>
            <a:r>
              <a:rPr lang="en-US" sz="2800" dirty="0">
                <a:solidFill>
                  <a:srgbClr val="C00000"/>
                </a:solidFill>
              </a:rPr>
              <a:t>Recommend Subscription Pricing Models</a:t>
            </a:r>
          </a:p>
        </p:txBody>
      </p:sp>
      <p:graphicFrame>
        <p:nvGraphicFramePr>
          <p:cNvPr id="4" name="Table 3">
            <a:extLst>
              <a:ext uri="{FF2B5EF4-FFF2-40B4-BE49-F238E27FC236}">
                <a16:creationId xmlns:a16="http://schemas.microsoft.com/office/drawing/2014/main" id="{2568F696-3AE4-409A-9DFB-F2339C933DDE}"/>
              </a:ext>
            </a:extLst>
          </p:cNvPr>
          <p:cNvGraphicFramePr>
            <a:graphicFrameLocks noGrp="1"/>
          </p:cNvGraphicFramePr>
          <p:nvPr>
            <p:extLst>
              <p:ext uri="{D42A27DB-BD31-4B8C-83A1-F6EECF244321}">
                <p14:modId xmlns:p14="http://schemas.microsoft.com/office/powerpoint/2010/main" val="1609505812"/>
              </p:ext>
            </p:extLst>
          </p:nvPr>
        </p:nvGraphicFramePr>
        <p:xfrm>
          <a:off x="838200" y="1325563"/>
          <a:ext cx="10515600" cy="5418959"/>
        </p:xfrm>
        <a:graphic>
          <a:graphicData uri="http://schemas.openxmlformats.org/drawingml/2006/table">
            <a:tbl>
              <a:tblPr firstRow="1" firstCol="1" bandRow="1">
                <a:tableStyleId>{6E25E649-3F16-4E02-A733-19D2CDBF48F0}</a:tableStyleId>
              </a:tblPr>
              <a:tblGrid>
                <a:gridCol w="2272990">
                  <a:extLst>
                    <a:ext uri="{9D8B030D-6E8A-4147-A177-3AD203B41FA5}">
                      <a16:colId xmlns:a16="http://schemas.microsoft.com/office/drawing/2014/main" val="2380869210"/>
                    </a:ext>
                  </a:extLst>
                </a:gridCol>
                <a:gridCol w="5040351">
                  <a:extLst>
                    <a:ext uri="{9D8B030D-6E8A-4147-A177-3AD203B41FA5}">
                      <a16:colId xmlns:a16="http://schemas.microsoft.com/office/drawing/2014/main" val="1538245448"/>
                    </a:ext>
                  </a:extLst>
                </a:gridCol>
                <a:gridCol w="3202259">
                  <a:extLst>
                    <a:ext uri="{9D8B030D-6E8A-4147-A177-3AD203B41FA5}">
                      <a16:colId xmlns:a16="http://schemas.microsoft.com/office/drawing/2014/main" val="48365213"/>
                    </a:ext>
                  </a:extLst>
                </a:gridCol>
              </a:tblGrid>
              <a:tr h="356155">
                <a:tc>
                  <a:txBody>
                    <a:bodyPr/>
                    <a:lstStyle/>
                    <a:p>
                      <a:pPr marL="217805" marR="0" algn="l">
                        <a:lnSpc>
                          <a:spcPct val="90000"/>
                        </a:lnSpc>
                        <a:spcBef>
                          <a:spcPts val="0"/>
                        </a:spcBef>
                        <a:spcAft>
                          <a:spcPts val="0"/>
                        </a:spcAft>
                      </a:pPr>
                      <a:r>
                        <a:rPr lang="en-US" sz="1400" dirty="0">
                          <a:effectLst/>
                        </a:rPr>
                        <a:t>Pricing Model</a:t>
                      </a:r>
                      <a:endParaRPr lang="en-US" sz="1400" dirty="0">
                        <a:effectLst/>
                        <a:latin typeface="+mj-lt"/>
                        <a:ea typeface="Times New Roman" panose="02020603050405020304" pitchFamily="18" charset="0"/>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chemeClr val="tx1"/>
                    </a:solidFill>
                  </a:tcPr>
                </a:tc>
                <a:tc>
                  <a:txBody>
                    <a:bodyPr/>
                    <a:lstStyle/>
                    <a:p>
                      <a:pPr marL="219710" marR="0" algn="ctr">
                        <a:lnSpc>
                          <a:spcPct val="90000"/>
                        </a:lnSpc>
                        <a:spcBef>
                          <a:spcPts val="0"/>
                        </a:spcBef>
                        <a:spcAft>
                          <a:spcPts val="0"/>
                        </a:spcAft>
                      </a:pPr>
                      <a:r>
                        <a:rPr lang="en-US" sz="1400" dirty="0">
                          <a:effectLst/>
                        </a:rPr>
                        <a:t>Description</a:t>
                      </a:r>
                      <a:endParaRPr lang="en-US" sz="1400" dirty="0">
                        <a:effectLst/>
                        <a:latin typeface="+mj-lt"/>
                        <a:ea typeface="Times New Roman" panose="02020603050405020304" pitchFamily="18" charset="0"/>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chemeClr val="tx1"/>
                    </a:solidFill>
                  </a:tcPr>
                </a:tc>
                <a:tc>
                  <a:txBody>
                    <a:bodyPr/>
                    <a:lstStyle/>
                    <a:p>
                      <a:pPr marL="228600" marR="0" algn="ctr">
                        <a:lnSpc>
                          <a:spcPct val="90000"/>
                        </a:lnSpc>
                        <a:spcBef>
                          <a:spcPts val="0"/>
                        </a:spcBef>
                        <a:spcAft>
                          <a:spcPts val="0"/>
                        </a:spcAft>
                      </a:pPr>
                      <a:r>
                        <a:rPr lang="en-US" sz="1400" dirty="0">
                          <a:solidFill>
                            <a:srgbClr val="C00000"/>
                          </a:solidFill>
                          <a:effectLst/>
                        </a:rPr>
                        <a:t>Aligning with OpenLMIS</a:t>
                      </a:r>
                      <a:endParaRPr lang="en-US" sz="1400" dirty="0">
                        <a:solidFill>
                          <a:srgbClr val="C00000"/>
                        </a:solidFill>
                        <a:effectLst/>
                        <a:latin typeface="+mj-lt"/>
                        <a:ea typeface="Raleway" panose="020B0003030101060003" pitchFamily="34" charset="0"/>
                        <a:cs typeface="Times New Roman" panose="02020603050405020304" pitchFamily="18" charset="0"/>
                      </a:endParaRPr>
                    </a:p>
                  </a:txBody>
                  <a:tcPr marL="68580" marR="68580" marT="0" marB="0" anchor="ctr">
                    <a:lnL>
                      <a:noFill/>
                    </a:lnL>
                    <a:lnR>
                      <a:noFill/>
                    </a:lnR>
                    <a:lnT w="254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2836231487"/>
                  </a:ext>
                </a:extLst>
              </a:tr>
              <a:tr h="356155">
                <a:tc>
                  <a:txBody>
                    <a:bodyPr/>
                    <a:lstStyle/>
                    <a:p>
                      <a:pPr marL="217805" marR="0" algn="l">
                        <a:lnSpc>
                          <a:spcPct val="90000"/>
                        </a:lnSpc>
                        <a:spcBef>
                          <a:spcPts val="0"/>
                        </a:spcBef>
                        <a:spcAft>
                          <a:spcPts val="0"/>
                        </a:spcAft>
                      </a:pPr>
                      <a:r>
                        <a:rPr lang="en-US" sz="1200" kern="1200" dirty="0">
                          <a:effectLst/>
                        </a:rPr>
                        <a:t>Flat Rate</a:t>
                      </a:r>
                      <a:endParaRPr lang="en-US" sz="1200" dirty="0">
                        <a:effectLst/>
                        <a:latin typeface="+mj-lt"/>
                        <a:ea typeface="Times New Roman" panose="02020603050405020304" pitchFamily="18" charset="0"/>
                      </a:endParaRPr>
                    </a:p>
                  </a:txBody>
                  <a:tcPr marL="68580" marR="68580" marT="0" marB="0" anchor="ctr">
                    <a:lnL>
                      <a:noFill/>
                    </a:lnL>
                    <a:lnR>
                      <a:noFill/>
                    </a:lnR>
                    <a:lnT w="25400" cmpd="sng">
                      <a:noFill/>
                    </a:lnT>
                    <a:lnB>
                      <a:noFill/>
                    </a:lnB>
                    <a:lnTlToBr w="12700" cmpd="sng">
                      <a:noFill/>
                      <a:prstDash val="solid"/>
                    </a:lnTlToBr>
                    <a:lnBlToTr w="12700" cmpd="sng">
                      <a:noFill/>
                      <a:prstDash val="solid"/>
                    </a:lnBlToTr>
                    <a:solidFill>
                      <a:schemeClr val="tx1"/>
                    </a:solidFill>
                  </a:tcPr>
                </a:tc>
                <a:tc>
                  <a:txBody>
                    <a:bodyPr/>
                    <a:lstStyle/>
                    <a:p>
                      <a:pPr marL="0" marR="0" lvl="0" indent="0" algn="l">
                        <a:lnSpc>
                          <a:spcPct val="90000"/>
                        </a:lnSpc>
                        <a:spcBef>
                          <a:spcPts val="0"/>
                        </a:spcBef>
                        <a:spcAft>
                          <a:spcPts val="0"/>
                        </a:spcAft>
                        <a:buFont typeface="Symbol" panose="05050102010706020507" pitchFamily="18" charset="2"/>
                        <a:buNone/>
                      </a:pPr>
                      <a:r>
                        <a:rPr lang="en-US" sz="1200" kern="1200" dirty="0">
                          <a:solidFill>
                            <a:schemeClr val="bg1">
                              <a:lumMod val="75000"/>
                            </a:schemeClr>
                          </a:solidFill>
                          <a:effectLst/>
                        </a:rPr>
                        <a:t>Charges a single fixed fee for the software.</a:t>
                      </a:r>
                      <a:endParaRPr lang="en-US" sz="1200" dirty="0">
                        <a:solidFill>
                          <a:schemeClr val="bg1">
                            <a:lumMod val="75000"/>
                          </a:schemeClr>
                        </a:solidFill>
                        <a:effectLst/>
                      </a:endParaRPr>
                    </a:p>
                    <a:p>
                      <a:pPr marL="219710" marR="0" algn="l">
                        <a:lnSpc>
                          <a:spcPct val="90000"/>
                        </a:lnSpc>
                        <a:spcBef>
                          <a:spcPts val="0"/>
                        </a:spcBef>
                        <a:spcAft>
                          <a:spcPts val="0"/>
                        </a:spcAft>
                      </a:pPr>
                      <a:r>
                        <a:rPr lang="en-US" sz="1200" kern="1200" dirty="0">
                          <a:effectLst/>
                        </a:rPr>
                        <a:t> </a:t>
                      </a:r>
                      <a:endParaRPr lang="en-US" sz="1200" dirty="0">
                        <a:effectLst/>
                        <a:latin typeface="+mj-lt"/>
                        <a:ea typeface="Times New Roman" panose="02020603050405020304" pitchFamily="18" charset="0"/>
                      </a:endParaRPr>
                    </a:p>
                  </a:txBody>
                  <a:tcPr marL="68580" marR="68580" marT="0" marB="0" anchor="ctr">
                    <a:lnL>
                      <a:noFill/>
                    </a:lnL>
                    <a:lnR>
                      <a:noFill/>
                    </a:lnR>
                    <a:lnT w="254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a:lnSpc>
                          <a:spcPct val="90000"/>
                        </a:lnSpc>
                        <a:spcBef>
                          <a:spcPts val="0"/>
                        </a:spcBef>
                        <a:spcAft>
                          <a:spcPts val="0"/>
                        </a:spcAft>
                        <a:buFont typeface="Arial" panose="020B0604020202020204" pitchFamily="34" charset="0"/>
                        <a:buChar char="•"/>
                      </a:pPr>
                      <a:r>
                        <a:rPr lang="en-US" sz="1200" kern="1200" dirty="0">
                          <a:effectLst/>
                        </a:rPr>
                        <a:t>Becomes a Perpetual License</a:t>
                      </a:r>
                    </a:p>
                    <a:p>
                      <a:pPr marL="171450" marR="0" indent="-171450" algn="l">
                        <a:lnSpc>
                          <a:spcPct val="90000"/>
                        </a:lnSpc>
                        <a:spcBef>
                          <a:spcPts val="0"/>
                        </a:spcBef>
                        <a:spcAft>
                          <a:spcPts val="0"/>
                        </a:spcAft>
                        <a:buFont typeface="Arial" panose="020B0604020202020204" pitchFamily="34" charset="0"/>
                        <a:buChar char="•"/>
                      </a:pPr>
                      <a:r>
                        <a:rPr lang="en-US" sz="1200" kern="1200" dirty="0">
                          <a:effectLst/>
                          <a:latin typeface="+mj-lt"/>
                          <a:ea typeface="Raleway" panose="020B0003030101060003" pitchFamily="34" charset="0"/>
                          <a:cs typeface="Times New Roman" panose="02020603050405020304" pitchFamily="18" charset="0"/>
                        </a:rPr>
                        <a:t>How to Determine Price vs D/S and Competitors</a:t>
                      </a:r>
                      <a:endParaRPr lang="en-US" sz="1200" dirty="0">
                        <a:effectLst/>
                        <a:latin typeface="+mj-lt"/>
                        <a:ea typeface="Raleway" panose="020B0003030101060003" pitchFamily="34" charset="0"/>
                        <a:cs typeface="Times New Roman" panose="02020603050405020304" pitchFamily="18" charset="0"/>
                      </a:endParaRPr>
                    </a:p>
                  </a:txBody>
                  <a:tcPr marL="68580" marR="68580" marT="0" marB="0">
                    <a:lnL>
                      <a:noFill/>
                    </a:lnL>
                    <a:lnR>
                      <a:noFill/>
                    </a:lnR>
                    <a:lnT w="19050" cap="flat" cmpd="sng" algn="ctr">
                      <a:solidFill>
                        <a:schemeClr val="tx1"/>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4244213077"/>
                  </a:ext>
                </a:extLst>
              </a:tr>
              <a:tr h="419406">
                <a:tc>
                  <a:txBody>
                    <a:bodyPr/>
                    <a:lstStyle/>
                    <a:p>
                      <a:pPr marL="217805" marR="0" algn="l">
                        <a:lnSpc>
                          <a:spcPct val="90000"/>
                        </a:lnSpc>
                        <a:spcBef>
                          <a:spcPts val="0"/>
                        </a:spcBef>
                        <a:spcAft>
                          <a:spcPts val="0"/>
                        </a:spcAft>
                      </a:pPr>
                      <a:r>
                        <a:rPr lang="en-US" sz="1200" kern="1200" dirty="0">
                          <a:effectLst/>
                        </a:rPr>
                        <a:t>Usage:  </a:t>
                      </a:r>
                      <a:endParaRPr lang="en-US" sz="1200" dirty="0">
                        <a:effectLst/>
                      </a:endParaRPr>
                    </a:p>
                    <a:p>
                      <a:pPr marL="742950" marR="0" lvl="1" indent="-285750" algn="l">
                        <a:lnSpc>
                          <a:spcPct val="90000"/>
                        </a:lnSpc>
                        <a:spcBef>
                          <a:spcPts val="0"/>
                        </a:spcBef>
                        <a:spcAft>
                          <a:spcPts val="0"/>
                        </a:spcAft>
                        <a:buFont typeface="Arial" panose="020B0604020202020204" pitchFamily="34" charset="0"/>
                        <a:buChar char="•"/>
                        <a:tabLst>
                          <a:tab pos="914400" algn="l"/>
                        </a:tabLst>
                      </a:pPr>
                      <a:r>
                        <a:rPr lang="en-US" sz="1200" kern="1200" dirty="0">
                          <a:effectLst/>
                        </a:rPr>
                        <a:t>Per User</a:t>
                      </a:r>
                      <a:endParaRPr lang="en-US" sz="1200" kern="1200" dirty="0">
                        <a:effectLst/>
                        <a:latin typeface="+mj-lt"/>
                      </a:endParaRPr>
                    </a:p>
                  </a:txBody>
                  <a:tcPr marL="68580" marR="68580" marT="0" marB="0" anchor="ctr">
                    <a:lnL>
                      <a:noFill/>
                    </a:lnL>
                    <a:lnR w="38100" cap="flat" cmpd="sng" algn="ctr">
                      <a:solidFill>
                        <a:srgbClr val="C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C00000"/>
                    </a:solidFill>
                  </a:tcPr>
                </a:tc>
                <a:tc>
                  <a:txBody>
                    <a:bodyPr/>
                    <a:lstStyle/>
                    <a:p>
                      <a:pPr marL="0" marR="0" lvl="0" indent="0" algn="l">
                        <a:lnSpc>
                          <a:spcPct val="90000"/>
                        </a:lnSpc>
                        <a:spcBef>
                          <a:spcPts val="0"/>
                        </a:spcBef>
                        <a:spcAft>
                          <a:spcPts val="0"/>
                        </a:spcAft>
                        <a:buFont typeface="Symbol" panose="05050102010706020507" pitchFamily="18" charset="2"/>
                        <a:buNone/>
                      </a:pPr>
                      <a:r>
                        <a:rPr lang="en-US" sz="1200" kern="1200" dirty="0">
                          <a:solidFill>
                            <a:schemeClr val="tx1"/>
                          </a:solidFill>
                          <a:effectLst/>
                        </a:rPr>
                        <a:t>Users pay different amounts based on the number of individuals using the software</a:t>
                      </a:r>
                      <a:endParaRPr lang="en-US" sz="1200" kern="1200" dirty="0">
                        <a:solidFill>
                          <a:schemeClr val="tx1"/>
                        </a:solidFill>
                        <a:effectLst/>
                        <a:latin typeface="+mj-lt"/>
                      </a:endParaRPr>
                    </a:p>
                  </a:txBody>
                  <a:tcPr marL="68580" marR="68580" marT="0" marB="0"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a:noFill/>
                    </a:lnB>
                    <a:lnTlToBr w="12700" cmpd="sng">
                      <a:noFill/>
                      <a:prstDash val="solid"/>
                    </a:lnTlToBr>
                    <a:lnBlToTr w="12700" cmpd="sng">
                      <a:noFill/>
                      <a:prstDash val="solid"/>
                    </a:lnBlToTr>
                    <a:noFill/>
                  </a:tcPr>
                </a:tc>
                <a:tc rowSpan="9">
                  <a:txBody>
                    <a:bodyPr/>
                    <a:lstStyle/>
                    <a:p>
                      <a:pPr marL="0" marR="0" indent="0" algn="l">
                        <a:lnSpc>
                          <a:spcPct val="90000"/>
                        </a:lnSpc>
                        <a:spcBef>
                          <a:spcPts val="0"/>
                        </a:spcBef>
                        <a:spcAft>
                          <a:spcPts val="0"/>
                        </a:spcAft>
                        <a:buFont typeface="Arial" panose="020B0604020202020204" pitchFamily="34" charset="0"/>
                        <a:buNone/>
                      </a:pPr>
                      <a:r>
                        <a:rPr lang="en-US" sz="1200" kern="1200" dirty="0">
                          <a:effectLst/>
                        </a:rPr>
                        <a:t>Flexibility based on Country, Market, End User, Resources Available</a:t>
                      </a:r>
                      <a:endParaRPr lang="en-US" sz="1200" dirty="0">
                        <a:effectLst/>
                      </a:endParaRPr>
                    </a:p>
                    <a:p>
                      <a:pPr marL="0" marR="0" indent="0" algn="l">
                        <a:lnSpc>
                          <a:spcPct val="90000"/>
                        </a:lnSpc>
                        <a:spcBef>
                          <a:spcPts val="0"/>
                        </a:spcBef>
                        <a:spcAft>
                          <a:spcPts val="0"/>
                        </a:spcAft>
                        <a:buFont typeface="Arial" panose="020B0604020202020204" pitchFamily="34" charset="0"/>
                        <a:buNone/>
                      </a:pPr>
                      <a:r>
                        <a:rPr lang="en-US" sz="1200" kern="1200" dirty="0">
                          <a:effectLst/>
                        </a:rPr>
                        <a:t> </a:t>
                      </a:r>
                      <a:endParaRPr lang="en-US" sz="1200" dirty="0">
                        <a:effectLst/>
                        <a:latin typeface="+mj-lt"/>
                        <a:ea typeface="Raleway" panose="020B0003030101060003" pitchFamily="34" charset="0"/>
                        <a:cs typeface="Times New Roman" panose="02020603050405020304" pitchFamily="18" charset="0"/>
                      </a:endParaRPr>
                    </a:p>
                  </a:txBody>
                  <a:tcPr marL="68580" marR="68580" marT="0" marB="0"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2587977390"/>
                  </a:ext>
                </a:extLst>
              </a:tr>
              <a:tr h="511637">
                <a:tc>
                  <a:txBody>
                    <a:bodyPr/>
                    <a:lstStyle/>
                    <a:p>
                      <a:pPr marL="742950" marR="0" lvl="1" indent="-285750" algn="l">
                        <a:lnSpc>
                          <a:spcPct val="90000"/>
                        </a:lnSpc>
                        <a:spcBef>
                          <a:spcPts val="0"/>
                        </a:spcBef>
                        <a:spcAft>
                          <a:spcPts val="0"/>
                        </a:spcAft>
                        <a:buFont typeface="Arial" panose="020B0604020202020204" pitchFamily="34" charset="0"/>
                        <a:buChar char="•"/>
                        <a:tabLst>
                          <a:tab pos="914400" algn="l"/>
                        </a:tabLst>
                      </a:pPr>
                      <a:r>
                        <a:rPr lang="en-US" sz="1200" dirty="0">
                          <a:effectLst/>
                        </a:rPr>
                        <a:t>Per Active User</a:t>
                      </a:r>
                      <a:endParaRPr lang="en-US" sz="1200" kern="1200" dirty="0">
                        <a:effectLst/>
                        <a:latin typeface="+mj-lt"/>
                      </a:endParaRPr>
                    </a:p>
                  </a:txBody>
                  <a:tcPr marL="68580" marR="68580" marT="0" marB="0" anchor="ctr">
                    <a:lnL>
                      <a:noFill/>
                    </a:lnL>
                    <a:lnR w="38100" cap="flat" cmpd="sng" algn="ctr">
                      <a:solidFill>
                        <a:srgbClr val="C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C00000"/>
                    </a:solidFill>
                  </a:tcPr>
                </a:tc>
                <a:tc rowSpan="2">
                  <a:txBody>
                    <a:bodyPr/>
                    <a:lstStyle/>
                    <a:p>
                      <a:r>
                        <a:rPr lang="en-US" sz="1200" kern="1200" dirty="0">
                          <a:solidFill>
                            <a:schemeClr val="tx1"/>
                          </a:solidFill>
                          <a:effectLst/>
                        </a:rPr>
                        <a:t>Users pay who are using the software</a:t>
                      </a:r>
                      <a:endParaRPr lang="en-US" dirty="0">
                        <a:solidFill>
                          <a:schemeClr val="tx1"/>
                        </a:solidFill>
                      </a:endParaRPr>
                    </a:p>
                  </a:txBody>
                  <a:tcPr marL="68580" marR="68580" marT="0" marB="0"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indent="0">
                        <a:buFont typeface="Arial" panose="020B0604020202020204" pitchFamily="34" charset="0"/>
                        <a:buNone/>
                      </a:pPr>
                      <a:endParaRPr lang="en-US" dirty="0"/>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21777052"/>
                  </a:ext>
                </a:extLst>
              </a:tr>
              <a:tr h="0">
                <a:tc rowSpan="3">
                  <a:txBody>
                    <a:bodyPr/>
                    <a:lstStyle/>
                    <a:p>
                      <a:pPr marL="742950" marR="0" lvl="1" indent="-285750" algn="l">
                        <a:lnSpc>
                          <a:spcPct val="90000"/>
                        </a:lnSpc>
                        <a:spcBef>
                          <a:spcPts val="0"/>
                        </a:spcBef>
                        <a:spcAft>
                          <a:spcPts val="0"/>
                        </a:spcAft>
                        <a:buFont typeface="Arial" panose="020B0604020202020204" pitchFamily="34" charset="0"/>
                        <a:buChar char="•"/>
                        <a:tabLst>
                          <a:tab pos="914400" algn="l"/>
                        </a:tabLst>
                      </a:pPr>
                      <a:r>
                        <a:rPr lang="en-US" sz="1200" dirty="0">
                          <a:solidFill>
                            <a:schemeClr val="bg1"/>
                          </a:solidFill>
                          <a:effectLst/>
                        </a:rPr>
                        <a:t>Tiered</a:t>
                      </a:r>
                      <a:endParaRPr lang="en-US" sz="1200" dirty="0">
                        <a:solidFill>
                          <a:schemeClr val="bg1"/>
                        </a:solidFill>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w="38100" cap="flat" cmpd="sng" algn="ctr">
                      <a:solidFill>
                        <a:srgbClr val="C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813091570"/>
                  </a:ext>
                </a:extLst>
              </a:tr>
              <a:tr h="329184">
                <a:tc vMerge="1">
                  <a:txBody>
                    <a:bodyPr/>
                    <a:lstStyle/>
                    <a:p>
                      <a:endParaRPr lang="en-US"/>
                    </a:p>
                  </a:txBody>
                  <a:tcPr/>
                </a:tc>
                <a:tc>
                  <a:txBody>
                    <a:bodyPr/>
                    <a:lstStyle/>
                    <a:p>
                      <a:pPr marL="0" marR="0" lvl="0" indent="0" algn="l">
                        <a:lnSpc>
                          <a:spcPct val="90000"/>
                        </a:lnSpc>
                        <a:spcBef>
                          <a:spcPts val="0"/>
                        </a:spcBef>
                        <a:spcAft>
                          <a:spcPts val="0"/>
                        </a:spcAft>
                        <a:buFont typeface="Symbol" panose="05050102010706020507" pitchFamily="18" charset="2"/>
                        <a:buNone/>
                      </a:pPr>
                      <a:r>
                        <a:rPr lang="en-US" sz="1200" kern="1200" dirty="0">
                          <a:solidFill>
                            <a:schemeClr val="bg1">
                              <a:lumMod val="75000"/>
                            </a:schemeClr>
                          </a:solidFill>
                          <a:effectLst/>
                        </a:rPr>
                        <a:t>Similar to “per user” but users are counted in bands, e.g.  one price for the first 5 users, another price for 6-10, etc.</a:t>
                      </a:r>
                      <a:endParaRPr lang="en-US" sz="1200" dirty="0">
                        <a:solidFill>
                          <a:schemeClr val="bg1">
                            <a:lumMod val="75000"/>
                          </a:schemeClr>
                        </a:solidFill>
                        <a:effectLst/>
                        <a:latin typeface="+mj-lt"/>
                        <a:ea typeface="Times New Roman" panose="02020603050405020304" pitchFamily="18" charset="0"/>
                      </a:endParaRPr>
                    </a:p>
                  </a:txBody>
                  <a:tcPr marL="68580" marR="68580" marT="0" marB="0" anchor="ctr">
                    <a:lnL w="57150" cap="flat" cmpd="sng" algn="ctr">
                      <a:no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a:noFill/>
                    </a:lnB>
                    <a:lnTlToBr w="12700" cmpd="sng">
                      <a:noFill/>
                      <a:prstDash val="solid"/>
                    </a:lnTlToBr>
                    <a:lnBlToTr w="12700" cmpd="sng">
                      <a:noFill/>
                      <a:prstDash val="solid"/>
                    </a:lnBlToTr>
                    <a:noFill/>
                  </a:tcPr>
                </a:tc>
                <a:tc vMerge="1">
                  <a:txBody>
                    <a:bodyPr/>
                    <a:lstStyle/>
                    <a:p>
                      <a:pPr marL="0" indent="0">
                        <a:buFont typeface="Arial" panose="020B0604020202020204" pitchFamily="34" charset="0"/>
                        <a:buNone/>
                      </a:pPr>
                      <a:endParaRPr lang="en-US" dirty="0"/>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598618445"/>
                  </a:ext>
                </a:extLst>
              </a:tr>
              <a:tr h="38101">
                <a:tc vMerge="1">
                  <a:txBody>
                    <a:bodyPr/>
                    <a:lstStyle/>
                    <a:p>
                      <a:endParaRPr lang="en-US"/>
                    </a:p>
                  </a:txBody>
                  <a:tcPr/>
                </a:tc>
                <a:tc rowSpan="2">
                  <a:txBody>
                    <a:bodyPr/>
                    <a:lstStyle/>
                    <a:p>
                      <a:pPr marL="0" marR="0" lvl="0" indent="0" algn="l" defTabSz="914400" rtl="0" eaLnBrk="1" fontAlgn="auto" latinLnBrk="0" hangingPunct="1">
                        <a:lnSpc>
                          <a:spcPct val="90000"/>
                        </a:lnSpc>
                        <a:spcBef>
                          <a:spcPts val="0"/>
                        </a:spcBef>
                        <a:spcAft>
                          <a:spcPts val="0"/>
                        </a:spcAft>
                        <a:buClrTx/>
                        <a:buSzTx/>
                        <a:buFont typeface="Symbol" panose="05050102010706020507" pitchFamily="18" charset="2"/>
                        <a:buNone/>
                        <a:tabLst/>
                        <a:defRPr/>
                      </a:pPr>
                      <a:r>
                        <a:rPr lang="en-US" sz="1200" kern="1200" dirty="0">
                          <a:solidFill>
                            <a:schemeClr val="bg1">
                              <a:lumMod val="75000"/>
                            </a:schemeClr>
                          </a:solidFill>
                          <a:effectLst/>
                        </a:rPr>
                        <a:t>Users pay for blocks of “log in” time</a:t>
                      </a:r>
                      <a:endParaRPr lang="en-US" sz="1200" dirty="0">
                        <a:solidFill>
                          <a:schemeClr val="bg1">
                            <a:lumMod val="75000"/>
                          </a:schemeClr>
                        </a:solidFill>
                        <a:effectLst/>
                        <a:latin typeface="+mj-lt"/>
                        <a:ea typeface="Times New Roman" panose="02020603050405020304" pitchFamily="18" charset="0"/>
                      </a:endParaRPr>
                    </a:p>
                  </a:txBody>
                  <a:tcPr marL="68580" marR="68580" marT="0" marB="0" anchor="ctr">
                    <a:lnL w="57150" cap="flat" cmpd="sng" algn="ctr">
                      <a:noFill/>
                      <a:prstDash val="solid"/>
                      <a:round/>
                      <a:headEnd type="none" w="med" len="med"/>
                      <a:tailEnd type="none" w="med" len="med"/>
                    </a:lnL>
                    <a:lnR w="38100" cap="flat" cmpd="sng" algn="ctr">
                      <a:solidFill>
                        <a:srgbClr val="C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985723203"/>
                  </a:ext>
                </a:extLst>
              </a:tr>
              <a:tr h="379261">
                <a:tc rowSpan="2">
                  <a:txBody>
                    <a:bodyPr/>
                    <a:lstStyle/>
                    <a:p>
                      <a:pPr marL="742950" marR="0" lvl="1" indent="-285750" algn="l">
                        <a:lnSpc>
                          <a:spcPct val="90000"/>
                        </a:lnSpc>
                        <a:spcBef>
                          <a:spcPts val="0"/>
                        </a:spcBef>
                        <a:spcAft>
                          <a:spcPts val="0"/>
                        </a:spcAft>
                        <a:buFont typeface="Arial" panose="020B0604020202020204" pitchFamily="34" charset="0"/>
                        <a:buChar char="•"/>
                        <a:tabLst>
                          <a:tab pos="914400" algn="l"/>
                        </a:tabLst>
                      </a:pPr>
                      <a:r>
                        <a:rPr lang="en-US" sz="1200" dirty="0">
                          <a:solidFill>
                            <a:schemeClr val="bg1"/>
                          </a:solidFill>
                          <a:effectLst/>
                        </a:rPr>
                        <a:t>Time-Based</a:t>
                      </a:r>
                      <a:endParaRPr lang="en-US" sz="1200" dirty="0">
                        <a:solidFill>
                          <a:schemeClr val="bg1"/>
                        </a:solidFill>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w="571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738848487"/>
                  </a:ext>
                </a:extLst>
              </a:tr>
              <a:tr h="57257">
                <a:tc vMerge="1">
                  <a:txBody>
                    <a:bodyPr/>
                    <a:lstStyle/>
                    <a:p>
                      <a:endParaRPr lang="en-US"/>
                    </a:p>
                  </a:txBody>
                  <a:tcPr/>
                </a:tc>
                <a:tc rowSpan="2">
                  <a:txBody>
                    <a:bodyPr/>
                    <a:lstStyle/>
                    <a:p>
                      <a:pPr marL="0" marR="0" lvl="0" indent="0" algn="l" defTabSz="914400" rtl="0" eaLnBrk="1" fontAlgn="auto" latinLnBrk="0" hangingPunct="1">
                        <a:lnSpc>
                          <a:spcPct val="90000"/>
                        </a:lnSpc>
                        <a:spcBef>
                          <a:spcPts val="0"/>
                        </a:spcBef>
                        <a:spcAft>
                          <a:spcPts val="0"/>
                        </a:spcAft>
                        <a:buClrTx/>
                        <a:buSzTx/>
                        <a:buFont typeface="Symbol" panose="05050102010706020507" pitchFamily="18" charset="2"/>
                        <a:buNone/>
                        <a:tabLst/>
                        <a:defRPr/>
                      </a:pPr>
                      <a:r>
                        <a:rPr lang="en-US" sz="1200" kern="1200" dirty="0">
                          <a:solidFill>
                            <a:schemeClr val="bg1">
                              <a:lumMod val="75000"/>
                            </a:schemeClr>
                          </a:solidFill>
                          <a:effectLst/>
                        </a:rPr>
                        <a:t>User pay for number of transactions conducted.  Some may be tiered or in blocks, but others may have a fee</a:t>
                      </a:r>
                      <a:endParaRPr lang="en-US" sz="1200" dirty="0">
                        <a:solidFill>
                          <a:schemeClr val="bg1">
                            <a:lumMod val="75000"/>
                          </a:schemeClr>
                        </a:solidFill>
                        <a:effectLst/>
                      </a:endParaRPr>
                    </a:p>
                  </a:txBody>
                  <a:tcPr marL="68580" marR="68580" marT="0" marB="0" anchor="ctr">
                    <a:lnL w="57150" cap="flat" cmpd="sng" algn="ctr">
                      <a:noFill/>
                      <a:prstDash val="solid"/>
                      <a:round/>
                      <a:headEnd type="none" w="med" len="med"/>
                      <a:tailEnd type="none" w="med" len="med"/>
                    </a:lnL>
                    <a:lnR w="38100" cap="flat" cmpd="sng" algn="ctr">
                      <a:solidFill>
                        <a:srgbClr val="C00000"/>
                      </a:solidFill>
                      <a:prstDash val="solid"/>
                      <a:round/>
                      <a:headEnd type="none" w="med" len="med"/>
                      <a:tailEnd type="none" w="med" len="med"/>
                    </a:lnR>
                    <a:lnT>
                      <a:noFill/>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3622435938"/>
                  </a:ext>
                </a:extLst>
              </a:tr>
              <a:tr h="436519">
                <a:tc>
                  <a:txBody>
                    <a:bodyPr/>
                    <a:lstStyle/>
                    <a:p>
                      <a:pPr marL="742950" marR="0" lvl="1" indent="-285750" algn="l">
                        <a:lnSpc>
                          <a:spcPct val="90000"/>
                        </a:lnSpc>
                        <a:spcBef>
                          <a:spcPts val="0"/>
                        </a:spcBef>
                        <a:spcAft>
                          <a:spcPts val="0"/>
                        </a:spcAft>
                        <a:buFont typeface="Arial" panose="020B0604020202020204" pitchFamily="34" charset="0"/>
                        <a:buChar char="•"/>
                        <a:tabLst>
                          <a:tab pos="914400" algn="l"/>
                        </a:tabLst>
                      </a:pPr>
                      <a:endParaRPr lang="en-US" sz="1200" dirty="0">
                        <a:effectLst/>
                      </a:endParaRPr>
                    </a:p>
                    <a:p>
                      <a:pPr marL="742950" marR="0" lvl="1" indent="-285750" algn="l">
                        <a:lnSpc>
                          <a:spcPct val="90000"/>
                        </a:lnSpc>
                        <a:spcBef>
                          <a:spcPts val="0"/>
                        </a:spcBef>
                        <a:spcAft>
                          <a:spcPts val="0"/>
                        </a:spcAft>
                        <a:buFont typeface="Arial" panose="020B0604020202020204" pitchFamily="34" charset="0"/>
                        <a:buChar char="•"/>
                        <a:tabLst>
                          <a:tab pos="914400" algn="l"/>
                        </a:tabLst>
                      </a:pPr>
                      <a:r>
                        <a:rPr lang="en-US" sz="1200" kern="1200" dirty="0">
                          <a:effectLst/>
                        </a:rPr>
                        <a:t>Transaction-Based</a:t>
                      </a:r>
                      <a:endParaRPr lang="en-US" sz="1200" dirty="0">
                        <a:effectLst/>
                      </a:endParaRPr>
                    </a:p>
                    <a:p>
                      <a:pPr marL="742950" marR="0" lvl="1" indent="-285750" algn="l">
                        <a:lnSpc>
                          <a:spcPct val="90000"/>
                        </a:lnSpc>
                        <a:spcBef>
                          <a:spcPts val="0"/>
                        </a:spcBef>
                        <a:spcAft>
                          <a:spcPts val="0"/>
                        </a:spcAft>
                        <a:buFont typeface="Arial" panose="020B0604020202020204" pitchFamily="34" charset="0"/>
                        <a:buChar char="•"/>
                        <a:tabLst>
                          <a:tab pos="914400" algn="l"/>
                        </a:tabLst>
                      </a:pPr>
                      <a:endParaRPr lang="en-US" sz="120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w="571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158194143"/>
                  </a:ext>
                </a:extLst>
              </a:tr>
              <a:tr h="534232">
                <a:tc>
                  <a:txBody>
                    <a:bodyPr/>
                    <a:lstStyle/>
                    <a:p>
                      <a:pPr marL="217805" marR="0" algn="l">
                        <a:lnSpc>
                          <a:spcPct val="90000"/>
                        </a:lnSpc>
                        <a:spcBef>
                          <a:spcPts val="0"/>
                        </a:spcBef>
                        <a:spcAft>
                          <a:spcPts val="0"/>
                        </a:spcAft>
                      </a:pPr>
                      <a:r>
                        <a:rPr lang="en-US" sz="1200" kern="1200" dirty="0">
                          <a:effectLst/>
                        </a:rPr>
                        <a:t>“Pay as You Go”</a:t>
                      </a:r>
                      <a:endParaRPr lang="en-US" sz="1200" dirty="0">
                        <a:effectLst/>
                        <a:latin typeface="+mj-lt"/>
                        <a:ea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solidFill>
                      <a:schemeClr val="tx1"/>
                    </a:solidFill>
                  </a:tcPr>
                </a:tc>
                <a:tc>
                  <a:txBody>
                    <a:bodyPr/>
                    <a:lstStyle/>
                    <a:p>
                      <a:pPr marL="0" marR="0" lvl="0" indent="0" algn="l">
                        <a:lnSpc>
                          <a:spcPct val="90000"/>
                        </a:lnSpc>
                        <a:spcBef>
                          <a:spcPts val="0"/>
                        </a:spcBef>
                        <a:spcAft>
                          <a:spcPts val="0"/>
                        </a:spcAft>
                        <a:buFont typeface="Symbol" panose="05050102010706020507" pitchFamily="18" charset="2"/>
                        <a:buNone/>
                      </a:pPr>
                      <a:r>
                        <a:rPr lang="en-US" sz="1200" kern="1200" dirty="0">
                          <a:solidFill>
                            <a:schemeClr val="bg1">
                              <a:lumMod val="75000"/>
                            </a:schemeClr>
                          </a:solidFill>
                          <a:effectLst/>
                        </a:rPr>
                        <a:t>Customers are charged based on their usage of the service, e.g. software services</a:t>
                      </a:r>
                      <a:endParaRPr lang="en-US" sz="1200" dirty="0">
                        <a:solidFill>
                          <a:schemeClr val="bg1">
                            <a:lumMod val="75000"/>
                          </a:schemeClr>
                        </a:solidFill>
                        <a:effectLst/>
                      </a:endParaRPr>
                    </a:p>
                  </a:txBody>
                  <a:tcPr marL="68580" marR="68580" marT="0" marB="0" anchor="ctr">
                    <a:lnL>
                      <a:noFill/>
                    </a:lnL>
                    <a:lnR w="38100" cap="flat" cmpd="sng" algn="ctr">
                      <a:solidFill>
                        <a:srgbClr val="C00000"/>
                      </a:solidFill>
                      <a:prstDash val="solid"/>
                      <a:round/>
                      <a:headEnd type="none" w="med" len="med"/>
                      <a:tailEnd type="none" w="med" len="med"/>
                    </a:lnR>
                    <a:lnT w="571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a:lnSpc>
                          <a:spcPct val="90000"/>
                        </a:lnSpc>
                        <a:spcBef>
                          <a:spcPts val="0"/>
                        </a:spcBef>
                        <a:spcAft>
                          <a:spcPts val="0"/>
                        </a:spcAft>
                        <a:buFont typeface="Arial" panose="020B0604020202020204" pitchFamily="34" charset="0"/>
                        <a:buNone/>
                      </a:pPr>
                      <a:endParaRPr lang="en-US" sz="1200" dirty="0">
                        <a:effectLst/>
                        <a:latin typeface="+mj-lt"/>
                        <a:ea typeface="Raleway" panose="020B0003030101060003" pitchFamily="34"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084772275"/>
                  </a:ext>
                </a:extLst>
              </a:tr>
              <a:tr h="534232">
                <a:tc>
                  <a:txBody>
                    <a:bodyPr/>
                    <a:lstStyle/>
                    <a:p>
                      <a:pPr marL="217805" marR="0" algn="l">
                        <a:lnSpc>
                          <a:spcPct val="90000"/>
                        </a:lnSpc>
                        <a:spcBef>
                          <a:spcPts val="0"/>
                        </a:spcBef>
                        <a:spcAft>
                          <a:spcPts val="0"/>
                        </a:spcAft>
                      </a:pPr>
                      <a:r>
                        <a:rPr lang="en-US" sz="1200" kern="1200" dirty="0">
                          <a:effectLst/>
                        </a:rPr>
                        <a:t>Per Feature/Groups of Features </a:t>
                      </a:r>
                      <a:endParaRPr lang="en-US" sz="1200" dirty="0">
                        <a:effectLst/>
                        <a:latin typeface="+mj-lt"/>
                        <a:ea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solidFill>
                      <a:schemeClr val="tx1"/>
                    </a:solidFill>
                  </a:tcPr>
                </a:tc>
                <a:tc>
                  <a:txBody>
                    <a:bodyPr/>
                    <a:lstStyle/>
                    <a:p>
                      <a:pPr marL="0" marR="0" lvl="0" indent="0" algn="l">
                        <a:lnSpc>
                          <a:spcPct val="90000"/>
                        </a:lnSpc>
                        <a:spcBef>
                          <a:spcPts val="0"/>
                        </a:spcBef>
                        <a:spcAft>
                          <a:spcPts val="0"/>
                        </a:spcAft>
                        <a:buFont typeface="Symbol" panose="05050102010706020507" pitchFamily="18" charset="2"/>
                        <a:buNone/>
                      </a:pPr>
                      <a:r>
                        <a:rPr lang="en-US" sz="1200" kern="1200" dirty="0">
                          <a:solidFill>
                            <a:schemeClr val="bg1">
                              <a:lumMod val="75000"/>
                            </a:schemeClr>
                          </a:solidFill>
                          <a:effectLst/>
                        </a:rPr>
                        <a:t>Users pay based on tiers of services and upgrades available to customers</a:t>
                      </a:r>
                      <a:endParaRPr lang="en-US" sz="1200" dirty="0">
                        <a:solidFill>
                          <a:schemeClr val="bg1">
                            <a:lumMod val="75000"/>
                          </a:schemeClr>
                        </a:solidFill>
                        <a:effectLst/>
                      </a:endParaRPr>
                    </a:p>
                  </a:txBody>
                  <a:tcPr marL="68580" marR="6858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171450" marR="0" indent="-171450" algn="l">
                        <a:lnSpc>
                          <a:spcPct val="90000"/>
                        </a:lnSpc>
                        <a:spcBef>
                          <a:spcPts val="0"/>
                        </a:spcBef>
                        <a:spcAft>
                          <a:spcPts val="0"/>
                        </a:spcAft>
                        <a:buFont typeface="Arial" panose="020B0604020202020204" pitchFamily="34" charset="0"/>
                        <a:buChar char="•"/>
                      </a:pPr>
                      <a:r>
                        <a:rPr lang="en-US" sz="1200" kern="1200" dirty="0">
                          <a:effectLst/>
                        </a:rPr>
                        <a:t>Estimating Demand for Features</a:t>
                      </a:r>
                    </a:p>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Establishing Minimum Package </a:t>
                      </a:r>
                    </a:p>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Determining “Essential” vs “Luxury” Features</a:t>
                      </a:r>
                    </a:p>
                  </a:txBody>
                  <a:tcPr marL="68580" marR="68580" marT="0" marB="0" anchor="ctr">
                    <a:lnL w="12700" cap="flat" cmpd="sng" algn="ctr">
                      <a:noFill/>
                      <a:prstDash val="solid"/>
                      <a:round/>
                      <a:headEnd type="none" w="med" len="med"/>
                      <a:tailEnd type="none" w="med" len="med"/>
                    </a:lnL>
                    <a:lnR>
                      <a:noFill/>
                    </a:lnR>
                    <a:lnT w="38100" cap="flat" cmpd="sng" algn="ctr">
                      <a:solidFill>
                        <a:srgbClr val="C00000"/>
                      </a:solidFill>
                      <a:prstDash val="solid"/>
                      <a:round/>
                      <a:headEnd type="none" w="med" len="med"/>
                      <a:tailEnd type="none" w="med" len="med"/>
                    </a:lnT>
                    <a:lnB>
                      <a:noFill/>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305746725"/>
                  </a:ext>
                </a:extLst>
              </a:tr>
              <a:tr h="534232">
                <a:tc>
                  <a:txBody>
                    <a:bodyPr/>
                    <a:lstStyle/>
                    <a:p>
                      <a:pPr marL="217805" marR="0" algn="l">
                        <a:lnSpc>
                          <a:spcPct val="90000"/>
                        </a:lnSpc>
                        <a:spcBef>
                          <a:spcPts val="0"/>
                        </a:spcBef>
                        <a:spcAft>
                          <a:spcPts val="0"/>
                        </a:spcAft>
                      </a:pPr>
                      <a:r>
                        <a:rPr lang="en-US" sz="1200" kern="1200" dirty="0">
                          <a:effectLst/>
                        </a:rPr>
                        <a:t>Freemium Model</a:t>
                      </a:r>
                      <a:endParaRPr lang="en-US" sz="1200" dirty="0">
                        <a:effectLst/>
                        <a:latin typeface="+mj-lt"/>
                        <a:ea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solidFill>
                      <a:schemeClr val="tx1"/>
                    </a:solidFill>
                  </a:tcPr>
                </a:tc>
                <a:tc>
                  <a:txBody>
                    <a:bodyPr/>
                    <a:lstStyle/>
                    <a:p>
                      <a:pPr marL="0" marR="0" lvl="0" indent="0" algn="l">
                        <a:lnSpc>
                          <a:spcPct val="90000"/>
                        </a:lnSpc>
                        <a:spcBef>
                          <a:spcPts val="0"/>
                        </a:spcBef>
                        <a:spcAft>
                          <a:spcPts val="0"/>
                        </a:spcAft>
                        <a:buFont typeface="Symbol" panose="05050102010706020507" pitchFamily="18" charset="2"/>
                        <a:buNone/>
                      </a:pPr>
                      <a:r>
                        <a:rPr lang="en-US" sz="1200" kern="1200" dirty="0">
                          <a:solidFill>
                            <a:schemeClr val="bg1">
                              <a:lumMod val="75000"/>
                            </a:schemeClr>
                          </a:solidFill>
                          <a:effectLst/>
                        </a:rPr>
                        <a:t>Users get a basic, free copy of the software, but pay more for additional features.</a:t>
                      </a:r>
                      <a:endParaRPr lang="en-US" sz="1200" dirty="0">
                        <a:solidFill>
                          <a:schemeClr val="bg1">
                            <a:lumMod val="75000"/>
                          </a:schemeClr>
                        </a:solidFill>
                        <a:effectLst/>
                      </a:endParaRPr>
                    </a:p>
                  </a:txBody>
                  <a:tcPr marL="68580" marR="6858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a:lnSpc>
                          <a:spcPct val="90000"/>
                        </a:lnSpc>
                        <a:spcBef>
                          <a:spcPts val="0"/>
                        </a:spcBef>
                        <a:spcAft>
                          <a:spcPts val="0"/>
                        </a:spcAft>
                        <a:buFont typeface="Arial" panose="020B0604020202020204" pitchFamily="34" charset="0"/>
                        <a:buNone/>
                        <a:tabLst>
                          <a:tab pos="457200" algn="l"/>
                        </a:tabLst>
                      </a:pPr>
                      <a:endParaRPr lang="en-US" sz="1200" dirty="0">
                        <a:effectLst/>
                        <a:latin typeface="+mj-lt"/>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854650201"/>
                  </a:ext>
                </a:extLst>
              </a:tr>
              <a:tr h="712310">
                <a:tc>
                  <a:txBody>
                    <a:bodyPr/>
                    <a:lstStyle/>
                    <a:p>
                      <a:pPr marL="217805" marR="0" algn="l">
                        <a:lnSpc>
                          <a:spcPct val="90000"/>
                        </a:lnSpc>
                        <a:spcBef>
                          <a:spcPts val="0"/>
                        </a:spcBef>
                        <a:spcAft>
                          <a:spcPts val="0"/>
                        </a:spcAft>
                      </a:pPr>
                      <a:r>
                        <a:rPr lang="en-US" sz="1200" kern="1200" dirty="0">
                          <a:effectLst/>
                        </a:rPr>
                        <a:t>Ad Supported Model </a:t>
                      </a:r>
                      <a:endParaRPr lang="en-US" sz="1200" dirty="0">
                        <a:effectLst/>
                        <a:latin typeface="+mj-lt"/>
                        <a:ea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chemeClr val="tx1"/>
                    </a:solidFill>
                  </a:tcPr>
                </a:tc>
                <a:tc>
                  <a:txBody>
                    <a:bodyPr/>
                    <a:lstStyle/>
                    <a:p>
                      <a:pPr marL="0" marR="0" lvl="0" indent="0" algn="l">
                        <a:lnSpc>
                          <a:spcPct val="90000"/>
                        </a:lnSpc>
                        <a:spcBef>
                          <a:spcPts val="0"/>
                        </a:spcBef>
                        <a:spcAft>
                          <a:spcPts val="0"/>
                        </a:spcAft>
                        <a:buFont typeface="Symbol" panose="05050102010706020507" pitchFamily="18" charset="2"/>
                        <a:buNone/>
                      </a:pPr>
                      <a:r>
                        <a:rPr lang="en-US" sz="1200" kern="1200" dirty="0">
                          <a:solidFill>
                            <a:schemeClr val="bg1">
                              <a:lumMod val="75000"/>
                            </a:schemeClr>
                          </a:solidFill>
                          <a:effectLst/>
                        </a:rPr>
                        <a:t>Users get a copy of the software for free, but you earn revenue from allowing advertisers to run ads within your software</a:t>
                      </a:r>
                      <a:endParaRPr lang="en-US" sz="1200" dirty="0">
                        <a:solidFill>
                          <a:schemeClr val="bg1">
                            <a:lumMod val="75000"/>
                          </a:schemeClr>
                        </a:solidFill>
                        <a:effectLst/>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a:lnSpc>
                          <a:spcPct val="90000"/>
                        </a:lnSpc>
                        <a:spcBef>
                          <a:spcPts val="0"/>
                        </a:spcBef>
                        <a:spcAft>
                          <a:spcPts val="0"/>
                        </a:spcAft>
                        <a:buFont typeface="Arial" panose="020B0604020202020204" pitchFamily="34" charset="0"/>
                        <a:buChar char="•"/>
                        <a:tabLst>
                          <a:tab pos="457200" algn="l"/>
                        </a:tabLst>
                      </a:pPr>
                      <a:r>
                        <a:rPr lang="en-US" sz="1200" kern="1200" dirty="0">
                          <a:effectLst/>
                        </a:rPr>
                        <a:t>Adds Complexity of Creating a Second Market:  Advertising</a:t>
                      </a:r>
                    </a:p>
                    <a:p>
                      <a:pPr marL="171450" marR="0" lvl="0" indent="-171450" algn="l">
                        <a:lnSpc>
                          <a:spcPct val="90000"/>
                        </a:lnSpc>
                        <a:spcBef>
                          <a:spcPts val="0"/>
                        </a:spcBef>
                        <a:spcAft>
                          <a:spcPts val="0"/>
                        </a:spcAft>
                        <a:buFont typeface="Arial" panose="020B0604020202020204" pitchFamily="34" charset="0"/>
                        <a:buChar char="•"/>
                        <a:tabLst>
                          <a:tab pos="457200" algn="l"/>
                        </a:tabLst>
                      </a:pPr>
                      <a:r>
                        <a:rPr lang="en-US" sz="1200" kern="1200" dirty="0">
                          <a:effectLst/>
                        </a:rPr>
                        <a:t>Managing Ad Sales/Supply/Demand Channel</a:t>
                      </a:r>
                      <a:endParaRPr lang="en-US" sz="1200" dirty="0">
                        <a:effectLst/>
                        <a:latin typeface="+mj-lt"/>
                        <a:ea typeface="Times New Roman" panose="02020603050405020304" pitchFamily="18" charset="0"/>
                        <a:cs typeface="Times New Roman" panose="02020603050405020304" pitchFamily="18" charset="0"/>
                      </a:endParaRPr>
                    </a:p>
                  </a:txBody>
                  <a:tcPr marL="68580" marR="68580" marT="0" marB="0">
                    <a:lnL>
                      <a:noFill/>
                    </a:lnL>
                    <a:lnR>
                      <a:noFill/>
                    </a:lnR>
                    <a:lnT>
                      <a:noFill/>
                    </a:lnT>
                    <a:lnB w="25400" cmpd="sng">
                      <a:noFill/>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3054976611"/>
                  </a:ext>
                </a:extLst>
              </a:tr>
            </a:tbl>
          </a:graphicData>
        </a:graphic>
      </p:graphicFrame>
    </p:spTree>
    <p:extLst>
      <p:ext uri="{BB962C8B-B14F-4D97-AF65-F5344CB8AC3E}">
        <p14:creationId xmlns:p14="http://schemas.microsoft.com/office/powerpoint/2010/main" val="3439039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4EBFB-E458-420F-9772-ED3E2A13CC00}"/>
              </a:ext>
            </a:extLst>
          </p:cNvPr>
          <p:cNvSpPr>
            <a:spLocks noGrp="1"/>
          </p:cNvSpPr>
          <p:nvPr>
            <p:ph type="title"/>
          </p:nvPr>
        </p:nvSpPr>
        <p:spPr>
          <a:xfrm>
            <a:off x="838200" y="0"/>
            <a:ext cx="10515600" cy="1325563"/>
          </a:xfrm>
        </p:spPr>
        <p:txBody>
          <a:bodyPr/>
          <a:lstStyle/>
          <a:p>
            <a:r>
              <a:rPr lang="en-US" dirty="0"/>
              <a:t>PAYING FOR SOFTWARE:</a:t>
            </a:r>
            <a:br>
              <a:rPr lang="en-US" dirty="0"/>
            </a:br>
            <a:r>
              <a:rPr lang="en-US" sz="2800" dirty="0">
                <a:solidFill>
                  <a:srgbClr val="C00000"/>
                </a:solidFill>
              </a:rPr>
              <a:t>Recommended Type of Subscription Pricing Model</a:t>
            </a:r>
          </a:p>
        </p:txBody>
      </p:sp>
      <p:graphicFrame>
        <p:nvGraphicFramePr>
          <p:cNvPr id="4" name="Table 3">
            <a:extLst>
              <a:ext uri="{FF2B5EF4-FFF2-40B4-BE49-F238E27FC236}">
                <a16:creationId xmlns:a16="http://schemas.microsoft.com/office/drawing/2014/main" id="{2568F696-3AE4-409A-9DFB-F2339C933DDE}"/>
              </a:ext>
            </a:extLst>
          </p:cNvPr>
          <p:cNvGraphicFramePr>
            <a:graphicFrameLocks noGrp="1"/>
          </p:cNvGraphicFramePr>
          <p:nvPr>
            <p:extLst>
              <p:ext uri="{D42A27DB-BD31-4B8C-83A1-F6EECF244321}">
                <p14:modId xmlns:p14="http://schemas.microsoft.com/office/powerpoint/2010/main" val="2221569238"/>
              </p:ext>
            </p:extLst>
          </p:nvPr>
        </p:nvGraphicFramePr>
        <p:xfrm>
          <a:off x="542818" y="1202471"/>
          <a:ext cx="11106364" cy="5224528"/>
        </p:xfrm>
        <a:graphic>
          <a:graphicData uri="http://schemas.openxmlformats.org/drawingml/2006/table">
            <a:tbl>
              <a:tblPr firstRow="1" firstCol="1" bandRow="1">
                <a:tableStyleId>{6E25E649-3F16-4E02-A733-19D2CDBF48F0}</a:tableStyleId>
              </a:tblPr>
              <a:tblGrid>
                <a:gridCol w="2118189">
                  <a:extLst>
                    <a:ext uri="{9D8B030D-6E8A-4147-A177-3AD203B41FA5}">
                      <a16:colId xmlns:a16="http://schemas.microsoft.com/office/drawing/2014/main" val="2380869210"/>
                    </a:ext>
                  </a:extLst>
                </a:gridCol>
                <a:gridCol w="3708971">
                  <a:extLst>
                    <a:ext uri="{9D8B030D-6E8A-4147-A177-3AD203B41FA5}">
                      <a16:colId xmlns:a16="http://schemas.microsoft.com/office/drawing/2014/main" val="2912920416"/>
                    </a:ext>
                  </a:extLst>
                </a:gridCol>
                <a:gridCol w="5279204">
                  <a:extLst>
                    <a:ext uri="{9D8B030D-6E8A-4147-A177-3AD203B41FA5}">
                      <a16:colId xmlns:a16="http://schemas.microsoft.com/office/drawing/2014/main" val="4214252881"/>
                    </a:ext>
                  </a:extLst>
                </a:gridCol>
              </a:tblGrid>
              <a:tr h="356155">
                <a:tc>
                  <a:txBody>
                    <a:bodyPr/>
                    <a:lstStyle/>
                    <a:p>
                      <a:pPr marL="217805" marR="0" lvl="0" indent="0" algn="l" defTabSz="914400" rtl="0" eaLnBrk="1" fontAlgn="auto" latinLnBrk="0" hangingPunct="1">
                        <a:lnSpc>
                          <a:spcPct val="90000"/>
                        </a:lnSpc>
                        <a:spcBef>
                          <a:spcPts val="0"/>
                        </a:spcBef>
                        <a:spcAft>
                          <a:spcPts val="0"/>
                        </a:spcAft>
                        <a:buClrTx/>
                        <a:buSzTx/>
                        <a:buFontTx/>
                        <a:buNone/>
                        <a:tabLst/>
                        <a:defRPr/>
                      </a:pPr>
                      <a:r>
                        <a:rPr lang="en-US" sz="900" dirty="0">
                          <a:effectLst/>
                        </a:rPr>
                        <a:t>Pricing Model</a:t>
                      </a:r>
                      <a:endParaRPr lang="en-US" sz="900" b="1" kern="1200" dirty="0">
                        <a:solidFill>
                          <a:schemeClr val="lt1"/>
                        </a:solidFill>
                        <a:effectLst/>
                        <a:latin typeface="+mn-lt"/>
                        <a:ea typeface="Times New Roman" panose="02020603050405020304" pitchFamily="18" charset="0"/>
                        <a:cs typeface="+mn-cs"/>
                      </a:endParaRPr>
                    </a:p>
                    <a:p>
                      <a:pPr marL="217805" marR="0" algn="l">
                        <a:lnSpc>
                          <a:spcPct val="90000"/>
                        </a:lnSpc>
                        <a:spcBef>
                          <a:spcPts val="0"/>
                        </a:spcBef>
                        <a:spcAft>
                          <a:spcPts val="0"/>
                        </a:spcAft>
                      </a:pPr>
                      <a:endParaRPr lang="en-US" sz="900" dirty="0">
                        <a:effectLst/>
                        <a:latin typeface="+mj-lt"/>
                        <a:ea typeface="Times New Roman" panose="02020603050405020304" pitchFamily="18" charset="0"/>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chemeClr val="tx1"/>
                    </a:solidFill>
                  </a:tcPr>
                </a:tc>
                <a:tc gridSpan="2">
                  <a:txBody>
                    <a:bodyPr/>
                    <a:lstStyle/>
                    <a:p>
                      <a:pPr marL="2514600" marR="0" lvl="5" indent="0" algn="l" defTabSz="914400" rtl="0" eaLnBrk="1" fontAlgn="auto" latinLnBrk="0" hangingPunct="1">
                        <a:lnSpc>
                          <a:spcPct val="90000"/>
                        </a:lnSpc>
                        <a:spcBef>
                          <a:spcPts val="0"/>
                        </a:spcBef>
                        <a:spcAft>
                          <a:spcPts val="0"/>
                        </a:spcAft>
                        <a:buClrTx/>
                        <a:buSzTx/>
                        <a:buFontTx/>
                        <a:buNone/>
                        <a:tabLst/>
                        <a:defRPr/>
                      </a:pPr>
                      <a:r>
                        <a:rPr lang="en-US" sz="1200" dirty="0">
                          <a:solidFill>
                            <a:srgbClr val="C00000"/>
                          </a:solidFill>
                          <a:effectLst/>
                        </a:rPr>
                        <a:t>Aligning with OpenLMIS</a:t>
                      </a:r>
                      <a:endParaRPr lang="en-US" sz="1200" b="1" kern="1200" dirty="0">
                        <a:solidFill>
                          <a:srgbClr val="C00000"/>
                        </a:solidFill>
                        <a:effectLst/>
                        <a:latin typeface="+mn-lt"/>
                        <a:ea typeface="Raleway" panose="020B0003030101060003" pitchFamily="34" charset="0"/>
                        <a:cs typeface="Times New Roman" panose="02020603050405020304" pitchFamily="18" charset="0"/>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rgbClr val="E7E7E7"/>
                    </a:solidFill>
                  </a:tcPr>
                </a:tc>
                <a:tc hMerge="1">
                  <a:txBody>
                    <a:bodyPr/>
                    <a:lstStyle/>
                    <a:p>
                      <a:pPr marL="228600" marR="0" algn="l">
                        <a:lnSpc>
                          <a:spcPct val="90000"/>
                        </a:lnSpc>
                        <a:spcBef>
                          <a:spcPts val="0"/>
                        </a:spcBef>
                        <a:spcAft>
                          <a:spcPts val="0"/>
                        </a:spcAft>
                      </a:pPr>
                      <a:endParaRPr lang="en-US" sz="1400" dirty="0">
                        <a:effectLst/>
                        <a:latin typeface="+mj-lt"/>
                        <a:ea typeface="Raleway" panose="020B0003030101060003" pitchFamily="34" charset="0"/>
                        <a:cs typeface="Times New Roman" panose="02020603050405020304" pitchFamily="18" charset="0"/>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3121600469"/>
                  </a:ext>
                </a:extLst>
              </a:tr>
              <a:tr h="352367">
                <a:tc>
                  <a:txBody>
                    <a:bodyPr/>
                    <a:lstStyle/>
                    <a:p>
                      <a:pPr marL="217805" marR="0" algn="l">
                        <a:lnSpc>
                          <a:spcPct val="90000"/>
                        </a:lnSpc>
                        <a:spcBef>
                          <a:spcPts val="0"/>
                        </a:spcBef>
                        <a:spcAft>
                          <a:spcPts val="0"/>
                        </a:spcAft>
                      </a:pPr>
                      <a:endParaRPr lang="en-US" sz="900" dirty="0">
                        <a:effectLst/>
                        <a:latin typeface="+mj-lt"/>
                        <a:ea typeface="Times New Roman" panose="02020603050405020304" pitchFamily="18" charset="0"/>
                      </a:endParaRP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solidFill>
                      <a:schemeClr val="tx1"/>
                    </a:solidFill>
                  </a:tcPr>
                </a:tc>
                <a:tc>
                  <a:txBody>
                    <a:bodyPr/>
                    <a:lstStyle/>
                    <a:p>
                      <a:pPr marL="228600" marR="0" algn="ctr">
                        <a:lnSpc>
                          <a:spcPct val="90000"/>
                        </a:lnSpc>
                        <a:spcBef>
                          <a:spcPts val="0"/>
                        </a:spcBef>
                        <a:spcAft>
                          <a:spcPts val="0"/>
                        </a:spcAft>
                      </a:pPr>
                      <a:r>
                        <a:rPr lang="en-US" sz="1200" b="1" dirty="0">
                          <a:solidFill>
                            <a:schemeClr val="tx1"/>
                          </a:solidFill>
                          <a:effectLst/>
                          <a:latin typeface="+mj-lt"/>
                          <a:ea typeface="Raleway" panose="020B0003030101060003" pitchFamily="34" charset="0"/>
                          <a:cs typeface="Times New Roman" panose="02020603050405020304" pitchFamily="18" charset="0"/>
                        </a:rPr>
                        <a:t>Advantages </a:t>
                      </a: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tcPr>
                </a:tc>
                <a:tc>
                  <a:txBody>
                    <a:bodyPr/>
                    <a:lstStyle/>
                    <a:p>
                      <a:pPr marL="228600" marR="0" algn="ctr">
                        <a:lnSpc>
                          <a:spcPct val="90000"/>
                        </a:lnSpc>
                        <a:spcBef>
                          <a:spcPts val="0"/>
                        </a:spcBef>
                        <a:spcAft>
                          <a:spcPts val="0"/>
                        </a:spcAft>
                      </a:pPr>
                      <a:r>
                        <a:rPr lang="en-US" sz="1200" b="1" dirty="0">
                          <a:solidFill>
                            <a:schemeClr val="tx1"/>
                          </a:solidFill>
                          <a:effectLst/>
                          <a:latin typeface="+mj-lt"/>
                          <a:ea typeface="Raleway" panose="020B0003030101060003" pitchFamily="34" charset="0"/>
                          <a:cs typeface="Times New Roman" panose="02020603050405020304" pitchFamily="18" charset="0"/>
                        </a:rPr>
                        <a:t>Disadvantage</a:t>
                      </a:r>
                    </a:p>
                  </a:txBody>
                  <a:tcPr marL="68580" marR="68580" marT="0" marB="0" anchor="ctr">
                    <a:lnL>
                      <a:noFill/>
                    </a:lnL>
                    <a:lnR>
                      <a:noFill/>
                    </a:lnR>
                    <a:lnT w="254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2836231487"/>
                  </a:ext>
                </a:extLst>
              </a:tr>
              <a:tr h="452628">
                <a:tc>
                  <a:txBody>
                    <a:bodyPr/>
                    <a:lstStyle/>
                    <a:p>
                      <a:pPr marL="217805" marR="0" algn="l">
                        <a:lnSpc>
                          <a:spcPct val="90000"/>
                        </a:lnSpc>
                        <a:spcBef>
                          <a:spcPts val="0"/>
                        </a:spcBef>
                        <a:spcAft>
                          <a:spcPts val="0"/>
                        </a:spcAft>
                      </a:pPr>
                      <a:r>
                        <a:rPr lang="en-US" sz="900" kern="1200" dirty="0">
                          <a:effectLst/>
                        </a:rPr>
                        <a:t>Flat Rate</a:t>
                      </a:r>
                      <a:endParaRPr lang="en-US" sz="900" dirty="0">
                        <a:effectLst/>
                        <a:latin typeface="+mj-lt"/>
                        <a:ea typeface="Times New Roman" panose="02020603050405020304" pitchFamily="18" charset="0"/>
                      </a:endParaRPr>
                    </a:p>
                  </a:txBody>
                  <a:tcPr marL="68580" marR="68580" marT="0" marB="0" anchor="ctr">
                    <a:lnL>
                      <a:noFill/>
                    </a:lnL>
                    <a:lnR>
                      <a:noFill/>
                    </a:lnR>
                    <a:lnT w="25400" cmpd="sng">
                      <a:noFill/>
                    </a:lnT>
                    <a:lnB>
                      <a:noFill/>
                    </a:lnB>
                    <a:lnTlToBr w="12700" cmpd="sng">
                      <a:noFill/>
                      <a:prstDash val="solid"/>
                    </a:lnTlToBr>
                    <a:lnBlToTr w="12700" cmpd="sng">
                      <a:noFill/>
                      <a:prstDash val="solid"/>
                    </a:lnBlToTr>
                    <a:solidFill>
                      <a:schemeClr val="tx1"/>
                    </a:solidFill>
                  </a:tcPr>
                </a:tc>
                <a:tc>
                  <a:txBody>
                    <a:bodyPr/>
                    <a:lstStyle/>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Known Price to Acquire</a:t>
                      </a:r>
                    </a:p>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Pay Once</a:t>
                      </a:r>
                    </a:p>
                  </a:txBody>
                  <a:tcPr marL="68580" marR="68580" marT="0" marB="0" anchor="ctr">
                    <a:lnL>
                      <a:noFill/>
                    </a:lnL>
                    <a:lnR>
                      <a:noFill/>
                    </a:lnR>
                    <a:lnT w="254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Becomes like Perpetual Software</a:t>
                      </a:r>
                    </a:p>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Too Expensive for Adoption</a:t>
                      </a:r>
                    </a:p>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How to Determine Price vs D/S and Competitors</a:t>
                      </a:r>
                    </a:p>
                  </a:txBody>
                  <a:tcPr marL="68580" marR="68580" marT="0" marB="0">
                    <a:lnL>
                      <a:noFill/>
                    </a:lnL>
                    <a:lnR>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44213077"/>
                  </a:ext>
                </a:extLst>
              </a:tr>
              <a:tr h="431412">
                <a:tc>
                  <a:txBody>
                    <a:bodyPr/>
                    <a:lstStyle/>
                    <a:p>
                      <a:pPr marL="217805" marR="0" algn="l">
                        <a:lnSpc>
                          <a:spcPct val="90000"/>
                        </a:lnSpc>
                        <a:spcBef>
                          <a:spcPts val="0"/>
                        </a:spcBef>
                        <a:spcAft>
                          <a:spcPts val="0"/>
                        </a:spcAft>
                      </a:pPr>
                      <a:r>
                        <a:rPr lang="en-US" sz="1100" kern="1200" dirty="0">
                          <a:effectLst/>
                        </a:rPr>
                        <a:t>Usage:  </a:t>
                      </a:r>
                      <a:endParaRPr lang="en-US" sz="1100" dirty="0">
                        <a:effectLst/>
                      </a:endParaRPr>
                    </a:p>
                    <a:p>
                      <a:pPr marL="742950" marR="0" lvl="1" indent="-285750" algn="l">
                        <a:lnSpc>
                          <a:spcPct val="90000"/>
                        </a:lnSpc>
                        <a:spcBef>
                          <a:spcPts val="0"/>
                        </a:spcBef>
                        <a:spcAft>
                          <a:spcPts val="0"/>
                        </a:spcAft>
                        <a:buFont typeface="Arial" panose="020B0604020202020204" pitchFamily="34" charset="0"/>
                        <a:buChar char="•"/>
                        <a:tabLst>
                          <a:tab pos="914400" algn="l"/>
                        </a:tabLst>
                      </a:pPr>
                      <a:r>
                        <a:rPr lang="en-US" sz="1100" kern="1200" dirty="0">
                          <a:effectLst/>
                        </a:rPr>
                        <a:t>Per User</a:t>
                      </a:r>
                      <a:endParaRPr lang="en-US" sz="1100" kern="1200" dirty="0">
                        <a:effectLst/>
                        <a:latin typeface="+mj-lt"/>
                      </a:endParaRPr>
                    </a:p>
                  </a:txBody>
                  <a:tcPr marL="68580" marR="68580" marT="0" marB="0" anchor="ctr">
                    <a:lnL>
                      <a:noFill/>
                    </a:lnL>
                    <a:lnR w="38100" cap="flat" cmpd="sng" algn="ctr">
                      <a:solidFill>
                        <a:srgbClr val="C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C00000"/>
                    </a:solidFill>
                  </a:tcPr>
                </a:tc>
                <a:tc rowSpan="5">
                  <a:txBody>
                    <a:bodyPr/>
                    <a:lstStyle/>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Most Flexibility for End User’s Budget</a:t>
                      </a:r>
                    </a:p>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Not “One Size Fits All” Product</a:t>
                      </a:r>
                    </a:p>
                    <a:p>
                      <a:pPr marL="171450" marR="0" indent="-171450" algn="l">
                        <a:lnSpc>
                          <a:spcPct val="90000"/>
                        </a:lnSpc>
                        <a:spcBef>
                          <a:spcPts val="0"/>
                        </a:spcBef>
                        <a:spcAft>
                          <a:spcPts val="0"/>
                        </a:spcAft>
                        <a:buFont typeface="Arial" panose="020B0604020202020204" pitchFamily="34" charset="0"/>
                        <a:buChar char="•"/>
                      </a:pPr>
                      <a:endParaRPr lang="en-US" sz="1200" dirty="0">
                        <a:effectLst/>
                        <a:latin typeface="+mj-lt"/>
                        <a:ea typeface="Raleway" panose="020B0003030101060003" pitchFamily="34" charset="0"/>
                        <a:cs typeface="Times New Roman" panose="02020603050405020304" pitchFamily="18" charset="0"/>
                      </a:endParaRPr>
                    </a:p>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Tailored Pricing to Customer, Needs &amp; Size</a:t>
                      </a:r>
                    </a:p>
                    <a:p>
                      <a:pPr marL="628650" marR="0" lvl="1"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Customer’s Resources and Budget</a:t>
                      </a:r>
                    </a:p>
                    <a:p>
                      <a:pPr marL="628650" marR="0" lvl="1"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Country’s Infrastructure</a:t>
                      </a:r>
                    </a:p>
                    <a:p>
                      <a:pPr marL="628650" marR="0" lvl="1"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Features Needed</a:t>
                      </a:r>
                    </a:p>
                    <a:p>
                      <a:pPr marL="628650" marR="0" lvl="1"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Customer’s Stage of Tech Adoption</a:t>
                      </a:r>
                    </a:p>
                    <a:p>
                      <a:pPr marL="628650" marR="0" lvl="1"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Tiering of Pricing to Meet Budget</a:t>
                      </a:r>
                    </a:p>
                    <a:p>
                      <a:pPr marL="628650" marR="0" lvl="1"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Scaled to Size of Customer</a:t>
                      </a:r>
                    </a:p>
                    <a:p>
                      <a:pPr marL="628650" marR="0" lvl="1"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Scaled to Actual Usage</a:t>
                      </a:r>
                    </a:p>
                  </a:txBody>
                  <a:tcPr marL="68580" marR="68580" marT="0" marB="0"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CFD5EA"/>
                    </a:solidFill>
                  </a:tcPr>
                </a:tc>
                <a:tc rowSpan="7">
                  <a:txBody>
                    <a:bodyPr/>
                    <a:lstStyle/>
                    <a:p>
                      <a:pPr marL="0" marR="0" indent="0" algn="l">
                        <a:lnSpc>
                          <a:spcPct val="90000"/>
                        </a:lnSpc>
                        <a:spcBef>
                          <a:spcPts val="0"/>
                        </a:spcBef>
                        <a:spcAft>
                          <a:spcPts val="0"/>
                        </a:spcAft>
                        <a:buFont typeface="Arial" panose="020B0604020202020204" pitchFamily="34" charset="0"/>
                        <a:buNone/>
                      </a:pPr>
                      <a:r>
                        <a:rPr lang="en-US" sz="1200" u="sng" dirty="0">
                          <a:effectLst/>
                          <a:latin typeface="+mj-lt"/>
                          <a:ea typeface="Raleway" panose="020B0003030101060003" pitchFamily="34" charset="0"/>
                          <a:cs typeface="Times New Roman" panose="02020603050405020304" pitchFamily="18" charset="0"/>
                        </a:rPr>
                        <a:t>Budget Constraints:  </a:t>
                      </a:r>
                    </a:p>
                    <a:p>
                      <a:pPr marL="0" marR="0" indent="0" algn="l">
                        <a:lnSpc>
                          <a:spcPct val="90000"/>
                        </a:lnSpc>
                        <a:spcBef>
                          <a:spcPts val="0"/>
                        </a:spcBef>
                        <a:spcAft>
                          <a:spcPts val="0"/>
                        </a:spcAft>
                        <a:buFont typeface="Arial" panose="020B0604020202020204" pitchFamily="34" charset="0"/>
                        <a:buNone/>
                      </a:pPr>
                      <a:r>
                        <a:rPr lang="en-US" sz="1200" dirty="0">
                          <a:effectLst/>
                          <a:latin typeface="+mj-lt"/>
                          <a:ea typeface="Raleway" panose="020B0003030101060003" pitchFamily="34" charset="0"/>
                          <a:cs typeface="Times New Roman" panose="02020603050405020304" pitchFamily="18" charset="0"/>
                        </a:rPr>
                        <a:t>With </a:t>
                      </a:r>
                      <a:r>
                        <a:rPr lang="en-US" sz="1200" dirty="0">
                          <a:solidFill>
                            <a:srgbClr val="C00000"/>
                          </a:solidFill>
                          <a:effectLst/>
                          <a:latin typeface="+mj-lt"/>
                          <a:ea typeface="Raleway" panose="020B0003030101060003" pitchFamily="34" charset="0"/>
                          <a:cs typeface="Times New Roman" panose="02020603050405020304" pitchFamily="18" charset="0"/>
                        </a:rPr>
                        <a:t>Per User Pricing</a:t>
                      </a:r>
                      <a:r>
                        <a:rPr lang="en-US" sz="1200" dirty="0">
                          <a:effectLst/>
                          <a:latin typeface="+mj-lt"/>
                          <a:ea typeface="Raleway" panose="020B0003030101060003" pitchFamily="34" charset="0"/>
                          <a:cs typeface="Times New Roman" panose="02020603050405020304" pitchFamily="18" charset="0"/>
                        </a:rPr>
                        <a:t>, Customers May Limit Users to Limit Opex of Software</a:t>
                      </a:r>
                    </a:p>
                    <a:p>
                      <a:pPr marL="0" marR="0" indent="0" algn="l">
                        <a:lnSpc>
                          <a:spcPct val="90000"/>
                        </a:lnSpc>
                        <a:spcBef>
                          <a:spcPts val="0"/>
                        </a:spcBef>
                        <a:spcAft>
                          <a:spcPts val="0"/>
                        </a:spcAft>
                        <a:buFont typeface="Arial" panose="020B0604020202020204" pitchFamily="34" charset="0"/>
                        <a:buNone/>
                      </a:pPr>
                      <a:r>
                        <a:rPr lang="en-US" sz="1200" dirty="0">
                          <a:solidFill>
                            <a:srgbClr val="C00000"/>
                          </a:solidFill>
                          <a:effectLst/>
                          <a:latin typeface="+mj-lt"/>
                          <a:ea typeface="Raleway" panose="020B0003030101060003" pitchFamily="34" charset="0"/>
                          <a:cs typeface="Times New Roman" panose="02020603050405020304" pitchFamily="18" charset="0"/>
                        </a:rPr>
                        <a:t>Defining</a:t>
                      </a:r>
                      <a:r>
                        <a:rPr lang="en-US" sz="1200" dirty="0">
                          <a:effectLst/>
                          <a:latin typeface="+mj-lt"/>
                          <a:ea typeface="Raleway" panose="020B0003030101060003" pitchFamily="34" charset="0"/>
                          <a:cs typeface="Times New Roman" panose="02020603050405020304" pitchFamily="18" charset="0"/>
                        </a:rPr>
                        <a:t> “Active” and “User” Becomes </a:t>
                      </a:r>
                      <a:r>
                        <a:rPr lang="en-US" sz="1200" dirty="0">
                          <a:solidFill>
                            <a:srgbClr val="C00000"/>
                          </a:solidFill>
                          <a:effectLst/>
                          <a:latin typeface="+mj-lt"/>
                          <a:ea typeface="Raleway" panose="020B0003030101060003" pitchFamily="34" charset="0"/>
                          <a:cs typeface="Times New Roman" panose="02020603050405020304" pitchFamily="18" charset="0"/>
                        </a:rPr>
                        <a:t>Problematic</a:t>
                      </a:r>
                      <a:r>
                        <a:rPr lang="en-US" sz="1200" dirty="0">
                          <a:effectLst/>
                          <a:latin typeface="+mj-lt"/>
                          <a:ea typeface="Raleway" panose="020B0003030101060003" pitchFamily="34" charset="0"/>
                          <a:cs typeface="Times New Roman" panose="02020603050405020304" pitchFamily="18" charset="0"/>
                        </a:rPr>
                        <a:t> and Complex</a:t>
                      </a:r>
                    </a:p>
                    <a:p>
                      <a:pPr marL="0" marR="0" indent="0" algn="l">
                        <a:lnSpc>
                          <a:spcPct val="90000"/>
                        </a:lnSpc>
                        <a:spcBef>
                          <a:spcPts val="0"/>
                        </a:spcBef>
                        <a:spcAft>
                          <a:spcPts val="0"/>
                        </a:spcAft>
                        <a:buFont typeface="Arial" panose="020B0604020202020204" pitchFamily="34" charset="0"/>
                        <a:buNone/>
                      </a:pPr>
                      <a:r>
                        <a:rPr lang="en-US" sz="1200" dirty="0">
                          <a:effectLst/>
                          <a:latin typeface="+mj-lt"/>
                          <a:ea typeface="Raleway" panose="020B0003030101060003" pitchFamily="34" charset="0"/>
                          <a:cs typeface="Times New Roman" panose="02020603050405020304" pitchFamily="18" charset="0"/>
                        </a:rPr>
                        <a:t>Customers May </a:t>
                      </a:r>
                      <a:r>
                        <a:rPr lang="en-US" sz="1200" dirty="0">
                          <a:solidFill>
                            <a:srgbClr val="C00000"/>
                          </a:solidFill>
                          <a:effectLst/>
                          <a:latin typeface="+mj-lt"/>
                          <a:ea typeface="Raleway" panose="020B0003030101060003" pitchFamily="34" charset="0"/>
                          <a:cs typeface="Times New Roman" panose="02020603050405020304" pitchFamily="18" charset="0"/>
                        </a:rPr>
                        <a:t>Limit Necessary Features </a:t>
                      </a:r>
                      <a:r>
                        <a:rPr lang="en-US" sz="1200" dirty="0">
                          <a:effectLst/>
                          <a:latin typeface="+mj-lt"/>
                          <a:ea typeface="Raleway" panose="020B0003030101060003" pitchFamily="34" charset="0"/>
                          <a:cs typeface="Times New Roman" panose="02020603050405020304" pitchFamily="18" charset="0"/>
                        </a:rPr>
                        <a:t>to Stay Within Budget</a:t>
                      </a:r>
                    </a:p>
                    <a:p>
                      <a:pPr marL="0" marR="0" indent="0" algn="l">
                        <a:lnSpc>
                          <a:spcPct val="90000"/>
                        </a:lnSpc>
                        <a:spcBef>
                          <a:spcPts val="0"/>
                        </a:spcBef>
                        <a:spcAft>
                          <a:spcPts val="0"/>
                        </a:spcAft>
                        <a:buFont typeface="Arial" panose="020B0604020202020204" pitchFamily="34" charset="0"/>
                        <a:buNone/>
                      </a:pPr>
                      <a:endParaRPr lang="en-US" sz="1200" dirty="0">
                        <a:effectLst/>
                        <a:latin typeface="+mj-lt"/>
                        <a:ea typeface="Raleway" panose="020B0003030101060003" pitchFamily="34" charset="0"/>
                        <a:cs typeface="Times New Roman" panose="02020603050405020304" pitchFamily="18" charset="0"/>
                      </a:endParaRPr>
                    </a:p>
                    <a:p>
                      <a:pPr marL="0" marR="0" indent="0" algn="l">
                        <a:lnSpc>
                          <a:spcPct val="90000"/>
                        </a:lnSpc>
                        <a:spcBef>
                          <a:spcPts val="0"/>
                        </a:spcBef>
                        <a:spcAft>
                          <a:spcPts val="0"/>
                        </a:spcAft>
                        <a:buFont typeface="Arial" panose="020B0604020202020204" pitchFamily="34" charset="0"/>
                        <a:buNone/>
                      </a:pPr>
                      <a:r>
                        <a:rPr lang="en-US" sz="1200" u="sng" dirty="0">
                          <a:effectLst/>
                          <a:latin typeface="+mj-lt"/>
                          <a:ea typeface="Raleway" panose="020B0003030101060003" pitchFamily="34" charset="0"/>
                          <a:cs typeface="Times New Roman" panose="02020603050405020304" pitchFamily="18" charset="0"/>
                        </a:rPr>
                        <a:t>Blocks and Limitations</a:t>
                      </a:r>
                    </a:p>
                    <a:p>
                      <a:pPr marL="0" marR="0" indent="0" algn="l">
                        <a:lnSpc>
                          <a:spcPct val="90000"/>
                        </a:lnSpc>
                        <a:spcBef>
                          <a:spcPts val="0"/>
                        </a:spcBef>
                        <a:spcAft>
                          <a:spcPts val="0"/>
                        </a:spcAft>
                        <a:buFont typeface="Arial" panose="020B0604020202020204" pitchFamily="34" charset="0"/>
                        <a:buNone/>
                      </a:pPr>
                      <a:r>
                        <a:rPr lang="en-US" sz="1200" dirty="0">
                          <a:solidFill>
                            <a:srgbClr val="C00000"/>
                          </a:solidFill>
                          <a:effectLst/>
                          <a:latin typeface="+mj-lt"/>
                          <a:ea typeface="Raleway" panose="020B0003030101060003" pitchFamily="34" charset="0"/>
                          <a:cs typeface="Times New Roman" panose="02020603050405020304" pitchFamily="18" charset="0"/>
                        </a:rPr>
                        <a:t>Transaction-Based </a:t>
                      </a:r>
                      <a:r>
                        <a:rPr lang="en-US" sz="1200" dirty="0">
                          <a:effectLst/>
                          <a:latin typeface="+mj-lt"/>
                          <a:ea typeface="Raleway" panose="020B0003030101060003" pitchFamily="34" charset="0"/>
                          <a:cs typeface="Times New Roman" panose="02020603050405020304" pitchFamily="18" charset="0"/>
                        </a:rPr>
                        <a:t>Pricing becomes challenging for larger institutions. </a:t>
                      </a:r>
                    </a:p>
                    <a:p>
                      <a:pPr marL="0" marR="0" indent="0" algn="l">
                        <a:lnSpc>
                          <a:spcPct val="90000"/>
                        </a:lnSpc>
                        <a:spcBef>
                          <a:spcPts val="0"/>
                        </a:spcBef>
                        <a:spcAft>
                          <a:spcPts val="0"/>
                        </a:spcAft>
                        <a:buFont typeface="Arial" panose="020B0604020202020204" pitchFamily="34" charset="0"/>
                        <a:buNone/>
                      </a:pPr>
                      <a:r>
                        <a:rPr lang="en-US" sz="1200" dirty="0">
                          <a:effectLst/>
                          <a:latin typeface="+mj-lt"/>
                          <a:ea typeface="Raleway" panose="020B0003030101060003" pitchFamily="34" charset="0"/>
                          <a:cs typeface="Times New Roman" panose="02020603050405020304" pitchFamily="18" charset="0"/>
                        </a:rPr>
                        <a:t> “</a:t>
                      </a:r>
                      <a:r>
                        <a:rPr lang="en-US" sz="1200" dirty="0">
                          <a:solidFill>
                            <a:srgbClr val="C00000"/>
                          </a:solidFill>
                          <a:effectLst/>
                          <a:latin typeface="+mj-lt"/>
                          <a:ea typeface="Raleway" panose="020B0003030101060003" pitchFamily="34" charset="0"/>
                          <a:cs typeface="Times New Roman" panose="02020603050405020304" pitchFamily="18" charset="0"/>
                        </a:rPr>
                        <a:t>Cutting Transactions</a:t>
                      </a:r>
                      <a:r>
                        <a:rPr lang="en-US" sz="1200" dirty="0">
                          <a:effectLst/>
                          <a:latin typeface="+mj-lt"/>
                          <a:ea typeface="Raleway" panose="020B0003030101060003" pitchFamily="34" charset="0"/>
                          <a:cs typeface="Times New Roman" panose="02020603050405020304" pitchFamily="18" charset="0"/>
                        </a:rPr>
                        <a:t>” and Accuracy to Save Money</a:t>
                      </a:r>
                    </a:p>
                    <a:p>
                      <a:pPr marL="0" marR="0" indent="0" algn="l">
                        <a:lnSpc>
                          <a:spcPct val="90000"/>
                        </a:lnSpc>
                        <a:spcBef>
                          <a:spcPts val="0"/>
                        </a:spcBef>
                        <a:spcAft>
                          <a:spcPts val="0"/>
                        </a:spcAft>
                        <a:buFont typeface="Arial" panose="020B0604020202020204" pitchFamily="34" charset="0"/>
                        <a:buNone/>
                      </a:pPr>
                      <a:endParaRPr lang="en-US" sz="1200" dirty="0">
                        <a:effectLst/>
                        <a:latin typeface="+mj-lt"/>
                        <a:ea typeface="Raleway" panose="020B0003030101060003" pitchFamily="34" charset="0"/>
                        <a:cs typeface="Times New Roman" panose="02020603050405020304" pitchFamily="18" charset="0"/>
                      </a:endParaRPr>
                    </a:p>
                    <a:p>
                      <a:pPr marL="0" marR="0" indent="0" algn="l">
                        <a:lnSpc>
                          <a:spcPct val="90000"/>
                        </a:lnSpc>
                        <a:spcBef>
                          <a:spcPts val="0"/>
                        </a:spcBef>
                        <a:spcAft>
                          <a:spcPts val="0"/>
                        </a:spcAft>
                        <a:buFont typeface="Arial" panose="020B0604020202020204" pitchFamily="34" charset="0"/>
                        <a:buNone/>
                      </a:pPr>
                      <a:endParaRPr lang="en-US" sz="1200" dirty="0">
                        <a:effectLst/>
                        <a:latin typeface="+mj-lt"/>
                        <a:ea typeface="Raleway" panose="020B0003030101060003" pitchFamily="34" charset="0"/>
                        <a:cs typeface="Times New Roman" panose="02020603050405020304" pitchFamily="18" charset="0"/>
                      </a:endParaRPr>
                    </a:p>
                  </a:txBody>
                  <a:tcPr marL="68580" marR="68580" marT="0" marB="0" anchor="ctr">
                    <a:lnL w="38100" cap="flat" cmpd="sng" algn="ctr">
                      <a:solidFill>
                        <a:srgbClr val="C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7977390"/>
                  </a:ext>
                </a:extLst>
              </a:tr>
              <a:tr h="410196">
                <a:tc>
                  <a:txBody>
                    <a:bodyPr/>
                    <a:lstStyle/>
                    <a:p>
                      <a:pPr marL="742950" marR="0" lvl="1" indent="-285750" algn="l">
                        <a:lnSpc>
                          <a:spcPct val="90000"/>
                        </a:lnSpc>
                        <a:spcBef>
                          <a:spcPts val="0"/>
                        </a:spcBef>
                        <a:spcAft>
                          <a:spcPts val="0"/>
                        </a:spcAft>
                        <a:buFont typeface="Arial" panose="020B0604020202020204" pitchFamily="34" charset="0"/>
                        <a:buChar char="•"/>
                        <a:tabLst>
                          <a:tab pos="914400" algn="l"/>
                        </a:tabLst>
                      </a:pPr>
                      <a:r>
                        <a:rPr lang="en-US" sz="1100" dirty="0">
                          <a:effectLst/>
                        </a:rPr>
                        <a:t>Per Active User</a:t>
                      </a:r>
                      <a:endParaRPr lang="en-US" sz="1100" kern="1200" dirty="0">
                        <a:effectLst/>
                        <a:latin typeface="+mj-lt"/>
                      </a:endParaRPr>
                    </a:p>
                  </a:txBody>
                  <a:tcPr marL="68580" marR="68580" marT="0" marB="0" anchor="ctr">
                    <a:lnL>
                      <a:noFill/>
                    </a:lnL>
                    <a:lnR w="38100" cap="flat" cmpd="sng" algn="ctr">
                      <a:solidFill>
                        <a:srgbClr val="C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C00000"/>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521777052"/>
                  </a:ext>
                </a:extLst>
              </a:tr>
              <a:tr h="388980">
                <a:tc>
                  <a:txBody>
                    <a:bodyPr/>
                    <a:lstStyle/>
                    <a:p>
                      <a:pPr marL="742950" marR="0" lvl="1" indent="-285750" algn="l">
                        <a:lnSpc>
                          <a:spcPct val="90000"/>
                        </a:lnSpc>
                        <a:spcBef>
                          <a:spcPts val="0"/>
                        </a:spcBef>
                        <a:spcAft>
                          <a:spcPts val="0"/>
                        </a:spcAft>
                        <a:buFont typeface="Arial" panose="020B0604020202020204" pitchFamily="34" charset="0"/>
                        <a:buChar char="•"/>
                        <a:tabLst>
                          <a:tab pos="914400" algn="l"/>
                        </a:tabLst>
                      </a:pPr>
                      <a:r>
                        <a:rPr lang="en-US" sz="1100" dirty="0">
                          <a:effectLst/>
                        </a:rPr>
                        <a:t>Tiered</a:t>
                      </a:r>
                      <a:endParaRPr lang="en-US" sz="110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w="38100" cap="flat" cmpd="sng" algn="ctr">
                      <a:solidFill>
                        <a:srgbClr val="C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813091570"/>
                  </a:ext>
                </a:extLst>
              </a:tr>
              <a:tr h="367763">
                <a:tc>
                  <a:txBody>
                    <a:bodyPr/>
                    <a:lstStyle/>
                    <a:p>
                      <a:pPr marL="742950" marR="0" lvl="1" indent="-285750" algn="l">
                        <a:lnSpc>
                          <a:spcPct val="90000"/>
                        </a:lnSpc>
                        <a:spcBef>
                          <a:spcPts val="0"/>
                        </a:spcBef>
                        <a:spcAft>
                          <a:spcPts val="0"/>
                        </a:spcAft>
                        <a:buFont typeface="Arial" panose="020B0604020202020204" pitchFamily="34" charset="0"/>
                        <a:buChar char="•"/>
                        <a:tabLst>
                          <a:tab pos="914400" algn="l"/>
                        </a:tabLst>
                      </a:pPr>
                      <a:r>
                        <a:rPr lang="en-US" sz="1100" dirty="0">
                          <a:effectLst/>
                        </a:rPr>
                        <a:t>Time-Based</a:t>
                      </a:r>
                      <a:endParaRPr lang="en-US" sz="110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w="38100" cap="flat" cmpd="sng" algn="ctr">
                      <a:solidFill>
                        <a:srgbClr val="C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738848487"/>
                  </a:ext>
                </a:extLst>
              </a:tr>
              <a:tr h="346547">
                <a:tc rowSpan="2">
                  <a:txBody>
                    <a:bodyPr/>
                    <a:lstStyle/>
                    <a:p>
                      <a:pPr marL="742950" marR="0" lvl="1" indent="-285750" algn="l">
                        <a:lnSpc>
                          <a:spcPct val="90000"/>
                        </a:lnSpc>
                        <a:spcBef>
                          <a:spcPts val="0"/>
                        </a:spcBef>
                        <a:spcAft>
                          <a:spcPts val="0"/>
                        </a:spcAft>
                        <a:buFont typeface="Arial" panose="020B0604020202020204" pitchFamily="34" charset="0"/>
                        <a:buChar char="•"/>
                        <a:tabLst>
                          <a:tab pos="914400" algn="l"/>
                        </a:tabLst>
                      </a:pPr>
                      <a:endParaRPr lang="en-US" sz="1100" dirty="0">
                        <a:effectLst/>
                      </a:endParaRPr>
                    </a:p>
                    <a:p>
                      <a:pPr marL="742950" marR="0" lvl="1" indent="-285750" algn="l">
                        <a:lnSpc>
                          <a:spcPct val="90000"/>
                        </a:lnSpc>
                        <a:spcBef>
                          <a:spcPts val="0"/>
                        </a:spcBef>
                        <a:spcAft>
                          <a:spcPts val="0"/>
                        </a:spcAft>
                        <a:buFont typeface="Arial" panose="020B0604020202020204" pitchFamily="34" charset="0"/>
                        <a:buChar char="•"/>
                        <a:tabLst>
                          <a:tab pos="914400" algn="l"/>
                        </a:tabLst>
                      </a:pPr>
                      <a:r>
                        <a:rPr lang="en-US" sz="1100" kern="1200" dirty="0">
                          <a:effectLst/>
                        </a:rPr>
                        <a:t>Transaction-Based</a:t>
                      </a:r>
                      <a:endParaRPr lang="en-US" sz="1100" dirty="0">
                        <a:effectLst/>
                      </a:endParaRPr>
                    </a:p>
                    <a:p>
                      <a:pPr marL="742950" marR="0" lvl="1" indent="-285750" algn="l">
                        <a:lnSpc>
                          <a:spcPct val="90000"/>
                        </a:lnSpc>
                        <a:spcBef>
                          <a:spcPts val="0"/>
                        </a:spcBef>
                        <a:spcAft>
                          <a:spcPts val="0"/>
                        </a:spcAft>
                        <a:buFont typeface="Arial" panose="020B0604020202020204" pitchFamily="34" charset="0"/>
                        <a:buChar char="•"/>
                        <a:tabLst>
                          <a:tab pos="914400" algn="l"/>
                        </a:tabLst>
                      </a:pPr>
                      <a:endParaRPr lang="en-US" sz="110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w="38100" cap="flat" cmpd="sng" algn="ctr">
                      <a:solidFill>
                        <a:srgbClr val="C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158194143"/>
                  </a:ext>
                </a:extLst>
              </a:tr>
              <a:tr h="0">
                <a:tc vMerge="1">
                  <a:txBody>
                    <a:bodyPr/>
                    <a:lstStyle/>
                    <a:p>
                      <a:endParaRPr lang="en-US"/>
                    </a:p>
                  </a:txBody>
                  <a:tcPr/>
                </a:tc>
                <a:tc rowSpan="2">
                  <a:txBody>
                    <a:bodyPr/>
                    <a:lstStyle/>
                    <a:p>
                      <a:pPr marL="628650" marR="0" lvl="1" indent="-171450" algn="l">
                        <a:lnSpc>
                          <a:spcPct val="90000"/>
                        </a:lnSpc>
                        <a:spcBef>
                          <a:spcPts val="0"/>
                        </a:spcBef>
                        <a:spcAft>
                          <a:spcPts val="0"/>
                        </a:spcAft>
                        <a:buFont typeface="Arial" panose="020B0604020202020204" pitchFamily="34" charset="0"/>
                        <a:buChar char="•"/>
                      </a:pPr>
                      <a:endParaRPr lang="en-US" sz="1200" dirty="0">
                        <a:effectLst/>
                        <a:latin typeface="+mj-lt"/>
                        <a:ea typeface="Raleway" panose="020B0003030101060003" pitchFamily="34" charset="0"/>
                        <a:cs typeface="Times New Roman" panose="02020603050405020304" pitchFamily="18" charset="0"/>
                      </a:endParaRPr>
                    </a:p>
                  </a:txBody>
                  <a:tcPr marL="68580" marR="68580" marT="0" marB="0" anchor="ctr">
                    <a:lnL w="57150" cap="flat" cmpd="sng" algn="ctr">
                      <a:noFill/>
                      <a:prstDash val="solid"/>
                      <a:round/>
                      <a:headEnd type="none" w="med" len="med"/>
                      <a:tailEnd type="none" w="med" len="med"/>
                    </a:lnL>
                    <a:lnR w="57150" cap="flat" cmpd="sng" algn="ctr">
                      <a:noFill/>
                      <a:prstDash val="solid"/>
                      <a:round/>
                      <a:headEnd type="none" w="med" len="med"/>
                      <a:tailEnd type="none" w="med" len="med"/>
                    </a:lnR>
                    <a:lnT w="38100" cap="flat" cmpd="sng" algn="ctr">
                      <a:solidFill>
                        <a:srgbClr val="C00000"/>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extLst>
                  <a:ext uri="{0D108BD9-81ED-4DB2-BD59-A6C34878D82A}">
                    <a16:rowId xmlns:a16="http://schemas.microsoft.com/office/drawing/2014/main" val="423014710"/>
                  </a:ext>
                </a:extLst>
              </a:tr>
              <a:tr h="325331">
                <a:tc>
                  <a:txBody>
                    <a:bodyPr/>
                    <a:lstStyle/>
                    <a:p>
                      <a:pPr marL="217805" marR="0" algn="l">
                        <a:lnSpc>
                          <a:spcPct val="90000"/>
                        </a:lnSpc>
                        <a:spcBef>
                          <a:spcPts val="0"/>
                        </a:spcBef>
                        <a:spcAft>
                          <a:spcPts val="0"/>
                        </a:spcAft>
                      </a:pPr>
                      <a:r>
                        <a:rPr lang="en-US" sz="900" kern="1200" dirty="0">
                          <a:effectLst/>
                        </a:rPr>
                        <a:t>“Pay as You Go”</a:t>
                      </a:r>
                      <a:endParaRPr lang="en-US" sz="900" dirty="0">
                        <a:effectLst/>
                        <a:latin typeface="+mj-lt"/>
                        <a:ea typeface="Times New Roman" panose="02020603050405020304" pitchFamily="18" charset="0"/>
                      </a:endParaRPr>
                    </a:p>
                  </a:txBody>
                  <a:tcPr marL="68580" marR="68580" marT="0" marB="0" anchor="ctr">
                    <a:lnL>
                      <a:noFill/>
                    </a:lnL>
                    <a:lnR w="571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084772275"/>
                  </a:ext>
                </a:extLst>
              </a:tr>
              <a:tr h="452628">
                <a:tc>
                  <a:txBody>
                    <a:bodyPr/>
                    <a:lstStyle/>
                    <a:p>
                      <a:pPr marL="217805" marR="0" algn="l">
                        <a:lnSpc>
                          <a:spcPct val="90000"/>
                        </a:lnSpc>
                        <a:spcBef>
                          <a:spcPts val="0"/>
                        </a:spcBef>
                        <a:spcAft>
                          <a:spcPts val="0"/>
                        </a:spcAft>
                      </a:pPr>
                      <a:r>
                        <a:rPr lang="en-US" sz="900" kern="1200" dirty="0">
                          <a:effectLst/>
                        </a:rPr>
                        <a:t>Per Feature/Groups of Features </a:t>
                      </a:r>
                      <a:endParaRPr lang="en-US" sz="900" dirty="0">
                        <a:effectLst/>
                        <a:latin typeface="+mj-lt"/>
                        <a:ea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solidFill>
                      <a:schemeClr val="tx1"/>
                    </a:solidFill>
                  </a:tcPr>
                </a:tc>
                <a:tc rowSpan="3">
                  <a:txBody>
                    <a:bodyPr/>
                    <a:lstStyle/>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Buy based on Needed features</a:t>
                      </a:r>
                    </a:p>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Allows Tiering of Pricing to Meet Budget</a:t>
                      </a:r>
                    </a:p>
                    <a:p>
                      <a:pPr marL="171450" marR="0" lvl="0" indent="-171450" algn="l">
                        <a:lnSpc>
                          <a:spcPct val="90000"/>
                        </a:lnSpc>
                        <a:spcBef>
                          <a:spcPts val="0"/>
                        </a:spcBef>
                        <a:spcAft>
                          <a:spcPts val="0"/>
                        </a:spcAft>
                        <a:buFont typeface="Arial" panose="020B0604020202020204" pitchFamily="34" charset="0"/>
                        <a:buChar char="•"/>
                        <a:tabLst>
                          <a:tab pos="457200" algn="l"/>
                        </a:tabLst>
                      </a:pPr>
                      <a:r>
                        <a:rPr lang="en-US" sz="1200" dirty="0">
                          <a:effectLst/>
                          <a:latin typeface="+mj-lt"/>
                          <a:ea typeface="Times New Roman" panose="02020603050405020304" pitchFamily="18" charset="0"/>
                          <a:cs typeface="Times New Roman" panose="02020603050405020304" pitchFamily="18" charset="0"/>
                        </a:rPr>
                        <a:t>Paid Ads Subsidize the cost of running the software</a:t>
                      </a:r>
                    </a:p>
                    <a:p>
                      <a:pPr marL="171450" marR="0" lvl="0" indent="-171450" algn="l">
                        <a:lnSpc>
                          <a:spcPct val="90000"/>
                        </a:lnSpc>
                        <a:spcBef>
                          <a:spcPts val="0"/>
                        </a:spcBef>
                        <a:spcAft>
                          <a:spcPts val="0"/>
                        </a:spcAft>
                        <a:buFont typeface="Arial" panose="020B0604020202020204" pitchFamily="34" charset="0"/>
                        <a:buChar char="•"/>
                        <a:tabLst>
                          <a:tab pos="457200" algn="l"/>
                        </a:tabLst>
                      </a:pPr>
                      <a:r>
                        <a:rPr lang="en-US" sz="1200" dirty="0">
                          <a:effectLst/>
                          <a:latin typeface="+mj-lt"/>
                          <a:ea typeface="Times New Roman" panose="02020603050405020304" pitchFamily="18" charset="0"/>
                          <a:cs typeface="Times New Roman" panose="02020603050405020304" pitchFamily="18" charset="0"/>
                        </a:rPr>
                        <a:t>Broadens Reach of Healthcare market</a:t>
                      </a:r>
                    </a:p>
                    <a:p>
                      <a:pPr marL="171450" marR="0" lvl="0" indent="-171450" algn="l">
                        <a:lnSpc>
                          <a:spcPct val="90000"/>
                        </a:lnSpc>
                        <a:spcBef>
                          <a:spcPts val="0"/>
                        </a:spcBef>
                        <a:spcAft>
                          <a:spcPts val="0"/>
                        </a:spcAft>
                        <a:buFont typeface="Arial" panose="020B0604020202020204" pitchFamily="34" charset="0"/>
                        <a:buChar char="•"/>
                        <a:tabLst>
                          <a:tab pos="457200" algn="l"/>
                        </a:tabLst>
                      </a:pPr>
                      <a:endParaRPr lang="en-US" sz="1200" dirty="0">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571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rowSpan="3">
                  <a:txBody>
                    <a:bodyPr/>
                    <a:lstStyle/>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Estimating Demand for Features</a:t>
                      </a:r>
                    </a:p>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Establishing Minimum Package </a:t>
                      </a:r>
                    </a:p>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Determining “Essential” vs “Luxury” Features</a:t>
                      </a:r>
                    </a:p>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Upscaling to Higher Functions Can be Hindrance</a:t>
                      </a:r>
                    </a:p>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Up-charging for Additional Functions Can be Prohibitive</a:t>
                      </a:r>
                    </a:p>
                    <a:p>
                      <a:pPr marL="171450" marR="0" indent="-171450" algn="l">
                        <a:lnSpc>
                          <a:spcPct val="90000"/>
                        </a:lnSpc>
                        <a:spcBef>
                          <a:spcPts val="0"/>
                        </a:spcBef>
                        <a:spcAft>
                          <a:spcPts val="0"/>
                        </a:spcAft>
                        <a:buFont typeface="Arial" panose="020B0604020202020204" pitchFamily="34" charset="0"/>
                        <a:buChar char="•"/>
                      </a:pPr>
                      <a:r>
                        <a:rPr lang="en-US" sz="1200" dirty="0">
                          <a:effectLst/>
                          <a:latin typeface="+mj-lt"/>
                          <a:ea typeface="Raleway" panose="020B0003030101060003" pitchFamily="34" charset="0"/>
                          <a:cs typeface="Times New Roman" panose="02020603050405020304" pitchFamily="18" charset="0"/>
                        </a:rPr>
                        <a:t>Many Stick with Free Version and Never Adopt Full Software</a:t>
                      </a:r>
                    </a:p>
                    <a:p>
                      <a:pPr marL="171450" marR="0" lvl="0" indent="-171450" algn="l">
                        <a:lnSpc>
                          <a:spcPct val="90000"/>
                        </a:lnSpc>
                        <a:spcBef>
                          <a:spcPts val="0"/>
                        </a:spcBef>
                        <a:spcAft>
                          <a:spcPts val="0"/>
                        </a:spcAft>
                        <a:buFont typeface="Arial" panose="020B0604020202020204" pitchFamily="34" charset="0"/>
                        <a:buChar char="•"/>
                        <a:tabLst>
                          <a:tab pos="457200" algn="l"/>
                        </a:tabLst>
                      </a:pPr>
                      <a:r>
                        <a:rPr lang="en-US" sz="1200" dirty="0">
                          <a:effectLst/>
                          <a:latin typeface="+mj-lt"/>
                          <a:ea typeface="Times New Roman" panose="02020603050405020304" pitchFamily="18" charset="0"/>
                          <a:cs typeface="Times New Roman" panose="02020603050405020304" pitchFamily="18" charset="0"/>
                        </a:rPr>
                        <a:t>Adds the Complexity of Managing an Ad Market of Ad Buyers</a:t>
                      </a:r>
                    </a:p>
                    <a:p>
                      <a:pPr marL="171450" marR="0" lvl="0" indent="-171450" algn="l">
                        <a:lnSpc>
                          <a:spcPct val="90000"/>
                        </a:lnSpc>
                        <a:spcBef>
                          <a:spcPts val="0"/>
                        </a:spcBef>
                        <a:spcAft>
                          <a:spcPts val="0"/>
                        </a:spcAft>
                        <a:buFont typeface="Arial" panose="020B0604020202020204" pitchFamily="34" charset="0"/>
                        <a:buChar char="•"/>
                        <a:tabLst>
                          <a:tab pos="457200" algn="l"/>
                        </a:tabLst>
                      </a:pPr>
                      <a:r>
                        <a:rPr lang="en-US" sz="1200" dirty="0">
                          <a:effectLst/>
                          <a:latin typeface="+mj-lt"/>
                          <a:ea typeface="Times New Roman" panose="02020603050405020304" pitchFamily="18" charset="0"/>
                          <a:cs typeface="Times New Roman" panose="02020603050405020304" pitchFamily="18" charset="0"/>
                        </a:rPr>
                        <a:t>Managing Ad Sales/Supply/Demand Channel</a:t>
                      </a:r>
                    </a:p>
                    <a:p>
                      <a:pPr marL="171450" marR="0" lvl="0" indent="-171450" algn="l">
                        <a:lnSpc>
                          <a:spcPct val="90000"/>
                        </a:lnSpc>
                        <a:spcBef>
                          <a:spcPts val="0"/>
                        </a:spcBef>
                        <a:spcAft>
                          <a:spcPts val="0"/>
                        </a:spcAft>
                        <a:buFont typeface="Arial" panose="020B0604020202020204" pitchFamily="34" charset="0"/>
                        <a:buChar char="•"/>
                        <a:tabLst>
                          <a:tab pos="457200" algn="l"/>
                        </a:tabLst>
                      </a:pPr>
                      <a:r>
                        <a:rPr lang="en-US" sz="1200" dirty="0">
                          <a:effectLst/>
                          <a:latin typeface="+mj-lt"/>
                          <a:ea typeface="Times New Roman" panose="02020603050405020304" pitchFamily="18" charset="0"/>
                          <a:cs typeface="Times New Roman" panose="02020603050405020304" pitchFamily="18" charset="0"/>
                        </a:rPr>
                        <a:t>“Appropriateness” of Selling Ads to Healthcare and MOHs</a:t>
                      </a:r>
                    </a:p>
                    <a:p>
                      <a:pPr marL="171450" marR="0" lvl="0" indent="-171450" algn="l">
                        <a:lnSpc>
                          <a:spcPct val="90000"/>
                        </a:lnSpc>
                        <a:spcBef>
                          <a:spcPts val="0"/>
                        </a:spcBef>
                        <a:spcAft>
                          <a:spcPts val="0"/>
                        </a:spcAft>
                        <a:buFont typeface="Arial" panose="020B0604020202020204" pitchFamily="34" charset="0"/>
                        <a:buChar char="•"/>
                        <a:tabLst>
                          <a:tab pos="457200" algn="l"/>
                        </a:tabLst>
                      </a:pPr>
                      <a:endParaRPr lang="en-US" sz="1200" dirty="0">
                        <a:effectLst/>
                        <a:latin typeface="+mj-lt"/>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746725"/>
                  </a:ext>
                </a:extLst>
              </a:tr>
              <a:tr h="452628">
                <a:tc>
                  <a:txBody>
                    <a:bodyPr/>
                    <a:lstStyle/>
                    <a:p>
                      <a:pPr marL="217805" marR="0" algn="l">
                        <a:lnSpc>
                          <a:spcPct val="90000"/>
                        </a:lnSpc>
                        <a:spcBef>
                          <a:spcPts val="0"/>
                        </a:spcBef>
                        <a:spcAft>
                          <a:spcPts val="0"/>
                        </a:spcAft>
                      </a:pPr>
                      <a:r>
                        <a:rPr lang="en-US" sz="900" kern="1200" dirty="0">
                          <a:effectLst/>
                        </a:rPr>
                        <a:t>Freemium Model</a:t>
                      </a:r>
                      <a:endParaRPr lang="en-US" sz="900" dirty="0">
                        <a:effectLst/>
                        <a:latin typeface="+mj-lt"/>
                        <a:ea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solidFill>
                      <a:schemeClr val="tx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854650201"/>
                  </a:ext>
                </a:extLst>
              </a:tr>
              <a:tr h="452628">
                <a:tc>
                  <a:txBody>
                    <a:bodyPr/>
                    <a:lstStyle/>
                    <a:p>
                      <a:pPr marL="217805" marR="0" algn="l">
                        <a:lnSpc>
                          <a:spcPct val="90000"/>
                        </a:lnSpc>
                        <a:spcBef>
                          <a:spcPts val="0"/>
                        </a:spcBef>
                        <a:spcAft>
                          <a:spcPts val="0"/>
                        </a:spcAft>
                      </a:pPr>
                      <a:r>
                        <a:rPr lang="en-US" sz="900" kern="1200" dirty="0">
                          <a:effectLst/>
                        </a:rPr>
                        <a:t>Ad Supported Model </a:t>
                      </a:r>
                      <a:endParaRPr lang="en-US" sz="900" dirty="0">
                        <a:effectLst/>
                        <a:latin typeface="+mj-lt"/>
                        <a:ea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chemeClr val="tx1"/>
                    </a:solidFill>
                  </a:tcPr>
                </a:tc>
                <a:tc vMerge="1">
                  <a:txBody>
                    <a:bodyPr/>
                    <a:lstStyle/>
                    <a:p>
                      <a:pPr marL="171450" marR="0" lvl="0" indent="-171450" algn="l">
                        <a:lnSpc>
                          <a:spcPct val="90000"/>
                        </a:lnSpc>
                        <a:spcBef>
                          <a:spcPts val="0"/>
                        </a:spcBef>
                        <a:spcAft>
                          <a:spcPts val="0"/>
                        </a:spcAft>
                        <a:buFont typeface="Arial" panose="020B0604020202020204" pitchFamily="34" charset="0"/>
                        <a:buChar char="•"/>
                        <a:tabLst>
                          <a:tab pos="457200" algn="l"/>
                        </a:tabLst>
                      </a:pPr>
                      <a:endParaRPr lang="en-US" sz="900" dirty="0">
                        <a:effectLst/>
                        <a:latin typeface="+mj-lt"/>
                        <a:ea typeface="Times New Roman" panose="02020603050405020304" pitchFamily="18" charset="0"/>
                        <a:cs typeface="Times New Roman" panose="02020603050405020304" pitchFamily="18" charset="0"/>
                      </a:endParaRPr>
                    </a:p>
                  </a:txBody>
                  <a:tcPr marL="68580" marR="68580" marT="0" marB="0">
                    <a:lnL>
                      <a:noFill/>
                    </a:lnL>
                    <a:lnR>
                      <a:noFill/>
                    </a:lnR>
                    <a:lnT>
                      <a:noFill/>
                    </a:lnT>
                    <a:lnB w="25400" cmpd="sng">
                      <a:noFill/>
                    </a:lnB>
                    <a:lnTlToBr w="12700" cmpd="sng">
                      <a:noFill/>
                      <a:prstDash val="solid"/>
                    </a:lnTlToBr>
                    <a:lnBlToTr w="12700" cmpd="sng">
                      <a:noFill/>
                      <a:prstDash val="solid"/>
                    </a:lnBlToTr>
                    <a:solidFill>
                      <a:srgbClr val="CFD5EA"/>
                    </a:solidFill>
                  </a:tcPr>
                </a:tc>
                <a:tc vMerge="1">
                  <a:txBody>
                    <a:bodyPr/>
                    <a:lstStyle/>
                    <a:p>
                      <a:pPr marL="171450" marR="0" lvl="0" indent="-171450" algn="l">
                        <a:lnSpc>
                          <a:spcPct val="90000"/>
                        </a:lnSpc>
                        <a:spcBef>
                          <a:spcPts val="0"/>
                        </a:spcBef>
                        <a:spcAft>
                          <a:spcPts val="0"/>
                        </a:spcAft>
                        <a:buFont typeface="Arial" panose="020B0604020202020204" pitchFamily="34" charset="0"/>
                        <a:buChar char="•"/>
                        <a:tabLst>
                          <a:tab pos="457200" algn="l"/>
                        </a:tabLst>
                      </a:pPr>
                      <a:endParaRPr lang="en-US" sz="900" dirty="0">
                        <a:effectLst/>
                        <a:latin typeface="+mj-lt"/>
                        <a:ea typeface="Times New Roman" panose="02020603050405020304" pitchFamily="18" charset="0"/>
                        <a:cs typeface="Times New Roman" panose="02020603050405020304" pitchFamily="18" charset="0"/>
                      </a:endParaRPr>
                    </a:p>
                  </a:txBody>
                  <a:tcPr marL="68580" marR="68580" marT="0" marB="0">
                    <a:lnL>
                      <a:noFill/>
                    </a:lnL>
                    <a:lnR>
                      <a:noFill/>
                    </a:lnR>
                    <a:lnT>
                      <a:noFill/>
                    </a:lnT>
                    <a:lnB w="25400" cmpd="sng">
                      <a:noFill/>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3054976611"/>
                  </a:ext>
                </a:extLst>
              </a:tr>
            </a:tbl>
          </a:graphicData>
        </a:graphic>
      </p:graphicFrame>
    </p:spTree>
    <p:extLst>
      <p:ext uri="{BB962C8B-B14F-4D97-AF65-F5344CB8AC3E}">
        <p14:creationId xmlns:p14="http://schemas.microsoft.com/office/powerpoint/2010/main" val="37122150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0EB-A8E1-4F69-BCEE-4FEA378CE73D}"/>
              </a:ext>
            </a:extLst>
          </p:cNvPr>
          <p:cNvSpPr>
            <a:spLocks noGrp="1"/>
          </p:cNvSpPr>
          <p:nvPr>
            <p:ph type="title"/>
          </p:nvPr>
        </p:nvSpPr>
        <p:spPr>
          <a:xfrm>
            <a:off x="838200" y="365125"/>
            <a:ext cx="10515600" cy="1325563"/>
          </a:xfrm>
        </p:spPr>
        <p:txBody>
          <a:bodyPr>
            <a:normAutofit/>
          </a:bodyPr>
          <a:lstStyle/>
          <a:p>
            <a:r>
              <a:rPr lang="en-US" dirty="0"/>
              <a:t>Agenda	</a:t>
            </a:r>
          </a:p>
        </p:txBody>
      </p:sp>
      <p:graphicFrame>
        <p:nvGraphicFramePr>
          <p:cNvPr id="5" name="Content Placeholder 2">
            <a:extLst>
              <a:ext uri="{FF2B5EF4-FFF2-40B4-BE49-F238E27FC236}">
                <a16:creationId xmlns:a16="http://schemas.microsoft.com/office/drawing/2014/main" id="{00E5A450-7E2F-4083-9C97-CF39ECE546CA}"/>
              </a:ext>
            </a:extLst>
          </p:cNvPr>
          <p:cNvGraphicFramePr>
            <a:graphicFrameLocks noGrp="1"/>
          </p:cNvGraphicFramePr>
          <p:nvPr>
            <p:ph idx="1"/>
            <p:extLst>
              <p:ext uri="{D42A27DB-BD31-4B8C-83A1-F6EECF244321}">
                <p14:modId xmlns:p14="http://schemas.microsoft.com/office/powerpoint/2010/main" val="10963504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B15056DA-0B24-400B-A991-0A49F505C0E3}"/>
              </a:ext>
            </a:extLst>
          </p:cNvPr>
          <p:cNvSpPr txBox="1"/>
          <p:nvPr/>
        </p:nvSpPr>
        <p:spPr>
          <a:xfrm>
            <a:off x="4371691" y="2013501"/>
            <a:ext cx="2829697" cy="370703"/>
          </a:xfrm>
          <a:prstGeom prst="rect">
            <a:avLst/>
          </a:prstGeom>
          <a:noFill/>
        </p:spPr>
        <p:txBody>
          <a:bodyPr wrap="square" rtlCol="0">
            <a:spAutoFit/>
          </a:bodyPr>
          <a:lstStyle/>
          <a:p>
            <a:pPr algn="ctr"/>
            <a:r>
              <a:rPr lang="en-US" dirty="0">
                <a:solidFill>
                  <a:srgbClr val="C00000"/>
                </a:solidFill>
              </a:rPr>
              <a:t>GTM Strategy</a:t>
            </a:r>
          </a:p>
        </p:txBody>
      </p:sp>
    </p:spTree>
    <p:extLst>
      <p:ext uri="{BB962C8B-B14F-4D97-AF65-F5344CB8AC3E}">
        <p14:creationId xmlns:p14="http://schemas.microsoft.com/office/powerpoint/2010/main" val="29470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7422-8A0A-4403-9A6A-525C4A5B9774}"/>
              </a:ext>
            </a:extLst>
          </p:cNvPr>
          <p:cNvSpPr>
            <a:spLocks noGrp="1"/>
          </p:cNvSpPr>
          <p:nvPr>
            <p:ph type="title"/>
          </p:nvPr>
        </p:nvSpPr>
        <p:spPr>
          <a:xfrm>
            <a:off x="588227" y="365127"/>
            <a:ext cx="11015546" cy="926278"/>
          </a:xfrm>
        </p:spPr>
        <p:txBody>
          <a:bodyPr>
            <a:normAutofit/>
          </a:bodyPr>
          <a:lstStyle/>
          <a:p>
            <a:r>
              <a:rPr lang="en-US" sz="3200" dirty="0"/>
              <a:t>OPEN SOURCE SOFTWARE VS FOR-PROFIT SOFTWARE </a:t>
            </a:r>
          </a:p>
        </p:txBody>
      </p:sp>
      <p:graphicFrame>
        <p:nvGraphicFramePr>
          <p:cNvPr id="3" name="Table 2">
            <a:extLst>
              <a:ext uri="{FF2B5EF4-FFF2-40B4-BE49-F238E27FC236}">
                <a16:creationId xmlns:a16="http://schemas.microsoft.com/office/drawing/2014/main" id="{2CC213C2-E972-4CE5-9AB9-882D448FB2A9}"/>
              </a:ext>
            </a:extLst>
          </p:cNvPr>
          <p:cNvGraphicFramePr>
            <a:graphicFrameLocks noGrp="1"/>
          </p:cNvGraphicFramePr>
          <p:nvPr>
            <p:extLst>
              <p:ext uri="{D42A27DB-BD31-4B8C-83A1-F6EECF244321}">
                <p14:modId xmlns:p14="http://schemas.microsoft.com/office/powerpoint/2010/main" val="499951220"/>
              </p:ext>
            </p:extLst>
          </p:nvPr>
        </p:nvGraphicFramePr>
        <p:xfrm>
          <a:off x="320458" y="1096938"/>
          <a:ext cx="11381604" cy="5608320"/>
        </p:xfrm>
        <a:graphic>
          <a:graphicData uri="http://schemas.openxmlformats.org/drawingml/2006/table">
            <a:tbl>
              <a:tblPr firstRow="1" bandRow="1">
                <a:tableStyleId>{FABFCF23-3B69-468F-B69F-88F6DE6A72F2}</a:tableStyleId>
              </a:tblPr>
              <a:tblGrid>
                <a:gridCol w="1947672">
                  <a:extLst>
                    <a:ext uri="{9D8B030D-6E8A-4147-A177-3AD203B41FA5}">
                      <a16:colId xmlns:a16="http://schemas.microsoft.com/office/drawing/2014/main" val="520698682"/>
                    </a:ext>
                  </a:extLst>
                </a:gridCol>
                <a:gridCol w="3144644">
                  <a:extLst>
                    <a:ext uri="{9D8B030D-6E8A-4147-A177-3AD203B41FA5}">
                      <a16:colId xmlns:a16="http://schemas.microsoft.com/office/drawing/2014/main" val="2451634919"/>
                    </a:ext>
                  </a:extLst>
                </a:gridCol>
                <a:gridCol w="3144644">
                  <a:extLst>
                    <a:ext uri="{9D8B030D-6E8A-4147-A177-3AD203B41FA5}">
                      <a16:colId xmlns:a16="http://schemas.microsoft.com/office/drawing/2014/main" val="416428335"/>
                    </a:ext>
                  </a:extLst>
                </a:gridCol>
                <a:gridCol w="1572322">
                  <a:extLst>
                    <a:ext uri="{9D8B030D-6E8A-4147-A177-3AD203B41FA5}">
                      <a16:colId xmlns:a16="http://schemas.microsoft.com/office/drawing/2014/main" val="3604636883"/>
                    </a:ext>
                  </a:extLst>
                </a:gridCol>
                <a:gridCol w="1572322">
                  <a:extLst>
                    <a:ext uri="{9D8B030D-6E8A-4147-A177-3AD203B41FA5}">
                      <a16:colId xmlns:a16="http://schemas.microsoft.com/office/drawing/2014/main" val="1780420115"/>
                    </a:ext>
                  </a:extLst>
                </a:gridCol>
              </a:tblGrid>
              <a:tr h="441930">
                <a:tc>
                  <a:txBody>
                    <a:bodyPr/>
                    <a:lstStyle/>
                    <a:p>
                      <a:pPr algn="l"/>
                      <a:r>
                        <a:rPr lang="en-US" sz="1200" dirty="0">
                          <a:solidFill>
                            <a:schemeClr val="tx1"/>
                          </a:solidFill>
                        </a:rPr>
                        <a:t>FEATURE</a:t>
                      </a:r>
                    </a:p>
                    <a:p>
                      <a:pPr algn="ctr"/>
                      <a:endParaRPr lang="en-US" sz="1200" dirty="0">
                        <a:solidFill>
                          <a:schemeClr val="tx1"/>
                        </a:solidFill>
                      </a:endParaRP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dirty="0">
                          <a:solidFill>
                            <a:schemeClr val="tx1"/>
                          </a:solidFill>
                        </a:rPr>
                        <a:t>PROPRIETARY SOFTWARE</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5">
                        <a:lumMod val="75000"/>
                      </a:schemeClr>
                    </a:solidFill>
                  </a:tcPr>
                </a:tc>
                <a:tc>
                  <a:txBody>
                    <a:bodyPr/>
                    <a:lstStyle/>
                    <a:p>
                      <a:pPr algn="ctr"/>
                      <a:r>
                        <a:rPr lang="en-US" sz="1400" dirty="0">
                          <a:solidFill>
                            <a:schemeClr val="tx1"/>
                          </a:solidFill>
                        </a:rPr>
                        <a:t>OPEN SOURCE SOFTWARE</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5">
                        <a:lumMod val="60000"/>
                        <a:lumOff val="40000"/>
                      </a:schemeClr>
                    </a:solidFill>
                  </a:tcPr>
                </a:tc>
                <a:tc gridSpan="2">
                  <a:txBody>
                    <a:bodyPr/>
                    <a:lstStyle/>
                    <a:p>
                      <a:pPr algn="ctr"/>
                      <a:r>
                        <a:rPr lang="en-US" sz="1400" dirty="0">
                          <a:solidFill>
                            <a:srgbClr val="C00000"/>
                          </a:solidFill>
                        </a:rPr>
                        <a:t>OpenLMIS</a:t>
                      </a:r>
                    </a:p>
                  </a:txBody>
                  <a:tcPr>
                    <a:lnL>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1493631922"/>
                  </a:ext>
                </a:extLst>
              </a:tr>
              <a:tr h="392341">
                <a:tc>
                  <a:txBody>
                    <a:bodyPr/>
                    <a:lstStyle/>
                    <a:p>
                      <a:r>
                        <a:rPr lang="en-US" sz="1600" b="1" dirty="0">
                          <a:solidFill>
                            <a:schemeClr val="tx1"/>
                          </a:solidFill>
                        </a:rPr>
                        <a:t>Payment </a:t>
                      </a:r>
                    </a:p>
                  </a:txBody>
                  <a:tcPr anchor="ctr">
                    <a:lnL w="12700" cmpd="sng">
                      <a:noFill/>
                    </a:lnL>
                    <a:lnR>
                      <a:noFill/>
                    </a:lnR>
                    <a:lnT w="12700" cmpd="sng">
                      <a:noFill/>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Perpetual</a:t>
                      </a:r>
                    </a:p>
                    <a:p>
                      <a:pPr marL="285750" indent="-285750">
                        <a:buFont typeface="Arial" panose="020B0604020202020204" pitchFamily="34" charset="0"/>
                        <a:buChar char="•"/>
                      </a:pPr>
                      <a:r>
                        <a:rPr lang="en-US" sz="1400" dirty="0"/>
                        <a:t>Subscription</a:t>
                      </a:r>
                    </a:p>
                  </a:txBody>
                  <a:tcPr anchor="ctr">
                    <a:lnL>
                      <a:noFill/>
                    </a:lnL>
                    <a:lnR>
                      <a:noFill/>
                    </a:lnR>
                    <a:lnT w="12700" cap="flat" cmpd="sng" algn="ctr">
                      <a:no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r>
                        <a:rPr lang="en-US" sz="1400" dirty="0"/>
                        <a:t>Free to Own</a:t>
                      </a:r>
                    </a:p>
                  </a:txBody>
                  <a:tcPr anchor="ctr">
                    <a:lnL>
                      <a:noFill/>
                    </a:lnL>
                    <a:lnR>
                      <a:noFill/>
                    </a:lnR>
                    <a:lnT w="12700" cap="flat" cmpd="sng" algn="ctr">
                      <a:no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r>
                        <a:rPr lang="en-US" sz="1400" dirty="0">
                          <a:solidFill>
                            <a:schemeClr val="tx1"/>
                          </a:solidFill>
                        </a:rPr>
                        <a:t>Free to Own</a:t>
                      </a:r>
                    </a:p>
                  </a:txBody>
                  <a:tcPr anchor="ctr">
                    <a:lnL>
                      <a:noFill/>
                    </a:lnL>
                    <a:lnR w="12700" cmpd="sng">
                      <a:noFill/>
                    </a:lnR>
                    <a:lnT w="12700" cap="flat" cmpd="sng" algn="ctr">
                      <a:no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4120435548"/>
                  </a:ext>
                </a:extLst>
              </a:tr>
              <a:tr h="392341">
                <a:tc>
                  <a:txBody>
                    <a:bodyPr/>
                    <a:lstStyle/>
                    <a:p>
                      <a:r>
                        <a:rPr lang="en-US" sz="1600" b="1" dirty="0">
                          <a:solidFill>
                            <a:schemeClr val="tx1"/>
                          </a:solidFill>
                        </a:rPr>
                        <a:t>License</a:t>
                      </a:r>
                    </a:p>
                  </a:txBody>
                  <a:tcPr anchor="ctr">
                    <a:lnL w="57150" cap="flat" cmpd="sng" algn="ctr">
                      <a:solidFill>
                        <a:srgbClr val="C00000"/>
                      </a:solidFill>
                      <a:prstDash val="solid"/>
                      <a:round/>
                      <a:headEnd type="none" w="med" len="med"/>
                      <a:tailEnd type="none" w="med" len="med"/>
                    </a:lnL>
                    <a:lnR>
                      <a:noFill/>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t>Commercial</a:t>
                      </a:r>
                    </a:p>
                  </a:txBody>
                  <a:tcPr anchor="ctr">
                    <a:lnL>
                      <a:noFill/>
                    </a:lnL>
                    <a:lnR>
                      <a:noFill/>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u="sng" dirty="0"/>
                        <a:t>Open Source </a:t>
                      </a:r>
                    </a:p>
                    <a:p>
                      <a:pPr lvl="1"/>
                      <a:r>
                        <a:rPr lang="en-US" sz="1400" dirty="0"/>
                        <a:t>MIT, BSD, Apache</a:t>
                      </a:r>
                    </a:p>
                    <a:p>
                      <a:pPr lvl="1"/>
                      <a:r>
                        <a:rPr lang="en-US" sz="1400" dirty="0"/>
                        <a:t>GNU GPL v.”x”</a:t>
                      </a:r>
                    </a:p>
                    <a:p>
                      <a:pPr marL="1085850" lvl="2" indent="-171450">
                        <a:buFont typeface="Arial" panose="020B0604020202020204" pitchFamily="34" charset="0"/>
                        <a:buChar char="•"/>
                      </a:pPr>
                      <a:r>
                        <a:rPr lang="en-US" sz="1400" dirty="0"/>
                        <a:t>GNU AGPL</a:t>
                      </a:r>
                    </a:p>
                    <a:p>
                      <a:pPr marL="1085850" lvl="2" indent="-171450">
                        <a:buFont typeface="Arial" panose="020B0604020202020204" pitchFamily="34" charset="0"/>
                        <a:buChar char="•"/>
                      </a:pPr>
                      <a:r>
                        <a:rPr lang="en-US" sz="1400" dirty="0"/>
                        <a:t>GNU LGPL</a:t>
                      </a:r>
                    </a:p>
                    <a:p>
                      <a:pPr marL="457200" lvl="1" indent="0">
                        <a:buFont typeface="Arial" panose="020B0604020202020204" pitchFamily="34" charset="0"/>
                        <a:buNone/>
                      </a:pPr>
                      <a:endParaRPr lang="en-US" sz="1400" dirty="0"/>
                    </a:p>
                    <a:p>
                      <a:pPr marL="285750" lvl="0" indent="-285750">
                        <a:buFont typeface="Arial" panose="020B0604020202020204" pitchFamily="34" charset="0"/>
                        <a:buChar char="•"/>
                      </a:pPr>
                      <a:r>
                        <a:rPr lang="en-US" sz="1400" u="sng" dirty="0"/>
                        <a:t>Dual License</a:t>
                      </a:r>
                      <a:r>
                        <a:rPr lang="en-US" sz="1400" dirty="0"/>
                        <a:t>:  </a:t>
                      </a:r>
                    </a:p>
                    <a:p>
                      <a:pPr marL="457200" lvl="1" indent="0">
                        <a:buFont typeface="Arial" panose="020B0604020202020204" pitchFamily="34" charset="0"/>
                        <a:buNone/>
                      </a:pPr>
                      <a:r>
                        <a:rPr lang="en-US" sz="1400" dirty="0"/>
                        <a:t>Commercial &amp; Open Source</a:t>
                      </a:r>
                    </a:p>
                  </a:txBody>
                  <a:tcPr anchor="ctr">
                    <a:lnL>
                      <a:noFill/>
                    </a:lnL>
                    <a:lnR>
                      <a:noFill/>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r>
                        <a:rPr lang="en-US" sz="1400" u="sng" dirty="0">
                          <a:solidFill>
                            <a:schemeClr val="tx1"/>
                          </a:solidFill>
                        </a:rPr>
                        <a:t>Open Source:</a:t>
                      </a:r>
                    </a:p>
                    <a:p>
                      <a:r>
                        <a:rPr lang="en-US" sz="1400" dirty="0">
                          <a:solidFill>
                            <a:schemeClr val="tx1"/>
                          </a:solidFill>
                        </a:rPr>
                        <a:t>GNU AGPL</a:t>
                      </a:r>
                    </a:p>
                  </a:txBody>
                  <a:tcPr anchor="ctr">
                    <a:lnL>
                      <a:noFill/>
                    </a:lnL>
                    <a:lnR w="57150" cap="flat" cmpd="sng" algn="ctr">
                      <a:solidFill>
                        <a:srgbClr val="C00000"/>
                      </a:solidFill>
                      <a:prstDash val="solid"/>
                      <a:round/>
                      <a:headEnd type="none" w="med" len="med"/>
                      <a:tailEnd type="none" w="med" len="med"/>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1652177406"/>
                  </a:ext>
                </a:extLst>
              </a:tr>
              <a:tr h="392341">
                <a:tc>
                  <a:txBody>
                    <a:bodyPr/>
                    <a:lstStyle/>
                    <a:p>
                      <a:r>
                        <a:rPr lang="en-US" sz="1600" b="1" dirty="0">
                          <a:solidFill>
                            <a:schemeClr val="tx1"/>
                          </a:solidFill>
                        </a:rPr>
                        <a:t>Distribution</a:t>
                      </a:r>
                    </a:p>
                  </a:txBody>
                  <a:tcPr anchor="ctr">
                    <a:lnL w="12700" cmpd="sng">
                      <a:noFill/>
                    </a:lnL>
                    <a:lnR>
                      <a:noFill/>
                    </a:lnR>
                    <a:lnT w="5715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t>Direct</a:t>
                      </a:r>
                    </a:p>
                    <a:p>
                      <a:r>
                        <a:rPr lang="en-US" sz="1400" dirty="0"/>
                        <a:t>Indirect</a:t>
                      </a:r>
                    </a:p>
                  </a:txBody>
                  <a:tcPr anchor="ctr">
                    <a:lnL>
                      <a:noFill/>
                    </a:lnL>
                    <a:lnR>
                      <a:noFill/>
                    </a:lnR>
                    <a:lnT w="5715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r>
                        <a:rPr lang="en-US" sz="1400" dirty="0"/>
                        <a:t>Direct</a:t>
                      </a:r>
                    </a:p>
                  </a:txBody>
                  <a:tcPr anchor="ctr">
                    <a:lnL>
                      <a:noFill/>
                    </a:lnL>
                    <a:lnR>
                      <a:noFill/>
                    </a:lnR>
                    <a:lnT w="5715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r>
                        <a:rPr lang="en-US" sz="1400" dirty="0">
                          <a:solidFill>
                            <a:schemeClr val="tx1"/>
                          </a:solidFill>
                        </a:rPr>
                        <a:t>Direct</a:t>
                      </a:r>
                    </a:p>
                  </a:txBody>
                  <a:tcPr anchor="ctr">
                    <a:lnL>
                      <a:noFill/>
                    </a:lnL>
                    <a:lnR w="12700" cmpd="sng">
                      <a:noFill/>
                    </a:lnR>
                    <a:lnT w="5715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4113196467"/>
                  </a:ext>
                </a:extLst>
              </a:tr>
              <a:tr h="392341">
                <a:tc>
                  <a:txBody>
                    <a:bodyPr/>
                    <a:lstStyle/>
                    <a:p>
                      <a:r>
                        <a:rPr lang="en-US" sz="1600" b="1" dirty="0">
                          <a:solidFill>
                            <a:schemeClr val="tx1"/>
                          </a:solidFill>
                        </a:rPr>
                        <a:t>Channels</a:t>
                      </a:r>
                    </a:p>
                  </a:txBody>
                  <a:tcPr anchor="ctr">
                    <a:lnL w="12700" cmpd="sng">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Partners</a:t>
                      </a:r>
                    </a:p>
                    <a:p>
                      <a:pPr marL="285750" indent="-285750">
                        <a:buFont typeface="Arial" panose="020B0604020202020204" pitchFamily="34" charset="0"/>
                        <a:buChar char="•"/>
                      </a:pPr>
                      <a:r>
                        <a:rPr lang="en-US" sz="1400" dirty="0"/>
                        <a:t>ISVs</a:t>
                      </a:r>
                    </a:p>
                    <a:p>
                      <a:pPr marL="285750" indent="-285750">
                        <a:buFont typeface="Arial" panose="020B0604020202020204" pitchFamily="34" charset="0"/>
                        <a:buChar char="•"/>
                      </a:pPr>
                      <a:r>
                        <a:rPr lang="en-US" sz="1400" dirty="0"/>
                        <a:t>SIs</a:t>
                      </a:r>
                    </a:p>
                    <a:p>
                      <a:pPr marL="285750" indent="-285750">
                        <a:buFont typeface="Arial" panose="020B0604020202020204" pitchFamily="34" charset="0"/>
                        <a:buChar char="•"/>
                      </a:pPr>
                      <a:r>
                        <a:rPr lang="en-US" sz="1400" dirty="0"/>
                        <a:t>IT Consulting</a:t>
                      </a:r>
                    </a:p>
                  </a:txBody>
                  <a:tcPr anchor="ctr">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t>GitHub Community</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Partners, ISVs, SI, IT Consulting</a:t>
                      </a:r>
                    </a:p>
                  </a:txBody>
                  <a:tcPr anchor="ctr">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pPr marL="285750" indent="-285750">
                        <a:buFont typeface="Arial" panose="020B0604020202020204" pitchFamily="34" charset="0"/>
                        <a:buChar char="•"/>
                      </a:pPr>
                      <a:r>
                        <a:rPr lang="en-US" sz="1400" dirty="0">
                          <a:solidFill>
                            <a:schemeClr val="tx1"/>
                          </a:solidFill>
                        </a:rPr>
                        <a:t>GitHub</a:t>
                      </a:r>
                    </a:p>
                  </a:txBody>
                  <a:tcPr anchor="ctr">
                    <a:lnL>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3198748544"/>
                  </a:ext>
                </a:extLst>
              </a:tr>
              <a:tr h="392341">
                <a:tc>
                  <a:txBody>
                    <a:bodyPr/>
                    <a:lstStyle/>
                    <a:p>
                      <a:r>
                        <a:rPr lang="en-US" sz="1600" b="1" dirty="0">
                          <a:solidFill>
                            <a:schemeClr val="tx1"/>
                          </a:solidFill>
                        </a:rPr>
                        <a:t>After-Market </a:t>
                      </a:r>
                    </a:p>
                    <a:p>
                      <a:r>
                        <a:rPr lang="en-US" sz="1600" b="1" dirty="0">
                          <a:solidFill>
                            <a:schemeClr val="tx1"/>
                          </a:solidFill>
                        </a:rPr>
                        <a:t>Support and Maintenance</a:t>
                      </a:r>
                    </a:p>
                  </a:txBody>
                  <a:tcPr anchor="ctr">
                    <a:lnL w="57150" cap="flat" cmpd="sng" algn="ctr">
                      <a:no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Partners</a:t>
                      </a:r>
                    </a:p>
                    <a:p>
                      <a:pPr marL="285750" indent="-285750">
                        <a:buFont typeface="Arial" panose="020B0604020202020204" pitchFamily="34" charset="0"/>
                        <a:buChar char="•"/>
                      </a:pPr>
                      <a:r>
                        <a:rPr lang="en-US" sz="1400" dirty="0"/>
                        <a:t>ISVs</a:t>
                      </a:r>
                    </a:p>
                    <a:p>
                      <a:pPr marL="285750" indent="-285750">
                        <a:buFont typeface="Arial" panose="020B0604020202020204" pitchFamily="34" charset="0"/>
                        <a:buChar char="•"/>
                      </a:pPr>
                      <a:r>
                        <a:rPr lang="en-US" sz="1400" dirty="0"/>
                        <a:t>SIs</a:t>
                      </a:r>
                    </a:p>
                    <a:p>
                      <a:pPr marL="285750" indent="-285750">
                        <a:buFont typeface="Arial" panose="020B0604020202020204" pitchFamily="34" charset="0"/>
                        <a:buChar char="•"/>
                      </a:pPr>
                      <a:r>
                        <a:rPr lang="en-US" sz="1400" dirty="0"/>
                        <a:t>IT Consulting</a:t>
                      </a:r>
                    </a:p>
                  </a:txBody>
                  <a:tcPr anchor="ctr">
                    <a:lnL>
                      <a:noFill/>
                    </a:lnL>
                    <a:lnR>
                      <a:noFill/>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t>GitHub </a:t>
                      </a:r>
                    </a:p>
                    <a:p>
                      <a:pPr marL="285750" indent="-285750">
                        <a:buFont typeface="Arial" panose="020B0604020202020204" pitchFamily="34" charset="0"/>
                        <a:buChar char="•"/>
                      </a:pPr>
                      <a:r>
                        <a:rPr lang="en-US" sz="1400" dirty="0"/>
                        <a:t>Partners, ISVs, SI, IT Consulting</a:t>
                      </a:r>
                    </a:p>
                    <a:p>
                      <a:pPr marL="285750" indent="-285750">
                        <a:buFont typeface="Arial" panose="020B0604020202020204" pitchFamily="34" charset="0"/>
                        <a:buChar char="•"/>
                      </a:pPr>
                      <a:r>
                        <a:rPr lang="en-US" sz="1400" dirty="0"/>
                        <a:t>Open Source S/W Community</a:t>
                      </a:r>
                    </a:p>
                  </a:txBody>
                  <a:tcPr anchor="ctr">
                    <a:lnL>
                      <a:noFill/>
                    </a:lnL>
                    <a:lnR>
                      <a:noFill/>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r>
                        <a:rPr lang="en-US" sz="1400" dirty="0">
                          <a:solidFill>
                            <a:schemeClr val="tx1"/>
                          </a:solidFill>
                        </a:rPr>
                        <a:t>VillageReach</a:t>
                      </a:r>
                    </a:p>
                    <a:p>
                      <a:r>
                        <a:rPr lang="en-US" sz="1400" dirty="0">
                          <a:solidFill>
                            <a:schemeClr val="tx1"/>
                          </a:solidFill>
                        </a:rPr>
                        <a:t>BAO</a:t>
                      </a:r>
                    </a:p>
                    <a:p>
                      <a:r>
                        <a:rPr lang="en-US" sz="1400" dirty="0">
                          <a:solidFill>
                            <a:schemeClr val="tx1"/>
                          </a:solidFill>
                        </a:rPr>
                        <a:t>SolDevelo</a:t>
                      </a:r>
                    </a:p>
                    <a:p>
                      <a:r>
                        <a:rPr lang="en-US" sz="1400" dirty="0">
                          <a:solidFill>
                            <a:schemeClr val="tx1"/>
                          </a:solidFill>
                        </a:rPr>
                        <a:t>JSI </a:t>
                      </a:r>
                    </a:p>
                    <a:p>
                      <a:r>
                        <a:rPr lang="en-US" sz="1400" dirty="0">
                          <a:solidFill>
                            <a:schemeClr val="tx1"/>
                          </a:solidFill>
                        </a:rPr>
                        <a:t>Ona </a:t>
                      </a:r>
                    </a:p>
                    <a:p>
                      <a:r>
                        <a:rPr lang="en-US" sz="1400" dirty="0">
                          <a:solidFill>
                            <a:schemeClr val="tx1"/>
                          </a:solidFill>
                        </a:rPr>
                        <a:t>Softworks</a:t>
                      </a:r>
                    </a:p>
                  </a:txBody>
                  <a:tcPr anchor="ctr">
                    <a:lnL>
                      <a:noFill/>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r>
                        <a:rPr lang="en-US" sz="1400" dirty="0">
                          <a:solidFill>
                            <a:schemeClr val="tx1"/>
                          </a:solidFill>
                        </a:rPr>
                        <a:t>CHAI</a:t>
                      </a:r>
                    </a:p>
                    <a:p>
                      <a:r>
                        <a:rPr lang="en-US" sz="1400" dirty="0">
                          <a:solidFill>
                            <a:schemeClr val="tx1"/>
                          </a:solidFill>
                        </a:rPr>
                        <a:t>Empower School of Health</a:t>
                      </a:r>
                    </a:p>
                    <a:p>
                      <a:r>
                        <a:rPr lang="en-US" sz="1400" dirty="0">
                          <a:solidFill>
                            <a:schemeClr val="tx1"/>
                          </a:solidFill>
                        </a:rPr>
                        <a:t>PATH</a:t>
                      </a:r>
                    </a:p>
                  </a:txBody>
                  <a:tcPr anchor="ctr">
                    <a:lnL w="12700" cap="flat" cmpd="sng" algn="ctr">
                      <a:noFill/>
                      <a:prstDash val="solid"/>
                      <a:round/>
                      <a:headEnd type="none" w="med" len="med"/>
                      <a:tailEnd type="none" w="med" len="med"/>
                    </a:lnL>
                    <a:lnR w="571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2389163646"/>
                  </a:ext>
                </a:extLst>
              </a:tr>
            </a:tbl>
          </a:graphicData>
        </a:graphic>
      </p:graphicFrame>
    </p:spTree>
    <p:extLst>
      <p:ext uri="{BB962C8B-B14F-4D97-AF65-F5344CB8AC3E}">
        <p14:creationId xmlns:p14="http://schemas.microsoft.com/office/powerpoint/2010/main" val="1947104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7ABA8AA-77E5-4855-A7D3-AA62194F08E6}"/>
              </a:ext>
            </a:extLst>
          </p:cNvPr>
          <p:cNvSpPr>
            <a:spLocks noGrp="1"/>
          </p:cNvSpPr>
          <p:nvPr>
            <p:ph type="title"/>
          </p:nvPr>
        </p:nvSpPr>
        <p:spPr>
          <a:xfrm>
            <a:off x="838200" y="0"/>
            <a:ext cx="10515600" cy="917734"/>
          </a:xfrm>
        </p:spPr>
        <p:txBody>
          <a:bodyPr>
            <a:normAutofit fontScale="90000"/>
          </a:bodyPr>
          <a:lstStyle/>
          <a:p>
            <a:r>
              <a:rPr lang="en-US" sz="3600" dirty="0"/>
              <a:t>Business Models &amp; Dual Licensing:</a:t>
            </a:r>
            <a:br>
              <a:rPr lang="en-US" sz="3600" dirty="0"/>
            </a:br>
            <a:r>
              <a:rPr lang="en-US" sz="3100" dirty="0"/>
              <a:t>Impact for OpenLMIS</a:t>
            </a:r>
          </a:p>
        </p:txBody>
      </p:sp>
      <p:sp>
        <p:nvSpPr>
          <p:cNvPr id="2" name="TextBox 1">
            <a:extLst>
              <a:ext uri="{FF2B5EF4-FFF2-40B4-BE49-F238E27FC236}">
                <a16:creationId xmlns:a16="http://schemas.microsoft.com/office/drawing/2014/main" id="{C8A05307-6D88-4CC2-9E49-ECC6FDB5B099}"/>
              </a:ext>
            </a:extLst>
          </p:cNvPr>
          <p:cNvSpPr txBox="1"/>
          <p:nvPr/>
        </p:nvSpPr>
        <p:spPr>
          <a:xfrm>
            <a:off x="838200" y="1268098"/>
            <a:ext cx="9986319" cy="3970318"/>
          </a:xfrm>
          <a:prstGeom prst="rect">
            <a:avLst/>
          </a:prstGeom>
          <a:noFill/>
        </p:spPr>
        <p:txBody>
          <a:bodyPr wrap="square" rtlCol="0">
            <a:spAutoFit/>
          </a:bodyPr>
          <a:lstStyle/>
          <a:p>
            <a:pPr algn="just"/>
            <a:r>
              <a:rPr lang="en-US" b="1" dirty="0"/>
              <a:t>Software Licenses and Business Adoption</a:t>
            </a:r>
          </a:p>
          <a:p>
            <a:pPr algn="just"/>
            <a:r>
              <a:rPr lang="en-US" dirty="0"/>
              <a:t>For many businesses, when buying and using any software, it makes sense to have </a:t>
            </a:r>
            <a:r>
              <a:rPr lang="en-US" dirty="0">
                <a:solidFill>
                  <a:srgbClr val="C00000"/>
                </a:solidFill>
              </a:rPr>
              <a:t>liability and warranty provisions </a:t>
            </a:r>
            <a:r>
              <a:rPr lang="en-US" dirty="0"/>
              <a:t>in the software license from a supplier around the service level, performance, maintenance and support in using the software.  In particular if the application is for </a:t>
            </a:r>
            <a:r>
              <a:rPr lang="en-US" dirty="0">
                <a:solidFill>
                  <a:srgbClr val="C00000"/>
                </a:solidFill>
              </a:rPr>
              <a:t>mission-critical operations</a:t>
            </a:r>
            <a:r>
              <a:rPr lang="en-US" dirty="0"/>
              <a:t>, businesses will only consider that software and licenses containing these features of the license.</a:t>
            </a:r>
          </a:p>
          <a:p>
            <a:pPr algn="just"/>
            <a:endParaRPr lang="en-US" dirty="0"/>
          </a:p>
          <a:p>
            <a:pPr algn="just"/>
            <a:r>
              <a:rPr lang="en-US" b="1" dirty="0"/>
              <a:t>Open Source Software License and Business Adoption</a:t>
            </a:r>
          </a:p>
          <a:p>
            <a:pPr algn="just"/>
            <a:r>
              <a:rPr lang="en-US" dirty="0"/>
              <a:t>When open source software is involved, it is equally critical to have liability and warranty provisions in place.   For this reason, having maintenance and support provided by the open source community may not be sufficient standard to buy the software.   </a:t>
            </a:r>
          </a:p>
          <a:p>
            <a:pPr algn="just"/>
            <a:endParaRPr lang="en-US" dirty="0"/>
          </a:p>
          <a:p>
            <a:pPr algn="just"/>
            <a:r>
              <a:rPr lang="en-US" dirty="0"/>
              <a:t>As a result, having a </a:t>
            </a:r>
            <a:r>
              <a:rPr lang="en-US" dirty="0">
                <a:solidFill>
                  <a:srgbClr val="C00000"/>
                </a:solidFill>
              </a:rPr>
              <a:t>dual- license</a:t>
            </a:r>
            <a:r>
              <a:rPr lang="en-US" dirty="0"/>
              <a:t>, one for </a:t>
            </a:r>
            <a:r>
              <a:rPr lang="en-US" dirty="0">
                <a:solidFill>
                  <a:srgbClr val="C00000"/>
                </a:solidFill>
              </a:rPr>
              <a:t>commercial open source license</a:t>
            </a:r>
            <a:r>
              <a:rPr lang="en-US" dirty="0"/>
              <a:t>, viz GNU GPL v.3, is </a:t>
            </a:r>
            <a:r>
              <a:rPr lang="en-US" b="1" dirty="0">
                <a:solidFill>
                  <a:srgbClr val="C00000"/>
                </a:solidFill>
              </a:rPr>
              <a:t>essential to the commercial adoption of software</a:t>
            </a:r>
            <a:r>
              <a:rPr lang="en-US" dirty="0"/>
              <a:t>.</a:t>
            </a:r>
          </a:p>
        </p:txBody>
      </p:sp>
      <p:sp>
        <p:nvSpPr>
          <p:cNvPr id="3" name="TextBox 2">
            <a:extLst>
              <a:ext uri="{FF2B5EF4-FFF2-40B4-BE49-F238E27FC236}">
                <a16:creationId xmlns:a16="http://schemas.microsoft.com/office/drawing/2014/main" id="{5F1AA0B5-7F3E-4258-83EE-DA4B70B6FAA4}"/>
              </a:ext>
            </a:extLst>
          </p:cNvPr>
          <p:cNvSpPr txBox="1"/>
          <p:nvPr/>
        </p:nvSpPr>
        <p:spPr>
          <a:xfrm>
            <a:off x="838200" y="5296829"/>
            <a:ext cx="9986319" cy="923330"/>
          </a:xfrm>
          <a:prstGeom prst="rect">
            <a:avLst/>
          </a:prstGeom>
          <a:noFill/>
          <a:ln w="38100">
            <a:solidFill>
              <a:srgbClr val="C00000"/>
            </a:solidFill>
          </a:ln>
        </p:spPr>
        <p:txBody>
          <a:bodyPr wrap="square" rtlCol="0">
            <a:spAutoFit/>
          </a:bodyPr>
          <a:lstStyle/>
          <a:p>
            <a:r>
              <a:rPr lang="en-US" b="1" dirty="0">
                <a:solidFill>
                  <a:srgbClr val="C00000"/>
                </a:solidFill>
              </a:rPr>
              <a:t>Impact for OpenLMIS</a:t>
            </a:r>
          </a:p>
          <a:p>
            <a:r>
              <a:rPr lang="en-US" dirty="0"/>
              <a:t>Having a </a:t>
            </a:r>
            <a:r>
              <a:rPr lang="en-US" dirty="0">
                <a:solidFill>
                  <a:srgbClr val="C00000"/>
                </a:solidFill>
              </a:rPr>
              <a:t>commercial open source license </a:t>
            </a:r>
            <a:r>
              <a:rPr lang="en-US" dirty="0"/>
              <a:t>is most recommended to encourage adoption by commercial enterprises.   It does not conflict with keeping an open source license.</a:t>
            </a:r>
          </a:p>
        </p:txBody>
      </p:sp>
    </p:spTree>
    <p:extLst>
      <p:ext uri="{BB962C8B-B14F-4D97-AF65-F5344CB8AC3E}">
        <p14:creationId xmlns:p14="http://schemas.microsoft.com/office/powerpoint/2010/main" val="3541152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7422-8A0A-4403-9A6A-525C4A5B9774}"/>
              </a:ext>
            </a:extLst>
          </p:cNvPr>
          <p:cNvSpPr>
            <a:spLocks noGrp="1"/>
          </p:cNvSpPr>
          <p:nvPr>
            <p:ph type="title"/>
          </p:nvPr>
        </p:nvSpPr>
        <p:spPr>
          <a:xfrm>
            <a:off x="588227" y="365127"/>
            <a:ext cx="11015546" cy="926278"/>
          </a:xfrm>
        </p:spPr>
        <p:txBody>
          <a:bodyPr>
            <a:normAutofit/>
          </a:bodyPr>
          <a:lstStyle/>
          <a:p>
            <a:r>
              <a:rPr lang="en-US" sz="3200" dirty="0"/>
              <a:t>Defining the Market: Position of OpenLMIS </a:t>
            </a:r>
          </a:p>
        </p:txBody>
      </p:sp>
      <p:graphicFrame>
        <p:nvGraphicFramePr>
          <p:cNvPr id="3" name="Table 2">
            <a:extLst>
              <a:ext uri="{FF2B5EF4-FFF2-40B4-BE49-F238E27FC236}">
                <a16:creationId xmlns:a16="http://schemas.microsoft.com/office/drawing/2014/main" id="{2CC213C2-E972-4CE5-9AB9-882D448FB2A9}"/>
              </a:ext>
            </a:extLst>
          </p:cNvPr>
          <p:cNvGraphicFramePr>
            <a:graphicFrameLocks noGrp="1"/>
          </p:cNvGraphicFramePr>
          <p:nvPr>
            <p:extLst>
              <p:ext uri="{D42A27DB-BD31-4B8C-83A1-F6EECF244321}">
                <p14:modId xmlns:p14="http://schemas.microsoft.com/office/powerpoint/2010/main" val="2049319163"/>
              </p:ext>
            </p:extLst>
          </p:nvPr>
        </p:nvGraphicFramePr>
        <p:xfrm>
          <a:off x="320457" y="2334723"/>
          <a:ext cx="11551085" cy="2871752"/>
        </p:xfrm>
        <a:graphic>
          <a:graphicData uri="http://schemas.openxmlformats.org/drawingml/2006/table">
            <a:tbl>
              <a:tblPr firstRow="1" bandRow="1">
                <a:tableStyleId>{FABFCF23-3B69-468F-B69F-88F6DE6A72F2}</a:tableStyleId>
              </a:tblPr>
              <a:tblGrid>
                <a:gridCol w="1943240">
                  <a:extLst>
                    <a:ext uri="{9D8B030D-6E8A-4147-A177-3AD203B41FA5}">
                      <a16:colId xmlns:a16="http://schemas.microsoft.com/office/drawing/2014/main" val="520698682"/>
                    </a:ext>
                  </a:extLst>
                </a:gridCol>
                <a:gridCol w="3484756">
                  <a:extLst>
                    <a:ext uri="{9D8B030D-6E8A-4147-A177-3AD203B41FA5}">
                      <a16:colId xmlns:a16="http://schemas.microsoft.com/office/drawing/2014/main" val="2451634919"/>
                    </a:ext>
                  </a:extLst>
                </a:gridCol>
                <a:gridCol w="3484756">
                  <a:extLst>
                    <a:ext uri="{9D8B030D-6E8A-4147-A177-3AD203B41FA5}">
                      <a16:colId xmlns:a16="http://schemas.microsoft.com/office/drawing/2014/main" val="416428335"/>
                    </a:ext>
                  </a:extLst>
                </a:gridCol>
                <a:gridCol w="2638333">
                  <a:extLst>
                    <a:ext uri="{9D8B030D-6E8A-4147-A177-3AD203B41FA5}">
                      <a16:colId xmlns:a16="http://schemas.microsoft.com/office/drawing/2014/main" val="3604636883"/>
                    </a:ext>
                  </a:extLst>
                </a:gridCol>
              </a:tblGrid>
              <a:tr h="677192">
                <a:tc>
                  <a:txBody>
                    <a:bodyPr/>
                    <a:lstStyle/>
                    <a:p>
                      <a:pPr algn="l"/>
                      <a:r>
                        <a:rPr lang="en-US" sz="1200" dirty="0">
                          <a:solidFill>
                            <a:schemeClr val="tx1"/>
                          </a:solidFill>
                        </a:rPr>
                        <a:t>FEATURE</a:t>
                      </a: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dirty="0">
                          <a:solidFill>
                            <a:schemeClr val="tx1"/>
                          </a:solidFill>
                        </a:rPr>
                        <a:t>PROPRIETARY SOFTWARE</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5">
                        <a:lumMod val="75000"/>
                      </a:schemeClr>
                    </a:solidFill>
                  </a:tcPr>
                </a:tc>
                <a:tc>
                  <a:txBody>
                    <a:bodyPr/>
                    <a:lstStyle/>
                    <a:p>
                      <a:pPr algn="ctr"/>
                      <a:r>
                        <a:rPr lang="en-US" sz="1400" dirty="0">
                          <a:solidFill>
                            <a:schemeClr val="tx1"/>
                          </a:solidFill>
                        </a:rPr>
                        <a:t>OPEN SOURCE SOFTWARE</a:t>
                      </a:r>
                    </a:p>
                  </a:txBody>
                  <a:tcPr>
                    <a:lnL>
                      <a:noFill/>
                    </a:lnL>
                    <a:lnR w="38100" cap="flat" cmpd="sng" algn="ctr">
                      <a:solidFill>
                        <a:srgbClr val="C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n-US" sz="1400" dirty="0">
                          <a:solidFill>
                            <a:srgbClr val="C00000"/>
                          </a:solidFill>
                        </a:rPr>
                        <a:t>OpenLMIS</a:t>
                      </a:r>
                    </a:p>
                  </a:txBody>
                  <a:tcP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493631922"/>
                  </a:ext>
                </a:extLst>
              </a:tr>
              <a:tr h="392341">
                <a:tc>
                  <a:txBody>
                    <a:bodyPr/>
                    <a:lstStyle/>
                    <a:p>
                      <a:r>
                        <a:rPr lang="en-US" sz="1600" b="1" dirty="0">
                          <a:solidFill>
                            <a:schemeClr val="tx1"/>
                          </a:solidFill>
                        </a:rPr>
                        <a:t>Category</a:t>
                      </a:r>
                    </a:p>
                  </a:txBody>
                  <a:tcPr anchor="ct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Operating</a:t>
                      </a:r>
                    </a:p>
                    <a:p>
                      <a:pPr marL="285750" indent="-285750">
                        <a:buFont typeface="Arial" panose="020B0604020202020204" pitchFamily="34" charset="0"/>
                        <a:buChar char="•"/>
                      </a:pPr>
                      <a:r>
                        <a:rPr lang="en-US" sz="1400" dirty="0"/>
                        <a:t>Application</a:t>
                      </a:r>
                    </a:p>
                  </a:txBody>
                  <a:tcPr anchor="ct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t>Operating</a:t>
                      </a:r>
                    </a:p>
                    <a:p>
                      <a:pPr marL="285750" indent="-285750">
                        <a:buFont typeface="Arial" panose="020B0604020202020204" pitchFamily="34" charset="0"/>
                        <a:buChar char="•"/>
                      </a:pPr>
                      <a:r>
                        <a:rPr lang="en-US" sz="1400" dirty="0"/>
                        <a:t>Application</a:t>
                      </a:r>
                    </a:p>
                  </a:txBody>
                  <a:tcPr anchor="ctr">
                    <a:lnL>
                      <a:noFill/>
                    </a:lnL>
                    <a:lnR w="38100" cap="flat" cmpd="sng" algn="ctr">
                      <a:solidFill>
                        <a:srgbClr val="C00000"/>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r>
                        <a:rPr lang="en-US" sz="1400" dirty="0">
                          <a:solidFill>
                            <a:schemeClr val="tx1"/>
                          </a:solidFill>
                        </a:rPr>
                        <a:t>Application</a:t>
                      </a: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794254650"/>
                  </a:ext>
                </a:extLst>
              </a:tr>
              <a:tr h="392341">
                <a:tc>
                  <a:txBody>
                    <a:bodyPr/>
                    <a:lstStyle/>
                    <a:p>
                      <a:r>
                        <a:rPr lang="en-US" sz="1600" b="1" dirty="0">
                          <a:solidFill>
                            <a:schemeClr val="tx1"/>
                          </a:solidFill>
                        </a:rPr>
                        <a:t>Function</a:t>
                      </a:r>
                    </a:p>
                  </a:txBody>
                  <a:tcPr anchor="ct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Business Processes</a:t>
                      </a:r>
                    </a:p>
                    <a:p>
                      <a:pPr marL="285750" indent="-285750">
                        <a:buFont typeface="Arial" panose="020B0604020202020204" pitchFamily="34" charset="0"/>
                        <a:buChar char="•"/>
                      </a:pPr>
                      <a:r>
                        <a:rPr lang="en-US" sz="1400" dirty="0"/>
                        <a:t>Data Analytics,</a:t>
                      </a:r>
                    </a:p>
                    <a:p>
                      <a:pPr marL="285750" indent="-285750">
                        <a:buFont typeface="Arial" panose="020B0604020202020204" pitchFamily="34" charset="0"/>
                        <a:buChar char="•"/>
                      </a:pPr>
                      <a:r>
                        <a:rPr lang="en-US" sz="1400" dirty="0"/>
                        <a:t>IT Management,</a:t>
                      </a:r>
                    </a:p>
                    <a:p>
                      <a:pPr marL="285750" indent="-285750">
                        <a:buFont typeface="Arial" panose="020B0604020202020204" pitchFamily="34" charset="0"/>
                        <a:buChar char="•"/>
                      </a:pPr>
                      <a:r>
                        <a:rPr lang="en-US" sz="1400" dirty="0"/>
                        <a:t>Security Software and Growth Areas</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t>Business Processes</a:t>
                      </a:r>
                    </a:p>
                    <a:p>
                      <a:pPr marL="285750" indent="-285750">
                        <a:buFont typeface="Arial" panose="020B0604020202020204" pitchFamily="34" charset="0"/>
                        <a:buChar char="•"/>
                      </a:pPr>
                      <a:r>
                        <a:rPr lang="en-US" sz="1400" dirty="0"/>
                        <a:t>Data Analytics,</a:t>
                      </a:r>
                    </a:p>
                    <a:p>
                      <a:pPr marL="285750" indent="-285750">
                        <a:buFont typeface="Arial" panose="020B0604020202020204" pitchFamily="34" charset="0"/>
                        <a:buChar char="•"/>
                      </a:pPr>
                      <a:r>
                        <a:rPr lang="en-US" sz="1400" dirty="0"/>
                        <a:t>IT Management,</a:t>
                      </a:r>
                    </a:p>
                    <a:p>
                      <a:pPr marL="285750" indent="-285750">
                        <a:buFont typeface="Arial" panose="020B0604020202020204" pitchFamily="34" charset="0"/>
                        <a:buChar char="•"/>
                      </a:pPr>
                      <a:r>
                        <a:rPr lang="en-US" sz="1400" dirty="0"/>
                        <a:t>Security Software and Growth Areas</a:t>
                      </a:r>
                    </a:p>
                  </a:txBody>
                  <a:tcPr anchor="ctr">
                    <a:lnL>
                      <a:noFill/>
                    </a:lnL>
                    <a:lnR w="3810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r>
                        <a:rPr lang="en-US" sz="1400" dirty="0">
                          <a:solidFill>
                            <a:schemeClr val="tx1"/>
                          </a:solidFill>
                        </a:rPr>
                        <a:t>Supply Chain Management</a:t>
                      </a: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2018502574"/>
                  </a:ext>
                </a:extLst>
              </a:tr>
              <a:tr h="392341">
                <a:tc>
                  <a:txBody>
                    <a:bodyPr/>
                    <a:lstStyle/>
                    <a:p>
                      <a:r>
                        <a:rPr lang="en-US" sz="1600" b="1" dirty="0">
                          <a:solidFill>
                            <a:schemeClr val="tx1"/>
                          </a:solidFill>
                        </a:rPr>
                        <a:t>Target Customers</a:t>
                      </a:r>
                    </a:p>
                  </a:txBody>
                  <a:tcPr anchor="ct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Small, Medium, Large Enterprises</a:t>
                      </a:r>
                    </a:p>
                    <a:p>
                      <a:pPr marL="285750" indent="-285750">
                        <a:buFont typeface="Arial" panose="020B0604020202020204" pitchFamily="34" charset="0"/>
                        <a:buChar char="•"/>
                      </a:pPr>
                      <a:r>
                        <a:rPr lang="en-US" sz="1400" dirty="0"/>
                        <a:t>Governments</a:t>
                      </a:r>
                    </a:p>
                    <a:p>
                      <a:pPr marL="285750" indent="-285750">
                        <a:buFont typeface="Arial" panose="020B0604020202020204" pitchFamily="34" charset="0"/>
                        <a:buChar char="•"/>
                      </a:pPr>
                      <a:r>
                        <a:rPr lang="en-US" sz="1400" dirty="0"/>
                        <a:t>Non Profits</a:t>
                      </a:r>
                    </a:p>
                  </a:txBody>
                  <a:tcPr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171450" lvl="0" indent="-171450">
                        <a:buFont typeface="Arial" panose="020B0604020202020204" pitchFamily="34" charset="0"/>
                        <a:buChar char="•"/>
                      </a:pPr>
                      <a:r>
                        <a:rPr lang="en-US" sz="1400" dirty="0"/>
                        <a:t>Small, Medium, Large Enterprises</a:t>
                      </a:r>
                    </a:p>
                    <a:p>
                      <a:pPr marL="171450" lvl="0" indent="-171450">
                        <a:buFont typeface="Arial" panose="020B0604020202020204" pitchFamily="34" charset="0"/>
                        <a:buChar char="•"/>
                      </a:pPr>
                      <a:r>
                        <a:rPr lang="en-US" sz="1400" dirty="0"/>
                        <a:t>Governments</a:t>
                      </a:r>
                    </a:p>
                    <a:p>
                      <a:pPr marL="171450" lvl="0" indent="-171450">
                        <a:buFont typeface="Arial" panose="020B0604020202020204" pitchFamily="34" charset="0"/>
                        <a:buChar char="•"/>
                      </a:pPr>
                      <a:r>
                        <a:rPr lang="en-US" sz="1400" dirty="0"/>
                        <a:t>Non Profits</a:t>
                      </a:r>
                    </a:p>
                  </a:txBody>
                  <a:tcPr anchor="ctr">
                    <a:lnL>
                      <a:noFill/>
                    </a:lnL>
                    <a:lnR w="3810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r>
                        <a:rPr lang="en-US" sz="1400" dirty="0">
                          <a:solidFill>
                            <a:schemeClr val="tx1"/>
                          </a:solidFill>
                        </a:rPr>
                        <a:t>Health Care Industry</a:t>
                      </a: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984167195"/>
                  </a:ext>
                </a:extLst>
              </a:tr>
            </a:tbl>
          </a:graphicData>
        </a:graphic>
      </p:graphicFrame>
    </p:spTree>
    <p:extLst>
      <p:ext uri="{BB962C8B-B14F-4D97-AF65-F5344CB8AC3E}">
        <p14:creationId xmlns:p14="http://schemas.microsoft.com/office/powerpoint/2010/main" val="3674945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41253-2301-4F31-AF7E-D06087E4886F}"/>
              </a:ext>
            </a:extLst>
          </p:cNvPr>
          <p:cNvSpPr>
            <a:spLocks noGrp="1"/>
          </p:cNvSpPr>
          <p:nvPr>
            <p:ph type="title"/>
          </p:nvPr>
        </p:nvSpPr>
        <p:spPr>
          <a:xfrm>
            <a:off x="838200" y="0"/>
            <a:ext cx="10515600" cy="917734"/>
          </a:xfrm>
        </p:spPr>
        <p:txBody>
          <a:bodyPr>
            <a:normAutofit fontScale="90000"/>
          </a:bodyPr>
          <a:lstStyle/>
          <a:p>
            <a:r>
              <a:rPr lang="en-US" sz="3600" dirty="0"/>
              <a:t>Business Models</a:t>
            </a:r>
            <a:r>
              <a:rPr lang="en-US" dirty="0"/>
              <a:t> and Dual </a:t>
            </a:r>
            <a:r>
              <a:rPr lang="en-US" sz="3600" dirty="0"/>
              <a:t>Licensing:</a:t>
            </a:r>
            <a:br>
              <a:rPr lang="en-US" sz="3600" dirty="0"/>
            </a:br>
            <a:r>
              <a:rPr lang="en-US" sz="3100" dirty="0"/>
              <a:t>Impact for OpenLMIS</a:t>
            </a:r>
          </a:p>
        </p:txBody>
      </p:sp>
      <p:graphicFrame>
        <p:nvGraphicFramePr>
          <p:cNvPr id="5" name="Table 4">
            <a:extLst>
              <a:ext uri="{FF2B5EF4-FFF2-40B4-BE49-F238E27FC236}">
                <a16:creationId xmlns:a16="http://schemas.microsoft.com/office/drawing/2014/main" id="{2D83382E-ABEA-4865-A214-F116D8AD64AA}"/>
              </a:ext>
            </a:extLst>
          </p:cNvPr>
          <p:cNvGraphicFramePr>
            <a:graphicFrameLocks noGrp="1"/>
          </p:cNvGraphicFramePr>
          <p:nvPr>
            <p:extLst>
              <p:ext uri="{D42A27DB-BD31-4B8C-83A1-F6EECF244321}">
                <p14:modId xmlns:p14="http://schemas.microsoft.com/office/powerpoint/2010/main" val="1339860689"/>
              </p:ext>
            </p:extLst>
          </p:nvPr>
        </p:nvGraphicFramePr>
        <p:xfrm>
          <a:off x="838200" y="1146666"/>
          <a:ext cx="10351771" cy="4084320"/>
        </p:xfrm>
        <a:graphic>
          <a:graphicData uri="http://schemas.openxmlformats.org/drawingml/2006/table">
            <a:tbl>
              <a:tblPr firstRow="1" bandRow="1">
                <a:tableStyleId>{073A0DAA-6AF3-43AB-8588-CEC1D06C72B9}</a:tableStyleId>
              </a:tblPr>
              <a:tblGrid>
                <a:gridCol w="1774496">
                  <a:extLst>
                    <a:ext uri="{9D8B030D-6E8A-4147-A177-3AD203B41FA5}">
                      <a16:colId xmlns:a16="http://schemas.microsoft.com/office/drawing/2014/main" val="3922245986"/>
                    </a:ext>
                  </a:extLst>
                </a:gridCol>
                <a:gridCol w="1970524">
                  <a:extLst>
                    <a:ext uri="{9D8B030D-6E8A-4147-A177-3AD203B41FA5}">
                      <a16:colId xmlns:a16="http://schemas.microsoft.com/office/drawing/2014/main" val="1553040543"/>
                    </a:ext>
                  </a:extLst>
                </a:gridCol>
                <a:gridCol w="1473335">
                  <a:extLst>
                    <a:ext uri="{9D8B030D-6E8A-4147-A177-3AD203B41FA5}">
                      <a16:colId xmlns:a16="http://schemas.microsoft.com/office/drawing/2014/main" val="2204151241"/>
                    </a:ext>
                  </a:extLst>
                </a:gridCol>
                <a:gridCol w="1527586">
                  <a:extLst>
                    <a:ext uri="{9D8B030D-6E8A-4147-A177-3AD203B41FA5}">
                      <a16:colId xmlns:a16="http://schemas.microsoft.com/office/drawing/2014/main" val="3791557746"/>
                    </a:ext>
                  </a:extLst>
                </a:gridCol>
                <a:gridCol w="1516828">
                  <a:extLst>
                    <a:ext uri="{9D8B030D-6E8A-4147-A177-3AD203B41FA5}">
                      <a16:colId xmlns:a16="http://schemas.microsoft.com/office/drawing/2014/main" val="1499149235"/>
                    </a:ext>
                  </a:extLst>
                </a:gridCol>
                <a:gridCol w="2089002">
                  <a:extLst>
                    <a:ext uri="{9D8B030D-6E8A-4147-A177-3AD203B41FA5}">
                      <a16:colId xmlns:a16="http://schemas.microsoft.com/office/drawing/2014/main" val="2916578545"/>
                    </a:ext>
                  </a:extLst>
                </a:gridCol>
              </a:tblGrid>
              <a:tr h="370840">
                <a:tc>
                  <a:txBody>
                    <a:bodyPr/>
                    <a:lstStyle/>
                    <a:p>
                      <a:r>
                        <a:rPr lang="en-US" sz="1400" dirty="0"/>
                        <a:t>Business Model</a:t>
                      </a:r>
                    </a:p>
                  </a:txBody>
                  <a:tcPr/>
                </a:tc>
                <a:tc>
                  <a:txBody>
                    <a:bodyPr/>
                    <a:lstStyle/>
                    <a:p>
                      <a:r>
                        <a:rPr lang="en-US" sz="1400" dirty="0"/>
                        <a:t>Source of Revenue</a:t>
                      </a:r>
                    </a:p>
                  </a:txBody>
                  <a:tcPr/>
                </a:tc>
                <a:tc>
                  <a:txBody>
                    <a:bodyPr/>
                    <a:lstStyle/>
                    <a:p>
                      <a:r>
                        <a:rPr lang="en-US" sz="1400" dirty="0"/>
                        <a:t>Type of License</a:t>
                      </a:r>
                    </a:p>
                  </a:txBody>
                  <a:tcPr/>
                </a:tc>
                <a:tc>
                  <a:txBody>
                    <a:bodyPr/>
                    <a:lstStyle/>
                    <a:p>
                      <a:r>
                        <a:rPr lang="en-US" sz="1400" dirty="0"/>
                        <a:t>Opportunities</a:t>
                      </a:r>
                    </a:p>
                  </a:txBody>
                  <a:tcPr/>
                </a:tc>
                <a:tc>
                  <a:txBody>
                    <a:bodyPr/>
                    <a:lstStyle/>
                    <a:p>
                      <a:r>
                        <a:rPr lang="en-US" sz="1400" dirty="0"/>
                        <a:t>Examples</a:t>
                      </a:r>
                    </a:p>
                  </a:txBody>
                  <a:tcPr/>
                </a:tc>
                <a:tc>
                  <a:txBody>
                    <a:bodyPr/>
                    <a:lstStyle/>
                    <a:p>
                      <a:pPr algn="ctr"/>
                      <a:r>
                        <a:rPr lang="en-US" sz="1400" dirty="0">
                          <a:solidFill>
                            <a:srgbClr val="C00000"/>
                          </a:solidFill>
                        </a:rPr>
                        <a:t>Aligning with OpenLMIS</a:t>
                      </a:r>
                    </a:p>
                  </a:txBody>
                  <a:tcPr>
                    <a:solidFill>
                      <a:srgbClr val="CFD5EA"/>
                    </a:solidFill>
                  </a:tcPr>
                </a:tc>
                <a:extLst>
                  <a:ext uri="{0D108BD9-81ED-4DB2-BD59-A6C34878D82A}">
                    <a16:rowId xmlns:a16="http://schemas.microsoft.com/office/drawing/2014/main" val="862398254"/>
                  </a:ext>
                </a:extLst>
              </a:tr>
              <a:tr h="370840">
                <a:tc>
                  <a:txBody>
                    <a:bodyPr/>
                    <a:lstStyle/>
                    <a:p>
                      <a:pPr algn="ctr"/>
                      <a:r>
                        <a:rPr lang="en-US" sz="1400" dirty="0">
                          <a:solidFill>
                            <a:schemeClr val="bg1"/>
                          </a:solidFill>
                        </a:rPr>
                        <a:t>Brand Licensing</a:t>
                      </a:r>
                      <a:endParaRPr lang="en-US" sz="1400" b="1" dirty="0">
                        <a:solidFill>
                          <a:schemeClr val="bg1"/>
                        </a:solidFill>
                      </a:endParaRPr>
                    </a:p>
                  </a:txBody>
                  <a:tcPr anchor="ctr">
                    <a:solidFill>
                      <a:schemeClr val="tx1"/>
                    </a:solidFill>
                  </a:tcPr>
                </a:tc>
                <a:tc>
                  <a:txBody>
                    <a:bodyPr/>
                    <a:lstStyle/>
                    <a:p>
                      <a:pPr marL="285750" indent="-285750" algn="l">
                        <a:buFont typeface="Arial" panose="020B0604020202020204" pitchFamily="34" charset="0"/>
                        <a:buChar char="•"/>
                      </a:pPr>
                      <a:r>
                        <a:rPr lang="en-US" sz="1400" dirty="0"/>
                        <a:t>Sale of name Rights</a:t>
                      </a:r>
                    </a:p>
                    <a:p>
                      <a:pPr marL="285750" indent="-285750" algn="l">
                        <a:buFont typeface="Arial" panose="020B0604020202020204" pitchFamily="34" charset="0"/>
                        <a:buChar char="•"/>
                      </a:pPr>
                      <a:endParaRPr lang="en-US" sz="1400" dirty="0"/>
                    </a:p>
                    <a:p>
                      <a:pPr marL="285750" indent="-285750" algn="l">
                        <a:buFont typeface="Arial" panose="020B0604020202020204" pitchFamily="34" charset="0"/>
                        <a:buChar char="•"/>
                      </a:pPr>
                      <a:r>
                        <a:rPr lang="en-US" sz="1400" dirty="0"/>
                        <a:t>Version Co-Exists with Generic Brand</a:t>
                      </a:r>
                    </a:p>
                  </a:txBody>
                  <a:tcPr anchor="ctr">
                    <a:lnB w="12700" cap="flat" cmpd="sng" algn="ctr">
                      <a:solidFill>
                        <a:schemeClr val="tx1"/>
                      </a:solidFill>
                      <a:prstDash val="solid"/>
                      <a:round/>
                      <a:headEnd type="none" w="med" len="med"/>
                      <a:tailEnd type="none" w="med" len="med"/>
                    </a:lnB>
                    <a:noFill/>
                  </a:tcPr>
                </a:tc>
                <a:tc>
                  <a:txBody>
                    <a:bodyPr/>
                    <a:lstStyle/>
                    <a:p>
                      <a:pPr marL="285750" indent="-285750" algn="l">
                        <a:buFont typeface="Arial" panose="020B0604020202020204" pitchFamily="34" charset="0"/>
                        <a:buChar char="•"/>
                      </a:pPr>
                      <a:r>
                        <a:rPr lang="en-US" sz="1400" dirty="0"/>
                        <a:t>BSD</a:t>
                      </a:r>
                    </a:p>
                    <a:p>
                      <a:pPr marL="285750" indent="-285750" algn="l">
                        <a:buFont typeface="Arial" panose="020B0604020202020204" pitchFamily="34" charset="0"/>
                        <a:buChar char="•"/>
                      </a:pPr>
                      <a:r>
                        <a:rPr lang="en-US" sz="1400" dirty="0"/>
                        <a:t>Mozilla</a:t>
                      </a:r>
                    </a:p>
                  </a:txBody>
                  <a:tcPr anchor="ctr">
                    <a:lnB w="12700" cap="flat" cmpd="sng" algn="ctr">
                      <a:solidFill>
                        <a:schemeClr val="tx1"/>
                      </a:solidFill>
                      <a:prstDash val="solid"/>
                      <a:round/>
                      <a:headEnd type="none" w="med" len="med"/>
                      <a:tailEnd type="none" w="med" len="med"/>
                    </a:lnB>
                    <a:noFill/>
                  </a:tcPr>
                </a:tc>
                <a:tc>
                  <a:txBody>
                    <a:bodyPr/>
                    <a:lstStyle/>
                    <a:p>
                      <a:pPr marL="0" indent="0" algn="l">
                        <a:buFont typeface="Arial" panose="020B0604020202020204" pitchFamily="34" charset="0"/>
                        <a:buNone/>
                      </a:pPr>
                      <a:r>
                        <a:rPr lang="en-US" sz="1400" dirty="0"/>
                        <a:t>Value-add through creating presence, market, brand</a:t>
                      </a:r>
                    </a:p>
                  </a:txBody>
                  <a:tcPr anchor="ctr">
                    <a:lnB w="12700" cap="flat" cmpd="sng" algn="ctr">
                      <a:solidFill>
                        <a:schemeClr val="tx1"/>
                      </a:solidFill>
                      <a:prstDash val="solid"/>
                      <a:round/>
                      <a:headEnd type="none" w="med" len="med"/>
                      <a:tailEnd type="none" w="med" len="med"/>
                    </a:lnB>
                    <a:noFill/>
                  </a:tcPr>
                </a:tc>
                <a:tc>
                  <a:txBody>
                    <a:bodyPr/>
                    <a:lstStyle/>
                    <a:p>
                      <a:pPr marL="0" indent="0" algn="l">
                        <a:buFont typeface="Arial" panose="020B0604020202020204" pitchFamily="34" charset="0"/>
                        <a:buNone/>
                      </a:pPr>
                      <a:endParaRPr lang="en-US" sz="1400" dirty="0"/>
                    </a:p>
                  </a:txBody>
                  <a:tcPr anchor="ctr">
                    <a:lnB w="12700" cap="flat" cmpd="sng" algn="ctr">
                      <a:solidFill>
                        <a:schemeClr val="tx1"/>
                      </a:solidFill>
                      <a:prstDash val="solid"/>
                      <a:round/>
                      <a:headEnd type="none" w="med" len="med"/>
                      <a:tailEnd type="none" w="med" len="med"/>
                    </a:lnB>
                    <a:noFill/>
                  </a:tcPr>
                </a:tc>
                <a:tc>
                  <a:txBody>
                    <a:bodyPr/>
                    <a:lstStyle/>
                    <a:p>
                      <a:pPr marL="0" indent="0" algn="l">
                        <a:buFont typeface="Arial" panose="020B0604020202020204" pitchFamily="34" charset="0"/>
                        <a:buNone/>
                      </a:pPr>
                      <a:endParaRPr lang="en-US" sz="1400" dirty="0"/>
                    </a:p>
                    <a:p>
                      <a:pPr marL="0" indent="0" algn="l">
                        <a:buFont typeface="Arial" panose="020B0604020202020204" pitchFamily="34" charset="0"/>
                        <a:buNone/>
                      </a:pPr>
                      <a:r>
                        <a:rPr lang="en-US" sz="1400" dirty="0"/>
                        <a:t>Change The Existing  License To Allow</a:t>
                      </a:r>
                    </a:p>
                  </a:txBody>
                  <a:tcPr anchor="ctr">
                    <a:lnB w="12700" cap="flat" cmpd="sng" algn="ctr">
                      <a:solidFill>
                        <a:schemeClr val="tx1"/>
                      </a:solidFill>
                      <a:prstDash val="solid"/>
                      <a:round/>
                      <a:headEnd type="none" w="med" len="med"/>
                      <a:tailEnd type="none" w="med" len="med"/>
                    </a:lnB>
                    <a:solidFill>
                      <a:srgbClr val="CFD5EA"/>
                    </a:solidFill>
                  </a:tcPr>
                </a:tc>
                <a:extLst>
                  <a:ext uri="{0D108BD9-81ED-4DB2-BD59-A6C34878D82A}">
                    <a16:rowId xmlns:a16="http://schemas.microsoft.com/office/drawing/2014/main" val="3519799726"/>
                  </a:ext>
                </a:extLst>
              </a:tr>
              <a:tr h="370840">
                <a:tc>
                  <a:txBody>
                    <a:bodyPr/>
                    <a:lstStyle/>
                    <a:p>
                      <a:pPr algn="ctr"/>
                      <a:r>
                        <a:rPr lang="en-US" sz="1400" dirty="0">
                          <a:solidFill>
                            <a:schemeClr val="bg1"/>
                          </a:solidFill>
                        </a:rPr>
                        <a:t>Software Franchising</a:t>
                      </a:r>
                      <a:endParaRPr lang="en-US" sz="1400" b="1" dirty="0">
                        <a:solidFill>
                          <a:schemeClr val="bg1"/>
                        </a:solidFill>
                      </a:endParaRPr>
                    </a:p>
                  </a:txBody>
                  <a:tcPr anchor="ctr">
                    <a:lnB w="57150" cap="flat" cmpd="sng" algn="ctr">
                      <a:solidFill>
                        <a:srgbClr val="C00000"/>
                      </a:solidFill>
                      <a:prstDash val="solid"/>
                      <a:round/>
                      <a:headEnd type="none" w="med" len="med"/>
                      <a:tailEnd type="none" w="med" len="med"/>
                    </a:lnB>
                    <a:solidFill>
                      <a:schemeClr val="tx1"/>
                    </a:solidFill>
                  </a:tcPr>
                </a:tc>
                <a:tc>
                  <a:txBody>
                    <a:bodyPr/>
                    <a:lstStyle/>
                    <a:p>
                      <a:pPr marL="285750" indent="-285750" algn="l">
                        <a:buFont typeface="Arial" panose="020B0604020202020204" pitchFamily="34" charset="0"/>
                        <a:buChar char="•"/>
                      </a:pPr>
                      <a:r>
                        <a:rPr lang="en-US" sz="1400" dirty="0"/>
                        <a:t>Sale of Franchise and Percentage of Revenue</a:t>
                      </a:r>
                    </a:p>
                  </a:txBody>
                  <a:tcPr anchor="ctr">
                    <a:lnT w="12700" cap="flat" cmpd="sng" algn="ctr">
                      <a:solidFill>
                        <a:schemeClr val="tx1"/>
                      </a:solidFill>
                      <a:prstDash val="solid"/>
                      <a:round/>
                      <a:headEnd type="none" w="med" len="med"/>
                      <a:tailEnd type="none" w="med" len="med"/>
                    </a:lnT>
                    <a:lnB w="57150" cap="flat" cmpd="sng" algn="ctr">
                      <a:solidFill>
                        <a:srgbClr val="C00000"/>
                      </a:solidFill>
                      <a:prstDash val="solid"/>
                      <a:round/>
                      <a:headEnd type="none" w="med" len="med"/>
                      <a:tailEnd type="none" w="med" len="med"/>
                    </a:lnB>
                    <a:noFill/>
                  </a:tcPr>
                </a:tc>
                <a:tc>
                  <a:txBody>
                    <a:bodyPr/>
                    <a:lstStyle/>
                    <a:p>
                      <a:pPr marL="285750" indent="-285750" algn="l">
                        <a:buFont typeface="Arial" panose="020B0604020202020204" pitchFamily="34" charset="0"/>
                        <a:buChar char="•"/>
                      </a:pPr>
                      <a:r>
                        <a:rPr lang="en-US" sz="1400" dirty="0"/>
                        <a:t>BSD</a:t>
                      </a:r>
                    </a:p>
                    <a:p>
                      <a:pPr marL="285750" indent="-285750" algn="l">
                        <a:buFont typeface="Arial" panose="020B0604020202020204" pitchFamily="34" charset="0"/>
                        <a:buChar char="•"/>
                      </a:pPr>
                      <a:r>
                        <a:rPr lang="en-US" sz="1400" dirty="0"/>
                        <a:t>Mozilla</a:t>
                      </a:r>
                    </a:p>
                  </a:txBody>
                  <a:tcPr anchor="ctr">
                    <a:lnT w="12700" cap="flat" cmpd="sng" algn="ctr">
                      <a:solidFill>
                        <a:schemeClr val="tx1"/>
                      </a:solidFill>
                      <a:prstDash val="solid"/>
                      <a:round/>
                      <a:headEnd type="none" w="med" len="med"/>
                      <a:tailEnd type="none" w="med" len="med"/>
                    </a:lnT>
                    <a:lnB w="57150" cap="flat" cmpd="sng" algn="ctr">
                      <a:solidFill>
                        <a:srgbClr val="C00000"/>
                      </a:solidFill>
                      <a:prstDash val="solid"/>
                      <a:round/>
                      <a:headEnd type="none" w="med" len="med"/>
                      <a:tailEnd type="none" w="med" len="med"/>
                    </a:lnB>
                    <a:noFill/>
                  </a:tcPr>
                </a:tc>
                <a:tc>
                  <a:txBody>
                    <a:bodyPr/>
                    <a:lstStyle/>
                    <a:p>
                      <a:pPr marL="0" indent="0" algn="l">
                        <a:buFont typeface="Arial" panose="020B0604020202020204" pitchFamily="34" charset="0"/>
                        <a:buNone/>
                      </a:pPr>
                      <a:r>
                        <a:rPr lang="en-US" sz="1400" dirty="0"/>
                        <a:t>Support-seller and brand license</a:t>
                      </a:r>
                    </a:p>
                  </a:txBody>
                  <a:tcPr anchor="ctr">
                    <a:lnT w="12700" cap="flat" cmpd="sng" algn="ctr">
                      <a:solidFill>
                        <a:schemeClr val="tx1"/>
                      </a:solidFill>
                      <a:prstDash val="solid"/>
                      <a:round/>
                      <a:headEnd type="none" w="med" len="med"/>
                      <a:tailEnd type="none" w="med" len="med"/>
                    </a:lnT>
                    <a:lnB w="57150" cap="flat" cmpd="sng" algn="ctr">
                      <a:solidFill>
                        <a:srgbClr val="C00000"/>
                      </a:solidFill>
                      <a:prstDash val="solid"/>
                      <a:round/>
                      <a:headEnd type="none" w="med" len="med"/>
                      <a:tailEnd type="none" w="med" len="med"/>
                    </a:lnB>
                    <a:noFill/>
                  </a:tcPr>
                </a:tc>
                <a:tc>
                  <a:txBody>
                    <a:bodyPr/>
                    <a:lstStyle/>
                    <a:p>
                      <a:pPr marL="285750" indent="-285750" algn="l">
                        <a:buFont typeface="Arial" panose="020B0604020202020204" pitchFamily="34" charset="0"/>
                        <a:buChar char="•"/>
                      </a:pPr>
                      <a:endParaRPr lang="en-US" sz="1400" dirty="0"/>
                    </a:p>
                  </a:txBody>
                  <a:tcPr anchor="ctr">
                    <a:lnT w="12700" cap="flat" cmpd="sng" algn="ctr">
                      <a:solidFill>
                        <a:schemeClr val="tx1"/>
                      </a:solidFill>
                      <a:prstDash val="solid"/>
                      <a:round/>
                      <a:headEnd type="none" w="med" len="med"/>
                      <a:tailEnd type="none" w="med" len="med"/>
                    </a:lnT>
                    <a:lnB w="57150" cap="flat" cmpd="sng" algn="ctr">
                      <a:solidFill>
                        <a:srgbClr val="C00000"/>
                      </a:solidFill>
                      <a:prstDash val="solid"/>
                      <a:round/>
                      <a:headEnd type="none" w="med" len="med"/>
                      <a:tailEnd type="none" w="med" len="med"/>
                    </a:lnB>
                    <a:noFill/>
                  </a:tcPr>
                </a:tc>
                <a:tc>
                  <a:txBody>
                    <a:bodyPr/>
                    <a:lstStyle/>
                    <a:p>
                      <a:pPr marL="0" indent="0" algn="l">
                        <a:buFont typeface="Arial" panose="020B0604020202020204" pitchFamily="34" charset="0"/>
                        <a:buNone/>
                      </a:pPr>
                      <a:r>
                        <a:rPr lang="en-US" sz="1400" dirty="0"/>
                        <a:t>Change The Existing  License To Allow</a:t>
                      </a:r>
                    </a:p>
                  </a:txBody>
                  <a:tcPr anchor="ctr">
                    <a:lnT w="12700" cap="flat" cmpd="sng" algn="ctr">
                      <a:solidFill>
                        <a:schemeClr val="tx1"/>
                      </a:solidFill>
                      <a:prstDash val="solid"/>
                      <a:round/>
                      <a:headEnd type="none" w="med" len="med"/>
                      <a:tailEnd type="none" w="med" len="med"/>
                    </a:lnT>
                    <a:lnB w="57150" cap="flat" cmpd="sng" algn="ctr">
                      <a:solidFill>
                        <a:srgbClr val="C00000"/>
                      </a:solidFill>
                      <a:prstDash val="solid"/>
                      <a:round/>
                      <a:headEnd type="none" w="med" len="med"/>
                      <a:tailEnd type="none" w="med" len="med"/>
                    </a:lnB>
                    <a:solidFill>
                      <a:srgbClr val="CFD5EA"/>
                    </a:solidFill>
                  </a:tcPr>
                </a:tc>
                <a:extLst>
                  <a:ext uri="{0D108BD9-81ED-4DB2-BD59-A6C34878D82A}">
                    <a16:rowId xmlns:a16="http://schemas.microsoft.com/office/drawing/2014/main" val="1847744734"/>
                  </a:ext>
                </a:extLst>
              </a:tr>
              <a:tr h="370840">
                <a:tc>
                  <a:txBody>
                    <a:bodyPr/>
                    <a:lstStyle/>
                    <a:p>
                      <a:pPr algn="ctr"/>
                      <a:r>
                        <a:rPr lang="en-US" sz="1400" dirty="0">
                          <a:solidFill>
                            <a:schemeClr val="bg1"/>
                          </a:solidFill>
                        </a:rPr>
                        <a:t>Dual License for </a:t>
                      </a:r>
                    </a:p>
                    <a:p>
                      <a:pPr algn="ctr"/>
                      <a:r>
                        <a:rPr lang="en-US" sz="1400" dirty="0">
                          <a:solidFill>
                            <a:schemeClr val="bg1"/>
                          </a:solidFill>
                        </a:rPr>
                        <a:t>Support Sellers (ISVs, SI)</a:t>
                      </a:r>
                      <a:endParaRPr lang="en-US" sz="1400" b="1" dirty="0">
                        <a:solidFill>
                          <a:schemeClr val="bg1"/>
                        </a:solidFill>
                      </a:endParaRPr>
                    </a:p>
                  </a:txBody>
                  <a:tcPr anchor="ctr">
                    <a:lnL w="57150" cap="flat" cmpd="sng" algn="ctr">
                      <a:solidFill>
                        <a:srgbClr val="C00000"/>
                      </a:solidFill>
                      <a:prstDash val="solid"/>
                      <a:round/>
                      <a:headEnd type="none" w="med" len="med"/>
                      <a:tailEnd type="none" w="med" len="med"/>
                    </a:lnL>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solidFill>
                      <a:schemeClr val="tx1"/>
                    </a:solidFill>
                  </a:tcPr>
                </a:tc>
                <a:tc>
                  <a:txBody>
                    <a:bodyPr/>
                    <a:lstStyle/>
                    <a:p>
                      <a:pPr marL="285750" indent="-285750" algn="l">
                        <a:buFont typeface="Arial" panose="020B0604020202020204" pitchFamily="34" charset="0"/>
                        <a:buChar char="•"/>
                      </a:pPr>
                      <a:r>
                        <a:rPr lang="en-US" sz="1400" dirty="0"/>
                        <a:t>Sales of Related Services (Support, Upgrades)</a:t>
                      </a:r>
                    </a:p>
                  </a:txBody>
                  <a:tcPr anchor="ct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noFill/>
                  </a:tcPr>
                </a:tc>
                <a:tc>
                  <a:txBody>
                    <a:bodyPr/>
                    <a:lstStyle/>
                    <a:p>
                      <a:pPr marL="285750" indent="-285750" algn="l">
                        <a:buFont typeface="Arial" panose="020B0604020202020204" pitchFamily="34" charset="0"/>
                        <a:buChar char="•"/>
                      </a:pPr>
                      <a:r>
                        <a:rPr lang="en-US" sz="1400" dirty="0"/>
                        <a:t>GNU GPL “v.X”</a:t>
                      </a:r>
                    </a:p>
                    <a:p>
                      <a:pPr marL="285750" indent="-285750" algn="l">
                        <a:buFont typeface="Arial" panose="020B0604020202020204" pitchFamily="34" charset="0"/>
                        <a:buChar char="•"/>
                      </a:pPr>
                      <a:r>
                        <a:rPr lang="en-US" sz="1400" dirty="0"/>
                        <a:t>Dual License</a:t>
                      </a:r>
                    </a:p>
                  </a:txBody>
                  <a:tcPr anchor="ct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noFill/>
                  </a:tcPr>
                </a:tc>
                <a:tc>
                  <a:txBody>
                    <a:bodyPr/>
                    <a:lstStyle/>
                    <a:p>
                      <a:pPr marL="0" indent="0" algn="l">
                        <a:buFont typeface="Arial" panose="020B0604020202020204" pitchFamily="34" charset="0"/>
                        <a:buNone/>
                      </a:pPr>
                      <a:r>
                        <a:rPr lang="en-US" sz="1400" dirty="0"/>
                        <a:t>Quality, price, improve user experience</a:t>
                      </a:r>
                    </a:p>
                  </a:txBody>
                  <a:tcPr anchor="ct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noFill/>
                  </a:tcPr>
                </a:tc>
                <a:tc>
                  <a:txBody>
                    <a:bodyPr/>
                    <a:lstStyle/>
                    <a:p>
                      <a:pPr marL="0" indent="0" algn="l">
                        <a:buFont typeface="Arial" panose="020B0604020202020204" pitchFamily="34" charset="0"/>
                        <a:buNone/>
                      </a:pPr>
                      <a:r>
                        <a:rPr lang="en-US" sz="1400" dirty="0"/>
                        <a:t>Red Hat</a:t>
                      </a:r>
                    </a:p>
                    <a:p>
                      <a:pPr marL="0" indent="0" algn="l">
                        <a:buFont typeface="Arial" panose="020B0604020202020204" pitchFamily="34" charset="0"/>
                        <a:buNone/>
                      </a:pPr>
                      <a:r>
                        <a:rPr lang="en-US" sz="1400" dirty="0"/>
                        <a:t>Mozilla/Firefox</a:t>
                      </a:r>
                    </a:p>
                  </a:txBody>
                  <a:tcPr anchor="ct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noFill/>
                  </a:tcPr>
                </a:tc>
                <a:tc>
                  <a:txBody>
                    <a:bodyPr/>
                    <a:lstStyle/>
                    <a:p>
                      <a:pPr marL="0" indent="0" algn="l">
                        <a:buFont typeface="Arial" panose="020B0604020202020204" pitchFamily="34" charset="0"/>
                        <a:buNone/>
                      </a:pPr>
                      <a:r>
                        <a:rPr lang="en-US" sz="1400" dirty="0"/>
                        <a:t>Allowable Under Current License</a:t>
                      </a:r>
                    </a:p>
                  </a:txBody>
                  <a:tcPr anchor="ctr">
                    <a:lnR w="57150" cap="flat" cmpd="sng" algn="ctr">
                      <a:solidFill>
                        <a:srgbClr val="C00000"/>
                      </a:solidFill>
                      <a:prstDash val="solid"/>
                      <a:round/>
                      <a:headEnd type="none" w="med" len="med"/>
                      <a:tailEnd type="none" w="med" len="med"/>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solidFill>
                      <a:srgbClr val="CFD5EA"/>
                    </a:solidFill>
                  </a:tcPr>
                </a:tc>
                <a:extLst>
                  <a:ext uri="{0D108BD9-81ED-4DB2-BD59-A6C34878D82A}">
                    <a16:rowId xmlns:a16="http://schemas.microsoft.com/office/drawing/2014/main" val="1306619048"/>
                  </a:ext>
                </a:extLst>
              </a:tr>
              <a:tr h="370840">
                <a:tc>
                  <a:txBody>
                    <a:bodyPr/>
                    <a:lstStyle/>
                    <a:p>
                      <a:pPr algn="ctr"/>
                      <a:r>
                        <a:rPr lang="en-US" sz="1400" dirty="0">
                          <a:solidFill>
                            <a:schemeClr val="bg1"/>
                          </a:solidFill>
                        </a:rPr>
                        <a:t>Loss Leader</a:t>
                      </a:r>
                      <a:endParaRPr lang="en-US" sz="1400" b="1" dirty="0">
                        <a:solidFill>
                          <a:schemeClr val="bg1"/>
                        </a:solidFill>
                      </a:endParaRPr>
                    </a:p>
                  </a:txBody>
                  <a:tcPr anchor="ctr">
                    <a:lnT w="57150" cap="flat" cmpd="sng" algn="ctr">
                      <a:solidFill>
                        <a:srgbClr val="C00000"/>
                      </a:solidFill>
                      <a:prstDash val="solid"/>
                      <a:round/>
                      <a:headEnd type="none" w="med" len="med"/>
                      <a:tailEnd type="none" w="med" len="med"/>
                    </a:lnT>
                    <a:solidFill>
                      <a:schemeClr val="tx1"/>
                    </a:solidFill>
                  </a:tcPr>
                </a:tc>
                <a:tc>
                  <a:txBody>
                    <a:bodyPr/>
                    <a:lstStyle/>
                    <a:p>
                      <a:pPr marL="285750" indent="-285750" algn="l">
                        <a:buFont typeface="Arial" panose="020B0604020202020204" pitchFamily="34" charset="0"/>
                        <a:buChar char="•"/>
                      </a:pPr>
                      <a:r>
                        <a:rPr lang="en-US" sz="1400" dirty="0"/>
                        <a:t>Sales of Other Proprietary Products</a:t>
                      </a:r>
                    </a:p>
                  </a:txBody>
                  <a:tcPr anchor="ctr">
                    <a:lnT w="57150" cap="flat" cmpd="sng" algn="ctr">
                      <a:solidFill>
                        <a:srgbClr val="C00000"/>
                      </a:solidFill>
                      <a:prstDash val="solid"/>
                      <a:round/>
                      <a:headEnd type="none" w="med" len="med"/>
                      <a:tailEnd type="none" w="med" len="med"/>
                    </a:lnT>
                    <a:noFill/>
                  </a:tcPr>
                </a:tc>
                <a:tc>
                  <a:txBody>
                    <a:bodyPr/>
                    <a:lstStyle/>
                    <a:p>
                      <a:pPr marL="285750" indent="-285750" algn="l">
                        <a:buFont typeface="Arial" panose="020B0604020202020204" pitchFamily="34" charset="0"/>
                        <a:buChar char="•"/>
                      </a:pPr>
                      <a:r>
                        <a:rPr lang="en-US" sz="1400" dirty="0"/>
                        <a:t>BSD</a:t>
                      </a:r>
                    </a:p>
                    <a:p>
                      <a:pPr marL="285750" indent="-285750" algn="l">
                        <a:buFont typeface="Arial" panose="020B0604020202020204" pitchFamily="34" charset="0"/>
                        <a:buChar char="•"/>
                      </a:pPr>
                      <a:r>
                        <a:rPr lang="en-US" sz="1400" dirty="0"/>
                        <a:t>Mozilla</a:t>
                      </a:r>
                    </a:p>
                  </a:txBody>
                  <a:tcPr anchor="ctr">
                    <a:lnT w="57150" cap="flat" cmpd="sng" algn="ctr">
                      <a:solidFill>
                        <a:srgbClr val="C00000"/>
                      </a:solidFill>
                      <a:prstDash val="solid"/>
                      <a:round/>
                      <a:headEnd type="none" w="med" len="med"/>
                      <a:tailEnd type="none" w="med" len="med"/>
                    </a:lnT>
                    <a:noFill/>
                  </a:tcPr>
                </a:tc>
                <a:tc>
                  <a:txBody>
                    <a:bodyPr/>
                    <a:lstStyle/>
                    <a:p>
                      <a:pPr marL="0" indent="0" algn="l">
                        <a:buFont typeface="Arial" panose="020B0604020202020204" pitchFamily="34" charset="0"/>
                        <a:buNone/>
                      </a:pPr>
                      <a:r>
                        <a:rPr lang="en-US" sz="1400" dirty="0"/>
                        <a:t>Product, market, feature differentiation</a:t>
                      </a:r>
                    </a:p>
                  </a:txBody>
                  <a:tcPr anchor="ctr">
                    <a:lnT w="57150" cap="flat" cmpd="sng" algn="ctr">
                      <a:solidFill>
                        <a:srgbClr val="C00000"/>
                      </a:solidFill>
                      <a:prstDash val="solid"/>
                      <a:round/>
                      <a:headEnd type="none" w="med" len="med"/>
                      <a:tailEnd type="none" w="med" len="med"/>
                    </a:lnT>
                    <a:noFill/>
                  </a:tcPr>
                </a:tc>
                <a:tc>
                  <a:txBody>
                    <a:bodyPr/>
                    <a:lstStyle/>
                    <a:p>
                      <a:pPr marL="0" indent="0" algn="l">
                        <a:buFont typeface="Arial" panose="020B0604020202020204" pitchFamily="34" charset="0"/>
                        <a:buNone/>
                      </a:pPr>
                      <a:r>
                        <a:rPr lang="en-US" sz="1400" dirty="0"/>
                        <a:t>Netscape</a:t>
                      </a:r>
                    </a:p>
                  </a:txBody>
                  <a:tcPr anchor="ctr">
                    <a:lnT w="57150" cap="flat" cmpd="sng" algn="ctr">
                      <a:solidFill>
                        <a:srgbClr val="C00000"/>
                      </a:solidFill>
                      <a:prstDash val="solid"/>
                      <a:round/>
                      <a:headEnd type="none" w="med" len="med"/>
                      <a:tailEnd type="none" w="med" len="med"/>
                    </a:lnT>
                    <a:noFill/>
                  </a:tcPr>
                </a:tc>
                <a:tc>
                  <a:txBody>
                    <a:bodyPr/>
                    <a:lstStyle/>
                    <a:p>
                      <a:pPr marL="0" indent="0" algn="l">
                        <a:buFont typeface="Arial" panose="020B0604020202020204" pitchFamily="34" charset="0"/>
                        <a:buNone/>
                      </a:pPr>
                      <a:r>
                        <a:rPr lang="en-US" sz="1400" dirty="0"/>
                        <a:t>Complexity Increases Because Of Additional Markets</a:t>
                      </a:r>
                    </a:p>
                  </a:txBody>
                  <a:tcPr anchor="ctr">
                    <a:lnT w="57150" cap="flat" cmpd="sng" algn="ctr">
                      <a:solidFill>
                        <a:srgbClr val="C00000"/>
                      </a:solidFill>
                      <a:prstDash val="solid"/>
                      <a:round/>
                      <a:headEnd type="none" w="med" len="med"/>
                      <a:tailEnd type="none" w="med" len="med"/>
                    </a:lnT>
                    <a:solidFill>
                      <a:srgbClr val="CFD5EA"/>
                    </a:solidFill>
                  </a:tcPr>
                </a:tc>
                <a:extLst>
                  <a:ext uri="{0D108BD9-81ED-4DB2-BD59-A6C34878D82A}">
                    <a16:rowId xmlns:a16="http://schemas.microsoft.com/office/drawing/2014/main" val="2691295564"/>
                  </a:ext>
                </a:extLst>
              </a:tr>
            </a:tbl>
          </a:graphicData>
        </a:graphic>
      </p:graphicFrame>
    </p:spTree>
    <p:extLst>
      <p:ext uri="{BB962C8B-B14F-4D97-AF65-F5344CB8AC3E}">
        <p14:creationId xmlns:p14="http://schemas.microsoft.com/office/powerpoint/2010/main" val="39203967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0EB-A8E1-4F69-BCEE-4FEA378CE73D}"/>
              </a:ext>
            </a:extLst>
          </p:cNvPr>
          <p:cNvSpPr>
            <a:spLocks noGrp="1"/>
          </p:cNvSpPr>
          <p:nvPr>
            <p:ph type="title"/>
          </p:nvPr>
        </p:nvSpPr>
        <p:spPr>
          <a:xfrm>
            <a:off x="838200" y="365125"/>
            <a:ext cx="10515600" cy="1325563"/>
          </a:xfrm>
        </p:spPr>
        <p:txBody>
          <a:bodyPr>
            <a:normAutofit/>
          </a:bodyPr>
          <a:lstStyle/>
          <a:p>
            <a:r>
              <a:rPr lang="en-US" dirty="0"/>
              <a:t>Agenda	</a:t>
            </a:r>
          </a:p>
        </p:txBody>
      </p:sp>
      <p:graphicFrame>
        <p:nvGraphicFramePr>
          <p:cNvPr id="5" name="Content Placeholder 2">
            <a:extLst>
              <a:ext uri="{FF2B5EF4-FFF2-40B4-BE49-F238E27FC236}">
                <a16:creationId xmlns:a16="http://schemas.microsoft.com/office/drawing/2014/main" id="{00E5A450-7E2F-4083-9C97-CF39ECE546CA}"/>
              </a:ext>
            </a:extLst>
          </p:cNvPr>
          <p:cNvGraphicFramePr>
            <a:graphicFrameLocks noGrp="1"/>
          </p:cNvGraphicFramePr>
          <p:nvPr>
            <p:ph idx="1"/>
            <p:extLst>
              <p:ext uri="{D42A27DB-BD31-4B8C-83A1-F6EECF244321}">
                <p14:modId xmlns:p14="http://schemas.microsoft.com/office/powerpoint/2010/main" val="347188136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B15056DA-0B24-400B-A991-0A49F505C0E3}"/>
              </a:ext>
            </a:extLst>
          </p:cNvPr>
          <p:cNvSpPr txBox="1"/>
          <p:nvPr/>
        </p:nvSpPr>
        <p:spPr>
          <a:xfrm>
            <a:off x="4371691" y="2013501"/>
            <a:ext cx="2829697" cy="370703"/>
          </a:xfrm>
          <a:prstGeom prst="rect">
            <a:avLst/>
          </a:prstGeom>
          <a:noFill/>
        </p:spPr>
        <p:txBody>
          <a:bodyPr wrap="square" rtlCol="0">
            <a:spAutoFit/>
          </a:bodyPr>
          <a:lstStyle/>
          <a:p>
            <a:pPr algn="ctr"/>
            <a:r>
              <a:rPr lang="en-US" dirty="0">
                <a:solidFill>
                  <a:srgbClr val="C00000"/>
                </a:solidFill>
              </a:rPr>
              <a:t>GTM Strategy</a:t>
            </a:r>
          </a:p>
        </p:txBody>
      </p:sp>
    </p:spTree>
    <p:extLst>
      <p:ext uri="{BB962C8B-B14F-4D97-AF65-F5344CB8AC3E}">
        <p14:creationId xmlns:p14="http://schemas.microsoft.com/office/powerpoint/2010/main" val="255257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7422-8A0A-4403-9A6A-525C4A5B9774}"/>
              </a:ext>
            </a:extLst>
          </p:cNvPr>
          <p:cNvSpPr>
            <a:spLocks noGrp="1"/>
          </p:cNvSpPr>
          <p:nvPr>
            <p:ph type="title"/>
          </p:nvPr>
        </p:nvSpPr>
        <p:spPr>
          <a:xfrm>
            <a:off x="588227" y="365127"/>
            <a:ext cx="11015546" cy="926278"/>
          </a:xfrm>
        </p:spPr>
        <p:txBody>
          <a:bodyPr>
            <a:normAutofit/>
          </a:bodyPr>
          <a:lstStyle/>
          <a:p>
            <a:r>
              <a:rPr lang="en-US" sz="3200" dirty="0"/>
              <a:t>OPEN SOURCE SOFTWARE VS FOR-PROFIT SOFTWARE </a:t>
            </a:r>
          </a:p>
        </p:txBody>
      </p:sp>
      <p:graphicFrame>
        <p:nvGraphicFramePr>
          <p:cNvPr id="3" name="Table 2">
            <a:extLst>
              <a:ext uri="{FF2B5EF4-FFF2-40B4-BE49-F238E27FC236}">
                <a16:creationId xmlns:a16="http://schemas.microsoft.com/office/drawing/2014/main" id="{2CC213C2-E972-4CE5-9AB9-882D448FB2A9}"/>
              </a:ext>
            </a:extLst>
          </p:cNvPr>
          <p:cNvGraphicFramePr>
            <a:graphicFrameLocks noGrp="1"/>
          </p:cNvGraphicFramePr>
          <p:nvPr>
            <p:extLst>
              <p:ext uri="{D42A27DB-BD31-4B8C-83A1-F6EECF244321}">
                <p14:modId xmlns:p14="http://schemas.microsoft.com/office/powerpoint/2010/main" val="3359715893"/>
              </p:ext>
            </p:extLst>
          </p:nvPr>
        </p:nvGraphicFramePr>
        <p:xfrm>
          <a:off x="320458" y="1096938"/>
          <a:ext cx="11381604" cy="5608320"/>
        </p:xfrm>
        <a:graphic>
          <a:graphicData uri="http://schemas.openxmlformats.org/drawingml/2006/table">
            <a:tbl>
              <a:tblPr firstRow="1" bandRow="1">
                <a:tableStyleId>{FABFCF23-3B69-468F-B69F-88F6DE6A72F2}</a:tableStyleId>
              </a:tblPr>
              <a:tblGrid>
                <a:gridCol w="1947672">
                  <a:extLst>
                    <a:ext uri="{9D8B030D-6E8A-4147-A177-3AD203B41FA5}">
                      <a16:colId xmlns:a16="http://schemas.microsoft.com/office/drawing/2014/main" val="520698682"/>
                    </a:ext>
                  </a:extLst>
                </a:gridCol>
                <a:gridCol w="3144644">
                  <a:extLst>
                    <a:ext uri="{9D8B030D-6E8A-4147-A177-3AD203B41FA5}">
                      <a16:colId xmlns:a16="http://schemas.microsoft.com/office/drawing/2014/main" val="2451634919"/>
                    </a:ext>
                  </a:extLst>
                </a:gridCol>
                <a:gridCol w="3144644">
                  <a:extLst>
                    <a:ext uri="{9D8B030D-6E8A-4147-A177-3AD203B41FA5}">
                      <a16:colId xmlns:a16="http://schemas.microsoft.com/office/drawing/2014/main" val="416428335"/>
                    </a:ext>
                  </a:extLst>
                </a:gridCol>
                <a:gridCol w="1572322">
                  <a:extLst>
                    <a:ext uri="{9D8B030D-6E8A-4147-A177-3AD203B41FA5}">
                      <a16:colId xmlns:a16="http://schemas.microsoft.com/office/drawing/2014/main" val="3604636883"/>
                    </a:ext>
                  </a:extLst>
                </a:gridCol>
                <a:gridCol w="1572322">
                  <a:extLst>
                    <a:ext uri="{9D8B030D-6E8A-4147-A177-3AD203B41FA5}">
                      <a16:colId xmlns:a16="http://schemas.microsoft.com/office/drawing/2014/main" val="1780420115"/>
                    </a:ext>
                  </a:extLst>
                </a:gridCol>
              </a:tblGrid>
              <a:tr h="441930">
                <a:tc>
                  <a:txBody>
                    <a:bodyPr/>
                    <a:lstStyle/>
                    <a:p>
                      <a:pPr algn="l"/>
                      <a:r>
                        <a:rPr lang="en-US" sz="1200" dirty="0">
                          <a:solidFill>
                            <a:schemeClr val="tx1"/>
                          </a:solidFill>
                        </a:rPr>
                        <a:t>FEATURE</a:t>
                      </a:r>
                    </a:p>
                    <a:p>
                      <a:pPr algn="ctr"/>
                      <a:endParaRPr lang="en-US" sz="1200" dirty="0">
                        <a:solidFill>
                          <a:schemeClr val="tx1"/>
                        </a:solidFill>
                      </a:endParaRP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dirty="0">
                          <a:solidFill>
                            <a:schemeClr val="tx1"/>
                          </a:solidFill>
                        </a:rPr>
                        <a:t>PROPRIETARY SOFTWARE</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5">
                        <a:lumMod val="75000"/>
                      </a:schemeClr>
                    </a:solidFill>
                  </a:tcPr>
                </a:tc>
                <a:tc>
                  <a:txBody>
                    <a:bodyPr/>
                    <a:lstStyle/>
                    <a:p>
                      <a:pPr algn="ctr"/>
                      <a:r>
                        <a:rPr lang="en-US" sz="1400" dirty="0">
                          <a:solidFill>
                            <a:schemeClr val="tx1"/>
                          </a:solidFill>
                        </a:rPr>
                        <a:t>OPEN SOURCE SOFTWARE</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5">
                        <a:lumMod val="60000"/>
                        <a:lumOff val="40000"/>
                      </a:schemeClr>
                    </a:solidFill>
                  </a:tcPr>
                </a:tc>
                <a:tc gridSpan="2">
                  <a:txBody>
                    <a:bodyPr/>
                    <a:lstStyle/>
                    <a:p>
                      <a:pPr algn="ctr"/>
                      <a:r>
                        <a:rPr lang="en-US" sz="1400" dirty="0">
                          <a:solidFill>
                            <a:srgbClr val="C00000"/>
                          </a:solidFill>
                        </a:rPr>
                        <a:t>OpenLMIS</a:t>
                      </a:r>
                    </a:p>
                  </a:txBody>
                  <a:tcPr>
                    <a:lnL>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1493631922"/>
                  </a:ext>
                </a:extLst>
              </a:tr>
              <a:tr h="392341">
                <a:tc>
                  <a:txBody>
                    <a:bodyPr/>
                    <a:lstStyle/>
                    <a:p>
                      <a:r>
                        <a:rPr lang="en-US" sz="1600" b="1" dirty="0">
                          <a:solidFill>
                            <a:schemeClr val="tx1"/>
                          </a:solidFill>
                        </a:rPr>
                        <a:t>Payment </a:t>
                      </a:r>
                    </a:p>
                  </a:txBody>
                  <a:tcPr anchor="ctr">
                    <a:lnL w="12700" cmpd="sng">
                      <a:noFill/>
                    </a:lnL>
                    <a:lnR>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Perpetual</a:t>
                      </a:r>
                    </a:p>
                    <a:p>
                      <a:pPr marL="285750" indent="-285750">
                        <a:buFont typeface="Arial" panose="020B0604020202020204" pitchFamily="34" charset="0"/>
                        <a:buChar char="•"/>
                      </a:pPr>
                      <a:r>
                        <a:rPr lang="en-US" sz="1400" dirty="0"/>
                        <a:t>Subscription</a:t>
                      </a:r>
                    </a:p>
                  </a:txBody>
                  <a:tcPr anchor="ctr">
                    <a:lnL>
                      <a:noFill/>
                    </a:lnL>
                    <a:lnR>
                      <a:noFill/>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r>
                        <a:rPr lang="en-US" sz="1400" dirty="0"/>
                        <a:t>Free to Own</a:t>
                      </a:r>
                    </a:p>
                  </a:txBody>
                  <a:tcPr anchor="ctr">
                    <a:lnL>
                      <a:noFill/>
                    </a:lnL>
                    <a:lnR>
                      <a:noFill/>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r>
                        <a:rPr lang="en-US" sz="1400" dirty="0">
                          <a:solidFill>
                            <a:schemeClr val="tx1"/>
                          </a:solidFill>
                        </a:rPr>
                        <a:t>Free to Own</a:t>
                      </a:r>
                    </a:p>
                  </a:txBody>
                  <a:tcPr anchor="ctr">
                    <a:lnL>
                      <a:noFill/>
                    </a:lnL>
                    <a:lnR w="12700" cmpd="sng">
                      <a:noFill/>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4120435548"/>
                  </a:ext>
                </a:extLst>
              </a:tr>
              <a:tr h="392341">
                <a:tc>
                  <a:txBody>
                    <a:bodyPr/>
                    <a:lstStyle/>
                    <a:p>
                      <a:r>
                        <a:rPr lang="en-US" sz="1600" b="1" dirty="0">
                          <a:solidFill>
                            <a:schemeClr val="tx1"/>
                          </a:solidFill>
                        </a:rPr>
                        <a:t>License</a:t>
                      </a:r>
                    </a:p>
                  </a:txBody>
                  <a:tcPr anchor="ctr">
                    <a:lnL w="12700" cmpd="sng">
                      <a:noFill/>
                    </a:lnL>
                    <a:lnR>
                      <a:noFill/>
                    </a:lnR>
                    <a:lnT w="19050" cap="flat" cmpd="sng" algn="ctr">
                      <a:solidFill>
                        <a:schemeClr val="tx1"/>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t>Commercial</a:t>
                      </a:r>
                    </a:p>
                  </a:txBody>
                  <a:tcPr anchor="ctr">
                    <a:lnL>
                      <a:noFill/>
                    </a:lnL>
                    <a:lnR>
                      <a:noFill/>
                    </a:lnR>
                    <a:lnT w="19050" cap="flat" cmpd="sng" algn="ctr">
                      <a:solidFill>
                        <a:schemeClr val="tx1"/>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u="sng" dirty="0"/>
                        <a:t>Open Source </a:t>
                      </a:r>
                    </a:p>
                    <a:p>
                      <a:pPr lvl="1"/>
                      <a:r>
                        <a:rPr lang="en-US" sz="1400" dirty="0"/>
                        <a:t>MIT, BSD, Apache</a:t>
                      </a:r>
                    </a:p>
                    <a:p>
                      <a:pPr lvl="1"/>
                      <a:r>
                        <a:rPr lang="en-US" sz="1400" dirty="0"/>
                        <a:t>GNU GPL v.”x”</a:t>
                      </a:r>
                    </a:p>
                    <a:p>
                      <a:pPr marL="1085850" lvl="2" indent="-171450">
                        <a:buFont typeface="Arial" panose="020B0604020202020204" pitchFamily="34" charset="0"/>
                        <a:buChar char="•"/>
                      </a:pPr>
                      <a:r>
                        <a:rPr lang="en-US" sz="1400" dirty="0"/>
                        <a:t>GNU AGPL</a:t>
                      </a:r>
                    </a:p>
                    <a:p>
                      <a:pPr marL="1085850" lvl="2" indent="-171450">
                        <a:buFont typeface="Arial" panose="020B0604020202020204" pitchFamily="34" charset="0"/>
                        <a:buChar char="•"/>
                      </a:pPr>
                      <a:r>
                        <a:rPr lang="en-US" sz="1400" dirty="0"/>
                        <a:t>GNU LGPL</a:t>
                      </a:r>
                    </a:p>
                    <a:p>
                      <a:pPr marL="457200" lvl="1" indent="0">
                        <a:buFont typeface="Arial" panose="020B0604020202020204" pitchFamily="34" charset="0"/>
                        <a:buNone/>
                      </a:pPr>
                      <a:endParaRPr lang="en-US" sz="1400" dirty="0"/>
                    </a:p>
                    <a:p>
                      <a:pPr marL="285750" lvl="0" indent="-285750">
                        <a:buFont typeface="Arial" panose="020B0604020202020204" pitchFamily="34" charset="0"/>
                        <a:buChar char="•"/>
                      </a:pPr>
                      <a:r>
                        <a:rPr lang="en-US" sz="1400" u="sng" dirty="0"/>
                        <a:t>Dual License</a:t>
                      </a:r>
                      <a:r>
                        <a:rPr lang="en-US" sz="1400" dirty="0"/>
                        <a:t>:  </a:t>
                      </a:r>
                    </a:p>
                    <a:p>
                      <a:pPr marL="457200" lvl="1" indent="0">
                        <a:buFont typeface="Arial" panose="020B0604020202020204" pitchFamily="34" charset="0"/>
                        <a:buNone/>
                      </a:pPr>
                      <a:r>
                        <a:rPr lang="en-US" sz="1400" dirty="0"/>
                        <a:t>Commercial &amp; Open Source</a:t>
                      </a:r>
                    </a:p>
                  </a:txBody>
                  <a:tcPr anchor="ctr">
                    <a:lnL>
                      <a:noFill/>
                    </a:lnL>
                    <a:lnR>
                      <a:noFill/>
                    </a:lnR>
                    <a:lnT w="19050" cap="flat" cmpd="sng" algn="ctr">
                      <a:solidFill>
                        <a:schemeClr val="tx1"/>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r>
                        <a:rPr lang="en-US" sz="1400" u="sng" dirty="0">
                          <a:solidFill>
                            <a:schemeClr val="tx1"/>
                          </a:solidFill>
                        </a:rPr>
                        <a:t>Open Source:</a:t>
                      </a:r>
                    </a:p>
                    <a:p>
                      <a:r>
                        <a:rPr lang="en-US" sz="1400" dirty="0">
                          <a:solidFill>
                            <a:schemeClr val="tx1"/>
                          </a:solidFill>
                        </a:rPr>
                        <a:t>GNU AGPL</a:t>
                      </a:r>
                    </a:p>
                  </a:txBody>
                  <a:tcPr anchor="ctr">
                    <a:lnL>
                      <a:noFill/>
                    </a:lnL>
                    <a:lnR w="12700" cmpd="sng">
                      <a:noFill/>
                    </a:lnR>
                    <a:lnT w="19050" cap="flat" cmpd="sng" algn="ctr">
                      <a:solidFill>
                        <a:schemeClr val="tx1"/>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1652177406"/>
                  </a:ext>
                </a:extLst>
              </a:tr>
              <a:tr h="392341">
                <a:tc>
                  <a:txBody>
                    <a:bodyPr/>
                    <a:lstStyle/>
                    <a:p>
                      <a:r>
                        <a:rPr lang="en-US" sz="1600" b="1" dirty="0">
                          <a:solidFill>
                            <a:schemeClr val="tx1"/>
                          </a:solidFill>
                        </a:rPr>
                        <a:t>Distribution</a:t>
                      </a:r>
                    </a:p>
                  </a:txBody>
                  <a:tcPr anchor="ctr">
                    <a:lnL w="57150" cap="flat" cmpd="sng" algn="ctr">
                      <a:solidFill>
                        <a:srgbClr val="C00000"/>
                      </a:solidFill>
                      <a:prstDash val="solid"/>
                      <a:round/>
                      <a:headEnd type="none" w="med" len="med"/>
                      <a:tailEnd type="none" w="med" len="med"/>
                    </a:lnL>
                    <a:lnR>
                      <a:noFill/>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t>Direct</a:t>
                      </a:r>
                    </a:p>
                    <a:p>
                      <a:r>
                        <a:rPr lang="en-US" sz="1400" dirty="0"/>
                        <a:t>Indirect</a:t>
                      </a:r>
                    </a:p>
                  </a:txBody>
                  <a:tcPr anchor="ctr">
                    <a:lnL>
                      <a:noFill/>
                    </a:lnL>
                    <a:lnR>
                      <a:noFill/>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r>
                        <a:rPr lang="en-US" sz="1400" dirty="0"/>
                        <a:t>Direct</a:t>
                      </a:r>
                    </a:p>
                  </a:txBody>
                  <a:tcPr anchor="ctr">
                    <a:lnL>
                      <a:noFill/>
                    </a:lnL>
                    <a:lnR>
                      <a:noFill/>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r>
                        <a:rPr lang="en-US" sz="1400" dirty="0">
                          <a:solidFill>
                            <a:schemeClr val="tx1"/>
                          </a:solidFill>
                        </a:rPr>
                        <a:t>Direct</a:t>
                      </a:r>
                    </a:p>
                  </a:txBody>
                  <a:tcPr anchor="ctr">
                    <a:lnL>
                      <a:noFill/>
                    </a:lnL>
                    <a:lnR w="57150" cap="flat" cmpd="sng" algn="ctr">
                      <a:solidFill>
                        <a:srgbClr val="C00000"/>
                      </a:solidFill>
                      <a:prstDash val="solid"/>
                      <a:round/>
                      <a:headEnd type="none" w="med" len="med"/>
                      <a:tailEnd type="none" w="med" len="med"/>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4113196467"/>
                  </a:ext>
                </a:extLst>
              </a:tr>
              <a:tr h="392341">
                <a:tc>
                  <a:txBody>
                    <a:bodyPr/>
                    <a:lstStyle/>
                    <a:p>
                      <a:r>
                        <a:rPr lang="en-US" sz="1600" b="1" dirty="0">
                          <a:solidFill>
                            <a:schemeClr val="tx1"/>
                          </a:solidFill>
                        </a:rPr>
                        <a:t>Channels</a:t>
                      </a:r>
                    </a:p>
                  </a:txBody>
                  <a:tcPr anchor="ctr">
                    <a:lnL w="12700" cmpd="sng">
                      <a:noFill/>
                    </a:lnL>
                    <a:lnR>
                      <a:noFill/>
                    </a:lnR>
                    <a:lnT w="5715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Partners</a:t>
                      </a:r>
                    </a:p>
                    <a:p>
                      <a:pPr marL="285750" indent="-285750">
                        <a:buFont typeface="Arial" panose="020B0604020202020204" pitchFamily="34" charset="0"/>
                        <a:buChar char="•"/>
                      </a:pPr>
                      <a:r>
                        <a:rPr lang="en-US" sz="1400" dirty="0"/>
                        <a:t>ISVs</a:t>
                      </a:r>
                    </a:p>
                    <a:p>
                      <a:pPr marL="285750" indent="-285750">
                        <a:buFont typeface="Arial" panose="020B0604020202020204" pitchFamily="34" charset="0"/>
                        <a:buChar char="•"/>
                      </a:pPr>
                      <a:r>
                        <a:rPr lang="en-US" sz="1400" dirty="0"/>
                        <a:t>SIs</a:t>
                      </a:r>
                    </a:p>
                    <a:p>
                      <a:pPr marL="285750" indent="-285750">
                        <a:buFont typeface="Arial" panose="020B0604020202020204" pitchFamily="34" charset="0"/>
                        <a:buChar char="•"/>
                      </a:pPr>
                      <a:r>
                        <a:rPr lang="en-US" sz="1400" dirty="0"/>
                        <a:t>IT Consulting</a:t>
                      </a:r>
                    </a:p>
                  </a:txBody>
                  <a:tcPr anchor="ctr">
                    <a:lnL>
                      <a:noFill/>
                    </a:lnL>
                    <a:lnR>
                      <a:noFill/>
                    </a:lnR>
                    <a:lnT w="5715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t>GitHub Community</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Partners, ISVs, SI, IT Consulting</a:t>
                      </a:r>
                    </a:p>
                  </a:txBody>
                  <a:tcPr anchor="ctr">
                    <a:lnL>
                      <a:noFill/>
                    </a:lnL>
                    <a:lnR>
                      <a:noFill/>
                    </a:lnR>
                    <a:lnT w="5715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pPr marL="285750" indent="-285750">
                        <a:buFont typeface="Arial" panose="020B0604020202020204" pitchFamily="34" charset="0"/>
                        <a:buChar char="•"/>
                      </a:pPr>
                      <a:r>
                        <a:rPr lang="en-US" sz="1400" dirty="0">
                          <a:solidFill>
                            <a:schemeClr val="tx1"/>
                          </a:solidFill>
                        </a:rPr>
                        <a:t>GitHub</a:t>
                      </a:r>
                    </a:p>
                  </a:txBody>
                  <a:tcPr anchor="ctr">
                    <a:lnL>
                      <a:noFill/>
                    </a:lnL>
                    <a:lnR w="12700" cmpd="sng">
                      <a:noFill/>
                    </a:lnR>
                    <a:lnT w="5715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3198748544"/>
                  </a:ext>
                </a:extLst>
              </a:tr>
              <a:tr h="392341">
                <a:tc>
                  <a:txBody>
                    <a:bodyPr/>
                    <a:lstStyle/>
                    <a:p>
                      <a:r>
                        <a:rPr lang="en-US" sz="1600" b="1" dirty="0">
                          <a:solidFill>
                            <a:schemeClr val="tx1"/>
                          </a:solidFill>
                        </a:rPr>
                        <a:t>After-Market </a:t>
                      </a:r>
                    </a:p>
                    <a:p>
                      <a:r>
                        <a:rPr lang="en-US" sz="1600" b="1" dirty="0">
                          <a:solidFill>
                            <a:schemeClr val="tx1"/>
                          </a:solidFill>
                        </a:rPr>
                        <a:t>Support and Maintenance</a:t>
                      </a:r>
                    </a:p>
                  </a:txBody>
                  <a:tcPr anchor="ctr">
                    <a:lnL w="57150" cap="flat" cmpd="sng" algn="ctr">
                      <a:no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Partners</a:t>
                      </a:r>
                    </a:p>
                    <a:p>
                      <a:pPr marL="285750" indent="-285750">
                        <a:buFont typeface="Arial" panose="020B0604020202020204" pitchFamily="34" charset="0"/>
                        <a:buChar char="•"/>
                      </a:pPr>
                      <a:r>
                        <a:rPr lang="en-US" sz="1400" dirty="0"/>
                        <a:t>ISVs</a:t>
                      </a:r>
                    </a:p>
                    <a:p>
                      <a:pPr marL="285750" indent="-285750">
                        <a:buFont typeface="Arial" panose="020B0604020202020204" pitchFamily="34" charset="0"/>
                        <a:buChar char="•"/>
                      </a:pPr>
                      <a:r>
                        <a:rPr lang="en-US" sz="1400" dirty="0"/>
                        <a:t>SIs</a:t>
                      </a:r>
                    </a:p>
                    <a:p>
                      <a:pPr marL="285750" indent="-285750">
                        <a:buFont typeface="Arial" panose="020B0604020202020204" pitchFamily="34" charset="0"/>
                        <a:buChar char="•"/>
                      </a:pPr>
                      <a:r>
                        <a:rPr lang="en-US" sz="1400" dirty="0"/>
                        <a:t>IT Consulting</a:t>
                      </a:r>
                    </a:p>
                  </a:txBody>
                  <a:tcPr anchor="ctr">
                    <a:lnL>
                      <a:noFill/>
                    </a:lnL>
                    <a:lnR>
                      <a:noFill/>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t>GitHub </a:t>
                      </a:r>
                    </a:p>
                    <a:p>
                      <a:pPr marL="285750" indent="-285750">
                        <a:buFont typeface="Arial" panose="020B0604020202020204" pitchFamily="34" charset="0"/>
                        <a:buChar char="•"/>
                      </a:pPr>
                      <a:r>
                        <a:rPr lang="en-US" sz="1400" dirty="0"/>
                        <a:t>Partners, ISVs, SI, IT Consulting</a:t>
                      </a:r>
                    </a:p>
                    <a:p>
                      <a:pPr marL="285750" indent="-285750">
                        <a:buFont typeface="Arial" panose="020B0604020202020204" pitchFamily="34" charset="0"/>
                        <a:buChar char="•"/>
                      </a:pPr>
                      <a:r>
                        <a:rPr lang="en-US" sz="1400" dirty="0"/>
                        <a:t>Open Source S/W Community</a:t>
                      </a:r>
                    </a:p>
                  </a:txBody>
                  <a:tcPr anchor="ctr">
                    <a:lnL>
                      <a:noFill/>
                    </a:lnL>
                    <a:lnR>
                      <a:noFill/>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r>
                        <a:rPr lang="en-US" sz="1400" dirty="0">
                          <a:solidFill>
                            <a:schemeClr val="tx1"/>
                          </a:solidFill>
                        </a:rPr>
                        <a:t>VillageReach</a:t>
                      </a:r>
                    </a:p>
                    <a:p>
                      <a:r>
                        <a:rPr lang="en-US" sz="1400" dirty="0">
                          <a:solidFill>
                            <a:schemeClr val="tx1"/>
                          </a:solidFill>
                        </a:rPr>
                        <a:t>BAO</a:t>
                      </a:r>
                    </a:p>
                    <a:p>
                      <a:r>
                        <a:rPr lang="en-US" sz="1400" dirty="0">
                          <a:solidFill>
                            <a:schemeClr val="tx1"/>
                          </a:solidFill>
                        </a:rPr>
                        <a:t>SolDevelo</a:t>
                      </a:r>
                    </a:p>
                    <a:p>
                      <a:r>
                        <a:rPr lang="en-US" sz="1400" dirty="0">
                          <a:solidFill>
                            <a:schemeClr val="tx1"/>
                          </a:solidFill>
                        </a:rPr>
                        <a:t>JSI </a:t>
                      </a:r>
                    </a:p>
                    <a:p>
                      <a:r>
                        <a:rPr lang="en-US" sz="1400" dirty="0">
                          <a:solidFill>
                            <a:schemeClr val="tx1"/>
                          </a:solidFill>
                        </a:rPr>
                        <a:t>Ona </a:t>
                      </a:r>
                    </a:p>
                    <a:p>
                      <a:r>
                        <a:rPr lang="en-US" sz="1400" dirty="0">
                          <a:solidFill>
                            <a:schemeClr val="tx1"/>
                          </a:solidFill>
                        </a:rPr>
                        <a:t>Softworks</a:t>
                      </a:r>
                    </a:p>
                  </a:txBody>
                  <a:tcPr anchor="ctr">
                    <a:lnL>
                      <a:noFill/>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r>
                        <a:rPr lang="en-US" sz="1400" dirty="0">
                          <a:solidFill>
                            <a:schemeClr val="tx1"/>
                          </a:solidFill>
                        </a:rPr>
                        <a:t>CHAI</a:t>
                      </a:r>
                    </a:p>
                    <a:p>
                      <a:r>
                        <a:rPr lang="en-US" sz="1400" dirty="0">
                          <a:solidFill>
                            <a:schemeClr val="tx1"/>
                          </a:solidFill>
                        </a:rPr>
                        <a:t>Empower School of Health</a:t>
                      </a:r>
                    </a:p>
                    <a:p>
                      <a:r>
                        <a:rPr lang="en-US" sz="1400" dirty="0">
                          <a:solidFill>
                            <a:schemeClr val="tx1"/>
                          </a:solidFill>
                        </a:rPr>
                        <a:t>PATH</a:t>
                      </a:r>
                    </a:p>
                  </a:txBody>
                  <a:tcPr anchor="ctr">
                    <a:lnL w="12700" cap="flat" cmpd="sng" algn="ctr">
                      <a:noFill/>
                      <a:prstDash val="solid"/>
                      <a:round/>
                      <a:headEnd type="none" w="med" len="med"/>
                      <a:tailEnd type="none" w="med" len="med"/>
                    </a:lnL>
                    <a:lnR w="571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2389163646"/>
                  </a:ext>
                </a:extLst>
              </a:tr>
            </a:tbl>
          </a:graphicData>
        </a:graphic>
      </p:graphicFrame>
    </p:spTree>
    <p:extLst>
      <p:ext uri="{BB962C8B-B14F-4D97-AF65-F5344CB8AC3E}">
        <p14:creationId xmlns:p14="http://schemas.microsoft.com/office/powerpoint/2010/main" val="1671471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1CD68DA-4B4B-4BC5-9BAC-7C66329C223D}"/>
              </a:ext>
            </a:extLst>
          </p:cNvPr>
          <p:cNvSpPr>
            <a:spLocks noGrp="1"/>
          </p:cNvSpPr>
          <p:nvPr>
            <p:ph type="title"/>
          </p:nvPr>
        </p:nvSpPr>
        <p:spPr>
          <a:xfrm>
            <a:off x="838200" y="0"/>
            <a:ext cx="10515600" cy="1325563"/>
          </a:xfrm>
        </p:spPr>
        <p:txBody>
          <a:bodyPr/>
          <a:lstStyle/>
          <a:p>
            <a:r>
              <a:rPr lang="en-US" dirty="0"/>
              <a:t>SOFTWARE INDUSTRY:  </a:t>
            </a:r>
            <a:br>
              <a:rPr lang="en-US" dirty="0"/>
            </a:br>
            <a:r>
              <a:rPr lang="en-US" sz="2800" dirty="0">
                <a:solidFill>
                  <a:srgbClr val="C00000"/>
                </a:solidFill>
              </a:rPr>
              <a:t>Direct Distribution </a:t>
            </a:r>
            <a:r>
              <a:rPr lang="en-US" sz="2800" dirty="0"/>
              <a:t>&amp; Impact for OpenLMIS</a:t>
            </a:r>
            <a:endParaRPr lang="en-US" sz="2800" dirty="0">
              <a:solidFill>
                <a:srgbClr val="C00000"/>
              </a:solidFill>
            </a:endParaRPr>
          </a:p>
        </p:txBody>
      </p:sp>
      <p:graphicFrame>
        <p:nvGraphicFramePr>
          <p:cNvPr id="2" name="Table 1">
            <a:extLst>
              <a:ext uri="{FF2B5EF4-FFF2-40B4-BE49-F238E27FC236}">
                <a16:creationId xmlns:a16="http://schemas.microsoft.com/office/drawing/2014/main" id="{28DC8966-7D33-40C5-BD15-BE5A558011F7}"/>
              </a:ext>
            </a:extLst>
          </p:cNvPr>
          <p:cNvGraphicFramePr>
            <a:graphicFrameLocks noGrp="1"/>
          </p:cNvGraphicFramePr>
          <p:nvPr>
            <p:extLst>
              <p:ext uri="{D42A27DB-BD31-4B8C-83A1-F6EECF244321}">
                <p14:modId xmlns:p14="http://schemas.microsoft.com/office/powerpoint/2010/main" val="2079785539"/>
              </p:ext>
            </p:extLst>
          </p:nvPr>
        </p:nvGraphicFramePr>
        <p:xfrm>
          <a:off x="605482" y="1325563"/>
          <a:ext cx="10886302" cy="4942840"/>
        </p:xfrm>
        <a:graphic>
          <a:graphicData uri="http://schemas.openxmlformats.org/drawingml/2006/table">
            <a:tbl>
              <a:tblPr firstRow="1" bandRow="1">
                <a:tableStyleId>{5C22544A-7EE6-4342-B048-85BDC9FD1C3A}</a:tableStyleId>
              </a:tblPr>
              <a:tblGrid>
                <a:gridCol w="1977080">
                  <a:extLst>
                    <a:ext uri="{9D8B030D-6E8A-4147-A177-3AD203B41FA5}">
                      <a16:colId xmlns:a16="http://schemas.microsoft.com/office/drawing/2014/main" val="3502891793"/>
                    </a:ext>
                  </a:extLst>
                </a:gridCol>
                <a:gridCol w="3186967">
                  <a:extLst>
                    <a:ext uri="{9D8B030D-6E8A-4147-A177-3AD203B41FA5}">
                      <a16:colId xmlns:a16="http://schemas.microsoft.com/office/drawing/2014/main" val="147509359"/>
                    </a:ext>
                  </a:extLst>
                </a:gridCol>
                <a:gridCol w="3000679">
                  <a:extLst>
                    <a:ext uri="{9D8B030D-6E8A-4147-A177-3AD203B41FA5}">
                      <a16:colId xmlns:a16="http://schemas.microsoft.com/office/drawing/2014/main" val="284117915"/>
                    </a:ext>
                  </a:extLst>
                </a:gridCol>
                <a:gridCol w="2721576">
                  <a:extLst>
                    <a:ext uri="{9D8B030D-6E8A-4147-A177-3AD203B41FA5}">
                      <a16:colId xmlns:a16="http://schemas.microsoft.com/office/drawing/2014/main" val="3083005022"/>
                    </a:ext>
                  </a:extLst>
                </a:gridCol>
              </a:tblGrid>
              <a:tr h="370840">
                <a:tc>
                  <a:txBody>
                    <a:bodyPr/>
                    <a:lstStyle/>
                    <a:p>
                      <a:r>
                        <a:rPr lang="en-US" sz="1200" dirty="0"/>
                        <a:t>Direct Selling Feature</a:t>
                      </a:r>
                    </a:p>
                  </a:txBody>
                  <a:tcPr>
                    <a:noFill/>
                  </a:tcPr>
                </a:tc>
                <a:tc>
                  <a:txBody>
                    <a:bodyPr/>
                    <a:lstStyle/>
                    <a:p>
                      <a:pPr algn="ctr"/>
                      <a:r>
                        <a:rPr lang="en-US" sz="1200" dirty="0"/>
                        <a:t>Advantages</a:t>
                      </a:r>
                    </a:p>
                  </a:txBody>
                  <a:tcPr>
                    <a:solidFill>
                      <a:schemeClr val="tx1"/>
                    </a:solidFill>
                  </a:tcPr>
                </a:tc>
                <a:tc>
                  <a:txBody>
                    <a:bodyPr/>
                    <a:lstStyle/>
                    <a:p>
                      <a:pPr algn="ctr"/>
                      <a:r>
                        <a:rPr lang="en-US" sz="1200" dirty="0"/>
                        <a:t>Disadvantages</a:t>
                      </a:r>
                    </a:p>
                  </a:txBody>
                  <a:tcPr>
                    <a:lnB w="38100" cap="flat" cmpd="sng" algn="ctr">
                      <a:solidFill>
                        <a:srgbClr val="C00000"/>
                      </a:solidFill>
                      <a:prstDash val="solid"/>
                      <a:round/>
                      <a:headEnd type="none" w="med" len="med"/>
                      <a:tailEnd type="none" w="med" len="med"/>
                    </a:lnB>
                    <a:solidFill>
                      <a:schemeClr val="tx1"/>
                    </a:solidFill>
                  </a:tcPr>
                </a:tc>
                <a:tc>
                  <a:txBody>
                    <a:bodyPr/>
                    <a:lstStyle/>
                    <a:p>
                      <a:pPr algn="ctr"/>
                      <a:r>
                        <a:rPr lang="en-US" sz="1200" dirty="0">
                          <a:solidFill>
                            <a:srgbClr val="C00000"/>
                          </a:solidFill>
                        </a:rPr>
                        <a:t>Alignment with OpenLMIS</a:t>
                      </a:r>
                    </a:p>
                  </a:txBody>
                  <a:tcPr>
                    <a:solidFill>
                      <a:srgbClr val="CFD5EA"/>
                    </a:solidFill>
                  </a:tcPr>
                </a:tc>
                <a:extLst>
                  <a:ext uri="{0D108BD9-81ED-4DB2-BD59-A6C34878D82A}">
                    <a16:rowId xmlns:a16="http://schemas.microsoft.com/office/drawing/2014/main" val="686662462"/>
                  </a:ext>
                </a:extLst>
              </a:tr>
              <a:tr h="370840">
                <a:tc>
                  <a:txBody>
                    <a:bodyPr/>
                    <a:lstStyle/>
                    <a:p>
                      <a:r>
                        <a:rPr lang="en-US" sz="1200" b="1" dirty="0">
                          <a:solidFill>
                            <a:schemeClr val="tx1"/>
                          </a:solidFill>
                        </a:rPr>
                        <a:t>Large Clients (Employees &gt; 10,000)</a:t>
                      </a:r>
                    </a:p>
                  </a:txBody>
                  <a:tcPr>
                    <a:noFill/>
                  </a:tcPr>
                </a:tc>
                <a:tc>
                  <a:txBody>
                    <a:bodyPr/>
                    <a:lstStyle/>
                    <a:p>
                      <a:pPr marL="285750" indent="-285750">
                        <a:buFont typeface="Arial" panose="020B0604020202020204" pitchFamily="34" charset="0"/>
                        <a:buChar char="•"/>
                      </a:pPr>
                      <a:r>
                        <a:rPr lang="en-US" sz="1200" dirty="0"/>
                        <a:t>Revenue Opportunity</a:t>
                      </a:r>
                    </a:p>
                    <a:p>
                      <a:pPr marL="285750" indent="-285750">
                        <a:buFont typeface="Arial" panose="020B0604020202020204" pitchFamily="34" charset="0"/>
                        <a:buChar char="•"/>
                      </a:pPr>
                      <a:r>
                        <a:rPr lang="en-US" sz="1200" dirty="0"/>
                        <a:t>See Implementations First Hand</a:t>
                      </a:r>
                    </a:p>
                    <a:p>
                      <a:pPr marL="285750" indent="-285750">
                        <a:buFont typeface="Arial" panose="020B0604020202020204" pitchFamily="34" charset="0"/>
                        <a:buChar char="•"/>
                      </a:pPr>
                      <a:r>
                        <a:rPr lang="en-US" sz="1200" dirty="0"/>
                        <a:t>Understand How Clients use the product</a:t>
                      </a:r>
                    </a:p>
                    <a:p>
                      <a:pPr marL="285750" indent="-285750">
                        <a:buFont typeface="Arial" panose="020B0604020202020204" pitchFamily="34" charset="0"/>
                        <a:buChar char="•"/>
                      </a:pPr>
                      <a:r>
                        <a:rPr lang="en-US" sz="1200" dirty="0"/>
                        <a:t>See Bugs and Fixes first</a:t>
                      </a:r>
                    </a:p>
                    <a:p>
                      <a:pPr marL="285750" indent="-285750">
                        <a:buFont typeface="Arial" panose="020B0604020202020204" pitchFamily="34" charset="0"/>
                        <a:buChar char="•"/>
                      </a:pPr>
                      <a:endParaRPr lang="en-US" sz="1200" dirty="0"/>
                    </a:p>
                  </a:txBody>
                  <a:tcPr>
                    <a:lnR w="38100" cap="flat" cmpd="sng" algn="ctr">
                      <a:solidFill>
                        <a:srgbClr val="C00000"/>
                      </a:solidFill>
                      <a:prstDash val="solid"/>
                      <a:round/>
                      <a:headEnd type="none" w="med" len="med"/>
                      <a:tailEnd type="none" w="med" len="med"/>
                    </a:lnR>
                    <a:noFill/>
                  </a:tcPr>
                </a:tc>
                <a:tc>
                  <a:txBody>
                    <a:bodyPr/>
                    <a:lstStyle/>
                    <a:p>
                      <a:pPr marL="285750" indent="-285750">
                        <a:buFont typeface="Arial" panose="020B0604020202020204" pitchFamily="34" charset="0"/>
                        <a:buChar char="•"/>
                      </a:pPr>
                      <a:r>
                        <a:rPr lang="en-US" sz="1200" dirty="0"/>
                        <a:t>Resources Required to Maintain Relationships</a:t>
                      </a:r>
                    </a:p>
                    <a:p>
                      <a:pPr marL="285750" indent="-285750">
                        <a:buFont typeface="Arial" panose="020B0604020202020204" pitchFamily="34" charset="0"/>
                        <a:buChar char="•"/>
                      </a:pPr>
                      <a:r>
                        <a:rPr lang="en-US" sz="1200" dirty="0"/>
                        <a:t>Staff</a:t>
                      </a:r>
                    </a:p>
                    <a:p>
                      <a:pPr marL="285750" indent="-285750">
                        <a:buFont typeface="Arial" panose="020B0604020202020204" pitchFamily="34" charset="0"/>
                        <a:buChar char="•"/>
                      </a:pPr>
                      <a:r>
                        <a:rPr lang="en-US" sz="1200" dirty="0"/>
                        <a:t>Technology</a:t>
                      </a:r>
                    </a:p>
                    <a:p>
                      <a:pPr marL="285750" indent="-285750">
                        <a:buFont typeface="Arial" panose="020B0604020202020204" pitchFamily="34" charset="0"/>
                        <a:buChar char="•"/>
                      </a:pPr>
                      <a:r>
                        <a:rPr lang="en-US" sz="1200" dirty="0"/>
                        <a:t>Property &amp; Equipment</a:t>
                      </a:r>
                    </a:p>
                    <a:p>
                      <a:pPr marL="285750" indent="-285750">
                        <a:buFont typeface="Arial" panose="020B0604020202020204" pitchFamily="34" charset="0"/>
                        <a:buChar char="•"/>
                      </a:pPr>
                      <a:endParaRPr lang="en-US" sz="1200" dirty="0"/>
                    </a:p>
                  </a:txBody>
                  <a:tcP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200" dirty="0"/>
                        <a:t>Pursuing Large Clients is Possible</a:t>
                      </a:r>
                    </a:p>
                    <a:p>
                      <a:pPr marL="285750" indent="-285750">
                        <a:buFont typeface="Arial" panose="020B0604020202020204" pitchFamily="34" charset="0"/>
                        <a:buChar char="•"/>
                      </a:pPr>
                      <a:r>
                        <a:rPr lang="en-US" sz="1200" u="sng" dirty="0"/>
                        <a:t>But</a:t>
                      </a:r>
                      <a:r>
                        <a:rPr lang="en-US" sz="1200" dirty="0"/>
                        <a:t> No Infrastructure in Place to for Sales, Marketing, Direct Contact</a:t>
                      </a:r>
                    </a:p>
                    <a:p>
                      <a:pPr marL="285750" indent="-285750">
                        <a:buFont typeface="Arial" panose="020B0604020202020204" pitchFamily="34" charset="0"/>
                        <a:buChar char="•"/>
                      </a:pPr>
                      <a:r>
                        <a:rPr lang="en-US" sz="1200" dirty="0"/>
                        <a:t>Resources Required to Develop Direct Model:  Time, Budget, Technology</a:t>
                      </a:r>
                    </a:p>
                  </a:txBody>
                  <a:tcPr>
                    <a:lnL w="38100" cap="flat" cmpd="sng" algn="ctr">
                      <a:solidFill>
                        <a:srgbClr val="C00000"/>
                      </a:solidFill>
                      <a:prstDash val="solid"/>
                      <a:round/>
                      <a:headEnd type="none" w="med" len="med"/>
                      <a:tailEnd type="none" w="med" len="med"/>
                    </a:lnL>
                    <a:solidFill>
                      <a:srgbClr val="CFD5EA"/>
                    </a:solidFill>
                  </a:tcPr>
                </a:tc>
                <a:extLst>
                  <a:ext uri="{0D108BD9-81ED-4DB2-BD59-A6C34878D82A}">
                    <a16:rowId xmlns:a16="http://schemas.microsoft.com/office/drawing/2014/main" val="1137024490"/>
                  </a:ext>
                </a:extLst>
              </a:tr>
              <a:tr h="370840">
                <a:tc>
                  <a:txBody>
                    <a:bodyPr/>
                    <a:lstStyle/>
                    <a:p>
                      <a:r>
                        <a:rPr lang="en-US" sz="1200" b="1" dirty="0">
                          <a:solidFill>
                            <a:schemeClr val="tx1"/>
                          </a:solidFill>
                        </a:rPr>
                        <a:t>Proprietary Sales Force</a:t>
                      </a:r>
                    </a:p>
                  </a:txBody>
                  <a:tcPr>
                    <a:noFill/>
                  </a:tcPr>
                </a:tc>
                <a:tc>
                  <a:txBody>
                    <a:bodyPr/>
                    <a:lstStyle/>
                    <a:p>
                      <a:pPr marL="285750" indent="-285750">
                        <a:buFont typeface="Arial" panose="020B0604020202020204" pitchFamily="34" charset="0"/>
                        <a:buChar char="•"/>
                      </a:pPr>
                      <a:r>
                        <a:rPr lang="en-US" sz="1200" dirty="0"/>
                        <a:t>Understand the Market and Market Demand</a:t>
                      </a:r>
                    </a:p>
                    <a:p>
                      <a:pPr marL="285750" indent="-285750">
                        <a:buFont typeface="Arial" panose="020B0604020202020204" pitchFamily="34" charset="0"/>
                        <a:buChar char="•"/>
                      </a:pPr>
                      <a:r>
                        <a:rPr lang="en-US" sz="1200" dirty="0"/>
                        <a:t>Discover New Requirements</a:t>
                      </a:r>
                    </a:p>
                    <a:p>
                      <a:pPr marL="285750" indent="-285750">
                        <a:buFont typeface="Arial" panose="020B0604020202020204" pitchFamily="34" charset="0"/>
                        <a:buChar char="•"/>
                      </a:pPr>
                      <a:endParaRPr lang="en-US" sz="1200" dirty="0"/>
                    </a:p>
                  </a:txBody>
                  <a:tcPr>
                    <a:lnR w="38100" cap="flat" cmpd="sng" algn="ctr">
                      <a:solidFill>
                        <a:srgbClr val="C00000"/>
                      </a:solidFill>
                      <a:prstDash val="solid"/>
                      <a:round/>
                      <a:headEnd type="none" w="med" len="med"/>
                      <a:tailEnd type="none" w="med" len="med"/>
                    </a:lnR>
                    <a:noFill/>
                  </a:tcPr>
                </a:tc>
                <a:tc>
                  <a:txBody>
                    <a:bodyPr/>
                    <a:lstStyle/>
                    <a:p>
                      <a:pPr marL="285750" indent="-285750">
                        <a:buFont typeface="Arial" panose="020B0604020202020204" pitchFamily="34" charset="0"/>
                        <a:buChar char="•"/>
                      </a:pPr>
                      <a:r>
                        <a:rPr lang="en-US" sz="1200" dirty="0"/>
                        <a:t>High Costs to Employ Sales &amp; Marketing</a:t>
                      </a:r>
                    </a:p>
                    <a:p>
                      <a:pPr marL="285750" indent="-285750">
                        <a:buFont typeface="Arial" panose="020B0604020202020204" pitchFamily="34" charset="0"/>
                        <a:buChar char="•"/>
                      </a:pPr>
                      <a:r>
                        <a:rPr lang="en-US" sz="1200" dirty="0"/>
                        <a:t>Resources &amp; Time to Build Sales &amp; Marketing Staff</a:t>
                      </a:r>
                    </a:p>
                  </a:txBody>
                  <a:tcP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200" dirty="0"/>
                        <a:t>Expense Associated with Building a Sales &amp; Marketing Team</a:t>
                      </a:r>
                    </a:p>
                    <a:p>
                      <a:pPr marL="285750" indent="-285750">
                        <a:buFont typeface="Arial" panose="020B0604020202020204" pitchFamily="34" charset="0"/>
                        <a:buChar char="•"/>
                      </a:pPr>
                      <a:r>
                        <a:rPr lang="en-US" sz="1200" dirty="0"/>
                        <a:t>Difficult to Scale for Training, Onboarding </a:t>
                      </a:r>
                    </a:p>
                    <a:p>
                      <a:pPr marL="285750" indent="-285750">
                        <a:buFont typeface="Arial" panose="020B0604020202020204" pitchFamily="34" charset="0"/>
                        <a:buChar char="•"/>
                      </a:pPr>
                      <a:r>
                        <a:rPr lang="en-US" sz="1200" dirty="0"/>
                        <a:t>Time Required to Be  Fully Operational</a:t>
                      </a:r>
                    </a:p>
                  </a:txBody>
                  <a:tcPr>
                    <a:lnL w="38100" cap="flat" cmpd="sng" algn="ctr">
                      <a:solidFill>
                        <a:srgbClr val="C00000"/>
                      </a:solidFill>
                      <a:prstDash val="solid"/>
                      <a:round/>
                      <a:headEnd type="none" w="med" len="med"/>
                      <a:tailEnd type="none" w="med" len="med"/>
                    </a:lnL>
                    <a:solidFill>
                      <a:srgbClr val="CFD5EA"/>
                    </a:solidFill>
                  </a:tcPr>
                </a:tc>
                <a:extLst>
                  <a:ext uri="{0D108BD9-81ED-4DB2-BD59-A6C34878D82A}">
                    <a16:rowId xmlns:a16="http://schemas.microsoft.com/office/drawing/2014/main" val="2110034487"/>
                  </a:ext>
                </a:extLst>
              </a:tr>
              <a:tr h="370840">
                <a:tc>
                  <a:txBody>
                    <a:bodyPr/>
                    <a:lstStyle/>
                    <a:p>
                      <a:r>
                        <a:rPr lang="en-US" sz="1200" b="1" dirty="0">
                          <a:solidFill>
                            <a:schemeClr val="tx1"/>
                          </a:solidFill>
                        </a:rPr>
                        <a:t>Internal Tech Support Staff</a:t>
                      </a:r>
                    </a:p>
                  </a:txBody>
                  <a:tcPr>
                    <a:noFill/>
                  </a:tcPr>
                </a:tc>
                <a:tc>
                  <a:txBody>
                    <a:bodyPr/>
                    <a:lstStyle/>
                    <a:p>
                      <a:pPr marL="285750" indent="-285750">
                        <a:buFont typeface="Arial" panose="020B0604020202020204" pitchFamily="34" charset="0"/>
                        <a:buChar char="•"/>
                      </a:pPr>
                      <a:r>
                        <a:rPr lang="en-US" sz="1200" dirty="0"/>
                        <a:t>Understand Technical Demands</a:t>
                      </a:r>
                    </a:p>
                    <a:p>
                      <a:pPr marL="285750" indent="-285750">
                        <a:buFont typeface="Arial" panose="020B0604020202020204" pitchFamily="34" charset="0"/>
                        <a:buChar char="•"/>
                      </a:pPr>
                      <a:r>
                        <a:rPr lang="en-US" sz="1200" dirty="0"/>
                        <a:t>Bug Fixes Roll out Faster</a:t>
                      </a:r>
                    </a:p>
                  </a:txBody>
                  <a:tcPr>
                    <a:lnR w="38100" cap="flat" cmpd="sng" algn="ctr">
                      <a:solidFill>
                        <a:srgbClr val="C00000"/>
                      </a:solidFill>
                      <a:prstDash val="solid"/>
                      <a:round/>
                      <a:headEnd type="none" w="med" len="med"/>
                      <a:tailEnd type="none" w="med" len="med"/>
                    </a:lnR>
                    <a:noFill/>
                  </a:tcPr>
                </a:tc>
                <a:tc>
                  <a:txBody>
                    <a:bodyPr/>
                    <a:lstStyle/>
                    <a:p>
                      <a:pPr marL="285750" indent="-285750">
                        <a:buFont typeface="Arial" panose="020B0604020202020204" pitchFamily="34" charset="0"/>
                        <a:buChar char="•"/>
                      </a:pPr>
                      <a:r>
                        <a:rPr lang="en-US" sz="1200" dirty="0"/>
                        <a:t>High Costs to Employ Tech Team</a:t>
                      </a:r>
                    </a:p>
                    <a:p>
                      <a:pPr marL="285750" indent="-285750">
                        <a:buFont typeface="Arial" panose="020B0604020202020204" pitchFamily="34" charset="0"/>
                        <a:buChar char="•"/>
                      </a:pPr>
                      <a:r>
                        <a:rPr lang="en-US" sz="1200" dirty="0"/>
                        <a:t>High Costs to Build Customer Support Center</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endParaRPr lang="en-US" sz="1200" dirty="0"/>
                    </a:p>
                  </a:txBody>
                  <a:tcP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200" dirty="0"/>
                        <a:t>High Barriers to Enter New Market</a:t>
                      </a:r>
                    </a:p>
                    <a:p>
                      <a:pPr marL="285750" indent="-285750">
                        <a:buFont typeface="Arial" panose="020B0604020202020204" pitchFamily="34" charset="0"/>
                        <a:buChar char="•"/>
                      </a:pPr>
                      <a:r>
                        <a:rPr lang="en-US" sz="1200" dirty="0"/>
                        <a:t>New Team</a:t>
                      </a:r>
                    </a:p>
                    <a:p>
                      <a:pPr marL="285750" indent="-285750">
                        <a:buFont typeface="Arial" panose="020B0604020202020204" pitchFamily="34" charset="0"/>
                        <a:buChar char="•"/>
                      </a:pPr>
                      <a:r>
                        <a:rPr lang="en-US" sz="1200" dirty="0"/>
                        <a:t>New Resources</a:t>
                      </a:r>
                    </a:p>
                    <a:p>
                      <a:pPr marL="285750" indent="-285750">
                        <a:buFont typeface="Arial" panose="020B0604020202020204" pitchFamily="34" charset="0"/>
                        <a:buChar char="•"/>
                      </a:pPr>
                      <a:r>
                        <a:rPr lang="en-US" sz="1200" dirty="0"/>
                        <a:t>Break-Even Period with Negative Cash Flow</a:t>
                      </a:r>
                    </a:p>
                  </a:txBody>
                  <a:tcPr>
                    <a:lnL w="38100" cap="flat" cmpd="sng" algn="ctr">
                      <a:solidFill>
                        <a:srgbClr val="C00000"/>
                      </a:solidFill>
                      <a:prstDash val="solid"/>
                      <a:round/>
                      <a:headEnd type="none" w="med" len="med"/>
                      <a:tailEnd type="none" w="med" len="med"/>
                    </a:lnL>
                    <a:solidFill>
                      <a:srgbClr val="CFD5EA"/>
                    </a:solidFill>
                  </a:tcPr>
                </a:tc>
                <a:extLst>
                  <a:ext uri="{0D108BD9-81ED-4DB2-BD59-A6C34878D82A}">
                    <a16:rowId xmlns:a16="http://schemas.microsoft.com/office/drawing/2014/main" val="2873423675"/>
                  </a:ext>
                </a:extLst>
              </a:tr>
              <a:tr h="370840">
                <a:tc>
                  <a:txBody>
                    <a:bodyPr/>
                    <a:lstStyle/>
                    <a:p>
                      <a:r>
                        <a:rPr lang="en-US" sz="1200" b="1" dirty="0">
                          <a:solidFill>
                            <a:schemeClr val="tx1"/>
                          </a:solidFill>
                        </a:rPr>
                        <a:t>Direct Revenue Model</a:t>
                      </a:r>
                    </a:p>
                  </a:txBody>
                  <a:tcPr>
                    <a:noFill/>
                  </a:tcPr>
                </a:tc>
                <a:tc>
                  <a:txBody>
                    <a:bodyPr/>
                    <a:lstStyle/>
                    <a:p>
                      <a:pPr marL="285750" indent="-285750">
                        <a:buFont typeface="Arial" panose="020B0604020202020204" pitchFamily="34" charset="0"/>
                        <a:buChar char="•"/>
                      </a:pPr>
                      <a:r>
                        <a:rPr lang="en-US" sz="1200" dirty="0"/>
                        <a:t>No discounts:  Capture 100% of Sales Price</a:t>
                      </a:r>
                    </a:p>
                    <a:p>
                      <a:pPr marL="285750" indent="-285750">
                        <a:buFont typeface="Arial" panose="020B0604020202020204" pitchFamily="34" charset="0"/>
                        <a:buChar char="•"/>
                      </a:pPr>
                      <a:r>
                        <a:rPr lang="en-US" sz="1200" dirty="0"/>
                        <a:t>Control over Clients and Targets</a:t>
                      </a:r>
                    </a:p>
                  </a:txBody>
                  <a:tcPr>
                    <a:lnR w="38100" cap="flat" cmpd="sng" algn="ctr">
                      <a:solidFill>
                        <a:srgbClr val="C00000"/>
                      </a:solidFill>
                      <a:prstDash val="solid"/>
                      <a:round/>
                      <a:headEnd type="none" w="med" len="med"/>
                      <a:tailEnd type="none" w="med" len="med"/>
                    </a:lnR>
                    <a:noFill/>
                  </a:tcPr>
                </a:tc>
                <a:tc>
                  <a:txBody>
                    <a:bodyPr/>
                    <a:lstStyle/>
                    <a:p>
                      <a:pPr marL="285750" indent="-285750">
                        <a:buFont typeface="Arial" panose="020B0604020202020204" pitchFamily="34" charset="0"/>
                        <a:buChar char="•"/>
                      </a:pPr>
                      <a:r>
                        <a:rPr lang="en-US" sz="1200" dirty="0"/>
                        <a:t>Deals are Slow and Chunky</a:t>
                      </a:r>
                    </a:p>
                  </a:txBody>
                  <a:tcP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200" dirty="0"/>
                        <a:t>Direct Revenue is Ideal</a:t>
                      </a:r>
                    </a:p>
                    <a:p>
                      <a:pPr marL="285750" indent="-285750">
                        <a:buFont typeface="Arial" panose="020B0604020202020204" pitchFamily="34" charset="0"/>
                        <a:buChar char="•"/>
                      </a:pPr>
                      <a:r>
                        <a:rPr lang="en-US" sz="1200" dirty="0"/>
                        <a:t>Time Required to Get Operational</a:t>
                      </a:r>
                    </a:p>
                    <a:p>
                      <a:pPr marL="285750" indent="-285750">
                        <a:buFont typeface="Arial" panose="020B0604020202020204" pitchFamily="34" charset="0"/>
                        <a:buChar char="•"/>
                      </a:pPr>
                      <a:r>
                        <a:rPr lang="en-US" sz="1200" dirty="0"/>
                        <a:t>Cash Flow Negative</a:t>
                      </a:r>
                    </a:p>
                  </a:txBody>
                  <a:tcPr>
                    <a:lnL w="38100" cap="flat" cmpd="sng" algn="ctr">
                      <a:solidFill>
                        <a:srgbClr val="C00000"/>
                      </a:solidFill>
                      <a:prstDash val="solid"/>
                      <a:round/>
                      <a:headEnd type="none" w="med" len="med"/>
                      <a:tailEnd type="none" w="med" len="med"/>
                    </a:lnL>
                    <a:solidFill>
                      <a:srgbClr val="CFD5EA"/>
                    </a:solidFill>
                  </a:tcPr>
                </a:tc>
                <a:extLst>
                  <a:ext uri="{0D108BD9-81ED-4DB2-BD59-A6C34878D82A}">
                    <a16:rowId xmlns:a16="http://schemas.microsoft.com/office/drawing/2014/main" val="1041814206"/>
                  </a:ext>
                </a:extLst>
              </a:tr>
            </a:tbl>
          </a:graphicData>
        </a:graphic>
      </p:graphicFrame>
    </p:spTree>
    <p:extLst>
      <p:ext uri="{BB962C8B-B14F-4D97-AF65-F5344CB8AC3E}">
        <p14:creationId xmlns:p14="http://schemas.microsoft.com/office/powerpoint/2010/main" val="41544259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85B08BB8-7EC1-40C8-A332-95835BE93B4B}"/>
              </a:ext>
            </a:extLst>
          </p:cNvPr>
          <p:cNvGraphicFramePr>
            <a:graphicFrameLocks noGrp="1"/>
          </p:cNvGraphicFramePr>
          <p:nvPr>
            <p:extLst>
              <p:ext uri="{D42A27DB-BD31-4B8C-83A1-F6EECF244321}">
                <p14:modId xmlns:p14="http://schemas.microsoft.com/office/powerpoint/2010/main" val="432499906"/>
              </p:ext>
            </p:extLst>
          </p:nvPr>
        </p:nvGraphicFramePr>
        <p:xfrm>
          <a:off x="325243" y="1325563"/>
          <a:ext cx="11541513" cy="5125720"/>
        </p:xfrm>
        <a:graphic>
          <a:graphicData uri="http://schemas.openxmlformats.org/drawingml/2006/table">
            <a:tbl>
              <a:tblPr firstRow="1" bandRow="1">
                <a:tableStyleId>{2D5ABB26-0587-4C30-8999-92F81FD0307C}</a:tableStyleId>
              </a:tblPr>
              <a:tblGrid>
                <a:gridCol w="1873406">
                  <a:extLst>
                    <a:ext uri="{9D8B030D-6E8A-4147-A177-3AD203B41FA5}">
                      <a16:colId xmlns:a16="http://schemas.microsoft.com/office/drawing/2014/main" val="2450861574"/>
                    </a:ext>
                  </a:extLst>
                </a:gridCol>
                <a:gridCol w="9668107">
                  <a:extLst>
                    <a:ext uri="{9D8B030D-6E8A-4147-A177-3AD203B41FA5}">
                      <a16:colId xmlns:a16="http://schemas.microsoft.com/office/drawing/2014/main" val="1015993231"/>
                    </a:ext>
                  </a:extLst>
                </a:gridCol>
              </a:tblGrid>
              <a:tr h="370840">
                <a:tc>
                  <a:txBody>
                    <a:bodyPr/>
                    <a:lstStyle/>
                    <a:p>
                      <a:pPr lvl="0" algn="l"/>
                      <a:r>
                        <a:rPr lang="en-US" sz="1200" b="1" dirty="0">
                          <a:solidFill>
                            <a:schemeClr val="bg1"/>
                          </a:solidFill>
                        </a:rPr>
                        <a:t>Channel Partners</a:t>
                      </a:r>
                      <a:endParaRPr lang="en-US" sz="1200" b="1" dirty="0"/>
                    </a:p>
                  </a:txBody>
                  <a:tcPr anchor="ctr">
                    <a:solidFill>
                      <a:schemeClr val="tx1"/>
                    </a:solidFill>
                  </a:tcPr>
                </a:tc>
                <a:tc>
                  <a:txBody>
                    <a:bodyPr/>
                    <a:lstStyle/>
                    <a:p>
                      <a:r>
                        <a:rPr lang="en-US" sz="1200" dirty="0"/>
                        <a:t>Companies that partners with a tech company to sell the products, services, or technologies. This is usually done through a co-branding relationship. </a:t>
                      </a:r>
                    </a:p>
                    <a:p>
                      <a:endParaRPr lang="en-US" sz="1200" dirty="0"/>
                    </a:p>
                    <a:p>
                      <a:r>
                        <a:rPr lang="en-US" sz="1200" dirty="0"/>
                        <a:t>Channel partners may be distributors, vendors, retailers, consultants, systems integrators (SI), technology deployment consultancies, and value-added resellers (VARs) and other such organizations.</a:t>
                      </a:r>
                    </a:p>
                    <a:p>
                      <a:endParaRPr lang="en-US" sz="1200" dirty="0"/>
                    </a:p>
                    <a:p>
                      <a:r>
                        <a:rPr lang="en-US" sz="1200" dirty="0"/>
                        <a:t>Partners can package their own products and services to directly provision, manage, and support their customer subscriptions. </a:t>
                      </a:r>
                    </a:p>
                    <a:p>
                      <a:endParaRPr lang="en-US" sz="12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783322"/>
                  </a:ext>
                </a:extLst>
              </a:tr>
              <a:tr h="370840">
                <a:tc>
                  <a:txBody>
                    <a:bodyPr/>
                    <a:lstStyle/>
                    <a:p>
                      <a:pPr lvl="0" algn="l"/>
                      <a:r>
                        <a:rPr lang="en-US" sz="1200" b="1" dirty="0"/>
                        <a:t>Trusted Partner</a:t>
                      </a:r>
                    </a:p>
                  </a:txBody>
                  <a:tcPr anchor="ctr">
                    <a:solidFill>
                      <a:schemeClr val="accent1">
                        <a:lumMod val="40000"/>
                        <a:lumOff val="60000"/>
                      </a:schemeClr>
                    </a:solidFill>
                  </a:tcPr>
                </a:tc>
                <a:tc>
                  <a:txBody>
                    <a:bodyPr/>
                    <a:lstStyle/>
                    <a:p>
                      <a:r>
                        <a:rPr lang="en-US" sz="1200" dirty="0"/>
                        <a:t>Firm that is certified on deploying, supporting, maintaining and fixing the software for clients. They work effectively, and help customers with a range of information technology (IT) projects and specific products and services.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8220621"/>
                  </a:ext>
                </a:extLst>
              </a:tr>
              <a:tr h="370840">
                <a:tc>
                  <a:txBody>
                    <a:bodyPr/>
                    <a:lstStyle/>
                    <a:p>
                      <a:pPr lvl="0" algn="l"/>
                      <a:r>
                        <a:rPr lang="en-US" sz="1200" b="1" dirty="0"/>
                        <a:t>Distributor</a:t>
                      </a:r>
                    </a:p>
                  </a:txBody>
                  <a:tcPr anchor="ctr">
                    <a:solidFill>
                      <a:schemeClr val="accent1">
                        <a:lumMod val="40000"/>
                        <a:lumOff val="60000"/>
                      </a:schemeClr>
                    </a:solidFill>
                  </a:tcPr>
                </a:tc>
                <a:tc>
                  <a:txBody>
                    <a:bodyPr/>
                    <a:lstStyle/>
                    <a:p>
                      <a:r>
                        <a:rPr lang="en-US" sz="1200" dirty="0"/>
                        <a:t>An intermediary between vendors and value-added resellers (VARs) or system integrators (SIs) in the distribution of software or hardware.   They handle procurement and payment between VARs and vendors and are usually the only way in which a vendor will distribute its products to the channel. A distributor's customer base consists of a vendor's resellers and SIs, which are often referred to as its channel.</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0841628"/>
                  </a:ext>
                </a:extLst>
              </a:tr>
              <a:tr h="370840">
                <a:tc>
                  <a:txBody>
                    <a:bodyPr/>
                    <a:lstStyle/>
                    <a:p>
                      <a:pPr lvl="0" algn="l"/>
                      <a:r>
                        <a:rPr lang="en-US" sz="1200" b="1" dirty="0"/>
                        <a:t>Independent Software Vendor (ISV)</a:t>
                      </a:r>
                    </a:p>
                    <a:p>
                      <a:pPr lvl="0" algn="l"/>
                      <a:endParaRPr lang="en-US" sz="1200" b="1" dirty="0"/>
                    </a:p>
                  </a:txBody>
                  <a:tcPr anchor="ctr">
                    <a:solidFill>
                      <a:schemeClr val="accent1">
                        <a:lumMod val="40000"/>
                        <a:lumOff val="60000"/>
                      </a:schemeClr>
                    </a:solidFill>
                  </a:tcPr>
                </a:tc>
                <a:tc>
                  <a:txBody>
                    <a:bodyPr/>
                    <a:lstStyle/>
                    <a:p>
                      <a:r>
                        <a:rPr lang="en-US" sz="1200" dirty="0"/>
                        <a:t>An ISV (independent software vendor) makes and sells software products that run on one or more computer hardware or operating system (OS) platforms.  ISVs typically provide software in conjunction with a hardware, software or software platform provider.   They also license software products to provide software services and hosted applications to their end customers.</a:t>
                      </a:r>
                    </a:p>
                    <a:p>
                      <a:endParaRPr lang="en-US"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3562802"/>
                  </a:ext>
                </a:extLst>
              </a:tr>
              <a:tr h="370840">
                <a:tc>
                  <a:txBody>
                    <a:bodyPr/>
                    <a:lstStyle/>
                    <a:p>
                      <a:pPr lvl="0" algn="l"/>
                      <a:r>
                        <a:rPr lang="en-US" sz="1200" b="1" dirty="0"/>
                        <a:t>Value-Added Reseller (VAR)</a:t>
                      </a:r>
                    </a:p>
                    <a:p>
                      <a:pPr lvl="0" algn="l"/>
                      <a:endParaRPr lang="en-US" sz="1200" b="1" dirty="0"/>
                    </a:p>
                  </a:txBody>
                  <a:tcPr anchor="ctr">
                    <a:solidFill>
                      <a:schemeClr val="accent1">
                        <a:lumMod val="40000"/>
                        <a:lumOff val="60000"/>
                      </a:schemeClr>
                    </a:solidFill>
                  </a:tcPr>
                </a:tc>
                <a:tc>
                  <a:txBody>
                    <a:bodyPr/>
                    <a:lstStyle/>
                    <a:p>
                      <a:r>
                        <a:rPr lang="en-US" sz="1200" dirty="0"/>
                        <a:t>VAR is company that adds features or services to an existing product, then resells it (usually to end-users) as an integrated product or complete "turn-key" solution.</a:t>
                      </a:r>
                    </a:p>
                    <a:p>
                      <a:endParaRPr lang="en-US"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3021061"/>
                  </a:ext>
                </a:extLst>
              </a:tr>
              <a:tr h="370840">
                <a:tc>
                  <a:txBody>
                    <a:bodyPr/>
                    <a:lstStyle/>
                    <a:p>
                      <a:pPr lvl="0" algn="l"/>
                      <a:r>
                        <a:rPr lang="en-US" sz="1200" b="1" dirty="0"/>
                        <a:t>System Integrators (SI)</a:t>
                      </a:r>
                    </a:p>
                    <a:p>
                      <a:pPr lvl="0" algn="l"/>
                      <a:endParaRPr lang="en-US" sz="1200" b="1" dirty="0"/>
                    </a:p>
                  </a:txBody>
                  <a:tcPr anchor="ctr">
                    <a:solidFill>
                      <a:schemeClr val="accent1">
                        <a:lumMod val="40000"/>
                        <a:lumOff val="60000"/>
                      </a:schemeClr>
                    </a:solidFill>
                  </a:tcPr>
                </a:tc>
                <a:tc>
                  <a:txBody>
                    <a:bodyPr/>
                    <a:lstStyle/>
                    <a:p>
                      <a:r>
                        <a:rPr lang="en-US" sz="1200" dirty="0"/>
                        <a:t>System integrators are professional entities who govern the deployment-to-operation lifecycle of a complex IT solution. A deployment can consist of software, hardware, networks and hybrid IT installations.</a:t>
                      </a:r>
                    </a:p>
                    <a:p>
                      <a:endParaRPr lang="en-US"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5270759"/>
                  </a:ext>
                </a:extLst>
              </a:tr>
              <a:tr h="370840">
                <a:tc>
                  <a:txBody>
                    <a:bodyPr/>
                    <a:lstStyle/>
                    <a:p>
                      <a:pPr lvl="0" algn="l"/>
                      <a:r>
                        <a:rPr lang="en-US" sz="1200" b="1" dirty="0"/>
                        <a:t>Retailers</a:t>
                      </a:r>
                    </a:p>
                  </a:txBody>
                  <a:tcPr anchor="ctr">
                    <a:solidFill>
                      <a:schemeClr val="accent1">
                        <a:lumMod val="40000"/>
                        <a:lumOff val="60000"/>
                      </a:schemeClr>
                    </a:solidFill>
                  </a:tcPr>
                </a:tc>
                <a:tc>
                  <a:txBody>
                    <a:bodyPr/>
                    <a:lstStyle/>
                    <a:p>
                      <a:r>
                        <a:rPr lang="en-US" sz="1200" dirty="0"/>
                        <a:t>Retail Outlets</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3340824"/>
                  </a:ext>
                </a:extLst>
              </a:tr>
            </a:tbl>
          </a:graphicData>
        </a:graphic>
      </p:graphicFrame>
      <p:sp>
        <p:nvSpPr>
          <p:cNvPr id="12" name="Title 1">
            <a:extLst>
              <a:ext uri="{FF2B5EF4-FFF2-40B4-BE49-F238E27FC236}">
                <a16:creationId xmlns:a16="http://schemas.microsoft.com/office/drawing/2014/main" id="{8B25315F-3664-4031-A838-8933A68D3C5A}"/>
              </a:ext>
            </a:extLst>
          </p:cNvPr>
          <p:cNvSpPr>
            <a:spLocks noGrp="1"/>
          </p:cNvSpPr>
          <p:nvPr>
            <p:ph type="title"/>
          </p:nvPr>
        </p:nvSpPr>
        <p:spPr>
          <a:xfrm>
            <a:off x="838200" y="0"/>
            <a:ext cx="10515600" cy="1325563"/>
          </a:xfrm>
        </p:spPr>
        <p:txBody>
          <a:bodyPr/>
          <a:lstStyle/>
          <a:p>
            <a:r>
              <a:rPr lang="en-US" dirty="0"/>
              <a:t>SOFTWARE INDUSTRY:  </a:t>
            </a:r>
            <a:br>
              <a:rPr lang="en-US" dirty="0"/>
            </a:br>
            <a:r>
              <a:rPr lang="en-US" sz="2800" dirty="0"/>
              <a:t>Definitions of Distributing Organizations - </a:t>
            </a:r>
            <a:r>
              <a:rPr lang="en-US" sz="2800" dirty="0">
                <a:solidFill>
                  <a:srgbClr val="C00000"/>
                </a:solidFill>
              </a:rPr>
              <a:t>Indirect</a:t>
            </a:r>
          </a:p>
        </p:txBody>
      </p:sp>
    </p:spTree>
    <p:extLst>
      <p:ext uri="{BB962C8B-B14F-4D97-AF65-F5344CB8AC3E}">
        <p14:creationId xmlns:p14="http://schemas.microsoft.com/office/powerpoint/2010/main" val="22068812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4C117-8737-4609-9ED7-D8C87B8A3AFE}"/>
              </a:ext>
            </a:extLst>
          </p:cNvPr>
          <p:cNvSpPr>
            <a:spLocks noGrp="1"/>
          </p:cNvSpPr>
          <p:nvPr>
            <p:ph type="title"/>
          </p:nvPr>
        </p:nvSpPr>
        <p:spPr>
          <a:xfrm>
            <a:off x="838200" y="0"/>
            <a:ext cx="10515600" cy="1325563"/>
          </a:xfrm>
        </p:spPr>
        <p:txBody>
          <a:bodyPr/>
          <a:lstStyle/>
          <a:p>
            <a:r>
              <a:rPr lang="en-US" dirty="0"/>
              <a:t>SOFTWARE INDUSTRY:  </a:t>
            </a:r>
            <a:br>
              <a:rPr lang="en-US" dirty="0"/>
            </a:br>
            <a:r>
              <a:rPr lang="en-US" sz="2800" dirty="0"/>
              <a:t>Distributing Organizations – </a:t>
            </a:r>
            <a:r>
              <a:rPr lang="en-US" sz="2800" dirty="0">
                <a:solidFill>
                  <a:srgbClr val="C00000"/>
                </a:solidFill>
              </a:rPr>
              <a:t>Target Clients</a:t>
            </a:r>
          </a:p>
        </p:txBody>
      </p:sp>
      <p:graphicFrame>
        <p:nvGraphicFramePr>
          <p:cNvPr id="4" name="Table 3">
            <a:extLst>
              <a:ext uri="{FF2B5EF4-FFF2-40B4-BE49-F238E27FC236}">
                <a16:creationId xmlns:a16="http://schemas.microsoft.com/office/drawing/2014/main" id="{858E3C2A-62CD-447E-B4E6-3C141D32E307}"/>
              </a:ext>
            </a:extLst>
          </p:cNvPr>
          <p:cNvGraphicFramePr>
            <a:graphicFrameLocks noGrp="1"/>
          </p:cNvGraphicFramePr>
          <p:nvPr>
            <p:extLst>
              <p:ext uri="{D42A27DB-BD31-4B8C-83A1-F6EECF244321}">
                <p14:modId xmlns:p14="http://schemas.microsoft.com/office/powerpoint/2010/main" val="3924889802"/>
              </p:ext>
            </p:extLst>
          </p:nvPr>
        </p:nvGraphicFramePr>
        <p:xfrm>
          <a:off x="638553" y="1562974"/>
          <a:ext cx="10914894" cy="4754881"/>
        </p:xfrm>
        <a:graphic>
          <a:graphicData uri="http://schemas.openxmlformats.org/drawingml/2006/table">
            <a:tbl>
              <a:tblPr firstRow="1" firstCol="1" bandRow="1">
                <a:tableStyleId>{2D5ABB26-0587-4C30-8999-92F81FD0307C}</a:tableStyleId>
              </a:tblPr>
              <a:tblGrid>
                <a:gridCol w="2639906">
                  <a:extLst>
                    <a:ext uri="{9D8B030D-6E8A-4147-A177-3AD203B41FA5}">
                      <a16:colId xmlns:a16="http://schemas.microsoft.com/office/drawing/2014/main" val="1894871315"/>
                    </a:ext>
                  </a:extLst>
                </a:gridCol>
                <a:gridCol w="8274988">
                  <a:extLst>
                    <a:ext uri="{9D8B030D-6E8A-4147-A177-3AD203B41FA5}">
                      <a16:colId xmlns:a16="http://schemas.microsoft.com/office/drawing/2014/main" val="1952427004"/>
                    </a:ext>
                  </a:extLst>
                </a:gridCol>
              </a:tblGrid>
              <a:tr h="768489">
                <a:tc>
                  <a:txBody>
                    <a:bodyPr/>
                    <a:lstStyle/>
                    <a:p>
                      <a:pPr marL="0" marR="0" lvl="0" algn="l">
                        <a:spcBef>
                          <a:spcPts val="0"/>
                        </a:spcBef>
                        <a:spcAft>
                          <a:spcPts val="0"/>
                        </a:spcAft>
                      </a:pPr>
                      <a:r>
                        <a:rPr lang="en-US" sz="1200" b="1" dirty="0">
                          <a:effectLst/>
                        </a:rPr>
                        <a:t>Licensing Solution Partners (“LSP” Or “Trusted Partners”)</a:t>
                      </a:r>
                      <a:endParaRPr lang="en-US" sz="1200" b="1" dirty="0">
                        <a:solidFill>
                          <a:schemeClr val="tx1"/>
                        </a:solidFill>
                        <a:effectLst/>
                        <a:latin typeface="+mn-lt"/>
                        <a:ea typeface="Raleway" panose="020B0003030101060003" pitchFamily="34" charset="0"/>
                        <a:cs typeface="Times New Roman" panose="02020603050405020304" pitchFamily="18" charset="0"/>
                      </a:endParaRPr>
                    </a:p>
                  </a:txBody>
                  <a:tcPr marL="68580" marR="68580" marT="0" marB="0" anchor="ctr">
                    <a:lnL w="38100" cap="flat" cmpd="sng" algn="ctr">
                      <a:solidFill>
                        <a:srgbClr val="C00000"/>
                      </a:solidFill>
                      <a:prstDash val="solid"/>
                      <a:round/>
                      <a:headEnd type="none" w="med" len="med"/>
                      <a:tailEnd type="none" w="med" len="med"/>
                    </a:lnL>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solidFill>
                      <a:schemeClr val="accent1">
                        <a:lumMod val="40000"/>
                        <a:lumOff val="60000"/>
                      </a:schemeClr>
                    </a:solidFill>
                  </a:tcPr>
                </a:tc>
                <a:tc>
                  <a:txBody>
                    <a:bodyPr/>
                    <a:lstStyle/>
                    <a:p>
                      <a:pPr marL="0" marR="0" algn="just">
                        <a:spcBef>
                          <a:spcPts val="0"/>
                        </a:spcBef>
                        <a:spcAft>
                          <a:spcPts val="0"/>
                        </a:spcAft>
                      </a:pPr>
                      <a:r>
                        <a:rPr lang="en-US" sz="1600" dirty="0">
                          <a:effectLst/>
                        </a:rPr>
                        <a:t> Primarily Large Enterprises</a:t>
                      </a:r>
                      <a:endParaRPr lang="en-US" sz="1600" dirty="0">
                        <a:effectLst/>
                        <a:latin typeface="+mn-lt"/>
                        <a:ea typeface="Raleway" panose="020B0003030101060003" pitchFamily="34" charset="0"/>
                        <a:cs typeface="Times New Roman" panose="02020603050405020304" pitchFamily="18" charset="0"/>
                      </a:endParaRPr>
                    </a:p>
                  </a:txBody>
                  <a:tcPr marL="68580" marR="68580" marT="0" marB="0" anchor="ctr">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2259960394"/>
                  </a:ext>
                </a:extLst>
              </a:tr>
              <a:tr h="1158098">
                <a:tc>
                  <a:txBody>
                    <a:bodyPr/>
                    <a:lstStyle/>
                    <a:p>
                      <a:pPr marL="0" marR="0" lvl="0" algn="l">
                        <a:spcBef>
                          <a:spcPts val="0"/>
                        </a:spcBef>
                        <a:spcAft>
                          <a:spcPts val="0"/>
                        </a:spcAft>
                      </a:pPr>
                      <a:r>
                        <a:rPr lang="en-US" sz="1200" b="1" dirty="0">
                          <a:effectLst/>
                        </a:rPr>
                        <a:t>Distributors</a:t>
                      </a:r>
                      <a:endParaRPr lang="en-US" sz="1200" b="1" dirty="0">
                        <a:solidFill>
                          <a:schemeClr val="tx1"/>
                        </a:solidFill>
                        <a:effectLst/>
                        <a:latin typeface="+mn-lt"/>
                        <a:ea typeface="Raleway" panose="020B0003030101060003" pitchFamily="34" charset="0"/>
                        <a:cs typeface="Times New Roman" panose="02020603050405020304" pitchFamily="18" charset="0"/>
                      </a:endParaRPr>
                    </a:p>
                  </a:txBody>
                  <a:tcPr marL="68580" marR="68580" marT="0" marB="0" anchor="ct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solidFill>
                      <a:schemeClr val="accent1">
                        <a:lumMod val="40000"/>
                        <a:lumOff val="60000"/>
                      </a:schemeClr>
                    </a:solidFill>
                  </a:tcPr>
                </a:tc>
                <a:tc>
                  <a:txBody>
                    <a:bodyPr/>
                    <a:lstStyle/>
                    <a:p>
                      <a:pPr marL="0" marR="0" algn="just">
                        <a:spcBef>
                          <a:spcPts val="0"/>
                        </a:spcBef>
                        <a:spcAft>
                          <a:spcPts val="0"/>
                        </a:spcAft>
                      </a:pPr>
                      <a:r>
                        <a:rPr lang="en-US" sz="1600" dirty="0">
                          <a:effectLst/>
                        </a:rPr>
                        <a:t> Resell to </a:t>
                      </a:r>
                    </a:p>
                    <a:p>
                      <a:pPr marL="285750" marR="0" indent="-285750" algn="just">
                        <a:spcBef>
                          <a:spcPts val="0"/>
                        </a:spcBef>
                        <a:spcAft>
                          <a:spcPts val="0"/>
                        </a:spcAft>
                        <a:buFont typeface="Arial" panose="020B0604020202020204" pitchFamily="34" charset="0"/>
                        <a:buChar char="•"/>
                      </a:pPr>
                      <a:r>
                        <a:rPr lang="en-US" sz="1600" dirty="0">
                          <a:effectLst/>
                        </a:rPr>
                        <a:t>Value-Added Resellers (VARs)</a:t>
                      </a:r>
                    </a:p>
                    <a:p>
                      <a:pPr marL="285750" marR="0" indent="-285750" algn="just">
                        <a:spcBef>
                          <a:spcPts val="0"/>
                        </a:spcBef>
                        <a:spcAft>
                          <a:spcPts val="0"/>
                        </a:spcAft>
                        <a:buFont typeface="Arial" panose="020B0604020202020204" pitchFamily="34" charset="0"/>
                        <a:buChar char="•"/>
                      </a:pPr>
                      <a:r>
                        <a:rPr lang="en-US" sz="1600" dirty="0">
                          <a:effectLst/>
                        </a:rPr>
                        <a:t>Independent Software Vendors (ISVs)</a:t>
                      </a:r>
                    </a:p>
                    <a:p>
                      <a:pPr marL="285750" marR="0" indent="-285750" algn="just">
                        <a:spcBef>
                          <a:spcPts val="0"/>
                        </a:spcBef>
                        <a:spcAft>
                          <a:spcPts val="0"/>
                        </a:spcAft>
                        <a:buFont typeface="Arial" panose="020B0604020202020204" pitchFamily="34" charset="0"/>
                        <a:buChar char="•"/>
                      </a:pPr>
                      <a:r>
                        <a:rPr lang="en-US" sz="1600" dirty="0">
                          <a:effectLst/>
                        </a:rPr>
                        <a:t>System Integrators (SI)</a:t>
                      </a:r>
                      <a:endParaRPr lang="en-US" sz="1600" dirty="0">
                        <a:effectLst/>
                        <a:latin typeface="+mn-lt"/>
                        <a:ea typeface="Raleway" panose="020B0003030101060003" pitchFamily="34" charset="0"/>
                        <a:cs typeface="Times New Roman" panose="02020603050405020304" pitchFamily="18" charset="0"/>
                      </a:endParaRPr>
                    </a:p>
                  </a:txBody>
                  <a:tcPr marL="68580" marR="68580" marT="0" marB="0" anchor="ct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487995921"/>
                  </a:ext>
                </a:extLst>
              </a:tr>
              <a:tr h="775323">
                <a:tc>
                  <a:txBody>
                    <a:bodyPr/>
                    <a:lstStyle/>
                    <a:p>
                      <a:pPr marL="0" marR="0" lvl="0" algn="l">
                        <a:spcBef>
                          <a:spcPts val="0"/>
                        </a:spcBef>
                        <a:spcAft>
                          <a:spcPts val="0"/>
                        </a:spcAft>
                      </a:pPr>
                      <a:r>
                        <a:rPr lang="en-US" sz="1200" b="1" dirty="0">
                          <a:effectLst/>
                        </a:rPr>
                        <a:t>Independent Software Vendors (ISVS)</a:t>
                      </a:r>
                      <a:endParaRPr lang="en-US" sz="1200" b="1" dirty="0">
                        <a:solidFill>
                          <a:schemeClr val="tx1"/>
                        </a:solidFill>
                        <a:effectLst/>
                        <a:latin typeface="+mn-lt"/>
                        <a:ea typeface="Raleway" panose="020B0003030101060003" pitchFamily="34" charset="0"/>
                        <a:cs typeface="Times New Roman" panose="02020603050405020304" pitchFamily="18" charset="0"/>
                      </a:endParaRPr>
                    </a:p>
                  </a:txBody>
                  <a:tcPr marL="68580" marR="68580" marT="0" marB="0" anchor="ctr">
                    <a:lnL w="38100" cap="flat" cmpd="sng" algn="ctr">
                      <a:solidFill>
                        <a:srgbClr val="C00000"/>
                      </a:solidFill>
                      <a:prstDash val="solid"/>
                      <a:round/>
                      <a:headEnd type="none" w="med" len="med"/>
                      <a:tailEnd type="none" w="med" len="med"/>
                    </a:lnL>
                    <a:lnT w="38100" cap="flat" cmpd="sng" algn="ctr">
                      <a:solidFill>
                        <a:srgbClr val="C00000"/>
                      </a:solidFill>
                      <a:prstDash val="solid"/>
                      <a:round/>
                      <a:headEnd type="none" w="med" len="med"/>
                      <a:tailEnd type="none" w="med" len="med"/>
                    </a:lnT>
                    <a:solidFill>
                      <a:schemeClr val="accent1">
                        <a:lumMod val="40000"/>
                        <a:lumOff val="60000"/>
                      </a:schemeClr>
                    </a:solidFill>
                  </a:tcPr>
                </a:tc>
                <a:tc>
                  <a:txBody>
                    <a:bodyPr/>
                    <a:lstStyle/>
                    <a:p>
                      <a:pPr marL="0" marR="0" algn="just">
                        <a:spcBef>
                          <a:spcPts val="0"/>
                        </a:spcBef>
                        <a:spcAft>
                          <a:spcPts val="0"/>
                        </a:spcAft>
                      </a:pPr>
                      <a:r>
                        <a:rPr lang="en-US" sz="1600" dirty="0">
                          <a:effectLst/>
                        </a:rPr>
                        <a:t>Small and Medium sized Businesses and Organizations (SMB)</a:t>
                      </a:r>
                      <a:endParaRPr lang="en-US" sz="1600" dirty="0">
                        <a:effectLst/>
                        <a:latin typeface="+mn-lt"/>
                      </a:endParaRPr>
                    </a:p>
                  </a:txBody>
                  <a:tcPr marL="68580" marR="68580" marT="0" marB="0" anchor="ctr">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1539684"/>
                  </a:ext>
                </a:extLst>
              </a:tr>
              <a:tr h="740095">
                <a:tc>
                  <a:txBody>
                    <a:bodyPr/>
                    <a:lstStyle/>
                    <a:p>
                      <a:pPr marL="0" marR="0" lvl="0" algn="l">
                        <a:spcBef>
                          <a:spcPts val="0"/>
                        </a:spcBef>
                        <a:spcAft>
                          <a:spcPts val="0"/>
                        </a:spcAft>
                      </a:pPr>
                      <a:r>
                        <a:rPr lang="en-US" sz="1200" b="1" dirty="0">
                          <a:effectLst/>
                        </a:rPr>
                        <a:t>Value-added Resellers (“VAR”)</a:t>
                      </a:r>
                      <a:endParaRPr lang="en-US" sz="1200" b="1" dirty="0">
                        <a:solidFill>
                          <a:schemeClr val="tx1"/>
                        </a:solidFill>
                        <a:effectLst/>
                        <a:latin typeface="+mn-lt"/>
                        <a:ea typeface="Raleway" panose="020B0003030101060003" pitchFamily="34" charset="0"/>
                        <a:cs typeface="Times New Roman" panose="02020603050405020304" pitchFamily="18" charset="0"/>
                      </a:endParaRPr>
                    </a:p>
                  </a:txBody>
                  <a:tcPr marL="68580" marR="68580" marT="0" marB="0" anchor="ctr">
                    <a:lnL w="38100" cap="flat" cmpd="sng" algn="ctr">
                      <a:solidFill>
                        <a:srgbClr val="C00000"/>
                      </a:solidFill>
                      <a:prstDash val="solid"/>
                      <a:round/>
                      <a:headEnd type="none" w="med" len="med"/>
                      <a:tailEnd type="none" w="med" len="med"/>
                    </a:lnL>
                    <a:lnB w="38100" cap="flat" cmpd="sng" algn="ctr">
                      <a:solidFill>
                        <a:srgbClr val="C00000"/>
                      </a:solidFill>
                      <a:prstDash val="solid"/>
                      <a:round/>
                      <a:headEnd type="none" w="med" len="med"/>
                      <a:tailEnd type="none" w="med" len="med"/>
                    </a:lnB>
                    <a:solidFill>
                      <a:schemeClr val="accent1">
                        <a:lumMod val="40000"/>
                        <a:lumOff val="60000"/>
                      </a:schemeClr>
                    </a:solidFill>
                  </a:tcPr>
                </a:tc>
                <a:tc>
                  <a:txBody>
                    <a:bodyPr/>
                    <a:lstStyle/>
                    <a:p>
                      <a:pPr marL="0" marR="0" algn="just">
                        <a:spcBef>
                          <a:spcPts val="0"/>
                        </a:spcBef>
                        <a:spcAft>
                          <a:spcPts val="0"/>
                        </a:spcAft>
                      </a:pPr>
                      <a:r>
                        <a:rPr lang="en-US" sz="1600" dirty="0">
                          <a:effectLst/>
                        </a:rPr>
                        <a:t>Small and Medium sized Businesses and Organizations (SMB)</a:t>
                      </a:r>
                      <a:endParaRPr lang="en-US" sz="1600" dirty="0">
                        <a:effectLst/>
                        <a:latin typeface="+mn-lt"/>
                      </a:endParaRPr>
                    </a:p>
                  </a:txBody>
                  <a:tcPr marL="68580" marR="68580" marT="0" marB="0" anchor="ctr">
                    <a:lnR w="38100" cap="flat" cmpd="sng" algn="ctr">
                      <a:solidFill>
                        <a:srgbClr val="C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381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54078740"/>
                  </a:ext>
                </a:extLst>
              </a:tr>
              <a:tr h="717187">
                <a:tc>
                  <a:txBody>
                    <a:bodyPr/>
                    <a:lstStyle/>
                    <a:p>
                      <a:pPr marL="0" marR="0" lvl="0" algn="l">
                        <a:spcBef>
                          <a:spcPts val="0"/>
                        </a:spcBef>
                        <a:spcAft>
                          <a:spcPts val="0"/>
                        </a:spcAft>
                      </a:pPr>
                      <a:r>
                        <a:rPr lang="en-US" sz="1200" b="1" dirty="0">
                          <a:effectLst/>
                        </a:rPr>
                        <a:t>System Integrators (“SI”)</a:t>
                      </a:r>
                      <a:endParaRPr lang="en-US" sz="1200" b="1" dirty="0">
                        <a:solidFill>
                          <a:schemeClr val="tx1"/>
                        </a:solidFill>
                        <a:effectLst/>
                        <a:latin typeface="+mn-lt"/>
                        <a:ea typeface="Raleway" panose="020B0003030101060003" pitchFamily="34" charset="0"/>
                        <a:cs typeface="Times New Roman" panose="02020603050405020304" pitchFamily="18" charset="0"/>
                      </a:endParaRPr>
                    </a:p>
                  </a:txBody>
                  <a:tcPr marL="68580" marR="68580" marT="0" marB="0" anchor="ctr">
                    <a:lnT w="38100" cap="flat" cmpd="sng" algn="ctr">
                      <a:solidFill>
                        <a:srgbClr val="C00000"/>
                      </a:solidFill>
                      <a:prstDash val="solid"/>
                      <a:round/>
                      <a:headEnd type="none" w="med" len="med"/>
                      <a:tailEnd type="none" w="med" len="med"/>
                    </a:lnT>
                    <a:solidFill>
                      <a:schemeClr val="accent1">
                        <a:lumMod val="40000"/>
                        <a:lumOff val="60000"/>
                      </a:schemeClr>
                    </a:solidFill>
                  </a:tcPr>
                </a:tc>
                <a:tc>
                  <a:txBody>
                    <a:bodyPr/>
                    <a:lstStyle/>
                    <a:p>
                      <a:pPr marL="0" marR="0" algn="just">
                        <a:spcBef>
                          <a:spcPts val="0"/>
                        </a:spcBef>
                        <a:spcAft>
                          <a:spcPts val="0"/>
                        </a:spcAft>
                      </a:pPr>
                      <a:r>
                        <a:rPr lang="en-US" sz="1600" dirty="0">
                          <a:effectLst/>
                        </a:rPr>
                        <a:t>Small and Medium sized Businesses and Organizations (SMB)</a:t>
                      </a:r>
                      <a:endParaRPr lang="en-US" sz="1600" dirty="0">
                        <a:effectLst/>
                        <a:latin typeface="+mn-lt"/>
                      </a:endParaRPr>
                    </a:p>
                  </a:txBody>
                  <a:tcPr marL="68580" marR="68580" marT="0" marB="0" anchor="ctr">
                    <a:lnT w="3810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8378990"/>
                  </a:ext>
                </a:extLst>
              </a:tr>
              <a:tr h="595689">
                <a:tc>
                  <a:txBody>
                    <a:bodyPr/>
                    <a:lstStyle/>
                    <a:p>
                      <a:pPr marL="0" marR="0" lvl="0" algn="l">
                        <a:spcBef>
                          <a:spcPts val="0"/>
                        </a:spcBef>
                        <a:spcAft>
                          <a:spcPts val="0"/>
                        </a:spcAft>
                      </a:pPr>
                      <a:r>
                        <a:rPr lang="en-US" sz="1200" b="1" dirty="0">
                          <a:effectLst/>
                        </a:rPr>
                        <a:t>Retailers</a:t>
                      </a:r>
                      <a:endParaRPr lang="en-US" sz="1200" b="1" dirty="0">
                        <a:solidFill>
                          <a:schemeClr val="tx1"/>
                        </a:solidFill>
                        <a:effectLst/>
                        <a:latin typeface="+mn-lt"/>
                        <a:ea typeface="Raleway" panose="020B0003030101060003"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indent="0" algn="just">
                        <a:spcBef>
                          <a:spcPts val="0"/>
                        </a:spcBef>
                        <a:spcAft>
                          <a:spcPts val="0"/>
                        </a:spcAft>
                        <a:buFont typeface="Arial" panose="020B0604020202020204" pitchFamily="34" charset="0"/>
                        <a:buNone/>
                      </a:pPr>
                      <a:r>
                        <a:rPr lang="en-US" sz="1600" dirty="0">
                          <a:effectLst/>
                        </a:rPr>
                        <a:t>Consumers</a:t>
                      </a:r>
                      <a:endParaRPr lang="en-US" sz="1600" dirty="0">
                        <a:effectLst/>
                        <a:latin typeface="+mn-lt"/>
                        <a:ea typeface="Raleway" panose="020B0003030101060003" pitchFamily="34" charset="0"/>
                        <a:cs typeface="Times New Roman" panose="02020603050405020304" pitchFamily="18" charset="0"/>
                      </a:endParaRPr>
                    </a:p>
                  </a:txBody>
                  <a:tcPr marL="68580" marR="68580" marT="0" marB="0" anchor="ctr">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83722101"/>
                  </a:ext>
                </a:extLst>
              </a:tr>
            </a:tbl>
          </a:graphicData>
        </a:graphic>
      </p:graphicFrame>
    </p:spTree>
    <p:extLst>
      <p:ext uri="{BB962C8B-B14F-4D97-AF65-F5344CB8AC3E}">
        <p14:creationId xmlns:p14="http://schemas.microsoft.com/office/powerpoint/2010/main" val="24490047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8B34-BE8F-4651-BEEE-47EBB3AE9273}"/>
              </a:ext>
            </a:extLst>
          </p:cNvPr>
          <p:cNvSpPr>
            <a:spLocks noGrp="1"/>
          </p:cNvSpPr>
          <p:nvPr>
            <p:ph type="title"/>
          </p:nvPr>
        </p:nvSpPr>
        <p:spPr>
          <a:xfrm>
            <a:off x="703613" y="20884"/>
            <a:ext cx="10515600" cy="1325563"/>
          </a:xfrm>
        </p:spPr>
        <p:txBody>
          <a:bodyPr/>
          <a:lstStyle/>
          <a:p>
            <a:r>
              <a:rPr lang="en-US" dirty="0">
                <a:solidFill>
                  <a:srgbClr val="C00000"/>
                </a:solidFill>
              </a:rPr>
              <a:t>LICENSING SOLUTION PARTNERS</a:t>
            </a:r>
            <a:br>
              <a:rPr lang="en-US" dirty="0">
                <a:solidFill>
                  <a:srgbClr val="C00000"/>
                </a:solidFill>
              </a:rPr>
            </a:br>
            <a:r>
              <a:rPr lang="en-US" sz="2800" dirty="0">
                <a:solidFill>
                  <a:srgbClr val="C00000"/>
                </a:solidFill>
              </a:rPr>
              <a:t>“Trusted Partners”</a:t>
            </a:r>
            <a:endParaRPr lang="en-US" dirty="0"/>
          </a:p>
        </p:txBody>
      </p:sp>
      <p:sp>
        <p:nvSpPr>
          <p:cNvPr id="6" name="Rectangle 5">
            <a:extLst>
              <a:ext uri="{FF2B5EF4-FFF2-40B4-BE49-F238E27FC236}">
                <a16:creationId xmlns:a16="http://schemas.microsoft.com/office/drawing/2014/main" id="{FD7F3B88-6C19-4F70-91C0-79801F37E208}"/>
              </a:ext>
            </a:extLst>
          </p:cNvPr>
          <p:cNvSpPr/>
          <p:nvPr/>
        </p:nvSpPr>
        <p:spPr>
          <a:xfrm>
            <a:off x="1641411" y="1217924"/>
            <a:ext cx="4891987" cy="2031325"/>
          </a:xfrm>
          <a:prstGeom prst="rect">
            <a:avLst/>
          </a:prstGeom>
        </p:spPr>
        <p:txBody>
          <a:bodyPr wrap="square">
            <a:spAutoFit/>
          </a:bodyPr>
          <a:lstStyle/>
          <a:p>
            <a:pPr algn="just"/>
            <a:r>
              <a:rPr lang="en-US" sz="1400" dirty="0"/>
              <a:t>The software vendor provides certification services for a certification fee and logo usage to software companies.</a:t>
            </a:r>
          </a:p>
          <a:p>
            <a:pPr algn="just"/>
            <a:endParaRPr lang="en-US" sz="1400" dirty="0"/>
          </a:p>
          <a:p>
            <a:pPr algn="just"/>
            <a:r>
              <a:rPr lang="en-US" sz="1400" dirty="0"/>
              <a:t>Trusted Partners sell their software to customers. They pay a Certification Fee to software company.</a:t>
            </a:r>
          </a:p>
          <a:p>
            <a:pPr algn="just"/>
            <a:endParaRPr lang="en-US" sz="1400" dirty="0"/>
          </a:p>
          <a:p>
            <a:pPr algn="just"/>
            <a:r>
              <a:rPr lang="en-US" sz="1400" dirty="0"/>
              <a:t>Partners that get certified create value for the company that offers software in their solutions because the solution scope is extended by the partner products.</a:t>
            </a:r>
          </a:p>
        </p:txBody>
      </p:sp>
      <p:grpSp>
        <p:nvGrpSpPr>
          <p:cNvPr id="3" name="Group 2">
            <a:extLst>
              <a:ext uri="{FF2B5EF4-FFF2-40B4-BE49-F238E27FC236}">
                <a16:creationId xmlns:a16="http://schemas.microsoft.com/office/drawing/2014/main" id="{EA8DFC25-254B-4886-AF81-30318AEEF3EF}"/>
              </a:ext>
            </a:extLst>
          </p:cNvPr>
          <p:cNvGrpSpPr/>
          <p:nvPr/>
        </p:nvGrpSpPr>
        <p:grpSpPr>
          <a:xfrm>
            <a:off x="6709434" y="1520077"/>
            <a:ext cx="5118389" cy="4036662"/>
            <a:chOff x="5645454" y="1520076"/>
            <a:chExt cx="6182369" cy="4937183"/>
          </a:xfrm>
        </p:grpSpPr>
        <p:grpSp>
          <p:nvGrpSpPr>
            <p:cNvPr id="22" name="Group 21">
              <a:extLst>
                <a:ext uri="{FF2B5EF4-FFF2-40B4-BE49-F238E27FC236}">
                  <a16:creationId xmlns:a16="http://schemas.microsoft.com/office/drawing/2014/main" id="{ED0C8D11-C225-40FF-BB96-E87DD680BC7F}"/>
                </a:ext>
              </a:extLst>
            </p:cNvPr>
            <p:cNvGrpSpPr/>
            <p:nvPr/>
          </p:nvGrpSpPr>
          <p:grpSpPr>
            <a:xfrm>
              <a:off x="5961413" y="1520076"/>
              <a:ext cx="5866410" cy="3970311"/>
              <a:chOff x="204079" y="1467558"/>
              <a:chExt cx="4876197" cy="2928229"/>
            </a:xfrm>
          </p:grpSpPr>
          <p:cxnSp>
            <p:nvCxnSpPr>
              <p:cNvPr id="12" name="Straight Arrow Connector 11">
                <a:extLst>
                  <a:ext uri="{FF2B5EF4-FFF2-40B4-BE49-F238E27FC236}">
                    <a16:creationId xmlns:a16="http://schemas.microsoft.com/office/drawing/2014/main" id="{1C7B4D60-68E9-4E6E-9F98-5853C977DC26}"/>
                  </a:ext>
                </a:extLst>
              </p:cNvPr>
              <p:cNvCxnSpPr>
                <a:cxnSpLocks/>
              </p:cNvCxnSpPr>
              <p:nvPr/>
            </p:nvCxnSpPr>
            <p:spPr>
              <a:xfrm>
                <a:off x="2024739" y="3665852"/>
                <a:ext cx="1234876" cy="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841FE5C8-6F45-4CC3-BD55-F43EB09B98C6}"/>
                  </a:ext>
                </a:extLst>
              </p:cNvPr>
              <p:cNvGrpSpPr/>
              <p:nvPr/>
            </p:nvGrpSpPr>
            <p:grpSpPr>
              <a:xfrm>
                <a:off x="204079" y="1467558"/>
                <a:ext cx="4876197" cy="2928229"/>
                <a:chOff x="215461" y="1404503"/>
                <a:chExt cx="4876197" cy="2928229"/>
              </a:xfrm>
            </p:grpSpPr>
            <p:grpSp>
              <p:nvGrpSpPr>
                <p:cNvPr id="10" name="Group 9">
                  <a:extLst>
                    <a:ext uri="{FF2B5EF4-FFF2-40B4-BE49-F238E27FC236}">
                      <a16:creationId xmlns:a16="http://schemas.microsoft.com/office/drawing/2014/main" id="{FEDFA57D-4208-4C99-8352-51F8009DA97E}"/>
                    </a:ext>
                  </a:extLst>
                </p:cNvPr>
                <p:cNvGrpSpPr/>
                <p:nvPr/>
              </p:nvGrpSpPr>
              <p:grpSpPr>
                <a:xfrm>
                  <a:off x="215461" y="1404503"/>
                  <a:ext cx="4876197" cy="2873975"/>
                  <a:chOff x="131027" y="1518753"/>
                  <a:chExt cx="4876197" cy="2873975"/>
                </a:xfrm>
              </p:grpSpPr>
              <p:sp>
                <p:nvSpPr>
                  <p:cNvPr id="7" name="Oval 6">
                    <a:extLst>
                      <a:ext uri="{FF2B5EF4-FFF2-40B4-BE49-F238E27FC236}">
                        <a16:creationId xmlns:a16="http://schemas.microsoft.com/office/drawing/2014/main" id="{D318F648-83BC-425C-99E2-D45A285328DF}"/>
                      </a:ext>
                    </a:extLst>
                  </p:cNvPr>
                  <p:cNvSpPr/>
                  <p:nvPr/>
                </p:nvSpPr>
                <p:spPr>
                  <a:xfrm>
                    <a:off x="1462669" y="1518753"/>
                    <a:ext cx="1828800" cy="1070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Software Company</a:t>
                    </a:r>
                  </a:p>
                </p:txBody>
              </p:sp>
              <p:sp>
                <p:nvSpPr>
                  <p:cNvPr id="8" name="Oval 7">
                    <a:extLst>
                      <a:ext uri="{FF2B5EF4-FFF2-40B4-BE49-F238E27FC236}">
                        <a16:creationId xmlns:a16="http://schemas.microsoft.com/office/drawing/2014/main" id="{87599FF0-A5AF-4C53-B51D-253773AB1F57}"/>
                      </a:ext>
                    </a:extLst>
                  </p:cNvPr>
                  <p:cNvSpPr/>
                  <p:nvPr/>
                </p:nvSpPr>
                <p:spPr>
                  <a:xfrm>
                    <a:off x="3178424" y="3322210"/>
                    <a:ext cx="1828800" cy="1070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Customer</a:t>
                    </a:r>
                  </a:p>
                </p:txBody>
              </p:sp>
              <p:sp>
                <p:nvSpPr>
                  <p:cNvPr id="9" name="Oval 8">
                    <a:extLst>
                      <a:ext uri="{FF2B5EF4-FFF2-40B4-BE49-F238E27FC236}">
                        <a16:creationId xmlns:a16="http://schemas.microsoft.com/office/drawing/2014/main" id="{FCCE7F09-8CDC-4CE0-A66C-29C9F6570708}"/>
                      </a:ext>
                    </a:extLst>
                  </p:cNvPr>
                  <p:cNvSpPr/>
                  <p:nvPr/>
                </p:nvSpPr>
                <p:spPr>
                  <a:xfrm>
                    <a:off x="131027" y="3322211"/>
                    <a:ext cx="1828800" cy="1070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Partner</a:t>
                    </a:r>
                  </a:p>
                </p:txBody>
              </p:sp>
            </p:grpSp>
            <p:cxnSp>
              <p:nvCxnSpPr>
                <p:cNvPr id="14" name="Straight Arrow Connector 13">
                  <a:extLst>
                    <a:ext uri="{FF2B5EF4-FFF2-40B4-BE49-F238E27FC236}">
                      <a16:creationId xmlns:a16="http://schemas.microsoft.com/office/drawing/2014/main" id="{ABF9B3F2-B21D-452B-BABF-579FF53C5E5D}"/>
                    </a:ext>
                  </a:extLst>
                </p:cNvPr>
                <p:cNvCxnSpPr>
                  <a:cxnSpLocks/>
                </p:cNvCxnSpPr>
                <p:nvPr/>
              </p:nvCxnSpPr>
              <p:spPr>
                <a:xfrm flipH="1">
                  <a:off x="1303416" y="2342293"/>
                  <a:ext cx="685064" cy="889715"/>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15" name="Arc 14">
                  <a:extLst>
                    <a:ext uri="{FF2B5EF4-FFF2-40B4-BE49-F238E27FC236}">
                      <a16:creationId xmlns:a16="http://schemas.microsoft.com/office/drawing/2014/main" id="{2B73D164-AF44-4AEA-AD80-F57C129C0F00}"/>
                    </a:ext>
                  </a:extLst>
                </p:cNvPr>
                <p:cNvSpPr/>
                <p:nvPr/>
              </p:nvSpPr>
              <p:spPr>
                <a:xfrm rot="13959810" flipH="1">
                  <a:off x="1950929" y="2572281"/>
                  <a:ext cx="1557736" cy="1963166"/>
                </a:xfrm>
                <a:prstGeom prst="arc">
                  <a:avLst/>
                </a:prstGeom>
                <a:ln w="34925">
                  <a:prstDash val="lgDash"/>
                  <a:head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4B76631F-B6F5-40A0-963A-2DC67E578284}"/>
                    </a:ext>
                  </a:extLst>
                </p:cNvPr>
                <p:cNvSpPr/>
                <p:nvPr/>
              </p:nvSpPr>
              <p:spPr>
                <a:xfrm rot="14934855">
                  <a:off x="885053" y="1652879"/>
                  <a:ext cx="1557736" cy="1963166"/>
                </a:xfrm>
                <a:prstGeom prst="arc">
                  <a:avLst/>
                </a:prstGeom>
                <a:ln w="34925">
                  <a:prstDash val="lg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TextBox 17">
                  <a:extLst>
                    <a:ext uri="{FF2B5EF4-FFF2-40B4-BE49-F238E27FC236}">
                      <a16:creationId xmlns:a16="http://schemas.microsoft.com/office/drawing/2014/main" id="{045E3F84-032F-41BC-BE7A-16CCE5C16486}"/>
                    </a:ext>
                  </a:extLst>
                </p:cNvPr>
                <p:cNvSpPr txBox="1"/>
                <p:nvPr/>
              </p:nvSpPr>
              <p:spPr>
                <a:xfrm rot="18295369">
                  <a:off x="1403992" y="2559851"/>
                  <a:ext cx="1099042" cy="537234"/>
                </a:xfrm>
                <a:prstGeom prst="rect">
                  <a:avLst/>
                </a:prstGeom>
                <a:noFill/>
              </p:spPr>
              <p:txBody>
                <a:bodyPr wrap="square" rtlCol="0">
                  <a:spAutoFit/>
                </a:bodyPr>
                <a:lstStyle/>
                <a:p>
                  <a:pPr algn="ctr"/>
                  <a:r>
                    <a:rPr lang="en-US" dirty="0"/>
                    <a:t>Certify Partner</a:t>
                  </a:r>
                </a:p>
              </p:txBody>
            </p:sp>
            <p:sp>
              <p:nvSpPr>
                <p:cNvPr id="19" name="TextBox 18">
                  <a:extLst>
                    <a:ext uri="{FF2B5EF4-FFF2-40B4-BE49-F238E27FC236}">
                      <a16:creationId xmlns:a16="http://schemas.microsoft.com/office/drawing/2014/main" id="{11BA6FDC-E1BD-48C4-9999-ACA23D83FAA4}"/>
                    </a:ext>
                  </a:extLst>
                </p:cNvPr>
                <p:cNvSpPr txBox="1"/>
                <p:nvPr/>
              </p:nvSpPr>
              <p:spPr>
                <a:xfrm>
                  <a:off x="2104038" y="3639600"/>
                  <a:ext cx="1099042" cy="272394"/>
                </a:xfrm>
                <a:prstGeom prst="rect">
                  <a:avLst/>
                </a:prstGeom>
                <a:noFill/>
              </p:spPr>
              <p:txBody>
                <a:bodyPr wrap="square" rtlCol="0">
                  <a:spAutoFit/>
                </a:bodyPr>
                <a:lstStyle/>
                <a:p>
                  <a:r>
                    <a:rPr lang="en-US" dirty="0"/>
                    <a:t>Sells S/W</a:t>
                  </a:r>
                </a:p>
              </p:txBody>
            </p:sp>
          </p:grpSp>
        </p:grpSp>
        <p:grpSp>
          <p:nvGrpSpPr>
            <p:cNvPr id="28" name="Group 27">
              <a:extLst>
                <a:ext uri="{FF2B5EF4-FFF2-40B4-BE49-F238E27FC236}">
                  <a16:creationId xmlns:a16="http://schemas.microsoft.com/office/drawing/2014/main" id="{CF66084D-2C57-435C-8C48-3DDD978612FF}"/>
                </a:ext>
              </a:extLst>
            </p:cNvPr>
            <p:cNvGrpSpPr/>
            <p:nvPr/>
          </p:nvGrpSpPr>
          <p:grpSpPr>
            <a:xfrm>
              <a:off x="7471735" y="6087927"/>
              <a:ext cx="3256000" cy="369332"/>
              <a:chOff x="7251649" y="5988914"/>
              <a:chExt cx="3256000" cy="369332"/>
            </a:xfrm>
          </p:grpSpPr>
          <p:cxnSp>
            <p:nvCxnSpPr>
              <p:cNvPr id="23" name="Straight Arrow Connector 22">
                <a:extLst>
                  <a:ext uri="{FF2B5EF4-FFF2-40B4-BE49-F238E27FC236}">
                    <a16:creationId xmlns:a16="http://schemas.microsoft.com/office/drawing/2014/main" id="{D015D765-B80C-476F-81A8-95CE20DE7B00}"/>
                  </a:ext>
                </a:extLst>
              </p:cNvPr>
              <p:cNvCxnSpPr>
                <a:cxnSpLocks/>
              </p:cNvCxnSpPr>
              <p:nvPr/>
            </p:nvCxnSpPr>
            <p:spPr>
              <a:xfrm>
                <a:off x="7251649" y="6358246"/>
                <a:ext cx="1234876" cy="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3F93DDD-8489-4BEC-8016-526FE0CDE619}"/>
                  </a:ext>
                </a:extLst>
              </p:cNvPr>
              <p:cNvSpPr txBox="1"/>
              <p:nvPr/>
            </p:nvSpPr>
            <p:spPr>
              <a:xfrm>
                <a:off x="7353202" y="5988914"/>
                <a:ext cx="1099042" cy="349687"/>
              </a:xfrm>
              <a:prstGeom prst="rect">
                <a:avLst/>
              </a:prstGeom>
              <a:noFill/>
            </p:spPr>
            <p:txBody>
              <a:bodyPr wrap="square" rtlCol="0">
                <a:spAutoFit/>
              </a:bodyPr>
              <a:lstStyle/>
              <a:p>
                <a:r>
                  <a:rPr lang="en-US" sz="1400" dirty="0"/>
                  <a:t>Action</a:t>
                </a:r>
              </a:p>
            </p:txBody>
          </p:sp>
          <p:sp>
            <p:nvSpPr>
              <p:cNvPr id="25" name="TextBox 24">
                <a:extLst>
                  <a:ext uri="{FF2B5EF4-FFF2-40B4-BE49-F238E27FC236}">
                    <a16:creationId xmlns:a16="http://schemas.microsoft.com/office/drawing/2014/main" id="{7A6DC753-0493-41CC-B90A-415B40DF1060}"/>
                  </a:ext>
                </a:extLst>
              </p:cNvPr>
              <p:cNvSpPr txBox="1"/>
              <p:nvPr/>
            </p:nvSpPr>
            <p:spPr>
              <a:xfrm>
                <a:off x="9272772" y="5988914"/>
                <a:ext cx="1234877" cy="349687"/>
              </a:xfrm>
              <a:prstGeom prst="rect">
                <a:avLst/>
              </a:prstGeom>
              <a:noFill/>
            </p:spPr>
            <p:txBody>
              <a:bodyPr wrap="square" rtlCol="0">
                <a:spAutoFit/>
              </a:bodyPr>
              <a:lstStyle/>
              <a:p>
                <a:r>
                  <a:rPr lang="en-US" sz="1400" dirty="0"/>
                  <a:t>Payment</a:t>
                </a:r>
              </a:p>
            </p:txBody>
          </p:sp>
          <p:cxnSp>
            <p:nvCxnSpPr>
              <p:cNvPr id="26" name="Straight Arrow Connector 25">
                <a:extLst>
                  <a:ext uri="{FF2B5EF4-FFF2-40B4-BE49-F238E27FC236}">
                    <a16:creationId xmlns:a16="http://schemas.microsoft.com/office/drawing/2014/main" id="{0A33E193-10D7-4178-A5DA-75A98AE3B8C6}"/>
                  </a:ext>
                </a:extLst>
              </p:cNvPr>
              <p:cNvCxnSpPr>
                <a:cxnSpLocks/>
              </p:cNvCxnSpPr>
              <p:nvPr/>
            </p:nvCxnSpPr>
            <p:spPr>
              <a:xfrm>
                <a:off x="9272773" y="6358246"/>
                <a:ext cx="1234876" cy="0"/>
              </a:xfrm>
              <a:prstGeom prst="straightConnector1">
                <a:avLst/>
              </a:prstGeom>
              <a:ln w="41275">
                <a:prstDash val="lgDash"/>
                <a:tailEnd type="triangle"/>
              </a:ln>
            </p:spPr>
            <p:style>
              <a:lnRef idx="1">
                <a:schemeClr val="accent1"/>
              </a:lnRef>
              <a:fillRef idx="0">
                <a:schemeClr val="accent1"/>
              </a:fillRef>
              <a:effectRef idx="0">
                <a:schemeClr val="accent1"/>
              </a:effectRef>
              <a:fontRef idx="minor">
                <a:schemeClr val="tx1"/>
              </a:fontRef>
            </p:style>
          </p:cxnSp>
        </p:grpSp>
        <p:sp>
          <p:nvSpPr>
            <p:cNvPr id="27" name="TextBox 26">
              <a:extLst>
                <a:ext uri="{FF2B5EF4-FFF2-40B4-BE49-F238E27FC236}">
                  <a16:creationId xmlns:a16="http://schemas.microsoft.com/office/drawing/2014/main" id="{00D4BE08-41DC-4F21-BB71-486455D62330}"/>
                </a:ext>
              </a:extLst>
            </p:cNvPr>
            <p:cNvSpPr txBox="1"/>
            <p:nvPr/>
          </p:nvSpPr>
          <p:spPr>
            <a:xfrm>
              <a:off x="5645454" y="2099913"/>
              <a:ext cx="1416047" cy="369332"/>
            </a:xfrm>
            <a:prstGeom prst="rect">
              <a:avLst/>
            </a:prstGeom>
            <a:noFill/>
          </p:spPr>
          <p:txBody>
            <a:bodyPr wrap="square" rtlCol="0">
              <a:spAutoFit/>
            </a:bodyPr>
            <a:lstStyle/>
            <a:p>
              <a:r>
                <a:rPr lang="en-US" dirty="0"/>
                <a:t>Certify Fee</a:t>
              </a:r>
            </a:p>
          </p:txBody>
        </p:sp>
        <p:sp>
          <p:nvSpPr>
            <p:cNvPr id="29" name="TextBox 28">
              <a:extLst>
                <a:ext uri="{FF2B5EF4-FFF2-40B4-BE49-F238E27FC236}">
                  <a16:creationId xmlns:a16="http://schemas.microsoft.com/office/drawing/2014/main" id="{5482CF7E-5078-49FC-AEEB-E30037FB71D3}"/>
                </a:ext>
              </a:extLst>
            </p:cNvPr>
            <p:cNvSpPr txBox="1"/>
            <p:nvPr/>
          </p:nvSpPr>
          <p:spPr>
            <a:xfrm>
              <a:off x="8186529" y="5486918"/>
              <a:ext cx="1416047" cy="369332"/>
            </a:xfrm>
            <a:prstGeom prst="rect">
              <a:avLst/>
            </a:prstGeom>
            <a:noFill/>
          </p:spPr>
          <p:txBody>
            <a:bodyPr wrap="square" rtlCol="0">
              <a:spAutoFit/>
            </a:bodyPr>
            <a:lstStyle/>
            <a:p>
              <a:r>
                <a:rPr lang="en-US" dirty="0"/>
                <a:t>Revenue</a:t>
              </a:r>
            </a:p>
          </p:txBody>
        </p:sp>
      </p:grpSp>
      <p:graphicFrame>
        <p:nvGraphicFramePr>
          <p:cNvPr id="30" name="Table 29">
            <a:extLst>
              <a:ext uri="{FF2B5EF4-FFF2-40B4-BE49-F238E27FC236}">
                <a16:creationId xmlns:a16="http://schemas.microsoft.com/office/drawing/2014/main" id="{D9028FFB-26F4-43E8-90C5-EFE0ABC67D1A}"/>
              </a:ext>
            </a:extLst>
          </p:cNvPr>
          <p:cNvGraphicFramePr>
            <a:graphicFrameLocks noGrp="1"/>
          </p:cNvGraphicFramePr>
          <p:nvPr>
            <p:extLst>
              <p:ext uri="{D42A27DB-BD31-4B8C-83A1-F6EECF244321}">
                <p14:modId xmlns:p14="http://schemas.microsoft.com/office/powerpoint/2010/main" val="3767361660"/>
              </p:ext>
            </p:extLst>
          </p:nvPr>
        </p:nvGraphicFramePr>
        <p:xfrm>
          <a:off x="2433" y="1217924"/>
          <a:ext cx="1662311" cy="5640071"/>
        </p:xfrm>
        <a:graphic>
          <a:graphicData uri="http://schemas.openxmlformats.org/drawingml/2006/table">
            <a:tbl>
              <a:tblPr firstRow="1" firstCol="1" bandRow="1">
                <a:tableStyleId>{2D5ABB26-0587-4C30-8999-92F81FD0307C}</a:tableStyleId>
              </a:tblPr>
              <a:tblGrid>
                <a:gridCol w="1662311">
                  <a:extLst>
                    <a:ext uri="{9D8B030D-6E8A-4147-A177-3AD203B41FA5}">
                      <a16:colId xmlns:a16="http://schemas.microsoft.com/office/drawing/2014/main" val="1869818204"/>
                    </a:ext>
                  </a:extLst>
                </a:gridCol>
              </a:tblGrid>
              <a:tr h="971413">
                <a:tc>
                  <a:txBody>
                    <a:bodyPr/>
                    <a:lstStyle/>
                    <a:p>
                      <a:pPr marL="0" marR="0" lvl="0" algn="l">
                        <a:spcBef>
                          <a:spcPts val="0"/>
                        </a:spcBef>
                        <a:spcAft>
                          <a:spcPts val="0"/>
                        </a:spcAft>
                      </a:pPr>
                      <a:r>
                        <a:rPr lang="en-US" sz="1200" b="1" dirty="0">
                          <a:solidFill>
                            <a:schemeClr val="tx1"/>
                          </a:solidFill>
                          <a:effectLst/>
                        </a:rPr>
                        <a:t>Licensing Solution Partners (“LSP” Or “Trusted Partners”)</a:t>
                      </a:r>
                      <a:endParaRPr lang="en-US" sz="1200" b="1" dirty="0">
                        <a:solidFill>
                          <a:schemeClr val="tx1"/>
                        </a:solidFill>
                        <a:effectLst/>
                        <a:latin typeface="+mn-lt"/>
                        <a:ea typeface="Raleway" panose="020B0003030101060003" pitchFamily="34" charset="0"/>
                        <a:cs typeface="Times New Roman" panose="02020603050405020304" pitchFamily="18" charset="0"/>
                      </a:endParaRPr>
                    </a:p>
                  </a:txBody>
                  <a:tcPr marL="68580" marR="68580" marT="0" marB="0"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07058406"/>
                  </a:ext>
                </a:extLst>
              </a:tr>
              <a:tr h="1333441">
                <a:tc>
                  <a:txBody>
                    <a:bodyPr/>
                    <a:lstStyle/>
                    <a:p>
                      <a:pPr marL="0" marR="0" lvl="0" algn="l">
                        <a:spcBef>
                          <a:spcPts val="0"/>
                        </a:spcBef>
                        <a:spcAft>
                          <a:spcPts val="0"/>
                        </a:spcAft>
                      </a:pPr>
                      <a:r>
                        <a:rPr lang="en-US" sz="1200" b="1" dirty="0">
                          <a:solidFill>
                            <a:schemeClr val="bg1">
                              <a:lumMod val="65000"/>
                            </a:schemeClr>
                          </a:solidFill>
                          <a:effectLst/>
                        </a:rPr>
                        <a:t>Distributors</a:t>
                      </a:r>
                      <a:endParaRPr lang="en-US" sz="1200" b="1" dirty="0">
                        <a:solidFill>
                          <a:schemeClr val="bg1">
                            <a:lumMod val="65000"/>
                          </a:schemeClr>
                        </a:solidFill>
                        <a:effectLst/>
                        <a:latin typeface="+mn-lt"/>
                        <a:ea typeface="Raleway" panose="020B0003030101060003" pitchFamily="34" charset="0"/>
                        <a:cs typeface="Times New Roman" panose="02020603050405020304" pitchFamily="18" charset="0"/>
                      </a:endParaRPr>
                    </a:p>
                  </a:txBody>
                  <a:tcPr marL="68580" marR="68580" marT="0" marB="0" anchor="ctr">
                    <a:lnT w="38100" cap="flat" cmpd="sng" algn="ctr">
                      <a:solidFill>
                        <a:srgbClr val="C00000"/>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1954104899"/>
                  </a:ext>
                </a:extLst>
              </a:tr>
              <a:tr h="971413">
                <a:tc>
                  <a:txBody>
                    <a:bodyPr/>
                    <a:lstStyle/>
                    <a:p>
                      <a:pPr marL="0" marR="0" lvl="0" algn="l">
                        <a:spcBef>
                          <a:spcPts val="0"/>
                        </a:spcBef>
                        <a:spcAft>
                          <a:spcPts val="0"/>
                        </a:spcAft>
                      </a:pPr>
                      <a:r>
                        <a:rPr lang="en-US" sz="1200" b="1" dirty="0">
                          <a:solidFill>
                            <a:schemeClr val="bg1">
                              <a:lumMod val="65000"/>
                            </a:schemeClr>
                          </a:solidFill>
                          <a:effectLst/>
                        </a:rPr>
                        <a:t>Independent Software Vendors (ISVS)</a:t>
                      </a:r>
                      <a:endParaRPr lang="en-US" sz="1200" b="1" dirty="0">
                        <a:solidFill>
                          <a:schemeClr val="bg1">
                            <a:lumMod val="65000"/>
                          </a:schemeClr>
                        </a:solidFill>
                        <a:effectLst/>
                        <a:latin typeface="+mn-lt"/>
                        <a:ea typeface="Raleway" panose="020B0003030101060003"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2220840474"/>
                  </a:ext>
                </a:extLst>
              </a:tr>
              <a:tr h="852150">
                <a:tc>
                  <a:txBody>
                    <a:bodyPr/>
                    <a:lstStyle/>
                    <a:p>
                      <a:pPr marL="0" marR="0" lvl="0" algn="l">
                        <a:spcBef>
                          <a:spcPts val="0"/>
                        </a:spcBef>
                        <a:spcAft>
                          <a:spcPts val="0"/>
                        </a:spcAft>
                      </a:pPr>
                      <a:r>
                        <a:rPr lang="en-US" sz="1200" b="1" dirty="0">
                          <a:solidFill>
                            <a:schemeClr val="bg1">
                              <a:lumMod val="65000"/>
                            </a:schemeClr>
                          </a:solidFill>
                          <a:effectLst/>
                        </a:rPr>
                        <a:t>Value-added Resellers (“VAR”)</a:t>
                      </a:r>
                      <a:endParaRPr lang="en-US" sz="1200" b="1" dirty="0">
                        <a:solidFill>
                          <a:schemeClr val="bg1">
                            <a:lumMod val="65000"/>
                          </a:schemeClr>
                        </a:solidFill>
                        <a:effectLst/>
                        <a:latin typeface="+mn-lt"/>
                        <a:ea typeface="Raleway" panose="020B0003030101060003"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2280656319"/>
                  </a:ext>
                </a:extLst>
              </a:tr>
              <a:tr h="825774">
                <a:tc>
                  <a:txBody>
                    <a:bodyPr/>
                    <a:lstStyle/>
                    <a:p>
                      <a:pPr marL="0" marR="0" lvl="0" algn="l">
                        <a:spcBef>
                          <a:spcPts val="0"/>
                        </a:spcBef>
                        <a:spcAft>
                          <a:spcPts val="0"/>
                        </a:spcAft>
                      </a:pPr>
                      <a:r>
                        <a:rPr lang="en-US" sz="1200" b="1" dirty="0">
                          <a:solidFill>
                            <a:schemeClr val="bg1">
                              <a:lumMod val="65000"/>
                            </a:schemeClr>
                          </a:solidFill>
                          <a:effectLst/>
                        </a:rPr>
                        <a:t>System Integrators (“SI”)</a:t>
                      </a:r>
                      <a:endParaRPr lang="en-US" sz="1200" b="1" dirty="0">
                        <a:solidFill>
                          <a:schemeClr val="bg1">
                            <a:lumMod val="65000"/>
                          </a:schemeClr>
                        </a:solidFill>
                        <a:effectLst/>
                        <a:latin typeface="+mn-lt"/>
                        <a:ea typeface="Raleway" panose="020B0003030101060003"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2543701751"/>
                  </a:ext>
                </a:extLst>
              </a:tr>
              <a:tr h="685880">
                <a:tc>
                  <a:txBody>
                    <a:bodyPr/>
                    <a:lstStyle/>
                    <a:p>
                      <a:pPr marL="0" marR="0" lvl="0" algn="l">
                        <a:spcBef>
                          <a:spcPts val="0"/>
                        </a:spcBef>
                        <a:spcAft>
                          <a:spcPts val="0"/>
                        </a:spcAft>
                      </a:pPr>
                      <a:r>
                        <a:rPr lang="en-US" sz="1200" b="1" dirty="0">
                          <a:solidFill>
                            <a:schemeClr val="bg1">
                              <a:lumMod val="65000"/>
                            </a:schemeClr>
                          </a:solidFill>
                          <a:effectLst/>
                        </a:rPr>
                        <a:t>Retailers</a:t>
                      </a:r>
                      <a:endParaRPr lang="en-US" sz="1200" b="1" dirty="0">
                        <a:solidFill>
                          <a:schemeClr val="bg1">
                            <a:lumMod val="65000"/>
                          </a:schemeClr>
                        </a:solidFill>
                        <a:effectLst/>
                        <a:latin typeface="+mn-lt"/>
                        <a:ea typeface="Raleway" panose="020B0003030101060003"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4043515322"/>
                  </a:ext>
                </a:extLst>
              </a:tr>
            </a:tbl>
          </a:graphicData>
        </a:graphic>
      </p:graphicFrame>
      <p:sp>
        <p:nvSpPr>
          <p:cNvPr id="4" name="TextBox 3">
            <a:extLst>
              <a:ext uri="{FF2B5EF4-FFF2-40B4-BE49-F238E27FC236}">
                <a16:creationId xmlns:a16="http://schemas.microsoft.com/office/drawing/2014/main" id="{F4343760-5928-4647-AE84-585327FF1014}"/>
              </a:ext>
            </a:extLst>
          </p:cNvPr>
          <p:cNvSpPr txBox="1"/>
          <p:nvPr/>
        </p:nvSpPr>
        <p:spPr>
          <a:xfrm>
            <a:off x="1621247" y="3493065"/>
            <a:ext cx="5461339" cy="3323987"/>
          </a:xfrm>
          <a:prstGeom prst="rect">
            <a:avLst/>
          </a:prstGeom>
          <a:noFill/>
        </p:spPr>
        <p:txBody>
          <a:bodyPr wrap="square" rtlCol="0">
            <a:spAutoFit/>
          </a:bodyPr>
          <a:lstStyle/>
          <a:p>
            <a:r>
              <a:rPr lang="en-US" sz="1400" b="1" dirty="0">
                <a:solidFill>
                  <a:srgbClr val="C00000"/>
                </a:solidFill>
              </a:rPr>
              <a:t>Impact for OpenLMIS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Creates ecosystem for support &amp; maintenance of software with established companies in market.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Broad reach at low cost as well as a low cost expansion strategy into new markets..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Creates economic motivations &amp; revenue generation for partners to offer software to customers.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Builds customer base for partners.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Revenue generation back to OpenLMIS through Certification Fee, i.e. percentage of sales</a:t>
            </a:r>
          </a:p>
        </p:txBody>
      </p:sp>
      <p:cxnSp>
        <p:nvCxnSpPr>
          <p:cNvPr id="11" name="Straight Connector 10">
            <a:extLst>
              <a:ext uri="{FF2B5EF4-FFF2-40B4-BE49-F238E27FC236}">
                <a16:creationId xmlns:a16="http://schemas.microsoft.com/office/drawing/2014/main" id="{4FAC7C6B-404A-44F0-B773-0EAF7FB7502F}"/>
              </a:ext>
            </a:extLst>
          </p:cNvPr>
          <p:cNvCxnSpPr/>
          <p:nvPr/>
        </p:nvCxnSpPr>
        <p:spPr>
          <a:xfrm>
            <a:off x="2288311" y="3429000"/>
            <a:ext cx="330656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43556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8B34-BE8F-4651-BEEE-47EBB3AE9273}"/>
              </a:ext>
            </a:extLst>
          </p:cNvPr>
          <p:cNvSpPr>
            <a:spLocks noGrp="1"/>
          </p:cNvSpPr>
          <p:nvPr>
            <p:ph type="title"/>
          </p:nvPr>
        </p:nvSpPr>
        <p:spPr>
          <a:xfrm>
            <a:off x="703613" y="20884"/>
            <a:ext cx="10515600" cy="1325563"/>
          </a:xfrm>
        </p:spPr>
        <p:txBody>
          <a:bodyPr/>
          <a:lstStyle/>
          <a:p>
            <a:r>
              <a:rPr lang="en-US" dirty="0">
                <a:solidFill>
                  <a:srgbClr val="C00000"/>
                </a:solidFill>
              </a:rPr>
              <a:t>CERTIFIED PARTNER</a:t>
            </a:r>
            <a:r>
              <a:rPr lang="en-US" dirty="0"/>
              <a:t>:  ISVs, VARs </a:t>
            </a:r>
          </a:p>
        </p:txBody>
      </p:sp>
      <p:sp>
        <p:nvSpPr>
          <p:cNvPr id="6" name="Rectangle 5">
            <a:extLst>
              <a:ext uri="{FF2B5EF4-FFF2-40B4-BE49-F238E27FC236}">
                <a16:creationId xmlns:a16="http://schemas.microsoft.com/office/drawing/2014/main" id="{FD7F3B88-6C19-4F70-91C0-79801F37E208}"/>
              </a:ext>
            </a:extLst>
          </p:cNvPr>
          <p:cNvSpPr/>
          <p:nvPr/>
        </p:nvSpPr>
        <p:spPr>
          <a:xfrm>
            <a:off x="1641412" y="1217924"/>
            <a:ext cx="5057020" cy="2246769"/>
          </a:xfrm>
          <a:prstGeom prst="rect">
            <a:avLst/>
          </a:prstGeom>
        </p:spPr>
        <p:txBody>
          <a:bodyPr wrap="square">
            <a:spAutoFit/>
          </a:bodyPr>
          <a:lstStyle/>
          <a:p>
            <a:pPr algn="just"/>
            <a:r>
              <a:rPr lang="en-US" sz="1400" dirty="0"/>
              <a:t>The software vendor provides certification services for a certification fee and logo usage to software companies.</a:t>
            </a:r>
          </a:p>
          <a:p>
            <a:pPr algn="just"/>
            <a:endParaRPr lang="en-US" sz="1400" dirty="0"/>
          </a:p>
          <a:p>
            <a:pPr algn="just"/>
            <a:r>
              <a:rPr lang="en-US" sz="1400" dirty="0"/>
              <a:t>Software companies sell their software to customers. No revenue share is paid to the software vendor.</a:t>
            </a:r>
          </a:p>
          <a:p>
            <a:pPr algn="just"/>
            <a:endParaRPr lang="en-US" sz="1400" dirty="0"/>
          </a:p>
          <a:p>
            <a:pPr algn="just"/>
            <a:r>
              <a:rPr lang="en-US" sz="1400" dirty="0"/>
              <a:t>Partners that get certified create value for the company that offers software in their solutions because the solution scope is extended by the partner products.</a:t>
            </a:r>
          </a:p>
          <a:p>
            <a:pPr algn="just"/>
            <a:endParaRPr lang="en-US" sz="1400" dirty="0"/>
          </a:p>
        </p:txBody>
      </p:sp>
      <p:grpSp>
        <p:nvGrpSpPr>
          <p:cNvPr id="3" name="Group 2">
            <a:extLst>
              <a:ext uri="{FF2B5EF4-FFF2-40B4-BE49-F238E27FC236}">
                <a16:creationId xmlns:a16="http://schemas.microsoft.com/office/drawing/2014/main" id="{EA8DFC25-254B-4886-AF81-30318AEEF3EF}"/>
              </a:ext>
            </a:extLst>
          </p:cNvPr>
          <p:cNvGrpSpPr/>
          <p:nvPr/>
        </p:nvGrpSpPr>
        <p:grpSpPr>
          <a:xfrm>
            <a:off x="6803963" y="1520077"/>
            <a:ext cx="5023860" cy="3670902"/>
            <a:chOff x="5645454" y="1520076"/>
            <a:chExt cx="6182369" cy="4937183"/>
          </a:xfrm>
        </p:grpSpPr>
        <p:grpSp>
          <p:nvGrpSpPr>
            <p:cNvPr id="22" name="Group 21">
              <a:extLst>
                <a:ext uri="{FF2B5EF4-FFF2-40B4-BE49-F238E27FC236}">
                  <a16:creationId xmlns:a16="http://schemas.microsoft.com/office/drawing/2014/main" id="{ED0C8D11-C225-40FF-BB96-E87DD680BC7F}"/>
                </a:ext>
              </a:extLst>
            </p:cNvPr>
            <p:cNvGrpSpPr/>
            <p:nvPr/>
          </p:nvGrpSpPr>
          <p:grpSpPr>
            <a:xfrm>
              <a:off x="5961413" y="1520076"/>
              <a:ext cx="5866410" cy="3970311"/>
              <a:chOff x="204079" y="1467558"/>
              <a:chExt cx="4876197" cy="2928229"/>
            </a:xfrm>
          </p:grpSpPr>
          <p:cxnSp>
            <p:nvCxnSpPr>
              <p:cNvPr id="12" name="Straight Arrow Connector 11">
                <a:extLst>
                  <a:ext uri="{FF2B5EF4-FFF2-40B4-BE49-F238E27FC236}">
                    <a16:creationId xmlns:a16="http://schemas.microsoft.com/office/drawing/2014/main" id="{1C7B4D60-68E9-4E6E-9F98-5853C977DC26}"/>
                  </a:ext>
                </a:extLst>
              </p:cNvPr>
              <p:cNvCxnSpPr>
                <a:cxnSpLocks/>
              </p:cNvCxnSpPr>
              <p:nvPr/>
            </p:nvCxnSpPr>
            <p:spPr>
              <a:xfrm>
                <a:off x="2024739" y="3665852"/>
                <a:ext cx="1234876" cy="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841FE5C8-6F45-4CC3-BD55-F43EB09B98C6}"/>
                  </a:ext>
                </a:extLst>
              </p:cNvPr>
              <p:cNvGrpSpPr/>
              <p:nvPr/>
            </p:nvGrpSpPr>
            <p:grpSpPr>
              <a:xfrm>
                <a:off x="204079" y="1467558"/>
                <a:ext cx="4876197" cy="2928229"/>
                <a:chOff x="215461" y="1404503"/>
                <a:chExt cx="4876197" cy="2928229"/>
              </a:xfrm>
            </p:grpSpPr>
            <p:grpSp>
              <p:nvGrpSpPr>
                <p:cNvPr id="10" name="Group 9">
                  <a:extLst>
                    <a:ext uri="{FF2B5EF4-FFF2-40B4-BE49-F238E27FC236}">
                      <a16:creationId xmlns:a16="http://schemas.microsoft.com/office/drawing/2014/main" id="{FEDFA57D-4208-4C99-8352-51F8009DA97E}"/>
                    </a:ext>
                  </a:extLst>
                </p:cNvPr>
                <p:cNvGrpSpPr/>
                <p:nvPr/>
              </p:nvGrpSpPr>
              <p:grpSpPr>
                <a:xfrm>
                  <a:off x="215461" y="1404503"/>
                  <a:ext cx="4876197" cy="2873975"/>
                  <a:chOff x="131027" y="1518753"/>
                  <a:chExt cx="4876197" cy="2873975"/>
                </a:xfrm>
              </p:grpSpPr>
              <p:sp>
                <p:nvSpPr>
                  <p:cNvPr id="7" name="Oval 6">
                    <a:extLst>
                      <a:ext uri="{FF2B5EF4-FFF2-40B4-BE49-F238E27FC236}">
                        <a16:creationId xmlns:a16="http://schemas.microsoft.com/office/drawing/2014/main" id="{D318F648-83BC-425C-99E2-D45A285328DF}"/>
                      </a:ext>
                    </a:extLst>
                  </p:cNvPr>
                  <p:cNvSpPr/>
                  <p:nvPr/>
                </p:nvSpPr>
                <p:spPr>
                  <a:xfrm>
                    <a:off x="1462669" y="1518753"/>
                    <a:ext cx="1828800" cy="1070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Software Company</a:t>
                    </a:r>
                  </a:p>
                </p:txBody>
              </p:sp>
              <p:sp>
                <p:nvSpPr>
                  <p:cNvPr id="8" name="Oval 7">
                    <a:extLst>
                      <a:ext uri="{FF2B5EF4-FFF2-40B4-BE49-F238E27FC236}">
                        <a16:creationId xmlns:a16="http://schemas.microsoft.com/office/drawing/2014/main" id="{87599FF0-A5AF-4C53-B51D-253773AB1F57}"/>
                      </a:ext>
                    </a:extLst>
                  </p:cNvPr>
                  <p:cNvSpPr/>
                  <p:nvPr/>
                </p:nvSpPr>
                <p:spPr>
                  <a:xfrm>
                    <a:off x="3178424" y="3322210"/>
                    <a:ext cx="1828800" cy="1070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Customer</a:t>
                    </a:r>
                  </a:p>
                </p:txBody>
              </p:sp>
              <p:sp>
                <p:nvSpPr>
                  <p:cNvPr id="9" name="Oval 8">
                    <a:extLst>
                      <a:ext uri="{FF2B5EF4-FFF2-40B4-BE49-F238E27FC236}">
                        <a16:creationId xmlns:a16="http://schemas.microsoft.com/office/drawing/2014/main" id="{FCCE7F09-8CDC-4CE0-A66C-29C9F6570708}"/>
                      </a:ext>
                    </a:extLst>
                  </p:cNvPr>
                  <p:cNvSpPr/>
                  <p:nvPr/>
                </p:nvSpPr>
                <p:spPr>
                  <a:xfrm>
                    <a:off x="131027" y="3322211"/>
                    <a:ext cx="1828800" cy="1070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Partner</a:t>
                    </a:r>
                  </a:p>
                </p:txBody>
              </p:sp>
            </p:grpSp>
            <p:cxnSp>
              <p:nvCxnSpPr>
                <p:cNvPr id="14" name="Straight Arrow Connector 13">
                  <a:extLst>
                    <a:ext uri="{FF2B5EF4-FFF2-40B4-BE49-F238E27FC236}">
                      <a16:creationId xmlns:a16="http://schemas.microsoft.com/office/drawing/2014/main" id="{ABF9B3F2-B21D-452B-BABF-579FF53C5E5D}"/>
                    </a:ext>
                  </a:extLst>
                </p:cNvPr>
                <p:cNvCxnSpPr>
                  <a:cxnSpLocks/>
                </p:cNvCxnSpPr>
                <p:nvPr/>
              </p:nvCxnSpPr>
              <p:spPr>
                <a:xfrm flipH="1">
                  <a:off x="1303416" y="2342293"/>
                  <a:ext cx="685064" cy="889715"/>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15" name="Arc 14">
                  <a:extLst>
                    <a:ext uri="{FF2B5EF4-FFF2-40B4-BE49-F238E27FC236}">
                      <a16:creationId xmlns:a16="http://schemas.microsoft.com/office/drawing/2014/main" id="{2B73D164-AF44-4AEA-AD80-F57C129C0F00}"/>
                    </a:ext>
                  </a:extLst>
                </p:cNvPr>
                <p:cNvSpPr/>
                <p:nvPr/>
              </p:nvSpPr>
              <p:spPr>
                <a:xfrm rot="13959810" flipH="1">
                  <a:off x="1950929" y="2572281"/>
                  <a:ext cx="1557736" cy="1963166"/>
                </a:xfrm>
                <a:prstGeom prst="arc">
                  <a:avLst/>
                </a:prstGeom>
                <a:ln w="34925">
                  <a:prstDash val="lgDash"/>
                  <a:head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4B76631F-B6F5-40A0-963A-2DC67E578284}"/>
                    </a:ext>
                  </a:extLst>
                </p:cNvPr>
                <p:cNvSpPr/>
                <p:nvPr/>
              </p:nvSpPr>
              <p:spPr>
                <a:xfrm rot="14934855">
                  <a:off x="885053" y="1652879"/>
                  <a:ext cx="1557736" cy="1963166"/>
                </a:xfrm>
                <a:prstGeom prst="arc">
                  <a:avLst/>
                </a:prstGeom>
                <a:ln w="34925">
                  <a:prstDash val="lg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TextBox 17">
                  <a:extLst>
                    <a:ext uri="{FF2B5EF4-FFF2-40B4-BE49-F238E27FC236}">
                      <a16:creationId xmlns:a16="http://schemas.microsoft.com/office/drawing/2014/main" id="{045E3F84-032F-41BC-BE7A-16CCE5C16486}"/>
                    </a:ext>
                  </a:extLst>
                </p:cNvPr>
                <p:cNvSpPr txBox="1"/>
                <p:nvPr/>
              </p:nvSpPr>
              <p:spPr>
                <a:xfrm rot="18295369">
                  <a:off x="1403992" y="2559851"/>
                  <a:ext cx="1099042" cy="537234"/>
                </a:xfrm>
                <a:prstGeom prst="rect">
                  <a:avLst/>
                </a:prstGeom>
                <a:noFill/>
              </p:spPr>
              <p:txBody>
                <a:bodyPr wrap="square" rtlCol="0">
                  <a:spAutoFit/>
                </a:bodyPr>
                <a:lstStyle/>
                <a:p>
                  <a:pPr algn="ctr"/>
                  <a:r>
                    <a:rPr lang="en-US" dirty="0"/>
                    <a:t>Certify Partner</a:t>
                  </a:r>
                </a:p>
              </p:txBody>
            </p:sp>
            <p:sp>
              <p:nvSpPr>
                <p:cNvPr id="19" name="TextBox 18">
                  <a:extLst>
                    <a:ext uri="{FF2B5EF4-FFF2-40B4-BE49-F238E27FC236}">
                      <a16:creationId xmlns:a16="http://schemas.microsoft.com/office/drawing/2014/main" id="{11BA6FDC-E1BD-48C4-9999-ACA23D83FAA4}"/>
                    </a:ext>
                  </a:extLst>
                </p:cNvPr>
                <p:cNvSpPr txBox="1"/>
                <p:nvPr/>
              </p:nvSpPr>
              <p:spPr>
                <a:xfrm>
                  <a:off x="2104038" y="3639600"/>
                  <a:ext cx="1099042" cy="272394"/>
                </a:xfrm>
                <a:prstGeom prst="rect">
                  <a:avLst/>
                </a:prstGeom>
                <a:noFill/>
              </p:spPr>
              <p:txBody>
                <a:bodyPr wrap="square" rtlCol="0">
                  <a:spAutoFit/>
                </a:bodyPr>
                <a:lstStyle/>
                <a:p>
                  <a:r>
                    <a:rPr lang="en-US" dirty="0"/>
                    <a:t>Sells S/W</a:t>
                  </a:r>
                </a:p>
              </p:txBody>
            </p:sp>
          </p:grpSp>
        </p:grpSp>
        <p:grpSp>
          <p:nvGrpSpPr>
            <p:cNvPr id="28" name="Group 27">
              <a:extLst>
                <a:ext uri="{FF2B5EF4-FFF2-40B4-BE49-F238E27FC236}">
                  <a16:creationId xmlns:a16="http://schemas.microsoft.com/office/drawing/2014/main" id="{CF66084D-2C57-435C-8C48-3DDD978612FF}"/>
                </a:ext>
              </a:extLst>
            </p:cNvPr>
            <p:cNvGrpSpPr/>
            <p:nvPr/>
          </p:nvGrpSpPr>
          <p:grpSpPr>
            <a:xfrm>
              <a:off x="7471735" y="6087927"/>
              <a:ext cx="3256000" cy="369332"/>
              <a:chOff x="7251649" y="5988914"/>
              <a:chExt cx="3256000" cy="369332"/>
            </a:xfrm>
          </p:grpSpPr>
          <p:cxnSp>
            <p:nvCxnSpPr>
              <p:cNvPr id="23" name="Straight Arrow Connector 22">
                <a:extLst>
                  <a:ext uri="{FF2B5EF4-FFF2-40B4-BE49-F238E27FC236}">
                    <a16:creationId xmlns:a16="http://schemas.microsoft.com/office/drawing/2014/main" id="{D015D765-B80C-476F-81A8-95CE20DE7B00}"/>
                  </a:ext>
                </a:extLst>
              </p:cNvPr>
              <p:cNvCxnSpPr>
                <a:cxnSpLocks/>
              </p:cNvCxnSpPr>
              <p:nvPr/>
            </p:nvCxnSpPr>
            <p:spPr>
              <a:xfrm>
                <a:off x="7251649" y="6358246"/>
                <a:ext cx="1234876" cy="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3F93DDD-8489-4BEC-8016-526FE0CDE619}"/>
                  </a:ext>
                </a:extLst>
              </p:cNvPr>
              <p:cNvSpPr txBox="1"/>
              <p:nvPr/>
            </p:nvSpPr>
            <p:spPr>
              <a:xfrm>
                <a:off x="7353202" y="5988914"/>
                <a:ext cx="1099042" cy="349687"/>
              </a:xfrm>
              <a:prstGeom prst="rect">
                <a:avLst/>
              </a:prstGeom>
              <a:noFill/>
            </p:spPr>
            <p:txBody>
              <a:bodyPr wrap="square" rtlCol="0">
                <a:spAutoFit/>
              </a:bodyPr>
              <a:lstStyle/>
              <a:p>
                <a:r>
                  <a:rPr lang="en-US" sz="1400" dirty="0"/>
                  <a:t>Action</a:t>
                </a:r>
              </a:p>
            </p:txBody>
          </p:sp>
          <p:sp>
            <p:nvSpPr>
              <p:cNvPr id="25" name="TextBox 24">
                <a:extLst>
                  <a:ext uri="{FF2B5EF4-FFF2-40B4-BE49-F238E27FC236}">
                    <a16:creationId xmlns:a16="http://schemas.microsoft.com/office/drawing/2014/main" id="{7A6DC753-0493-41CC-B90A-415B40DF1060}"/>
                  </a:ext>
                </a:extLst>
              </p:cNvPr>
              <p:cNvSpPr txBox="1"/>
              <p:nvPr/>
            </p:nvSpPr>
            <p:spPr>
              <a:xfrm>
                <a:off x="9272772" y="5988914"/>
                <a:ext cx="1234877" cy="349687"/>
              </a:xfrm>
              <a:prstGeom prst="rect">
                <a:avLst/>
              </a:prstGeom>
              <a:noFill/>
            </p:spPr>
            <p:txBody>
              <a:bodyPr wrap="square" rtlCol="0">
                <a:spAutoFit/>
              </a:bodyPr>
              <a:lstStyle/>
              <a:p>
                <a:r>
                  <a:rPr lang="en-US" sz="1400" dirty="0"/>
                  <a:t>Payment</a:t>
                </a:r>
              </a:p>
            </p:txBody>
          </p:sp>
          <p:cxnSp>
            <p:nvCxnSpPr>
              <p:cNvPr id="26" name="Straight Arrow Connector 25">
                <a:extLst>
                  <a:ext uri="{FF2B5EF4-FFF2-40B4-BE49-F238E27FC236}">
                    <a16:creationId xmlns:a16="http://schemas.microsoft.com/office/drawing/2014/main" id="{0A33E193-10D7-4178-A5DA-75A98AE3B8C6}"/>
                  </a:ext>
                </a:extLst>
              </p:cNvPr>
              <p:cNvCxnSpPr>
                <a:cxnSpLocks/>
              </p:cNvCxnSpPr>
              <p:nvPr/>
            </p:nvCxnSpPr>
            <p:spPr>
              <a:xfrm>
                <a:off x="9272773" y="6358246"/>
                <a:ext cx="1234876" cy="0"/>
              </a:xfrm>
              <a:prstGeom prst="straightConnector1">
                <a:avLst/>
              </a:prstGeom>
              <a:ln w="41275">
                <a:prstDash val="lgDash"/>
                <a:tailEnd type="triangle"/>
              </a:ln>
            </p:spPr>
            <p:style>
              <a:lnRef idx="1">
                <a:schemeClr val="accent1"/>
              </a:lnRef>
              <a:fillRef idx="0">
                <a:schemeClr val="accent1"/>
              </a:fillRef>
              <a:effectRef idx="0">
                <a:schemeClr val="accent1"/>
              </a:effectRef>
              <a:fontRef idx="minor">
                <a:schemeClr val="tx1"/>
              </a:fontRef>
            </p:style>
          </p:cxnSp>
        </p:grpSp>
        <p:sp>
          <p:nvSpPr>
            <p:cNvPr id="27" name="TextBox 26">
              <a:extLst>
                <a:ext uri="{FF2B5EF4-FFF2-40B4-BE49-F238E27FC236}">
                  <a16:creationId xmlns:a16="http://schemas.microsoft.com/office/drawing/2014/main" id="{00D4BE08-41DC-4F21-BB71-486455D62330}"/>
                </a:ext>
              </a:extLst>
            </p:cNvPr>
            <p:cNvSpPr txBox="1"/>
            <p:nvPr/>
          </p:nvSpPr>
          <p:spPr>
            <a:xfrm>
              <a:off x="5645454" y="2099913"/>
              <a:ext cx="1416047" cy="369332"/>
            </a:xfrm>
            <a:prstGeom prst="rect">
              <a:avLst/>
            </a:prstGeom>
            <a:noFill/>
          </p:spPr>
          <p:txBody>
            <a:bodyPr wrap="square" rtlCol="0">
              <a:spAutoFit/>
            </a:bodyPr>
            <a:lstStyle/>
            <a:p>
              <a:r>
                <a:rPr lang="en-US" dirty="0"/>
                <a:t>Certify Fee</a:t>
              </a:r>
            </a:p>
          </p:txBody>
        </p:sp>
        <p:sp>
          <p:nvSpPr>
            <p:cNvPr id="29" name="TextBox 28">
              <a:extLst>
                <a:ext uri="{FF2B5EF4-FFF2-40B4-BE49-F238E27FC236}">
                  <a16:creationId xmlns:a16="http://schemas.microsoft.com/office/drawing/2014/main" id="{5482CF7E-5078-49FC-AEEB-E30037FB71D3}"/>
                </a:ext>
              </a:extLst>
            </p:cNvPr>
            <p:cNvSpPr txBox="1"/>
            <p:nvPr/>
          </p:nvSpPr>
          <p:spPr>
            <a:xfrm>
              <a:off x="8186529" y="5486918"/>
              <a:ext cx="1416047" cy="369332"/>
            </a:xfrm>
            <a:prstGeom prst="rect">
              <a:avLst/>
            </a:prstGeom>
            <a:noFill/>
          </p:spPr>
          <p:txBody>
            <a:bodyPr wrap="square" rtlCol="0">
              <a:spAutoFit/>
            </a:bodyPr>
            <a:lstStyle/>
            <a:p>
              <a:r>
                <a:rPr lang="en-US" dirty="0"/>
                <a:t>Revenue</a:t>
              </a:r>
            </a:p>
          </p:txBody>
        </p:sp>
      </p:grpSp>
      <p:graphicFrame>
        <p:nvGraphicFramePr>
          <p:cNvPr id="30" name="Table 29">
            <a:extLst>
              <a:ext uri="{FF2B5EF4-FFF2-40B4-BE49-F238E27FC236}">
                <a16:creationId xmlns:a16="http://schemas.microsoft.com/office/drawing/2014/main" id="{D9028FFB-26F4-43E8-90C5-EFE0ABC67D1A}"/>
              </a:ext>
            </a:extLst>
          </p:cNvPr>
          <p:cNvGraphicFramePr>
            <a:graphicFrameLocks noGrp="1"/>
          </p:cNvGraphicFramePr>
          <p:nvPr>
            <p:extLst>
              <p:ext uri="{D42A27DB-BD31-4B8C-83A1-F6EECF244321}">
                <p14:modId xmlns:p14="http://schemas.microsoft.com/office/powerpoint/2010/main" val="566884158"/>
              </p:ext>
            </p:extLst>
          </p:nvPr>
        </p:nvGraphicFramePr>
        <p:xfrm>
          <a:off x="2433" y="1217924"/>
          <a:ext cx="1662311" cy="5640071"/>
        </p:xfrm>
        <a:graphic>
          <a:graphicData uri="http://schemas.openxmlformats.org/drawingml/2006/table">
            <a:tbl>
              <a:tblPr firstRow="1" firstCol="1" bandRow="1">
                <a:tableStyleId>{2D5ABB26-0587-4C30-8999-92F81FD0307C}</a:tableStyleId>
              </a:tblPr>
              <a:tblGrid>
                <a:gridCol w="1662311">
                  <a:extLst>
                    <a:ext uri="{9D8B030D-6E8A-4147-A177-3AD203B41FA5}">
                      <a16:colId xmlns:a16="http://schemas.microsoft.com/office/drawing/2014/main" val="1869818204"/>
                    </a:ext>
                  </a:extLst>
                </a:gridCol>
              </a:tblGrid>
              <a:tr h="971413">
                <a:tc>
                  <a:txBody>
                    <a:bodyPr/>
                    <a:lstStyle/>
                    <a:p>
                      <a:pPr marL="0" marR="0" lvl="0" algn="l">
                        <a:spcBef>
                          <a:spcPts val="0"/>
                        </a:spcBef>
                        <a:spcAft>
                          <a:spcPts val="0"/>
                        </a:spcAft>
                      </a:pPr>
                      <a:r>
                        <a:rPr lang="en-US" sz="1200" b="1" dirty="0">
                          <a:solidFill>
                            <a:schemeClr val="bg1">
                              <a:lumMod val="65000"/>
                            </a:schemeClr>
                          </a:solidFill>
                          <a:effectLst/>
                        </a:rPr>
                        <a:t>Licensing Solution Partners (“LSP” Or “Partners”)</a:t>
                      </a:r>
                      <a:endParaRPr lang="en-US" sz="1200" b="1" dirty="0">
                        <a:solidFill>
                          <a:schemeClr val="bg1">
                            <a:lumMod val="65000"/>
                          </a:schemeClr>
                        </a:solidFill>
                        <a:effectLst/>
                        <a:latin typeface="+mn-lt"/>
                        <a:ea typeface="Raleway" panose="020B0003030101060003"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3207058406"/>
                  </a:ext>
                </a:extLst>
              </a:tr>
              <a:tr h="1333441">
                <a:tc>
                  <a:txBody>
                    <a:bodyPr/>
                    <a:lstStyle/>
                    <a:p>
                      <a:pPr marL="0" marR="0" lvl="0" algn="l">
                        <a:spcBef>
                          <a:spcPts val="0"/>
                        </a:spcBef>
                        <a:spcAft>
                          <a:spcPts val="0"/>
                        </a:spcAft>
                      </a:pPr>
                      <a:r>
                        <a:rPr lang="en-US" sz="1200" b="1" dirty="0">
                          <a:solidFill>
                            <a:schemeClr val="bg1">
                              <a:lumMod val="65000"/>
                            </a:schemeClr>
                          </a:solidFill>
                          <a:effectLst/>
                        </a:rPr>
                        <a:t>Distributors</a:t>
                      </a:r>
                      <a:endParaRPr lang="en-US" sz="1200" b="1" dirty="0">
                        <a:solidFill>
                          <a:schemeClr val="bg1">
                            <a:lumMod val="65000"/>
                          </a:schemeClr>
                        </a:solidFill>
                        <a:effectLst/>
                        <a:latin typeface="+mn-lt"/>
                        <a:ea typeface="Raleway" panose="020B0003030101060003" pitchFamily="34" charset="0"/>
                        <a:cs typeface="Times New Roman" panose="02020603050405020304" pitchFamily="18" charset="0"/>
                      </a:endParaRPr>
                    </a:p>
                  </a:txBody>
                  <a:tcPr marL="68580" marR="68580" marT="0" marB="0" anchor="ctr">
                    <a:lnB w="38100" cap="flat" cmpd="sng" algn="ctr">
                      <a:solidFill>
                        <a:srgbClr val="C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54104899"/>
                  </a:ext>
                </a:extLst>
              </a:tr>
              <a:tr h="971413">
                <a:tc>
                  <a:txBody>
                    <a:bodyPr/>
                    <a:lstStyle/>
                    <a:p>
                      <a:pPr marL="0" marR="0" lvl="0" algn="l">
                        <a:spcBef>
                          <a:spcPts val="0"/>
                        </a:spcBef>
                        <a:spcAft>
                          <a:spcPts val="0"/>
                        </a:spcAft>
                      </a:pPr>
                      <a:r>
                        <a:rPr lang="en-US" sz="1200" b="1" dirty="0">
                          <a:solidFill>
                            <a:schemeClr val="tx1"/>
                          </a:solidFill>
                          <a:effectLst/>
                        </a:rPr>
                        <a:t>Independent Software Vendors (ISVS)</a:t>
                      </a:r>
                      <a:endParaRPr lang="en-US" sz="1200" b="1" dirty="0">
                        <a:solidFill>
                          <a:schemeClr val="tx1"/>
                        </a:solidFill>
                        <a:effectLst/>
                        <a:latin typeface="+mn-lt"/>
                        <a:ea typeface="Raleway" panose="020B0003030101060003" pitchFamily="34" charset="0"/>
                        <a:cs typeface="Times New Roman" panose="02020603050405020304" pitchFamily="18" charset="0"/>
                      </a:endParaRPr>
                    </a:p>
                  </a:txBody>
                  <a:tcPr marL="68580" marR="68580" marT="0" marB="0"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220840474"/>
                  </a:ext>
                </a:extLst>
              </a:tr>
              <a:tr h="852150">
                <a:tc>
                  <a:txBody>
                    <a:bodyPr/>
                    <a:lstStyle/>
                    <a:p>
                      <a:pPr marL="0" marR="0" lvl="0" algn="l">
                        <a:spcBef>
                          <a:spcPts val="0"/>
                        </a:spcBef>
                        <a:spcAft>
                          <a:spcPts val="0"/>
                        </a:spcAft>
                      </a:pPr>
                      <a:r>
                        <a:rPr lang="en-US" sz="1200" b="1" dirty="0">
                          <a:solidFill>
                            <a:schemeClr val="tx1"/>
                          </a:solidFill>
                          <a:effectLst/>
                        </a:rPr>
                        <a:t>Value-added Resellers (“VAR”)</a:t>
                      </a:r>
                      <a:endParaRPr lang="en-US" sz="1200" b="1" dirty="0">
                        <a:solidFill>
                          <a:schemeClr val="tx1"/>
                        </a:solidFill>
                        <a:effectLst/>
                        <a:latin typeface="+mn-lt"/>
                        <a:ea typeface="Raleway" panose="020B0003030101060003" pitchFamily="34" charset="0"/>
                        <a:cs typeface="Times New Roman" panose="02020603050405020304" pitchFamily="18" charset="0"/>
                      </a:endParaRPr>
                    </a:p>
                  </a:txBody>
                  <a:tcPr marL="68580" marR="68580" marT="0" marB="0"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rgbClr val="C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80656319"/>
                  </a:ext>
                </a:extLst>
              </a:tr>
              <a:tr h="825774">
                <a:tc>
                  <a:txBody>
                    <a:bodyPr/>
                    <a:lstStyle/>
                    <a:p>
                      <a:pPr marL="0" marR="0" lvl="0" algn="l">
                        <a:spcBef>
                          <a:spcPts val="0"/>
                        </a:spcBef>
                        <a:spcAft>
                          <a:spcPts val="0"/>
                        </a:spcAft>
                      </a:pPr>
                      <a:r>
                        <a:rPr lang="en-US" sz="1200" b="1" dirty="0">
                          <a:solidFill>
                            <a:schemeClr val="bg1">
                              <a:lumMod val="65000"/>
                            </a:schemeClr>
                          </a:solidFill>
                          <a:effectLst/>
                        </a:rPr>
                        <a:t>System Integrators (“SI”)</a:t>
                      </a:r>
                      <a:endParaRPr lang="en-US" sz="1200" b="1" dirty="0">
                        <a:solidFill>
                          <a:schemeClr val="bg1">
                            <a:lumMod val="65000"/>
                          </a:schemeClr>
                        </a:solidFill>
                        <a:effectLst/>
                        <a:latin typeface="+mn-lt"/>
                        <a:ea typeface="Raleway" panose="020B0003030101060003" pitchFamily="34" charset="0"/>
                        <a:cs typeface="Times New Roman" panose="02020603050405020304" pitchFamily="18" charset="0"/>
                      </a:endParaRPr>
                    </a:p>
                  </a:txBody>
                  <a:tcPr marL="68580" marR="68580" marT="0" marB="0" anchor="ctr">
                    <a:lnT w="38100" cap="flat" cmpd="sng" algn="ctr">
                      <a:solidFill>
                        <a:srgbClr val="C00000"/>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543701751"/>
                  </a:ext>
                </a:extLst>
              </a:tr>
              <a:tr h="685880">
                <a:tc>
                  <a:txBody>
                    <a:bodyPr/>
                    <a:lstStyle/>
                    <a:p>
                      <a:pPr marL="0" marR="0" lvl="0" algn="l">
                        <a:spcBef>
                          <a:spcPts val="0"/>
                        </a:spcBef>
                        <a:spcAft>
                          <a:spcPts val="0"/>
                        </a:spcAft>
                      </a:pPr>
                      <a:r>
                        <a:rPr lang="en-US" sz="1200" b="1" dirty="0">
                          <a:solidFill>
                            <a:schemeClr val="bg1">
                              <a:lumMod val="65000"/>
                            </a:schemeClr>
                          </a:solidFill>
                          <a:effectLst/>
                        </a:rPr>
                        <a:t>Retailers</a:t>
                      </a:r>
                      <a:endParaRPr lang="en-US" sz="1200" b="1" dirty="0">
                        <a:solidFill>
                          <a:schemeClr val="bg1">
                            <a:lumMod val="65000"/>
                          </a:schemeClr>
                        </a:solidFill>
                        <a:effectLst/>
                        <a:latin typeface="+mn-lt"/>
                        <a:ea typeface="Raleway" panose="020B0003030101060003"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4043515322"/>
                  </a:ext>
                </a:extLst>
              </a:tr>
            </a:tbl>
          </a:graphicData>
        </a:graphic>
      </p:graphicFrame>
      <p:cxnSp>
        <p:nvCxnSpPr>
          <p:cNvPr id="33" name="Straight Connector 32">
            <a:extLst>
              <a:ext uri="{FF2B5EF4-FFF2-40B4-BE49-F238E27FC236}">
                <a16:creationId xmlns:a16="http://schemas.microsoft.com/office/drawing/2014/main" id="{032C8DA7-BB5B-4CCA-AE26-10F559F45DDE}"/>
              </a:ext>
            </a:extLst>
          </p:cNvPr>
          <p:cNvCxnSpPr/>
          <p:nvPr/>
        </p:nvCxnSpPr>
        <p:spPr>
          <a:xfrm>
            <a:off x="2257258" y="3591305"/>
            <a:ext cx="330656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70ABB40-0902-42B6-83D3-114E1381AB21}"/>
              </a:ext>
            </a:extLst>
          </p:cNvPr>
          <p:cNvSpPr txBox="1"/>
          <p:nvPr/>
        </p:nvSpPr>
        <p:spPr>
          <a:xfrm>
            <a:off x="1626756" y="3668807"/>
            <a:ext cx="5345288" cy="3108543"/>
          </a:xfrm>
          <a:prstGeom prst="rect">
            <a:avLst/>
          </a:prstGeom>
          <a:noFill/>
        </p:spPr>
        <p:txBody>
          <a:bodyPr wrap="square" rtlCol="0">
            <a:spAutoFit/>
          </a:bodyPr>
          <a:lstStyle/>
          <a:p>
            <a:r>
              <a:rPr lang="en-US" sz="1400" b="1" dirty="0">
                <a:solidFill>
                  <a:srgbClr val="C00000"/>
                </a:solidFill>
              </a:rPr>
              <a:t>Impact for OpenLMIS</a:t>
            </a:r>
          </a:p>
          <a:p>
            <a:endParaRPr lang="en-US" sz="1400" dirty="0"/>
          </a:p>
          <a:p>
            <a:pPr marL="285750" indent="-285750">
              <a:buFont typeface="Arial" panose="020B0604020202020204" pitchFamily="34" charset="0"/>
              <a:buChar char="•"/>
            </a:pPr>
            <a:r>
              <a:rPr lang="en-US" sz="1400" dirty="0"/>
              <a:t>Creates ecosystem for support &amp; maintenance of software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Creates economic motivations &amp; revenue generation for partners to offer software to customers.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Builds customer base for partners.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Broadens distribution of software and increases market share.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Revenue generation back to OpenLMIS through Certification Fee, i.e. percentage of sales</a:t>
            </a:r>
          </a:p>
        </p:txBody>
      </p:sp>
    </p:spTree>
    <p:extLst>
      <p:ext uri="{BB962C8B-B14F-4D97-AF65-F5344CB8AC3E}">
        <p14:creationId xmlns:p14="http://schemas.microsoft.com/office/powerpoint/2010/main" val="26903131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85B08BB8-7EC1-40C8-A332-95835BE93B4B}"/>
              </a:ext>
            </a:extLst>
          </p:cNvPr>
          <p:cNvGraphicFramePr>
            <a:graphicFrameLocks noGrp="1"/>
          </p:cNvGraphicFramePr>
          <p:nvPr>
            <p:extLst>
              <p:ext uri="{D42A27DB-BD31-4B8C-83A1-F6EECF244321}">
                <p14:modId xmlns:p14="http://schemas.microsoft.com/office/powerpoint/2010/main" val="2736545460"/>
              </p:ext>
            </p:extLst>
          </p:nvPr>
        </p:nvGraphicFramePr>
        <p:xfrm>
          <a:off x="838198" y="1241039"/>
          <a:ext cx="10993017" cy="4889730"/>
        </p:xfrm>
        <a:graphic>
          <a:graphicData uri="http://schemas.openxmlformats.org/drawingml/2006/table">
            <a:tbl>
              <a:tblPr firstRow="1" bandRow="1">
                <a:tableStyleId>{2D5ABB26-0587-4C30-8999-92F81FD0307C}</a:tableStyleId>
              </a:tblPr>
              <a:tblGrid>
                <a:gridCol w="3365852">
                  <a:extLst>
                    <a:ext uri="{9D8B030D-6E8A-4147-A177-3AD203B41FA5}">
                      <a16:colId xmlns:a16="http://schemas.microsoft.com/office/drawing/2014/main" val="2450861574"/>
                    </a:ext>
                  </a:extLst>
                </a:gridCol>
                <a:gridCol w="2322309">
                  <a:extLst>
                    <a:ext uri="{9D8B030D-6E8A-4147-A177-3AD203B41FA5}">
                      <a16:colId xmlns:a16="http://schemas.microsoft.com/office/drawing/2014/main" val="1015993231"/>
                    </a:ext>
                  </a:extLst>
                </a:gridCol>
                <a:gridCol w="2449690">
                  <a:extLst>
                    <a:ext uri="{9D8B030D-6E8A-4147-A177-3AD203B41FA5}">
                      <a16:colId xmlns:a16="http://schemas.microsoft.com/office/drawing/2014/main" val="2156018492"/>
                    </a:ext>
                  </a:extLst>
                </a:gridCol>
                <a:gridCol w="2855166">
                  <a:extLst>
                    <a:ext uri="{9D8B030D-6E8A-4147-A177-3AD203B41FA5}">
                      <a16:colId xmlns:a16="http://schemas.microsoft.com/office/drawing/2014/main" val="3282902604"/>
                    </a:ext>
                  </a:extLst>
                </a:gridCol>
              </a:tblGrid>
              <a:tr h="683435">
                <a:tc>
                  <a:txBody>
                    <a:bodyPr/>
                    <a:lstStyle/>
                    <a:p>
                      <a:pPr lvl="1" algn="l"/>
                      <a:r>
                        <a:rPr lang="en-US" sz="1800" b="1" dirty="0">
                          <a:solidFill>
                            <a:schemeClr val="bg1"/>
                          </a:solidFill>
                        </a:rPr>
                        <a:t>Distribution Channel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C00000"/>
                      </a:solidFill>
                      <a:prstDash val="dash"/>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800" b="1" dirty="0">
                          <a:solidFill>
                            <a:srgbClr val="C00000"/>
                          </a:solidFill>
                        </a:rPr>
                        <a:t>Alignment with OpenLMIS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solidFill>
                            <a:schemeClr val="bg1"/>
                          </a:solidFill>
                        </a:rPr>
                        <a:t>Advantages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C00000"/>
                      </a:solidFill>
                      <a:prstDash val="dash"/>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800" b="1" dirty="0">
                          <a:solidFill>
                            <a:schemeClr val="bg1"/>
                          </a:solidFill>
                        </a:rPr>
                        <a:t>Disadvantages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C00000"/>
                      </a:solidFill>
                      <a:prstDash val="dash"/>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12647386"/>
                  </a:ext>
                </a:extLst>
              </a:tr>
              <a:tr h="688859">
                <a:tc>
                  <a:txBody>
                    <a:bodyPr/>
                    <a:lstStyle/>
                    <a:p>
                      <a:pPr lvl="0" algn="ctr"/>
                      <a:r>
                        <a:rPr lang="en-US" sz="1600" b="1" dirty="0"/>
                        <a:t>Trusted Partner</a:t>
                      </a:r>
                    </a:p>
                  </a:txBody>
                  <a:tcPr anchor="ctr">
                    <a:lnL w="38100" cap="flat" cmpd="sng" algn="ctr">
                      <a:solidFill>
                        <a:srgbClr val="C00000"/>
                      </a:solidFill>
                      <a:prstDash val="dash"/>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dash"/>
                      <a:round/>
                      <a:headEnd type="none" w="med" len="med"/>
                      <a:tailEnd type="none" w="med" len="med"/>
                    </a:lnT>
                    <a:lnB w="38100" cap="flat" cmpd="sng" algn="ctr">
                      <a:solidFill>
                        <a:srgbClr val="C00000"/>
                      </a:solidFill>
                      <a:prstDash val="dash"/>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indent="0" algn="ctr">
                        <a:buFont typeface="Arial" panose="020B0604020202020204" pitchFamily="34" charset="0"/>
                        <a:buNone/>
                      </a:pPr>
                      <a:endParaRPr lang="en-US" sz="1800" dirty="0">
                        <a:latin typeface="Harvey Balls" panose="02000609000000000000" pitchFamily="49" charset="0"/>
                      </a:endParaRP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indent="0" algn="l">
                        <a:buFont typeface="Arial" panose="020B0604020202020204" pitchFamily="34" charset="0"/>
                        <a:buNone/>
                      </a:pPr>
                      <a:r>
                        <a:rPr lang="en-US" sz="1100" dirty="0">
                          <a:latin typeface="+mj-lt"/>
                        </a:rPr>
                        <a:t>Melds with Current Model</a:t>
                      </a:r>
                    </a:p>
                    <a:p>
                      <a:pPr marL="0" indent="0" algn="l">
                        <a:buFont typeface="Arial" panose="020B0604020202020204" pitchFamily="34" charset="0"/>
                        <a:buNone/>
                      </a:pPr>
                      <a:r>
                        <a:rPr lang="en-US" sz="1100" dirty="0">
                          <a:latin typeface="+mj-lt"/>
                        </a:rPr>
                        <a:t>Known Business Model (e.g. MSFT)</a:t>
                      </a:r>
                    </a:p>
                    <a:p>
                      <a:pPr marL="0" indent="0" algn="l">
                        <a:buFont typeface="Arial" panose="020B0604020202020204" pitchFamily="34" charset="0"/>
                        <a:buNone/>
                      </a:pPr>
                      <a:r>
                        <a:rPr lang="en-US" sz="1100" dirty="0">
                          <a:latin typeface="+mj-lt"/>
                        </a:rPr>
                        <a:t>Expansion Geo and Industry Easily</a:t>
                      </a:r>
                    </a:p>
                    <a:p>
                      <a:pPr marL="0" indent="0" algn="l">
                        <a:buFont typeface="Arial" panose="020B0604020202020204" pitchFamily="34" charset="0"/>
                        <a:buNone/>
                      </a:pPr>
                      <a:endParaRPr lang="en-US" sz="1100" dirty="0">
                        <a:latin typeface="+mj-lt"/>
                      </a:endParaRPr>
                    </a:p>
                  </a:txBody>
                  <a:tcPr anchor="ctr">
                    <a:lnL w="38100" cap="flat" cmpd="sng" algn="ctr">
                      <a:solidFill>
                        <a:srgbClr val="C0000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C00000"/>
                      </a:solidFill>
                      <a:prstDash val="dash"/>
                      <a:round/>
                      <a:headEnd type="none" w="med" len="med"/>
                      <a:tailEnd type="none" w="med" len="med"/>
                    </a:lnT>
                    <a:lnB w="38100" cap="flat" cmpd="sng" algn="ctr">
                      <a:solidFill>
                        <a:srgbClr val="C00000"/>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Arial" panose="020B0604020202020204" pitchFamily="34" charset="0"/>
                        <a:buNone/>
                      </a:pPr>
                      <a:r>
                        <a:rPr lang="en-US" sz="1100" dirty="0">
                          <a:latin typeface="+mj-lt"/>
                        </a:rPr>
                        <a:t>Finding Qualified Partners</a:t>
                      </a:r>
                    </a:p>
                    <a:p>
                      <a:pPr marL="0" indent="0" algn="l">
                        <a:buFont typeface="Arial" panose="020B0604020202020204" pitchFamily="34" charset="0"/>
                        <a:buNone/>
                      </a:pPr>
                      <a:r>
                        <a:rPr lang="en-US" sz="1100" dirty="0">
                          <a:latin typeface="+mj-lt"/>
                        </a:rPr>
                        <a:t>Certification Process</a:t>
                      </a:r>
                    </a:p>
                    <a:p>
                      <a:pPr marL="0" indent="0" algn="l">
                        <a:buFont typeface="Arial" panose="020B0604020202020204" pitchFamily="34" charset="0"/>
                        <a:buNone/>
                      </a:pPr>
                      <a:endParaRPr lang="en-US" sz="1100" dirty="0">
                        <a:latin typeface="+mj-lt"/>
                      </a:endParaRPr>
                    </a:p>
                  </a:txBody>
                  <a:tcPr anchor="ctr">
                    <a:lnL w="12700" cap="flat" cmpd="sng" algn="ctr">
                      <a:noFill/>
                      <a:prstDash val="solid"/>
                      <a:round/>
                      <a:headEnd type="none" w="med" len="med"/>
                      <a:tailEnd type="none" w="med" len="med"/>
                    </a:lnL>
                    <a:lnR w="38100" cap="flat" cmpd="sng" algn="ctr">
                      <a:solidFill>
                        <a:srgbClr val="C00000"/>
                      </a:solidFill>
                      <a:prstDash val="dash"/>
                      <a:round/>
                      <a:headEnd type="none" w="med" len="med"/>
                      <a:tailEnd type="none" w="med" len="med"/>
                    </a:lnR>
                    <a:lnT w="38100" cap="flat" cmpd="sng" algn="ctr">
                      <a:solidFill>
                        <a:srgbClr val="C00000"/>
                      </a:solidFill>
                      <a:prstDash val="dash"/>
                      <a:round/>
                      <a:headEnd type="none" w="med" len="med"/>
                      <a:tailEnd type="none" w="med" len="med"/>
                    </a:lnT>
                    <a:lnB w="38100" cap="flat" cmpd="sng" algn="ctr">
                      <a:solidFill>
                        <a:srgbClr val="C00000"/>
                      </a:solidFill>
                      <a:prstDash val="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783322"/>
                  </a:ext>
                </a:extLst>
              </a:tr>
              <a:tr h="688859">
                <a:tc>
                  <a:txBody>
                    <a:bodyPr/>
                    <a:lstStyle/>
                    <a:p>
                      <a:pPr lvl="0" algn="ctr"/>
                      <a:r>
                        <a:rPr lang="en-US" sz="1600" b="1" dirty="0"/>
                        <a:t>Distributor</a:t>
                      </a:r>
                    </a:p>
                  </a:txBody>
                  <a:tcPr anchor="ctr">
                    <a:lnL w="12700" cap="flat" cmpd="sng" algn="ctr">
                      <a:noFill/>
                      <a:prstDash val="solid"/>
                      <a:round/>
                      <a:headEnd type="none" w="med" len="med"/>
                      <a:tailEnd type="none" w="med" len="med"/>
                    </a:lnL>
                    <a:lnR w="38100" cap="flat" cmpd="sng" algn="ctr">
                      <a:solidFill>
                        <a:srgbClr val="C00000"/>
                      </a:solidFill>
                      <a:prstDash val="dash"/>
                      <a:round/>
                      <a:headEnd type="none" w="med" len="med"/>
                      <a:tailEnd type="none" w="med" len="med"/>
                    </a:lnR>
                    <a:lnT w="38100" cap="flat" cmpd="sng" algn="ctr">
                      <a:solidFill>
                        <a:srgbClr val="C00000"/>
                      </a:solidFill>
                      <a:prstDash val="dash"/>
                      <a:round/>
                      <a:headEnd type="none" w="med" len="med"/>
                      <a:tailEnd type="none" w="med" len="med"/>
                    </a:lnT>
                    <a:lnB w="38100" cap="flat" cmpd="sng" algn="ctr">
                      <a:solidFill>
                        <a:srgbClr val="C00000"/>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panose="020B0604020202020204" pitchFamily="34" charset="0"/>
                        <a:buNone/>
                      </a:pPr>
                      <a:endParaRPr lang="en-US" sz="1800" dirty="0">
                        <a:latin typeface="Harvey Balls" panose="02000609000000000000" pitchFamily="49" charset="0"/>
                      </a:endParaRPr>
                    </a:p>
                  </a:txBody>
                  <a:tcPr anchor="ctr">
                    <a:lnL w="38100" cap="flat" cmpd="sng" algn="ctr">
                      <a:solidFill>
                        <a:srgbClr val="C00000"/>
                      </a:solidFill>
                      <a:prstDash val="dash"/>
                      <a:round/>
                      <a:headEnd type="none" w="med" len="med"/>
                      <a:tailEnd type="none" w="med" len="med"/>
                    </a:lnL>
                    <a:lnR w="38100" cap="flat" cmpd="sng" algn="ctr">
                      <a:solidFill>
                        <a:srgbClr val="C00000"/>
                      </a:solidFill>
                      <a:prstDash val="dash"/>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Arial" panose="020B0604020202020204" pitchFamily="34" charset="0"/>
                        <a:buNone/>
                      </a:pPr>
                      <a:r>
                        <a:rPr lang="en-US" sz="1100" dirty="0">
                          <a:latin typeface="+mj-lt"/>
                        </a:rPr>
                        <a:t>Broad Geo Reach</a:t>
                      </a:r>
                    </a:p>
                    <a:p>
                      <a:pPr marL="0" indent="0" algn="l">
                        <a:buFont typeface="Arial" panose="020B0604020202020204" pitchFamily="34" charset="0"/>
                        <a:buNone/>
                      </a:pPr>
                      <a:r>
                        <a:rPr lang="en-US" sz="1100" dirty="0">
                          <a:latin typeface="+mj-lt"/>
                        </a:rPr>
                        <a:t>Expansive Contacts</a:t>
                      </a:r>
                    </a:p>
                    <a:p>
                      <a:pPr marL="0" indent="0" algn="l">
                        <a:buFont typeface="Arial" panose="020B0604020202020204" pitchFamily="34" charset="0"/>
                        <a:buNone/>
                      </a:pPr>
                      <a:endParaRPr lang="en-US" sz="1100" dirty="0">
                        <a:latin typeface="+mj-lt"/>
                      </a:endParaRPr>
                    </a:p>
                  </a:txBody>
                  <a:tcPr anchor="ctr">
                    <a:lnL w="38100" cap="flat" cmpd="sng" algn="ctr">
                      <a:solidFill>
                        <a:srgbClr val="C00000"/>
                      </a:solidFill>
                      <a:prstDash val="dash"/>
                      <a:round/>
                      <a:headEnd type="none" w="med" len="med"/>
                      <a:tailEnd type="none" w="med" len="med"/>
                    </a:lnL>
                    <a:lnR w="12700" cap="flat" cmpd="sng" algn="ctr">
                      <a:noFill/>
                      <a:prstDash val="solid"/>
                      <a:round/>
                      <a:headEnd type="none" w="med" len="med"/>
                      <a:tailEnd type="none" w="med" len="med"/>
                    </a:lnR>
                    <a:lnT w="38100" cap="flat" cmpd="sng" algn="ctr">
                      <a:solidFill>
                        <a:srgbClr val="C00000"/>
                      </a:solidFill>
                      <a:prstDash val="dash"/>
                      <a:round/>
                      <a:headEnd type="none" w="med" len="med"/>
                      <a:tailEnd type="none" w="med" len="med"/>
                    </a:lnT>
                    <a:lnB w="38100" cap="flat" cmpd="sng" algn="ctr">
                      <a:solidFill>
                        <a:srgbClr val="C00000"/>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Arial" panose="020B0604020202020204" pitchFamily="34" charset="0"/>
                        <a:buNone/>
                      </a:pPr>
                      <a:r>
                        <a:rPr lang="en-US" sz="1100" dirty="0">
                          <a:latin typeface="+mj-lt"/>
                        </a:rPr>
                        <a:t>Added Expense to Customer</a:t>
                      </a:r>
                    </a:p>
                    <a:p>
                      <a:pPr marL="0" indent="0" algn="l">
                        <a:buFont typeface="Arial" panose="020B0604020202020204" pitchFamily="34" charset="0"/>
                        <a:buNone/>
                      </a:pPr>
                      <a:r>
                        <a:rPr lang="en-US" sz="1100" dirty="0">
                          <a:latin typeface="+mj-lt"/>
                        </a:rPr>
                        <a:t>Expensive Step to Develop </a:t>
                      </a:r>
                    </a:p>
                    <a:p>
                      <a:pPr marL="0" indent="0" algn="l">
                        <a:buFont typeface="Arial" panose="020B0604020202020204" pitchFamily="34" charset="0"/>
                        <a:buNone/>
                      </a:pPr>
                      <a:r>
                        <a:rPr lang="en-US" sz="1100" dirty="0">
                          <a:latin typeface="+mj-lt"/>
                        </a:rPr>
                        <a:t>Geo Limitations/Territories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C00000"/>
                      </a:solidFill>
                      <a:prstDash val="dash"/>
                      <a:round/>
                      <a:headEnd type="none" w="med" len="med"/>
                      <a:tailEnd type="none" w="med" len="med"/>
                    </a:lnT>
                    <a:lnB w="38100" cap="flat" cmpd="sng" algn="ctr">
                      <a:solidFill>
                        <a:srgbClr val="C00000"/>
                      </a:solidFill>
                      <a:prstDash val="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0841628"/>
                  </a:ext>
                </a:extLst>
              </a:tr>
              <a:tr h="688859">
                <a:tc>
                  <a:txBody>
                    <a:bodyPr/>
                    <a:lstStyle/>
                    <a:p>
                      <a:pPr lvl="0" algn="ctr"/>
                      <a:r>
                        <a:rPr lang="en-US" sz="1600" b="1" dirty="0"/>
                        <a:t>Independent Software Vendor (ISV)</a:t>
                      </a:r>
                    </a:p>
                  </a:txBody>
                  <a:tcPr anchor="ctr">
                    <a:lnL w="38100" cap="flat" cmpd="sng" algn="ctr">
                      <a:solidFill>
                        <a:srgbClr val="C00000"/>
                      </a:solidFill>
                      <a:prstDash val="dash"/>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indent="0" algn="ctr">
                        <a:buFont typeface="Arial" panose="020B0604020202020204" pitchFamily="34" charset="0"/>
                        <a:buNone/>
                      </a:pPr>
                      <a:endParaRPr lang="en-US" sz="1800" dirty="0">
                        <a:latin typeface="Harvey Balls" panose="02000609000000000000" pitchFamily="49" charset="0"/>
                      </a:endParaRP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indent="0" algn="l">
                        <a:buFont typeface="Arial" panose="020B0604020202020204" pitchFamily="34" charset="0"/>
                        <a:buNone/>
                      </a:pPr>
                      <a:r>
                        <a:rPr lang="en-US" sz="1100" dirty="0">
                          <a:latin typeface="+mj-lt"/>
                        </a:rPr>
                        <a:t>Aligns with Trusted Partner Model</a:t>
                      </a:r>
                    </a:p>
                    <a:p>
                      <a:pPr marL="0" indent="0" algn="l">
                        <a:buFont typeface="Arial" panose="020B0604020202020204" pitchFamily="34" charset="0"/>
                        <a:buNone/>
                      </a:pPr>
                      <a:r>
                        <a:rPr lang="en-US" sz="1100" dirty="0">
                          <a:latin typeface="+mj-lt"/>
                        </a:rPr>
                        <a:t>Similar Compensation Scheme</a:t>
                      </a:r>
                    </a:p>
                    <a:p>
                      <a:pPr marL="0" indent="0" algn="l">
                        <a:buFont typeface="Arial" panose="020B0604020202020204" pitchFamily="34" charset="0"/>
                        <a:buNone/>
                      </a:pPr>
                      <a:r>
                        <a:rPr lang="en-US" sz="1100" dirty="0">
                          <a:latin typeface="+mj-lt"/>
                        </a:rPr>
                        <a:t>Can Add Back to S/W Community</a:t>
                      </a:r>
                    </a:p>
                  </a:txBody>
                  <a:tcPr anchor="ctr">
                    <a:lnL w="38100" cap="flat" cmpd="sng" algn="ctr">
                      <a:solidFill>
                        <a:srgbClr val="C0000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C00000"/>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Arial" panose="020B0604020202020204" pitchFamily="34" charset="0"/>
                        <a:buNone/>
                      </a:pPr>
                      <a:r>
                        <a:rPr lang="en-US" sz="1100" dirty="0">
                          <a:latin typeface="+mj-lt"/>
                        </a:rPr>
                        <a:t>Finding and Training ISV</a:t>
                      </a:r>
                    </a:p>
                    <a:p>
                      <a:pPr marL="0" indent="0" algn="l">
                        <a:buFont typeface="Arial" panose="020B0604020202020204" pitchFamily="34" charset="0"/>
                        <a:buNone/>
                      </a:pPr>
                      <a:endParaRPr lang="en-US" sz="1100" dirty="0">
                        <a:latin typeface="+mj-lt"/>
                      </a:endParaRPr>
                    </a:p>
                  </a:txBody>
                  <a:tcPr anchor="ctr">
                    <a:lnL w="12700" cap="flat" cmpd="sng" algn="ctr">
                      <a:noFill/>
                      <a:prstDash val="solid"/>
                      <a:round/>
                      <a:headEnd type="none" w="med" len="med"/>
                      <a:tailEnd type="none" w="med" len="med"/>
                    </a:lnL>
                    <a:lnR w="38100" cap="flat" cmpd="sng" algn="ctr">
                      <a:solidFill>
                        <a:srgbClr val="C00000"/>
                      </a:solidFill>
                      <a:prstDash val="dash"/>
                      <a:round/>
                      <a:headEnd type="none" w="med" len="med"/>
                      <a:tailEnd type="none" w="med" len="med"/>
                    </a:lnR>
                    <a:lnT w="38100" cap="flat" cmpd="sng" algn="ctr">
                      <a:solidFill>
                        <a:srgbClr val="C00000"/>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012856"/>
                  </a:ext>
                </a:extLst>
              </a:tr>
              <a:tr h="688859">
                <a:tc>
                  <a:txBody>
                    <a:bodyPr/>
                    <a:lstStyle/>
                    <a:p>
                      <a:pPr lvl="0" algn="ctr"/>
                      <a:r>
                        <a:rPr lang="en-US" sz="1600" b="1" dirty="0"/>
                        <a:t>Value-Added Reseller (VAR)</a:t>
                      </a:r>
                    </a:p>
                  </a:txBody>
                  <a:tcPr anchor="ctr">
                    <a:lnL w="38100" cap="flat" cmpd="sng" algn="ctr">
                      <a:solidFill>
                        <a:srgbClr val="C00000"/>
                      </a:solidFill>
                      <a:prstDash val="dash"/>
                      <a:round/>
                      <a:headEnd type="none" w="med" len="med"/>
                      <a:tailEnd type="none" w="med" len="med"/>
                    </a:lnL>
                    <a:lnR w="38100" cap="flat" cmpd="sng" algn="ctr">
                      <a:solidFill>
                        <a:srgbClr val="C0000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C00000"/>
                      </a:solidFill>
                      <a:prstDash val="dash"/>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indent="0" algn="ctr">
                        <a:buFont typeface="Arial" panose="020B0604020202020204" pitchFamily="34" charset="0"/>
                        <a:buNone/>
                      </a:pPr>
                      <a:endParaRPr lang="en-US" sz="1800" dirty="0">
                        <a:latin typeface="Harvey Balls" panose="02000609000000000000" pitchFamily="49" charset="0"/>
                      </a:endParaRP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indent="0" algn="l">
                        <a:buFont typeface="Arial" panose="020B0604020202020204" pitchFamily="34" charset="0"/>
                        <a:buNone/>
                      </a:pPr>
                      <a:r>
                        <a:rPr lang="en-US" sz="1100" dirty="0">
                          <a:latin typeface="+mj-lt"/>
                        </a:rPr>
                        <a:t>Aligns with Trusted Partner Model</a:t>
                      </a:r>
                    </a:p>
                    <a:p>
                      <a:pPr marL="0" indent="0" algn="l">
                        <a:buFont typeface="Arial" panose="020B0604020202020204" pitchFamily="34" charset="0"/>
                        <a:buNone/>
                      </a:pPr>
                      <a:r>
                        <a:rPr lang="en-US" sz="1100" dirty="0">
                          <a:latin typeface="+mj-lt"/>
                        </a:rPr>
                        <a:t>Similar Compensation Scheme</a:t>
                      </a:r>
                    </a:p>
                    <a:p>
                      <a:pPr marL="0" indent="0" algn="l">
                        <a:buFont typeface="Arial" panose="020B0604020202020204" pitchFamily="34" charset="0"/>
                        <a:buNone/>
                      </a:pPr>
                      <a:r>
                        <a:rPr lang="en-US" sz="1100" dirty="0">
                          <a:latin typeface="+mj-lt"/>
                        </a:rPr>
                        <a:t>Can Add Back to S/W Community</a:t>
                      </a:r>
                    </a:p>
                  </a:txBody>
                  <a:tcPr anchor="ctr">
                    <a:lnL w="38100" cap="flat" cmpd="sng" algn="ctr">
                      <a:solidFill>
                        <a:srgbClr val="C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00000"/>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Arial" panose="020B0604020202020204" pitchFamily="34" charset="0"/>
                        <a:buNone/>
                      </a:pPr>
                      <a:r>
                        <a:rPr lang="en-US" sz="1100" dirty="0">
                          <a:latin typeface="+mj-lt"/>
                        </a:rPr>
                        <a:t>Finding and Training VARs</a:t>
                      </a:r>
                    </a:p>
                  </a:txBody>
                  <a:tcPr anchor="ctr">
                    <a:lnL w="12700" cap="flat" cmpd="sng" algn="ctr">
                      <a:noFill/>
                      <a:prstDash val="solid"/>
                      <a:round/>
                      <a:headEnd type="none" w="med" len="med"/>
                      <a:tailEnd type="none" w="med" len="med"/>
                    </a:lnL>
                    <a:lnR w="38100" cap="flat" cmpd="sng" algn="ctr">
                      <a:solidFill>
                        <a:srgbClr val="C00000"/>
                      </a:solidFill>
                      <a:prstDash val="dash"/>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00000"/>
                      </a:solidFill>
                      <a:prstDash val="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3562802"/>
                  </a:ext>
                </a:extLst>
              </a:tr>
              <a:tr h="688859">
                <a:tc>
                  <a:txBody>
                    <a:bodyPr/>
                    <a:lstStyle/>
                    <a:p>
                      <a:pPr lvl="0" algn="ctr"/>
                      <a:r>
                        <a:rPr lang="en-US" sz="1600" b="1" dirty="0"/>
                        <a:t>System Integrators (SI)</a:t>
                      </a:r>
                    </a:p>
                  </a:txBody>
                  <a:tcPr anchor="ctr">
                    <a:lnL w="12700" cap="flat" cmpd="sng" algn="ctr">
                      <a:noFill/>
                      <a:prstDash val="solid"/>
                      <a:round/>
                      <a:headEnd type="none" w="med" len="med"/>
                      <a:tailEnd type="none" w="med" len="med"/>
                    </a:lnL>
                    <a:lnR w="38100" cap="flat" cmpd="sng" algn="ctr">
                      <a:solidFill>
                        <a:srgbClr val="C00000"/>
                      </a:solidFill>
                      <a:prstDash val="dash"/>
                      <a:round/>
                      <a:headEnd type="none" w="med" len="med"/>
                      <a:tailEnd type="none" w="med" len="med"/>
                    </a:lnR>
                    <a:lnT w="38100" cap="flat" cmpd="sng" algn="ctr">
                      <a:solidFill>
                        <a:srgbClr val="C00000"/>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panose="020B0604020202020204" pitchFamily="34" charset="0"/>
                        <a:buNone/>
                      </a:pPr>
                      <a:endParaRPr lang="en-US" sz="1800" dirty="0">
                        <a:latin typeface="Harvey Balls" panose="02000609000000000000" pitchFamily="49" charset="0"/>
                      </a:endParaRPr>
                    </a:p>
                  </a:txBody>
                  <a:tcPr anchor="ctr">
                    <a:lnL w="38100" cap="flat" cmpd="sng" algn="ctr">
                      <a:solidFill>
                        <a:srgbClr val="C00000"/>
                      </a:solidFill>
                      <a:prstDash val="dash"/>
                      <a:round/>
                      <a:headEnd type="none" w="med" len="med"/>
                      <a:tailEnd type="none" w="med" len="med"/>
                    </a:lnL>
                    <a:lnR w="38100" cap="flat" cmpd="sng" algn="ctr">
                      <a:solidFill>
                        <a:srgbClr val="C00000"/>
                      </a:solidFill>
                      <a:prstDash val="dash"/>
                      <a:round/>
                      <a:headEnd type="none" w="med" len="med"/>
                      <a:tailEnd type="none" w="med" len="med"/>
                    </a:lnR>
                    <a:lnT w="38100" cap="flat" cmpd="sng" algn="ctr">
                      <a:solidFill>
                        <a:srgbClr val="C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Arial" panose="020B0604020202020204" pitchFamily="34" charset="0"/>
                        <a:buNone/>
                      </a:pPr>
                      <a:r>
                        <a:rPr lang="en-US" sz="1100" dirty="0">
                          <a:latin typeface="+mj-lt"/>
                        </a:rPr>
                        <a:t>Similar to Trusted Partner</a:t>
                      </a:r>
                    </a:p>
                    <a:p>
                      <a:pPr marL="0" indent="0" algn="l">
                        <a:buFont typeface="Arial" panose="020B0604020202020204" pitchFamily="34" charset="0"/>
                        <a:buNone/>
                      </a:pPr>
                      <a:r>
                        <a:rPr lang="en-US" sz="1100" dirty="0">
                          <a:latin typeface="+mj-lt"/>
                        </a:rPr>
                        <a:t>Provide Support Required</a:t>
                      </a:r>
                    </a:p>
                  </a:txBody>
                  <a:tcPr anchor="ctr">
                    <a:lnL w="38100" cap="flat" cmpd="sng" algn="ctr">
                      <a:solidFill>
                        <a:srgbClr val="C00000"/>
                      </a:solidFill>
                      <a:prstDash val="dash"/>
                      <a:round/>
                      <a:headEnd type="none" w="med" len="med"/>
                      <a:tailEnd type="none" w="med" len="med"/>
                    </a:lnL>
                    <a:lnR w="12700" cap="flat" cmpd="sng" algn="ctr">
                      <a:noFill/>
                      <a:prstDash val="solid"/>
                      <a:round/>
                      <a:headEnd type="none" w="med" len="med"/>
                      <a:tailEnd type="none" w="med" len="med"/>
                    </a:lnR>
                    <a:lnT w="38100" cap="flat" cmpd="sng" algn="ctr">
                      <a:solidFill>
                        <a:srgbClr val="C00000"/>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Arial" panose="020B0604020202020204" pitchFamily="34" charset="0"/>
                        <a:buNone/>
                      </a:pPr>
                      <a:r>
                        <a:rPr lang="en-US" sz="1100" dirty="0">
                          <a:latin typeface="+mj-lt"/>
                        </a:rPr>
                        <a:t>S/W Sales Not Priority</a:t>
                      </a:r>
                    </a:p>
                    <a:p>
                      <a:pPr marL="0" indent="0" algn="l">
                        <a:buFont typeface="Arial" panose="020B0604020202020204" pitchFamily="34" charset="0"/>
                        <a:buNone/>
                      </a:pPr>
                      <a:r>
                        <a:rPr lang="en-US" sz="1100" dirty="0">
                          <a:latin typeface="+mj-lt"/>
                        </a:rPr>
                        <a:t>Prioritize Billable Hrs and Projects</a:t>
                      </a:r>
                    </a:p>
                    <a:p>
                      <a:pPr marL="0" indent="0" algn="l">
                        <a:buFont typeface="Arial" panose="020B0604020202020204" pitchFamily="34" charset="0"/>
                        <a:buNone/>
                      </a:pPr>
                      <a:r>
                        <a:rPr lang="en-US" sz="1100" dirty="0">
                          <a:latin typeface="+mj-lt"/>
                        </a:rPr>
                        <a:t>Prioritize Contracts &amp; Services, not S/W</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C00000"/>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3021061"/>
                  </a:ext>
                </a:extLst>
              </a:tr>
              <a:tr h="688859">
                <a:tc>
                  <a:txBody>
                    <a:bodyPr/>
                    <a:lstStyle/>
                    <a:p>
                      <a:pPr lvl="0" algn="ctr"/>
                      <a:r>
                        <a:rPr lang="en-US" sz="1600" b="1" dirty="0"/>
                        <a:t>Retailers</a:t>
                      </a:r>
                    </a:p>
                  </a:txBody>
                  <a:tcPr anchor="ctr">
                    <a:lnL w="12700" cap="flat" cmpd="sng" algn="ctr">
                      <a:noFill/>
                      <a:prstDash val="solid"/>
                      <a:round/>
                      <a:headEnd type="none" w="med" len="med"/>
                      <a:tailEnd type="none" w="med" len="med"/>
                    </a:lnL>
                    <a:lnR w="38100" cap="flat" cmpd="sng" algn="ctr">
                      <a:solidFill>
                        <a:srgbClr val="C00000"/>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panose="020B0604020202020204" pitchFamily="34" charset="0"/>
                        <a:buNone/>
                      </a:pPr>
                      <a:endParaRPr lang="en-US" sz="1800" dirty="0">
                        <a:solidFill>
                          <a:schemeClr val="tx1"/>
                        </a:solidFill>
                        <a:latin typeface="Harvey Balls" panose="02000609000000000000" pitchFamily="49" charset="0"/>
                      </a:endParaRPr>
                    </a:p>
                    <a:p>
                      <a:pPr marL="0" indent="0" algn="ctr">
                        <a:buFont typeface="Arial" panose="020B0604020202020204" pitchFamily="34" charset="0"/>
                        <a:buNone/>
                      </a:pPr>
                      <a:endParaRPr lang="en-US" sz="1800" dirty="0">
                        <a:solidFill>
                          <a:schemeClr val="tx1"/>
                        </a:solidFill>
                        <a:latin typeface="Harvey Balls" panose="02000609000000000000" pitchFamily="49" charset="0"/>
                      </a:endParaRPr>
                    </a:p>
                  </a:txBody>
                  <a:tcPr anchor="ctr">
                    <a:lnL w="38100" cap="flat" cmpd="sng" algn="ctr">
                      <a:solidFill>
                        <a:srgbClr val="C00000"/>
                      </a:solidFill>
                      <a:prstDash val="dash"/>
                      <a:round/>
                      <a:headEnd type="none" w="med" len="med"/>
                      <a:tailEnd type="none" w="med" len="med"/>
                    </a:lnL>
                    <a:lnR w="38100" cap="flat" cmpd="sng" algn="ctr">
                      <a:solidFill>
                        <a:srgbClr val="C00000"/>
                      </a:solidFill>
                      <a:prstDash val="dash"/>
                      <a:round/>
                      <a:headEnd type="none" w="med" len="med"/>
                      <a:tailEnd type="none" w="med" len="med"/>
                    </a:lnR>
                    <a:lnT w="12700" cap="flat" cmpd="sng" algn="ctr">
                      <a:noFill/>
                      <a:prstDash val="solid"/>
                      <a:round/>
                      <a:headEnd type="none" w="med" len="med"/>
                      <a:tailEnd type="none" w="med" len="med"/>
                    </a:lnT>
                    <a:lnB w="38100" cap="flat" cmpd="sng" algn="ctr">
                      <a:solidFill>
                        <a:srgbClr val="C00000"/>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Arial" panose="020B0604020202020204" pitchFamily="34" charset="0"/>
                        <a:buNone/>
                      </a:pPr>
                      <a:r>
                        <a:rPr lang="en-US" sz="1100" dirty="0">
                          <a:solidFill>
                            <a:schemeClr val="tx1"/>
                          </a:solidFill>
                          <a:latin typeface="+mj-lt"/>
                        </a:rPr>
                        <a:t>Broad Reach</a:t>
                      </a:r>
                    </a:p>
                  </a:txBody>
                  <a:tcPr anchor="ctr">
                    <a:lnL w="38100" cap="flat" cmpd="sng" algn="ctr">
                      <a:solidFill>
                        <a:srgbClr val="C00000"/>
                      </a:solid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Arial" panose="020B0604020202020204" pitchFamily="34" charset="0"/>
                        <a:buNone/>
                      </a:pPr>
                      <a:r>
                        <a:rPr lang="en-US" sz="1100" dirty="0">
                          <a:solidFill>
                            <a:schemeClr val="tx1"/>
                          </a:solidFill>
                          <a:latin typeface="+mj-lt"/>
                        </a:rPr>
                        <a:t>Complicated</a:t>
                      </a:r>
                    </a:p>
                    <a:p>
                      <a:pPr marL="0" indent="0" algn="l">
                        <a:buFont typeface="Arial" panose="020B0604020202020204" pitchFamily="34" charset="0"/>
                        <a:buNone/>
                      </a:pPr>
                      <a:r>
                        <a:rPr lang="en-US" sz="1100" dirty="0">
                          <a:solidFill>
                            <a:schemeClr val="tx1"/>
                          </a:solidFill>
                          <a:latin typeface="+mj-lt"/>
                        </a:rPr>
                        <a:t>Not a Consumer Product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3340824"/>
                  </a:ext>
                </a:extLst>
              </a:tr>
            </a:tbl>
          </a:graphicData>
        </a:graphic>
      </p:graphicFrame>
      <p:sp>
        <p:nvSpPr>
          <p:cNvPr id="12" name="Title 1">
            <a:extLst>
              <a:ext uri="{FF2B5EF4-FFF2-40B4-BE49-F238E27FC236}">
                <a16:creationId xmlns:a16="http://schemas.microsoft.com/office/drawing/2014/main" id="{8B25315F-3664-4031-A838-8933A68D3C5A}"/>
              </a:ext>
            </a:extLst>
          </p:cNvPr>
          <p:cNvSpPr>
            <a:spLocks noGrp="1"/>
          </p:cNvSpPr>
          <p:nvPr>
            <p:ph type="title"/>
          </p:nvPr>
        </p:nvSpPr>
        <p:spPr>
          <a:xfrm>
            <a:off x="838200" y="0"/>
            <a:ext cx="10515600" cy="1325563"/>
          </a:xfrm>
        </p:spPr>
        <p:txBody>
          <a:bodyPr>
            <a:normAutofit fontScale="90000"/>
          </a:bodyPr>
          <a:lstStyle/>
          <a:p>
            <a:r>
              <a:rPr lang="en-US" dirty="0"/>
              <a:t>SOFTWARE INDUSTRY:  </a:t>
            </a:r>
            <a:br>
              <a:rPr lang="en-US" dirty="0"/>
            </a:br>
            <a:r>
              <a:rPr lang="en-US" sz="2700" dirty="0">
                <a:solidFill>
                  <a:srgbClr val="C00000"/>
                </a:solidFill>
              </a:rPr>
              <a:t>Recommend Indirect Distribution Through Trusted Partners, ISV, VAR, SI</a:t>
            </a:r>
            <a:endParaRPr lang="en-US" sz="2800" dirty="0">
              <a:solidFill>
                <a:srgbClr val="C00000"/>
              </a:solidFill>
            </a:endParaRPr>
          </a:p>
        </p:txBody>
      </p:sp>
      <p:sp>
        <p:nvSpPr>
          <p:cNvPr id="4" name="Oval 3">
            <a:extLst>
              <a:ext uri="{FF2B5EF4-FFF2-40B4-BE49-F238E27FC236}">
                <a16:creationId xmlns:a16="http://schemas.microsoft.com/office/drawing/2014/main" id="{B52C37B8-E8C5-471E-847A-AEF7C96211F5}"/>
              </a:ext>
            </a:extLst>
          </p:cNvPr>
          <p:cNvSpPr/>
          <p:nvPr/>
        </p:nvSpPr>
        <p:spPr>
          <a:xfrm>
            <a:off x="5205786" y="4361623"/>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B5C0191-04AB-400A-B03F-2FF966F19ECD}"/>
              </a:ext>
            </a:extLst>
          </p:cNvPr>
          <p:cNvSpPr/>
          <p:nvPr/>
        </p:nvSpPr>
        <p:spPr>
          <a:xfrm>
            <a:off x="5205786" y="3571604"/>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1549BAC-AEC0-496D-A560-F08D6961D0F7}"/>
              </a:ext>
            </a:extLst>
          </p:cNvPr>
          <p:cNvSpPr/>
          <p:nvPr/>
        </p:nvSpPr>
        <p:spPr>
          <a:xfrm>
            <a:off x="5205786" y="2153478"/>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87D6390-B56E-4A84-AA3A-D1931FAF15CC}"/>
              </a:ext>
            </a:extLst>
          </p:cNvPr>
          <p:cNvSpPr/>
          <p:nvPr/>
        </p:nvSpPr>
        <p:spPr>
          <a:xfrm>
            <a:off x="5205786" y="2893935"/>
            <a:ext cx="228600" cy="22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7D602F8-7D29-418E-A6AF-23B0D0CA46FE}"/>
              </a:ext>
            </a:extLst>
          </p:cNvPr>
          <p:cNvSpPr/>
          <p:nvPr/>
        </p:nvSpPr>
        <p:spPr>
          <a:xfrm>
            <a:off x="5205786" y="5687145"/>
            <a:ext cx="228600" cy="22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hord 9">
            <a:extLst>
              <a:ext uri="{FF2B5EF4-FFF2-40B4-BE49-F238E27FC236}">
                <a16:creationId xmlns:a16="http://schemas.microsoft.com/office/drawing/2014/main" id="{33B721C3-0E67-4681-81F9-461062E22B86}"/>
              </a:ext>
            </a:extLst>
          </p:cNvPr>
          <p:cNvSpPr/>
          <p:nvPr/>
        </p:nvSpPr>
        <p:spPr>
          <a:xfrm rot="1401983">
            <a:off x="5161314" y="5061006"/>
            <a:ext cx="228600" cy="246888"/>
          </a:xfrm>
          <a:prstGeom prst="chord">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88CEB9D-24B0-482C-B085-2C8AB7551952}"/>
              </a:ext>
            </a:extLst>
          </p:cNvPr>
          <p:cNvSpPr/>
          <p:nvPr/>
        </p:nvSpPr>
        <p:spPr>
          <a:xfrm>
            <a:off x="5205786" y="5063691"/>
            <a:ext cx="228600" cy="22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05524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0EB-A8E1-4F69-BCEE-4FEA378CE73D}"/>
              </a:ext>
            </a:extLst>
          </p:cNvPr>
          <p:cNvSpPr>
            <a:spLocks noGrp="1"/>
          </p:cNvSpPr>
          <p:nvPr>
            <p:ph type="title"/>
          </p:nvPr>
        </p:nvSpPr>
        <p:spPr>
          <a:xfrm>
            <a:off x="838200" y="365125"/>
            <a:ext cx="10515600" cy="1325563"/>
          </a:xfrm>
        </p:spPr>
        <p:txBody>
          <a:bodyPr>
            <a:normAutofit/>
          </a:bodyPr>
          <a:lstStyle/>
          <a:p>
            <a:r>
              <a:rPr lang="en-US" dirty="0"/>
              <a:t>Agenda	</a:t>
            </a:r>
          </a:p>
        </p:txBody>
      </p:sp>
      <p:graphicFrame>
        <p:nvGraphicFramePr>
          <p:cNvPr id="5" name="Content Placeholder 2">
            <a:extLst>
              <a:ext uri="{FF2B5EF4-FFF2-40B4-BE49-F238E27FC236}">
                <a16:creationId xmlns:a16="http://schemas.microsoft.com/office/drawing/2014/main" id="{00E5A450-7E2F-4083-9C97-CF39ECE546CA}"/>
              </a:ext>
            </a:extLst>
          </p:cNvPr>
          <p:cNvGraphicFramePr>
            <a:graphicFrameLocks noGrp="1"/>
          </p:cNvGraphicFramePr>
          <p:nvPr>
            <p:ph idx="1"/>
            <p:extLst>
              <p:ext uri="{D42A27DB-BD31-4B8C-83A1-F6EECF244321}">
                <p14:modId xmlns:p14="http://schemas.microsoft.com/office/powerpoint/2010/main" val="17347589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B15056DA-0B24-400B-A991-0A49F505C0E3}"/>
              </a:ext>
            </a:extLst>
          </p:cNvPr>
          <p:cNvSpPr txBox="1"/>
          <p:nvPr/>
        </p:nvSpPr>
        <p:spPr>
          <a:xfrm>
            <a:off x="4371691" y="2013501"/>
            <a:ext cx="2829697" cy="370703"/>
          </a:xfrm>
          <a:prstGeom prst="rect">
            <a:avLst/>
          </a:prstGeom>
          <a:noFill/>
        </p:spPr>
        <p:txBody>
          <a:bodyPr wrap="square" rtlCol="0">
            <a:spAutoFit/>
          </a:bodyPr>
          <a:lstStyle/>
          <a:p>
            <a:pPr algn="ctr"/>
            <a:r>
              <a:rPr lang="en-US" dirty="0">
                <a:solidFill>
                  <a:srgbClr val="C00000"/>
                </a:solidFill>
              </a:rPr>
              <a:t>GTM Strategy</a:t>
            </a:r>
          </a:p>
        </p:txBody>
      </p:sp>
    </p:spTree>
    <p:extLst>
      <p:ext uri="{BB962C8B-B14F-4D97-AF65-F5344CB8AC3E}">
        <p14:creationId xmlns:p14="http://schemas.microsoft.com/office/powerpoint/2010/main" val="660919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0EB-A8E1-4F69-BCEE-4FEA378CE73D}"/>
              </a:ext>
            </a:extLst>
          </p:cNvPr>
          <p:cNvSpPr>
            <a:spLocks noGrp="1"/>
          </p:cNvSpPr>
          <p:nvPr>
            <p:ph type="title"/>
          </p:nvPr>
        </p:nvSpPr>
        <p:spPr>
          <a:xfrm>
            <a:off x="838200" y="365125"/>
            <a:ext cx="10515600" cy="1325563"/>
          </a:xfrm>
        </p:spPr>
        <p:txBody>
          <a:bodyPr>
            <a:normAutofit/>
          </a:bodyPr>
          <a:lstStyle/>
          <a:p>
            <a:r>
              <a:rPr lang="en-US" dirty="0"/>
              <a:t>Agenda	</a:t>
            </a:r>
          </a:p>
        </p:txBody>
      </p:sp>
      <p:graphicFrame>
        <p:nvGraphicFramePr>
          <p:cNvPr id="5" name="Content Placeholder 2">
            <a:extLst>
              <a:ext uri="{FF2B5EF4-FFF2-40B4-BE49-F238E27FC236}">
                <a16:creationId xmlns:a16="http://schemas.microsoft.com/office/drawing/2014/main" id="{00E5A450-7E2F-4083-9C97-CF39ECE546CA}"/>
              </a:ext>
            </a:extLst>
          </p:cNvPr>
          <p:cNvGraphicFramePr>
            <a:graphicFrameLocks noGrp="1"/>
          </p:cNvGraphicFramePr>
          <p:nvPr>
            <p:ph idx="1"/>
            <p:extLst>
              <p:ext uri="{D42A27DB-BD31-4B8C-83A1-F6EECF244321}">
                <p14:modId xmlns:p14="http://schemas.microsoft.com/office/powerpoint/2010/main" val="9512720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B15056DA-0B24-400B-A991-0A49F505C0E3}"/>
              </a:ext>
            </a:extLst>
          </p:cNvPr>
          <p:cNvSpPr txBox="1"/>
          <p:nvPr/>
        </p:nvSpPr>
        <p:spPr>
          <a:xfrm>
            <a:off x="4371691" y="2013501"/>
            <a:ext cx="2829697" cy="370703"/>
          </a:xfrm>
          <a:prstGeom prst="rect">
            <a:avLst/>
          </a:prstGeom>
          <a:noFill/>
        </p:spPr>
        <p:txBody>
          <a:bodyPr wrap="square" rtlCol="0">
            <a:spAutoFit/>
          </a:bodyPr>
          <a:lstStyle/>
          <a:p>
            <a:pPr algn="ctr"/>
            <a:r>
              <a:rPr lang="en-US" dirty="0">
                <a:solidFill>
                  <a:srgbClr val="C00000"/>
                </a:solidFill>
              </a:rPr>
              <a:t>GTM Strategy</a:t>
            </a:r>
          </a:p>
        </p:txBody>
      </p:sp>
    </p:spTree>
    <p:extLst>
      <p:ext uri="{BB962C8B-B14F-4D97-AF65-F5344CB8AC3E}">
        <p14:creationId xmlns:p14="http://schemas.microsoft.com/office/powerpoint/2010/main" val="40948452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7422-8A0A-4403-9A6A-525C4A5B9774}"/>
              </a:ext>
            </a:extLst>
          </p:cNvPr>
          <p:cNvSpPr>
            <a:spLocks noGrp="1"/>
          </p:cNvSpPr>
          <p:nvPr>
            <p:ph type="title"/>
          </p:nvPr>
        </p:nvSpPr>
        <p:spPr>
          <a:xfrm>
            <a:off x="588227" y="365127"/>
            <a:ext cx="11015546" cy="926278"/>
          </a:xfrm>
        </p:spPr>
        <p:txBody>
          <a:bodyPr>
            <a:normAutofit/>
          </a:bodyPr>
          <a:lstStyle/>
          <a:p>
            <a:r>
              <a:rPr lang="en-US" sz="3200" dirty="0"/>
              <a:t>OPEN SOURCE SOFTWARE VS FOR-PROFIT SOFTWARE </a:t>
            </a:r>
          </a:p>
        </p:txBody>
      </p:sp>
      <p:graphicFrame>
        <p:nvGraphicFramePr>
          <p:cNvPr id="3" name="Table 2">
            <a:extLst>
              <a:ext uri="{FF2B5EF4-FFF2-40B4-BE49-F238E27FC236}">
                <a16:creationId xmlns:a16="http://schemas.microsoft.com/office/drawing/2014/main" id="{2CC213C2-E972-4CE5-9AB9-882D448FB2A9}"/>
              </a:ext>
            </a:extLst>
          </p:cNvPr>
          <p:cNvGraphicFramePr>
            <a:graphicFrameLocks noGrp="1"/>
          </p:cNvGraphicFramePr>
          <p:nvPr>
            <p:extLst>
              <p:ext uri="{D42A27DB-BD31-4B8C-83A1-F6EECF244321}">
                <p14:modId xmlns:p14="http://schemas.microsoft.com/office/powerpoint/2010/main" val="3794749952"/>
              </p:ext>
            </p:extLst>
          </p:nvPr>
        </p:nvGraphicFramePr>
        <p:xfrm>
          <a:off x="320458" y="1096938"/>
          <a:ext cx="11381604" cy="5608320"/>
        </p:xfrm>
        <a:graphic>
          <a:graphicData uri="http://schemas.openxmlformats.org/drawingml/2006/table">
            <a:tbl>
              <a:tblPr firstRow="1" bandRow="1">
                <a:tableStyleId>{FABFCF23-3B69-468F-B69F-88F6DE6A72F2}</a:tableStyleId>
              </a:tblPr>
              <a:tblGrid>
                <a:gridCol w="1947672">
                  <a:extLst>
                    <a:ext uri="{9D8B030D-6E8A-4147-A177-3AD203B41FA5}">
                      <a16:colId xmlns:a16="http://schemas.microsoft.com/office/drawing/2014/main" val="520698682"/>
                    </a:ext>
                  </a:extLst>
                </a:gridCol>
                <a:gridCol w="3144644">
                  <a:extLst>
                    <a:ext uri="{9D8B030D-6E8A-4147-A177-3AD203B41FA5}">
                      <a16:colId xmlns:a16="http://schemas.microsoft.com/office/drawing/2014/main" val="2451634919"/>
                    </a:ext>
                  </a:extLst>
                </a:gridCol>
                <a:gridCol w="3144644">
                  <a:extLst>
                    <a:ext uri="{9D8B030D-6E8A-4147-A177-3AD203B41FA5}">
                      <a16:colId xmlns:a16="http://schemas.microsoft.com/office/drawing/2014/main" val="416428335"/>
                    </a:ext>
                  </a:extLst>
                </a:gridCol>
                <a:gridCol w="1572322">
                  <a:extLst>
                    <a:ext uri="{9D8B030D-6E8A-4147-A177-3AD203B41FA5}">
                      <a16:colId xmlns:a16="http://schemas.microsoft.com/office/drawing/2014/main" val="3604636883"/>
                    </a:ext>
                  </a:extLst>
                </a:gridCol>
                <a:gridCol w="1572322">
                  <a:extLst>
                    <a:ext uri="{9D8B030D-6E8A-4147-A177-3AD203B41FA5}">
                      <a16:colId xmlns:a16="http://schemas.microsoft.com/office/drawing/2014/main" val="1780420115"/>
                    </a:ext>
                  </a:extLst>
                </a:gridCol>
              </a:tblGrid>
              <a:tr h="441930">
                <a:tc>
                  <a:txBody>
                    <a:bodyPr/>
                    <a:lstStyle/>
                    <a:p>
                      <a:pPr algn="l"/>
                      <a:r>
                        <a:rPr lang="en-US" sz="1200" dirty="0">
                          <a:solidFill>
                            <a:schemeClr val="tx1"/>
                          </a:solidFill>
                        </a:rPr>
                        <a:t>FEATURE</a:t>
                      </a:r>
                    </a:p>
                    <a:p>
                      <a:pPr algn="ctr"/>
                      <a:endParaRPr lang="en-US" sz="1200" dirty="0">
                        <a:solidFill>
                          <a:schemeClr val="tx1"/>
                        </a:solidFill>
                      </a:endParaRP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dirty="0">
                          <a:solidFill>
                            <a:schemeClr val="tx1"/>
                          </a:solidFill>
                        </a:rPr>
                        <a:t>PROPRIETARY SOFTWARE</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5">
                        <a:lumMod val="75000"/>
                      </a:schemeClr>
                    </a:solidFill>
                  </a:tcPr>
                </a:tc>
                <a:tc>
                  <a:txBody>
                    <a:bodyPr/>
                    <a:lstStyle/>
                    <a:p>
                      <a:pPr algn="ctr"/>
                      <a:r>
                        <a:rPr lang="en-US" sz="1400" dirty="0">
                          <a:solidFill>
                            <a:schemeClr val="tx1"/>
                          </a:solidFill>
                        </a:rPr>
                        <a:t>OPEN SOURCE SOFTWARE</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5">
                        <a:lumMod val="60000"/>
                        <a:lumOff val="40000"/>
                      </a:schemeClr>
                    </a:solidFill>
                  </a:tcPr>
                </a:tc>
                <a:tc gridSpan="2">
                  <a:txBody>
                    <a:bodyPr/>
                    <a:lstStyle/>
                    <a:p>
                      <a:pPr algn="ctr"/>
                      <a:r>
                        <a:rPr lang="en-US" sz="1400" dirty="0">
                          <a:solidFill>
                            <a:srgbClr val="C00000"/>
                          </a:solidFill>
                        </a:rPr>
                        <a:t>OpenLMIS</a:t>
                      </a:r>
                    </a:p>
                  </a:txBody>
                  <a:tcPr>
                    <a:lnL>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1493631922"/>
                  </a:ext>
                </a:extLst>
              </a:tr>
              <a:tr h="392341">
                <a:tc>
                  <a:txBody>
                    <a:bodyPr/>
                    <a:lstStyle/>
                    <a:p>
                      <a:r>
                        <a:rPr lang="en-US" sz="1600" b="1" dirty="0">
                          <a:solidFill>
                            <a:schemeClr val="tx1"/>
                          </a:solidFill>
                        </a:rPr>
                        <a:t>Payment </a:t>
                      </a:r>
                    </a:p>
                  </a:txBody>
                  <a:tcPr anchor="ctr">
                    <a:lnL w="12700" cmpd="sng">
                      <a:noFill/>
                    </a:lnL>
                    <a:lnR>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Perpetual</a:t>
                      </a:r>
                    </a:p>
                    <a:p>
                      <a:pPr marL="285750" indent="-285750">
                        <a:buFont typeface="Arial" panose="020B0604020202020204" pitchFamily="34" charset="0"/>
                        <a:buChar char="•"/>
                      </a:pPr>
                      <a:r>
                        <a:rPr lang="en-US" sz="1400" dirty="0"/>
                        <a:t>Subscription</a:t>
                      </a:r>
                    </a:p>
                  </a:txBody>
                  <a:tcPr anchor="ctr">
                    <a:lnL>
                      <a:noFill/>
                    </a:lnL>
                    <a:lnR>
                      <a:noFill/>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r>
                        <a:rPr lang="en-US" sz="1400" dirty="0"/>
                        <a:t>Free to Own</a:t>
                      </a:r>
                    </a:p>
                  </a:txBody>
                  <a:tcPr anchor="ctr">
                    <a:lnL>
                      <a:noFill/>
                    </a:lnL>
                    <a:lnR>
                      <a:noFill/>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r>
                        <a:rPr lang="en-US" sz="1400" dirty="0">
                          <a:solidFill>
                            <a:schemeClr val="tx1"/>
                          </a:solidFill>
                        </a:rPr>
                        <a:t>Free to Own</a:t>
                      </a:r>
                    </a:p>
                  </a:txBody>
                  <a:tcPr anchor="ctr">
                    <a:lnL>
                      <a:noFill/>
                    </a:lnL>
                    <a:lnR w="12700" cmpd="sng">
                      <a:noFill/>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4120435548"/>
                  </a:ext>
                </a:extLst>
              </a:tr>
              <a:tr h="392341">
                <a:tc>
                  <a:txBody>
                    <a:bodyPr/>
                    <a:lstStyle/>
                    <a:p>
                      <a:r>
                        <a:rPr lang="en-US" sz="1600" b="1" dirty="0">
                          <a:solidFill>
                            <a:schemeClr val="tx1"/>
                          </a:solidFill>
                        </a:rPr>
                        <a:t>License</a:t>
                      </a:r>
                    </a:p>
                  </a:txBody>
                  <a:tcPr anchor="ctr">
                    <a:lnL w="12700" cmpd="sng">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t>Commercial</a:t>
                      </a:r>
                    </a:p>
                  </a:txBody>
                  <a:tcPr anchor="ctr">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u="sng" dirty="0"/>
                        <a:t>Open Source </a:t>
                      </a:r>
                    </a:p>
                    <a:p>
                      <a:pPr lvl="1"/>
                      <a:r>
                        <a:rPr lang="en-US" sz="1400" dirty="0"/>
                        <a:t>MIT, BSD, Apache</a:t>
                      </a:r>
                    </a:p>
                    <a:p>
                      <a:pPr lvl="1"/>
                      <a:r>
                        <a:rPr lang="en-US" sz="1400" dirty="0"/>
                        <a:t>GNU GPL v.”x”</a:t>
                      </a:r>
                    </a:p>
                    <a:p>
                      <a:pPr marL="1085850" lvl="2" indent="-171450">
                        <a:buFont typeface="Arial" panose="020B0604020202020204" pitchFamily="34" charset="0"/>
                        <a:buChar char="•"/>
                      </a:pPr>
                      <a:r>
                        <a:rPr lang="en-US" sz="1400" dirty="0"/>
                        <a:t>GNU AGPL</a:t>
                      </a:r>
                    </a:p>
                    <a:p>
                      <a:pPr marL="1085850" lvl="2" indent="-171450">
                        <a:buFont typeface="Arial" panose="020B0604020202020204" pitchFamily="34" charset="0"/>
                        <a:buChar char="•"/>
                      </a:pPr>
                      <a:r>
                        <a:rPr lang="en-US" sz="1400" dirty="0"/>
                        <a:t>GNU LGPL</a:t>
                      </a:r>
                    </a:p>
                    <a:p>
                      <a:pPr marL="457200" lvl="1" indent="0">
                        <a:buFont typeface="Arial" panose="020B0604020202020204" pitchFamily="34" charset="0"/>
                        <a:buNone/>
                      </a:pPr>
                      <a:endParaRPr lang="en-US" sz="1400" dirty="0"/>
                    </a:p>
                    <a:p>
                      <a:pPr marL="285750" lvl="0" indent="-285750">
                        <a:buFont typeface="Arial" panose="020B0604020202020204" pitchFamily="34" charset="0"/>
                        <a:buChar char="•"/>
                      </a:pPr>
                      <a:r>
                        <a:rPr lang="en-US" sz="1400" u="sng" dirty="0"/>
                        <a:t>Dual License</a:t>
                      </a:r>
                      <a:r>
                        <a:rPr lang="en-US" sz="1400" dirty="0"/>
                        <a:t>:  </a:t>
                      </a:r>
                    </a:p>
                    <a:p>
                      <a:pPr marL="457200" lvl="1" indent="0">
                        <a:buFont typeface="Arial" panose="020B0604020202020204" pitchFamily="34" charset="0"/>
                        <a:buNone/>
                      </a:pPr>
                      <a:r>
                        <a:rPr lang="en-US" sz="1400" dirty="0"/>
                        <a:t>Commercial &amp; Open Source</a:t>
                      </a:r>
                    </a:p>
                  </a:txBody>
                  <a:tcPr anchor="ctr">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r>
                        <a:rPr lang="en-US" sz="1400" u="sng" dirty="0">
                          <a:solidFill>
                            <a:schemeClr val="tx1"/>
                          </a:solidFill>
                        </a:rPr>
                        <a:t>Open Source:</a:t>
                      </a:r>
                    </a:p>
                    <a:p>
                      <a:r>
                        <a:rPr lang="en-US" sz="1400" dirty="0">
                          <a:solidFill>
                            <a:schemeClr val="tx1"/>
                          </a:solidFill>
                        </a:rPr>
                        <a:t>GNU AGPL</a:t>
                      </a:r>
                    </a:p>
                  </a:txBody>
                  <a:tcPr anchor="ctr">
                    <a:lnL>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1652177406"/>
                  </a:ext>
                </a:extLst>
              </a:tr>
              <a:tr h="392341">
                <a:tc>
                  <a:txBody>
                    <a:bodyPr/>
                    <a:lstStyle/>
                    <a:p>
                      <a:r>
                        <a:rPr lang="en-US" sz="1600" b="1" dirty="0">
                          <a:solidFill>
                            <a:schemeClr val="tx1"/>
                          </a:solidFill>
                        </a:rPr>
                        <a:t>Distribution</a:t>
                      </a:r>
                    </a:p>
                  </a:txBody>
                  <a:tcPr anchor="ctr">
                    <a:lnL w="12700" cmpd="sng">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t>Direct</a:t>
                      </a:r>
                    </a:p>
                    <a:p>
                      <a:r>
                        <a:rPr lang="en-US" sz="1400" dirty="0"/>
                        <a:t>Indirect</a:t>
                      </a:r>
                    </a:p>
                  </a:txBody>
                  <a:tcPr anchor="ctr">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r>
                        <a:rPr lang="en-US" sz="1400" dirty="0"/>
                        <a:t>Direct</a:t>
                      </a:r>
                    </a:p>
                  </a:txBody>
                  <a:tcPr anchor="ctr">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r>
                        <a:rPr lang="en-US" sz="1400" dirty="0">
                          <a:solidFill>
                            <a:schemeClr val="tx1"/>
                          </a:solidFill>
                        </a:rPr>
                        <a:t>Direct</a:t>
                      </a:r>
                    </a:p>
                  </a:txBody>
                  <a:tcPr anchor="ctr">
                    <a:lnL>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4113196467"/>
                  </a:ext>
                </a:extLst>
              </a:tr>
              <a:tr h="392341">
                <a:tc>
                  <a:txBody>
                    <a:bodyPr/>
                    <a:lstStyle/>
                    <a:p>
                      <a:r>
                        <a:rPr lang="en-US" sz="1600" b="1" dirty="0">
                          <a:solidFill>
                            <a:schemeClr val="tx1"/>
                          </a:solidFill>
                        </a:rPr>
                        <a:t>Channels</a:t>
                      </a:r>
                    </a:p>
                  </a:txBody>
                  <a:tcPr anchor="ctr">
                    <a:lnL w="12700" cmpd="sng">
                      <a:noFill/>
                    </a:lnL>
                    <a:lnR>
                      <a:noFill/>
                    </a:lnR>
                    <a:lnT w="19050" cap="flat" cmpd="sng" algn="ctr">
                      <a:solidFill>
                        <a:schemeClr val="tx1"/>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Partners</a:t>
                      </a:r>
                    </a:p>
                    <a:p>
                      <a:pPr marL="285750" indent="-285750">
                        <a:buFont typeface="Arial" panose="020B0604020202020204" pitchFamily="34" charset="0"/>
                        <a:buChar char="•"/>
                      </a:pPr>
                      <a:r>
                        <a:rPr lang="en-US" sz="1400" dirty="0"/>
                        <a:t>ISVs</a:t>
                      </a:r>
                    </a:p>
                    <a:p>
                      <a:pPr marL="285750" indent="-285750">
                        <a:buFont typeface="Arial" panose="020B0604020202020204" pitchFamily="34" charset="0"/>
                        <a:buChar char="•"/>
                      </a:pPr>
                      <a:r>
                        <a:rPr lang="en-US" sz="1400" dirty="0"/>
                        <a:t>SIs</a:t>
                      </a:r>
                    </a:p>
                    <a:p>
                      <a:pPr marL="285750" indent="-285750">
                        <a:buFont typeface="Arial" panose="020B0604020202020204" pitchFamily="34" charset="0"/>
                        <a:buChar char="•"/>
                      </a:pPr>
                      <a:r>
                        <a:rPr lang="en-US" sz="1400" dirty="0"/>
                        <a:t>IT Consulting</a:t>
                      </a:r>
                    </a:p>
                  </a:txBody>
                  <a:tcPr anchor="ctr">
                    <a:lnL>
                      <a:noFill/>
                    </a:lnL>
                    <a:lnR>
                      <a:noFill/>
                    </a:lnR>
                    <a:lnT w="19050" cap="flat" cmpd="sng" algn="ctr">
                      <a:solidFill>
                        <a:schemeClr val="tx1"/>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t>GitHub Community</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Partners, ISVs, SI, IT Consulting</a:t>
                      </a:r>
                    </a:p>
                  </a:txBody>
                  <a:tcPr anchor="ctr">
                    <a:lnL>
                      <a:noFill/>
                    </a:lnL>
                    <a:lnR>
                      <a:noFill/>
                    </a:lnR>
                    <a:lnT w="19050" cap="flat" cmpd="sng" algn="ctr">
                      <a:solidFill>
                        <a:schemeClr val="tx1"/>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pPr marL="285750" indent="-285750">
                        <a:buFont typeface="Arial" panose="020B0604020202020204" pitchFamily="34" charset="0"/>
                        <a:buChar char="•"/>
                      </a:pPr>
                      <a:r>
                        <a:rPr lang="en-US" sz="1400" dirty="0">
                          <a:solidFill>
                            <a:schemeClr val="tx1"/>
                          </a:solidFill>
                        </a:rPr>
                        <a:t>GitHub</a:t>
                      </a:r>
                    </a:p>
                  </a:txBody>
                  <a:tcPr anchor="ctr">
                    <a:lnL>
                      <a:noFill/>
                    </a:lnL>
                    <a:lnR w="12700" cmpd="sng">
                      <a:noFill/>
                    </a:lnR>
                    <a:lnT w="19050" cap="flat" cmpd="sng" algn="ctr">
                      <a:solidFill>
                        <a:schemeClr val="tx1"/>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3198748544"/>
                  </a:ext>
                </a:extLst>
              </a:tr>
              <a:tr h="392341">
                <a:tc>
                  <a:txBody>
                    <a:bodyPr/>
                    <a:lstStyle/>
                    <a:p>
                      <a:r>
                        <a:rPr lang="en-US" sz="1600" b="1" dirty="0">
                          <a:solidFill>
                            <a:schemeClr val="tx1"/>
                          </a:solidFill>
                        </a:rPr>
                        <a:t>After-Market </a:t>
                      </a:r>
                    </a:p>
                    <a:p>
                      <a:r>
                        <a:rPr lang="en-US" sz="1600" b="1" dirty="0">
                          <a:solidFill>
                            <a:schemeClr val="tx1"/>
                          </a:solidFill>
                        </a:rPr>
                        <a:t>Support and Maintenance</a:t>
                      </a:r>
                    </a:p>
                  </a:txBody>
                  <a:tcPr anchor="ctr">
                    <a:lnL w="57150" cap="flat" cmpd="sng" algn="ctr">
                      <a:solidFill>
                        <a:srgbClr val="C00000"/>
                      </a:solidFill>
                      <a:prstDash val="solid"/>
                      <a:round/>
                      <a:headEnd type="none" w="med" len="med"/>
                      <a:tailEnd type="none" w="med" len="med"/>
                    </a:lnL>
                    <a:lnR>
                      <a:noFill/>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Partners</a:t>
                      </a:r>
                    </a:p>
                    <a:p>
                      <a:pPr marL="285750" indent="-285750">
                        <a:buFont typeface="Arial" panose="020B0604020202020204" pitchFamily="34" charset="0"/>
                        <a:buChar char="•"/>
                      </a:pPr>
                      <a:r>
                        <a:rPr lang="en-US" sz="1400" dirty="0"/>
                        <a:t>ISVs</a:t>
                      </a:r>
                    </a:p>
                    <a:p>
                      <a:pPr marL="285750" indent="-285750">
                        <a:buFont typeface="Arial" panose="020B0604020202020204" pitchFamily="34" charset="0"/>
                        <a:buChar char="•"/>
                      </a:pPr>
                      <a:r>
                        <a:rPr lang="en-US" sz="1400" dirty="0"/>
                        <a:t>SIs</a:t>
                      </a:r>
                    </a:p>
                    <a:p>
                      <a:pPr marL="285750" indent="-285750">
                        <a:buFont typeface="Arial" panose="020B0604020202020204" pitchFamily="34" charset="0"/>
                        <a:buChar char="•"/>
                      </a:pPr>
                      <a:r>
                        <a:rPr lang="en-US" sz="1400" dirty="0"/>
                        <a:t>IT Consulting</a:t>
                      </a:r>
                    </a:p>
                  </a:txBody>
                  <a:tcPr anchor="ctr">
                    <a:lnL>
                      <a:noFill/>
                    </a:lnL>
                    <a:lnR>
                      <a:noFill/>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t>GitHub </a:t>
                      </a:r>
                    </a:p>
                    <a:p>
                      <a:pPr marL="285750" indent="-285750">
                        <a:buFont typeface="Arial" panose="020B0604020202020204" pitchFamily="34" charset="0"/>
                        <a:buChar char="•"/>
                      </a:pPr>
                      <a:r>
                        <a:rPr lang="en-US" sz="1400" dirty="0"/>
                        <a:t>Partners, ISVs, SI, IT Consulting</a:t>
                      </a:r>
                    </a:p>
                    <a:p>
                      <a:pPr marL="285750" indent="-285750">
                        <a:buFont typeface="Arial" panose="020B0604020202020204" pitchFamily="34" charset="0"/>
                        <a:buChar char="•"/>
                      </a:pPr>
                      <a:r>
                        <a:rPr lang="en-US" sz="1400" dirty="0"/>
                        <a:t>Open Source S/W Community</a:t>
                      </a:r>
                    </a:p>
                  </a:txBody>
                  <a:tcPr anchor="ctr">
                    <a:lnL>
                      <a:noFill/>
                    </a:lnL>
                    <a:lnR>
                      <a:noFill/>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r>
                        <a:rPr lang="en-US" sz="1400" dirty="0">
                          <a:solidFill>
                            <a:schemeClr val="tx1"/>
                          </a:solidFill>
                        </a:rPr>
                        <a:t>VillageReach</a:t>
                      </a:r>
                    </a:p>
                    <a:p>
                      <a:r>
                        <a:rPr lang="en-US" sz="1400" dirty="0">
                          <a:solidFill>
                            <a:schemeClr val="tx1"/>
                          </a:solidFill>
                        </a:rPr>
                        <a:t>BAO</a:t>
                      </a:r>
                    </a:p>
                    <a:p>
                      <a:r>
                        <a:rPr lang="en-US" sz="1400" dirty="0">
                          <a:solidFill>
                            <a:schemeClr val="tx1"/>
                          </a:solidFill>
                        </a:rPr>
                        <a:t>SolDevelo</a:t>
                      </a:r>
                    </a:p>
                    <a:p>
                      <a:r>
                        <a:rPr lang="en-US" sz="1400" dirty="0">
                          <a:solidFill>
                            <a:schemeClr val="tx1"/>
                          </a:solidFill>
                        </a:rPr>
                        <a:t>JSI </a:t>
                      </a:r>
                    </a:p>
                    <a:p>
                      <a:r>
                        <a:rPr lang="en-US" sz="1400" dirty="0">
                          <a:solidFill>
                            <a:schemeClr val="tx1"/>
                          </a:solidFill>
                        </a:rPr>
                        <a:t>Ona </a:t>
                      </a:r>
                    </a:p>
                    <a:p>
                      <a:r>
                        <a:rPr lang="en-US" sz="1400" dirty="0">
                          <a:solidFill>
                            <a:schemeClr val="tx1"/>
                          </a:solidFill>
                        </a:rPr>
                        <a:t>Softworks</a:t>
                      </a:r>
                    </a:p>
                  </a:txBody>
                  <a:tcPr anchor="ctr">
                    <a:lnL>
                      <a:noFill/>
                    </a:lnL>
                    <a:lnR w="12700" cap="flat" cmpd="sng" algn="ctr">
                      <a:solidFill>
                        <a:schemeClr val="tx1"/>
                      </a:solidFill>
                      <a:prstDash val="solid"/>
                      <a:round/>
                      <a:headEnd type="none" w="med" len="med"/>
                      <a:tailEnd type="none" w="med" len="med"/>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r>
                        <a:rPr lang="en-US" sz="1400" dirty="0">
                          <a:solidFill>
                            <a:schemeClr val="tx1"/>
                          </a:solidFill>
                        </a:rPr>
                        <a:t>CHAI</a:t>
                      </a:r>
                    </a:p>
                    <a:p>
                      <a:r>
                        <a:rPr lang="en-US" sz="1400" dirty="0">
                          <a:solidFill>
                            <a:schemeClr val="tx1"/>
                          </a:solidFill>
                        </a:rPr>
                        <a:t>Empower School of Health</a:t>
                      </a:r>
                    </a:p>
                    <a:p>
                      <a:r>
                        <a:rPr lang="en-US" sz="1400" dirty="0">
                          <a:solidFill>
                            <a:schemeClr val="tx1"/>
                          </a:solidFill>
                        </a:rPr>
                        <a:t>PATH</a:t>
                      </a:r>
                    </a:p>
                  </a:txBody>
                  <a:tcPr anchor="ctr">
                    <a:lnL w="12700" cap="flat" cmpd="sng" algn="ctr">
                      <a:solidFill>
                        <a:schemeClr val="tx1"/>
                      </a:solidFill>
                      <a:prstDash val="solid"/>
                      <a:round/>
                      <a:headEnd type="none" w="med" len="med"/>
                      <a:tailEnd type="none" w="med" len="med"/>
                    </a:lnL>
                    <a:lnR w="57150" cap="flat" cmpd="sng" algn="ctr">
                      <a:solidFill>
                        <a:srgbClr val="C00000"/>
                      </a:solidFill>
                      <a:prstDash val="solid"/>
                      <a:round/>
                      <a:headEnd type="none" w="med" len="med"/>
                      <a:tailEnd type="none" w="med" len="med"/>
                    </a:lnR>
                    <a:lnT w="57150" cap="flat" cmpd="sng" algn="ctr">
                      <a:solidFill>
                        <a:srgbClr val="C00000"/>
                      </a:solidFill>
                      <a:prstDash val="solid"/>
                      <a:round/>
                      <a:headEnd type="none" w="med" len="med"/>
                      <a:tailEnd type="none" w="med" len="med"/>
                    </a:lnT>
                    <a:lnB w="5715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2389163646"/>
                  </a:ext>
                </a:extLst>
              </a:tr>
            </a:tbl>
          </a:graphicData>
        </a:graphic>
      </p:graphicFrame>
    </p:spTree>
    <p:extLst>
      <p:ext uri="{BB962C8B-B14F-4D97-AF65-F5344CB8AC3E}">
        <p14:creationId xmlns:p14="http://schemas.microsoft.com/office/powerpoint/2010/main" val="8489116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a:extLst>
              <a:ext uri="{FF2B5EF4-FFF2-40B4-BE49-F238E27FC236}">
                <a16:creationId xmlns:a16="http://schemas.microsoft.com/office/drawing/2014/main" id="{6B8CF0CE-CC9B-4310-853A-A62CFEE8C0F9}"/>
              </a:ext>
            </a:extLst>
          </p:cNvPr>
          <p:cNvGraphicFramePr/>
          <p:nvPr>
            <p:extLst>
              <p:ext uri="{D42A27DB-BD31-4B8C-83A1-F6EECF244321}">
                <p14:modId xmlns:p14="http://schemas.microsoft.com/office/powerpoint/2010/main" val="510724903"/>
              </p:ext>
            </p:extLst>
          </p:nvPr>
        </p:nvGraphicFramePr>
        <p:xfrm>
          <a:off x="406400" y="2076765"/>
          <a:ext cx="5486400" cy="384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3C9D714C-1EF0-4BE8-B487-C26C5B947F8A}"/>
              </a:ext>
            </a:extLst>
          </p:cNvPr>
          <p:cNvSpPr>
            <a:spLocks noGrp="1"/>
          </p:cNvSpPr>
          <p:nvPr>
            <p:ph type="title"/>
          </p:nvPr>
        </p:nvSpPr>
        <p:spPr>
          <a:xfrm>
            <a:off x="838200" y="306759"/>
            <a:ext cx="10515600" cy="1025931"/>
          </a:xfrm>
        </p:spPr>
        <p:txBody>
          <a:bodyPr/>
          <a:lstStyle/>
          <a:p>
            <a:r>
              <a:rPr lang="en-US" dirty="0"/>
              <a:t>AFTER-MARKET:  Support &amp; Maintenance</a:t>
            </a:r>
          </a:p>
        </p:txBody>
      </p:sp>
      <p:sp>
        <p:nvSpPr>
          <p:cNvPr id="9" name="Arrow: Right 8">
            <a:extLst>
              <a:ext uri="{FF2B5EF4-FFF2-40B4-BE49-F238E27FC236}">
                <a16:creationId xmlns:a16="http://schemas.microsoft.com/office/drawing/2014/main" id="{530775A3-8F9D-481D-892D-9FD868DB2FA9}"/>
              </a:ext>
            </a:extLst>
          </p:cNvPr>
          <p:cNvSpPr/>
          <p:nvPr/>
        </p:nvSpPr>
        <p:spPr>
          <a:xfrm>
            <a:off x="5191328" y="2115429"/>
            <a:ext cx="2279515" cy="365124"/>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0" name="Diagram 9">
            <a:extLst>
              <a:ext uri="{FF2B5EF4-FFF2-40B4-BE49-F238E27FC236}">
                <a16:creationId xmlns:a16="http://schemas.microsoft.com/office/drawing/2014/main" id="{24880AF1-8A3C-4623-B4DC-7EB3E7B3CADC}"/>
              </a:ext>
            </a:extLst>
          </p:cNvPr>
          <p:cNvGraphicFramePr/>
          <p:nvPr>
            <p:extLst>
              <p:ext uri="{D42A27DB-BD31-4B8C-83A1-F6EECF244321}">
                <p14:modId xmlns:p14="http://schemas.microsoft.com/office/powerpoint/2010/main" val="4012396633"/>
              </p:ext>
            </p:extLst>
          </p:nvPr>
        </p:nvGraphicFramePr>
        <p:xfrm>
          <a:off x="6096000" y="2076765"/>
          <a:ext cx="5689600" cy="38404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Rectangle 10">
            <a:extLst>
              <a:ext uri="{FF2B5EF4-FFF2-40B4-BE49-F238E27FC236}">
                <a16:creationId xmlns:a16="http://schemas.microsoft.com/office/drawing/2014/main" id="{6E769887-D347-43CD-933F-A042B21D0780}"/>
              </a:ext>
            </a:extLst>
          </p:cNvPr>
          <p:cNvSpPr/>
          <p:nvPr/>
        </p:nvSpPr>
        <p:spPr>
          <a:xfrm>
            <a:off x="5086676" y="1831388"/>
            <a:ext cx="2720502" cy="369332"/>
          </a:xfrm>
          <a:prstGeom prst="rect">
            <a:avLst/>
          </a:prstGeom>
        </p:spPr>
        <p:txBody>
          <a:bodyPr wrap="square">
            <a:spAutoFit/>
          </a:bodyPr>
          <a:lstStyle/>
          <a:p>
            <a:pPr lvl="0"/>
            <a:r>
              <a:rPr lang="en-US" dirty="0"/>
              <a:t>IT Services Industry</a:t>
            </a:r>
          </a:p>
        </p:txBody>
      </p:sp>
      <p:sp>
        <p:nvSpPr>
          <p:cNvPr id="13" name="Flowchart: Connector 12">
            <a:extLst>
              <a:ext uri="{FF2B5EF4-FFF2-40B4-BE49-F238E27FC236}">
                <a16:creationId xmlns:a16="http://schemas.microsoft.com/office/drawing/2014/main" id="{3C3092A1-F46A-4944-9AE8-919A5D9EA84A}"/>
              </a:ext>
            </a:extLst>
          </p:cNvPr>
          <p:cNvSpPr/>
          <p:nvPr/>
        </p:nvSpPr>
        <p:spPr>
          <a:xfrm>
            <a:off x="2317886" y="2966935"/>
            <a:ext cx="1663429" cy="167315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Software Industry</a:t>
            </a:r>
          </a:p>
        </p:txBody>
      </p:sp>
      <p:sp>
        <p:nvSpPr>
          <p:cNvPr id="14" name="Flowchart: Connector 13">
            <a:extLst>
              <a:ext uri="{FF2B5EF4-FFF2-40B4-BE49-F238E27FC236}">
                <a16:creationId xmlns:a16="http://schemas.microsoft.com/office/drawing/2014/main" id="{829A5A9C-56B1-442F-8368-285144FC1669}"/>
              </a:ext>
            </a:extLst>
          </p:cNvPr>
          <p:cNvSpPr/>
          <p:nvPr/>
        </p:nvSpPr>
        <p:spPr>
          <a:xfrm>
            <a:off x="8210685" y="2966935"/>
            <a:ext cx="1663429" cy="1673157"/>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After-Market Support</a:t>
            </a:r>
          </a:p>
        </p:txBody>
      </p:sp>
      <p:sp>
        <p:nvSpPr>
          <p:cNvPr id="15" name="Flowchart: Connector 14">
            <a:extLst>
              <a:ext uri="{FF2B5EF4-FFF2-40B4-BE49-F238E27FC236}">
                <a16:creationId xmlns:a16="http://schemas.microsoft.com/office/drawing/2014/main" id="{A3B28C51-00D3-4081-B89A-013364DE2CA8}"/>
              </a:ext>
            </a:extLst>
          </p:cNvPr>
          <p:cNvSpPr/>
          <p:nvPr/>
        </p:nvSpPr>
        <p:spPr>
          <a:xfrm>
            <a:off x="4430947" y="3864144"/>
            <a:ext cx="176720" cy="184825"/>
          </a:xfrm>
          <a:prstGeom prst="flowChartConnector">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16" name="Flowchart: Connector 15">
            <a:extLst>
              <a:ext uri="{FF2B5EF4-FFF2-40B4-BE49-F238E27FC236}">
                <a16:creationId xmlns:a16="http://schemas.microsoft.com/office/drawing/2014/main" id="{AD95B1B5-1730-4854-B5C4-767425DE5E36}"/>
              </a:ext>
            </a:extLst>
          </p:cNvPr>
          <p:cNvSpPr/>
          <p:nvPr/>
        </p:nvSpPr>
        <p:spPr>
          <a:xfrm>
            <a:off x="3804595" y="2115429"/>
            <a:ext cx="176720" cy="1848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5</a:t>
            </a:r>
          </a:p>
        </p:txBody>
      </p:sp>
      <p:sp>
        <p:nvSpPr>
          <p:cNvPr id="17" name="Flowchart: Connector 16">
            <a:extLst>
              <a:ext uri="{FF2B5EF4-FFF2-40B4-BE49-F238E27FC236}">
                <a16:creationId xmlns:a16="http://schemas.microsoft.com/office/drawing/2014/main" id="{2340A8B9-70F4-45D2-BA2A-F2FCD9490AA2}"/>
              </a:ext>
            </a:extLst>
          </p:cNvPr>
          <p:cNvSpPr/>
          <p:nvPr/>
        </p:nvSpPr>
        <p:spPr>
          <a:xfrm>
            <a:off x="1783673" y="2165949"/>
            <a:ext cx="176720" cy="1848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4</a:t>
            </a:r>
          </a:p>
        </p:txBody>
      </p:sp>
      <p:sp>
        <p:nvSpPr>
          <p:cNvPr id="18" name="Flowchart: Connector 17">
            <a:extLst>
              <a:ext uri="{FF2B5EF4-FFF2-40B4-BE49-F238E27FC236}">
                <a16:creationId xmlns:a16="http://schemas.microsoft.com/office/drawing/2014/main" id="{B907D96F-241E-49AC-8DCF-AFB51D5B68A2}"/>
              </a:ext>
            </a:extLst>
          </p:cNvPr>
          <p:cNvSpPr/>
          <p:nvPr/>
        </p:nvSpPr>
        <p:spPr>
          <a:xfrm>
            <a:off x="1327012" y="3864144"/>
            <a:ext cx="176720" cy="1848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a:t>
            </a:r>
          </a:p>
        </p:txBody>
      </p:sp>
      <p:sp>
        <p:nvSpPr>
          <p:cNvPr id="19" name="Flowchart: Connector 18">
            <a:extLst>
              <a:ext uri="{FF2B5EF4-FFF2-40B4-BE49-F238E27FC236}">
                <a16:creationId xmlns:a16="http://schemas.microsoft.com/office/drawing/2014/main" id="{192DF722-48BC-4245-989A-BB5AEA2D27DF}"/>
              </a:ext>
            </a:extLst>
          </p:cNvPr>
          <p:cNvSpPr/>
          <p:nvPr/>
        </p:nvSpPr>
        <p:spPr>
          <a:xfrm>
            <a:off x="2841014" y="4936663"/>
            <a:ext cx="176720" cy="1848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2</a:t>
            </a:r>
          </a:p>
        </p:txBody>
      </p:sp>
      <p:sp>
        <p:nvSpPr>
          <p:cNvPr id="20" name="Rectangle 19">
            <a:extLst>
              <a:ext uri="{FF2B5EF4-FFF2-40B4-BE49-F238E27FC236}">
                <a16:creationId xmlns:a16="http://schemas.microsoft.com/office/drawing/2014/main" id="{16FD6E42-E32E-45E6-A181-0EF90B15FF5D}"/>
              </a:ext>
            </a:extLst>
          </p:cNvPr>
          <p:cNvSpPr/>
          <p:nvPr/>
        </p:nvSpPr>
        <p:spPr>
          <a:xfrm>
            <a:off x="4673254" y="2474893"/>
            <a:ext cx="3251199" cy="954107"/>
          </a:xfrm>
          <a:prstGeom prst="rect">
            <a:avLst/>
          </a:prstGeom>
        </p:spPr>
        <p:txBody>
          <a:bodyPr wrap="square">
            <a:spAutoFit/>
          </a:bodyPr>
          <a:lstStyle/>
          <a:p>
            <a:pPr marL="742950" lvl="1" indent="-285750">
              <a:buFont typeface="Arial" panose="020B0604020202020204" pitchFamily="34" charset="0"/>
              <a:buChar char="•"/>
            </a:pPr>
            <a:r>
              <a:rPr lang="en-US" sz="1400" dirty="0"/>
              <a:t>Partner Channels</a:t>
            </a:r>
          </a:p>
          <a:p>
            <a:pPr marL="742950" lvl="1" indent="-285750">
              <a:buFont typeface="Arial" panose="020B0604020202020204" pitchFamily="34" charset="0"/>
              <a:buChar char="•"/>
            </a:pPr>
            <a:r>
              <a:rPr lang="en-US" sz="1400" dirty="0"/>
              <a:t>ISVs</a:t>
            </a:r>
          </a:p>
          <a:p>
            <a:pPr marL="742950" lvl="1" indent="-285750">
              <a:buFont typeface="Arial" panose="020B0604020202020204" pitchFamily="34" charset="0"/>
              <a:buChar char="•"/>
            </a:pPr>
            <a:r>
              <a:rPr lang="en-US" sz="1400" dirty="0"/>
              <a:t>System Integrators (SI) </a:t>
            </a:r>
          </a:p>
          <a:p>
            <a:pPr marL="742950" lvl="1" indent="-285750">
              <a:buFont typeface="Arial" panose="020B0604020202020204" pitchFamily="34" charset="0"/>
              <a:buChar char="•"/>
            </a:pPr>
            <a:r>
              <a:rPr lang="en-US" sz="1400" dirty="0"/>
              <a:t>IT Consulting</a:t>
            </a:r>
          </a:p>
        </p:txBody>
      </p:sp>
    </p:spTree>
    <p:extLst>
      <p:ext uri="{BB962C8B-B14F-4D97-AF65-F5344CB8AC3E}">
        <p14:creationId xmlns:p14="http://schemas.microsoft.com/office/powerpoint/2010/main" val="21879981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CC213C2-E972-4CE5-9AB9-882D448FB2A9}"/>
              </a:ext>
            </a:extLst>
          </p:cNvPr>
          <p:cNvGraphicFramePr>
            <a:graphicFrameLocks noGrp="1"/>
          </p:cNvGraphicFramePr>
          <p:nvPr>
            <p:extLst>
              <p:ext uri="{D42A27DB-BD31-4B8C-83A1-F6EECF244321}">
                <p14:modId xmlns:p14="http://schemas.microsoft.com/office/powerpoint/2010/main" val="4239636016"/>
              </p:ext>
            </p:extLst>
          </p:nvPr>
        </p:nvGraphicFramePr>
        <p:xfrm>
          <a:off x="405198" y="2145524"/>
          <a:ext cx="11381604" cy="2993672"/>
        </p:xfrm>
        <a:graphic>
          <a:graphicData uri="http://schemas.openxmlformats.org/drawingml/2006/table">
            <a:tbl>
              <a:tblPr firstRow="1" bandRow="1">
                <a:tableStyleId>{FABFCF23-3B69-468F-B69F-88F6DE6A72F2}</a:tableStyleId>
              </a:tblPr>
              <a:tblGrid>
                <a:gridCol w="1526040">
                  <a:extLst>
                    <a:ext uri="{9D8B030D-6E8A-4147-A177-3AD203B41FA5}">
                      <a16:colId xmlns:a16="http://schemas.microsoft.com/office/drawing/2014/main" val="520698682"/>
                    </a:ext>
                  </a:extLst>
                </a:gridCol>
                <a:gridCol w="3544011">
                  <a:extLst>
                    <a:ext uri="{9D8B030D-6E8A-4147-A177-3AD203B41FA5}">
                      <a16:colId xmlns:a16="http://schemas.microsoft.com/office/drawing/2014/main" val="2451634919"/>
                    </a:ext>
                  </a:extLst>
                </a:gridCol>
                <a:gridCol w="3189249">
                  <a:extLst>
                    <a:ext uri="{9D8B030D-6E8A-4147-A177-3AD203B41FA5}">
                      <a16:colId xmlns:a16="http://schemas.microsoft.com/office/drawing/2014/main" val="416428335"/>
                    </a:ext>
                  </a:extLst>
                </a:gridCol>
                <a:gridCol w="1561170">
                  <a:extLst>
                    <a:ext uri="{9D8B030D-6E8A-4147-A177-3AD203B41FA5}">
                      <a16:colId xmlns:a16="http://schemas.microsoft.com/office/drawing/2014/main" val="3604636883"/>
                    </a:ext>
                  </a:extLst>
                </a:gridCol>
                <a:gridCol w="1561134">
                  <a:extLst>
                    <a:ext uri="{9D8B030D-6E8A-4147-A177-3AD203B41FA5}">
                      <a16:colId xmlns:a16="http://schemas.microsoft.com/office/drawing/2014/main" val="926788749"/>
                    </a:ext>
                  </a:extLst>
                </a:gridCol>
              </a:tblGrid>
              <a:tr h="677192">
                <a:tc>
                  <a:txBody>
                    <a:bodyPr/>
                    <a:lstStyle/>
                    <a:p>
                      <a:pPr algn="l"/>
                      <a:r>
                        <a:rPr lang="en-US" sz="1200" dirty="0">
                          <a:solidFill>
                            <a:schemeClr val="tx1"/>
                          </a:solidFill>
                        </a:rPr>
                        <a:t>FEATURE</a:t>
                      </a:r>
                    </a:p>
                    <a:p>
                      <a:pPr algn="ctr"/>
                      <a:endParaRPr lang="en-US" sz="1200" dirty="0">
                        <a:solidFill>
                          <a:schemeClr val="tx1"/>
                        </a:solidFill>
                      </a:endParaRPr>
                    </a:p>
                  </a:txBody>
                  <a:tcP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dirty="0">
                          <a:solidFill>
                            <a:schemeClr val="tx1"/>
                          </a:solidFill>
                        </a:rPr>
                        <a:t>PROPRIETARY SOFTWARE</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5">
                        <a:lumMod val="75000"/>
                      </a:schemeClr>
                    </a:solidFill>
                  </a:tcPr>
                </a:tc>
                <a:tc>
                  <a:txBody>
                    <a:bodyPr/>
                    <a:lstStyle/>
                    <a:p>
                      <a:pPr algn="ctr"/>
                      <a:r>
                        <a:rPr lang="en-US" sz="1400" dirty="0">
                          <a:solidFill>
                            <a:schemeClr val="tx1"/>
                          </a:solidFill>
                        </a:rPr>
                        <a:t>OPEN SOURCE SOFTWARE</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5">
                        <a:lumMod val="60000"/>
                        <a:lumOff val="40000"/>
                      </a:schemeClr>
                    </a:solidFill>
                  </a:tcPr>
                </a:tc>
                <a:tc gridSpan="2">
                  <a:txBody>
                    <a:bodyPr/>
                    <a:lstStyle/>
                    <a:p>
                      <a:pPr algn="ctr"/>
                      <a:r>
                        <a:rPr lang="en-US" sz="1400" dirty="0">
                          <a:solidFill>
                            <a:srgbClr val="C00000"/>
                          </a:solidFill>
                        </a:rPr>
                        <a:t>OpenLMIS</a:t>
                      </a:r>
                    </a:p>
                  </a:txBody>
                  <a:tcPr>
                    <a:lnL>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40000"/>
                        <a:lumOff val="60000"/>
                      </a:schemeClr>
                    </a:solidFill>
                  </a:tcPr>
                </a:tc>
                <a:tc hMerge="1">
                  <a:txBody>
                    <a:bodyPr/>
                    <a:lstStyle/>
                    <a:p>
                      <a:pPr algn="ctr"/>
                      <a:endParaRPr lang="en-US" sz="1400" dirty="0">
                        <a:solidFill>
                          <a:schemeClr val="tx1"/>
                        </a:solidFill>
                      </a:endParaRPr>
                    </a:p>
                  </a:txBody>
                  <a:tcPr>
                    <a:lnL>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493631922"/>
                  </a:ext>
                </a:extLst>
              </a:tr>
              <a:tr h="392341">
                <a:tc>
                  <a:txBody>
                    <a:bodyPr/>
                    <a:lstStyle/>
                    <a:p>
                      <a:r>
                        <a:rPr lang="en-US" sz="1600" b="1" dirty="0">
                          <a:solidFill>
                            <a:schemeClr val="tx1"/>
                          </a:solidFill>
                        </a:rPr>
                        <a:t>Channels</a:t>
                      </a:r>
                    </a:p>
                  </a:txBody>
                  <a:tcPr anchor="ct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Partners</a:t>
                      </a:r>
                    </a:p>
                    <a:p>
                      <a:pPr marL="285750" indent="-285750">
                        <a:buFont typeface="Arial" panose="020B0604020202020204" pitchFamily="34" charset="0"/>
                        <a:buChar char="•"/>
                      </a:pPr>
                      <a:r>
                        <a:rPr lang="en-US" sz="1400" dirty="0"/>
                        <a:t>ISVs</a:t>
                      </a:r>
                    </a:p>
                    <a:p>
                      <a:pPr marL="285750" indent="-285750">
                        <a:buFont typeface="Arial" panose="020B0604020202020204" pitchFamily="34" charset="0"/>
                        <a:buChar char="•"/>
                      </a:pPr>
                      <a:r>
                        <a:rPr lang="en-US" sz="1400" dirty="0"/>
                        <a:t>SIs</a:t>
                      </a:r>
                    </a:p>
                    <a:p>
                      <a:pPr marL="285750" indent="-285750">
                        <a:buFont typeface="Arial" panose="020B0604020202020204" pitchFamily="34" charset="0"/>
                        <a:buChar char="•"/>
                      </a:pPr>
                      <a:r>
                        <a:rPr lang="en-US" sz="1400" dirty="0"/>
                        <a:t>IT Consulting</a:t>
                      </a:r>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t>GitHub Community</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Partners, ISVs, SI, IT Consulting</a:t>
                      </a:r>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gridSpan="2">
                  <a:txBody>
                    <a:bodyPr/>
                    <a:lstStyle/>
                    <a:p>
                      <a:pPr marL="285750" indent="-285750">
                        <a:buFont typeface="Arial" panose="020B0604020202020204" pitchFamily="34" charset="0"/>
                        <a:buChar char="•"/>
                      </a:pPr>
                      <a:r>
                        <a:rPr lang="en-US" sz="1400" dirty="0">
                          <a:solidFill>
                            <a:schemeClr val="tx1"/>
                          </a:solidFill>
                        </a:rPr>
                        <a:t>GitHub</a:t>
                      </a:r>
                    </a:p>
                  </a:txBody>
                  <a:tcPr anchor="ctr">
                    <a:lnL>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pPr marL="285750" indent="-285750">
                        <a:buFont typeface="Arial" panose="020B0604020202020204" pitchFamily="34" charset="0"/>
                        <a:buChar char="•"/>
                      </a:pPr>
                      <a:endParaRPr lang="en-US" sz="1400" dirty="0">
                        <a:solidFill>
                          <a:schemeClr val="tx1"/>
                        </a:solidFill>
                      </a:endParaRPr>
                    </a:p>
                  </a:txBody>
                  <a:tcPr anchor="ctr">
                    <a:lnL>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198748544"/>
                  </a:ext>
                </a:extLst>
              </a:tr>
              <a:tr h="392341">
                <a:tc>
                  <a:txBody>
                    <a:bodyPr/>
                    <a:lstStyle/>
                    <a:p>
                      <a:r>
                        <a:rPr lang="en-US" sz="1600" b="1" dirty="0">
                          <a:solidFill>
                            <a:schemeClr val="tx1"/>
                          </a:solidFill>
                        </a:rPr>
                        <a:t>After-Market </a:t>
                      </a:r>
                    </a:p>
                    <a:p>
                      <a:r>
                        <a:rPr lang="en-US" sz="1600" b="1" dirty="0">
                          <a:solidFill>
                            <a:schemeClr val="tx1"/>
                          </a:solidFill>
                        </a:rPr>
                        <a:t>Support and Maintenance</a:t>
                      </a:r>
                    </a:p>
                  </a:txBody>
                  <a:tcPr anchor="ct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Partners</a:t>
                      </a:r>
                    </a:p>
                    <a:p>
                      <a:pPr marL="285750" indent="-285750">
                        <a:buFont typeface="Arial" panose="020B0604020202020204" pitchFamily="34" charset="0"/>
                        <a:buChar char="•"/>
                      </a:pPr>
                      <a:r>
                        <a:rPr lang="en-US" sz="1400" dirty="0"/>
                        <a:t>ISVs</a:t>
                      </a:r>
                    </a:p>
                    <a:p>
                      <a:pPr marL="285750" indent="-285750">
                        <a:buFont typeface="Arial" panose="020B0604020202020204" pitchFamily="34" charset="0"/>
                        <a:buChar char="•"/>
                      </a:pPr>
                      <a:r>
                        <a:rPr lang="en-US" sz="1400" dirty="0"/>
                        <a:t>SIs</a:t>
                      </a:r>
                    </a:p>
                    <a:p>
                      <a:pPr marL="285750" indent="-285750">
                        <a:buFont typeface="Arial" panose="020B0604020202020204" pitchFamily="34" charset="0"/>
                        <a:buChar char="•"/>
                      </a:pPr>
                      <a:r>
                        <a:rPr lang="en-US" sz="1400" dirty="0">
                          <a:solidFill>
                            <a:srgbClr val="C00000"/>
                          </a:solidFill>
                        </a:rPr>
                        <a:t>IT Consulting</a:t>
                      </a:r>
                    </a:p>
                  </a:txBody>
                  <a:tcPr anchor="ct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t>GitHub </a:t>
                      </a:r>
                    </a:p>
                    <a:p>
                      <a:pPr marL="285750" indent="-285750">
                        <a:buFont typeface="Arial" panose="020B0604020202020204" pitchFamily="34" charset="0"/>
                        <a:buChar char="•"/>
                      </a:pPr>
                      <a:r>
                        <a:rPr lang="en-US" sz="1400" dirty="0"/>
                        <a:t>Open Source S/W Community</a:t>
                      </a:r>
                    </a:p>
                    <a:p>
                      <a:pPr marL="285750" indent="-285750">
                        <a:buFont typeface="Arial" panose="020B0604020202020204" pitchFamily="34" charset="0"/>
                        <a:buChar char="•"/>
                      </a:pPr>
                      <a:r>
                        <a:rPr lang="en-US" sz="1400" dirty="0"/>
                        <a:t>Partners, ISVs, SI</a:t>
                      </a:r>
                    </a:p>
                    <a:p>
                      <a:pPr marL="285750" indent="-285750">
                        <a:buFont typeface="Arial" panose="020B0604020202020204" pitchFamily="34" charset="0"/>
                        <a:buChar char="•"/>
                      </a:pPr>
                      <a:r>
                        <a:rPr lang="en-US" sz="1400" dirty="0">
                          <a:solidFill>
                            <a:srgbClr val="C00000"/>
                          </a:solidFill>
                        </a:rPr>
                        <a:t>IT Consulting</a:t>
                      </a:r>
                    </a:p>
                  </a:txBody>
                  <a:tcPr anchor="ct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60000"/>
                        <a:lumOff val="40000"/>
                      </a:schemeClr>
                    </a:solidFill>
                  </a:tcPr>
                </a:tc>
                <a:tc>
                  <a:txBody>
                    <a:bodyPr/>
                    <a:lstStyle/>
                    <a:p>
                      <a:r>
                        <a:rPr lang="en-US" sz="1400" dirty="0">
                          <a:solidFill>
                            <a:schemeClr val="tx1"/>
                          </a:solidFill>
                        </a:rPr>
                        <a:t>VillageReach</a:t>
                      </a:r>
                    </a:p>
                    <a:p>
                      <a:r>
                        <a:rPr lang="en-US" sz="1400" dirty="0">
                          <a:solidFill>
                            <a:schemeClr val="tx1"/>
                          </a:solidFill>
                        </a:rPr>
                        <a:t>BAO</a:t>
                      </a:r>
                    </a:p>
                    <a:p>
                      <a:r>
                        <a:rPr lang="en-US" sz="1400" dirty="0">
                          <a:solidFill>
                            <a:schemeClr val="tx1"/>
                          </a:solidFill>
                        </a:rPr>
                        <a:t>SolDevelo</a:t>
                      </a:r>
                    </a:p>
                    <a:p>
                      <a:r>
                        <a:rPr lang="en-US" sz="1400" dirty="0">
                          <a:solidFill>
                            <a:schemeClr val="tx1"/>
                          </a:solidFill>
                        </a:rPr>
                        <a:t>JSI </a:t>
                      </a:r>
                    </a:p>
                    <a:p>
                      <a:r>
                        <a:rPr lang="en-US" sz="1400" dirty="0">
                          <a:solidFill>
                            <a:schemeClr val="tx1"/>
                          </a:solidFill>
                        </a:rPr>
                        <a:t>Ona </a:t>
                      </a:r>
                    </a:p>
                    <a:p>
                      <a:r>
                        <a:rPr lang="en-US" sz="1400" dirty="0">
                          <a:solidFill>
                            <a:schemeClr val="tx1"/>
                          </a:solidFill>
                        </a:rPr>
                        <a:t>Softworks</a:t>
                      </a: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r>
                        <a:rPr lang="en-US" sz="1400" dirty="0">
                          <a:solidFill>
                            <a:schemeClr val="tx1"/>
                          </a:solidFill>
                        </a:rPr>
                        <a:t>CHAI</a:t>
                      </a:r>
                    </a:p>
                    <a:p>
                      <a:r>
                        <a:rPr lang="en-US" sz="1400" dirty="0">
                          <a:solidFill>
                            <a:schemeClr val="tx1"/>
                          </a:solidFill>
                        </a:rPr>
                        <a:t>Empower School of Health</a:t>
                      </a:r>
                    </a:p>
                    <a:p>
                      <a:r>
                        <a:rPr lang="en-US" sz="1400" dirty="0">
                          <a:solidFill>
                            <a:schemeClr val="tx1"/>
                          </a:solidFill>
                        </a:rPr>
                        <a:t>PATH</a:t>
                      </a: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2389163646"/>
                  </a:ext>
                </a:extLst>
              </a:tr>
            </a:tbl>
          </a:graphicData>
        </a:graphic>
      </p:graphicFrame>
      <p:sp>
        <p:nvSpPr>
          <p:cNvPr id="6" name="Title 1">
            <a:extLst>
              <a:ext uri="{FF2B5EF4-FFF2-40B4-BE49-F238E27FC236}">
                <a16:creationId xmlns:a16="http://schemas.microsoft.com/office/drawing/2014/main" id="{7CDD4D93-1B34-4BFF-8D2D-122EA831C0D0}"/>
              </a:ext>
            </a:extLst>
          </p:cNvPr>
          <p:cNvSpPr>
            <a:spLocks noGrp="1"/>
          </p:cNvSpPr>
          <p:nvPr>
            <p:ph type="title"/>
          </p:nvPr>
        </p:nvSpPr>
        <p:spPr>
          <a:xfrm>
            <a:off x="838200" y="0"/>
            <a:ext cx="10515600" cy="1025931"/>
          </a:xfrm>
        </p:spPr>
        <p:txBody>
          <a:bodyPr>
            <a:normAutofit fontScale="90000"/>
          </a:bodyPr>
          <a:lstStyle/>
          <a:p>
            <a:r>
              <a:rPr lang="en-US" dirty="0"/>
              <a:t>AFTER-MARKET:  Support &amp; Maintenance</a:t>
            </a:r>
            <a:br>
              <a:rPr lang="en-US" dirty="0"/>
            </a:br>
            <a:endParaRPr lang="en-US" dirty="0"/>
          </a:p>
        </p:txBody>
      </p:sp>
      <p:sp>
        <p:nvSpPr>
          <p:cNvPr id="7" name="Rectangle 6">
            <a:extLst>
              <a:ext uri="{FF2B5EF4-FFF2-40B4-BE49-F238E27FC236}">
                <a16:creationId xmlns:a16="http://schemas.microsoft.com/office/drawing/2014/main" id="{DE4DA9DB-2DC9-4059-BC60-E480E2AFE669}"/>
              </a:ext>
            </a:extLst>
          </p:cNvPr>
          <p:cNvSpPr/>
          <p:nvPr/>
        </p:nvSpPr>
        <p:spPr>
          <a:xfrm>
            <a:off x="1940312" y="4625507"/>
            <a:ext cx="3512634" cy="28871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3E629E75-53AB-4B85-9CB7-0ACDC32CA553}"/>
              </a:ext>
            </a:extLst>
          </p:cNvPr>
          <p:cNvSpPr txBox="1"/>
          <p:nvPr/>
        </p:nvSpPr>
        <p:spPr>
          <a:xfrm>
            <a:off x="405198" y="1025931"/>
            <a:ext cx="11381604" cy="923330"/>
          </a:xfrm>
          <a:prstGeom prst="rect">
            <a:avLst/>
          </a:prstGeom>
          <a:noFill/>
        </p:spPr>
        <p:txBody>
          <a:bodyPr wrap="square" rtlCol="0">
            <a:spAutoFit/>
          </a:bodyPr>
          <a:lstStyle/>
          <a:p>
            <a:r>
              <a:rPr lang="en-US" dirty="0"/>
              <a:t>After-Market Support &amp; Maintenance is performed by the </a:t>
            </a:r>
            <a:r>
              <a:rPr lang="en-US" dirty="0">
                <a:solidFill>
                  <a:srgbClr val="C00000"/>
                </a:solidFill>
              </a:rPr>
              <a:t>same organizations </a:t>
            </a:r>
            <a:r>
              <a:rPr lang="en-US" dirty="0"/>
              <a:t>as are involved in </a:t>
            </a:r>
            <a:r>
              <a:rPr lang="en-US" dirty="0">
                <a:solidFill>
                  <a:srgbClr val="C00000"/>
                </a:solidFill>
              </a:rPr>
              <a:t>distribution of the software</a:t>
            </a:r>
            <a:r>
              <a:rPr lang="en-US" dirty="0"/>
              <a:t>.  It’s one of the benefits of being a distributor or reseller:  it provides additional revenue streams.</a:t>
            </a:r>
          </a:p>
        </p:txBody>
      </p:sp>
      <p:sp>
        <p:nvSpPr>
          <p:cNvPr id="9" name="TextBox 8">
            <a:extLst>
              <a:ext uri="{FF2B5EF4-FFF2-40B4-BE49-F238E27FC236}">
                <a16:creationId xmlns:a16="http://schemas.microsoft.com/office/drawing/2014/main" id="{58ED7573-148B-4FCF-9E94-6AE5478CA098}"/>
              </a:ext>
            </a:extLst>
          </p:cNvPr>
          <p:cNvSpPr txBox="1"/>
          <p:nvPr/>
        </p:nvSpPr>
        <p:spPr>
          <a:xfrm>
            <a:off x="405198" y="5087391"/>
            <a:ext cx="11381604" cy="923330"/>
          </a:xfrm>
          <a:prstGeom prst="rect">
            <a:avLst/>
          </a:prstGeom>
          <a:noFill/>
        </p:spPr>
        <p:txBody>
          <a:bodyPr wrap="square" rtlCol="0">
            <a:spAutoFit/>
          </a:bodyPr>
          <a:lstStyle/>
          <a:p>
            <a:endParaRPr lang="en-US" dirty="0"/>
          </a:p>
          <a:p>
            <a:endParaRPr lang="en-US" dirty="0"/>
          </a:p>
          <a:p>
            <a:r>
              <a:rPr lang="en-US" b="1" dirty="0">
                <a:solidFill>
                  <a:srgbClr val="C00000"/>
                </a:solidFill>
              </a:rPr>
              <a:t>PLUS</a:t>
            </a:r>
            <a:r>
              <a:rPr lang="en-US" dirty="0"/>
              <a:t> After-Market Support &amp; Maintenance is also performed by </a:t>
            </a:r>
            <a:r>
              <a:rPr lang="en-US" dirty="0">
                <a:solidFill>
                  <a:srgbClr val="C00000"/>
                </a:solidFill>
              </a:rPr>
              <a:t>IT Consultants</a:t>
            </a:r>
            <a:r>
              <a:rPr lang="en-US" dirty="0"/>
              <a:t>, which is its own industry.</a:t>
            </a:r>
          </a:p>
        </p:txBody>
      </p:sp>
      <p:sp>
        <p:nvSpPr>
          <p:cNvPr id="10" name="Rectangle 9">
            <a:extLst>
              <a:ext uri="{FF2B5EF4-FFF2-40B4-BE49-F238E27FC236}">
                <a16:creationId xmlns:a16="http://schemas.microsoft.com/office/drawing/2014/main" id="{AD757E93-5002-401F-83A5-32390D4409CE}"/>
              </a:ext>
            </a:extLst>
          </p:cNvPr>
          <p:cNvSpPr/>
          <p:nvPr/>
        </p:nvSpPr>
        <p:spPr>
          <a:xfrm>
            <a:off x="5452946" y="4625507"/>
            <a:ext cx="3211551" cy="28871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786188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85B08BB8-7EC1-40C8-A332-95835BE93B4B}"/>
              </a:ext>
            </a:extLst>
          </p:cNvPr>
          <p:cNvGraphicFramePr>
            <a:graphicFrameLocks noGrp="1"/>
          </p:cNvGraphicFramePr>
          <p:nvPr/>
        </p:nvGraphicFramePr>
        <p:xfrm>
          <a:off x="325243" y="1325563"/>
          <a:ext cx="11541513" cy="5125720"/>
        </p:xfrm>
        <a:graphic>
          <a:graphicData uri="http://schemas.openxmlformats.org/drawingml/2006/table">
            <a:tbl>
              <a:tblPr firstRow="1" bandRow="1">
                <a:tableStyleId>{2D5ABB26-0587-4C30-8999-92F81FD0307C}</a:tableStyleId>
              </a:tblPr>
              <a:tblGrid>
                <a:gridCol w="1873406">
                  <a:extLst>
                    <a:ext uri="{9D8B030D-6E8A-4147-A177-3AD203B41FA5}">
                      <a16:colId xmlns:a16="http://schemas.microsoft.com/office/drawing/2014/main" val="2450861574"/>
                    </a:ext>
                  </a:extLst>
                </a:gridCol>
                <a:gridCol w="9668107">
                  <a:extLst>
                    <a:ext uri="{9D8B030D-6E8A-4147-A177-3AD203B41FA5}">
                      <a16:colId xmlns:a16="http://schemas.microsoft.com/office/drawing/2014/main" val="1015993231"/>
                    </a:ext>
                  </a:extLst>
                </a:gridCol>
              </a:tblGrid>
              <a:tr h="370840">
                <a:tc>
                  <a:txBody>
                    <a:bodyPr/>
                    <a:lstStyle/>
                    <a:p>
                      <a:pPr lvl="0" algn="l"/>
                      <a:r>
                        <a:rPr lang="en-US" sz="1200" b="1" dirty="0">
                          <a:solidFill>
                            <a:schemeClr val="bg1"/>
                          </a:solidFill>
                        </a:rPr>
                        <a:t>Channel Partners</a:t>
                      </a:r>
                      <a:endParaRPr lang="en-US" sz="1200" b="1" dirty="0"/>
                    </a:p>
                  </a:txBody>
                  <a:tcPr anchor="ctr">
                    <a:solidFill>
                      <a:schemeClr val="tx1"/>
                    </a:solidFill>
                  </a:tcPr>
                </a:tc>
                <a:tc>
                  <a:txBody>
                    <a:bodyPr/>
                    <a:lstStyle/>
                    <a:p>
                      <a:r>
                        <a:rPr lang="en-US" sz="1200" dirty="0"/>
                        <a:t>Companies that partners with a tech company to sell the products, services, or technologies. This is usually done through a co-branding relationship. </a:t>
                      </a:r>
                    </a:p>
                    <a:p>
                      <a:endParaRPr lang="en-US" sz="1200" dirty="0"/>
                    </a:p>
                    <a:p>
                      <a:r>
                        <a:rPr lang="en-US" sz="1200" dirty="0"/>
                        <a:t>Channel partners may be distributors, vendors, retailers, consultants, systems integrators (SI), technology deployment consultancies, and value-added resellers (VARs) and other such organizations.</a:t>
                      </a:r>
                    </a:p>
                    <a:p>
                      <a:endParaRPr lang="en-US" sz="1200" dirty="0"/>
                    </a:p>
                    <a:p>
                      <a:r>
                        <a:rPr lang="en-US" sz="1200" dirty="0"/>
                        <a:t>Partners can package their own products and services to directly provision, manage, and support their customer subscriptions. </a:t>
                      </a:r>
                    </a:p>
                    <a:p>
                      <a:endParaRPr lang="en-US" sz="12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783322"/>
                  </a:ext>
                </a:extLst>
              </a:tr>
              <a:tr h="370840">
                <a:tc>
                  <a:txBody>
                    <a:bodyPr/>
                    <a:lstStyle/>
                    <a:p>
                      <a:pPr lvl="0" algn="l"/>
                      <a:r>
                        <a:rPr lang="en-US" sz="1200" b="1" dirty="0"/>
                        <a:t>Trusted Partner</a:t>
                      </a:r>
                    </a:p>
                  </a:txBody>
                  <a:tcPr anchor="ctr">
                    <a:solidFill>
                      <a:schemeClr val="accent1">
                        <a:lumMod val="40000"/>
                        <a:lumOff val="60000"/>
                      </a:schemeClr>
                    </a:solidFill>
                  </a:tcPr>
                </a:tc>
                <a:tc>
                  <a:txBody>
                    <a:bodyPr/>
                    <a:lstStyle/>
                    <a:p>
                      <a:r>
                        <a:rPr lang="en-US" sz="1200" dirty="0"/>
                        <a:t>Firm that is certified on deploying, supporting, maintaining and fixing the software for clients. They work effectively, and help customers with a range of information technology (IT) projects and specific products and services.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8220621"/>
                  </a:ext>
                </a:extLst>
              </a:tr>
              <a:tr h="370840">
                <a:tc>
                  <a:txBody>
                    <a:bodyPr/>
                    <a:lstStyle/>
                    <a:p>
                      <a:pPr lvl="0" algn="l"/>
                      <a:r>
                        <a:rPr lang="en-US" sz="1200" b="1" dirty="0"/>
                        <a:t>Distributor</a:t>
                      </a:r>
                    </a:p>
                  </a:txBody>
                  <a:tcPr anchor="ctr">
                    <a:solidFill>
                      <a:schemeClr val="accent1">
                        <a:lumMod val="40000"/>
                        <a:lumOff val="60000"/>
                      </a:schemeClr>
                    </a:solidFill>
                  </a:tcPr>
                </a:tc>
                <a:tc>
                  <a:txBody>
                    <a:bodyPr/>
                    <a:lstStyle/>
                    <a:p>
                      <a:r>
                        <a:rPr lang="en-US" sz="1200" dirty="0"/>
                        <a:t>An intermediary between vendors and value-added resellers (VARs) or system integrators (SIs) in the distribution of software or hardware.   They handle procurement and payment between VARs and vendors and are usually the only way in which a vendor will distribute its products to the channel. A distributor's customer base consists of a vendor's resellers and SIs, which are often referred to as its channel.</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0841628"/>
                  </a:ext>
                </a:extLst>
              </a:tr>
              <a:tr h="370840">
                <a:tc>
                  <a:txBody>
                    <a:bodyPr/>
                    <a:lstStyle/>
                    <a:p>
                      <a:pPr lvl="0" algn="l"/>
                      <a:r>
                        <a:rPr lang="en-US" sz="1200" b="1" dirty="0"/>
                        <a:t>Independent Software Vendor (ISV)</a:t>
                      </a:r>
                    </a:p>
                    <a:p>
                      <a:pPr lvl="0" algn="l"/>
                      <a:endParaRPr lang="en-US" sz="1200" b="1" dirty="0"/>
                    </a:p>
                  </a:txBody>
                  <a:tcPr anchor="ctr">
                    <a:solidFill>
                      <a:schemeClr val="accent1">
                        <a:lumMod val="40000"/>
                        <a:lumOff val="60000"/>
                      </a:schemeClr>
                    </a:solidFill>
                  </a:tcPr>
                </a:tc>
                <a:tc>
                  <a:txBody>
                    <a:bodyPr/>
                    <a:lstStyle/>
                    <a:p>
                      <a:r>
                        <a:rPr lang="en-US" sz="1200" dirty="0"/>
                        <a:t>An ISV (independent software vendor) makes and sells software products that run on one or more computer hardware or operating system (OS) platforms.  ISVs typically provide software in conjunction with a hardware, software or software platform provider.   They also license software products to provide software services and hosted applications to their end customers.</a:t>
                      </a:r>
                    </a:p>
                    <a:p>
                      <a:endParaRPr lang="en-US"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3562802"/>
                  </a:ext>
                </a:extLst>
              </a:tr>
              <a:tr h="370840">
                <a:tc>
                  <a:txBody>
                    <a:bodyPr/>
                    <a:lstStyle/>
                    <a:p>
                      <a:pPr lvl="0" algn="l"/>
                      <a:r>
                        <a:rPr lang="en-US" sz="1200" b="1" dirty="0"/>
                        <a:t>Value-Added Reseller (VAR)</a:t>
                      </a:r>
                    </a:p>
                    <a:p>
                      <a:pPr lvl="0" algn="l"/>
                      <a:endParaRPr lang="en-US" sz="1200" b="1" dirty="0"/>
                    </a:p>
                  </a:txBody>
                  <a:tcPr anchor="ctr">
                    <a:solidFill>
                      <a:schemeClr val="accent1">
                        <a:lumMod val="40000"/>
                        <a:lumOff val="60000"/>
                      </a:schemeClr>
                    </a:solidFill>
                  </a:tcPr>
                </a:tc>
                <a:tc>
                  <a:txBody>
                    <a:bodyPr/>
                    <a:lstStyle/>
                    <a:p>
                      <a:r>
                        <a:rPr lang="en-US" sz="1200" dirty="0"/>
                        <a:t>VAR is company that adds features or services to an existing product, then resells it (usually to end-users) as an integrated product or complete "turn-key" solution.</a:t>
                      </a:r>
                    </a:p>
                    <a:p>
                      <a:endParaRPr lang="en-US"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3021061"/>
                  </a:ext>
                </a:extLst>
              </a:tr>
              <a:tr h="370840">
                <a:tc>
                  <a:txBody>
                    <a:bodyPr/>
                    <a:lstStyle/>
                    <a:p>
                      <a:pPr lvl="0" algn="l"/>
                      <a:r>
                        <a:rPr lang="en-US" sz="1200" b="1" dirty="0"/>
                        <a:t>System Integrators (SI)</a:t>
                      </a:r>
                    </a:p>
                    <a:p>
                      <a:pPr lvl="0" algn="l"/>
                      <a:endParaRPr lang="en-US" sz="1200" b="1" dirty="0"/>
                    </a:p>
                  </a:txBody>
                  <a:tcPr anchor="ctr">
                    <a:solidFill>
                      <a:schemeClr val="accent1">
                        <a:lumMod val="40000"/>
                        <a:lumOff val="60000"/>
                      </a:schemeClr>
                    </a:solidFill>
                  </a:tcPr>
                </a:tc>
                <a:tc>
                  <a:txBody>
                    <a:bodyPr/>
                    <a:lstStyle/>
                    <a:p>
                      <a:r>
                        <a:rPr lang="en-US" sz="1200" dirty="0"/>
                        <a:t>System integrators are professional entities who govern the deployment-to-operation lifecycle of a complex IT solution. A deployment can consist of software, hardware, networks and hybrid IT installations.</a:t>
                      </a:r>
                    </a:p>
                    <a:p>
                      <a:endParaRPr lang="en-US"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5270759"/>
                  </a:ext>
                </a:extLst>
              </a:tr>
              <a:tr h="370840">
                <a:tc>
                  <a:txBody>
                    <a:bodyPr/>
                    <a:lstStyle/>
                    <a:p>
                      <a:pPr lvl="0" algn="l"/>
                      <a:r>
                        <a:rPr lang="en-US" sz="1200" b="1" dirty="0"/>
                        <a:t>Retailers</a:t>
                      </a:r>
                    </a:p>
                  </a:txBody>
                  <a:tcPr anchor="ctr">
                    <a:solidFill>
                      <a:schemeClr val="accent1">
                        <a:lumMod val="40000"/>
                        <a:lumOff val="60000"/>
                      </a:schemeClr>
                    </a:solidFill>
                  </a:tcPr>
                </a:tc>
                <a:tc>
                  <a:txBody>
                    <a:bodyPr/>
                    <a:lstStyle/>
                    <a:p>
                      <a:r>
                        <a:rPr lang="en-US" sz="1200" dirty="0"/>
                        <a:t>Retail Outlets</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3340824"/>
                  </a:ext>
                </a:extLst>
              </a:tr>
            </a:tbl>
          </a:graphicData>
        </a:graphic>
      </p:graphicFrame>
      <p:sp>
        <p:nvSpPr>
          <p:cNvPr id="6" name="Title 1">
            <a:extLst>
              <a:ext uri="{FF2B5EF4-FFF2-40B4-BE49-F238E27FC236}">
                <a16:creationId xmlns:a16="http://schemas.microsoft.com/office/drawing/2014/main" id="{6DC03E21-711C-4C94-B5FC-BB69889DDA13}"/>
              </a:ext>
            </a:extLst>
          </p:cNvPr>
          <p:cNvSpPr>
            <a:spLocks noGrp="1"/>
          </p:cNvSpPr>
          <p:nvPr>
            <p:ph type="title"/>
          </p:nvPr>
        </p:nvSpPr>
        <p:spPr>
          <a:xfrm>
            <a:off x="838200" y="0"/>
            <a:ext cx="10515600" cy="1325563"/>
          </a:xfrm>
        </p:spPr>
        <p:txBody>
          <a:bodyPr/>
          <a:lstStyle/>
          <a:p>
            <a:r>
              <a:rPr lang="en-US" dirty="0"/>
              <a:t>SOFTWARE INDUSTRY:  </a:t>
            </a:r>
            <a:br>
              <a:rPr lang="en-US" dirty="0"/>
            </a:br>
            <a:r>
              <a:rPr lang="en-US" sz="2800" dirty="0">
                <a:solidFill>
                  <a:srgbClr val="C00000"/>
                </a:solidFill>
              </a:rPr>
              <a:t>Support &amp; Maintenance Organizations</a:t>
            </a:r>
          </a:p>
        </p:txBody>
      </p:sp>
    </p:spTree>
    <p:extLst>
      <p:ext uri="{BB962C8B-B14F-4D97-AF65-F5344CB8AC3E}">
        <p14:creationId xmlns:p14="http://schemas.microsoft.com/office/powerpoint/2010/main" val="8574008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0EB-A8E1-4F69-BCEE-4FEA378CE73D}"/>
              </a:ext>
            </a:extLst>
          </p:cNvPr>
          <p:cNvSpPr>
            <a:spLocks noGrp="1"/>
          </p:cNvSpPr>
          <p:nvPr>
            <p:ph type="title"/>
          </p:nvPr>
        </p:nvSpPr>
        <p:spPr>
          <a:xfrm>
            <a:off x="838200" y="365125"/>
            <a:ext cx="10515600" cy="1325563"/>
          </a:xfrm>
        </p:spPr>
        <p:txBody>
          <a:bodyPr>
            <a:normAutofit/>
          </a:bodyPr>
          <a:lstStyle/>
          <a:p>
            <a:r>
              <a:rPr lang="en-US" dirty="0"/>
              <a:t>Agenda	</a:t>
            </a:r>
          </a:p>
        </p:txBody>
      </p:sp>
      <p:graphicFrame>
        <p:nvGraphicFramePr>
          <p:cNvPr id="5" name="Content Placeholder 2">
            <a:extLst>
              <a:ext uri="{FF2B5EF4-FFF2-40B4-BE49-F238E27FC236}">
                <a16:creationId xmlns:a16="http://schemas.microsoft.com/office/drawing/2014/main" id="{00E5A450-7E2F-4083-9C97-CF39ECE546CA}"/>
              </a:ext>
            </a:extLst>
          </p:cNvPr>
          <p:cNvGraphicFramePr>
            <a:graphicFrameLocks noGrp="1"/>
          </p:cNvGraphicFramePr>
          <p:nvPr>
            <p:ph idx="1"/>
            <p:extLst>
              <p:ext uri="{D42A27DB-BD31-4B8C-83A1-F6EECF244321}">
                <p14:modId xmlns:p14="http://schemas.microsoft.com/office/powerpoint/2010/main" val="3094408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B15056DA-0B24-400B-A991-0A49F505C0E3}"/>
              </a:ext>
            </a:extLst>
          </p:cNvPr>
          <p:cNvSpPr txBox="1"/>
          <p:nvPr/>
        </p:nvSpPr>
        <p:spPr>
          <a:xfrm>
            <a:off x="4371691" y="2013501"/>
            <a:ext cx="2829697" cy="370703"/>
          </a:xfrm>
          <a:prstGeom prst="rect">
            <a:avLst/>
          </a:prstGeom>
          <a:noFill/>
        </p:spPr>
        <p:txBody>
          <a:bodyPr wrap="square" rtlCol="0">
            <a:spAutoFit/>
          </a:bodyPr>
          <a:lstStyle/>
          <a:p>
            <a:pPr algn="ctr"/>
            <a:r>
              <a:rPr lang="en-US" dirty="0">
                <a:solidFill>
                  <a:srgbClr val="C00000"/>
                </a:solidFill>
              </a:rPr>
              <a:t>GTM Strategy</a:t>
            </a:r>
          </a:p>
        </p:txBody>
      </p:sp>
    </p:spTree>
    <p:extLst>
      <p:ext uri="{BB962C8B-B14F-4D97-AF65-F5344CB8AC3E}">
        <p14:creationId xmlns:p14="http://schemas.microsoft.com/office/powerpoint/2010/main" val="36452120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CC213C2-E972-4CE5-9AB9-882D448FB2A9}"/>
              </a:ext>
            </a:extLst>
          </p:cNvPr>
          <p:cNvGraphicFramePr>
            <a:graphicFrameLocks noGrp="1"/>
          </p:cNvGraphicFramePr>
          <p:nvPr>
            <p:extLst>
              <p:ext uri="{D42A27DB-BD31-4B8C-83A1-F6EECF244321}">
                <p14:modId xmlns:p14="http://schemas.microsoft.com/office/powerpoint/2010/main" val="3074997195"/>
              </p:ext>
            </p:extLst>
          </p:nvPr>
        </p:nvGraphicFramePr>
        <p:xfrm>
          <a:off x="405198" y="2130451"/>
          <a:ext cx="11381604" cy="3420421"/>
        </p:xfrm>
        <a:graphic>
          <a:graphicData uri="http://schemas.openxmlformats.org/drawingml/2006/table">
            <a:tbl>
              <a:tblPr firstRow="1" bandRow="1">
                <a:tableStyleId>{FABFCF23-3B69-468F-B69F-88F6DE6A72F2}</a:tableStyleId>
              </a:tblPr>
              <a:tblGrid>
                <a:gridCol w="1947672">
                  <a:extLst>
                    <a:ext uri="{9D8B030D-6E8A-4147-A177-3AD203B41FA5}">
                      <a16:colId xmlns:a16="http://schemas.microsoft.com/office/drawing/2014/main" val="520698682"/>
                    </a:ext>
                  </a:extLst>
                </a:gridCol>
                <a:gridCol w="3144644">
                  <a:extLst>
                    <a:ext uri="{9D8B030D-6E8A-4147-A177-3AD203B41FA5}">
                      <a16:colId xmlns:a16="http://schemas.microsoft.com/office/drawing/2014/main" val="2451634919"/>
                    </a:ext>
                  </a:extLst>
                </a:gridCol>
                <a:gridCol w="3144644">
                  <a:extLst>
                    <a:ext uri="{9D8B030D-6E8A-4147-A177-3AD203B41FA5}">
                      <a16:colId xmlns:a16="http://schemas.microsoft.com/office/drawing/2014/main" val="416428335"/>
                    </a:ext>
                  </a:extLst>
                </a:gridCol>
                <a:gridCol w="3144644">
                  <a:extLst>
                    <a:ext uri="{9D8B030D-6E8A-4147-A177-3AD203B41FA5}">
                      <a16:colId xmlns:a16="http://schemas.microsoft.com/office/drawing/2014/main" val="3604636883"/>
                    </a:ext>
                  </a:extLst>
                </a:gridCol>
              </a:tblGrid>
              <a:tr h="463861">
                <a:tc>
                  <a:txBody>
                    <a:bodyPr/>
                    <a:lstStyle/>
                    <a:p>
                      <a:pPr algn="l"/>
                      <a:r>
                        <a:rPr lang="en-US" sz="1200" dirty="0">
                          <a:solidFill>
                            <a:schemeClr val="tx1"/>
                          </a:solidFill>
                        </a:rPr>
                        <a:t>FEATURE</a:t>
                      </a:r>
                    </a:p>
                    <a:p>
                      <a:pPr algn="ctr"/>
                      <a:endParaRPr lang="en-US" sz="1200" dirty="0">
                        <a:solidFill>
                          <a:schemeClr val="tx1"/>
                        </a:solidFill>
                      </a:endParaRPr>
                    </a:p>
                  </a:txBody>
                  <a:tcPr>
                    <a:lnL w="12700" cmpd="sng">
                      <a:noFill/>
                    </a:lnL>
                    <a:lnR>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a:solidFill>
                            <a:schemeClr val="tx1"/>
                          </a:solidFill>
                        </a:rPr>
                        <a:t>PROPRIETARY SOFTWARE</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5">
                        <a:lumMod val="75000"/>
                      </a:schemeClr>
                    </a:solidFill>
                  </a:tcPr>
                </a:tc>
                <a:tc>
                  <a:txBody>
                    <a:bodyPr/>
                    <a:lstStyle/>
                    <a:p>
                      <a:pPr algn="ctr"/>
                      <a:r>
                        <a:rPr lang="en-US" sz="1400" dirty="0">
                          <a:solidFill>
                            <a:schemeClr val="tx1"/>
                          </a:solidFill>
                        </a:rPr>
                        <a:t>OPEN SOURCE SOFTWARE</a:t>
                      </a:r>
                    </a:p>
                  </a:txBody>
                  <a:tcPr>
                    <a:lnL>
                      <a:noFill/>
                    </a:lnL>
                    <a:lnR>
                      <a:noFill/>
                    </a:lnR>
                    <a:lnT w="12700" cmpd="sng">
                      <a:noFill/>
                    </a:lnT>
                    <a:lnB w="12700" cmpd="sng">
                      <a:noFill/>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n-US" sz="1400" dirty="0">
                          <a:solidFill>
                            <a:srgbClr val="C00000"/>
                          </a:solidFill>
                        </a:rPr>
                        <a:t>OpenLMIS</a:t>
                      </a:r>
                    </a:p>
                  </a:txBody>
                  <a:tcPr>
                    <a:lnL>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493631922"/>
                  </a:ext>
                </a:extLst>
              </a:tr>
              <a:tr h="392341">
                <a:tc>
                  <a:txBody>
                    <a:bodyPr/>
                    <a:lstStyle/>
                    <a:p>
                      <a:r>
                        <a:rPr lang="en-US" sz="1600" b="1" dirty="0">
                          <a:solidFill>
                            <a:schemeClr val="tx1"/>
                          </a:solidFill>
                        </a:rPr>
                        <a:t>Channels</a:t>
                      </a: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t>Partners</a:t>
                      </a:r>
                    </a:p>
                    <a:p>
                      <a:pPr marL="285750" indent="-285750">
                        <a:buFont typeface="Arial" panose="020B0604020202020204" pitchFamily="34" charset="0"/>
                        <a:buChar char="•"/>
                      </a:pPr>
                      <a:r>
                        <a:rPr lang="en-US" sz="1400" dirty="0"/>
                        <a:t>ISVs</a:t>
                      </a:r>
                    </a:p>
                    <a:p>
                      <a:pPr marL="285750" indent="-285750">
                        <a:buFont typeface="Arial" panose="020B0604020202020204" pitchFamily="34" charset="0"/>
                        <a:buChar char="•"/>
                      </a:pPr>
                      <a:r>
                        <a:rPr lang="en-US" sz="1400" dirty="0"/>
                        <a:t>SIs</a:t>
                      </a:r>
                    </a:p>
                    <a:p>
                      <a:pPr marL="285750" indent="-285750">
                        <a:buFont typeface="Arial" panose="020B0604020202020204" pitchFamily="34" charset="0"/>
                        <a:buChar char="•"/>
                      </a:pPr>
                      <a:r>
                        <a:rPr lang="en-US" sz="1400" dirty="0"/>
                        <a:t>IT Consulting</a:t>
                      </a:r>
                    </a:p>
                  </a:txBody>
                  <a:tcPr anchor="ctr">
                    <a:lnL w="38100" cap="flat" cmpd="sng" algn="ctr">
                      <a:solidFill>
                        <a:srgbClr val="C00000"/>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t>GitHub Community</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Partners, ISVs, SI, IT Consulting</a:t>
                      </a:r>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285750" indent="-285750">
                        <a:buFont typeface="Arial" panose="020B0604020202020204" pitchFamily="34" charset="0"/>
                        <a:buChar char="•"/>
                      </a:pPr>
                      <a:r>
                        <a:rPr lang="en-US" sz="1400" dirty="0">
                          <a:solidFill>
                            <a:schemeClr val="tx1"/>
                          </a:solidFill>
                        </a:rPr>
                        <a:t>GitHub</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solidFill>
                            <a:srgbClr val="C00000"/>
                          </a:solidFill>
                        </a:rPr>
                        <a:t>IT Consulting</a:t>
                      </a:r>
                    </a:p>
                  </a:txBody>
                  <a:tcPr anchor="ctr">
                    <a:lnL>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198748544"/>
                  </a:ext>
                </a:extLst>
              </a:tr>
              <a:tr h="392341">
                <a:tc>
                  <a:txBody>
                    <a:bodyPr/>
                    <a:lstStyle/>
                    <a:p>
                      <a:r>
                        <a:rPr lang="en-US" sz="1600" b="1" dirty="0">
                          <a:solidFill>
                            <a:schemeClr val="tx1"/>
                          </a:solidFill>
                        </a:rPr>
                        <a:t>After-Market </a:t>
                      </a:r>
                    </a:p>
                    <a:p>
                      <a:r>
                        <a:rPr lang="en-US" sz="1600" b="1" dirty="0">
                          <a:solidFill>
                            <a:schemeClr val="tx1"/>
                          </a:solidFill>
                        </a:rPr>
                        <a:t>Support and Maintenance</a:t>
                      </a: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400" dirty="0">
                          <a:solidFill>
                            <a:schemeClr val="tx1"/>
                          </a:solidFill>
                        </a:rPr>
                        <a:t>Partners</a:t>
                      </a:r>
                    </a:p>
                    <a:p>
                      <a:pPr marL="285750" indent="-285750">
                        <a:buFont typeface="Arial" panose="020B0604020202020204" pitchFamily="34" charset="0"/>
                        <a:buChar char="•"/>
                      </a:pPr>
                      <a:r>
                        <a:rPr lang="en-US" sz="1400" dirty="0">
                          <a:solidFill>
                            <a:schemeClr val="tx1"/>
                          </a:solidFill>
                        </a:rPr>
                        <a:t>ISVs</a:t>
                      </a:r>
                    </a:p>
                    <a:p>
                      <a:pPr marL="285750" indent="-285750">
                        <a:buFont typeface="Arial" panose="020B0604020202020204" pitchFamily="34" charset="0"/>
                        <a:buChar char="•"/>
                      </a:pPr>
                      <a:r>
                        <a:rPr lang="en-US" sz="1400" dirty="0">
                          <a:solidFill>
                            <a:schemeClr val="tx1"/>
                          </a:solidFill>
                        </a:rPr>
                        <a:t>SIs</a:t>
                      </a:r>
                    </a:p>
                    <a:p>
                      <a:pPr marL="285750" indent="-285750">
                        <a:buFont typeface="Arial" panose="020B0604020202020204" pitchFamily="34" charset="0"/>
                        <a:buChar char="•"/>
                      </a:pPr>
                      <a:r>
                        <a:rPr lang="en-US" sz="1400" dirty="0">
                          <a:solidFill>
                            <a:schemeClr val="tx1"/>
                          </a:solidFill>
                        </a:rPr>
                        <a:t>IT Consulting</a:t>
                      </a:r>
                    </a:p>
                  </a:txBody>
                  <a:tcPr anchor="ctr">
                    <a:lnL w="38100" cap="flat" cmpd="sng" algn="ctr">
                      <a:solidFill>
                        <a:srgbClr val="C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75000"/>
                      </a:schemeClr>
                    </a:solidFill>
                  </a:tcPr>
                </a:tc>
                <a:tc>
                  <a:txBody>
                    <a:bodyPr/>
                    <a:lstStyle/>
                    <a:p>
                      <a:pPr marL="285750" indent="-285750">
                        <a:buFont typeface="Arial" panose="020B0604020202020204" pitchFamily="34" charset="0"/>
                        <a:buChar char="•"/>
                      </a:pPr>
                      <a:r>
                        <a:rPr lang="en-US" sz="1400" dirty="0">
                          <a:solidFill>
                            <a:schemeClr val="tx1"/>
                          </a:solidFill>
                        </a:rPr>
                        <a:t>GitHub </a:t>
                      </a:r>
                    </a:p>
                    <a:p>
                      <a:pPr marL="285750" indent="-285750">
                        <a:buFont typeface="Arial" panose="020B0604020202020204" pitchFamily="34" charset="0"/>
                        <a:buChar char="•"/>
                      </a:pPr>
                      <a:r>
                        <a:rPr lang="en-US" sz="1400" dirty="0">
                          <a:solidFill>
                            <a:schemeClr val="tx1"/>
                          </a:solidFill>
                        </a:rPr>
                        <a:t>Open Source S/W Community</a:t>
                      </a:r>
                    </a:p>
                    <a:p>
                      <a:pPr marL="285750" indent="-285750">
                        <a:buFont typeface="Arial" panose="020B0604020202020204" pitchFamily="34" charset="0"/>
                        <a:buChar char="•"/>
                      </a:pPr>
                      <a:r>
                        <a:rPr lang="en-US" sz="1400" dirty="0">
                          <a:solidFill>
                            <a:schemeClr val="tx1"/>
                          </a:solidFill>
                        </a:rPr>
                        <a:t>Partners, ISVs, SI</a:t>
                      </a:r>
                    </a:p>
                    <a:p>
                      <a:pPr marL="285750" indent="-285750">
                        <a:buFont typeface="Arial" panose="020B0604020202020204" pitchFamily="34" charset="0"/>
                        <a:buChar char="•"/>
                      </a:pPr>
                      <a:r>
                        <a:rPr lang="en-US" sz="1400" dirty="0">
                          <a:solidFill>
                            <a:schemeClr val="tx1"/>
                          </a:solidFill>
                        </a:rPr>
                        <a:t>IT Consulting</a:t>
                      </a:r>
                    </a:p>
                  </a:txBody>
                  <a:tcPr anchor="ct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60000"/>
                        <a:lumOff val="40000"/>
                      </a:schemeClr>
                    </a:solidFill>
                  </a:tcPr>
                </a:tc>
                <a:tc>
                  <a:txBody>
                    <a:bodyPr/>
                    <a:lstStyle/>
                    <a:p>
                      <a:r>
                        <a:rPr lang="en-US" sz="1400" dirty="0">
                          <a:solidFill>
                            <a:schemeClr val="tx1"/>
                          </a:solidFill>
                        </a:rPr>
                        <a:t>VillageReach</a:t>
                      </a:r>
                    </a:p>
                    <a:p>
                      <a:r>
                        <a:rPr lang="en-US" sz="1400" dirty="0">
                          <a:solidFill>
                            <a:schemeClr val="tx1"/>
                          </a:solidFill>
                        </a:rPr>
                        <a:t>BAO</a:t>
                      </a:r>
                    </a:p>
                    <a:p>
                      <a:r>
                        <a:rPr lang="en-US" sz="1400" dirty="0">
                          <a:solidFill>
                            <a:schemeClr val="tx1"/>
                          </a:solidFill>
                        </a:rPr>
                        <a:t>SolDevelo</a:t>
                      </a:r>
                    </a:p>
                    <a:p>
                      <a:r>
                        <a:rPr lang="en-US" sz="1400" dirty="0">
                          <a:solidFill>
                            <a:schemeClr val="tx1"/>
                          </a:solidFill>
                        </a:rPr>
                        <a:t>JSI </a:t>
                      </a:r>
                    </a:p>
                    <a:p>
                      <a:r>
                        <a:rPr lang="en-US" sz="1400" dirty="0">
                          <a:solidFill>
                            <a:schemeClr val="tx1"/>
                          </a:solidFill>
                        </a:rPr>
                        <a:t>Ona </a:t>
                      </a:r>
                    </a:p>
                    <a:p>
                      <a:r>
                        <a:rPr lang="en-US" sz="1400" dirty="0">
                          <a:solidFill>
                            <a:schemeClr val="tx1"/>
                          </a:solidFill>
                        </a:rPr>
                        <a:t>Softworks</a:t>
                      </a:r>
                    </a:p>
                    <a:p>
                      <a:endParaRPr lang="en-US" sz="14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C00000"/>
                          </a:solidFill>
                        </a:rPr>
                        <a:t>IT Consulting</a:t>
                      </a:r>
                    </a:p>
                    <a:p>
                      <a:endParaRPr lang="en-US" sz="1400" dirty="0">
                        <a:solidFill>
                          <a:schemeClr val="tx1"/>
                        </a:solidFill>
                      </a:endParaRPr>
                    </a:p>
                  </a:txBody>
                  <a:tcPr anchor="ctr">
                    <a:lnL>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2389163646"/>
                  </a:ext>
                </a:extLst>
              </a:tr>
            </a:tbl>
          </a:graphicData>
        </a:graphic>
      </p:graphicFrame>
      <p:sp>
        <p:nvSpPr>
          <p:cNvPr id="6" name="Title 1">
            <a:extLst>
              <a:ext uri="{FF2B5EF4-FFF2-40B4-BE49-F238E27FC236}">
                <a16:creationId xmlns:a16="http://schemas.microsoft.com/office/drawing/2014/main" id="{7CDD4D93-1B34-4BFF-8D2D-122EA831C0D0}"/>
              </a:ext>
            </a:extLst>
          </p:cNvPr>
          <p:cNvSpPr>
            <a:spLocks noGrp="1"/>
          </p:cNvSpPr>
          <p:nvPr>
            <p:ph type="title"/>
          </p:nvPr>
        </p:nvSpPr>
        <p:spPr>
          <a:xfrm>
            <a:off x="838200" y="0"/>
            <a:ext cx="10515600" cy="1025931"/>
          </a:xfrm>
        </p:spPr>
        <p:txBody>
          <a:bodyPr>
            <a:normAutofit fontScale="90000"/>
          </a:bodyPr>
          <a:lstStyle/>
          <a:p>
            <a:r>
              <a:rPr lang="en-US" dirty="0"/>
              <a:t>AFTER-MARKET:  Support &amp; Maintenance</a:t>
            </a:r>
            <a:br>
              <a:rPr lang="en-US" dirty="0"/>
            </a:br>
            <a:endParaRPr lang="en-US" dirty="0"/>
          </a:p>
        </p:txBody>
      </p:sp>
      <p:sp>
        <p:nvSpPr>
          <p:cNvPr id="9" name="TextBox 8">
            <a:extLst>
              <a:ext uri="{FF2B5EF4-FFF2-40B4-BE49-F238E27FC236}">
                <a16:creationId xmlns:a16="http://schemas.microsoft.com/office/drawing/2014/main" id="{58ED7573-148B-4FCF-9E94-6AE5478CA098}"/>
              </a:ext>
            </a:extLst>
          </p:cNvPr>
          <p:cNvSpPr txBox="1"/>
          <p:nvPr/>
        </p:nvSpPr>
        <p:spPr>
          <a:xfrm>
            <a:off x="717432" y="706963"/>
            <a:ext cx="11381604" cy="1200329"/>
          </a:xfrm>
          <a:prstGeom prst="rect">
            <a:avLst/>
          </a:prstGeom>
          <a:noFill/>
        </p:spPr>
        <p:txBody>
          <a:bodyPr wrap="square" rtlCol="0">
            <a:spAutoFit/>
          </a:bodyPr>
          <a:lstStyle/>
          <a:p>
            <a:r>
              <a:rPr lang="en-US" dirty="0"/>
              <a:t>After-Market Support &amp; Maintenance is also performed by </a:t>
            </a:r>
            <a:r>
              <a:rPr lang="en-US" dirty="0">
                <a:solidFill>
                  <a:srgbClr val="C00000"/>
                </a:solidFill>
              </a:rPr>
              <a:t>IT Consultants</a:t>
            </a:r>
            <a:r>
              <a:rPr lang="en-US" dirty="0"/>
              <a:t>, is missing from the business model.</a:t>
            </a:r>
          </a:p>
          <a:p>
            <a:endParaRPr lang="en-US" dirty="0"/>
          </a:p>
          <a:p>
            <a:r>
              <a:rPr lang="en-US" dirty="0"/>
              <a:t>IT Consulting Industry can supply answers for </a:t>
            </a:r>
            <a:r>
              <a:rPr lang="en-US" dirty="0">
                <a:solidFill>
                  <a:srgbClr val="C00000"/>
                </a:solidFill>
              </a:rPr>
              <a:t>both Distribution </a:t>
            </a:r>
            <a:r>
              <a:rPr lang="en-US" dirty="0"/>
              <a:t>and </a:t>
            </a:r>
            <a:r>
              <a:rPr lang="en-US" dirty="0">
                <a:solidFill>
                  <a:srgbClr val="C00000"/>
                </a:solidFill>
              </a:rPr>
              <a:t>After-Market Support</a:t>
            </a:r>
          </a:p>
        </p:txBody>
      </p:sp>
      <p:sp>
        <p:nvSpPr>
          <p:cNvPr id="11" name="TextBox 10">
            <a:extLst>
              <a:ext uri="{FF2B5EF4-FFF2-40B4-BE49-F238E27FC236}">
                <a16:creationId xmlns:a16="http://schemas.microsoft.com/office/drawing/2014/main" id="{1F20793F-F4C4-4FB3-914D-4E3CB53D5A46}"/>
              </a:ext>
            </a:extLst>
          </p:cNvPr>
          <p:cNvSpPr txBox="1"/>
          <p:nvPr/>
        </p:nvSpPr>
        <p:spPr>
          <a:xfrm>
            <a:off x="717432" y="5893905"/>
            <a:ext cx="11381604" cy="646331"/>
          </a:xfrm>
          <a:prstGeom prst="rect">
            <a:avLst/>
          </a:prstGeom>
          <a:noFill/>
        </p:spPr>
        <p:txBody>
          <a:bodyPr wrap="square" rtlCol="0">
            <a:spAutoFit/>
          </a:bodyPr>
          <a:lstStyle/>
          <a:p>
            <a:r>
              <a:rPr lang="en-US" dirty="0"/>
              <a:t>In order to ensure OpenLMIS success with private and for-profit organizations, it will be important to identify, to outreach, to educate, and to </a:t>
            </a:r>
            <a:r>
              <a:rPr lang="en-US" dirty="0">
                <a:solidFill>
                  <a:srgbClr val="C00000"/>
                </a:solidFill>
              </a:rPr>
              <a:t>develop the IT Consulting and Partner Channels members</a:t>
            </a:r>
            <a:r>
              <a:rPr lang="en-US" dirty="0"/>
              <a:t>.</a:t>
            </a:r>
          </a:p>
        </p:txBody>
      </p:sp>
    </p:spTree>
    <p:extLst>
      <p:ext uri="{BB962C8B-B14F-4D97-AF65-F5344CB8AC3E}">
        <p14:creationId xmlns:p14="http://schemas.microsoft.com/office/powerpoint/2010/main" val="4195471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E6F96B8-AAC2-48D9-8B30-B858D08F5FB5}"/>
              </a:ext>
            </a:extLst>
          </p:cNvPr>
          <p:cNvSpPr>
            <a:spLocks noGrp="1"/>
          </p:cNvSpPr>
          <p:nvPr>
            <p:ph type="title"/>
          </p:nvPr>
        </p:nvSpPr>
        <p:spPr>
          <a:xfrm>
            <a:off x="838200" y="0"/>
            <a:ext cx="10515600" cy="1025931"/>
          </a:xfrm>
        </p:spPr>
        <p:txBody>
          <a:bodyPr>
            <a:normAutofit fontScale="90000"/>
          </a:bodyPr>
          <a:lstStyle/>
          <a:p>
            <a:r>
              <a:rPr lang="en-US" dirty="0"/>
              <a:t>AFTER-MARKET:  Support &amp; Maintenance</a:t>
            </a:r>
            <a:br>
              <a:rPr lang="en-US" dirty="0"/>
            </a:br>
            <a:r>
              <a:rPr lang="en-US" dirty="0">
                <a:solidFill>
                  <a:srgbClr val="C00000"/>
                </a:solidFill>
              </a:rPr>
              <a:t>Aligning with OpenLMIS</a:t>
            </a:r>
          </a:p>
        </p:txBody>
      </p:sp>
      <p:graphicFrame>
        <p:nvGraphicFramePr>
          <p:cNvPr id="5" name="Table 4">
            <a:extLst>
              <a:ext uri="{FF2B5EF4-FFF2-40B4-BE49-F238E27FC236}">
                <a16:creationId xmlns:a16="http://schemas.microsoft.com/office/drawing/2014/main" id="{23CAE7ED-6A80-4403-B427-00842F69DFE2}"/>
              </a:ext>
            </a:extLst>
          </p:cNvPr>
          <p:cNvGraphicFramePr>
            <a:graphicFrameLocks noGrp="1"/>
          </p:cNvGraphicFramePr>
          <p:nvPr>
            <p:extLst>
              <p:ext uri="{D42A27DB-BD31-4B8C-83A1-F6EECF244321}">
                <p14:modId xmlns:p14="http://schemas.microsoft.com/office/powerpoint/2010/main" val="3342780694"/>
              </p:ext>
            </p:extLst>
          </p:nvPr>
        </p:nvGraphicFramePr>
        <p:xfrm>
          <a:off x="838199" y="1304953"/>
          <a:ext cx="10915186" cy="5057273"/>
        </p:xfrm>
        <a:graphic>
          <a:graphicData uri="http://schemas.openxmlformats.org/drawingml/2006/table">
            <a:tbl>
              <a:tblPr firstRow="1" bandRow="1">
                <a:tableStyleId>{5C22544A-7EE6-4342-B048-85BDC9FD1C3A}</a:tableStyleId>
              </a:tblPr>
              <a:tblGrid>
                <a:gridCol w="3198542">
                  <a:extLst>
                    <a:ext uri="{9D8B030D-6E8A-4147-A177-3AD203B41FA5}">
                      <a16:colId xmlns:a16="http://schemas.microsoft.com/office/drawing/2014/main" val="2772371432"/>
                    </a:ext>
                  </a:extLst>
                </a:gridCol>
                <a:gridCol w="7716644">
                  <a:extLst>
                    <a:ext uri="{9D8B030D-6E8A-4147-A177-3AD203B41FA5}">
                      <a16:colId xmlns:a16="http://schemas.microsoft.com/office/drawing/2014/main" val="2181611617"/>
                    </a:ext>
                  </a:extLst>
                </a:gridCol>
              </a:tblGrid>
              <a:tr h="624140">
                <a:tc>
                  <a:txBody>
                    <a:bodyPr/>
                    <a:lstStyle/>
                    <a:p>
                      <a:pPr algn="ctr"/>
                      <a:r>
                        <a:rPr lang="en-US" sz="1600" dirty="0"/>
                        <a:t>ACTION</a:t>
                      </a:r>
                    </a:p>
                  </a:txBody>
                  <a:tcPr>
                    <a:solidFill>
                      <a:schemeClr val="tx1"/>
                    </a:solidFill>
                  </a:tcPr>
                </a:tc>
                <a:tc>
                  <a:txBody>
                    <a:bodyPr/>
                    <a:lstStyle/>
                    <a:p>
                      <a:pPr algn="ctr"/>
                      <a:r>
                        <a:rPr lang="en-US" sz="1600" dirty="0">
                          <a:solidFill>
                            <a:srgbClr val="C00000"/>
                          </a:solidFill>
                        </a:rPr>
                        <a:t>Aligning with  OpenLMIS</a:t>
                      </a:r>
                    </a:p>
                  </a:txBody>
                  <a:tcPr>
                    <a:solidFill>
                      <a:srgbClr val="E9EBF5"/>
                    </a:solidFill>
                  </a:tcPr>
                </a:tc>
                <a:extLst>
                  <a:ext uri="{0D108BD9-81ED-4DB2-BD59-A6C34878D82A}">
                    <a16:rowId xmlns:a16="http://schemas.microsoft.com/office/drawing/2014/main" val="2342528629"/>
                  </a:ext>
                </a:extLst>
              </a:tr>
              <a:tr h="1527641">
                <a:tc>
                  <a:txBody>
                    <a:bodyPr/>
                    <a:lstStyle/>
                    <a:p>
                      <a:r>
                        <a:rPr lang="en-US" sz="1600" dirty="0"/>
                        <a:t>Identify Key Markets and Key Industries</a:t>
                      </a:r>
                    </a:p>
                  </a:txBody>
                  <a:tcPr anchor="ctr">
                    <a:lnB w="1905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dirty="0"/>
                        <a:t>Rank And Prioritize Countries And Industries According To Vaccine Delivery Program Goals</a:t>
                      </a:r>
                    </a:p>
                    <a:p>
                      <a:pPr marL="285750" indent="-285750">
                        <a:buFont typeface="Arial" panose="020B0604020202020204" pitchFamily="34" charset="0"/>
                        <a:buChar char="•"/>
                      </a:pPr>
                      <a:r>
                        <a:rPr lang="en-US" sz="1600" dirty="0"/>
                        <a:t>Identify Potential, Large Customer Targets</a:t>
                      </a:r>
                    </a:p>
                    <a:p>
                      <a:pPr marL="285750" indent="-285750">
                        <a:buFont typeface="Arial" panose="020B0604020202020204" pitchFamily="34" charset="0"/>
                        <a:buChar char="•"/>
                      </a:pPr>
                      <a:r>
                        <a:rPr lang="en-US" sz="1600" dirty="0"/>
                        <a:t>Focus Efforts On Large, Key Entities</a:t>
                      </a:r>
                    </a:p>
                    <a:p>
                      <a:pPr marL="285750" indent="-285750">
                        <a:buFont typeface="Arial" panose="020B0604020202020204" pitchFamily="34" charset="0"/>
                        <a:buChar char="•"/>
                      </a:pPr>
                      <a:r>
                        <a:rPr lang="en-US" sz="1600" dirty="0"/>
                        <a:t>Identify Clients More Probable And More Likely To Pay For Software</a:t>
                      </a:r>
                    </a:p>
                    <a:p>
                      <a:pPr marL="285750" indent="-285750">
                        <a:buFont typeface="Arial" panose="020B0604020202020204" pitchFamily="34" charset="0"/>
                        <a:buChar char="•"/>
                      </a:pPr>
                      <a:r>
                        <a:rPr lang="en-US" sz="1600" dirty="0"/>
                        <a:t>Inform, Teach, and Instruct Potential Users about OpenLMIS, e.g. Messaging</a:t>
                      </a:r>
                    </a:p>
                  </a:txBody>
                  <a:tcPr>
                    <a:lnB w="1905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2422750469"/>
                  </a:ext>
                </a:extLst>
              </a:tr>
              <a:tr h="959217">
                <a:tc>
                  <a:txBody>
                    <a:bodyPr/>
                    <a:lstStyle/>
                    <a:p>
                      <a:r>
                        <a:rPr lang="en-US" sz="1600" dirty="0"/>
                        <a:t>Demonstrate Business Model to Partners</a:t>
                      </a:r>
                    </a:p>
                  </a:txBody>
                  <a:tcPr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dirty="0"/>
                        <a:t>Go to Market, Connect And Educate Potential Trusted Partners</a:t>
                      </a:r>
                    </a:p>
                    <a:p>
                      <a:pPr marL="285750" indent="-285750">
                        <a:buFont typeface="Arial" panose="020B0604020202020204" pitchFamily="34" charset="0"/>
                        <a:buChar char="•"/>
                      </a:pPr>
                      <a:r>
                        <a:rPr lang="en-US" sz="1600" dirty="0"/>
                        <a:t>Host Teach-ins For Business Model And Service License Agreements</a:t>
                      </a:r>
                    </a:p>
                    <a:p>
                      <a:pPr marL="285750" indent="-285750">
                        <a:buFont typeface="Arial" panose="020B0604020202020204" pitchFamily="34" charset="0"/>
                        <a:buChar char="•"/>
                      </a:pPr>
                      <a:r>
                        <a:rPr lang="en-US" sz="1600" dirty="0"/>
                        <a:t>Demonstrate Economic Incentives To Become Trusted Partner</a:t>
                      </a:r>
                    </a:p>
                    <a:p>
                      <a:pPr marL="285750" indent="-285750">
                        <a:buFont typeface="Arial" panose="020B0604020202020204" pitchFamily="34" charset="0"/>
                        <a:buChar char="•"/>
                      </a:pPr>
                      <a:r>
                        <a:rPr lang="en-US" sz="1600" dirty="0"/>
                        <a:t>Connect With Financially Stable Partners</a:t>
                      </a:r>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319346779"/>
                  </a:ext>
                </a:extLst>
              </a:tr>
              <a:tr h="694160">
                <a:tc>
                  <a:txBody>
                    <a:bodyPr/>
                    <a:lstStyle/>
                    <a:p>
                      <a:r>
                        <a:rPr lang="en-US" sz="1600" dirty="0"/>
                        <a:t>Grow the Trusted Partner Network</a:t>
                      </a:r>
                    </a:p>
                  </a:txBody>
                  <a:tcPr anchor="ctr">
                    <a:lnT w="19050" cap="flat" cmpd="sng" algn="ctr">
                      <a:solidFill>
                        <a:schemeClr val="tx1"/>
                      </a:solidFill>
                      <a:prstDash val="solid"/>
                      <a:round/>
                      <a:headEnd type="none" w="med" len="med"/>
                      <a:tailEnd type="none" w="med" len="med"/>
                    </a:lnT>
                    <a:noFill/>
                  </a:tcPr>
                </a:tc>
                <a:tc rowSpan="2">
                  <a:txBody>
                    <a:bodyPr/>
                    <a:lstStyle/>
                    <a:p>
                      <a:pPr marL="285750" indent="-285750">
                        <a:buFont typeface="Arial" panose="020B0604020202020204" pitchFamily="34" charset="0"/>
                        <a:buChar char="•"/>
                      </a:pPr>
                      <a:r>
                        <a:rPr lang="en-US" sz="1600" dirty="0"/>
                        <a:t>Increase Spread And Reach Across Markets And Industries</a:t>
                      </a:r>
                    </a:p>
                    <a:p>
                      <a:pPr marL="285750" indent="-285750">
                        <a:buFont typeface="Arial" panose="020B0604020202020204" pitchFamily="34" charset="0"/>
                        <a:buChar char="•"/>
                      </a:pPr>
                      <a:r>
                        <a:rPr lang="en-US" sz="1600" dirty="0"/>
                        <a:t>Host DevOps Bootcamps Across Key Regions, Countries</a:t>
                      </a:r>
                    </a:p>
                    <a:p>
                      <a:pPr marL="285750" indent="-285750">
                        <a:buFont typeface="Arial" panose="020B0604020202020204" pitchFamily="34" charset="0"/>
                        <a:buChar char="•"/>
                      </a:pPr>
                      <a:r>
                        <a:rPr lang="en-US" sz="1600" dirty="0"/>
                        <a:t>Less Expensive Route To Grow Sales &amp; Marketing Network</a:t>
                      </a:r>
                    </a:p>
                    <a:p>
                      <a:pPr marL="285750" indent="-285750">
                        <a:buFont typeface="Arial" panose="020B0604020202020204" pitchFamily="34" charset="0"/>
                        <a:buChar char="•"/>
                      </a:pPr>
                      <a:r>
                        <a:rPr lang="en-US" sz="1600" dirty="0"/>
                        <a:t>Less Expensive Route To Grow  Support &amp; Maintenance Network</a:t>
                      </a:r>
                    </a:p>
                    <a:p>
                      <a:pPr marL="285750" indent="-285750">
                        <a:buFont typeface="Arial" panose="020B0604020202020204" pitchFamily="34" charset="0"/>
                        <a:buChar char="•"/>
                      </a:pPr>
                      <a:r>
                        <a:rPr lang="en-US" sz="1600" dirty="0"/>
                        <a:t>Get Large Scale For Relatively Low Cost</a:t>
                      </a:r>
                    </a:p>
                    <a:p>
                      <a:pPr marL="285750" indent="-285750">
                        <a:buFont typeface="Arial" panose="020B0604020202020204" pitchFamily="34" charset="0"/>
                        <a:buChar char="•"/>
                      </a:pPr>
                      <a:r>
                        <a:rPr lang="en-US" sz="1600" dirty="0"/>
                        <a:t>Smaller Cash Outlays To Grow Global Scale</a:t>
                      </a:r>
                    </a:p>
                    <a:p>
                      <a:pPr marL="285750" indent="-285750">
                        <a:buFont typeface="Arial" panose="020B0604020202020204" pitchFamily="34" charset="0"/>
                        <a:buChar char="•"/>
                      </a:pPr>
                      <a:r>
                        <a:rPr lang="en-US" sz="1600" dirty="0"/>
                        <a:t>Time To Full After-market Support Is Shorter</a:t>
                      </a:r>
                    </a:p>
                  </a:txBody>
                  <a:tcPr>
                    <a:lnT w="19050" cap="flat" cmpd="sng" algn="ctr">
                      <a:solidFill>
                        <a:schemeClr val="tx1"/>
                      </a:solidFill>
                      <a:prstDash val="solid"/>
                      <a:round/>
                      <a:headEnd type="none" w="med" len="med"/>
                      <a:tailEnd type="none" w="med" len="med"/>
                    </a:lnT>
                    <a:solidFill>
                      <a:srgbClr val="E9EBF5"/>
                    </a:solidFill>
                  </a:tcPr>
                </a:tc>
                <a:extLst>
                  <a:ext uri="{0D108BD9-81ED-4DB2-BD59-A6C34878D82A}">
                    <a16:rowId xmlns:a16="http://schemas.microsoft.com/office/drawing/2014/main" val="2486076600"/>
                  </a:ext>
                </a:extLst>
              </a:tr>
              <a:tr h="1117693">
                <a:tc>
                  <a:txBody>
                    <a:bodyPr/>
                    <a:lstStyle/>
                    <a:p>
                      <a:r>
                        <a:rPr lang="en-US" sz="1600" dirty="0"/>
                        <a:t>Grow the ISV and VAR Market</a:t>
                      </a:r>
                    </a:p>
                  </a:txBody>
                  <a:tcPr anchor="ctr">
                    <a:noFill/>
                  </a:tcPr>
                </a:tc>
                <a:tc vMerge="1">
                  <a:txBody>
                    <a:bodyPr/>
                    <a:lstStyle/>
                    <a:p>
                      <a:endParaRPr lang="en-US" sz="1600" dirty="0"/>
                    </a:p>
                  </a:txBody>
                  <a:tcPr>
                    <a:solidFill>
                      <a:srgbClr val="E9EBF5"/>
                    </a:solidFill>
                  </a:tcPr>
                </a:tc>
                <a:extLst>
                  <a:ext uri="{0D108BD9-81ED-4DB2-BD59-A6C34878D82A}">
                    <a16:rowId xmlns:a16="http://schemas.microsoft.com/office/drawing/2014/main" val="43714364"/>
                  </a:ext>
                </a:extLst>
              </a:tr>
            </a:tbl>
          </a:graphicData>
        </a:graphic>
      </p:graphicFrame>
    </p:spTree>
    <p:extLst>
      <p:ext uri="{BB962C8B-B14F-4D97-AF65-F5344CB8AC3E}">
        <p14:creationId xmlns:p14="http://schemas.microsoft.com/office/powerpoint/2010/main" val="753817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0EB-A8E1-4F69-BCEE-4FEA378CE73D}"/>
              </a:ext>
            </a:extLst>
          </p:cNvPr>
          <p:cNvSpPr>
            <a:spLocks noGrp="1"/>
          </p:cNvSpPr>
          <p:nvPr>
            <p:ph type="title"/>
          </p:nvPr>
        </p:nvSpPr>
        <p:spPr>
          <a:xfrm>
            <a:off x="838200" y="365125"/>
            <a:ext cx="10515600" cy="1325563"/>
          </a:xfrm>
        </p:spPr>
        <p:txBody>
          <a:bodyPr>
            <a:normAutofit/>
          </a:bodyPr>
          <a:lstStyle/>
          <a:p>
            <a:r>
              <a:rPr lang="en-US" dirty="0"/>
              <a:t>Agenda	</a:t>
            </a:r>
          </a:p>
        </p:txBody>
      </p:sp>
      <p:graphicFrame>
        <p:nvGraphicFramePr>
          <p:cNvPr id="5" name="Content Placeholder 2">
            <a:extLst>
              <a:ext uri="{FF2B5EF4-FFF2-40B4-BE49-F238E27FC236}">
                <a16:creationId xmlns:a16="http://schemas.microsoft.com/office/drawing/2014/main" id="{00E5A450-7E2F-4083-9C97-CF39ECE546CA}"/>
              </a:ext>
            </a:extLst>
          </p:cNvPr>
          <p:cNvGraphicFramePr>
            <a:graphicFrameLocks noGrp="1"/>
          </p:cNvGraphicFramePr>
          <p:nvPr>
            <p:ph idx="1"/>
            <p:extLst>
              <p:ext uri="{D42A27DB-BD31-4B8C-83A1-F6EECF244321}">
                <p14:modId xmlns:p14="http://schemas.microsoft.com/office/powerpoint/2010/main" val="40280929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B15056DA-0B24-400B-A991-0A49F505C0E3}"/>
              </a:ext>
            </a:extLst>
          </p:cNvPr>
          <p:cNvSpPr txBox="1"/>
          <p:nvPr/>
        </p:nvSpPr>
        <p:spPr>
          <a:xfrm>
            <a:off x="4371691" y="2013501"/>
            <a:ext cx="2829697" cy="370703"/>
          </a:xfrm>
          <a:prstGeom prst="rect">
            <a:avLst/>
          </a:prstGeom>
          <a:noFill/>
        </p:spPr>
        <p:txBody>
          <a:bodyPr wrap="square" rtlCol="0">
            <a:spAutoFit/>
          </a:bodyPr>
          <a:lstStyle/>
          <a:p>
            <a:pPr algn="ctr"/>
            <a:r>
              <a:rPr lang="en-US" dirty="0">
                <a:solidFill>
                  <a:srgbClr val="C00000"/>
                </a:solidFill>
              </a:rPr>
              <a:t>GTM Strategy</a:t>
            </a:r>
          </a:p>
        </p:txBody>
      </p:sp>
      <p:grpSp>
        <p:nvGrpSpPr>
          <p:cNvPr id="3" name="Group 2">
            <a:extLst>
              <a:ext uri="{FF2B5EF4-FFF2-40B4-BE49-F238E27FC236}">
                <a16:creationId xmlns:a16="http://schemas.microsoft.com/office/drawing/2014/main" id="{1540430A-69F2-40CD-9F68-0BC79B97192C}"/>
              </a:ext>
            </a:extLst>
          </p:cNvPr>
          <p:cNvGrpSpPr/>
          <p:nvPr/>
        </p:nvGrpSpPr>
        <p:grpSpPr>
          <a:xfrm>
            <a:off x="4371690" y="1902373"/>
            <a:ext cx="6982110" cy="3510456"/>
            <a:chOff x="1523998" y="661738"/>
            <a:chExt cx="9593181" cy="5073899"/>
          </a:xfrm>
        </p:grpSpPr>
        <p:grpSp>
          <p:nvGrpSpPr>
            <p:cNvPr id="7" name="Group 6">
              <a:extLst>
                <a:ext uri="{FF2B5EF4-FFF2-40B4-BE49-F238E27FC236}">
                  <a16:creationId xmlns:a16="http://schemas.microsoft.com/office/drawing/2014/main" id="{80052BA7-115C-49EE-98B1-914F58F03363}"/>
                </a:ext>
              </a:extLst>
            </p:cNvPr>
            <p:cNvGrpSpPr/>
            <p:nvPr/>
          </p:nvGrpSpPr>
          <p:grpSpPr>
            <a:xfrm>
              <a:off x="1523998" y="661738"/>
              <a:ext cx="9593179" cy="1631606"/>
              <a:chOff x="1791169" y="1264419"/>
              <a:chExt cx="1568611" cy="583131"/>
            </a:xfrm>
          </p:grpSpPr>
          <p:sp>
            <p:nvSpPr>
              <p:cNvPr id="8" name="Rectangle 7">
                <a:extLst>
                  <a:ext uri="{FF2B5EF4-FFF2-40B4-BE49-F238E27FC236}">
                    <a16:creationId xmlns:a16="http://schemas.microsoft.com/office/drawing/2014/main" id="{7908DACF-B62C-49DA-89CB-836EEFD84C62}"/>
                  </a:ext>
                </a:extLst>
              </p:cNvPr>
              <p:cNvSpPr/>
              <p:nvPr/>
            </p:nvSpPr>
            <p:spPr>
              <a:xfrm>
                <a:off x="1791169" y="1264419"/>
                <a:ext cx="1568611" cy="583131"/>
              </a:xfrm>
              <a:prstGeom prst="rect">
                <a:avLst/>
              </a:prstGeom>
            </p:spPr>
            <p:style>
              <a:lnRef idx="2">
                <a:schemeClr val="accent5">
                  <a:hueOff val="-1351709"/>
                  <a:satOff val="-3484"/>
                  <a:lumOff val="-2353"/>
                  <a:alphaOff val="0"/>
                </a:schemeClr>
              </a:lnRef>
              <a:fillRef idx="1">
                <a:schemeClr val="accent5">
                  <a:hueOff val="-1351709"/>
                  <a:satOff val="-3484"/>
                  <a:lumOff val="-2353"/>
                  <a:alphaOff val="0"/>
                </a:schemeClr>
              </a:fillRef>
              <a:effectRef idx="0">
                <a:schemeClr val="accent5">
                  <a:hueOff val="-1351709"/>
                  <a:satOff val="-3484"/>
                  <a:lumOff val="-2353"/>
                  <a:alphaOff val="0"/>
                </a:schemeClr>
              </a:effectRef>
              <a:fontRef idx="minor">
                <a:schemeClr val="lt1"/>
              </a:fontRef>
            </p:style>
          </p:sp>
          <p:sp>
            <p:nvSpPr>
              <p:cNvPr id="9" name="TextBox 8">
                <a:extLst>
                  <a:ext uri="{FF2B5EF4-FFF2-40B4-BE49-F238E27FC236}">
                    <a16:creationId xmlns:a16="http://schemas.microsoft.com/office/drawing/2014/main" id="{FA6508CB-D65B-42E7-A4C3-F9CEC954AA64}"/>
                  </a:ext>
                </a:extLst>
              </p:cNvPr>
              <p:cNvSpPr txBox="1"/>
              <p:nvPr/>
            </p:nvSpPr>
            <p:spPr>
              <a:xfrm>
                <a:off x="1791169" y="1264419"/>
                <a:ext cx="1568611" cy="5831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3200" kern="1200" dirty="0"/>
                  <a:t>Who is the Customer</a:t>
                </a:r>
              </a:p>
            </p:txBody>
          </p:sp>
        </p:grpSp>
        <p:grpSp>
          <p:nvGrpSpPr>
            <p:cNvPr id="10" name="Group 9">
              <a:extLst>
                <a:ext uri="{FF2B5EF4-FFF2-40B4-BE49-F238E27FC236}">
                  <a16:creationId xmlns:a16="http://schemas.microsoft.com/office/drawing/2014/main" id="{08523BC8-938D-4094-AB1E-1BE2B41D63F2}"/>
                </a:ext>
              </a:extLst>
            </p:cNvPr>
            <p:cNvGrpSpPr/>
            <p:nvPr/>
          </p:nvGrpSpPr>
          <p:grpSpPr>
            <a:xfrm>
              <a:off x="1523999" y="2439145"/>
              <a:ext cx="9593180" cy="3296492"/>
              <a:chOff x="1791169" y="1847550"/>
              <a:chExt cx="1568611" cy="1239367"/>
            </a:xfrm>
          </p:grpSpPr>
          <p:sp>
            <p:nvSpPr>
              <p:cNvPr id="11" name="Rectangle 10">
                <a:extLst>
                  <a:ext uri="{FF2B5EF4-FFF2-40B4-BE49-F238E27FC236}">
                    <a16:creationId xmlns:a16="http://schemas.microsoft.com/office/drawing/2014/main" id="{8E99D6A0-A843-464F-B9CA-9C602D72C15C}"/>
                  </a:ext>
                </a:extLst>
              </p:cNvPr>
              <p:cNvSpPr/>
              <p:nvPr/>
            </p:nvSpPr>
            <p:spPr>
              <a:xfrm>
                <a:off x="1791169" y="1847550"/>
                <a:ext cx="1568611" cy="1239367"/>
              </a:xfrm>
              <a:prstGeom prst="rect">
                <a:avLst/>
              </a:prstGeom>
            </p:spPr>
            <p:style>
              <a:lnRef idx="2">
                <a:schemeClr val="accent5">
                  <a:tint val="40000"/>
                  <a:alpha val="90000"/>
                  <a:hueOff val="-1347952"/>
                  <a:satOff val="-4566"/>
                  <a:lumOff val="-586"/>
                  <a:alphaOff val="0"/>
                </a:schemeClr>
              </a:lnRef>
              <a:fillRef idx="1">
                <a:schemeClr val="accent5">
                  <a:tint val="40000"/>
                  <a:alpha val="90000"/>
                  <a:hueOff val="-1347952"/>
                  <a:satOff val="-4566"/>
                  <a:lumOff val="-586"/>
                  <a:alphaOff val="0"/>
                </a:schemeClr>
              </a:fillRef>
              <a:effectRef idx="0">
                <a:schemeClr val="accent5">
                  <a:tint val="40000"/>
                  <a:alpha val="90000"/>
                  <a:hueOff val="-1347952"/>
                  <a:satOff val="-4566"/>
                  <a:lumOff val="-586"/>
                  <a:alphaOff val="0"/>
                </a:schemeClr>
              </a:effectRef>
              <a:fontRef idx="minor">
                <a:schemeClr val="dk1">
                  <a:hueOff val="0"/>
                  <a:satOff val="0"/>
                  <a:lumOff val="0"/>
                  <a:alphaOff val="0"/>
                </a:schemeClr>
              </a:fontRef>
            </p:style>
          </p:sp>
          <p:sp>
            <p:nvSpPr>
              <p:cNvPr id="12" name="TextBox 11">
                <a:extLst>
                  <a:ext uri="{FF2B5EF4-FFF2-40B4-BE49-F238E27FC236}">
                    <a16:creationId xmlns:a16="http://schemas.microsoft.com/office/drawing/2014/main" id="{6D10AAE6-1C69-428E-8FAB-265E2933B3C6}"/>
                  </a:ext>
                </a:extLst>
              </p:cNvPr>
              <p:cNvSpPr txBox="1"/>
              <p:nvPr/>
            </p:nvSpPr>
            <p:spPr>
              <a:xfrm>
                <a:off x="1791169" y="1847550"/>
                <a:ext cx="1568611" cy="12393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3200" kern="1200" dirty="0">
                    <a:solidFill>
                      <a:schemeClr val="tx1"/>
                    </a:solidFill>
                  </a:rPr>
                  <a:t>Organization’s Philosophy</a:t>
                </a:r>
              </a:p>
              <a:p>
                <a:pPr marL="114300" lvl="1" indent="-114300" algn="l" defTabSz="533400">
                  <a:lnSpc>
                    <a:spcPct val="90000"/>
                  </a:lnSpc>
                  <a:spcBef>
                    <a:spcPct val="0"/>
                  </a:spcBef>
                  <a:spcAft>
                    <a:spcPct val="15000"/>
                  </a:spcAft>
                  <a:buChar char="•"/>
                </a:pPr>
                <a:r>
                  <a:rPr lang="en-US" sz="3200" kern="1200" dirty="0">
                    <a:solidFill>
                      <a:srgbClr val="A6A6A6"/>
                    </a:solidFill>
                  </a:rPr>
                  <a:t>IT Pro Profile &amp; Personas</a:t>
                </a:r>
              </a:p>
              <a:p>
                <a:pPr marL="114300" lvl="1" indent="-114300" algn="l" defTabSz="533400">
                  <a:lnSpc>
                    <a:spcPct val="90000"/>
                  </a:lnSpc>
                  <a:spcBef>
                    <a:spcPct val="0"/>
                  </a:spcBef>
                  <a:spcAft>
                    <a:spcPct val="15000"/>
                  </a:spcAft>
                  <a:buChar char="•"/>
                </a:pPr>
                <a:r>
                  <a:rPr lang="en-US" sz="3200" kern="1200" dirty="0">
                    <a:solidFill>
                      <a:srgbClr val="A6A6A6"/>
                    </a:solidFill>
                  </a:rPr>
                  <a:t>Customer Journey</a:t>
                </a:r>
              </a:p>
              <a:p>
                <a:pPr marL="114300" lvl="1" indent="-114300" algn="l" defTabSz="533400">
                  <a:lnSpc>
                    <a:spcPct val="90000"/>
                  </a:lnSpc>
                  <a:spcBef>
                    <a:spcPct val="0"/>
                  </a:spcBef>
                  <a:spcAft>
                    <a:spcPct val="15000"/>
                  </a:spcAft>
                  <a:buChar char="•"/>
                </a:pPr>
                <a:r>
                  <a:rPr lang="en-US" sz="3200" kern="1200" dirty="0">
                    <a:solidFill>
                      <a:srgbClr val="A6A6A6"/>
                    </a:solidFill>
                  </a:rPr>
                  <a:t>Priorities at Each Stage of Journey</a:t>
                </a:r>
              </a:p>
            </p:txBody>
          </p:sp>
        </p:grpSp>
      </p:grpSp>
      <p:cxnSp>
        <p:nvCxnSpPr>
          <p:cNvPr id="13" name="Straight Connector 12">
            <a:extLst>
              <a:ext uri="{FF2B5EF4-FFF2-40B4-BE49-F238E27FC236}">
                <a16:creationId xmlns:a16="http://schemas.microsoft.com/office/drawing/2014/main" id="{48B5F69A-6CA0-4F18-BA99-509CE73C46BD}"/>
              </a:ext>
            </a:extLst>
          </p:cNvPr>
          <p:cNvCxnSpPr/>
          <p:nvPr/>
        </p:nvCxnSpPr>
        <p:spPr>
          <a:xfrm flipV="1">
            <a:off x="2606566" y="1912883"/>
            <a:ext cx="1765125" cy="11351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8595C16-E187-405B-B1AC-2D64122F6F12}"/>
              </a:ext>
            </a:extLst>
          </p:cNvPr>
          <p:cNvCxnSpPr/>
          <p:nvPr/>
        </p:nvCxnSpPr>
        <p:spPr>
          <a:xfrm>
            <a:off x="2659117" y="4971393"/>
            <a:ext cx="1712572" cy="44143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046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602378" y="2234239"/>
            <a:ext cx="3448578" cy="2516396"/>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225425" lvl="0" indent="-225425" defTabSz="913851">
              <a:spcAft>
                <a:spcPts val="600"/>
              </a:spcAft>
              <a:buFont typeface="Arial" panose="020B0604020202020204" pitchFamily="34" charset="0"/>
              <a:buChar char="•"/>
            </a:pPr>
            <a:r>
              <a:rPr lang="en-US" sz="1700" spc="-75" dirty="0">
                <a:ln w="3175">
                  <a:noFill/>
                </a:ln>
                <a:solidFill>
                  <a:srgbClr val="505050"/>
                </a:solidFill>
                <a:cs typeface="Arial" charset="0"/>
              </a:rPr>
              <a:t>Generally, do not invest heavily in new technologies</a:t>
            </a:r>
          </a:p>
          <a:p>
            <a:pPr marL="225425" lvl="0" indent="-225425" defTabSz="913851">
              <a:spcAft>
                <a:spcPts val="600"/>
              </a:spcAft>
              <a:buFont typeface="Arial" panose="020B0604020202020204" pitchFamily="34" charset="0"/>
              <a:buChar char="•"/>
            </a:pPr>
            <a:r>
              <a:rPr lang="en-US" sz="1700" spc="-75" dirty="0">
                <a:ln w="3175">
                  <a:noFill/>
                </a:ln>
                <a:solidFill>
                  <a:srgbClr val="505050"/>
                </a:solidFill>
                <a:cs typeface="Arial" charset="0"/>
              </a:rPr>
              <a:t>Still prioritize Capex to Opex </a:t>
            </a:r>
          </a:p>
          <a:p>
            <a:pPr marL="225425" lvl="0" indent="-225425" defTabSz="913851">
              <a:spcAft>
                <a:spcPts val="600"/>
              </a:spcAft>
              <a:buFont typeface="Arial" panose="020B0604020202020204" pitchFamily="34" charset="0"/>
              <a:buChar char="•"/>
            </a:pPr>
            <a:r>
              <a:rPr lang="en-US" sz="1700" spc="-75" dirty="0">
                <a:ln w="3175">
                  <a:noFill/>
                </a:ln>
                <a:solidFill>
                  <a:srgbClr val="505050"/>
                </a:solidFill>
                <a:cs typeface="Arial" charset="0"/>
              </a:rPr>
              <a:t>Rely heavily on ROI when making new technology decisions</a:t>
            </a:r>
          </a:p>
          <a:p>
            <a:pPr marL="225425" lvl="0" indent="-225425" defTabSz="913851">
              <a:spcAft>
                <a:spcPts val="600"/>
              </a:spcAft>
              <a:buFont typeface="Arial" panose="020B0604020202020204" pitchFamily="34" charset="0"/>
              <a:buChar char="•"/>
            </a:pPr>
            <a:r>
              <a:rPr lang="en-US" sz="1700" spc="-75" dirty="0">
                <a:ln w="3175">
                  <a:noFill/>
                </a:ln>
                <a:solidFill>
                  <a:srgbClr val="505050"/>
                </a:solidFill>
                <a:cs typeface="Arial" charset="0"/>
              </a:rPr>
              <a:t>Longer refresh cycle</a:t>
            </a:r>
          </a:p>
        </p:txBody>
      </p:sp>
      <p:sp>
        <p:nvSpPr>
          <p:cNvPr id="22" name="Rectangle 21"/>
          <p:cNvSpPr/>
          <p:nvPr/>
        </p:nvSpPr>
        <p:spPr bwMode="auto">
          <a:xfrm>
            <a:off x="602378" y="1686801"/>
            <a:ext cx="3448578" cy="54743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400" dirty="0">
                <a:gradFill>
                  <a:gsLst>
                    <a:gs pos="0">
                      <a:srgbClr val="FFFFFF"/>
                    </a:gs>
                    <a:gs pos="100000">
                      <a:srgbClr val="FFFFFF"/>
                    </a:gs>
                  </a:gsLst>
                  <a:lin ang="5400000" scaled="0"/>
                </a:gradFill>
                <a:ea typeface="Segoe UI" pitchFamily="34" charset="0"/>
                <a:cs typeface="Segoe UI" pitchFamily="34" charset="0"/>
              </a:rPr>
              <a:t>Laggard</a:t>
            </a:r>
          </a:p>
        </p:txBody>
      </p:sp>
      <p:sp>
        <p:nvSpPr>
          <p:cNvPr id="23" name="Rectangle 22"/>
          <p:cNvSpPr/>
          <p:nvPr/>
        </p:nvSpPr>
        <p:spPr bwMode="auto">
          <a:xfrm>
            <a:off x="4105386" y="1686801"/>
            <a:ext cx="3448578" cy="54743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400" dirty="0">
                <a:gradFill>
                  <a:gsLst>
                    <a:gs pos="0">
                      <a:srgbClr val="FFFFFF"/>
                    </a:gs>
                    <a:gs pos="100000">
                      <a:srgbClr val="FFFFFF"/>
                    </a:gs>
                  </a:gsLst>
                  <a:lin ang="5400000" scaled="0"/>
                </a:gradFill>
                <a:ea typeface="Segoe UI" pitchFamily="34" charset="0"/>
                <a:cs typeface="Segoe UI" pitchFamily="34" charset="0"/>
              </a:rPr>
              <a:t>Responsive</a:t>
            </a:r>
          </a:p>
        </p:txBody>
      </p:sp>
      <p:sp>
        <p:nvSpPr>
          <p:cNvPr id="24" name="Rectangle 23"/>
          <p:cNvSpPr/>
          <p:nvPr/>
        </p:nvSpPr>
        <p:spPr bwMode="auto">
          <a:xfrm>
            <a:off x="7608394" y="1686801"/>
            <a:ext cx="3448578" cy="54743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400" dirty="0">
                <a:gradFill>
                  <a:gsLst>
                    <a:gs pos="0">
                      <a:srgbClr val="FFFFFF"/>
                    </a:gs>
                    <a:gs pos="100000">
                      <a:srgbClr val="FFFFFF"/>
                    </a:gs>
                  </a:gsLst>
                  <a:lin ang="5400000" scaled="0"/>
                </a:gradFill>
                <a:ea typeface="Segoe UI" pitchFamily="34" charset="0"/>
                <a:cs typeface="Segoe UI" pitchFamily="34" charset="0"/>
              </a:rPr>
              <a:t>Modern</a:t>
            </a:r>
          </a:p>
        </p:txBody>
      </p:sp>
      <p:sp>
        <p:nvSpPr>
          <p:cNvPr id="25" name="Rectangle 24"/>
          <p:cNvSpPr/>
          <p:nvPr/>
        </p:nvSpPr>
        <p:spPr bwMode="auto">
          <a:xfrm>
            <a:off x="4105386" y="2234239"/>
            <a:ext cx="3448578" cy="2516396"/>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225425" indent="-225425" defTabSz="913851">
              <a:spcAft>
                <a:spcPts val="600"/>
              </a:spcAft>
              <a:buFont typeface="Arial" panose="020B0604020202020204" pitchFamily="34" charset="0"/>
              <a:buChar char="•"/>
            </a:pPr>
            <a:r>
              <a:rPr lang="en-US" sz="1700" spc="-75" dirty="0">
                <a:ln w="3175">
                  <a:noFill/>
                </a:ln>
                <a:solidFill>
                  <a:srgbClr val="505050"/>
                </a:solidFill>
                <a:cs typeface="Arial" charset="0"/>
              </a:rPr>
              <a:t>Standard, “middle of the road” approach to technology</a:t>
            </a:r>
          </a:p>
          <a:p>
            <a:pPr marL="225425" indent="-225425" defTabSz="913851">
              <a:spcAft>
                <a:spcPts val="600"/>
              </a:spcAft>
              <a:buFont typeface="Arial" panose="020B0604020202020204" pitchFamily="34" charset="0"/>
              <a:buChar char="•"/>
            </a:pPr>
            <a:r>
              <a:rPr lang="en-US" sz="1700" spc="-75" dirty="0">
                <a:ln w="3175">
                  <a:noFill/>
                </a:ln>
                <a:solidFill>
                  <a:srgbClr val="505050"/>
                </a:solidFill>
                <a:cs typeface="Arial" charset="0"/>
              </a:rPr>
              <a:t>May have specific purchase drivers for software</a:t>
            </a:r>
          </a:p>
          <a:p>
            <a:pPr marL="225425" indent="-225425" defTabSz="913851">
              <a:spcAft>
                <a:spcPts val="600"/>
              </a:spcAft>
              <a:buFont typeface="Arial" panose="020B0604020202020204" pitchFamily="34" charset="0"/>
              <a:buChar char="•"/>
            </a:pPr>
            <a:r>
              <a:rPr lang="en-US" sz="1700" spc="-75" dirty="0">
                <a:ln w="3175">
                  <a:noFill/>
                </a:ln>
                <a:solidFill>
                  <a:srgbClr val="505050"/>
                </a:solidFill>
                <a:cs typeface="Arial" charset="0"/>
              </a:rPr>
              <a:t>May be influenced to upgrading early if provided appropriate incentive/business case</a:t>
            </a:r>
          </a:p>
        </p:txBody>
      </p:sp>
      <p:sp>
        <p:nvSpPr>
          <p:cNvPr id="26" name="Rectangle 25"/>
          <p:cNvSpPr/>
          <p:nvPr/>
        </p:nvSpPr>
        <p:spPr bwMode="auto">
          <a:xfrm>
            <a:off x="7608394" y="2234239"/>
            <a:ext cx="3448578" cy="2516396"/>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225425" indent="-225425" defTabSz="913851">
              <a:spcAft>
                <a:spcPts val="600"/>
              </a:spcAft>
              <a:buFont typeface="Arial" panose="020B0604020202020204" pitchFamily="34" charset="0"/>
              <a:buChar char="•"/>
              <a:defRPr/>
            </a:pPr>
            <a:r>
              <a:rPr lang="en-US" sz="1700" spc="-75" dirty="0">
                <a:ln w="3175">
                  <a:noFill/>
                </a:ln>
                <a:solidFill>
                  <a:srgbClr val="505050"/>
                </a:solidFill>
                <a:cs typeface="Arial" charset="0"/>
              </a:rPr>
              <a:t>Bought into the software and its brand</a:t>
            </a:r>
          </a:p>
          <a:p>
            <a:pPr marL="225425" indent="-225425" defTabSz="913851">
              <a:spcAft>
                <a:spcPts val="600"/>
              </a:spcAft>
              <a:buFont typeface="Arial" panose="020B0604020202020204" pitchFamily="34" charset="0"/>
              <a:buChar char="•"/>
              <a:defRPr/>
            </a:pPr>
            <a:r>
              <a:rPr lang="en-US" sz="1700" spc="-75" dirty="0">
                <a:ln w="3175">
                  <a:noFill/>
                </a:ln>
                <a:solidFill>
                  <a:srgbClr val="505050"/>
                </a:solidFill>
                <a:cs typeface="Arial" charset="0"/>
              </a:rPr>
              <a:t>Staying current on the latest technology is assumed</a:t>
            </a:r>
          </a:p>
          <a:p>
            <a:pPr marL="225425" indent="-225425" defTabSz="913851">
              <a:spcAft>
                <a:spcPts val="600"/>
              </a:spcAft>
              <a:buFont typeface="Arial" panose="020B0604020202020204" pitchFamily="34" charset="0"/>
              <a:buChar char="•"/>
              <a:defRPr/>
            </a:pPr>
            <a:r>
              <a:rPr lang="en-US" sz="1700" spc="-75" dirty="0">
                <a:ln w="3175">
                  <a:noFill/>
                </a:ln>
                <a:solidFill>
                  <a:srgbClr val="505050"/>
                </a:solidFill>
                <a:cs typeface="Arial" charset="0"/>
              </a:rPr>
              <a:t>Likely to have an intentional mobile strategy</a:t>
            </a:r>
          </a:p>
        </p:txBody>
      </p:sp>
      <p:sp>
        <p:nvSpPr>
          <p:cNvPr id="3" name="Title 2"/>
          <p:cNvSpPr>
            <a:spLocks noGrp="1"/>
          </p:cNvSpPr>
          <p:nvPr>
            <p:ph type="title"/>
          </p:nvPr>
        </p:nvSpPr>
        <p:spPr/>
        <p:txBody>
          <a:bodyPr>
            <a:normAutofit fontScale="90000"/>
          </a:bodyPr>
          <a:lstStyle/>
          <a:p>
            <a:r>
              <a:rPr lang="en-US" sz="2800" dirty="0"/>
              <a:t>The IT philosophy of a company varies largely and impacts adoption and attitudes about software adoption.</a:t>
            </a:r>
          </a:p>
        </p:txBody>
      </p:sp>
      <p:sp>
        <p:nvSpPr>
          <p:cNvPr id="2" name="Slide Number Placeholder 1"/>
          <p:cNvSpPr>
            <a:spLocks noGrp="1"/>
          </p:cNvSpPr>
          <p:nvPr>
            <p:ph type="sldNum" sz="quarter" idx="12"/>
          </p:nvPr>
        </p:nvSpPr>
        <p:spPr>
          <a:xfrm>
            <a:off x="11595545" y="6031757"/>
            <a:ext cx="560832" cy="219456"/>
          </a:xfrm>
        </p:spPr>
        <p:txBody>
          <a:bodyPr/>
          <a:lstStyle/>
          <a:p>
            <a:fld id="{727B4C2D-45E2-4621-8491-2995EB46A674}" type="slidenum">
              <a:rPr lang="en-US" smtClean="0">
                <a:solidFill>
                  <a:srgbClr val="505050"/>
                </a:solidFill>
              </a:rPr>
              <a:pPr/>
              <a:t>7</a:t>
            </a:fld>
            <a:endParaRPr lang="en-US" dirty="0">
              <a:solidFill>
                <a:srgbClr val="505050"/>
              </a:solidFill>
            </a:endParaRPr>
          </a:p>
        </p:txBody>
      </p:sp>
      <p:sp>
        <p:nvSpPr>
          <p:cNvPr id="17" name="Rectangle 16"/>
          <p:cNvSpPr/>
          <p:nvPr/>
        </p:nvSpPr>
        <p:spPr>
          <a:xfrm>
            <a:off x="602378" y="5441654"/>
            <a:ext cx="10836688" cy="923330"/>
          </a:xfrm>
          <a:prstGeom prst="rect">
            <a:avLst/>
          </a:prstGeom>
        </p:spPr>
        <p:txBody>
          <a:bodyPr wrap="square">
            <a:spAutoFit/>
          </a:bodyPr>
          <a:lstStyle/>
          <a:p>
            <a:r>
              <a:rPr lang="en-US" dirty="0">
                <a:solidFill>
                  <a:schemeClr val="tx1">
                    <a:lumMod val="50000"/>
                  </a:schemeClr>
                </a:solidFill>
              </a:rPr>
              <a:t>Generally, IT philosophy influences purchase and adoption of any technology, including software. However, with OpenLMIS, philosophy is particularly important, as the purchase also requires change management to move people toward adoption.</a:t>
            </a:r>
          </a:p>
        </p:txBody>
      </p:sp>
    </p:spTree>
    <p:extLst>
      <p:ext uri="{BB962C8B-B14F-4D97-AF65-F5344CB8AC3E}">
        <p14:creationId xmlns:p14="http://schemas.microsoft.com/office/powerpoint/2010/main" val="2864957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0EB-A8E1-4F69-BCEE-4FEA378CE73D}"/>
              </a:ext>
            </a:extLst>
          </p:cNvPr>
          <p:cNvSpPr>
            <a:spLocks noGrp="1"/>
          </p:cNvSpPr>
          <p:nvPr>
            <p:ph type="title"/>
          </p:nvPr>
        </p:nvSpPr>
        <p:spPr>
          <a:xfrm>
            <a:off x="838200" y="365125"/>
            <a:ext cx="10515600" cy="1325563"/>
          </a:xfrm>
        </p:spPr>
        <p:txBody>
          <a:bodyPr>
            <a:normAutofit/>
          </a:bodyPr>
          <a:lstStyle/>
          <a:p>
            <a:r>
              <a:rPr lang="en-US" dirty="0"/>
              <a:t>Agenda	</a:t>
            </a:r>
          </a:p>
        </p:txBody>
      </p:sp>
      <p:graphicFrame>
        <p:nvGraphicFramePr>
          <p:cNvPr id="5" name="Content Placeholder 2">
            <a:extLst>
              <a:ext uri="{FF2B5EF4-FFF2-40B4-BE49-F238E27FC236}">
                <a16:creationId xmlns:a16="http://schemas.microsoft.com/office/drawing/2014/main" id="{00E5A450-7E2F-4083-9C97-CF39ECE546CA}"/>
              </a:ext>
            </a:extLst>
          </p:cNvPr>
          <p:cNvGraphicFramePr>
            <a:graphicFrameLocks noGrp="1"/>
          </p:cNvGraphicFramePr>
          <p:nvPr>
            <p:ph idx="1"/>
            <p:extLst>
              <p:ext uri="{D42A27DB-BD31-4B8C-83A1-F6EECF244321}">
                <p14:modId xmlns:p14="http://schemas.microsoft.com/office/powerpoint/2010/main" val="40562822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B15056DA-0B24-400B-A991-0A49F505C0E3}"/>
              </a:ext>
            </a:extLst>
          </p:cNvPr>
          <p:cNvSpPr txBox="1"/>
          <p:nvPr/>
        </p:nvSpPr>
        <p:spPr>
          <a:xfrm>
            <a:off x="4371691" y="2013501"/>
            <a:ext cx="2829697" cy="370703"/>
          </a:xfrm>
          <a:prstGeom prst="rect">
            <a:avLst/>
          </a:prstGeom>
          <a:noFill/>
        </p:spPr>
        <p:txBody>
          <a:bodyPr wrap="square" rtlCol="0">
            <a:spAutoFit/>
          </a:bodyPr>
          <a:lstStyle/>
          <a:p>
            <a:pPr algn="ctr"/>
            <a:r>
              <a:rPr lang="en-US" dirty="0">
                <a:solidFill>
                  <a:srgbClr val="C00000"/>
                </a:solidFill>
              </a:rPr>
              <a:t>GTM Strategy</a:t>
            </a:r>
          </a:p>
        </p:txBody>
      </p:sp>
      <p:grpSp>
        <p:nvGrpSpPr>
          <p:cNvPr id="3" name="Group 2">
            <a:extLst>
              <a:ext uri="{FF2B5EF4-FFF2-40B4-BE49-F238E27FC236}">
                <a16:creationId xmlns:a16="http://schemas.microsoft.com/office/drawing/2014/main" id="{1540430A-69F2-40CD-9F68-0BC79B97192C}"/>
              </a:ext>
            </a:extLst>
          </p:cNvPr>
          <p:cNvGrpSpPr/>
          <p:nvPr/>
        </p:nvGrpSpPr>
        <p:grpSpPr>
          <a:xfrm>
            <a:off x="4371690" y="1902373"/>
            <a:ext cx="6982110" cy="3510456"/>
            <a:chOff x="1523998" y="661738"/>
            <a:chExt cx="9593181" cy="5073899"/>
          </a:xfrm>
        </p:grpSpPr>
        <p:grpSp>
          <p:nvGrpSpPr>
            <p:cNvPr id="7" name="Group 6">
              <a:extLst>
                <a:ext uri="{FF2B5EF4-FFF2-40B4-BE49-F238E27FC236}">
                  <a16:creationId xmlns:a16="http://schemas.microsoft.com/office/drawing/2014/main" id="{80052BA7-115C-49EE-98B1-914F58F03363}"/>
                </a:ext>
              </a:extLst>
            </p:cNvPr>
            <p:cNvGrpSpPr/>
            <p:nvPr/>
          </p:nvGrpSpPr>
          <p:grpSpPr>
            <a:xfrm>
              <a:off x="1523998" y="661738"/>
              <a:ext cx="9593179" cy="1631606"/>
              <a:chOff x="1791169" y="1264419"/>
              <a:chExt cx="1568611" cy="583131"/>
            </a:xfrm>
          </p:grpSpPr>
          <p:sp>
            <p:nvSpPr>
              <p:cNvPr id="8" name="Rectangle 7">
                <a:extLst>
                  <a:ext uri="{FF2B5EF4-FFF2-40B4-BE49-F238E27FC236}">
                    <a16:creationId xmlns:a16="http://schemas.microsoft.com/office/drawing/2014/main" id="{7908DACF-B62C-49DA-89CB-836EEFD84C62}"/>
                  </a:ext>
                </a:extLst>
              </p:cNvPr>
              <p:cNvSpPr/>
              <p:nvPr/>
            </p:nvSpPr>
            <p:spPr>
              <a:xfrm>
                <a:off x="1791169" y="1264419"/>
                <a:ext cx="1568611" cy="583131"/>
              </a:xfrm>
              <a:prstGeom prst="rect">
                <a:avLst/>
              </a:prstGeom>
            </p:spPr>
            <p:style>
              <a:lnRef idx="2">
                <a:schemeClr val="accent5">
                  <a:hueOff val="-1351709"/>
                  <a:satOff val="-3484"/>
                  <a:lumOff val="-2353"/>
                  <a:alphaOff val="0"/>
                </a:schemeClr>
              </a:lnRef>
              <a:fillRef idx="1">
                <a:schemeClr val="accent5">
                  <a:hueOff val="-1351709"/>
                  <a:satOff val="-3484"/>
                  <a:lumOff val="-2353"/>
                  <a:alphaOff val="0"/>
                </a:schemeClr>
              </a:fillRef>
              <a:effectRef idx="0">
                <a:schemeClr val="accent5">
                  <a:hueOff val="-1351709"/>
                  <a:satOff val="-3484"/>
                  <a:lumOff val="-2353"/>
                  <a:alphaOff val="0"/>
                </a:schemeClr>
              </a:effectRef>
              <a:fontRef idx="minor">
                <a:schemeClr val="lt1"/>
              </a:fontRef>
            </p:style>
          </p:sp>
          <p:sp>
            <p:nvSpPr>
              <p:cNvPr id="9" name="TextBox 8">
                <a:extLst>
                  <a:ext uri="{FF2B5EF4-FFF2-40B4-BE49-F238E27FC236}">
                    <a16:creationId xmlns:a16="http://schemas.microsoft.com/office/drawing/2014/main" id="{FA6508CB-D65B-42E7-A4C3-F9CEC954AA64}"/>
                  </a:ext>
                </a:extLst>
              </p:cNvPr>
              <p:cNvSpPr txBox="1"/>
              <p:nvPr/>
            </p:nvSpPr>
            <p:spPr>
              <a:xfrm>
                <a:off x="1791169" y="1264419"/>
                <a:ext cx="1568611" cy="5831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3200" kern="1200" dirty="0"/>
                  <a:t>Who is the Customer</a:t>
                </a:r>
              </a:p>
            </p:txBody>
          </p:sp>
        </p:grpSp>
        <p:grpSp>
          <p:nvGrpSpPr>
            <p:cNvPr id="10" name="Group 9">
              <a:extLst>
                <a:ext uri="{FF2B5EF4-FFF2-40B4-BE49-F238E27FC236}">
                  <a16:creationId xmlns:a16="http://schemas.microsoft.com/office/drawing/2014/main" id="{08523BC8-938D-4094-AB1E-1BE2B41D63F2}"/>
                </a:ext>
              </a:extLst>
            </p:cNvPr>
            <p:cNvGrpSpPr/>
            <p:nvPr/>
          </p:nvGrpSpPr>
          <p:grpSpPr>
            <a:xfrm>
              <a:off x="1523999" y="2439145"/>
              <a:ext cx="9593180" cy="3296492"/>
              <a:chOff x="1791169" y="1847550"/>
              <a:chExt cx="1568611" cy="1239367"/>
            </a:xfrm>
          </p:grpSpPr>
          <p:sp>
            <p:nvSpPr>
              <p:cNvPr id="11" name="Rectangle 10">
                <a:extLst>
                  <a:ext uri="{FF2B5EF4-FFF2-40B4-BE49-F238E27FC236}">
                    <a16:creationId xmlns:a16="http://schemas.microsoft.com/office/drawing/2014/main" id="{8E99D6A0-A843-464F-B9CA-9C602D72C15C}"/>
                  </a:ext>
                </a:extLst>
              </p:cNvPr>
              <p:cNvSpPr/>
              <p:nvPr/>
            </p:nvSpPr>
            <p:spPr>
              <a:xfrm>
                <a:off x="1791169" y="1847550"/>
                <a:ext cx="1568611" cy="1239367"/>
              </a:xfrm>
              <a:prstGeom prst="rect">
                <a:avLst/>
              </a:prstGeom>
            </p:spPr>
            <p:style>
              <a:lnRef idx="2">
                <a:schemeClr val="accent5">
                  <a:tint val="40000"/>
                  <a:alpha val="90000"/>
                  <a:hueOff val="-1347952"/>
                  <a:satOff val="-4566"/>
                  <a:lumOff val="-586"/>
                  <a:alphaOff val="0"/>
                </a:schemeClr>
              </a:lnRef>
              <a:fillRef idx="1">
                <a:schemeClr val="accent5">
                  <a:tint val="40000"/>
                  <a:alpha val="90000"/>
                  <a:hueOff val="-1347952"/>
                  <a:satOff val="-4566"/>
                  <a:lumOff val="-586"/>
                  <a:alphaOff val="0"/>
                </a:schemeClr>
              </a:fillRef>
              <a:effectRef idx="0">
                <a:schemeClr val="accent5">
                  <a:tint val="40000"/>
                  <a:alpha val="90000"/>
                  <a:hueOff val="-1347952"/>
                  <a:satOff val="-4566"/>
                  <a:lumOff val="-586"/>
                  <a:alphaOff val="0"/>
                </a:schemeClr>
              </a:effectRef>
              <a:fontRef idx="minor">
                <a:schemeClr val="dk1">
                  <a:hueOff val="0"/>
                  <a:satOff val="0"/>
                  <a:lumOff val="0"/>
                  <a:alphaOff val="0"/>
                </a:schemeClr>
              </a:fontRef>
            </p:style>
          </p:sp>
          <p:sp>
            <p:nvSpPr>
              <p:cNvPr id="12" name="TextBox 11">
                <a:extLst>
                  <a:ext uri="{FF2B5EF4-FFF2-40B4-BE49-F238E27FC236}">
                    <a16:creationId xmlns:a16="http://schemas.microsoft.com/office/drawing/2014/main" id="{6D10AAE6-1C69-428E-8FAB-265E2933B3C6}"/>
                  </a:ext>
                </a:extLst>
              </p:cNvPr>
              <p:cNvSpPr txBox="1"/>
              <p:nvPr/>
            </p:nvSpPr>
            <p:spPr>
              <a:xfrm>
                <a:off x="1791169" y="1847550"/>
                <a:ext cx="1568611" cy="12393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3200" kern="1200" dirty="0">
                    <a:solidFill>
                      <a:srgbClr val="A6A6A6"/>
                    </a:solidFill>
                  </a:rPr>
                  <a:t>Organization’s Philosophy</a:t>
                </a:r>
              </a:p>
              <a:p>
                <a:pPr marL="114300" lvl="1" indent="-114300" algn="l" defTabSz="533400">
                  <a:lnSpc>
                    <a:spcPct val="90000"/>
                  </a:lnSpc>
                  <a:spcBef>
                    <a:spcPct val="0"/>
                  </a:spcBef>
                  <a:spcAft>
                    <a:spcPct val="15000"/>
                  </a:spcAft>
                  <a:buChar char="•"/>
                </a:pPr>
                <a:r>
                  <a:rPr lang="en-US" sz="3200" kern="1200" dirty="0">
                    <a:solidFill>
                      <a:schemeClr val="tx1"/>
                    </a:solidFill>
                  </a:rPr>
                  <a:t>IT Pro Profile &amp; Personas</a:t>
                </a:r>
              </a:p>
              <a:p>
                <a:pPr marL="114300" lvl="1" indent="-114300" algn="l" defTabSz="533400">
                  <a:lnSpc>
                    <a:spcPct val="90000"/>
                  </a:lnSpc>
                  <a:spcBef>
                    <a:spcPct val="0"/>
                  </a:spcBef>
                  <a:spcAft>
                    <a:spcPct val="15000"/>
                  </a:spcAft>
                  <a:buChar char="•"/>
                </a:pPr>
                <a:r>
                  <a:rPr lang="en-US" sz="3200" kern="1200" dirty="0">
                    <a:solidFill>
                      <a:srgbClr val="A6A6A6"/>
                    </a:solidFill>
                  </a:rPr>
                  <a:t>Customer Journey</a:t>
                </a:r>
              </a:p>
              <a:p>
                <a:pPr marL="114300" lvl="1" indent="-114300" algn="l" defTabSz="533400">
                  <a:lnSpc>
                    <a:spcPct val="90000"/>
                  </a:lnSpc>
                  <a:spcBef>
                    <a:spcPct val="0"/>
                  </a:spcBef>
                  <a:spcAft>
                    <a:spcPct val="15000"/>
                  </a:spcAft>
                  <a:buChar char="•"/>
                </a:pPr>
                <a:r>
                  <a:rPr lang="en-US" sz="3200" kern="1200" dirty="0">
                    <a:solidFill>
                      <a:srgbClr val="A6A6A6"/>
                    </a:solidFill>
                  </a:rPr>
                  <a:t>Priorities at Each Stage of Journey</a:t>
                </a:r>
              </a:p>
            </p:txBody>
          </p:sp>
        </p:grpSp>
      </p:grpSp>
      <p:cxnSp>
        <p:nvCxnSpPr>
          <p:cNvPr id="13" name="Straight Connector 12">
            <a:extLst>
              <a:ext uri="{FF2B5EF4-FFF2-40B4-BE49-F238E27FC236}">
                <a16:creationId xmlns:a16="http://schemas.microsoft.com/office/drawing/2014/main" id="{48B5F69A-6CA0-4F18-BA99-509CE73C46BD}"/>
              </a:ext>
            </a:extLst>
          </p:cNvPr>
          <p:cNvCxnSpPr/>
          <p:nvPr/>
        </p:nvCxnSpPr>
        <p:spPr>
          <a:xfrm flipV="1">
            <a:off x="2606566" y="1912883"/>
            <a:ext cx="1765125" cy="11351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8595C16-E187-405B-B1AC-2D64122F6F12}"/>
              </a:ext>
            </a:extLst>
          </p:cNvPr>
          <p:cNvCxnSpPr/>
          <p:nvPr/>
        </p:nvCxnSpPr>
        <p:spPr>
          <a:xfrm>
            <a:off x="2659117" y="4971393"/>
            <a:ext cx="1712572" cy="44143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507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 look at the two audiences: ITDM &amp; ITIs</a:t>
            </a:r>
          </a:p>
        </p:txBody>
      </p:sp>
      <p:sp>
        <p:nvSpPr>
          <p:cNvPr id="14" name="Slide Number Placeholder 13"/>
          <p:cNvSpPr>
            <a:spLocks noGrp="1"/>
          </p:cNvSpPr>
          <p:nvPr>
            <p:ph type="sldNum" sz="quarter" idx="12"/>
          </p:nvPr>
        </p:nvSpPr>
        <p:spPr/>
        <p:txBody>
          <a:bodyPr/>
          <a:lstStyle/>
          <a:p>
            <a:fld id="{727B4C2D-45E2-4621-8491-2995EB46A674}" type="slidenum">
              <a:rPr lang="en-US" smtClean="0">
                <a:solidFill>
                  <a:srgbClr val="505050"/>
                </a:solidFill>
              </a:rPr>
              <a:pPr/>
              <a:t>9</a:t>
            </a:fld>
            <a:endParaRPr lang="en-US" dirty="0">
              <a:solidFill>
                <a:srgbClr val="50505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585653688"/>
              </p:ext>
            </p:extLst>
          </p:nvPr>
        </p:nvGraphicFramePr>
        <p:xfrm>
          <a:off x="703383" y="1014634"/>
          <a:ext cx="10473698" cy="5128690"/>
        </p:xfrm>
        <a:graphic>
          <a:graphicData uri="http://schemas.openxmlformats.org/drawingml/2006/table">
            <a:tbl>
              <a:tblPr firstRow="1" bandRow="1">
                <a:tableStyleId>{2D5ABB26-0587-4C30-8999-92F81FD0307C}</a:tableStyleId>
              </a:tblPr>
              <a:tblGrid>
                <a:gridCol w="2151413">
                  <a:extLst>
                    <a:ext uri="{9D8B030D-6E8A-4147-A177-3AD203B41FA5}">
                      <a16:colId xmlns:a16="http://schemas.microsoft.com/office/drawing/2014/main" val="20000"/>
                    </a:ext>
                  </a:extLst>
                </a:gridCol>
                <a:gridCol w="8322285">
                  <a:extLst>
                    <a:ext uri="{9D8B030D-6E8A-4147-A177-3AD203B41FA5}">
                      <a16:colId xmlns:a16="http://schemas.microsoft.com/office/drawing/2014/main" val="20001"/>
                    </a:ext>
                  </a:extLst>
                </a:gridCol>
              </a:tblGrid>
              <a:tr h="465250">
                <a:tc>
                  <a:txBody>
                    <a:bodyPr/>
                    <a:lstStyle/>
                    <a:p>
                      <a:pPr algn="ctr"/>
                      <a:r>
                        <a:rPr lang="en-US" sz="1200" b="1" dirty="0"/>
                        <a:t>Roles</a:t>
                      </a:r>
                    </a:p>
                  </a:txBody>
                  <a:tcPr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1" dirty="0"/>
                        <a:t>Summary</a:t>
                      </a:r>
                      <a:r>
                        <a:rPr lang="en-US" sz="1200" b="1" baseline="0" dirty="0"/>
                        <a:t> &amp; Trends</a:t>
                      </a:r>
                      <a:endParaRPr lang="en-US" sz="1200" b="1"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399321">
                <a:tc>
                  <a:txBody>
                    <a:bodyPr/>
                    <a:lstStyle/>
                    <a:p>
                      <a:pPr algn="r"/>
                      <a:r>
                        <a:rPr lang="en-US" sz="1600" b="1" dirty="0">
                          <a:solidFill>
                            <a:schemeClr val="tx2"/>
                          </a:solidFill>
                        </a:rPr>
                        <a:t>IT Decision-Makers</a:t>
                      </a:r>
                    </a:p>
                    <a:p>
                      <a:pPr algn="r"/>
                      <a:endParaRPr lang="en-US" sz="1600" b="1" dirty="0">
                        <a:solidFill>
                          <a:schemeClr val="tx2"/>
                        </a:solidFill>
                      </a:endParaRPr>
                    </a:p>
                    <a:p>
                      <a:pPr algn="r"/>
                      <a:endParaRPr lang="en-US" sz="4400" b="1" dirty="0">
                        <a:solidFill>
                          <a:srgbClr val="C00000"/>
                        </a:solidFill>
                      </a:endParaRPr>
                    </a:p>
                    <a:p>
                      <a:pPr algn="ctr"/>
                      <a:r>
                        <a:rPr lang="en-US" sz="4400" b="1" dirty="0">
                          <a:solidFill>
                            <a:srgbClr val="C00000"/>
                          </a:solidFill>
                        </a:rPr>
                        <a:t>ITDM</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r>
                        <a:rPr lang="en-US" sz="1400" dirty="0"/>
                        <a:t>As</a:t>
                      </a:r>
                      <a:r>
                        <a:rPr lang="en-US" sz="1400" baseline="0" dirty="0"/>
                        <a:t> senior decision-makers, ITDMs are closely involved in strategic IT initiatives, like the move to software. </a:t>
                      </a:r>
                    </a:p>
                    <a:p>
                      <a:endParaRPr lang="en-US" sz="1400" baseline="0" dirty="0"/>
                    </a:p>
                    <a:p>
                      <a:r>
                        <a:rPr lang="en-US" sz="1400" baseline="0" dirty="0"/>
                        <a:t>Perhaps for this reason, they are most likely to be the primary contact for OpenLMIS research and are hands-on in software deployments. </a:t>
                      </a:r>
                    </a:p>
                    <a:p>
                      <a:endParaRPr lang="en-US" sz="1400" baseline="0" dirty="0"/>
                    </a:p>
                    <a:p>
                      <a:r>
                        <a:rPr lang="en-US" sz="1400" baseline="0" dirty="0"/>
                        <a:t>ITDMs are charged with driving innovation, growth and organizational productivity.  Many are likely to be early adopters and interested in new and improved technologies that can create business value. </a:t>
                      </a:r>
                    </a:p>
                    <a:p>
                      <a:endParaRPr lang="en-US" sz="1400" baseline="0" dirty="0"/>
                    </a:p>
                    <a:p>
                      <a:endParaRPr lang="en-US" sz="1400" baseline="0" dirty="0"/>
                    </a:p>
                    <a:p>
                      <a:r>
                        <a:rPr lang="en-US" sz="1400" baseline="0" dirty="0"/>
                        <a:t>ITDMs tend to have high readership of strategic publications.</a:t>
                      </a:r>
                      <a:endParaRPr lang="en-US" sz="14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1399321">
                <a:tc>
                  <a:txBody>
                    <a:bodyPr/>
                    <a:lstStyle/>
                    <a:p>
                      <a:pPr algn="r"/>
                      <a:r>
                        <a:rPr lang="en-US" sz="1600" b="1" dirty="0">
                          <a:solidFill>
                            <a:schemeClr val="tx2"/>
                          </a:solidFill>
                        </a:rPr>
                        <a:t>IT Implementers </a:t>
                      </a:r>
                      <a:br>
                        <a:rPr lang="en-US" sz="1600" b="1" dirty="0">
                          <a:solidFill>
                            <a:schemeClr val="tx2"/>
                          </a:solidFill>
                        </a:rPr>
                      </a:br>
                      <a:r>
                        <a:rPr lang="en-US" sz="1600" b="1" dirty="0">
                          <a:solidFill>
                            <a:schemeClr val="tx2"/>
                          </a:solidFill>
                        </a:rPr>
                        <a:t>&amp; Influencers</a:t>
                      </a:r>
                    </a:p>
                    <a:p>
                      <a:pPr algn="r"/>
                      <a:endParaRPr lang="en-US" sz="1600" b="1" dirty="0">
                        <a:solidFill>
                          <a:schemeClr val="tx2"/>
                        </a:solidFill>
                      </a:endParaRPr>
                    </a:p>
                    <a:p>
                      <a:pPr algn="r"/>
                      <a:endParaRPr lang="en-US" sz="1600" b="1" dirty="0">
                        <a:solidFill>
                          <a:schemeClr val="tx2"/>
                        </a:solidFill>
                      </a:endParaRPr>
                    </a:p>
                    <a:p>
                      <a:pPr algn="ctr"/>
                      <a:r>
                        <a:rPr lang="en-US" sz="4400" b="1" dirty="0">
                          <a:solidFill>
                            <a:srgbClr val="C00000"/>
                          </a:solidFill>
                        </a:rPr>
                        <a:t>ITI</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tcPr>
                </a:tc>
                <a:tc>
                  <a:txBody>
                    <a:bodyPr/>
                    <a:lstStyle/>
                    <a:p>
                      <a:pPr marL="0" algn="l" defTabSz="913851" rtl="0" eaLnBrk="1" latinLnBrk="0" hangingPunct="1"/>
                      <a:r>
                        <a:rPr lang="en-US" sz="1400" kern="1200" dirty="0">
                          <a:solidFill>
                            <a:schemeClr val="tx1"/>
                          </a:solidFill>
                          <a:latin typeface="+mn-lt"/>
                          <a:ea typeface="+mn-ea"/>
                          <a:cs typeface="+mn-cs"/>
                        </a:rPr>
                        <a:t>These “boots on the ground” roles are heavily involved and responsible for the technical deployment tasks,</a:t>
                      </a:r>
                      <a:r>
                        <a:rPr lang="en-US" sz="1400" kern="1200" baseline="0" dirty="0">
                          <a:solidFill>
                            <a:schemeClr val="tx1"/>
                          </a:solidFill>
                          <a:latin typeface="+mn-lt"/>
                          <a:ea typeface="+mn-ea"/>
                          <a:cs typeface="+mn-cs"/>
                        </a:rPr>
                        <a:t> day-to-day management and interaction with end users</a:t>
                      </a:r>
                      <a:r>
                        <a:rPr lang="en-US" sz="1400" kern="1200" dirty="0">
                          <a:solidFill>
                            <a:schemeClr val="tx1"/>
                          </a:solidFill>
                          <a:latin typeface="+mn-lt"/>
                          <a:ea typeface="+mn-ea"/>
                          <a:cs typeface="+mn-cs"/>
                        </a:rPr>
                        <a:t>. </a:t>
                      </a:r>
                    </a:p>
                    <a:p>
                      <a:pPr marL="0" algn="l" defTabSz="913851" rtl="0" eaLnBrk="1" latinLnBrk="0" hangingPunct="1"/>
                      <a:endParaRPr lang="en-US" sz="1400" kern="1200" dirty="0">
                        <a:solidFill>
                          <a:schemeClr val="tx1"/>
                        </a:solidFill>
                        <a:latin typeface="+mn-lt"/>
                        <a:ea typeface="+mn-ea"/>
                        <a:cs typeface="+mn-cs"/>
                      </a:endParaRPr>
                    </a:p>
                    <a:p>
                      <a:pPr marL="0" algn="l" defTabSz="913851" rtl="0" eaLnBrk="1" latinLnBrk="0" hangingPunct="1"/>
                      <a:r>
                        <a:rPr lang="en-US" sz="1400" kern="1200" dirty="0">
                          <a:solidFill>
                            <a:schemeClr val="tx1"/>
                          </a:solidFill>
                          <a:latin typeface="+mn-lt"/>
                          <a:ea typeface="+mn-ea"/>
                          <a:cs typeface="+mn-cs"/>
                        </a:rPr>
                        <a:t>They generally</a:t>
                      </a:r>
                      <a:r>
                        <a:rPr lang="en-US" sz="1400" kern="1200" baseline="0" dirty="0">
                          <a:solidFill>
                            <a:schemeClr val="tx1"/>
                          </a:solidFill>
                          <a:latin typeface="+mn-lt"/>
                          <a:ea typeface="+mn-ea"/>
                          <a:cs typeface="+mn-cs"/>
                        </a:rPr>
                        <a:t> appreciate the technical requirements and capabilities of solutions, and are focused on solving the challenges of keeping technology “online” and end-users productive. </a:t>
                      </a:r>
                    </a:p>
                    <a:p>
                      <a:pPr marL="0" algn="l" defTabSz="913851" rtl="0" eaLnBrk="1" latinLnBrk="0" hangingPunct="1"/>
                      <a:endParaRPr lang="en-US" sz="1400" kern="1200" baseline="0" dirty="0">
                        <a:solidFill>
                          <a:schemeClr val="tx1"/>
                        </a:solidFill>
                        <a:latin typeface="+mn-lt"/>
                        <a:ea typeface="+mn-ea"/>
                        <a:cs typeface="+mn-cs"/>
                      </a:endParaRPr>
                    </a:p>
                    <a:p>
                      <a:pPr marL="0" algn="l" defTabSz="913851" rtl="0" eaLnBrk="1" latinLnBrk="0" hangingPunct="1"/>
                      <a:r>
                        <a:rPr lang="en-US" sz="1400" kern="1200" baseline="0" dirty="0">
                          <a:solidFill>
                            <a:schemeClr val="tx1"/>
                          </a:solidFill>
                          <a:latin typeface="+mn-lt"/>
                          <a:ea typeface="+mn-ea"/>
                          <a:cs typeface="+mn-cs"/>
                        </a:rPr>
                        <a:t>Many IT Implementers &amp; Influencers have spent a majority of their careers becoming “experts” in their product or skill area of focus. </a:t>
                      </a:r>
                    </a:p>
                    <a:p>
                      <a:pPr marL="0" algn="l" defTabSz="913851" rtl="0" eaLnBrk="1" latinLnBrk="0" hangingPunct="1"/>
                      <a:endParaRPr lang="en-US" sz="1400" kern="1200" baseline="0" dirty="0">
                        <a:solidFill>
                          <a:schemeClr val="tx1"/>
                        </a:solidFill>
                        <a:latin typeface="+mn-lt"/>
                        <a:ea typeface="+mn-ea"/>
                        <a:cs typeface="+mn-cs"/>
                      </a:endParaRPr>
                    </a:p>
                    <a:p>
                      <a:pPr marL="0" algn="l" defTabSz="913851" rtl="0" eaLnBrk="1" latinLnBrk="0" hangingPunct="1"/>
                      <a:r>
                        <a:rPr lang="en-US" sz="1400" kern="1200" baseline="0" dirty="0">
                          <a:solidFill>
                            <a:schemeClr val="tx1"/>
                          </a:solidFill>
                          <a:latin typeface="+mn-lt"/>
                          <a:ea typeface="+mn-ea"/>
                          <a:cs typeface="+mn-cs"/>
                        </a:rPr>
                        <a:t>Many stay informed on the latest technology..</a:t>
                      </a:r>
                      <a:endParaRPr lang="en-US" sz="1400" kern="1200" dirty="0">
                        <a:solidFill>
                          <a:schemeClr val="tx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014610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Lenati Deck">
      <a:majorFont>
        <a:latin typeface="Raleway"/>
        <a:ea typeface=""/>
        <a:cs typeface=""/>
      </a:majorFont>
      <a:minorFont>
        <a:latin typeface="Ralew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SVID White">
    <a:dk1>
      <a:srgbClr val="505050"/>
    </a:dk1>
    <a:lt1>
      <a:srgbClr val="FFFFFF"/>
    </a:lt1>
    <a:dk2>
      <a:srgbClr val="68217A"/>
    </a:dk2>
    <a:lt2>
      <a:srgbClr val="D2D2D2"/>
    </a:lt2>
    <a:accent1>
      <a:srgbClr val="68217A"/>
    </a:accent1>
    <a:accent2>
      <a:srgbClr val="008272"/>
    </a:accent2>
    <a:accent3>
      <a:srgbClr val="0072C6"/>
    </a:accent3>
    <a:accent4>
      <a:srgbClr val="B4009E"/>
    </a:accent4>
    <a:accent5>
      <a:srgbClr val="442359"/>
    </a:accent5>
    <a:accent6>
      <a:srgbClr val="002050"/>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Override>
</file>

<file path=ppt/theme/themeOverride2.xml><?xml version="1.0" encoding="utf-8"?>
<a:themeOverride xmlns:a="http://schemas.openxmlformats.org/drawingml/2006/main">
  <a:clrScheme name="MSVID White">
    <a:dk1>
      <a:srgbClr val="505050"/>
    </a:dk1>
    <a:lt1>
      <a:srgbClr val="FFFFFF"/>
    </a:lt1>
    <a:dk2>
      <a:srgbClr val="68217A"/>
    </a:dk2>
    <a:lt2>
      <a:srgbClr val="D2D2D2"/>
    </a:lt2>
    <a:accent1>
      <a:srgbClr val="68217A"/>
    </a:accent1>
    <a:accent2>
      <a:srgbClr val="008272"/>
    </a:accent2>
    <a:accent3>
      <a:srgbClr val="0072C6"/>
    </a:accent3>
    <a:accent4>
      <a:srgbClr val="B4009E"/>
    </a:accent4>
    <a:accent5>
      <a:srgbClr val="442359"/>
    </a:accent5>
    <a:accent6>
      <a:srgbClr val="002050"/>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32EAD547D39A448F70DFD1A9451210" ma:contentTypeVersion="" ma:contentTypeDescription="Create a new document." ma:contentTypeScope="" ma:versionID="5a673454ec172ecce642261c96f4a850">
  <xsd:schema xmlns:xsd="http://www.w3.org/2001/XMLSchema" xmlns:xs="http://www.w3.org/2001/XMLSchema" xmlns:p="http://schemas.microsoft.com/office/2006/metadata/properties" xmlns:ns2="fb74af13-32b2-4119-8e02-20c54814feab" xmlns:ns3="21478273-4f81-4aa2-a466-7405cc301cec" targetNamespace="http://schemas.microsoft.com/office/2006/metadata/properties" ma:root="true" ma:fieldsID="a78a582856e6b3ef4a3733230c93741b" ns2:_="" ns3:_="">
    <xsd:import namespace="fb74af13-32b2-4119-8e02-20c54814feab"/>
    <xsd:import namespace="21478273-4f81-4aa2-a466-7405cc301ce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74af13-32b2-4119-8e02-20c54814fea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1478273-4f81-4aa2-a466-7405cc301ce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ED1DCA-5DDD-4EA8-9B79-8BA533F92499}">
  <ds:schemaRefs>
    <ds:schemaRef ds:uri="http://www.w3.org/XML/1998/namespace"/>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21478273-4f81-4aa2-a466-7405cc301cec"/>
    <ds:schemaRef ds:uri="fb74af13-32b2-4119-8e02-20c54814feab"/>
    <ds:schemaRef ds:uri="http://schemas.microsoft.com/office/2006/metadata/properties"/>
    <ds:schemaRef ds:uri="http://purl.org/dc/terms/"/>
    <ds:schemaRef ds:uri="http://purl.org/dc/elements/1.1/"/>
  </ds:schemaRefs>
</ds:datastoreItem>
</file>

<file path=customXml/itemProps2.xml><?xml version="1.0" encoding="utf-8"?>
<ds:datastoreItem xmlns:ds="http://schemas.openxmlformats.org/officeDocument/2006/customXml" ds:itemID="{A8F42B51-04C6-435C-9686-E42B6B8261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74af13-32b2-4119-8e02-20c54814feab"/>
    <ds:schemaRef ds:uri="21478273-4f81-4aa2-a466-7405cc301c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3393E6-4D56-499B-B2D0-01F9EA2891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1583</TotalTime>
  <Words>7689</Words>
  <Application>Microsoft Office PowerPoint</Application>
  <PresentationFormat>Widescreen</PresentationFormat>
  <Paragraphs>1771</Paragraphs>
  <Slides>56</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56</vt:i4>
      </vt:variant>
    </vt:vector>
  </HeadingPairs>
  <TitlesOfParts>
    <vt:vector size="67" baseType="lpstr">
      <vt:lpstr>Arial</vt:lpstr>
      <vt:lpstr>Calibri</vt:lpstr>
      <vt:lpstr>Harvey Balls</vt:lpstr>
      <vt:lpstr>Raleway</vt:lpstr>
      <vt:lpstr>Segoe</vt:lpstr>
      <vt:lpstr>Segoe Semibold</vt:lpstr>
      <vt:lpstr>Segoe UI</vt:lpstr>
      <vt:lpstr>Segoe UI (body)</vt:lpstr>
      <vt:lpstr>Symbol</vt:lpstr>
      <vt:lpstr>Wingdings</vt:lpstr>
      <vt:lpstr>Office Theme</vt:lpstr>
      <vt:lpstr>GTM Strategy and OpenLMIS</vt:lpstr>
      <vt:lpstr>Agenda </vt:lpstr>
      <vt:lpstr>Agenda </vt:lpstr>
      <vt:lpstr>Defining the Market: Position of OpenLMIS </vt:lpstr>
      <vt:lpstr>Agenda </vt:lpstr>
      <vt:lpstr>Agenda </vt:lpstr>
      <vt:lpstr>The IT philosophy of a company varies largely and impacts adoption and attitudes about software adoption.</vt:lpstr>
      <vt:lpstr>Agenda </vt:lpstr>
      <vt:lpstr>A look at the two audiences: ITDM &amp; ITIs</vt:lpstr>
      <vt:lpstr>The IT Pro Common Audiences breaks down IT Pro roles into two macro-level audiences across company size and internal IT capabilities: IT Decision Maker (ITDM) and IT Implementers &amp; Influencers (ITI)</vt:lpstr>
      <vt:lpstr>Personas</vt:lpstr>
      <vt:lpstr>ITDMS and ITIS Span Across Two Primary Dimensions</vt:lpstr>
      <vt:lpstr>Summary: IT Decision-Makers</vt:lpstr>
      <vt:lpstr>ITDM: True Believers</vt:lpstr>
      <vt:lpstr>ITDM: Just Taking Orders</vt:lpstr>
      <vt:lpstr>Summary: IT Implementers &amp; Influencers</vt:lpstr>
      <vt:lpstr>ITI: Geeky Go-Getters</vt:lpstr>
      <vt:lpstr>ITI: Status Quo Die-Hards</vt:lpstr>
      <vt:lpstr>Agenda </vt:lpstr>
      <vt:lpstr>Nine Core Steps For The Customer Journey</vt:lpstr>
      <vt:lpstr>Key activities by phase</vt:lpstr>
      <vt:lpstr>Building an audience-view needs state</vt:lpstr>
      <vt:lpstr>Agenda </vt:lpstr>
      <vt:lpstr>PowerPoint Presentation</vt:lpstr>
      <vt:lpstr>PowerPoint Presentation</vt:lpstr>
      <vt:lpstr>PowerPoint Presentation</vt:lpstr>
      <vt:lpstr>PowerPoint Presentation</vt:lpstr>
      <vt:lpstr>PowerPoint Presentation</vt:lpstr>
      <vt:lpstr>In Training, Enterprise Needs More Materials Available For Software</vt:lpstr>
      <vt:lpstr>Agenda </vt:lpstr>
      <vt:lpstr>OPEN SOURCE SOFTWARE VS FOR-PROFIT SOFTWARE </vt:lpstr>
      <vt:lpstr>PAYING FOR SOFTWARE: Perpetual License &amp; Subscription License</vt:lpstr>
      <vt:lpstr>PAYING FOR SOFTWARE: Subscription License is Most Suited for OpenLMIS</vt:lpstr>
      <vt:lpstr>PAYING FOR SOFTWARE: Subscription License is Most Suited for OpenLMIS</vt:lpstr>
      <vt:lpstr>PAYING FOR SOFTWARE: Recommend Subscription Pricing Models</vt:lpstr>
      <vt:lpstr>PAYING FOR SOFTWARE: Recommended Type of Subscription Pricing Model</vt:lpstr>
      <vt:lpstr>Agenda </vt:lpstr>
      <vt:lpstr>OPEN SOURCE SOFTWARE VS FOR-PROFIT SOFTWARE </vt:lpstr>
      <vt:lpstr>Business Models &amp; Dual Licensing: Impact for OpenLMIS</vt:lpstr>
      <vt:lpstr>Business Models and Dual Licensing: Impact for OpenLMIS</vt:lpstr>
      <vt:lpstr>Agenda </vt:lpstr>
      <vt:lpstr>OPEN SOURCE SOFTWARE VS FOR-PROFIT SOFTWARE </vt:lpstr>
      <vt:lpstr>SOFTWARE INDUSTRY:   Direct Distribution &amp; Impact for OpenLMIS</vt:lpstr>
      <vt:lpstr>SOFTWARE INDUSTRY:   Definitions of Distributing Organizations - Indirect</vt:lpstr>
      <vt:lpstr>SOFTWARE INDUSTRY:   Distributing Organizations – Target Clients</vt:lpstr>
      <vt:lpstr>LICENSING SOLUTION PARTNERS “Trusted Partners”</vt:lpstr>
      <vt:lpstr>CERTIFIED PARTNER:  ISVs, VARs </vt:lpstr>
      <vt:lpstr>SOFTWARE INDUSTRY:   Recommend Indirect Distribution Through Trusted Partners, ISV, VAR, SI</vt:lpstr>
      <vt:lpstr>Agenda </vt:lpstr>
      <vt:lpstr>OPEN SOURCE SOFTWARE VS FOR-PROFIT SOFTWARE </vt:lpstr>
      <vt:lpstr>AFTER-MARKET:  Support &amp; Maintenance</vt:lpstr>
      <vt:lpstr>AFTER-MARKET:  Support &amp; Maintenance </vt:lpstr>
      <vt:lpstr>SOFTWARE INDUSTRY:   Support &amp; Maintenance Organizations</vt:lpstr>
      <vt:lpstr>Agenda </vt:lpstr>
      <vt:lpstr>AFTER-MARKET:  Support &amp; Maintenance </vt:lpstr>
      <vt:lpstr>AFTER-MARKET:  Support &amp; Maintenance Aligning with OpenLMIS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GTM Strategy and OpenLMIS</dc:title>
  <dc:creator>Joe Jordan</dc:creator>
  <cp:lastModifiedBy>Emily Clayton</cp:lastModifiedBy>
  <cp:revision>22</cp:revision>
  <dcterms:created xsi:type="dcterms:W3CDTF">2019-08-29T19:46:19Z</dcterms:created>
  <dcterms:modified xsi:type="dcterms:W3CDTF">2019-09-06T17:09:51Z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0x010100D932EAD547D39A448F70DFD1A9451210</vt:lpwstr>
  </property>
</Properties>
</file>