
<file path=[Content_Types].xml><?xml version="1.0" encoding="utf-8"?>
<Types xmlns="http://schemas.openxmlformats.org/package/2006/content-types">
  <Default Extension="bin" ContentType="application/vnd.openxmlformats-officedocument.presentationml.printerSetting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guide id="3" orient="horz" pos="756">
          <p15:clr>
            <a:srgbClr val="9AA0A6"/>
          </p15:clr>
        </p15:guide>
        <p15:guide id="4" pos="2520">
          <p15:clr>
            <a:srgbClr val="9AA0A6"/>
          </p15:clr>
        </p15:guide>
        <p15:guide id="5" pos="5367">
          <p15:clr>
            <a:srgbClr val="9AA0A6"/>
          </p15:clr>
        </p15:guide>
        <p15:guide id="6" pos="580">
          <p15:clr>
            <a:srgbClr val="9AA0A6"/>
          </p15:clr>
        </p15:guide>
        <p15:guide id="7" orient="horz" pos="432">
          <p15:clr>
            <a:srgbClr val="9AA0A6"/>
          </p15:clr>
        </p15:guide>
        <p15:guide id="8" pos="3456">
          <p15:clr>
            <a:srgbClr val="9AA0A6"/>
          </p15:clr>
        </p15:guide>
        <p15:guide id="9" pos="4224">
          <p15:clr>
            <a:srgbClr val="9AA0A6"/>
          </p15:clr>
        </p15:guide>
        <p15:guide id="10" pos="3927">
          <p15:clr>
            <a:srgbClr val="9AA0A6"/>
          </p15:clr>
        </p15:guide>
        <p15:guide id="11" pos="4555">
          <p15:clr>
            <a:srgbClr val="9AA0A6"/>
          </p15:clr>
        </p15:guide>
        <p15:guide id="12" pos="4913">
          <p15:clr>
            <a:srgbClr val="9AA0A6"/>
          </p15:clr>
        </p15:guide>
        <p15:guide id="13" pos="1037">
          <p15:clr>
            <a:srgbClr val="9AA0A6"/>
          </p15:clr>
        </p15:guide>
        <p15:guide id="14" pos="3008">
          <p15:clr>
            <a:srgbClr val="9AA0A6"/>
          </p15:clr>
        </p15:guide>
        <p15:guide id="15" orient="horz" pos="231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44491" autoAdjust="0"/>
  </p:normalViewPr>
  <p:slideViewPr>
    <p:cSldViewPr snapToGrid="0">
      <p:cViewPr varScale="1">
        <p:scale>
          <a:sx n="46" d="100"/>
          <a:sy n="46" d="100"/>
        </p:scale>
        <p:origin x="-2128" y="-112"/>
      </p:cViewPr>
      <p:guideLst>
        <p:guide orient="horz" pos="1620"/>
        <p:guide orient="horz" pos="756"/>
        <p:guide orient="horz" pos="432"/>
        <p:guide orient="horz" pos="2311"/>
        <p:guide pos="2880"/>
        <p:guide pos="2520"/>
        <p:guide pos="5367"/>
        <p:guide pos="580"/>
        <p:guide pos="3456"/>
        <p:guide pos="4224"/>
        <p:guide pos="3927"/>
        <p:guide pos="4555"/>
        <p:guide pos="4913"/>
        <p:guide pos="1037"/>
        <p:guide pos="30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slide" Target="slides/slide35.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interSettings" Target="printerSettings/printerSettings1.bin"/><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547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We’re here to introduce a product that can help you streamline your business, track everything, and optimize so you can save money and time. It’s called OpenLMIS Private Health.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4608f9c3e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4608f9c3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also offer on demand support through help bots and video tutorials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4608f9c3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4608f9c3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Clerks can receive notifications to prepare prescriptions that come in from healthcare providers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4608f9c3e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4608f9c3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it also works offline, telling you and your staff when data is syncing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49ebc0d5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49ebc0d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Finally, </a:t>
            </a:r>
            <a:r>
              <a:rPr lang="en" dirty="0" smtClean="0"/>
              <a:t>a </a:t>
            </a:r>
            <a:r>
              <a:rPr lang="en" dirty="0"/>
              <a:t>safety </a:t>
            </a:r>
            <a:r>
              <a:rPr lang="en" dirty="0" smtClean="0"/>
              <a:t>check</a:t>
            </a:r>
            <a:r>
              <a:rPr lang="en-US" dirty="0" smtClean="0"/>
              <a:t> is</a:t>
            </a:r>
            <a:r>
              <a:rPr lang="en-US" baseline="0" dirty="0" smtClean="0"/>
              <a:t> a built-in part of the dispensing process</a:t>
            </a:r>
            <a:r>
              <a:rPr lang="en" dirty="0" smtClean="0"/>
              <a:t> </a:t>
            </a:r>
            <a:r>
              <a:rPr lang="en" dirty="0"/>
              <a:t>-- clerks can scan a barcode to see if the product is safe to use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4608f9c3e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4608f9c3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What</a:t>
            </a:r>
            <a:r>
              <a:rPr lang="en-US" baseline="0" dirty="0" smtClean="0"/>
              <a:t> can OpenLMIS do for </a:t>
            </a:r>
            <a:r>
              <a:rPr lang="en" dirty="0" smtClean="0"/>
              <a:t>healthcare providers</a:t>
            </a:r>
            <a:r>
              <a:rPr lang="en-US" dirty="0" smtClean="0"/>
              <a:t> on your staff? They</a:t>
            </a:r>
            <a:r>
              <a:rPr lang="en-US" baseline="0" dirty="0" smtClean="0"/>
              <a:t> </a:t>
            </a:r>
            <a:r>
              <a:rPr lang="en" dirty="0" smtClean="0"/>
              <a:t>can </a:t>
            </a:r>
            <a:r>
              <a:rPr lang="en" dirty="0"/>
              <a:t>do things like search to see if a product is available at a patient’s preferred pharmacy</a:t>
            </a:r>
            <a:r>
              <a:rPr lang="en" dirty="0" smtClean="0"/>
              <a:t>.</a:t>
            </a:r>
            <a:r>
              <a:rPr lang="en-US" dirty="0" smtClean="0"/>
              <a:t> The</a:t>
            </a:r>
            <a:r>
              <a:rPr lang="en-US" baseline="0" dirty="0" smtClean="0"/>
              <a:t> system allows them to see how much of a product is in stock at nearby facilities to best match supply and demand. </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49ebc0d54_0_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49ebc0d54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drug isn’t available, you can also look up alternate products so you don’t have to turn patients away. You will always be able to provide a sale with this tool, which will pair with your EMR so you can also see if medicines are compatible with the patient’s other prescriptions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45b5d2f3b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45b5d2f3b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a:t>
            </a:r>
            <a:r>
              <a:rPr lang="en-US" dirty="0" smtClean="0"/>
              <a:t>or facility managers, it is easy to</a:t>
            </a:r>
            <a:r>
              <a:rPr lang="en" dirty="0" smtClean="0"/>
              <a:t> </a:t>
            </a:r>
            <a:r>
              <a:rPr lang="en" dirty="0"/>
              <a:t>perform requisitions through automated processes and notifications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45b5d2f3b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45b5d2f3b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They can easily create bulk orders, which are sent to vendors in a flash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45b5d2f3b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45b5d2f3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They can also see financial reporting information, </a:t>
            </a:r>
            <a:r>
              <a:rPr lang="en" dirty="0" smtClean="0"/>
              <a:t>like fast </a:t>
            </a:r>
            <a:r>
              <a:rPr lang="en" dirty="0"/>
              <a:t>moving products and success metrics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62013b6a5c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62013b6a5c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here’s how we’re streamlining your </a:t>
            </a:r>
            <a:r>
              <a:rPr lang="en" dirty="0" smtClean="0"/>
              <a:t>operations</a:t>
            </a:r>
            <a:r>
              <a:rPr lang="en-US" dirty="0" smtClean="0"/>
              <a:t>. </a:t>
            </a:r>
            <a:r>
              <a:rPr lang="en-US" baseline="0" dirty="0" smtClean="0"/>
              <a:t>Clerks and cashiers can easily prepare and process prescriptions. Healthcare providers can always find what the patient needs. And facility managers can simply and easily manage orders, track supplies and see financial overviews.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2013b6a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2013b6a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OpenLMIS is a tried and tested open source product. In the last decade, we’ve worked with over 11,000 health facilities in 8 geographies across Africa. It’s powered by evolved technologies that have been perfected over the years.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645b5d2f3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645b5d2f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By </a:t>
            </a:r>
            <a:r>
              <a:rPr lang="en" dirty="0" smtClean="0"/>
              <a:t>streamlin</a:t>
            </a:r>
            <a:r>
              <a:rPr lang="en-US" dirty="0" err="1" smtClean="0"/>
              <a:t>ing</a:t>
            </a:r>
            <a:r>
              <a:rPr lang="en" dirty="0" smtClean="0"/>
              <a:t>, </a:t>
            </a:r>
            <a:r>
              <a:rPr lang="en" dirty="0"/>
              <a:t>we are tracking a variety of things… </a:t>
            </a:r>
            <a:r>
              <a:rPr lang="en-US" dirty="0" smtClean="0"/>
              <a:t>and</a:t>
            </a:r>
            <a:r>
              <a:rPr lang="en-US" baseline="0" dirty="0" smtClean="0"/>
              <a:t> b</a:t>
            </a:r>
            <a:r>
              <a:rPr lang="en" dirty="0" smtClean="0"/>
              <a:t>y </a:t>
            </a:r>
            <a:r>
              <a:rPr lang="en" dirty="0"/>
              <a:t>tracking this data, we are able to populate dashboards that help you make informed </a:t>
            </a:r>
            <a:r>
              <a:rPr lang="en" dirty="0" smtClean="0"/>
              <a:t>decisions</a:t>
            </a:r>
            <a:r>
              <a:rPr lang="en-US" dirty="0" smtClean="0"/>
              <a:t>. Let’s take a</a:t>
            </a:r>
            <a:r>
              <a:rPr lang="en-US" baseline="0" dirty="0" smtClean="0"/>
              <a:t> look!</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4608f9c3e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4608f9c3e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Here’s what those dashboards look like. </a:t>
            </a:r>
            <a:r>
              <a:rPr lang="en-US" dirty="0" smtClean="0"/>
              <a:t>They offer </a:t>
            </a:r>
            <a:r>
              <a:rPr lang="en" dirty="0" smtClean="0"/>
              <a:t>a </a:t>
            </a:r>
            <a:r>
              <a:rPr lang="en" dirty="0"/>
              <a:t>variety of features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64608f9c3e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64608f9c3e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Like inventory levels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2013b6a5c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2013b6a5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how many products need to be reordered - click to see list of products and where they’re located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649ebc0d54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649ebc0d5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Also, s</a:t>
            </a:r>
            <a:r>
              <a:rPr lang="en" dirty="0" smtClean="0"/>
              <a:t>ee </a:t>
            </a:r>
            <a:r>
              <a:rPr lang="en" dirty="0"/>
              <a:t>how many products are in excess so you can move them to a new facility</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64608f9c3e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64608f9c3e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On</a:t>
            </a:r>
            <a:r>
              <a:rPr lang="en-US" baseline="0" dirty="0" smtClean="0"/>
              <a:t> the right is </a:t>
            </a:r>
            <a:r>
              <a:rPr lang="en-US" baseline="0" dirty="0" err="1" smtClean="0"/>
              <a:t>i</a:t>
            </a:r>
            <a:r>
              <a:rPr lang="en" dirty="0" smtClean="0"/>
              <a:t>nformation </a:t>
            </a:r>
            <a:r>
              <a:rPr lang="en" dirty="0"/>
              <a:t>about each facility’s sales - click to see facility profile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64608f9c3e_0_8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64608f9c3e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a:t>
            </a:r>
            <a:r>
              <a:rPr lang="en-US" baseline="0" dirty="0" smtClean="0"/>
              <a:t> v</a:t>
            </a:r>
            <a:r>
              <a:rPr lang="en" dirty="0" smtClean="0"/>
              <a:t>endor </a:t>
            </a:r>
            <a:r>
              <a:rPr lang="en" dirty="0"/>
              <a:t>scorecard tells you how each vendor is doing. Did things go missing? Were they late? We track this information to help you decide who to partner with. Click to see order details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64608f9c3e_0_10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64608f9c3e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On</a:t>
            </a:r>
            <a:r>
              <a:rPr lang="en-US" baseline="0" dirty="0" smtClean="0"/>
              <a:t> the bottom left, you can s</a:t>
            </a:r>
            <a:r>
              <a:rPr lang="en" dirty="0" smtClean="0"/>
              <a:t>ee </a:t>
            </a:r>
            <a:r>
              <a:rPr lang="en" dirty="0"/>
              <a:t>fast moving </a:t>
            </a:r>
            <a:r>
              <a:rPr lang="en" dirty="0" smtClean="0"/>
              <a:t>products</a:t>
            </a:r>
            <a:r>
              <a:rPr lang="en-US" dirty="0" smtClean="0"/>
              <a:t> and </a:t>
            </a:r>
            <a:r>
              <a:rPr lang="en" dirty="0" smtClean="0"/>
              <a:t>how </a:t>
            </a:r>
            <a:r>
              <a:rPr lang="en" dirty="0"/>
              <a:t>they’re doing in </a:t>
            </a:r>
            <a:r>
              <a:rPr lang="en-US" dirty="0" smtClean="0"/>
              <a:t>a </a:t>
            </a:r>
            <a:r>
              <a:rPr lang="en" dirty="0" smtClean="0"/>
              <a:t>certain </a:t>
            </a:r>
            <a:r>
              <a:rPr lang="en" dirty="0"/>
              <a:t>time period. Click on product to see product profile. If </a:t>
            </a:r>
            <a:r>
              <a:rPr lang="en" dirty="0" smtClean="0"/>
              <a:t>product </a:t>
            </a:r>
            <a:r>
              <a:rPr lang="en-US" dirty="0" smtClean="0"/>
              <a:t>consumption </a:t>
            </a:r>
            <a:r>
              <a:rPr lang="en" dirty="0" smtClean="0"/>
              <a:t>is </a:t>
            </a:r>
            <a:r>
              <a:rPr lang="en" dirty="0"/>
              <a:t>increasing rapidly, you can know when to order more.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62013b6a5c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5" name="Google Shape;1605;g62013b6a5c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Up at </a:t>
            </a:r>
            <a:r>
              <a:rPr lang="en" dirty="0" smtClean="0"/>
              <a:t>the</a:t>
            </a:r>
            <a:r>
              <a:rPr lang="en-US" dirty="0" smtClean="0"/>
              <a:t> very</a:t>
            </a:r>
            <a:r>
              <a:rPr lang="en" dirty="0" smtClean="0"/>
              <a:t> </a:t>
            </a:r>
            <a:r>
              <a:rPr lang="en" dirty="0"/>
              <a:t>top, you can see which facilities are currently syncing, so you’re </a:t>
            </a:r>
            <a:r>
              <a:rPr lang="en-US" dirty="0" smtClean="0"/>
              <a:t>always </a:t>
            </a:r>
            <a:r>
              <a:rPr lang="en" dirty="0" smtClean="0"/>
              <a:t>aware </a:t>
            </a:r>
            <a:r>
              <a:rPr lang="en-US" dirty="0" smtClean="0"/>
              <a:t>how fresh your</a:t>
            </a:r>
            <a:r>
              <a:rPr lang="en-US" baseline="0" dirty="0" smtClean="0"/>
              <a:t> data is.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649ebc0d54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649ebc0d5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Automated recommendations help you save money by telling you things like how </a:t>
            </a:r>
            <a:r>
              <a:rPr lang="en-US" dirty="0" smtClean="0"/>
              <a:t>and </a:t>
            </a:r>
            <a:r>
              <a:rPr lang="en" dirty="0" smtClean="0"/>
              <a:t>when </a:t>
            </a:r>
            <a:r>
              <a:rPr lang="en" dirty="0"/>
              <a:t>to rebalance stock in between your facilities and when to bulk order a product. It helps you do these actions with just the click of a button.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3c3fc145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3c3fc145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our work, we’ve see these common problems over and over. Frustrating stockouts, which leads to losing customers. Having tons of data, but </a:t>
            </a:r>
            <a:r>
              <a:rPr lang="en" dirty="0" smtClean="0"/>
              <a:t>no </a:t>
            </a:r>
            <a:r>
              <a:rPr lang="en" dirty="0"/>
              <a:t>simple way to analyze it.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Are these problems that you face? What’s your current stockout </a:t>
            </a:r>
            <a:r>
              <a:rPr lang="en" dirty="0" smtClean="0"/>
              <a:t>rate</a:t>
            </a:r>
            <a:r>
              <a:rPr lang="en-US" dirty="0" smtClean="0"/>
              <a:t>?</a:t>
            </a:r>
            <a:r>
              <a:rPr lang="en" dirty="0" smtClean="0"/>
              <a:t> </a:t>
            </a:r>
            <a:r>
              <a:rPr lang="en" dirty="0"/>
              <a:t>How much does waste </a:t>
            </a:r>
            <a:r>
              <a:rPr lang="en" dirty="0" smtClean="0"/>
              <a:t>cost</a:t>
            </a:r>
            <a:r>
              <a:rPr lang="en-US" dirty="0" smtClean="0"/>
              <a:t> you</a:t>
            </a:r>
            <a:r>
              <a:rPr lang="en" dirty="0" smtClean="0"/>
              <a:t>? </a:t>
            </a:r>
            <a:r>
              <a:rPr lang="en" dirty="0"/>
              <a:t>What would improving that mean to you?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645b5d2f3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645b5d2f3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Y</a:t>
            </a:r>
            <a:r>
              <a:rPr lang="en" dirty="0" smtClean="0"/>
              <a:t>ou </a:t>
            </a:r>
            <a:r>
              <a:rPr lang="en" dirty="0"/>
              <a:t>have the option to add not just these graphs, but a variety of graphs based on what you’re tracking. You can even create new graphs based on </a:t>
            </a:r>
            <a:r>
              <a:rPr lang="en-US" dirty="0" smtClean="0"/>
              <a:t>the data you collect</a:t>
            </a:r>
            <a:r>
              <a:rPr lang="en" dirty="0" smtClean="0"/>
              <a:t>.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1"/>
        <p:cNvGrpSpPr/>
        <p:nvPr/>
      </p:nvGrpSpPr>
      <p:grpSpPr>
        <a:xfrm>
          <a:off x="0" y="0"/>
          <a:ext cx="0" cy="0"/>
          <a:chOff x="0" y="0"/>
          <a:chExt cx="0" cy="0"/>
        </a:xfrm>
      </p:grpSpPr>
      <p:sp>
        <p:nvSpPr>
          <p:cNvPr id="2102" name="Google Shape;2102;g62013b6a5c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3" name="Google Shape;2103;g62013b6a5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a:t>
            </a:r>
            <a:r>
              <a:rPr lang="en-US" dirty="0" smtClean="0"/>
              <a:t>if these problems sound familiar</a:t>
            </a:r>
            <a:r>
              <a:rPr lang="en" dirty="0" smtClean="0"/>
              <a:t>: </a:t>
            </a:r>
            <a:r>
              <a:rPr lang="en" dirty="0"/>
              <a:t>Frustrating stockouts, which leads to losing customers. Having tons of data, but </a:t>
            </a:r>
            <a:r>
              <a:rPr lang="en" dirty="0" smtClean="0"/>
              <a:t>no </a:t>
            </a:r>
            <a:r>
              <a:rPr lang="en" dirty="0"/>
              <a:t>simple way to analyze it. </a:t>
            </a:r>
            <a:endParaRPr dirty="0"/>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649ebc0d54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649ebc0d5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With OpenLMIS, y</a:t>
            </a:r>
            <a:r>
              <a:rPr lang="en" dirty="0" smtClean="0"/>
              <a:t>ou </a:t>
            </a:r>
            <a:r>
              <a:rPr lang="en" dirty="0"/>
              <a:t>can streamline your staff’s day-to-day operations and </a:t>
            </a:r>
            <a:r>
              <a:rPr lang="en-US" dirty="0" smtClean="0"/>
              <a:t>make </a:t>
            </a:r>
            <a:r>
              <a:rPr lang="en" dirty="0" smtClean="0"/>
              <a:t>their </a:t>
            </a:r>
            <a:r>
              <a:rPr lang="en" dirty="0"/>
              <a:t>lives easier with </a:t>
            </a:r>
            <a:r>
              <a:rPr lang="en" dirty="0" smtClean="0"/>
              <a:t>th</a:t>
            </a:r>
            <a:r>
              <a:rPr lang="en-US" dirty="0" smtClean="0"/>
              <a:t>e</a:t>
            </a:r>
            <a:r>
              <a:rPr lang="en-US" baseline="0" dirty="0" smtClean="0"/>
              <a:t> features we have described.</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649ebc0d54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5" name="Google Shape;2125;g649ebc0d5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By providing tools for your staff, you can start to track important information </a:t>
            </a:r>
            <a:r>
              <a:rPr lang="en-US" dirty="0" smtClean="0">
                <a:solidFill>
                  <a:schemeClr val="dk1"/>
                </a:solidFill>
              </a:rPr>
              <a:t>on</a:t>
            </a:r>
            <a:r>
              <a:rPr lang="en-US" baseline="0" dirty="0" smtClean="0">
                <a:solidFill>
                  <a:schemeClr val="dk1"/>
                </a:solidFill>
              </a:rPr>
              <a:t> </a:t>
            </a:r>
            <a:r>
              <a:rPr lang="en" dirty="0" smtClean="0">
                <a:solidFill>
                  <a:schemeClr val="dk1"/>
                </a:solidFill>
              </a:rPr>
              <a:t>data points</a:t>
            </a:r>
            <a:r>
              <a:rPr lang="en-US" baseline="0" dirty="0" smtClean="0">
                <a:solidFill>
                  <a:schemeClr val="dk1"/>
                </a:solidFill>
              </a:rPr>
              <a:t> like product waste, dispensing, transactions, vendors, orders </a:t>
            </a:r>
            <a:r>
              <a:rPr lang="en-US" baseline="0" smtClean="0">
                <a:solidFill>
                  <a:schemeClr val="dk1"/>
                </a:solidFill>
              </a:rPr>
              <a:t>and demand.</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g649ebc0d54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8" name="Google Shape;2138;g649ebc0d5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data you’re tracking will feed into</a:t>
            </a:r>
            <a:r>
              <a:rPr lang="en">
                <a:solidFill>
                  <a:schemeClr val="dk1"/>
                </a:solidFill>
              </a:rPr>
              <a:t> dashboards that can help you make informed decisions. Overall, you will save time and money by optimizing your business.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645b5d2f3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645b5d2f3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2013b6a5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2013b6a5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You’re in luck because after years in public health, we are now customizing OpenLMIS for your market: growing private networks of pharmacies, hospitals and clinics.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3c3fc145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3c3fc14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We’re developing a solution that puts you in control </a:t>
            </a:r>
            <a:r>
              <a:rPr lang="en" dirty="0" smtClean="0"/>
              <a:t>of </a:t>
            </a:r>
            <a:r>
              <a:rPr lang="en" dirty="0"/>
              <a:t>your business -- solving problems like stockouts and waste before they happen.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013b6a5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013b6a5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three principles that are key to this product. </a:t>
            </a:r>
            <a:endParaRPr dirty="0"/>
          </a:p>
          <a:p>
            <a:pPr marL="0" lvl="0" indent="0" algn="l" rtl="0">
              <a:spcBef>
                <a:spcPts val="0"/>
              </a:spcBef>
              <a:spcAft>
                <a:spcPts val="0"/>
              </a:spcAft>
              <a:buNone/>
            </a:pPr>
            <a:r>
              <a:rPr lang="en" dirty="0"/>
              <a:t>First, it’s configurable -- it grows with your business and allows you to customize the product to fit </a:t>
            </a:r>
            <a:r>
              <a:rPr lang="en-US" dirty="0" smtClean="0"/>
              <a:t>your </a:t>
            </a:r>
            <a:r>
              <a:rPr lang="en" dirty="0" smtClean="0"/>
              <a:t>needs</a:t>
            </a:r>
            <a:r>
              <a:rPr lang="en" dirty="0"/>
              <a:t>.</a:t>
            </a:r>
            <a:endParaRPr dirty="0"/>
          </a:p>
          <a:p>
            <a:pPr marL="0" lvl="0" indent="0" algn="l" rtl="0">
              <a:spcBef>
                <a:spcPts val="0"/>
              </a:spcBef>
              <a:spcAft>
                <a:spcPts val="0"/>
              </a:spcAft>
              <a:buNone/>
            </a:pPr>
            <a:r>
              <a:rPr lang="en" dirty="0"/>
              <a:t>Second, it’s interoperable -- it pulls together data from different sources, like your EMR. It works with tools you’re already using, so you don’t have to throw away work you’ve already done.</a:t>
            </a:r>
            <a:endParaRPr dirty="0"/>
          </a:p>
          <a:p>
            <a:pPr marL="0" lvl="0" indent="0" algn="l" rtl="0">
              <a:spcBef>
                <a:spcPts val="0"/>
              </a:spcBef>
              <a:spcAft>
                <a:spcPts val="0"/>
              </a:spcAft>
              <a:buNone/>
            </a:pPr>
            <a:r>
              <a:rPr lang="en" dirty="0"/>
              <a:t>And finally, it’s intuitive -- allows you to hit the ground running with little instruction and technical skills needed.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2013b6a5c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2013b6a5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product will streamline the operations of your staff so you can </a:t>
            </a:r>
            <a:r>
              <a:rPr lang="en-US" dirty="0" smtClean="0"/>
              <a:t>effectively serve and </a:t>
            </a:r>
            <a:r>
              <a:rPr lang="en" dirty="0" smtClean="0"/>
              <a:t>retain </a:t>
            </a:r>
            <a:r>
              <a:rPr lang="en" dirty="0"/>
              <a:t>customers. In doing so, it tracks </a:t>
            </a:r>
            <a:r>
              <a:rPr lang="en-US" dirty="0" smtClean="0"/>
              <a:t>all the information you need</a:t>
            </a:r>
            <a:r>
              <a:rPr lang="en" dirty="0" smtClean="0"/>
              <a:t>. </a:t>
            </a:r>
            <a:r>
              <a:rPr lang="en" dirty="0"/>
              <a:t>Which will help you optimize your stock levels, and -- in effect -- save money.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EXTRA NOTES:</a:t>
            </a:r>
            <a:endParaRPr dirty="0"/>
          </a:p>
          <a:p>
            <a:pPr marL="0" lvl="0" indent="0" algn="l" rtl="0">
              <a:spcBef>
                <a:spcPts val="0"/>
              </a:spcBef>
              <a:spcAft>
                <a:spcPts val="0"/>
              </a:spcAft>
              <a:buNone/>
            </a:pPr>
            <a:r>
              <a:rPr lang="en" dirty="0">
                <a:solidFill>
                  <a:schemeClr val="dk1"/>
                </a:solidFill>
              </a:rPr>
              <a:t>OpenLMIS puts information at your fingertips to optimize your business: keep customers served (don't turn them away); optimizing the money-making products on your shelves and minimize the wasteful/loss products; putting a real-time cockpit display in front of you that is driven by the user-friendly, streamlined operations of your staff (sensors); empowering everyone in the organization (help your staff all become customer-driven); helping you optimize your network (manage your vendors)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2013b6a5c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2013b6a5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Here’s how we can help you streamline operations for your different </a:t>
            </a:r>
            <a:r>
              <a:rPr lang="en-US" dirty="0" smtClean="0"/>
              <a:t>members of your staff</a:t>
            </a:r>
            <a:r>
              <a:rPr lang="en" dirty="0" smtClean="0"/>
              <a: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4608f9c3e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4608f9c3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clerks and cashiers, we offer features like a simple point of sale. This can be configured to fit </a:t>
            </a:r>
            <a:r>
              <a:rPr lang="en" dirty="0" smtClean="0"/>
              <a:t>payment systems</a:t>
            </a:r>
            <a:r>
              <a:rPr lang="en-US" dirty="0" smtClean="0"/>
              <a:t> that are popular</a:t>
            </a:r>
            <a:r>
              <a:rPr lang="en-US" baseline="0" dirty="0" smtClean="0"/>
              <a:t> with you and your customers</a:t>
            </a:r>
            <a:r>
              <a:rPr lang="en" dirty="0" smtClean="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ABAEB"/>
              </a:buClr>
              <a:buSzPts val="2100"/>
              <a:buNone/>
              <a:defRPr sz="2100" b="1">
                <a:solidFill>
                  <a:srgbClr val="4ABAEB"/>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434343"/>
              </a:buClr>
              <a:buSzPts val="1800"/>
              <a:buChar char="●"/>
              <a:defRPr>
                <a:solidFill>
                  <a:srgbClr val="434343"/>
                </a:solidFill>
              </a:defRPr>
            </a:lvl1pPr>
            <a:lvl2pPr marL="914400" lvl="1" indent="-317500">
              <a:spcBef>
                <a:spcPts val="1600"/>
              </a:spcBef>
              <a:spcAft>
                <a:spcPts val="0"/>
              </a:spcAft>
              <a:buClr>
                <a:srgbClr val="434343"/>
              </a:buClr>
              <a:buSzPts val="1400"/>
              <a:buChar char="○"/>
              <a:defRPr>
                <a:solidFill>
                  <a:srgbClr val="434343"/>
                </a:solidFill>
              </a:defRPr>
            </a:lvl2pPr>
            <a:lvl3pPr marL="1371600" lvl="2" indent="-317500">
              <a:spcBef>
                <a:spcPts val="1600"/>
              </a:spcBef>
              <a:spcAft>
                <a:spcPts val="0"/>
              </a:spcAft>
              <a:buClr>
                <a:srgbClr val="434343"/>
              </a:buClr>
              <a:buSzPts val="1400"/>
              <a:buChar char="■"/>
              <a:defRPr>
                <a:solidFill>
                  <a:srgbClr val="434343"/>
                </a:solidFill>
              </a:defRPr>
            </a:lvl3pPr>
            <a:lvl4pPr marL="1828800" lvl="3" indent="-317500">
              <a:spcBef>
                <a:spcPts val="1600"/>
              </a:spcBef>
              <a:spcAft>
                <a:spcPts val="0"/>
              </a:spcAft>
              <a:buClr>
                <a:srgbClr val="434343"/>
              </a:buClr>
              <a:buSzPts val="1400"/>
              <a:buChar char="●"/>
              <a:defRPr>
                <a:solidFill>
                  <a:srgbClr val="434343"/>
                </a:solidFill>
              </a:defRPr>
            </a:lvl4pPr>
            <a:lvl5pPr marL="2286000" lvl="4" indent="-317500">
              <a:spcBef>
                <a:spcPts val="1600"/>
              </a:spcBef>
              <a:spcAft>
                <a:spcPts val="0"/>
              </a:spcAft>
              <a:buClr>
                <a:srgbClr val="434343"/>
              </a:buClr>
              <a:buSzPts val="1400"/>
              <a:buChar char="○"/>
              <a:defRPr>
                <a:solidFill>
                  <a:srgbClr val="434343"/>
                </a:solidFill>
              </a:defRPr>
            </a:lvl5pPr>
            <a:lvl6pPr marL="2743200" lvl="5" indent="-317500">
              <a:spcBef>
                <a:spcPts val="1600"/>
              </a:spcBef>
              <a:spcAft>
                <a:spcPts val="0"/>
              </a:spcAft>
              <a:buClr>
                <a:srgbClr val="434343"/>
              </a:buClr>
              <a:buSzPts val="1400"/>
              <a:buChar char="■"/>
              <a:defRPr>
                <a:solidFill>
                  <a:srgbClr val="434343"/>
                </a:solidFill>
              </a:defRPr>
            </a:lvl6pPr>
            <a:lvl7pPr marL="3200400" lvl="6" indent="-317500">
              <a:spcBef>
                <a:spcPts val="1600"/>
              </a:spcBef>
              <a:spcAft>
                <a:spcPts val="0"/>
              </a:spcAft>
              <a:buClr>
                <a:srgbClr val="434343"/>
              </a:buClr>
              <a:buSzPts val="1400"/>
              <a:buChar char="●"/>
              <a:defRPr>
                <a:solidFill>
                  <a:srgbClr val="434343"/>
                </a:solidFill>
              </a:defRPr>
            </a:lvl7pPr>
            <a:lvl8pPr marL="3657600" lvl="7" indent="-317500">
              <a:spcBef>
                <a:spcPts val="1600"/>
              </a:spcBef>
              <a:spcAft>
                <a:spcPts val="0"/>
              </a:spcAft>
              <a:buClr>
                <a:srgbClr val="434343"/>
              </a:buClr>
              <a:buSzPts val="1400"/>
              <a:buChar char="○"/>
              <a:defRPr>
                <a:solidFill>
                  <a:srgbClr val="434343"/>
                </a:solidFill>
              </a:defRPr>
            </a:lvl8pPr>
            <a:lvl9pPr marL="4114800" lvl="8" indent="-317500">
              <a:spcBef>
                <a:spcPts val="1600"/>
              </a:spcBef>
              <a:spcAft>
                <a:spcPts val="1600"/>
              </a:spcAft>
              <a:buClr>
                <a:srgbClr val="434343"/>
              </a:buClr>
              <a:buSzPts val="1400"/>
              <a:buChar char="■"/>
              <a:defRPr>
                <a:solidFill>
                  <a:srgbClr val="434343"/>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p:nvPr/>
        </p:nvSpPr>
        <p:spPr>
          <a:xfrm>
            <a:off x="-75" y="0"/>
            <a:ext cx="9144000" cy="3675600"/>
          </a:xfrm>
          <a:prstGeom prst="rect">
            <a:avLst/>
          </a:prstGeom>
          <a:solidFill>
            <a:srgbClr val="585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544675" y="1243125"/>
            <a:ext cx="5729700" cy="200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rgbClr val="FFFFFF"/>
                </a:solidFill>
                <a:latin typeface="Open Sans Light"/>
                <a:ea typeface="Open Sans Light"/>
                <a:cs typeface="Open Sans Light"/>
                <a:sym typeface="Open Sans Light"/>
              </a:rPr>
              <a:t>Open</a:t>
            </a:r>
            <a:r>
              <a:rPr lang="en" sz="6000" b="1">
                <a:solidFill>
                  <a:srgbClr val="FFFFFF"/>
                </a:solidFill>
              </a:rPr>
              <a:t>LMIS</a:t>
            </a:r>
            <a:r>
              <a:rPr lang="en" sz="6000">
                <a:solidFill>
                  <a:srgbClr val="FFFFFF"/>
                </a:solidFill>
              </a:rPr>
              <a:t> </a:t>
            </a:r>
            <a:r>
              <a:rPr lang="en" sz="6000">
                <a:solidFill>
                  <a:srgbClr val="FFFFFF"/>
                </a:solidFill>
                <a:latin typeface="Open Sans Light"/>
                <a:ea typeface="Open Sans Light"/>
                <a:cs typeface="Open Sans Light"/>
                <a:sym typeface="Open Sans Light"/>
              </a:rPr>
              <a:t>Private Health</a:t>
            </a:r>
            <a:endParaRPr sz="6000">
              <a:solidFill>
                <a:srgbClr val="FFFFFF"/>
              </a:solidFill>
              <a:latin typeface="Open Sans Light"/>
              <a:ea typeface="Open Sans Light"/>
              <a:cs typeface="Open Sans Light"/>
              <a:sym typeface="Open Sans Light"/>
            </a:endParaRPr>
          </a:p>
        </p:txBody>
      </p:sp>
      <p:pic>
        <p:nvPicPr>
          <p:cNvPr id="56" name="Google Shape;56;p13"/>
          <p:cNvPicPr preferRelativeResize="0"/>
          <p:nvPr/>
        </p:nvPicPr>
        <p:blipFill>
          <a:blip r:embed="rId3">
            <a:alphaModFix/>
          </a:blip>
          <a:stretch>
            <a:fillRect/>
          </a:stretch>
        </p:blipFill>
        <p:spPr>
          <a:xfrm>
            <a:off x="-4229600" y="685800"/>
            <a:ext cx="2982301" cy="646750"/>
          </a:xfrm>
          <a:prstGeom prst="rect">
            <a:avLst/>
          </a:prstGeom>
          <a:noFill/>
          <a:ln>
            <a:noFill/>
          </a:ln>
        </p:spPr>
      </p:pic>
      <p:sp>
        <p:nvSpPr>
          <p:cNvPr id="57" name="Google Shape;57;p13"/>
          <p:cNvSpPr txBox="1"/>
          <p:nvPr/>
        </p:nvSpPr>
        <p:spPr>
          <a:xfrm>
            <a:off x="544675" y="3675600"/>
            <a:ext cx="5932500" cy="146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4ABAEB"/>
                </a:solidFill>
                <a:latin typeface="Work Sans ExtraBold"/>
                <a:ea typeface="Work Sans ExtraBold"/>
                <a:cs typeface="Work Sans ExtraBold"/>
                <a:sym typeface="Work Sans ExtraBold"/>
              </a:rPr>
              <a:t>STREAMLINE </a:t>
            </a:r>
            <a:r>
              <a:rPr lang="en" sz="2400">
                <a:solidFill>
                  <a:srgbClr val="58595B"/>
                </a:solidFill>
                <a:latin typeface="Open Sans"/>
                <a:ea typeface="Open Sans"/>
                <a:cs typeface="Open Sans"/>
                <a:sym typeface="Open Sans"/>
              </a:rPr>
              <a:t>→</a:t>
            </a:r>
            <a:r>
              <a:rPr lang="en" sz="2400">
                <a:solidFill>
                  <a:srgbClr val="4ABAEB"/>
                </a:solidFill>
                <a:latin typeface="Work Sans ExtraBold"/>
                <a:ea typeface="Work Sans ExtraBold"/>
                <a:cs typeface="Work Sans ExtraBold"/>
                <a:sym typeface="Work Sans ExtraBold"/>
              </a:rPr>
              <a:t> </a:t>
            </a:r>
            <a:r>
              <a:rPr lang="en" sz="2400">
                <a:solidFill>
                  <a:srgbClr val="E57326"/>
                </a:solidFill>
                <a:latin typeface="Work Sans ExtraBold"/>
                <a:ea typeface="Work Sans ExtraBold"/>
                <a:cs typeface="Work Sans ExtraBold"/>
                <a:sym typeface="Work Sans ExtraBold"/>
              </a:rPr>
              <a:t>TRACK </a:t>
            </a:r>
            <a:r>
              <a:rPr lang="en" sz="2400">
                <a:solidFill>
                  <a:srgbClr val="58595B"/>
                </a:solidFill>
                <a:latin typeface="Open Sans"/>
                <a:ea typeface="Open Sans"/>
                <a:cs typeface="Open Sans"/>
                <a:sym typeface="Open Sans"/>
              </a:rPr>
              <a:t>→</a:t>
            </a:r>
            <a:r>
              <a:rPr lang="en" sz="2400">
                <a:solidFill>
                  <a:srgbClr val="E57326"/>
                </a:solidFill>
                <a:latin typeface="Work Sans ExtraBold"/>
                <a:ea typeface="Work Sans ExtraBold"/>
                <a:cs typeface="Work Sans ExtraBold"/>
                <a:sym typeface="Work Sans ExtraBold"/>
              </a:rPr>
              <a:t> </a:t>
            </a:r>
            <a:r>
              <a:rPr lang="en" sz="2400">
                <a:solidFill>
                  <a:srgbClr val="0A2A33"/>
                </a:solidFill>
                <a:latin typeface="Work Sans ExtraBold"/>
                <a:ea typeface="Work Sans ExtraBold"/>
                <a:cs typeface="Work Sans ExtraBold"/>
                <a:sym typeface="Work Sans ExtraBold"/>
              </a:rPr>
              <a:t>OPTIMIZE</a:t>
            </a:r>
            <a:endParaRPr>
              <a:solidFill>
                <a:srgbClr val="0A2A33"/>
              </a:solidFill>
            </a:endParaRPr>
          </a:p>
        </p:txBody>
      </p:sp>
      <p:pic>
        <p:nvPicPr>
          <p:cNvPr id="58" name="Google Shape;58;p13"/>
          <p:cNvPicPr preferRelativeResize="0"/>
          <p:nvPr/>
        </p:nvPicPr>
        <p:blipFill>
          <a:blip r:embed="rId4">
            <a:alphaModFix/>
          </a:blip>
          <a:stretch>
            <a:fillRect/>
          </a:stretch>
        </p:blipFill>
        <p:spPr>
          <a:xfrm>
            <a:off x="8306375" y="386151"/>
            <a:ext cx="445924" cy="44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Clerks &amp; Cashiers</a:t>
            </a:r>
            <a:endParaRPr>
              <a:solidFill>
                <a:srgbClr val="58595B"/>
              </a:solidFill>
            </a:endParaRPr>
          </a:p>
        </p:txBody>
      </p:sp>
      <p:grpSp>
        <p:nvGrpSpPr>
          <p:cNvPr id="179" name="Google Shape;179;p22"/>
          <p:cNvGrpSpPr/>
          <p:nvPr/>
        </p:nvGrpSpPr>
        <p:grpSpPr>
          <a:xfrm>
            <a:off x="5654525" y="1799700"/>
            <a:ext cx="1943400" cy="3343800"/>
            <a:chOff x="5652875" y="899825"/>
            <a:chExt cx="1943400" cy="3343800"/>
          </a:xfrm>
        </p:grpSpPr>
        <p:sp>
          <p:nvSpPr>
            <p:cNvPr id="180" name="Google Shape;180;p22"/>
            <p:cNvSpPr/>
            <p:nvPr/>
          </p:nvSpPr>
          <p:spPr>
            <a:xfrm>
              <a:off x="5656175" y="899825"/>
              <a:ext cx="1940100" cy="33438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5652875" y="899825"/>
              <a:ext cx="1943400" cy="312600"/>
            </a:xfrm>
            <a:prstGeom prst="rect">
              <a:avLst/>
            </a:prstGeom>
            <a:solidFill>
              <a:srgbClr val="E57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FFFFFF"/>
                  </a:solidFill>
                  <a:latin typeface="Open Sans"/>
                  <a:ea typeface="Open Sans"/>
                  <a:cs typeface="Open Sans"/>
                  <a:sym typeface="Open Sans"/>
                </a:rPr>
                <a:t>HELP</a:t>
              </a:r>
              <a:endParaRPr sz="1000" b="1">
                <a:solidFill>
                  <a:srgbClr val="FFFFFF"/>
                </a:solidFill>
                <a:latin typeface="Open Sans"/>
                <a:ea typeface="Open Sans"/>
                <a:cs typeface="Open Sans"/>
                <a:sym typeface="Open Sans"/>
              </a:endParaRPr>
            </a:p>
          </p:txBody>
        </p:sp>
        <p:sp>
          <p:nvSpPr>
            <p:cNvPr id="182" name="Google Shape;182;p22"/>
            <p:cNvSpPr/>
            <p:nvPr/>
          </p:nvSpPr>
          <p:spPr>
            <a:xfrm>
              <a:off x="5711450" y="3404150"/>
              <a:ext cx="1825200" cy="784800"/>
            </a:xfrm>
            <a:prstGeom prst="rect">
              <a:avLst/>
            </a:prstGeom>
            <a:solidFill>
              <a:srgbClr val="F3F3F3"/>
            </a:solidFill>
            <a:ln w="9525" cap="flat" cmpd="sng">
              <a:solidFill>
                <a:srgbClr val="4ABA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434343"/>
                  </a:solidFill>
                  <a:latin typeface="Open Sans"/>
                  <a:ea typeface="Open Sans"/>
                  <a:cs typeface="Open Sans"/>
                  <a:sym typeface="Open Sans"/>
                </a:rPr>
                <a:t>|</a:t>
              </a:r>
              <a:endParaRPr sz="1000">
                <a:solidFill>
                  <a:srgbClr val="434343"/>
                </a:solidFill>
                <a:latin typeface="Open Sans"/>
                <a:ea typeface="Open Sans"/>
                <a:cs typeface="Open Sans"/>
                <a:sym typeface="Open Sans"/>
              </a:endParaRPr>
            </a:p>
          </p:txBody>
        </p:sp>
        <p:grpSp>
          <p:nvGrpSpPr>
            <p:cNvPr id="183" name="Google Shape;183;p22"/>
            <p:cNvGrpSpPr/>
            <p:nvPr/>
          </p:nvGrpSpPr>
          <p:grpSpPr>
            <a:xfrm>
              <a:off x="7442750" y="1009175"/>
              <a:ext cx="93900" cy="93900"/>
              <a:chOff x="4375400" y="525950"/>
              <a:chExt cx="93900" cy="93900"/>
            </a:xfrm>
          </p:grpSpPr>
          <p:cxnSp>
            <p:nvCxnSpPr>
              <p:cNvPr id="184" name="Google Shape;184;p22"/>
              <p:cNvCxnSpPr/>
              <p:nvPr/>
            </p:nvCxnSpPr>
            <p:spPr>
              <a:xfrm>
                <a:off x="4375400" y="525950"/>
                <a:ext cx="93900" cy="93900"/>
              </a:xfrm>
              <a:prstGeom prst="straightConnector1">
                <a:avLst/>
              </a:prstGeom>
              <a:noFill/>
              <a:ln w="9525" cap="flat" cmpd="sng">
                <a:solidFill>
                  <a:srgbClr val="FFFFFF"/>
                </a:solidFill>
                <a:prstDash val="solid"/>
                <a:round/>
                <a:headEnd type="none" w="med" len="med"/>
                <a:tailEnd type="none" w="med" len="med"/>
              </a:ln>
            </p:spPr>
          </p:cxnSp>
          <p:cxnSp>
            <p:nvCxnSpPr>
              <p:cNvPr id="185" name="Google Shape;185;p22"/>
              <p:cNvCxnSpPr/>
              <p:nvPr/>
            </p:nvCxnSpPr>
            <p:spPr>
              <a:xfrm flipH="1">
                <a:off x="4375400" y="525950"/>
                <a:ext cx="93900" cy="93900"/>
              </a:xfrm>
              <a:prstGeom prst="straightConnector1">
                <a:avLst/>
              </a:prstGeom>
              <a:noFill/>
              <a:ln w="9525" cap="flat" cmpd="sng">
                <a:solidFill>
                  <a:srgbClr val="FFFFFF"/>
                </a:solidFill>
                <a:prstDash val="solid"/>
                <a:round/>
                <a:headEnd type="none" w="med" len="med"/>
                <a:tailEnd type="none" w="med" len="med"/>
              </a:ln>
            </p:spPr>
          </p:cxnSp>
        </p:grpSp>
      </p:grpSp>
      <p:sp>
        <p:nvSpPr>
          <p:cNvPr id="186" name="Google Shape;186;p22"/>
          <p:cNvSpPr/>
          <p:nvPr/>
        </p:nvSpPr>
        <p:spPr>
          <a:xfrm>
            <a:off x="5808825" y="2249175"/>
            <a:ext cx="1304400" cy="255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What do you need?</a:t>
            </a:r>
            <a:endParaRPr sz="800">
              <a:solidFill>
                <a:srgbClr val="434343"/>
              </a:solidFill>
              <a:latin typeface="Open Sans"/>
              <a:ea typeface="Open Sans"/>
              <a:cs typeface="Open Sans"/>
              <a:sym typeface="Open Sans"/>
            </a:endParaRPr>
          </a:p>
        </p:txBody>
      </p:sp>
      <p:sp>
        <p:nvSpPr>
          <p:cNvPr id="187" name="Google Shape;187;p22"/>
          <p:cNvSpPr/>
          <p:nvPr/>
        </p:nvSpPr>
        <p:spPr>
          <a:xfrm>
            <a:off x="6114375" y="2565150"/>
            <a:ext cx="1304400" cy="341400"/>
          </a:xfrm>
          <a:prstGeom prst="roundRect">
            <a:avLst>
              <a:gd name="adj" fmla="val 16667"/>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Open Sans"/>
                <a:ea typeface="Open Sans"/>
                <a:cs typeface="Open Sans"/>
                <a:sym typeface="Open Sans"/>
              </a:rPr>
              <a:t>I want to delete an order</a:t>
            </a:r>
            <a:endParaRPr sz="800">
              <a:solidFill>
                <a:srgbClr val="FFFFFF"/>
              </a:solidFill>
              <a:latin typeface="Open Sans"/>
              <a:ea typeface="Open Sans"/>
              <a:cs typeface="Open Sans"/>
              <a:sym typeface="Open Sans"/>
            </a:endParaRPr>
          </a:p>
        </p:txBody>
      </p:sp>
      <p:grpSp>
        <p:nvGrpSpPr>
          <p:cNvPr id="188" name="Google Shape;188;p22"/>
          <p:cNvGrpSpPr/>
          <p:nvPr/>
        </p:nvGrpSpPr>
        <p:grpSpPr>
          <a:xfrm rot="5400000">
            <a:off x="5888400" y="2987450"/>
            <a:ext cx="45900" cy="205050"/>
            <a:chOff x="7565775" y="1608325"/>
            <a:chExt cx="45900" cy="205050"/>
          </a:xfrm>
        </p:grpSpPr>
        <p:sp>
          <p:nvSpPr>
            <p:cNvPr id="189" name="Google Shape;189;p22"/>
            <p:cNvSpPr/>
            <p:nvPr/>
          </p:nvSpPr>
          <p:spPr>
            <a:xfrm>
              <a:off x="7565775" y="1608325"/>
              <a:ext cx="45900" cy="45900"/>
            </a:xfrm>
            <a:prstGeom prst="ellips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7565775" y="1687900"/>
              <a:ext cx="45900" cy="45900"/>
            </a:xfrm>
            <a:prstGeom prst="ellips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7565775" y="1767475"/>
              <a:ext cx="45900" cy="45900"/>
            </a:xfrm>
            <a:prstGeom prst="ellips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22"/>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Simple point of sale</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6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On demand support</a:t>
            </a:r>
            <a:endParaRPr sz="1800">
              <a:solidFill>
                <a:srgbClr val="4ABAEB"/>
              </a:solidFill>
              <a:latin typeface="Open Sans ExtraBold"/>
              <a:ea typeface="Open Sans ExtraBold"/>
              <a:cs typeface="Open Sans ExtraBold"/>
              <a:sym typeface="Open Sans ExtraBold"/>
            </a:endParaRPr>
          </a:p>
        </p:txBody>
      </p:sp>
      <p:sp>
        <p:nvSpPr>
          <p:cNvPr id="193" name="Google Shape;193;p22"/>
          <p:cNvSpPr/>
          <p:nvPr/>
        </p:nvSpPr>
        <p:spPr>
          <a:xfrm>
            <a:off x="191600" y="1259175"/>
            <a:ext cx="3699300" cy="6201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200"/>
                                        <p:tgtEl>
                                          <p:spTgt spid="179"/>
                                        </p:tgtEl>
                                        <p:attrNameLst>
                                          <p:attrName>ppt_y</p:attrName>
                                        </p:attrNameLst>
                                      </p:cBhvr>
                                      <p:tavLst>
                                        <p:tav tm="0">
                                          <p:val>
                                            <p:strVal val="#ppt_y+1"/>
                                          </p:val>
                                        </p:tav>
                                        <p:tav tm="100000">
                                          <p:val>
                                            <p:strVal val="#ppt_y"/>
                                          </p:val>
                                        </p:tav>
                                      </p:tavLst>
                                    </p:anim>
                                  </p:childTnLst>
                                </p:cTn>
                              </p:par>
                            </p:childTnLst>
                          </p:cTn>
                        </p:par>
                        <p:par>
                          <p:cTn id="8" fill="hold">
                            <p:stCondLst>
                              <p:cond delay="200"/>
                            </p:stCondLst>
                            <p:childTnLst>
                              <p:par>
                                <p:cTn id="9" presetID="1" presetClass="entr" presetSubtype="0" fill="hold" nodeType="after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par>
                          <p:cTn id="11" fill="hold">
                            <p:stCondLst>
                              <p:cond delay="700"/>
                            </p:stCondLst>
                            <p:childTnLst>
                              <p:par>
                                <p:cTn id="12" presetID="1" presetClass="entr" presetSubtype="0" fill="hold" nodeType="afterEffect">
                                  <p:stCondLst>
                                    <p:cond delay="0"/>
                                  </p:stCondLst>
                                  <p:childTnLst>
                                    <p:set>
                                      <p:cBhvr>
                                        <p:cTn id="13" dur="1" fill="hold">
                                          <p:stCondLst>
                                            <p:cond delay="0"/>
                                          </p:stCondLst>
                                        </p:cTn>
                                        <p:tgtEl>
                                          <p:spTgt spid="187"/>
                                        </p:tgtEl>
                                        <p:attrNameLst>
                                          <p:attrName>style.visibility</p:attrName>
                                        </p:attrNameLst>
                                      </p:cBhvr>
                                      <p:to>
                                        <p:strVal val="visible"/>
                                      </p:to>
                                    </p:set>
                                  </p:childTnLst>
                                </p:cTn>
                              </p:par>
                            </p:childTnLst>
                          </p:cTn>
                        </p:par>
                        <p:par>
                          <p:cTn id="14" fill="hold">
                            <p:stCondLst>
                              <p:cond delay="1200"/>
                            </p:stCondLst>
                            <p:childTnLst>
                              <p:par>
                                <p:cTn id="15" presetID="1" presetClass="entr" presetSubtype="0" fill="hold" nodeType="afterEffect">
                                  <p:stCondLst>
                                    <p:cond delay="0"/>
                                  </p:stCondLst>
                                  <p:childTnLst>
                                    <p:set>
                                      <p:cBhvr>
                                        <p:cTn id="1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Clerks &amp; Cashiers</a:t>
            </a:r>
            <a:endParaRPr>
              <a:solidFill>
                <a:srgbClr val="58595B"/>
              </a:solidFill>
            </a:endParaRPr>
          </a:p>
        </p:txBody>
      </p:sp>
      <p:grpSp>
        <p:nvGrpSpPr>
          <p:cNvPr id="200" name="Google Shape;200;p23"/>
          <p:cNvGrpSpPr/>
          <p:nvPr/>
        </p:nvGrpSpPr>
        <p:grpSpPr>
          <a:xfrm>
            <a:off x="4620575" y="2261675"/>
            <a:ext cx="4011300" cy="620100"/>
            <a:chOff x="4620575" y="2261675"/>
            <a:chExt cx="4011300" cy="620100"/>
          </a:xfrm>
        </p:grpSpPr>
        <p:sp>
          <p:nvSpPr>
            <p:cNvPr id="201" name="Google Shape;201;p23"/>
            <p:cNvSpPr/>
            <p:nvPr/>
          </p:nvSpPr>
          <p:spPr>
            <a:xfrm>
              <a:off x="4620575" y="2261675"/>
              <a:ext cx="4011300" cy="6201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txBox="1"/>
            <p:nvPr/>
          </p:nvSpPr>
          <p:spPr>
            <a:xfrm>
              <a:off x="4766175" y="2307125"/>
              <a:ext cx="25491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A2A33"/>
                  </a:solidFill>
                  <a:latin typeface="Open Sans"/>
                  <a:ea typeface="Open Sans"/>
                  <a:cs typeface="Open Sans"/>
                  <a:sym typeface="Open Sans"/>
                </a:rPr>
                <a:t>1 new prescription</a:t>
              </a:r>
              <a:endParaRPr sz="1200" b="1">
                <a:solidFill>
                  <a:srgbClr val="0A2A33"/>
                </a:solidFill>
                <a:latin typeface="Open Sans"/>
                <a:ea typeface="Open Sans"/>
                <a:cs typeface="Open Sans"/>
                <a:sym typeface="Open Sans"/>
              </a:endParaRPr>
            </a:p>
            <a:p>
              <a:pPr marL="0" lvl="0" indent="0" algn="l" rtl="0">
                <a:spcBef>
                  <a:spcPts val="0"/>
                </a:spcBef>
                <a:spcAft>
                  <a:spcPts val="0"/>
                </a:spcAft>
                <a:buNone/>
              </a:pPr>
              <a:r>
                <a:rPr lang="en" sz="900">
                  <a:solidFill>
                    <a:srgbClr val="666666"/>
                  </a:solidFill>
                  <a:latin typeface="Open Sans"/>
                  <a:ea typeface="Open Sans"/>
                  <a:cs typeface="Open Sans"/>
                  <a:sym typeface="Open Sans"/>
                </a:rPr>
                <a:t>15 doses of Doxycycline for Gloria Smith</a:t>
              </a:r>
              <a:endParaRPr sz="900">
                <a:solidFill>
                  <a:srgbClr val="666666"/>
                </a:solidFill>
                <a:latin typeface="Open Sans"/>
                <a:ea typeface="Open Sans"/>
                <a:cs typeface="Open Sans"/>
                <a:sym typeface="Open Sans"/>
              </a:endParaRPr>
            </a:p>
          </p:txBody>
        </p:sp>
        <p:sp>
          <p:nvSpPr>
            <p:cNvPr id="203" name="Google Shape;203;p23"/>
            <p:cNvSpPr/>
            <p:nvPr/>
          </p:nvSpPr>
          <p:spPr>
            <a:xfrm>
              <a:off x="7230525" y="2429525"/>
              <a:ext cx="1243200" cy="28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VIEW PRESCRIPTION</a:t>
              </a:r>
              <a:endParaRPr sz="800"/>
            </a:p>
          </p:txBody>
        </p:sp>
        <p:grpSp>
          <p:nvGrpSpPr>
            <p:cNvPr id="204" name="Google Shape;204;p23"/>
            <p:cNvGrpSpPr/>
            <p:nvPr/>
          </p:nvGrpSpPr>
          <p:grpSpPr>
            <a:xfrm>
              <a:off x="4677475" y="2316575"/>
              <a:ext cx="93900" cy="93900"/>
              <a:chOff x="4375400" y="525950"/>
              <a:chExt cx="93900" cy="93900"/>
            </a:xfrm>
          </p:grpSpPr>
          <p:cxnSp>
            <p:nvCxnSpPr>
              <p:cNvPr id="205" name="Google Shape;205;p23"/>
              <p:cNvCxnSpPr/>
              <p:nvPr/>
            </p:nvCxnSpPr>
            <p:spPr>
              <a:xfrm>
                <a:off x="4375400" y="525950"/>
                <a:ext cx="93900" cy="93900"/>
              </a:xfrm>
              <a:prstGeom prst="straightConnector1">
                <a:avLst/>
              </a:prstGeom>
              <a:noFill/>
              <a:ln w="9525" cap="flat" cmpd="sng">
                <a:solidFill>
                  <a:srgbClr val="999999"/>
                </a:solidFill>
                <a:prstDash val="solid"/>
                <a:round/>
                <a:headEnd type="none" w="med" len="med"/>
                <a:tailEnd type="none" w="med" len="med"/>
              </a:ln>
            </p:spPr>
          </p:cxnSp>
          <p:cxnSp>
            <p:nvCxnSpPr>
              <p:cNvPr id="206" name="Google Shape;206;p23"/>
              <p:cNvCxnSpPr/>
              <p:nvPr/>
            </p:nvCxnSpPr>
            <p:spPr>
              <a:xfrm flipH="1">
                <a:off x="4375400" y="525950"/>
                <a:ext cx="93900" cy="93900"/>
              </a:xfrm>
              <a:prstGeom prst="straightConnector1">
                <a:avLst/>
              </a:prstGeom>
              <a:noFill/>
              <a:ln w="9525" cap="flat" cmpd="sng">
                <a:solidFill>
                  <a:srgbClr val="999999"/>
                </a:solidFill>
                <a:prstDash val="solid"/>
                <a:round/>
                <a:headEnd type="none" w="med" len="med"/>
                <a:tailEnd type="none" w="med" len="med"/>
              </a:ln>
            </p:spPr>
          </p:cxnSp>
        </p:grpSp>
      </p:grpSp>
      <p:sp>
        <p:nvSpPr>
          <p:cNvPr id="207" name="Google Shape;207;p23"/>
          <p:cNvSpPr/>
          <p:nvPr/>
        </p:nvSpPr>
        <p:spPr>
          <a:xfrm>
            <a:off x="7230525" y="2429525"/>
            <a:ext cx="1243200" cy="284400"/>
          </a:xfrm>
          <a:prstGeom prst="rect">
            <a:avLst/>
          </a:prstGeom>
          <a:solidFill>
            <a:srgbClr val="1F7F9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VIEW PRESCRIPTION</a:t>
            </a:r>
            <a:endParaRPr sz="800"/>
          </a:p>
        </p:txBody>
      </p:sp>
      <p:sp>
        <p:nvSpPr>
          <p:cNvPr id="208" name="Google Shape;208;p23"/>
          <p:cNvSpPr/>
          <p:nvPr/>
        </p:nvSpPr>
        <p:spPr>
          <a:xfrm>
            <a:off x="7230525" y="2429525"/>
            <a:ext cx="1243200" cy="28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VIEW PRESCRIPTION</a:t>
            </a:r>
            <a:endParaRPr sz="800"/>
          </a:p>
        </p:txBody>
      </p:sp>
      <p:sp>
        <p:nvSpPr>
          <p:cNvPr id="209" name="Google Shape;209;p23"/>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Simple point of sale</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6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On demand support</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Alerts to prepare prescriptions</a:t>
            </a:r>
            <a:endParaRPr sz="1800">
              <a:solidFill>
                <a:srgbClr val="4ABAEB"/>
              </a:solidFill>
              <a:latin typeface="Open Sans ExtraBold"/>
              <a:ea typeface="Open Sans ExtraBold"/>
              <a:cs typeface="Open Sans ExtraBold"/>
              <a:sym typeface="Open Sans ExtraBold"/>
            </a:endParaRPr>
          </a:p>
        </p:txBody>
      </p:sp>
      <p:sp>
        <p:nvSpPr>
          <p:cNvPr id="210" name="Google Shape;210;p23"/>
          <p:cNvSpPr/>
          <p:nvPr/>
        </p:nvSpPr>
        <p:spPr>
          <a:xfrm>
            <a:off x="191600" y="1259175"/>
            <a:ext cx="3699300" cy="10335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23"/>
          <p:cNvGrpSpPr/>
          <p:nvPr/>
        </p:nvGrpSpPr>
        <p:grpSpPr>
          <a:xfrm>
            <a:off x="4609800" y="953832"/>
            <a:ext cx="4023000" cy="4361323"/>
            <a:chOff x="4826225" y="1412450"/>
            <a:chExt cx="3600000" cy="3902750"/>
          </a:xfrm>
        </p:grpSpPr>
        <p:sp>
          <p:nvSpPr>
            <p:cNvPr id="212" name="Google Shape;212;p23"/>
            <p:cNvSpPr/>
            <p:nvPr/>
          </p:nvSpPr>
          <p:spPr>
            <a:xfrm>
              <a:off x="4826225" y="1412450"/>
              <a:ext cx="3600000" cy="37800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txBox="1"/>
            <p:nvPr/>
          </p:nvSpPr>
          <p:spPr>
            <a:xfrm>
              <a:off x="4966150" y="1653925"/>
              <a:ext cx="28062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pen Sans Light"/>
                  <a:ea typeface="Open Sans Light"/>
                  <a:cs typeface="Open Sans Light"/>
                  <a:sym typeface="Open Sans Light"/>
                </a:rPr>
                <a:t>Gloria Smith</a:t>
              </a:r>
              <a:endParaRPr sz="1800">
                <a:latin typeface="Open Sans Light"/>
                <a:ea typeface="Open Sans Light"/>
                <a:cs typeface="Open Sans Light"/>
                <a:sym typeface="Open Sans Light"/>
              </a:endParaRPr>
            </a:p>
          </p:txBody>
        </p:sp>
        <p:sp>
          <p:nvSpPr>
            <p:cNvPr id="214" name="Google Shape;214;p23"/>
            <p:cNvSpPr/>
            <p:nvPr/>
          </p:nvSpPr>
          <p:spPr>
            <a:xfrm>
              <a:off x="5098875" y="2216475"/>
              <a:ext cx="2997300" cy="1870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txBox="1"/>
            <p:nvPr/>
          </p:nvSpPr>
          <p:spPr>
            <a:xfrm>
              <a:off x="5098875" y="2607150"/>
              <a:ext cx="2036700" cy="10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Product: </a:t>
              </a:r>
              <a:br>
                <a:rPr lang="en" sz="1000" b="1">
                  <a:solidFill>
                    <a:srgbClr val="434343"/>
                  </a:solidFill>
                  <a:latin typeface="Open Sans"/>
                  <a:ea typeface="Open Sans"/>
                  <a:cs typeface="Open Sans"/>
                  <a:sym typeface="Open Sans"/>
                </a:rPr>
              </a:br>
              <a:r>
                <a:rPr lang="en" sz="1000">
                  <a:solidFill>
                    <a:srgbClr val="434343"/>
                  </a:solidFill>
                  <a:latin typeface="Open Sans"/>
                  <a:ea typeface="Open Sans"/>
                  <a:cs typeface="Open Sans"/>
                  <a:sym typeface="Open Sans"/>
                </a:rPr>
                <a:t>Doxycycline</a:t>
              </a:r>
              <a:endParaRPr sz="1000">
                <a:solidFill>
                  <a:srgbClr val="434343"/>
                </a:solidFill>
                <a:latin typeface="Open Sans"/>
                <a:ea typeface="Open Sans"/>
                <a:cs typeface="Open Sans"/>
                <a:sym typeface="Open Sans"/>
              </a:endParaRPr>
            </a:p>
            <a:p>
              <a:pPr marL="0" lvl="0" indent="0" algn="l" rtl="0">
                <a:spcBef>
                  <a:spcPts val="0"/>
                </a:spcBef>
                <a:spcAft>
                  <a:spcPts val="0"/>
                </a:spcAft>
                <a:buNone/>
              </a:pPr>
              <a:endParaRPr sz="10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1000" b="1">
                  <a:solidFill>
                    <a:srgbClr val="434343"/>
                  </a:solidFill>
                  <a:latin typeface="Open Sans"/>
                  <a:ea typeface="Open Sans"/>
                  <a:cs typeface="Open Sans"/>
                  <a:sym typeface="Open Sans"/>
                </a:rPr>
                <a:t>Quantity:</a:t>
              </a:r>
              <a:endParaRPr sz="10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1000">
                  <a:solidFill>
                    <a:srgbClr val="434343"/>
                  </a:solidFill>
                  <a:latin typeface="Open Sans"/>
                  <a:ea typeface="Open Sans"/>
                  <a:cs typeface="Open Sans"/>
                  <a:sym typeface="Open Sans"/>
                </a:rPr>
                <a:t>15 doses</a:t>
              </a:r>
              <a:endParaRPr sz="1000">
                <a:solidFill>
                  <a:srgbClr val="434343"/>
                </a:solidFill>
                <a:latin typeface="Open Sans"/>
                <a:ea typeface="Open Sans"/>
                <a:cs typeface="Open Sans"/>
                <a:sym typeface="Open Sans"/>
              </a:endParaRPr>
            </a:p>
            <a:p>
              <a:pPr marL="0" lvl="0" indent="0" algn="l" rtl="0">
                <a:spcBef>
                  <a:spcPts val="0"/>
                </a:spcBef>
                <a:spcAft>
                  <a:spcPts val="0"/>
                </a:spcAft>
                <a:buNone/>
              </a:pPr>
              <a:endParaRPr sz="1000">
                <a:solidFill>
                  <a:srgbClr val="434343"/>
                </a:solidFill>
                <a:latin typeface="Open Sans"/>
                <a:ea typeface="Open Sans"/>
                <a:cs typeface="Open Sans"/>
                <a:sym typeface="Open Sans"/>
              </a:endParaRPr>
            </a:p>
          </p:txBody>
        </p:sp>
        <p:sp>
          <p:nvSpPr>
            <p:cNvPr id="216" name="Google Shape;216;p23"/>
            <p:cNvSpPr txBox="1"/>
            <p:nvPr/>
          </p:nvSpPr>
          <p:spPr>
            <a:xfrm>
              <a:off x="6313900" y="2607150"/>
              <a:ext cx="1572000" cy="10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Quantity:</a:t>
              </a:r>
              <a:endParaRPr sz="10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1000">
                  <a:solidFill>
                    <a:srgbClr val="434343"/>
                  </a:solidFill>
                  <a:latin typeface="Open Sans"/>
                  <a:ea typeface="Open Sans"/>
                  <a:cs typeface="Open Sans"/>
                  <a:sym typeface="Open Sans"/>
                </a:rPr>
                <a:t>15 doses</a:t>
              </a:r>
              <a:endParaRPr sz="1000">
                <a:solidFill>
                  <a:srgbClr val="434343"/>
                </a:solidFill>
                <a:latin typeface="Open Sans"/>
                <a:ea typeface="Open Sans"/>
                <a:cs typeface="Open Sans"/>
                <a:sym typeface="Open Sans"/>
              </a:endParaRPr>
            </a:p>
            <a:p>
              <a:pPr marL="0" lvl="0" indent="0" algn="l" rtl="0">
                <a:spcBef>
                  <a:spcPts val="0"/>
                </a:spcBef>
                <a:spcAft>
                  <a:spcPts val="0"/>
                </a:spcAft>
                <a:buNone/>
              </a:pPr>
              <a:endParaRPr sz="1000">
                <a:solidFill>
                  <a:srgbClr val="434343"/>
                </a:solidFill>
                <a:latin typeface="Open Sans"/>
                <a:ea typeface="Open Sans"/>
                <a:cs typeface="Open Sans"/>
                <a:sym typeface="Open Sans"/>
              </a:endParaRPr>
            </a:p>
            <a:p>
              <a:pPr marL="0" lvl="0" indent="0" algn="l" rtl="0">
                <a:spcBef>
                  <a:spcPts val="0"/>
                </a:spcBef>
                <a:spcAft>
                  <a:spcPts val="0"/>
                </a:spcAft>
                <a:buNone/>
              </a:pPr>
              <a:r>
                <a:rPr lang="en" sz="1000" b="1">
                  <a:solidFill>
                    <a:srgbClr val="434343"/>
                  </a:solidFill>
                  <a:latin typeface="Open Sans"/>
                  <a:ea typeface="Open Sans"/>
                  <a:cs typeface="Open Sans"/>
                  <a:sym typeface="Open Sans"/>
                </a:rPr>
                <a:t>Ordered by:</a:t>
              </a:r>
              <a:endParaRPr sz="10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1000">
                  <a:solidFill>
                    <a:srgbClr val="434343"/>
                  </a:solidFill>
                  <a:latin typeface="Open Sans"/>
                  <a:ea typeface="Open Sans"/>
                  <a:cs typeface="Open Sans"/>
                  <a:sym typeface="Open Sans"/>
                </a:rPr>
                <a:t>Facility A</a:t>
              </a:r>
              <a:endParaRPr sz="1000">
                <a:solidFill>
                  <a:srgbClr val="434343"/>
                </a:solidFill>
                <a:latin typeface="Open Sans"/>
                <a:ea typeface="Open Sans"/>
                <a:cs typeface="Open Sans"/>
                <a:sym typeface="Open Sans"/>
              </a:endParaRPr>
            </a:p>
            <a:p>
              <a:pPr marL="0" lvl="0" indent="0" algn="l" rtl="0">
                <a:spcBef>
                  <a:spcPts val="0"/>
                </a:spcBef>
                <a:spcAft>
                  <a:spcPts val="0"/>
                </a:spcAft>
                <a:buNone/>
              </a:pPr>
              <a:endParaRPr sz="1000">
                <a:solidFill>
                  <a:srgbClr val="434343"/>
                </a:solidFill>
                <a:latin typeface="Open Sans"/>
                <a:ea typeface="Open Sans"/>
                <a:cs typeface="Open Sans"/>
                <a:sym typeface="Open Sans"/>
              </a:endParaRPr>
            </a:p>
          </p:txBody>
        </p:sp>
        <p:sp>
          <p:nvSpPr>
            <p:cNvPr id="217" name="Google Shape;217;p23"/>
            <p:cNvSpPr txBox="1"/>
            <p:nvPr/>
          </p:nvSpPr>
          <p:spPr>
            <a:xfrm>
              <a:off x="5098875" y="4201350"/>
              <a:ext cx="2700900" cy="3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Open Sans"/>
                  <a:ea typeface="Open Sans"/>
                  <a:cs typeface="Open Sans"/>
                  <a:sym typeface="Open Sans"/>
                </a:rPr>
                <a:t>PATIENT RECORD</a:t>
              </a: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000">
                <a:solidFill>
                  <a:srgbClr val="434343"/>
                </a:solidFill>
                <a:latin typeface="Open Sans"/>
                <a:ea typeface="Open Sans"/>
                <a:cs typeface="Open Sans"/>
                <a:sym typeface="Open Sans"/>
              </a:endParaRPr>
            </a:p>
          </p:txBody>
        </p:sp>
        <p:sp>
          <p:nvSpPr>
            <p:cNvPr id="218" name="Google Shape;218;p23"/>
            <p:cNvSpPr txBox="1"/>
            <p:nvPr/>
          </p:nvSpPr>
          <p:spPr>
            <a:xfrm>
              <a:off x="5108800" y="2292675"/>
              <a:ext cx="2700900" cy="3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NEW PRESCRIPTION 09/10/19</a:t>
              </a:r>
              <a:endParaRPr sz="1000">
                <a:solidFill>
                  <a:srgbClr val="434343"/>
                </a:solidFill>
                <a:latin typeface="Open Sans"/>
                <a:ea typeface="Open Sans"/>
                <a:cs typeface="Open Sans"/>
                <a:sym typeface="Open Sans"/>
              </a:endParaRPr>
            </a:p>
            <a:p>
              <a:pPr marL="0" lvl="0" indent="0" algn="l" rtl="0">
                <a:spcBef>
                  <a:spcPts val="0"/>
                </a:spcBef>
                <a:spcAft>
                  <a:spcPts val="0"/>
                </a:spcAft>
                <a:buNone/>
              </a:pPr>
              <a:endParaRPr sz="1000">
                <a:solidFill>
                  <a:srgbClr val="434343"/>
                </a:solidFill>
                <a:latin typeface="Open Sans"/>
                <a:ea typeface="Open Sans"/>
                <a:cs typeface="Open Sans"/>
                <a:sym typeface="Open Sans"/>
              </a:endParaRPr>
            </a:p>
          </p:txBody>
        </p:sp>
        <p:sp>
          <p:nvSpPr>
            <p:cNvPr id="219" name="Google Shape;219;p23"/>
            <p:cNvSpPr/>
            <p:nvPr/>
          </p:nvSpPr>
          <p:spPr>
            <a:xfrm>
              <a:off x="5174650" y="3640650"/>
              <a:ext cx="1243200" cy="28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PREP PRESCRIPTION</a:t>
              </a:r>
              <a:endParaRPr sz="800"/>
            </a:p>
          </p:txBody>
        </p:sp>
        <p:sp>
          <p:nvSpPr>
            <p:cNvPr id="220" name="Google Shape;220;p23"/>
            <p:cNvSpPr/>
            <p:nvPr/>
          </p:nvSpPr>
          <p:spPr>
            <a:xfrm>
              <a:off x="5108800" y="4578700"/>
              <a:ext cx="2997300" cy="7365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highlight>
                  <a:srgbClr val="FFFFFF"/>
                </a:highlight>
                <a:latin typeface="Open Sans"/>
                <a:ea typeface="Open Sans"/>
                <a:cs typeface="Open Sans"/>
                <a:sym typeface="Open Sans"/>
              </a:endParaRPr>
            </a:p>
          </p:txBody>
        </p:sp>
        <p:sp>
          <p:nvSpPr>
            <p:cNvPr id="221" name="Google Shape;221;p23"/>
            <p:cNvSpPr txBox="1"/>
            <p:nvPr/>
          </p:nvSpPr>
          <p:spPr>
            <a:xfrm>
              <a:off x="6313900" y="4683225"/>
              <a:ext cx="1243200" cy="5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434343"/>
                  </a:solidFill>
                  <a:latin typeface="Open Sans"/>
                  <a:ea typeface="Open Sans"/>
                  <a:cs typeface="Open Sans"/>
                  <a:sym typeface="Open Sans"/>
                </a:rPr>
                <a:t>10/11/78</a:t>
              </a:r>
              <a:endParaRPr sz="1050">
                <a:solidFill>
                  <a:srgbClr val="434343"/>
                </a:solidFill>
                <a:latin typeface="Open Sans"/>
                <a:ea typeface="Open Sans"/>
                <a:cs typeface="Open Sans"/>
                <a:sym typeface="Open Sans"/>
              </a:endParaRPr>
            </a:p>
            <a:p>
              <a:pPr marL="0" lvl="0" indent="0" algn="l" rtl="0">
                <a:spcBef>
                  <a:spcPts val="0"/>
                </a:spcBef>
                <a:spcAft>
                  <a:spcPts val="0"/>
                </a:spcAft>
                <a:buNone/>
              </a:pPr>
              <a:r>
                <a:rPr lang="en" sz="1050">
                  <a:solidFill>
                    <a:srgbClr val="434343"/>
                  </a:solidFill>
                  <a:latin typeface="Open Sans"/>
                  <a:ea typeface="Open Sans"/>
                  <a:cs typeface="Open Sans"/>
                  <a:sym typeface="Open Sans"/>
                </a:rPr>
                <a:t>41/F</a:t>
              </a:r>
              <a:endParaRPr sz="1050">
                <a:solidFill>
                  <a:srgbClr val="434343"/>
                </a:solidFill>
                <a:latin typeface="Open Sans"/>
                <a:ea typeface="Open Sans"/>
                <a:cs typeface="Open Sans"/>
                <a:sym typeface="Open Sans"/>
              </a:endParaRPr>
            </a:p>
            <a:p>
              <a:pPr marL="0" lvl="0" indent="0" algn="l" rtl="0">
                <a:spcBef>
                  <a:spcPts val="0"/>
                </a:spcBef>
                <a:spcAft>
                  <a:spcPts val="0"/>
                </a:spcAft>
                <a:buNone/>
              </a:pPr>
              <a:r>
                <a:rPr lang="en" sz="1050">
                  <a:solidFill>
                    <a:srgbClr val="434343"/>
                  </a:solidFill>
                  <a:latin typeface="Open Sans"/>
                  <a:ea typeface="Open Sans"/>
                  <a:cs typeface="Open Sans"/>
                  <a:sym typeface="Open Sans"/>
                </a:rPr>
                <a:t>62/130</a:t>
              </a:r>
              <a:endParaRPr sz="1050">
                <a:solidFill>
                  <a:srgbClr val="434343"/>
                </a:solidFill>
                <a:latin typeface="Open Sans"/>
                <a:ea typeface="Open Sans"/>
                <a:cs typeface="Open Sans"/>
                <a:sym typeface="Open Sans"/>
              </a:endParaRPr>
            </a:p>
          </p:txBody>
        </p:sp>
        <p:sp>
          <p:nvSpPr>
            <p:cNvPr id="222" name="Google Shape;222;p23"/>
            <p:cNvSpPr txBox="1"/>
            <p:nvPr/>
          </p:nvSpPr>
          <p:spPr>
            <a:xfrm>
              <a:off x="5278900" y="4683225"/>
              <a:ext cx="1034700" cy="5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b="1">
                  <a:solidFill>
                    <a:srgbClr val="434343"/>
                  </a:solidFill>
                  <a:latin typeface="Open Sans"/>
                  <a:ea typeface="Open Sans"/>
                  <a:cs typeface="Open Sans"/>
                  <a:sym typeface="Open Sans"/>
                </a:rPr>
                <a:t>DOB: </a:t>
              </a:r>
              <a:endParaRPr sz="1050" b="1">
                <a:solidFill>
                  <a:srgbClr val="434343"/>
                </a:solidFill>
                <a:latin typeface="Open Sans"/>
                <a:ea typeface="Open Sans"/>
                <a:cs typeface="Open Sans"/>
                <a:sym typeface="Open Sans"/>
              </a:endParaRPr>
            </a:p>
            <a:p>
              <a:pPr marL="0" lvl="0" indent="0" algn="l" rtl="0">
                <a:spcBef>
                  <a:spcPts val="0"/>
                </a:spcBef>
                <a:spcAft>
                  <a:spcPts val="0"/>
                </a:spcAft>
                <a:buNone/>
              </a:pPr>
              <a:r>
                <a:rPr lang="en" sz="1050" b="1">
                  <a:solidFill>
                    <a:srgbClr val="434343"/>
                  </a:solidFill>
                  <a:latin typeface="Open Sans"/>
                  <a:ea typeface="Open Sans"/>
                  <a:cs typeface="Open Sans"/>
                  <a:sym typeface="Open Sans"/>
                </a:rPr>
                <a:t>Age/Gender:</a:t>
              </a:r>
              <a:endParaRPr sz="1050" b="1">
                <a:solidFill>
                  <a:srgbClr val="434343"/>
                </a:solidFill>
                <a:latin typeface="Open Sans"/>
                <a:ea typeface="Open Sans"/>
                <a:cs typeface="Open Sans"/>
                <a:sym typeface="Open Sans"/>
              </a:endParaRPr>
            </a:p>
            <a:p>
              <a:pPr marL="0" lvl="0" indent="0" algn="l" rtl="0">
                <a:spcBef>
                  <a:spcPts val="0"/>
                </a:spcBef>
                <a:spcAft>
                  <a:spcPts val="0"/>
                </a:spcAft>
                <a:buNone/>
              </a:pPr>
              <a:r>
                <a:rPr lang="en" sz="1050" b="1">
                  <a:solidFill>
                    <a:srgbClr val="434343"/>
                  </a:solidFill>
                  <a:latin typeface="Open Sans"/>
                  <a:ea typeface="Open Sans"/>
                  <a:cs typeface="Open Sans"/>
                  <a:sym typeface="Open Sans"/>
                </a:rPr>
                <a:t>Hgt./Weight: </a:t>
              </a:r>
              <a:endParaRPr b="1">
                <a:solidFill>
                  <a:srgbClr val="434343"/>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p:tgtEl>
                                          <p:spTgt spid="20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childTnLst>
                          </p:cTn>
                        </p:par>
                        <p:par>
                          <p:cTn id="11" fill="hold">
                            <p:stCondLst>
                              <p:cond delay="800"/>
                            </p:stCondLst>
                            <p:childTnLst>
                              <p:par>
                                <p:cTn id="12" presetID="1" presetClass="entr" presetSubtype="0" fill="hold" nodeType="afterEffect">
                                  <p:stCondLst>
                                    <p:cond delay="0"/>
                                  </p:stCondLst>
                                  <p:childTnLst>
                                    <p:set>
                                      <p:cBhvr>
                                        <p:cTn id="13" dur="1" fill="hold">
                                          <p:stCondLst>
                                            <p:cond delay="0"/>
                                          </p:stCondLst>
                                        </p:cTn>
                                        <p:tgtEl>
                                          <p:spTgt spid="20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1"/>
                                        </p:tgtEl>
                                        <p:attrNameLst>
                                          <p:attrName>style.visibility</p:attrName>
                                        </p:attrNameLst>
                                      </p:cBhvr>
                                      <p:to>
                                        <p:strVal val="visible"/>
                                      </p:to>
                                    </p:set>
                                    <p:anim calcmode="lin" valueType="num">
                                      <p:cBhvr additive="base">
                                        <p:cTn id="18" dur="2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24"/>
          <p:cNvGrpSpPr/>
          <p:nvPr/>
        </p:nvGrpSpPr>
        <p:grpSpPr>
          <a:xfrm>
            <a:off x="5054600" y="1872026"/>
            <a:ext cx="4673400" cy="4936500"/>
            <a:chOff x="5054600" y="1872026"/>
            <a:chExt cx="4673400" cy="4936500"/>
          </a:xfrm>
        </p:grpSpPr>
        <p:sp>
          <p:nvSpPr>
            <p:cNvPr id="229" name="Google Shape;229;p24"/>
            <p:cNvSpPr/>
            <p:nvPr/>
          </p:nvSpPr>
          <p:spPr>
            <a:xfrm>
              <a:off x="5054600" y="1886331"/>
              <a:ext cx="4673400" cy="49077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5054600" y="1872026"/>
              <a:ext cx="1140000" cy="4936500"/>
            </a:xfrm>
            <a:prstGeom prst="rect">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24"/>
            <p:cNvPicPr preferRelativeResize="0"/>
            <p:nvPr/>
          </p:nvPicPr>
          <p:blipFill rotWithShape="1">
            <a:blip r:embed="rId3">
              <a:alphaModFix/>
            </a:blip>
            <a:srcRect r="75709"/>
            <a:stretch/>
          </p:blipFill>
          <p:spPr>
            <a:xfrm>
              <a:off x="5344653" y="2184378"/>
              <a:ext cx="559911" cy="499886"/>
            </a:xfrm>
            <a:prstGeom prst="rect">
              <a:avLst/>
            </a:prstGeom>
            <a:noFill/>
            <a:ln>
              <a:noFill/>
            </a:ln>
          </p:spPr>
        </p:pic>
        <p:sp>
          <p:nvSpPr>
            <p:cNvPr id="232" name="Google Shape;232;p24"/>
            <p:cNvSpPr txBox="1"/>
            <p:nvPr/>
          </p:nvSpPr>
          <p:spPr>
            <a:xfrm>
              <a:off x="5054600" y="3381279"/>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Open Sans"/>
                  <a:ea typeface="Open Sans"/>
                  <a:cs typeface="Open Sans"/>
                  <a:sym typeface="Open Sans"/>
                </a:rPr>
                <a:t>HOME</a:t>
              </a:r>
              <a:endParaRPr sz="1000">
                <a:solidFill>
                  <a:srgbClr val="FFFFFF"/>
                </a:solidFill>
                <a:latin typeface="Open Sans"/>
                <a:ea typeface="Open Sans"/>
                <a:cs typeface="Open Sans"/>
                <a:sym typeface="Open Sans"/>
              </a:endParaRPr>
            </a:p>
          </p:txBody>
        </p:sp>
        <p:sp>
          <p:nvSpPr>
            <p:cNvPr id="233" name="Google Shape;233;p24"/>
            <p:cNvSpPr txBox="1"/>
            <p:nvPr/>
          </p:nvSpPr>
          <p:spPr>
            <a:xfrm>
              <a:off x="5054600" y="4175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Open Sans"/>
                  <a:ea typeface="Open Sans"/>
                  <a:cs typeface="Open Sans"/>
                  <a:sym typeface="Open Sans"/>
                </a:rPr>
                <a:t>DISPENSE</a:t>
              </a:r>
              <a:endParaRPr sz="1000">
                <a:solidFill>
                  <a:srgbClr val="FFFFFF"/>
                </a:solidFill>
                <a:latin typeface="Open Sans"/>
                <a:ea typeface="Open Sans"/>
                <a:cs typeface="Open Sans"/>
                <a:sym typeface="Open Sans"/>
              </a:endParaRPr>
            </a:p>
          </p:txBody>
        </p:sp>
        <p:sp>
          <p:nvSpPr>
            <p:cNvPr id="234" name="Google Shape;234;p24"/>
            <p:cNvSpPr txBox="1"/>
            <p:nvPr/>
          </p:nvSpPr>
          <p:spPr>
            <a:xfrm>
              <a:off x="5054600" y="4912213"/>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Open Sans"/>
                  <a:ea typeface="Open Sans"/>
                  <a:cs typeface="Open Sans"/>
                  <a:sym typeface="Open Sans"/>
                </a:rPr>
                <a:t>ORDERS</a:t>
              </a:r>
              <a:endParaRPr sz="1000">
                <a:solidFill>
                  <a:srgbClr val="FFFFFF"/>
                </a:solidFill>
                <a:latin typeface="Open Sans"/>
                <a:ea typeface="Open Sans"/>
                <a:cs typeface="Open Sans"/>
                <a:sym typeface="Open Sans"/>
              </a:endParaRPr>
            </a:p>
          </p:txBody>
        </p:sp>
        <p:sp>
          <p:nvSpPr>
            <p:cNvPr id="235" name="Google Shape;235;p24"/>
            <p:cNvSpPr/>
            <p:nvPr/>
          </p:nvSpPr>
          <p:spPr>
            <a:xfrm>
              <a:off x="6194600" y="2921000"/>
              <a:ext cx="3284400" cy="2340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6814800" y="3663150"/>
              <a:ext cx="2664300" cy="1953900"/>
            </a:xfrm>
            <a:prstGeom prst="roundRect">
              <a:avLst>
                <a:gd name="adj" fmla="val 5460"/>
              </a:avLst>
            </a:prstGeom>
            <a:solidFill>
              <a:srgbClr val="FFFFFF"/>
            </a:solidFill>
            <a:ln>
              <a:noFill/>
            </a:ln>
            <a:effectLst>
              <a:outerShdw blurRad="57150" dist="19050" dir="5400000" algn="bl" rotWithShape="0">
                <a:srgbClr val="666666">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24"/>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Clerks &amp; Cashiers</a:t>
            </a:r>
            <a:endParaRPr>
              <a:solidFill>
                <a:srgbClr val="58595B"/>
              </a:solidFill>
            </a:endParaRPr>
          </a:p>
        </p:txBody>
      </p:sp>
      <p:sp>
        <p:nvSpPr>
          <p:cNvPr id="238" name="Google Shape;238;p24"/>
          <p:cNvSpPr txBox="1"/>
          <p:nvPr/>
        </p:nvSpPr>
        <p:spPr>
          <a:xfrm>
            <a:off x="6379740" y="2184378"/>
            <a:ext cx="2664300" cy="6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E57326"/>
                </a:solidFill>
                <a:latin typeface="Open Sans"/>
                <a:ea typeface="Open Sans"/>
                <a:cs typeface="Open Sans"/>
                <a:sym typeface="Open Sans"/>
              </a:rPr>
              <a:t>Offline Mode</a:t>
            </a:r>
            <a:endParaRPr sz="1000" b="1">
              <a:solidFill>
                <a:srgbClr val="E57326"/>
              </a:solidFill>
              <a:latin typeface="Open Sans"/>
              <a:ea typeface="Open Sans"/>
              <a:cs typeface="Open Sans"/>
              <a:sym typeface="Open Sans"/>
            </a:endParaRPr>
          </a:p>
          <a:p>
            <a:pPr marL="0" lvl="0" indent="0" algn="l" rtl="0">
              <a:spcBef>
                <a:spcPts val="0"/>
              </a:spcBef>
              <a:spcAft>
                <a:spcPts val="0"/>
              </a:spcAft>
              <a:buNone/>
            </a:pPr>
            <a:r>
              <a:rPr lang="en" sz="1000">
                <a:solidFill>
                  <a:srgbClr val="666666"/>
                </a:solidFill>
                <a:latin typeface="Open Sans"/>
                <a:ea typeface="Open Sans"/>
                <a:cs typeface="Open Sans"/>
                <a:sym typeface="Open Sans"/>
              </a:rPr>
              <a:t>Last sync 10/10/19 8:01</a:t>
            </a:r>
            <a:endParaRPr sz="1000">
              <a:solidFill>
                <a:srgbClr val="666666"/>
              </a:solidFill>
              <a:latin typeface="Open Sans"/>
              <a:ea typeface="Open Sans"/>
              <a:cs typeface="Open Sans"/>
              <a:sym typeface="Open Sans"/>
            </a:endParaRPr>
          </a:p>
        </p:txBody>
      </p:sp>
      <p:sp>
        <p:nvSpPr>
          <p:cNvPr id="239" name="Google Shape;239;p24"/>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Simple point of sale</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6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On demand support</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Alerts to prepare prescriptions</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0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Offline mode</a:t>
            </a:r>
            <a:endParaRPr sz="1800">
              <a:solidFill>
                <a:srgbClr val="4ABAEB"/>
              </a:solidFill>
              <a:latin typeface="Open Sans ExtraBold"/>
              <a:ea typeface="Open Sans ExtraBold"/>
              <a:cs typeface="Open Sans ExtraBold"/>
              <a:sym typeface="Open Sans ExtraBold"/>
            </a:endParaRPr>
          </a:p>
        </p:txBody>
      </p:sp>
      <p:sp>
        <p:nvSpPr>
          <p:cNvPr id="240" name="Google Shape;240;p24"/>
          <p:cNvSpPr/>
          <p:nvPr/>
        </p:nvSpPr>
        <p:spPr>
          <a:xfrm>
            <a:off x="191600" y="1259175"/>
            <a:ext cx="3699300" cy="16653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00"/>
                                        <p:tgtEl>
                                          <p:spTgt spid="228"/>
                                        </p:tgtEl>
                                      </p:cBhvr>
                                    </p:animEffect>
                                  </p:childTnLst>
                                </p:cTn>
                              </p:par>
                            </p:childTnLst>
                          </p:cTn>
                        </p:par>
                        <p:par>
                          <p:cTn id="8" fill="hold">
                            <p:stCondLst>
                              <p:cond delay="200"/>
                            </p:stCondLst>
                            <p:childTnLst>
                              <p:par>
                                <p:cTn id="9" presetID="2" presetClass="entr" presetSubtype="2" fill="hold" nodeType="afterEffect">
                                  <p:stCondLst>
                                    <p:cond delay="0"/>
                                  </p:stCondLst>
                                  <p:childTnLst>
                                    <p:set>
                                      <p:cBhvr>
                                        <p:cTn id="10" dur="1" fill="hold">
                                          <p:stCondLst>
                                            <p:cond delay="0"/>
                                          </p:stCondLst>
                                        </p:cTn>
                                        <p:tgtEl>
                                          <p:spTgt spid="238"/>
                                        </p:tgtEl>
                                        <p:attrNameLst>
                                          <p:attrName>style.visibility</p:attrName>
                                        </p:attrNameLst>
                                      </p:cBhvr>
                                      <p:to>
                                        <p:strVal val="visible"/>
                                      </p:to>
                                    </p:set>
                                    <p:anim calcmode="lin" valueType="num">
                                      <p:cBhvr additive="base">
                                        <p:cTn id="11" dur="500"/>
                                        <p:tgtEl>
                                          <p:spTgt spid="2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5"/>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25"/>
          <p:cNvPicPr preferRelativeResize="0"/>
          <p:nvPr/>
        </p:nvPicPr>
        <p:blipFill/>
        <p:spPr>
          <a:xfrm rot="-5400000">
            <a:off x="4857324" y="1600476"/>
            <a:ext cx="3858374" cy="2309024"/>
          </a:xfrm>
          <a:prstGeom prst="rect">
            <a:avLst/>
          </a:prstGeom>
          <a:noFill/>
          <a:ln>
            <a:noFill/>
          </a:ln>
        </p:spPr>
      </p:pic>
      <p:sp>
        <p:nvSpPr>
          <p:cNvPr id="247" name="Google Shape;247;p25"/>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Clerks &amp; Cashiers</a:t>
            </a:r>
            <a:endParaRPr>
              <a:solidFill>
                <a:srgbClr val="58595B"/>
              </a:solidFill>
            </a:endParaRPr>
          </a:p>
        </p:txBody>
      </p:sp>
      <p:sp>
        <p:nvSpPr>
          <p:cNvPr id="248" name="Google Shape;248;p25"/>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Simple point of sale</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6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On demand support</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Alerts to prepare prescriptions</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Offline mode</a:t>
            </a:r>
            <a:endParaRPr sz="1800">
              <a:solidFill>
                <a:srgbClr val="4ABAEB"/>
              </a:solidFill>
              <a:latin typeface="Open Sans ExtraBold"/>
              <a:ea typeface="Open Sans ExtraBold"/>
              <a:cs typeface="Open Sans ExtraBold"/>
              <a:sym typeface="Open Sans ExtraBold"/>
            </a:endParaRPr>
          </a:p>
          <a:p>
            <a:pPr marL="182880" lvl="0" indent="-251459" algn="l" rtl="0">
              <a:lnSpc>
                <a:spcPct val="100000"/>
              </a:lnSpc>
              <a:spcBef>
                <a:spcPts val="16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Safety check</a:t>
            </a:r>
            <a:endParaRPr sz="1800">
              <a:solidFill>
                <a:srgbClr val="4ABAEB"/>
              </a:solidFill>
              <a:latin typeface="Open Sans ExtraBold"/>
              <a:ea typeface="Open Sans ExtraBold"/>
              <a:cs typeface="Open Sans ExtraBold"/>
              <a:sym typeface="Open Sans ExtraBold"/>
            </a:endParaRPr>
          </a:p>
        </p:txBody>
      </p:sp>
      <p:sp>
        <p:nvSpPr>
          <p:cNvPr id="249" name="Google Shape;249;p25"/>
          <p:cNvSpPr/>
          <p:nvPr/>
        </p:nvSpPr>
        <p:spPr>
          <a:xfrm>
            <a:off x="191600" y="1259175"/>
            <a:ext cx="3699300" cy="21306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25"/>
          <p:cNvGrpSpPr/>
          <p:nvPr/>
        </p:nvGrpSpPr>
        <p:grpSpPr>
          <a:xfrm>
            <a:off x="5474612" y="1343225"/>
            <a:ext cx="2623800" cy="2623800"/>
            <a:chOff x="5474612" y="1343225"/>
            <a:chExt cx="2623800" cy="2623800"/>
          </a:xfrm>
        </p:grpSpPr>
        <p:sp>
          <p:nvSpPr>
            <p:cNvPr id="251" name="Google Shape;251;p25"/>
            <p:cNvSpPr/>
            <p:nvPr/>
          </p:nvSpPr>
          <p:spPr>
            <a:xfrm>
              <a:off x="5474612" y="1343225"/>
              <a:ext cx="2623800" cy="2623800"/>
            </a:xfrm>
            <a:prstGeom prst="ellipse">
              <a:avLst/>
            </a:prstGeom>
            <a:solidFill>
              <a:srgbClr val="38761D">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25"/>
            <p:cNvGrpSpPr/>
            <p:nvPr/>
          </p:nvGrpSpPr>
          <p:grpSpPr>
            <a:xfrm>
              <a:off x="6165478" y="2203962"/>
              <a:ext cx="1307111" cy="902348"/>
              <a:chOff x="3605222" y="1190761"/>
              <a:chExt cx="99937" cy="69000"/>
            </a:xfrm>
          </p:grpSpPr>
          <p:cxnSp>
            <p:nvCxnSpPr>
              <p:cNvPr id="253" name="Google Shape;253;p25"/>
              <p:cNvCxnSpPr/>
              <p:nvPr/>
            </p:nvCxnSpPr>
            <p:spPr>
              <a:xfrm>
                <a:off x="3605222" y="1224359"/>
                <a:ext cx="35400" cy="35400"/>
              </a:xfrm>
              <a:prstGeom prst="straightConnector1">
                <a:avLst/>
              </a:prstGeom>
              <a:noFill/>
              <a:ln w="114300" cap="flat" cmpd="sng">
                <a:solidFill>
                  <a:srgbClr val="FFFFFF"/>
                </a:solidFill>
                <a:prstDash val="solid"/>
                <a:round/>
                <a:headEnd type="none" w="med" len="med"/>
                <a:tailEnd type="none" w="med" len="med"/>
              </a:ln>
            </p:spPr>
          </p:cxnSp>
          <p:cxnSp>
            <p:nvCxnSpPr>
              <p:cNvPr id="254" name="Google Shape;254;p25"/>
              <p:cNvCxnSpPr/>
              <p:nvPr/>
            </p:nvCxnSpPr>
            <p:spPr>
              <a:xfrm flipH="1">
                <a:off x="3634059" y="1190761"/>
                <a:ext cx="71100" cy="69000"/>
              </a:xfrm>
              <a:prstGeom prst="straightConnector1">
                <a:avLst/>
              </a:prstGeom>
              <a:noFill/>
              <a:ln w="114300" cap="flat" cmpd="sng">
                <a:solidFill>
                  <a:srgbClr val="FFFFFF"/>
                </a:solidFill>
                <a:prstDash val="solid"/>
                <a:round/>
                <a:headEnd type="none" w="med" len="med"/>
                <a:tailEnd type="none" w="med" len="med"/>
              </a:ln>
            </p:spPr>
          </p:cxn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txBox="1"/>
          <p:nvPr/>
        </p:nvSpPr>
        <p:spPr>
          <a:xfrm>
            <a:off x="482100" y="471050"/>
            <a:ext cx="32388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Healthcare Providers</a:t>
            </a:r>
            <a:endParaRPr>
              <a:solidFill>
                <a:srgbClr val="58595B"/>
              </a:solidFill>
            </a:endParaRPr>
          </a:p>
        </p:txBody>
      </p:sp>
      <p:grpSp>
        <p:nvGrpSpPr>
          <p:cNvPr id="261" name="Google Shape;261;p26"/>
          <p:cNvGrpSpPr/>
          <p:nvPr/>
        </p:nvGrpSpPr>
        <p:grpSpPr>
          <a:xfrm>
            <a:off x="4873625" y="685800"/>
            <a:ext cx="3505200" cy="489000"/>
            <a:chOff x="4873625" y="685800"/>
            <a:chExt cx="3505200" cy="489000"/>
          </a:xfrm>
        </p:grpSpPr>
        <p:sp>
          <p:nvSpPr>
            <p:cNvPr id="262" name="Google Shape;262;p26"/>
            <p:cNvSpPr/>
            <p:nvPr/>
          </p:nvSpPr>
          <p:spPr>
            <a:xfrm>
              <a:off x="4873625" y="685800"/>
              <a:ext cx="3505200" cy="489000"/>
            </a:xfrm>
            <a:prstGeom prst="roundRect">
              <a:avLst>
                <a:gd name="adj" fmla="val 50000"/>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Open Sans SemiBold"/>
                  <a:ea typeface="Open Sans SemiBold"/>
                  <a:cs typeface="Open Sans SemiBold"/>
                  <a:sym typeface="Open Sans SemiBold"/>
                </a:rPr>
                <a:t>Doxycycline</a:t>
              </a:r>
              <a:endParaRPr sz="1200">
                <a:latin typeface="Open Sans SemiBold"/>
                <a:ea typeface="Open Sans SemiBold"/>
                <a:cs typeface="Open Sans SemiBold"/>
                <a:sym typeface="Open Sans SemiBold"/>
              </a:endParaRPr>
            </a:p>
          </p:txBody>
        </p:sp>
        <p:grpSp>
          <p:nvGrpSpPr>
            <p:cNvPr id="263" name="Google Shape;263;p26"/>
            <p:cNvGrpSpPr/>
            <p:nvPr/>
          </p:nvGrpSpPr>
          <p:grpSpPr>
            <a:xfrm>
              <a:off x="8016564" y="851562"/>
              <a:ext cx="157470" cy="157470"/>
              <a:chOff x="4375400" y="525950"/>
              <a:chExt cx="93900" cy="93900"/>
            </a:xfrm>
          </p:grpSpPr>
          <p:cxnSp>
            <p:nvCxnSpPr>
              <p:cNvPr id="264" name="Google Shape;264;p26"/>
              <p:cNvCxnSpPr/>
              <p:nvPr/>
            </p:nvCxnSpPr>
            <p:spPr>
              <a:xfrm>
                <a:off x="4375400" y="525950"/>
                <a:ext cx="93900" cy="93900"/>
              </a:xfrm>
              <a:prstGeom prst="straightConnector1">
                <a:avLst/>
              </a:prstGeom>
              <a:noFill/>
              <a:ln w="19050" cap="flat" cmpd="sng">
                <a:solidFill>
                  <a:srgbClr val="E57326"/>
                </a:solidFill>
                <a:prstDash val="solid"/>
                <a:round/>
                <a:headEnd type="none" w="med" len="med"/>
                <a:tailEnd type="none" w="med" len="med"/>
              </a:ln>
            </p:spPr>
          </p:cxnSp>
          <p:cxnSp>
            <p:nvCxnSpPr>
              <p:cNvPr id="265" name="Google Shape;265;p26"/>
              <p:cNvCxnSpPr/>
              <p:nvPr/>
            </p:nvCxnSpPr>
            <p:spPr>
              <a:xfrm flipH="1">
                <a:off x="4375400" y="525950"/>
                <a:ext cx="93900" cy="93900"/>
              </a:xfrm>
              <a:prstGeom prst="straightConnector1">
                <a:avLst/>
              </a:prstGeom>
              <a:noFill/>
              <a:ln w="19050" cap="flat" cmpd="sng">
                <a:solidFill>
                  <a:srgbClr val="E57326"/>
                </a:solidFill>
                <a:prstDash val="solid"/>
                <a:round/>
                <a:headEnd type="none" w="med" len="med"/>
                <a:tailEnd type="none" w="med" len="med"/>
              </a:ln>
            </p:spPr>
          </p:cxnSp>
        </p:grpSp>
      </p:grpSp>
      <p:sp>
        <p:nvSpPr>
          <p:cNvPr id="266" name="Google Shape;266;p26"/>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182880" lvl="0" indent="-251459" algn="l" rtl="0">
              <a:lnSpc>
                <a:spcPct val="100000"/>
              </a:lnSpc>
              <a:spcBef>
                <a:spcPts val="10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Search product availability</a:t>
            </a:r>
            <a:endParaRPr sz="1800">
              <a:solidFill>
                <a:srgbClr val="4ABAEB"/>
              </a:solidFill>
              <a:latin typeface="Open Sans ExtraBold"/>
              <a:ea typeface="Open Sans ExtraBold"/>
              <a:cs typeface="Open Sans ExtraBold"/>
              <a:sym typeface="Open Sans ExtraBold"/>
            </a:endParaRPr>
          </a:p>
        </p:txBody>
      </p:sp>
      <p:grpSp>
        <p:nvGrpSpPr>
          <p:cNvPr id="267" name="Google Shape;267;p26"/>
          <p:cNvGrpSpPr/>
          <p:nvPr/>
        </p:nvGrpSpPr>
        <p:grpSpPr>
          <a:xfrm>
            <a:off x="4968425" y="1418775"/>
            <a:ext cx="3315600" cy="964250"/>
            <a:chOff x="4968425" y="1418775"/>
            <a:chExt cx="3315600" cy="964250"/>
          </a:xfrm>
        </p:grpSpPr>
        <p:grpSp>
          <p:nvGrpSpPr>
            <p:cNvPr id="268" name="Google Shape;268;p26"/>
            <p:cNvGrpSpPr/>
            <p:nvPr/>
          </p:nvGrpSpPr>
          <p:grpSpPr>
            <a:xfrm>
              <a:off x="4968425" y="1418775"/>
              <a:ext cx="3315600" cy="964250"/>
              <a:chOff x="4968425" y="1418775"/>
              <a:chExt cx="3315600" cy="964250"/>
            </a:xfrm>
          </p:grpSpPr>
          <p:grpSp>
            <p:nvGrpSpPr>
              <p:cNvPr id="269" name="Google Shape;269;p26"/>
              <p:cNvGrpSpPr/>
              <p:nvPr/>
            </p:nvGrpSpPr>
            <p:grpSpPr>
              <a:xfrm>
                <a:off x="4968425" y="1418775"/>
                <a:ext cx="3315600" cy="963900"/>
                <a:chOff x="4968425" y="1571175"/>
                <a:chExt cx="3315600" cy="963900"/>
              </a:xfrm>
            </p:grpSpPr>
            <p:sp>
              <p:nvSpPr>
                <p:cNvPr id="270" name="Google Shape;270;p26"/>
                <p:cNvSpPr/>
                <p:nvPr/>
              </p:nvSpPr>
              <p:spPr>
                <a:xfrm>
                  <a:off x="4968425" y="1571175"/>
                  <a:ext cx="3315600" cy="9639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txBox="1"/>
                <p:nvPr/>
              </p:nvSpPr>
              <p:spPr>
                <a:xfrm>
                  <a:off x="5016500" y="1579000"/>
                  <a:ext cx="22782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Facility One</a:t>
                  </a:r>
                  <a:br>
                    <a:rPr lang="en">
                      <a:solidFill>
                        <a:srgbClr val="434343"/>
                      </a:solidFill>
                      <a:latin typeface="Open Sans"/>
                      <a:ea typeface="Open Sans"/>
                      <a:cs typeface="Open Sans"/>
                      <a:sym typeface="Open Sans"/>
                    </a:rPr>
                  </a:br>
                  <a:r>
                    <a:rPr lang="en" sz="1000">
                      <a:solidFill>
                        <a:srgbClr val="999999"/>
                      </a:solidFill>
                      <a:latin typeface="Open Sans"/>
                      <a:ea typeface="Open Sans"/>
                      <a:cs typeface="Open Sans"/>
                      <a:sym typeface="Open Sans"/>
                    </a:rPr>
                    <a:t>1234 Street, City</a:t>
                  </a:r>
                  <a:endParaRPr sz="1000">
                    <a:solidFill>
                      <a:srgbClr val="999999"/>
                    </a:solidFill>
                    <a:latin typeface="Open Sans"/>
                    <a:ea typeface="Open Sans"/>
                    <a:cs typeface="Open Sans"/>
                    <a:sym typeface="Open Sans"/>
                  </a:endParaRPr>
                </a:p>
              </p:txBody>
            </p:sp>
            <p:sp>
              <p:nvSpPr>
                <p:cNvPr id="272" name="Google Shape;272;p26"/>
                <p:cNvSpPr/>
                <p:nvPr/>
              </p:nvSpPr>
              <p:spPr>
                <a:xfrm>
                  <a:off x="6793200" y="1910925"/>
                  <a:ext cx="1347000" cy="2844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lt1"/>
                      </a:solidFill>
                      <a:latin typeface="Open Sans SemiBold"/>
                      <a:ea typeface="Open Sans SemiBold"/>
                      <a:cs typeface="Open Sans SemiBold"/>
                      <a:sym typeface="Open Sans SemiBold"/>
                    </a:rPr>
                    <a:t>SEND PRESCRIPTION</a:t>
                  </a:r>
                  <a:endParaRPr/>
                </a:p>
              </p:txBody>
            </p:sp>
          </p:grpSp>
          <p:sp>
            <p:nvSpPr>
              <p:cNvPr id="273" name="Google Shape;273;p26"/>
              <p:cNvSpPr/>
              <p:nvPr/>
            </p:nvSpPr>
            <p:spPr>
              <a:xfrm>
                <a:off x="4968425" y="1418825"/>
                <a:ext cx="68400" cy="964200"/>
              </a:xfrm>
              <a:prstGeom prst="rect">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6"/>
            <p:cNvSpPr/>
            <p:nvPr/>
          </p:nvSpPr>
          <p:spPr>
            <a:xfrm>
              <a:off x="5122500" y="2099150"/>
              <a:ext cx="1112400" cy="170400"/>
            </a:xfrm>
            <a:prstGeom prst="roundRect">
              <a:avLst>
                <a:gd name="adj" fmla="val 50000"/>
              </a:avLst>
            </a:prstGeom>
            <a:no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38761D"/>
                  </a:solidFill>
                  <a:latin typeface="Open Sans"/>
                  <a:ea typeface="Open Sans"/>
                  <a:cs typeface="Open Sans"/>
                  <a:sym typeface="Open Sans"/>
                </a:rPr>
                <a:t>3 weeks of stock</a:t>
              </a:r>
              <a:endParaRPr/>
            </a:p>
          </p:txBody>
        </p:sp>
      </p:grpSp>
      <p:grpSp>
        <p:nvGrpSpPr>
          <p:cNvPr id="275" name="Google Shape;275;p26"/>
          <p:cNvGrpSpPr/>
          <p:nvPr/>
        </p:nvGrpSpPr>
        <p:grpSpPr>
          <a:xfrm>
            <a:off x="4968425" y="2479075"/>
            <a:ext cx="3315600" cy="964200"/>
            <a:chOff x="4968425" y="2479075"/>
            <a:chExt cx="3315600" cy="964200"/>
          </a:xfrm>
        </p:grpSpPr>
        <p:grpSp>
          <p:nvGrpSpPr>
            <p:cNvPr id="276" name="Google Shape;276;p26"/>
            <p:cNvGrpSpPr/>
            <p:nvPr/>
          </p:nvGrpSpPr>
          <p:grpSpPr>
            <a:xfrm>
              <a:off x="4968425" y="2479075"/>
              <a:ext cx="3315600" cy="964200"/>
              <a:chOff x="4968425" y="3628400"/>
              <a:chExt cx="3315600" cy="964200"/>
            </a:xfrm>
          </p:grpSpPr>
          <p:grpSp>
            <p:nvGrpSpPr>
              <p:cNvPr id="277" name="Google Shape;277;p26"/>
              <p:cNvGrpSpPr/>
              <p:nvPr/>
            </p:nvGrpSpPr>
            <p:grpSpPr>
              <a:xfrm>
                <a:off x="4968425" y="3628400"/>
                <a:ext cx="3315600" cy="963900"/>
                <a:chOff x="4968425" y="3628400"/>
                <a:chExt cx="3315600" cy="963900"/>
              </a:xfrm>
            </p:grpSpPr>
            <p:grpSp>
              <p:nvGrpSpPr>
                <p:cNvPr id="278" name="Google Shape;278;p26"/>
                <p:cNvGrpSpPr/>
                <p:nvPr/>
              </p:nvGrpSpPr>
              <p:grpSpPr>
                <a:xfrm>
                  <a:off x="4968425" y="3628400"/>
                  <a:ext cx="3315600" cy="963900"/>
                  <a:chOff x="4968425" y="3780800"/>
                  <a:chExt cx="3315600" cy="963900"/>
                </a:xfrm>
              </p:grpSpPr>
              <p:sp>
                <p:nvSpPr>
                  <p:cNvPr id="279" name="Google Shape;279;p26"/>
                  <p:cNvSpPr/>
                  <p:nvPr/>
                </p:nvSpPr>
                <p:spPr>
                  <a:xfrm>
                    <a:off x="4968425" y="3780800"/>
                    <a:ext cx="3315600" cy="9639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txBox="1"/>
                  <p:nvPr/>
                </p:nvSpPr>
                <p:spPr>
                  <a:xfrm>
                    <a:off x="5016500" y="3788625"/>
                    <a:ext cx="22782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Facility Three</a:t>
                    </a:r>
                    <a:br>
                      <a:rPr lang="en">
                        <a:solidFill>
                          <a:srgbClr val="434343"/>
                        </a:solidFill>
                        <a:latin typeface="Open Sans"/>
                        <a:ea typeface="Open Sans"/>
                        <a:cs typeface="Open Sans"/>
                        <a:sym typeface="Open Sans"/>
                      </a:rPr>
                    </a:br>
                    <a:r>
                      <a:rPr lang="en" sz="1000">
                        <a:solidFill>
                          <a:srgbClr val="999999"/>
                        </a:solidFill>
                        <a:latin typeface="Open Sans"/>
                        <a:ea typeface="Open Sans"/>
                        <a:cs typeface="Open Sans"/>
                        <a:sym typeface="Open Sans"/>
                      </a:rPr>
                      <a:t>9101 Street, City</a:t>
                    </a:r>
                    <a:endParaRPr sz="1000">
                      <a:solidFill>
                        <a:srgbClr val="999999"/>
                      </a:solidFill>
                      <a:latin typeface="Open Sans"/>
                      <a:ea typeface="Open Sans"/>
                      <a:cs typeface="Open Sans"/>
                      <a:sym typeface="Open Sans"/>
                    </a:endParaRPr>
                  </a:p>
                </p:txBody>
              </p:sp>
            </p:grpSp>
            <p:sp>
              <p:nvSpPr>
                <p:cNvPr id="281" name="Google Shape;281;p26"/>
                <p:cNvSpPr/>
                <p:nvPr/>
              </p:nvSpPr>
              <p:spPr>
                <a:xfrm>
                  <a:off x="6808200" y="3968150"/>
                  <a:ext cx="1347000" cy="2844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lt1"/>
                      </a:solidFill>
                      <a:latin typeface="Open Sans SemiBold"/>
                      <a:ea typeface="Open Sans SemiBold"/>
                      <a:cs typeface="Open Sans SemiBold"/>
                      <a:sym typeface="Open Sans SemiBold"/>
                    </a:rPr>
                    <a:t>SEND PRESCRIPTION</a:t>
                  </a:r>
                  <a:endParaRPr/>
                </a:p>
              </p:txBody>
            </p:sp>
          </p:grpSp>
          <p:sp>
            <p:nvSpPr>
              <p:cNvPr id="282" name="Google Shape;282;p26"/>
              <p:cNvSpPr/>
              <p:nvPr/>
            </p:nvSpPr>
            <p:spPr>
              <a:xfrm>
                <a:off x="4968425" y="3628400"/>
                <a:ext cx="68400" cy="964200"/>
              </a:xfrm>
              <a:prstGeom prst="rect">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26"/>
            <p:cNvSpPr/>
            <p:nvPr/>
          </p:nvSpPr>
          <p:spPr>
            <a:xfrm>
              <a:off x="5122500" y="3155300"/>
              <a:ext cx="1112400" cy="170400"/>
            </a:xfrm>
            <a:prstGeom prst="roundRect">
              <a:avLst>
                <a:gd name="adj" fmla="val 50000"/>
              </a:avLst>
            </a:prstGeom>
            <a:no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38761D"/>
                  </a:solidFill>
                  <a:latin typeface="Open Sans"/>
                  <a:ea typeface="Open Sans"/>
                  <a:cs typeface="Open Sans"/>
                  <a:sym typeface="Open Sans"/>
                </a:rPr>
                <a:t>5 days of stock</a:t>
              </a:r>
              <a:endParaRPr/>
            </a:p>
          </p:txBody>
        </p:sp>
      </p:grpSp>
      <p:grpSp>
        <p:nvGrpSpPr>
          <p:cNvPr id="284" name="Google Shape;284;p26"/>
          <p:cNvGrpSpPr/>
          <p:nvPr/>
        </p:nvGrpSpPr>
        <p:grpSpPr>
          <a:xfrm>
            <a:off x="4968425" y="3652800"/>
            <a:ext cx="3315775" cy="1154925"/>
            <a:chOff x="4968425" y="3652800"/>
            <a:chExt cx="3315775" cy="1154925"/>
          </a:xfrm>
        </p:grpSpPr>
        <p:grpSp>
          <p:nvGrpSpPr>
            <p:cNvPr id="285" name="Google Shape;285;p26"/>
            <p:cNvGrpSpPr/>
            <p:nvPr/>
          </p:nvGrpSpPr>
          <p:grpSpPr>
            <a:xfrm>
              <a:off x="4968425" y="3652800"/>
              <a:ext cx="3315775" cy="1154925"/>
              <a:chOff x="4968425" y="3652800"/>
              <a:chExt cx="3315775" cy="1154925"/>
            </a:xfrm>
          </p:grpSpPr>
          <p:grpSp>
            <p:nvGrpSpPr>
              <p:cNvPr id="286" name="Google Shape;286;p26"/>
              <p:cNvGrpSpPr/>
              <p:nvPr/>
            </p:nvGrpSpPr>
            <p:grpSpPr>
              <a:xfrm>
                <a:off x="4968425" y="3843525"/>
                <a:ext cx="3315600" cy="964200"/>
                <a:chOff x="4968425" y="2523525"/>
                <a:chExt cx="3315600" cy="964200"/>
              </a:xfrm>
            </p:grpSpPr>
            <p:grpSp>
              <p:nvGrpSpPr>
                <p:cNvPr id="287" name="Google Shape;287;p26"/>
                <p:cNvGrpSpPr/>
                <p:nvPr/>
              </p:nvGrpSpPr>
              <p:grpSpPr>
                <a:xfrm>
                  <a:off x="4968425" y="2523675"/>
                  <a:ext cx="3315600" cy="963900"/>
                  <a:chOff x="4968425" y="2523675"/>
                  <a:chExt cx="3315600" cy="963900"/>
                </a:xfrm>
              </p:grpSpPr>
              <p:grpSp>
                <p:nvGrpSpPr>
                  <p:cNvPr id="288" name="Google Shape;288;p26"/>
                  <p:cNvGrpSpPr/>
                  <p:nvPr/>
                </p:nvGrpSpPr>
                <p:grpSpPr>
                  <a:xfrm>
                    <a:off x="4968425" y="2523675"/>
                    <a:ext cx="3315600" cy="963900"/>
                    <a:chOff x="4968425" y="2676075"/>
                    <a:chExt cx="3315600" cy="963900"/>
                  </a:xfrm>
                </p:grpSpPr>
                <p:sp>
                  <p:nvSpPr>
                    <p:cNvPr id="289" name="Google Shape;289;p26"/>
                    <p:cNvSpPr/>
                    <p:nvPr/>
                  </p:nvSpPr>
                  <p:spPr>
                    <a:xfrm>
                      <a:off x="4968425" y="2676075"/>
                      <a:ext cx="3315600" cy="9639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txBox="1"/>
                    <p:nvPr/>
                  </p:nvSpPr>
                  <p:spPr>
                    <a:xfrm>
                      <a:off x="5016500" y="2683900"/>
                      <a:ext cx="22782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Facility Two</a:t>
                      </a:r>
                      <a:br>
                        <a:rPr lang="en">
                          <a:solidFill>
                            <a:srgbClr val="434343"/>
                          </a:solidFill>
                          <a:latin typeface="Open Sans"/>
                          <a:ea typeface="Open Sans"/>
                          <a:cs typeface="Open Sans"/>
                          <a:sym typeface="Open Sans"/>
                        </a:rPr>
                      </a:br>
                      <a:r>
                        <a:rPr lang="en" sz="1000">
                          <a:solidFill>
                            <a:srgbClr val="999999"/>
                          </a:solidFill>
                          <a:latin typeface="Open Sans"/>
                          <a:ea typeface="Open Sans"/>
                          <a:cs typeface="Open Sans"/>
                          <a:sym typeface="Open Sans"/>
                        </a:rPr>
                        <a:t>5678 Street, City</a:t>
                      </a:r>
                      <a:endParaRPr sz="1000">
                        <a:solidFill>
                          <a:srgbClr val="999999"/>
                        </a:solidFill>
                        <a:latin typeface="Open Sans"/>
                        <a:ea typeface="Open Sans"/>
                        <a:cs typeface="Open Sans"/>
                        <a:sym typeface="Open Sans"/>
                      </a:endParaRPr>
                    </a:p>
                  </p:txBody>
                </p:sp>
              </p:grpSp>
              <p:sp>
                <p:nvSpPr>
                  <p:cNvPr id="291" name="Google Shape;291;p26"/>
                  <p:cNvSpPr/>
                  <p:nvPr/>
                </p:nvSpPr>
                <p:spPr>
                  <a:xfrm>
                    <a:off x="6797175" y="2863438"/>
                    <a:ext cx="1347000" cy="2844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lt1"/>
                        </a:solidFill>
                        <a:latin typeface="Open Sans SemiBold"/>
                        <a:ea typeface="Open Sans SemiBold"/>
                        <a:cs typeface="Open Sans SemiBold"/>
                        <a:sym typeface="Open Sans SemiBold"/>
                      </a:rPr>
                      <a:t>RESERVE</a:t>
                    </a:r>
                    <a:endParaRPr/>
                  </a:p>
                </p:txBody>
              </p:sp>
            </p:grpSp>
            <p:sp>
              <p:nvSpPr>
                <p:cNvPr id="292" name="Google Shape;292;p26"/>
                <p:cNvSpPr/>
                <p:nvPr/>
              </p:nvSpPr>
              <p:spPr>
                <a:xfrm>
                  <a:off x="4968425" y="2523525"/>
                  <a:ext cx="68400" cy="9642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3" name="Google Shape;293;p26"/>
              <p:cNvCxnSpPr/>
              <p:nvPr/>
            </p:nvCxnSpPr>
            <p:spPr>
              <a:xfrm>
                <a:off x="4984200" y="3652800"/>
                <a:ext cx="3300000" cy="0"/>
              </a:xfrm>
              <a:prstGeom prst="straightConnector1">
                <a:avLst/>
              </a:prstGeom>
              <a:noFill/>
              <a:ln w="19050" cap="flat" cmpd="sng">
                <a:solidFill>
                  <a:srgbClr val="FFFFFF"/>
                </a:solidFill>
                <a:prstDash val="solid"/>
                <a:round/>
                <a:headEnd type="none" w="med" len="med"/>
                <a:tailEnd type="none" w="med" len="med"/>
              </a:ln>
            </p:spPr>
          </p:cxnSp>
        </p:grpSp>
        <p:sp>
          <p:nvSpPr>
            <p:cNvPr id="294" name="Google Shape;294;p26"/>
            <p:cNvSpPr/>
            <p:nvPr/>
          </p:nvSpPr>
          <p:spPr>
            <a:xfrm>
              <a:off x="5122500" y="4519550"/>
              <a:ext cx="1112400" cy="170400"/>
            </a:xfrm>
            <a:prstGeom prst="roundRect">
              <a:avLst>
                <a:gd name="adj" fmla="val 50000"/>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CC0000"/>
                  </a:solidFill>
                  <a:latin typeface="Open Sans"/>
                  <a:ea typeface="Open Sans"/>
                  <a:cs typeface="Open Sans"/>
                  <a:sym typeface="Open Sans"/>
                </a:rPr>
                <a:t>Out of stock</a:t>
              </a:r>
              <a:endParaRPr>
                <a:solidFill>
                  <a:srgbClr val="CC0000"/>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0"/>
                                  </p:stCondLst>
                                  <p:childTnLst>
                                    <p:set>
                                      <p:cBhvr>
                                        <p:cTn id="9" dur="1" fill="hold">
                                          <p:stCondLst>
                                            <p:cond delay="0"/>
                                          </p:stCondLst>
                                        </p:cTn>
                                        <p:tgtEl>
                                          <p:spTgt spid="267"/>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0"/>
                                  </p:stCondLst>
                                  <p:childTnLst>
                                    <p:set>
                                      <p:cBhvr>
                                        <p:cTn id="15"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txBox="1"/>
          <p:nvPr/>
        </p:nvSpPr>
        <p:spPr>
          <a:xfrm>
            <a:off x="482100" y="471050"/>
            <a:ext cx="32388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Healthcare Providers</a:t>
            </a:r>
            <a:endParaRPr>
              <a:solidFill>
                <a:srgbClr val="58595B"/>
              </a:solidFill>
            </a:endParaRPr>
          </a:p>
        </p:txBody>
      </p:sp>
      <p:grpSp>
        <p:nvGrpSpPr>
          <p:cNvPr id="301" name="Google Shape;301;p27"/>
          <p:cNvGrpSpPr/>
          <p:nvPr/>
        </p:nvGrpSpPr>
        <p:grpSpPr>
          <a:xfrm>
            <a:off x="4873625" y="685800"/>
            <a:ext cx="3505200" cy="489000"/>
            <a:chOff x="4873625" y="685800"/>
            <a:chExt cx="3505200" cy="489000"/>
          </a:xfrm>
        </p:grpSpPr>
        <p:sp>
          <p:nvSpPr>
            <p:cNvPr id="302" name="Google Shape;302;p27"/>
            <p:cNvSpPr/>
            <p:nvPr/>
          </p:nvSpPr>
          <p:spPr>
            <a:xfrm>
              <a:off x="4873625" y="685800"/>
              <a:ext cx="3505200" cy="489000"/>
            </a:xfrm>
            <a:prstGeom prst="roundRect">
              <a:avLst>
                <a:gd name="adj" fmla="val 50000"/>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Open Sans SemiBold"/>
                  <a:ea typeface="Open Sans SemiBold"/>
                  <a:cs typeface="Open Sans SemiBold"/>
                  <a:sym typeface="Open Sans SemiBold"/>
                </a:rPr>
                <a:t>Doxycycline</a:t>
              </a:r>
              <a:endParaRPr sz="1200">
                <a:latin typeface="Open Sans SemiBold"/>
                <a:ea typeface="Open Sans SemiBold"/>
                <a:cs typeface="Open Sans SemiBold"/>
                <a:sym typeface="Open Sans SemiBold"/>
              </a:endParaRPr>
            </a:p>
          </p:txBody>
        </p:sp>
        <p:grpSp>
          <p:nvGrpSpPr>
            <p:cNvPr id="303" name="Google Shape;303;p27"/>
            <p:cNvGrpSpPr/>
            <p:nvPr/>
          </p:nvGrpSpPr>
          <p:grpSpPr>
            <a:xfrm>
              <a:off x="8016564" y="851562"/>
              <a:ext cx="157470" cy="157470"/>
              <a:chOff x="4375400" y="525950"/>
              <a:chExt cx="93900" cy="93900"/>
            </a:xfrm>
          </p:grpSpPr>
          <p:cxnSp>
            <p:nvCxnSpPr>
              <p:cNvPr id="304" name="Google Shape;304;p27"/>
              <p:cNvCxnSpPr/>
              <p:nvPr/>
            </p:nvCxnSpPr>
            <p:spPr>
              <a:xfrm>
                <a:off x="4375400" y="525950"/>
                <a:ext cx="93900" cy="93900"/>
              </a:xfrm>
              <a:prstGeom prst="straightConnector1">
                <a:avLst/>
              </a:prstGeom>
              <a:noFill/>
              <a:ln w="19050" cap="flat" cmpd="sng">
                <a:solidFill>
                  <a:srgbClr val="E57326"/>
                </a:solidFill>
                <a:prstDash val="solid"/>
                <a:round/>
                <a:headEnd type="none" w="med" len="med"/>
                <a:tailEnd type="none" w="med" len="med"/>
              </a:ln>
            </p:spPr>
          </p:cxnSp>
          <p:cxnSp>
            <p:nvCxnSpPr>
              <p:cNvPr id="305" name="Google Shape;305;p27"/>
              <p:cNvCxnSpPr/>
              <p:nvPr/>
            </p:nvCxnSpPr>
            <p:spPr>
              <a:xfrm flipH="1">
                <a:off x="4375400" y="525950"/>
                <a:ext cx="93900" cy="93900"/>
              </a:xfrm>
              <a:prstGeom prst="straightConnector1">
                <a:avLst/>
              </a:prstGeom>
              <a:noFill/>
              <a:ln w="19050" cap="flat" cmpd="sng">
                <a:solidFill>
                  <a:srgbClr val="E57326"/>
                </a:solidFill>
                <a:prstDash val="solid"/>
                <a:round/>
                <a:headEnd type="none" w="med" len="med"/>
                <a:tailEnd type="none" w="med" len="med"/>
              </a:ln>
            </p:spPr>
          </p:cxnSp>
        </p:grpSp>
      </p:grpSp>
      <p:sp>
        <p:nvSpPr>
          <p:cNvPr id="306" name="Google Shape;306;p27"/>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Search product availability</a:t>
            </a:r>
            <a:endParaRPr sz="1800">
              <a:solidFill>
                <a:srgbClr val="4ABAEB"/>
              </a:solidFill>
              <a:latin typeface="Open Sans ExtraBold"/>
              <a:ea typeface="Open Sans ExtraBold"/>
              <a:cs typeface="Open Sans ExtraBold"/>
              <a:sym typeface="Open Sans ExtraBold"/>
            </a:endParaRPr>
          </a:p>
          <a:p>
            <a:pPr marL="457200" lvl="0" indent="-342900" algn="l" rtl="0">
              <a:spcBef>
                <a:spcPts val="16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Find alternate products</a:t>
            </a:r>
            <a:endParaRPr sz="1800">
              <a:solidFill>
                <a:srgbClr val="4ABAEB"/>
              </a:solidFill>
              <a:latin typeface="Open Sans ExtraBold"/>
              <a:ea typeface="Open Sans ExtraBold"/>
              <a:cs typeface="Open Sans ExtraBold"/>
              <a:sym typeface="Open Sans ExtraBold"/>
            </a:endParaRPr>
          </a:p>
        </p:txBody>
      </p:sp>
      <p:sp>
        <p:nvSpPr>
          <p:cNvPr id="307" name="Google Shape;307;p27"/>
          <p:cNvSpPr/>
          <p:nvPr/>
        </p:nvSpPr>
        <p:spPr>
          <a:xfrm>
            <a:off x="191600" y="1259175"/>
            <a:ext cx="3699300" cy="8694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27"/>
          <p:cNvGrpSpPr/>
          <p:nvPr/>
        </p:nvGrpSpPr>
        <p:grpSpPr>
          <a:xfrm>
            <a:off x="4826225" y="1412450"/>
            <a:ext cx="3600000" cy="3814775"/>
            <a:chOff x="4826225" y="1412450"/>
            <a:chExt cx="3600000" cy="3814775"/>
          </a:xfrm>
        </p:grpSpPr>
        <p:sp>
          <p:nvSpPr>
            <p:cNvPr id="309" name="Google Shape;309;p27"/>
            <p:cNvSpPr/>
            <p:nvPr/>
          </p:nvSpPr>
          <p:spPr>
            <a:xfrm>
              <a:off x="4826225" y="1412450"/>
              <a:ext cx="3600000" cy="37800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txBox="1"/>
            <p:nvPr/>
          </p:nvSpPr>
          <p:spPr>
            <a:xfrm>
              <a:off x="4966150" y="1653925"/>
              <a:ext cx="28062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pen Sans Light"/>
                  <a:ea typeface="Open Sans Light"/>
                  <a:cs typeface="Open Sans Light"/>
                  <a:sym typeface="Open Sans Light"/>
                </a:rPr>
                <a:t>Similar Products</a:t>
              </a:r>
              <a:endParaRPr sz="1800">
                <a:latin typeface="Open Sans Light"/>
                <a:ea typeface="Open Sans Light"/>
                <a:cs typeface="Open Sans Light"/>
                <a:sym typeface="Open Sans Light"/>
              </a:endParaRPr>
            </a:p>
          </p:txBody>
        </p:sp>
        <p:sp>
          <p:nvSpPr>
            <p:cNvPr id="311" name="Google Shape;311;p27"/>
            <p:cNvSpPr/>
            <p:nvPr/>
          </p:nvSpPr>
          <p:spPr>
            <a:xfrm>
              <a:off x="5051275" y="2258325"/>
              <a:ext cx="1527000" cy="1435800"/>
            </a:xfrm>
            <a:prstGeom prst="roundRect">
              <a:avLst>
                <a:gd name="adj" fmla="val 3716"/>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6674175" y="2258325"/>
              <a:ext cx="1527000" cy="1435800"/>
            </a:xfrm>
            <a:prstGeom prst="roundRect">
              <a:avLst>
                <a:gd name="adj" fmla="val 3716"/>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5051275" y="3791425"/>
              <a:ext cx="1527000" cy="1435800"/>
            </a:xfrm>
            <a:prstGeom prst="roundRect">
              <a:avLst>
                <a:gd name="adj" fmla="val 3716"/>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6674175" y="3791425"/>
              <a:ext cx="1527000" cy="1435800"/>
            </a:xfrm>
            <a:prstGeom prst="roundRect">
              <a:avLst>
                <a:gd name="adj" fmla="val 3716"/>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txBox="1"/>
            <p:nvPr/>
          </p:nvSpPr>
          <p:spPr>
            <a:xfrm>
              <a:off x="5172575" y="2610700"/>
              <a:ext cx="12789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Medicine A</a:t>
              </a:r>
              <a:endParaRPr sz="1000">
                <a:solidFill>
                  <a:srgbClr val="999999"/>
                </a:solidFill>
                <a:latin typeface="Open Sans"/>
                <a:ea typeface="Open Sans"/>
                <a:cs typeface="Open Sans"/>
                <a:sym typeface="Open Sans"/>
              </a:endParaRPr>
            </a:p>
          </p:txBody>
        </p:sp>
        <p:sp>
          <p:nvSpPr>
            <p:cNvPr id="316" name="Google Shape;316;p27"/>
            <p:cNvSpPr txBox="1"/>
            <p:nvPr/>
          </p:nvSpPr>
          <p:spPr>
            <a:xfrm>
              <a:off x="5172575" y="3042403"/>
              <a:ext cx="14439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8761D"/>
                  </a:solidFill>
                  <a:latin typeface="Open Sans"/>
                  <a:ea typeface="Open Sans"/>
                  <a:cs typeface="Open Sans"/>
                  <a:sym typeface="Open Sans"/>
                </a:rPr>
                <a:t>No drug interactions</a:t>
              </a:r>
              <a:endParaRPr sz="1000">
                <a:solidFill>
                  <a:srgbClr val="38761D"/>
                </a:solidFill>
                <a:latin typeface="Open Sans"/>
                <a:ea typeface="Open Sans"/>
                <a:cs typeface="Open Sans"/>
                <a:sym typeface="Open Sans"/>
              </a:endParaRPr>
            </a:p>
            <a:p>
              <a:pPr marL="0" lvl="0" indent="0" algn="l" rtl="0">
                <a:spcBef>
                  <a:spcPts val="0"/>
                </a:spcBef>
                <a:spcAft>
                  <a:spcPts val="0"/>
                </a:spcAft>
                <a:buNone/>
              </a:pPr>
              <a:r>
                <a:rPr lang="en" sz="1000">
                  <a:solidFill>
                    <a:srgbClr val="38761D"/>
                  </a:solidFill>
                  <a:latin typeface="Open Sans"/>
                  <a:ea typeface="Open Sans"/>
                  <a:cs typeface="Open Sans"/>
                  <a:sym typeface="Open Sans"/>
                </a:rPr>
                <a:t>In stock</a:t>
              </a:r>
              <a:endParaRPr sz="1000">
                <a:solidFill>
                  <a:srgbClr val="38761D"/>
                </a:solidFill>
                <a:latin typeface="Open Sans"/>
                <a:ea typeface="Open Sans"/>
                <a:cs typeface="Open Sans"/>
                <a:sym typeface="Open Sans"/>
              </a:endParaRPr>
            </a:p>
          </p:txBody>
        </p:sp>
        <p:sp>
          <p:nvSpPr>
            <p:cNvPr id="317" name="Google Shape;317;p27"/>
            <p:cNvSpPr txBox="1"/>
            <p:nvPr/>
          </p:nvSpPr>
          <p:spPr>
            <a:xfrm>
              <a:off x="6715725" y="2610700"/>
              <a:ext cx="12789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Medicine B</a:t>
              </a:r>
              <a:endParaRPr sz="1000">
                <a:solidFill>
                  <a:srgbClr val="999999"/>
                </a:solidFill>
                <a:latin typeface="Open Sans"/>
                <a:ea typeface="Open Sans"/>
                <a:cs typeface="Open Sans"/>
                <a:sym typeface="Open Sans"/>
              </a:endParaRPr>
            </a:p>
          </p:txBody>
        </p:sp>
        <p:sp>
          <p:nvSpPr>
            <p:cNvPr id="318" name="Google Shape;318;p27"/>
            <p:cNvSpPr txBox="1"/>
            <p:nvPr/>
          </p:nvSpPr>
          <p:spPr>
            <a:xfrm>
              <a:off x="6715725" y="3042403"/>
              <a:ext cx="14439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8761D"/>
                  </a:solidFill>
                  <a:latin typeface="Open Sans"/>
                  <a:ea typeface="Open Sans"/>
                  <a:cs typeface="Open Sans"/>
                  <a:sym typeface="Open Sans"/>
                </a:rPr>
                <a:t>No drug interactions</a:t>
              </a:r>
              <a:endParaRPr sz="1000">
                <a:solidFill>
                  <a:srgbClr val="38761D"/>
                </a:solidFill>
                <a:latin typeface="Open Sans"/>
                <a:ea typeface="Open Sans"/>
                <a:cs typeface="Open Sans"/>
                <a:sym typeface="Open Sans"/>
              </a:endParaRPr>
            </a:p>
            <a:p>
              <a:pPr marL="0" lvl="0" indent="0" algn="l" rtl="0">
                <a:spcBef>
                  <a:spcPts val="0"/>
                </a:spcBef>
                <a:spcAft>
                  <a:spcPts val="0"/>
                </a:spcAft>
                <a:buNone/>
              </a:pPr>
              <a:r>
                <a:rPr lang="en" sz="1000">
                  <a:solidFill>
                    <a:srgbClr val="38761D"/>
                  </a:solidFill>
                  <a:latin typeface="Open Sans"/>
                  <a:ea typeface="Open Sans"/>
                  <a:cs typeface="Open Sans"/>
                  <a:sym typeface="Open Sans"/>
                </a:rPr>
                <a:t>In stock</a:t>
              </a:r>
              <a:endParaRPr sz="1000">
                <a:solidFill>
                  <a:srgbClr val="38761D"/>
                </a:solidFill>
                <a:latin typeface="Open Sans"/>
                <a:ea typeface="Open Sans"/>
                <a:cs typeface="Open Sans"/>
                <a:sym typeface="Open Sans"/>
              </a:endParaRPr>
            </a:p>
          </p:txBody>
        </p:sp>
        <p:sp>
          <p:nvSpPr>
            <p:cNvPr id="319" name="Google Shape;319;p27"/>
            <p:cNvSpPr txBox="1"/>
            <p:nvPr/>
          </p:nvSpPr>
          <p:spPr>
            <a:xfrm>
              <a:off x="5132700" y="4063800"/>
              <a:ext cx="12789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Medicine C</a:t>
              </a:r>
              <a:endParaRPr sz="1000">
                <a:solidFill>
                  <a:srgbClr val="999999"/>
                </a:solidFill>
                <a:latin typeface="Open Sans"/>
                <a:ea typeface="Open Sans"/>
                <a:cs typeface="Open Sans"/>
                <a:sym typeface="Open Sans"/>
              </a:endParaRPr>
            </a:p>
          </p:txBody>
        </p:sp>
        <p:sp>
          <p:nvSpPr>
            <p:cNvPr id="320" name="Google Shape;320;p27"/>
            <p:cNvSpPr txBox="1"/>
            <p:nvPr/>
          </p:nvSpPr>
          <p:spPr>
            <a:xfrm>
              <a:off x="5132700" y="4495503"/>
              <a:ext cx="14439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rgbClr val="CC0000"/>
                  </a:solidFill>
                  <a:latin typeface="Open Sans SemiBold"/>
                  <a:ea typeface="Open Sans SemiBold"/>
                  <a:cs typeface="Open Sans SemiBold"/>
                  <a:sym typeface="Open Sans SemiBold"/>
                </a:rPr>
                <a:t>Drug interactions</a:t>
              </a:r>
              <a:endParaRPr sz="1000" u="sng">
                <a:solidFill>
                  <a:srgbClr val="CC0000"/>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1000">
                  <a:solidFill>
                    <a:srgbClr val="38761D"/>
                  </a:solidFill>
                  <a:latin typeface="Open Sans"/>
                  <a:ea typeface="Open Sans"/>
                  <a:cs typeface="Open Sans"/>
                  <a:sym typeface="Open Sans"/>
                </a:rPr>
                <a:t>In stock</a:t>
              </a:r>
              <a:endParaRPr sz="1000">
                <a:solidFill>
                  <a:srgbClr val="38761D"/>
                </a:solidFill>
                <a:latin typeface="Open Sans"/>
                <a:ea typeface="Open Sans"/>
                <a:cs typeface="Open Sans"/>
                <a:sym typeface="Open Sans"/>
              </a:endParaRPr>
            </a:p>
          </p:txBody>
        </p:sp>
        <p:sp>
          <p:nvSpPr>
            <p:cNvPr id="321" name="Google Shape;321;p27"/>
            <p:cNvSpPr txBox="1"/>
            <p:nvPr/>
          </p:nvSpPr>
          <p:spPr>
            <a:xfrm>
              <a:off x="6675850" y="4063800"/>
              <a:ext cx="12789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Medicine D</a:t>
              </a:r>
              <a:endParaRPr sz="1000">
                <a:solidFill>
                  <a:srgbClr val="999999"/>
                </a:solidFill>
                <a:latin typeface="Open Sans"/>
                <a:ea typeface="Open Sans"/>
                <a:cs typeface="Open Sans"/>
                <a:sym typeface="Open Sans"/>
              </a:endParaRPr>
            </a:p>
          </p:txBody>
        </p:sp>
        <p:sp>
          <p:nvSpPr>
            <p:cNvPr id="322" name="Google Shape;322;p27"/>
            <p:cNvSpPr txBox="1"/>
            <p:nvPr/>
          </p:nvSpPr>
          <p:spPr>
            <a:xfrm>
              <a:off x="6675850" y="4495503"/>
              <a:ext cx="14439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8761D"/>
                  </a:solidFill>
                  <a:latin typeface="Open Sans"/>
                  <a:ea typeface="Open Sans"/>
                  <a:cs typeface="Open Sans"/>
                  <a:sym typeface="Open Sans"/>
                </a:rPr>
                <a:t>No drug interactions</a:t>
              </a:r>
              <a:endParaRPr sz="1000">
                <a:solidFill>
                  <a:srgbClr val="38761D"/>
                </a:solidFill>
                <a:latin typeface="Open Sans"/>
                <a:ea typeface="Open Sans"/>
                <a:cs typeface="Open Sans"/>
                <a:sym typeface="Open Sans"/>
              </a:endParaRPr>
            </a:p>
            <a:p>
              <a:pPr marL="0" lvl="0" indent="0" algn="l" rtl="0">
                <a:spcBef>
                  <a:spcPts val="0"/>
                </a:spcBef>
                <a:spcAft>
                  <a:spcPts val="0"/>
                </a:spcAft>
                <a:buNone/>
              </a:pPr>
              <a:r>
                <a:rPr lang="en" sz="1000">
                  <a:solidFill>
                    <a:srgbClr val="CC0000"/>
                  </a:solidFill>
                  <a:latin typeface="Open Sans"/>
                  <a:ea typeface="Open Sans"/>
                  <a:cs typeface="Open Sans"/>
                  <a:sym typeface="Open Sans"/>
                </a:rPr>
                <a:t>Out of stock</a:t>
              </a:r>
              <a:endParaRPr sz="1000">
                <a:solidFill>
                  <a:srgbClr val="CC0000"/>
                </a:solidFill>
                <a:latin typeface="Open Sans"/>
                <a:ea typeface="Open Sans"/>
                <a:cs typeface="Open Sans"/>
                <a:sym typeface="Open San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par>
                          <p:cTn id="7" fill="hold">
                            <p:stCondLst>
                              <p:cond delay="200"/>
                            </p:stCondLst>
                            <p:childTnLst>
                              <p:par>
                                <p:cTn id="8" presetID="2" presetClass="entr" presetSubtype="4" fill="hold" nodeType="afterEffect">
                                  <p:stCondLst>
                                    <p:cond delay="0"/>
                                  </p:stCondLst>
                                  <p:childTnLst>
                                    <p:set>
                                      <p:cBhvr>
                                        <p:cTn id="9" dur="1" fill="hold">
                                          <p:stCondLst>
                                            <p:cond delay="0"/>
                                          </p:stCondLst>
                                        </p:cTn>
                                        <p:tgtEl>
                                          <p:spTgt spid="308"/>
                                        </p:tgtEl>
                                        <p:attrNameLst>
                                          <p:attrName>style.visibility</p:attrName>
                                        </p:attrNameLst>
                                      </p:cBhvr>
                                      <p:to>
                                        <p:strVal val="visible"/>
                                      </p:to>
                                    </p:set>
                                    <p:anim calcmode="lin" valueType="num">
                                      <p:cBhvr additive="base">
                                        <p:cTn id="10" dur="2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Facility Managers</a:t>
            </a:r>
            <a:endParaRPr>
              <a:solidFill>
                <a:srgbClr val="58595B"/>
              </a:solidFill>
            </a:endParaRPr>
          </a:p>
        </p:txBody>
      </p:sp>
      <p:grpSp>
        <p:nvGrpSpPr>
          <p:cNvPr id="329" name="Google Shape;329;p28"/>
          <p:cNvGrpSpPr/>
          <p:nvPr/>
        </p:nvGrpSpPr>
        <p:grpSpPr>
          <a:xfrm>
            <a:off x="4620575" y="2261675"/>
            <a:ext cx="4011300" cy="620100"/>
            <a:chOff x="4620575" y="2261675"/>
            <a:chExt cx="4011300" cy="620100"/>
          </a:xfrm>
        </p:grpSpPr>
        <p:sp>
          <p:nvSpPr>
            <p:cNvPr id="330" name="Google Shape;330;p28"/>
            <p:cNvSpPr/>
            <p:nvPr/>
          </p:nvSpPr>
          <p:spPr>
            <a:xfrm>
              <a:off x="4620575" y="2261675"/>
              <a:ext cx="4011300" cy="620100"/>
            </a:xfrm>
            <a:prstGeom prst="rect">
              <a:avLst/>
            </a:prstGeom>
            <a:solidFill>
              <a:srgbClr val="FFFFFF"/>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txBox="1"/>
            <p:nvPr/>
          </p:nvSpPr>
          <p:spPr>
            <a:xfrm>
              <a:off x="4766175" y="2307125"/>
              <a:ext cx="24717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E57326"/>
                  </a:solidFill>
                  <a:latin typeface="Open Sans"/>
                  <a:ea typeface="Open Sans"/>
                  <a:cs typeface="Open Sans"/>
                  <a:sym typeface="Open Sans"/>
                </a:rPr>
                <a:t>Low stock alert</a:t>
              </a:r>
              <a:endParaRPr sz="1200" b="1">
                <a:solidFill>
                  <a:srgbClr val="E57326"/>
                </a:solidFill>
                <a:latin typeface="Open Sans"/>
                <a:ea typeface="Open Sans"/>
                <a:cs typeface="Open Sans"/>
                <a:sym typeface="Open Sans"/>
              </a:endParaRPr>
            </a:p>
            <a:p>
              <a:pPr marL="0" lvl="0" indent="0" algn="l" rtl="0">
                <a:spcBef>
                  <a:spcPts val="0"/>
                </a:spcBef>
                <a:spcAft>
                  <a:spcPts val="0"/>
                </a:spcAft>
                <a:buNone/>
              </a:pPr>
              <a:r>
                <a:rPr lang="en" sz="1000">
                  <a:solidFill>
                    <a:srgbClr val="666666"/>
                  </a:solidFill>
                  <a:latin typeface="Open Sans"/>
                  <a:ea typeface="Open Sans"/>
                  <a:cs typeface="Open Sans"/>
                  <a:sym typeface="Open Sans"/>
                </a:rPr>
                <a:t>5 products recommended for reorder </a:t>
              </a:r>
              <a:endParaRPr sz="1000">
                <a:solidFill>
                  <a:srgbClr val="666666"/>
                </a:solidFill>
                <a:latin typeface="Open Sans"/>
                <a:ea typeface="Open Sans"/>
                <a:cs typeface="Open Sans"/>
                <a:sym typeface="Open Sans"/>
              </a:endParaRPr>
            </a:p>
          </p:txBody>
        </p:sp>
        <p:sp>
          <p:nvSpPr>
            <p:cNvPr id="332" name="Google Shape;332;p28"/>
            <p:cNvSpPr/>
            <p:nvPr/>
          </p:nvSpPr>
          <p:spPr>
            <a:xfrm>
              <a:off x="7387175" y="2429525"/>
              <a:ext cx="1086600" cy="2844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lt1"/>
                  </a:solidFill>
                  <a:latin typeface="Open Sans SemiBold"/>
                  <a:ea typeface="Open Sans SemiBold"/>
                  <a:cs typeface="Open Sans SemiBold"/>
                  <a:sym typeface="Open Sans SemiBold"/>
                </a:rPr>
                <a:t>START ORDER</a:t>
              </a:r>
              <a:endParaRPr/>
            </a:p>
          </p:txBody>
        </p:sp>
        <p:grpSp>
          <p:nvGrpSpPr>
            <p:cNvPr id="333" name="Google Shape;333;p28"/>
            <p:cNvGrpSpPr/>
            <p:nvPr/>
          </p:nvGrpSpPr>
          <p:grpSpPr>
            <a:xfrm>
              <a:off x="4677475" y="2316575"/>
              <a:ext cx="93900" cy="93900"/>
              <a:chOff x="4375400" y="525950"/>
              <a:chExt cx="93900" cy="93900"/>
            </a:xfrm>
          </p:grpSpPr>
          <p:cxnSp>
            <p:nvCxnSpPr>
              <p:cNvPr id="334" name="Google Shape;334;p28"/>
              <p:cNvCxnSpPr/>
              <p:nvPr/>
            </p:nvCxnSpPr>
            <p:spPr>
              <a:xfrm>
                <a:off x="4375400" y="525950"/>
                <a:ext cx="93900" cy="93900"/>
              </a:xfrm>
              <a:prstGeom prst="straightConnector1">
                <a:avLst/>
              </a:prstGeom>
              <a:noFill/>
              <a:ln w="9525" cap="flat" cmpd="sng">
                <a:solidFill>
                  <a:srgbClr val="999999"/>
                </a:solidFill>
                <a:prstDash val="solid"/>
                <a:round/>
                <a:headEnd type="none" w="med" len="med"/>
                <a:tailEnd type="none" w="med" len="med"/>
              </a:ln>
            </p:spPr>
          </p:cxnSp>
          <p:cxnSp>
            <p:nvCxnSpPr>
              <p:cNvPr id="335" name="Google Shape;335;p28"/>
              <p:cNvCxnSpPr/>
              <p:nvPr/>
            </p:nvCxnSpPr>
            <p:spPr>
              <a:xfrm flipH="1">
                <a:off x="4375400" y="525950"/>
                <a:ext cx="93900" cy="93900"/>
              </a:xfrm>
              <a:prstGeom prst="straightConnector1">
                <a:avLst/>
              </a:prstGeom>
              <a:noFill/>
              <a:ln w="9525" cap="flat" cmpd="sng">
                <a:solidFill>
                  <a:srgbClr val="999999"/>
                </a:solidFill>
                <a:prstDash val="solid"/>
                <a:round/>
                <a:headEnd type="none" w="med" len="med"/>
                <a:tailEnd type="none" w="med" len="med"/>
              </a:ln>
            </p:spPr>
          </p:cxnSp>
        </p:grpSp>
      </p:grpSp>
      <p:sp>
        <p:nvSpPr>
          <p:cNvPr id="336" name="Google Shape;336;p28"/>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Automated requisitions</a:t>
            </a:r>
            <a:endParaRPr sz="1800">
              <a:solidFill>
                <a:srgbClr val="4ABAEB"/>
              </a:solidFill>
              <a:latin typeface="Open Sans ExtraBold"/>
              <a:ea typeface="Open Sans ExtraBold"/>
              <a:cs typeface="Open Sans ExtraBold"/>
              <a:sym typeface="Open Sans ExtraBol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29"/>
          <p:cNvGrpSpPr/>
          <p:nvPr/>
        </p:nvGrpSpPr>
        <p:grpSpPr>
          <a:xfrm>
            <a:off x="4968425" y="1571175"/>
            <a:ext cx="3315600" cy="2557200"/>
            <a:chOff x="4968425" y="1571175"/>
            <a:chExt cx="3315600" cy="2557200"/>
          </a:xfrm>
        </p:grpSpPr>
        <p:grpSp>
          <p:nvGrpSpPr>
            <p:cNvPr id="343" name="Google Shape;343;p29"/>
            <p:cNvGrpSpPr/>
            <p:nvPr/>
          </p:nvGrpSpPr>
          <p:grpSpPr>
            <a:xfrm>
              <a:off x="4968425" y="1571175"/>
              <a:ext cx="3315600" cy="1917450"/>
              <a:chOff x="4968425" y="1571175"/>
              <a:chExt cx="3315600" cy="1917450"/>
            </a:xfrm>
          </p:grpSpPr>
          <p:sp>
            <p:nvSpPr>
              <p:cNvPr id="344" name="Google Shape;344;p29"/>
              <p:cNvSpPr/>
              <p:nvPr/>
            </p:nvSpPr>
            <p:spPr>
              <a:xfrm>
                <a:off x="4968425" y="1571175"/>
                <a:ext cx="3315600" cy="4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5048400" y="1686850"/>
                <a:ext cx="195000" cy="195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4968425" y="2065725"/>
                <a:ext cx="3315600" cy="4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5048400" y="2181400"/>
                <a:ext cx="195000" cy="195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4968425" y="2560275"/>
                <a:ext cx="3315600" cy="4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5048400" y="2675950"/>
                <a:ext cx="195000" cy="195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4968425" y="3054825"/>
                <a:ext cx="3315600" cy="4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5048400" y="3170500"/>
                <a:ext cx="195000" cy="195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txBox="1"/>
              <p:nvPr/>
            </p:nvSpPr>
            <p:spPr>
              <a:xfrm>
                <a:off x="5363525" y="1579000"/>
                <a:ext cx="2007300" cy="4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Doxycycline</a:t>
                </a:r>
                <a:endParaRPr>
                  <a:solidFill>
                    <a:srgbClr val="434343"/>
                  </a:solidFill>
                  <a:latin typeface="Open Sans"/>
                  <a:ea typeface="Open Sans"/>
                  <a:cs typeface="Open Sans"/>
                  <a:sym typeface="Open Sans"/>
                </a:endParaRPr>
              </a:p>
            </p:txBody>
          </p:sp>
          <p:grpSp>
            <p:nvGrpSpPr>
              <p:cNvPr id="353" name="Google Shape;353;p29"/>
              <p:cNvGrpSpPr/>
              <p:nvPr/>
            </p:nvGrpSpPr>
            <p:grpSpPr>
              <a:xfrm>
                <a:off x="8117625" y="1685550"/>
                <a:ext cx="45900" cy="205050"/>
                <a:chOff x="7565775" y="1608325"/>
                <a:chExt cx="45900" cy="205050"/>
              </a:xfrm>
            </p:grpSpPr>
            <p:sp>
              <p:nvSpPr>
                <p:cNvPr id="354" name="Google Shape;354;p2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29"/>
              <p:cNvSpPr txBox="1"/>
              <p:nvPr/>
            </p:nvSpPr>
            <p:spPr>
              <a:xfrm>
                <a:off x="5363525" y="2073550"/>
                <a:ext cx="2007300" cy="4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Cough syrup</a:t>
                </a:r>
                <a:endParaRPr>
                  <a:solidFill>
                    <a:srgbClr val="434343"/>
                  </a:solidFill>
                  <a:latin typeface="Open Sans"/>
                  <a:ea typeface="Open Sans"/>
                  <a:cs typeface="Open Sans"/>
                  <a:sym typeface="Open Sans"/>
                </a:endParaRPr>
              </a:p>
            </p:txBody>
          </p:sp>
          <p:grpSp>
            <p:nvGrpSpPr>
              <p:cNvPr id="358" name="Google Shape;358;p29"/>
              <p:cNvGrpSpPr/>
              <p:nvPr/>
            </p:nvGrpSpPr>
            <p:grpSpPr>
              <a:xfrm>
                <a:off x="8117625" y="2180100"/>
                <a:ext cx="45900" cy="205050"/>
                <a:chOff x="7565775" y="1608325"/>
                <a:chExt cx="45900" cy="205050"/>
              </a:xfrm>
            </p:grpSpPr>
            <p:sp>
              <p:nvSpPr>
                <p:cNvPr id="359" name="Google Shape;359;p2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29"/>
              <p:cNvSpPr txBox="1"/>
              <p:nvPr/>
            </p:nvSpPr>
            <p:spPr>
              <a:xfrm>
                <a:off x="5363525" y="2568100"/>
                <a:ext cx="2007300" cy="4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Fever reliever</a:t>
                </a:r>
                <a:endParaRPr>
                  <a:solidFill>
                    <a:srgbClr val="434343"/>
                  </a:solidFill>
                  <a:latin typeface="Open Sans"/>
                  <a:ea typeface="Open Sans"/>
                  <a:cs typeface="Open Sans"/>
                  <a:sym typeface="Open Sans"/>
                </a:endParaRPr>
              </a:p>
            </p:txBody>
          </p:sp>
          <p:grpSp>
            <p:nvGrpSpPr>
              <p:cNvPr id="363" name="Google Shape;363;p29"/>
              <p:cNvGrpSpPr/>
              <p:nvPr/>
            </p:nvGrpSpPr>
            <p:grpSpPr>
              <a:xfrm>
                <a:off x="8117625" y="2674650"/>
                <a:ext cx="45900" cy="205050"/>
                <a:chOff x="7565775" y="1608325"/>
                <a:chExt cx="45900" cy="205050"/>
              </a:xfrm>
            </p:grpSpPr>
            <p:sp>
              <p:nvSpPr>
                <p:cNvPr id="364" name="Google Shape;364;p2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29"/>
              <p:cNvSpPr txBox="1"/>
              <p:nvPr/>
            </p:nvSpPr>
            <p:spPr>
              <a:xfrm>
                <a:off x="5363525" y="3062650"/>
                <a:ext cx="2007300" cy="4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Pain reliever</a:t>
                </a:r>
                <a:endParaRPr>
                  <a:solidFill>
                    <a:srgbClr val="434343"/>
                  </a:solidFill>
                  <a:latin typeface="Open Sans"/>
                  <a:ea typeface="Open Sans"/>
                  <a:cs typeface="Open Sans"/>
                  <a:sym typeface="Open Sans"/>
                </a:endParaRPr>
              </a:p>
            </p:txBody>
          </p:sp>
          <p:grpSp>
            <p:nvGrpSpPr>
              <p:cNvPr id="368" name="Google Shape;368;p29"/>
              <p:cNvGrpSpPr/>
              <p:nvPr/>
            </p:nvGrpSpPr>
            <p:grpSpPr>
              <a:xfrm>
                <a:off x="8117625" y="3169200"/>
                <a:ext cx="45900" cy="205050"/>
                <a:chOff x="7565775" y="1608325"/>
                <a:chExt cx="45900" cy="205050"/>
              </a:xfrm>
            </p:grpSpPr>
            <p:sp>
              <p:nvSpPr>
                <p:cNvPr id="369" name="Google Shape;369;p2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2" name="Google Shape;372;p29"/>
            <p:cNvSpPr/>
            <p:nvPr/>
          </p:nvSpPr>
          <p:spPr>
            <a:xfrm>
              <a:off x="6891125" y="3763875"/>
              <a:ext cx="1392900" cy="3645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Open Sans SemiBold"/>
                  <a:ea typeface="Open Sans SemiBold"/>
                  <a:cs typeface="Open Sans SemiBold"/>
                  <a:sym typeface="Open Sans SemiBold"/>
                </a:rPr>
                <a:t>START ORDER</a:t>
              </a:r>
              <a:endParaRPr sz="1200"/>
            </a:p>
          </p:txBody>
        </p:sp>
      </p:grpSp>
      <p:sp>
        <p:nvSpPr>
          <p:cNvPr id="373" name="Google Shape;373;p29"/>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Facility Managers</a:t>
            </a:r>
            <a:endParaRPr>
              <a:solidFill>
                <a:srgbClr val="58595B"/>
              </a:solidFill>
            </a:endParaRPr>
          </a:p>
        </p:txBody>
      </p:sp>
      <p:grpSp>
        <p:nvGrpSpPr>
          <p:cNvPr id="374" name="Google Shape;374;p29"/>
          <p:cNvGrpSpPr/>
          <p:nvPr/>
        </p:nvGrpSpPr>
        <p:grpSpPr>
          <a:xfrm>
            <a:off x="5077600" y="1739025"/>
            <a:ext cx="136600" cy="98100"/>
            <a:chOff x="3516750" y="1189875"/>
            <a:chExt cx="136600" cy="98100"/>
          </a:xfrm>
        </p:grpSpPr>
        <p:cxnSp>
          <p:nvCxnSpPr>
            <p:cNvPr id="375" name="Google Shape;375;p29"/>
            <p:cNvCxnSpPr/>
            <p:nvPr/>
          </p:nvCxnSpPr>
          <p:spPr>
            <a:xfrm>
              <a:off x="3516750" y="1237875"/>
              <a:ext cx="50100" cy="50100"/>
            </a:xfrm>
            <a:prstGeom prst="straightConnector1">
              <a:avLst/>
            </a:prstGeom>
            <a:noFill/>
            <a:ln w="28575" cap="flat" cmpd="sng">
              <a:solidFill>
                <a:srgbClr val="E57326"/>
              </a:solidFill>
              <a:prstDash val="solid"/>
              <a:round/>
              <a:headEnd type="none" w="med" len="med"/>
              <a:tailEnd type="none" w="med" len="med"/>
            </a:ln>
          </p:spPr>
        </p:cxnSp>
        <p:cxnSp>
          <p:nvCxnSpPr>
            <p:cNvPr id="376" name="Google Shape;376;p29"/>
            <p:cNvCxnSpPr/>
            <p:nvPr/>
          </p:nvCxnSpPr>
          <p:spPr>
            <a:xfrm flipH="1">
              <a:off x="3552550" y="1189875"/>
              <a:ext cx="100800" cy="97800"/>
            </a:xfrm>
            <a:prstGeom prst="straightConnector1">
              <a:avLst/>
            </a:prstGeom>
            <a:noFill/>
            <a:ln w="28575" cap="flat" cmpd="sng">
              <a:solidFill>
                <a:srgbClr val="E57326"/>
              </a:solidFill>
              <a:prstDash val="solid"/>
              <a:round/>
              <a:headEnd type="none" w="med" len="med"/>
              <a:tailEnd type="none" w="med" len="med"/>
            </a:ln>
          </p:spPr>
        </p:cxnSp>
      </p:grpSp>
      <p:grpSp>
        <p:nvGrpSpPr>
          <p:cNvPr id="377" name="Google Shape;377;p29"/>
          <p:cNvGrpSpPr/>
          <p:nvPr/>
        </p:nvGrpSpPr>
        <p:grpSpPr>
          <a:xfrm>
            <a:off x="5077600" y="2233575"/>
            <a:ext cx="136600" cy="98100"/>
            <a:chOff x="3516750" y="1189875"/>
            <a:chExt cx="136600" cy="98100"/>
          </a:xfrm>
        </p:grpSpPr>
        <p:cxnSp>
          <p:nvCxnSpPr>
            <p:cNvPr id="378" name="Google Shape;378;p29"/>
            <p:cNvCxnSpPr/>
            <p:nvPr/>
          </p:nvCxnSpPr>
          <p:spPr>
            <a:xfrm>
              <a:off x="3516750" y="1237875"/>
              <a:ext cx="50100" cy="50100"/>
            </a:xfrm>
            <a:prstGeom prst="straightConnector1">
              <a:avLst/>
            </a:prstGeom>
            <a:noFill/>
            <a:ln w="28575" cap="flat" cmpd="sng">
              <a:solidFill>
                <a:srgbClr val="E57326"/>
              </a:solidFill>
              <a:prstDash val="solid"/>
              <a:round/>
              <a:headEnd type="none" w="med" len="med"/>
              <a:tailEnd type="none" w="med" len="med"/>
            </a:ln>
          </p:spPr>
        </p:cxnSp>
        <p:cxnSp>
          <p:nvCxnSpPr>
            <p:cNvPr id="379" name="Google Shape;379;p29"/>
            <p:cNvCxnSpPr/>
            <p:nvPr/>
          </p:nvCxnSpPr>
          <p:spPr>
            <a:xfrm flipH="1">
              <a:off x="3552550" y="1189875"/>
              <a:ext cx="100800" cy="97800"/>
            </a:xfrm>
            <a:prstGeom prst="straightConnector1">
              <a:avLst/>
            </a:prstGeom>
            <a:noFill/>
            <a:ln w="28575" cap="flat" cmpd="sng">
              <a:solidFill>
                <a:srgbClr val="E57326"/>
              </a:solidFill>
              <a:prstDash val="solid"/>
              <a:round/>
              <a:headEnd type="none" w="med" len="med"/>
              <a:tailEnd type="none" w="med" len="med"/>
            </a:ln>
          </p:spPr>
        </p:cxnSp>
      </p:grpSp>
      <p:grpSp>
        <p:nvGrpSpPr>
          <p:cNvPr id="380" name="Google Shape;380;p29"/>
          <p:cNvGrpSpPr/>
          <p:nvPr/>
        </p:nvGrpSpPr>
        <p:grpSpPr>
          <a:xfrm>
            <a:off x="5077600" y="3222675"/>
            <a:ext cx="136600" cy="98100"/>
            <a:chOff x="3516750" y="1189875"/>
            <a:chExt cx="136600" cy="98100"/>
          </a:xfrm>
        </p:grpSpPr>
        <p:cxnSp>
          <p:nvCxnSpPr>
            <p:cNvPr id="381" name="Google Shape;381;p29"/>
            <p:cNvCxnSpPr/>
            <p:nvPr/>
          </p:nvCxnSpPr>
          <p:spPr>
            <a:xfrm>
              <a:off x="3516750" y="1237875"/>
              <a:ext cx="50100" cy="50100"/>
            </a:xfrm>
            <a:prstGeom prst="straightConnector1">
              <a:avLst/>
            </a:prstGeom>
            <a:noFill/>
            <a:ln w="28575" cap="flat" cmpd="sng">
              <a:solidFill>
                <a:srgbClr val="E57326"/>
              </a:solidFill>
              <a:prstDash val="solid"/>
              <a:round/>
              <a:headEnd type="none" w="med" len="med"/>
              <a:tailEnd type="none" w="med" len="med"/>
            </a:ln>
          </p:spPr>
        </p:cxnSp>
        <p:cxnSp>
          <p:nvCxnSpPr>
            <p:cNvPr id="382" name="Google Shape;382;p29"/>
            <p:cNvCxnSpPr/>
            <p:nvPr/>
          </p:nvCxnSpPr>
          <p:spPr>
            <a:xfrm flipH="1">
              <a:off x="3552550" y="1189875"/>
              <a:ext cx="100800" cy="97800"/>
            </a:xfrm>
            <a:prstGeom prst="straightConnector1">
              <a:avLst/>
            </a:prstGeom>
            <a:noFill/>
            <a:ln w="28575" cap="flat" cmpd="sng">
              <a:solidFill>
                <a:srgbClr val="E57326"/>
              </a:solidFill>
              <a:prstDash val="solid"/>
              <a:round/>
              <a:headEnd type="none" w="med" len="med"/>
              <a:tailEnd type="none" w="med" len="med"/>
            </a:ln>
          </p:spPr>
        </p:cxnSp>
      </p:grpSp>
      <p:sp>
        <p:nvSpPr>
          <p:cNvPr id="383" name="Google Shape;383;p29"/>
          <p:cNvSpPr/>
          <p:nvPr/>
        </p:nvSpPr>
        <p:spPr>
          <a:xfrm>
            <a:off x="6891125" y="3763875"/>
            <a:ext cx="1392900" cy="364500"/>
          </a:xfrm>
          <a:prstGeom prst="rect">
            <a:avLst/>
          </a:prstGeom>
          <a:solidFill>
            <a:srgbClr val="B0490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Open Sans SemiBold"/>
                <a:ea typeface="Open Sans SemiBold"/>
                <a:cs typeface="Open Sans SemiBold"/>
                <a:sym typeface="Open Sans SemiBold"/>
              </a:rPr>
              <a:t>START ORDER</a:t>
            </a:r>
            <a:endParaRPr sz="1200"/>
          </a:p>
        </p:txBody>
      </p:sp>
      <p:sp>
        <p:nvSpPr>
          <p:cNvPr id="384" name="Google Shape;384;p29"/>
          <p:cNvSpPr/>
          <p:nvPr/>
        </p:nvSpPr>
        <p:spPr>
          <a:xfrm>
            <a:off x="6891125" y="3763875"/>
            <a:ext cx="1392900" cy="3645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Open Sans SemiBold"/>
                <a:ea typeface="Open Sans SemiBold"/>
                <a:cs typeface="Open Sans SemiBold"/>
                <a:sym typeface="Open Sans SemiBold"/>
              </a:rPr>
              <a:t>START ORDER</a:t>
            </a:r>
            <a:endParaRPr sz="1200"/>
          </a:p>
        </p:txBody>
      </p:sp>
      <p:sp>
        <p:nvSpPr>
          <p:cNvPr id="385" name="Google Shape;385;p29"/>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Automated requisitions</a:t>
            </a:r>
            <a:endParaRPr sz="1800">
              <a:solidFill>
                <a:srgbClr val="4ABAEB"/>
              </a:solidFill>
              <a:latin typeface="Open Sans ExtraBold"/>
              <a:ea typeface="Open Sans ExtraBold"/>
              <a:cs typeface="Open Sans ExtraBold"/>
              <a:sym typeface="Open Sans ExtraBold"/>
            </a:endParaRPr>
          </a:p>
          <a:p>
            <a:pPr marL="457200" lvl="0" indent="-342900" algn="l" rtl="0">
              <a:spcBef>
                <a:spcPts val="16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Simple bulk ordering</a:t>
            </a:r>
            <a:endParaRPr sz="1800">
              <a:solidFill>
                <a:srgbClr val="4ABAEB"/>
              </a:solidFill>
              <a:latin typeface="Open Sans ExtraBold"/>
              <a:ea typeface="Open Sans ExtraBold"/>
              <a:cs typeface="Open Sans ExtraBold"/>
              <a:sym typeface="Open Sans ExtraBold"/>
            </a:endParaRPr>
          </a:p>
        </p:txBody>
      </p:sp>
      <p:sp>
        <p:nvSpPr>
          <p:cNvPr id="386" name="Google Shape;386;p29"/>
          <p:cNvSpPr/>
          <p:nvPr/>
        </p:nvSpPr>
        <p:spPr>
          <a:xfrm>
            <a:off x="191600" y="1259175"/>
            <a:ext cx="3699300" cy="8694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0"/>
                                  </p:stCondLst>
                                  <p:childTnLst>
                                    <p:set>
                                      <p:cBhvr>
                                        <p:cTn id="9" dur="1" fill="hold">
                                          <p:stCondLst>
                                            <p:cond delay="0"/>
                                          </p:stCondLst>
                                        </p:cTn>
                                        <p:tgtEl>
                                          <p:spTgt spid="374"/>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nodeType="afterEffect">
                                  <p:stCondLst>
                                    <p:cond delay="0"/>
                                  </p:stCondLst>
                                  <p:childTnLst>
                                    <p:set>
                                      <p:cBhvr>
                                        <p:cTn id="12" dur="1" fill="hold">
                                          <p:stCondLst>
                                            <p:cond delay="0"/>
                                          </p:stCondLst>
                                        </p:cTn>
                                        <p:tgtEl>
                                          <p:spTgt spid="377"/>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nodeType="afterEffect">
                                  <p:stCondLst>
                                    <p:cond delay="0"/>
                                  </p:stCondLst>
                                  <p:childTnLst>
                                    <p:set>
                                      <p:cBhvr>
                                        <p:cTn id="15" dur="1" fill="hold">
                                          <p:stCondLst>
                                            <p:cond delay="0"/>
                                          </p:stCondLst>
                                        </p:cTn>
                                        <p:tgtEl>
                                          <p:spTgt spid="380"/>
                                        </p:tgtEl>
                                        <p:attrNameLst>
                                          <p:attrName>style.visibility</p:attrName>
                                        </p:attrNameLst>
                                      </p:cBhvr>
                                      <p:to>
                                        <p:strVal val="visible"/>
                                      </p:to>
                                    </p:se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383"/>
                                        </p:tgtEl>
                                        <p:attrNameLst>
                                          <p:attrName>style.visibility</p:attrName>
                                        </p:attrNameLst>
                                      </p:cBhvr>
                                      <p:to>
                                        <p:strVal val="visible"/>
                                      </p:to>
                                    </p:set>
                                  </p:childTnLst>
                                </p:cTn>
                              </p:par>
                            </p:childTnLst>
                          </p:cTn>
                        </p:par>
                        <p:par>
                          <p:cTn id="19" fill="hold">
                            <p:stCondLst>
                              <p:cond delay="2100"/>
                            </p:stCondLst>
                            <p:childTnLst>
                              <p:par>
                                <p:cTn id="20" presetID="1" presetClass="entr" presetSubtype="0" fill="hold" nodeType="afterEffect">
                                  <p:stCondLst>
                                    <p:cond delay="0"/>
                                  </p:stCondLst>
                                  <p:childTnLst>
                                    <p:set>
                                      <p:cBhvr>
                                        <p:cTn id="21"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0"/>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Facility Managers</a:t>
            </a:r>
            <a:endParaRPr>
              <a:solidFill>
                <a:srgbClr val="58595B"/>
              </a:solidFill>
            </a:endParaRPr>
          </a:p>
        </p:txBody>
      </p:sp>
      <p:sp>
        <p:nvSpPr>
          <p:cNvPr id="393" name="Google Shape;393;p30"/>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Automated requisitions</a:t>
            </a:r>
            <a:endParaRPr sz="1800">
              <a:solidFill>
                <a:srgbClr val="4ABAEB"/>
              </a:solidFill>
              <a:latin typeface="Open Sans ExtraBold"/>
              <a:ea typeface="Open Sans ExtraBold"/>
              <a:cs typeface="Open Sans ExtraBold"/>
              <a:sym typeface="Open Sans ExtraBold"/>
            </a:endParaRPr>
          </a:p>
          <a:p>
            <a:pPr marL="457200" lvl="0" indent="-342900" algn="l" rtl="0">
              <a:spcBef>
                <a:spcPts val="1600"/>
              </a:spcBef>
              <a:spcAft>
                <a:spcPts val="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Simple bulk ordering</a:t>
            </a:r>
            <a:endParaRPr sz="1800">
              <a:solidFill>
                <a:srgbClr val="4ABAEB"/>
              </a:solidFill>
              <a:latin typeface="Open Sans ExtraBold"/>
              <a:ea typeface="Open Sans ExtraBold"/>
              <a:cs typeface="Open Sans ExtraBold"/>
              <a:sym typeface="Open Sans ExtraBold"/>
            </a:endParaRPr>
          </a:p>
          <a:p>
            <a:pPr marL="457200" lvl="0" indent="-342900" algn="l" rtl="0">
              <a:spcBef>
                <a:spcPts val="16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Financial reports</a:t>
            </a:r>
            <a:endParaRPr sz="1800">
              <a:solidFill>
                <a:srgbClr val="4ABAEB"/>
              </a:solidFill>
              <a:latin typeface="Open Sans ExtraBold"/>
              <a:ea typeface="Open Sans ExtraBold"/>
              <a:cs typeface="Open Sans ExtraBold"/>
              <a:sym typeface="Open Sans ExtraBold"/>
            </a:endParaRPr>
          </a:p>
        </p:txBody>
      </p:sp>
      <p:sp>
        <p:nvSpPr>
          <p:cNvPr id="394" name="Google Shape;394;p30"/>
          <p:cNvSpPr/>
          <p:nvPr/>
        </p:nvSpPr>
        <p:spPr>
          <a:xfrm>
            <a:off x="191600" y="1259175"/>
            <a:ext cx="3699300" cy="13125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0"/>
          <p:cNvGrpSpPr/>
          <p:nvPr/>
        </p:nvGrpSpPr>
        <p:grpSpPr>
          <a:xfrm>
            <a:off x="4520900" y="1417775"/>
            <a:ext cx="4369800" cy="2307900"/>
            <a:chOff x="4476175" y="918800"/>
            <a:chExt cx="4369800" cy="2307900"/>
          </a:xfrm>
        </p:grpSpPr>
        <p:sp>
          <p:nvSpPr>
            <p:cNvPr id="396" name="Google Shape;396;p30"/>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  SALES</a:t>
              </a:r>
              <a:endParaRPr sz="1000">
                <a:solidFill>
                  <a:srgbClr val="999999"/>
                </a:solidFill>
                <a:latin typeface="Open Sans SemiBold"/>
                <a:ea typeface="Open Sans SemiBold"/>
                <a:cs typeface="Open Sans SemiBold"/>
                <a:sym typeface="Open Sans SemiBold"/>
              </a:endParaRPr>
            </a:p>
          </p:txBody>
        </p:sp>
        <p:grpSp>
          <p:nvGrpSpPr>
            <p:cNvPr id="398" name="Google Shape;398;p30"/>
            <p:cNvGrpSpPr/>
            <p:nvPr/>
          </p:nvGrpSpPr>
          <p:grpSpPr>
            <a:xfrm>
              <a:off x="8704635" y="1059044"/>
              <a:ext cx="37399" cy="167034"/>
              <a:chOff x="7565775" y="1608325"/>
              <a:chExt cx="45900" cy="205050"/>
            </a:xfrm>
          </p:grpSpPr>
          <p:sp>
            <p:nvSpPr>
              <p:cNvPr id="399" name="Google Shape;399;p30"/>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30"/>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403" name="Google Shape;403;p30"/>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30"/>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405" name="Google Shape;405;p30"/>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406" name="Google Shape;406;p30"/>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407" name="Google Shape;407;p30"/>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408" name="Google Shape;408;p30"/>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409" name="Google Shape;409;p30"/>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410" name="Google Shape;410;p30"/>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411" name="Google Shape;411;p30"/>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412" name="Google Shape;412;p30"/>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sp>
          <p:nvSpPr>
            <p:cNvPr id="413" name="Google Shape;413;p30"/>
            <p:cNvSpPr txBox="1"/>
            <p:nvPr/>
          </p:nvSpPr>
          <p:spPr>
            <a:xfrm>
              <a:off x="4632001" y="2511650"/>
              <a:ext cx="3927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p:txBody>
        </p:sp>
        <p:sp>
          <p:nvSpPr>
            <p:cNvPr id="414" name="Google Shape;414;p30"/>
            <p:cNvSpPr txBox="1"/>
            <p:nvPr/>
          </p:nvSpPr>
          <p:spPr>
            <a:xfrm>
              <a:off x="4627101" y="2289925"/>
              <a:ext cx="3927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p:txBody>
        </p:sp>
        <p:sp>
          <p:nvSpPr>
            <p:cNvPr id="415" name="Google Shape;415;p30"/>
            <p:cNvSpPr txBox="1"/>
            <p:nvPr/>
          </p:nvSpPr>
          <p:spPr>
            <a:xfrm>
              <a:off x="4627100" y="2073825"/>
              <a:ext cx="3927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p:txBody>
        </p:sp>
        <p:sp>
          <p:nvSpPr>
            <p:cNvPr id="416" name="Google Shape;416;p30"/>
            <p:cNvSpPr txBox="1"/>
            <p:nvPr/>
          </p:nvSpPr>
          <p:spPr>
            <a:xfrm>
              <a:off x="4632001" y="1857725"/>
              <a:ext cx="3927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p:txBody>
        </p:sp>
        <p:sp>
          <p:nvSpPr>
            <p:cNvPr id="417" name="Google Shape;417;p30"/>
            <p:cNvSpPr txBox="1"/>
            <p:nvPr/>
          </p:nvSpPr>
          <p:spPr>
            <a:xfrm>
              <a:off x="4627002" y="1635975"/>
              <a:ext cx="3927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1"/>
          <p:cNvSpPr txBox="1"/>
          <p:nvPr/>
        </p:nvSpPr>
        <p:spPr>
          <a:xfrm>
            <a:off x="6187438" y="1650663"/>
            <a:ext cx="24501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rgbClr val="58595B"/>
                </a:solidFill>
                <a:latin typeface="Open Sans"/>
                <a:ea typeface="Open Sans"/>
                <a:cs typeface="Open Sans"/>
                <a:sym typeface="Open Sans"/>
              </a:rPr>
              <a:t>Facility Managers</a:t>
            </a:r>
            <a:endParaRPr sz="1800">
              <a:solidFill>
                <a:srgbClr val="58595B"/>
              </a:solidFill>
            </a:endParaRPr>
          </a:p>
        </p:txBody>
      </p:sp>
      <p:sp>
        <p:nvSpPr>
          <p:cNvPr id="423" name="Google Shape;423;p31"/>
          <p:cNvSpPr txBox="1"/>
          <p:nvPr/>
        </p:nvSpPr>
        <p:spPr>
          <a:xfrm>
            <a:off x="6187450" y="2057788"/>
            <a:ext cx="1843800" cy="2289900"/>
          </a:xfrm>
          <a:prstGeom prst="rect">
            <a:avLst/>
          </a:prstGeom>
          <a:noFill/>
          <a:ln>
            <a:noFill/>
          </a:ln>
        </p:spPr>
        <p:txBody>
          <a:bodyPr spcFirstLastPara="1" wrap="square" lIns="91425" tIns="91425" rIns="0" bIns="91425" anchor="t" anchorCtr="0">
            <a:noAutofit/>
          </a:bodyPr>
          <a:lstStyle/>
          <a:p>
            <a:pPr marL="228600" lvl="0" indent="-213359" algn="l" rtl="0">
              <a:spcBef>
                <a:spcPts val="1000"/>
              </a:spcBef>
              <a:spcAft>
                <a:spcPts val="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Automated requisitions</a:t>
            </a:r>
            <a:endParaRPr sz="1200">
              <a:solidFill>
                <a:srgbClr val="4ABAEB"/>
              </a:solidFill>
              <a:latin typeface="Open Sans ExtraBold"/>
              <a:ea typeface="Open Sans ExtraBold"/>
              <a:cs typeface="Open Sans ExtraBold"/>
              <a:sym typeface="Open Sans ExtraBold"/>
            </a:endParaRPr>
          </a:p>
          <a:p>
            <a:pPr marL="228600" lvl="0" indent="-213359" algn="l" rtl="0">
              <a:spcBef>
                <a:spcPts val="1600"/>
              </a:spcBef>
              <a:spcAft>
                <a:spcPts val="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Simple bulk ordering</a:t>
            </a:r>
            <a:endParaRPr sz="1200">
              <a:solidFill>
                <a:srgbClr val="4ABAEB"/>
              </a:solidFill>
              <a:latin typeface="Open Sans ExtraBold"/>
              <a:ea typeface="Open Sans ExtraBold"/>
              <a:cs typeface="Open Sans ExtraBold"/>
              <a:sym typeface="Open Sans ExtraBold"/>
            </a:endParaRPr>
          </a:p>
          <a:p>
            <a:pPr marL="228600" lvl="0" indent="-213359" algn="l" rtl="0">
              <a:spcBef>
                <a:spcPts val="1600"/>
              </a:spcBef>
              <a:spcAft>
                <a:spcPts val="160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Financial reports</a:t>
            </a:r>
            <a:endParaRPr sz="1200">
              <a:solidFill>
                <a:srgbClr val="4ABAEB"/>
              </a:solidFill>
              <a:latin typeface="Open Sans ExtraBold"/>
              <a:ea typeface="Open Sans ExtraBold"/>
              <a:cs typeface="Open Sans ExtraBold"/>
              <a:sym typeface="Open Sans ExtraBold"/>
            </a:endParaRPr>
          </a:p>
        </p:txBody>
      </p:sp>
      <p:sp>
        <p:nvSpPr>
          <p:cNvPr id="424" name="Google Shape;424;p31"/>
          <p:cNvSpPr txBox="1"/>
          <p:nvPr/>
        </p:nvSpPr>
        <p:spPr>
          <a:xfrm>
            <a:off x="3270750" y="1650663"/>
            <a:ext cx="24501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rgbClr val="58595B"/>
                </a:solidFill>
                <a:latin typeface="Open Sans"/>
                <a:ea typeface="Open Sans"/>
                <a:cs typeface="Open Sans"/>
                <a:sym typeface="Open Sans"/>
              </a:rPr>
              <a:t>Healthcare Providers</a:t>
            </a:r>
            <a:endParaRPr sz="1800">
              <a:solidFill>
                <a:srgbClr val="58595B"/>
              </a:solidFill>
            </a:endParaRPr>
          </a:p>
        </p:txBody>
      </p:sp>
      <p:sp>
        <p:nvSpPr>
          <p:cNvPr id="425" name="Google Shape;425;p31"/>
          <p:cNvSpPr txBox="1"/>
          <p:nvPr/>
        </p:nvSpPr>
        <p:spPr>
          <a:xfrm>
            <a:off x="3270750" y="2057788"/>
            <a:ext cx="2117400" cy="2289900"/>
          </a:xfrm>
          <a:prstGeom prst="rect">
            <a:avLst/>
          </a:prstGeom>
          <a:noFill/>
          <a:ln>
            <a:noFill/>
          </a:ln>
        </p:spPr>
        <p:txBody>
          <a:bodyPr spcFirstLastPara="1" wrap="square" lIns="91425" tIns="91425" rIns="0" bIns="91425" anchor="t" anchorCtr="0">
            <a:noAutofit/>
          </a:bodyPr>
          <a:lstStyle/>
          <a:p>
            <a:pPr marL="228600" lvl="0" indent="-213359" algn="l" rtl="0">
              <a:spcBef>
                <a:spcPts val="1000"/>
              </a:spcBef>
              <a:spcAft>
                <a:spcPts val="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Search product availability</a:t>
            </a:r>
            <a:endParaRPr sz="1200">
              <a:solidFill>
                <a:srgbClr val="4ABAEB"/>
              </a:solidFill>
              <a:latin typeface="Open Sans ExtraBold"/>
              <a:ea typeface="Open Sans ExtraBold"/>
              <a:cs typeface="Open Sans ExtraBold"/>
              <a:sym typeface="Open Sans ExtraBold"/>
            </a:endParaRPr>
          </a:p>
          <a:p>
            <a:pPr marL="228600" lvl="0" indent="-213359" algn="l" rtl="0">
              <a:spcBef>
                <a:spcPts val="1600"/>
              </a:spcBef>
              <a:spcAft>
                <a:spcPts val="160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Find alternate products</a:t>
            </a:r>
            <a:endParaRPr sz="1200">
              <a:solidFill>
                <a:srgbClr val="4ABAEB"/>
              </a:solidFill>
              <a:latin typeface="Open Sans ExtraBold"/>
              <a:ea typeface="Open Sans ExtraBold"/>
              <a:cs typeface="Open Sans ExtraBold"/>
              <a:sym typeface="Open Sans ExtraBold"/>
            </a:endParaRPr>
          </a:p>
        </p:txBody>
      </p:sp>
      <p:sp>
        <p:nvSpPr>
          <p:cNvPr id="426" name="Google Shape;426;p31"/>
          <p:cNvSpPr txBox="1"/>
          <p:nvPr/>
        </p:nvSpPr>
        <p:spPr>
          <a:xfrm>
            <a:off x="506463" y="1650663"/>
            <a:ext cx="24501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rgbClr val="58595B"/>
                </a:solidFill>
                <a:latin typeface="Open Sans"/>
                <a:ea typeface="Open Sans"/>
                <a:cs typeface="Open Sans"/>
                <a:sym typeface="Open Sans"/>
              </a:rPr>
              <a:t>Clerks &amp; Cashiers</a:t>
            </a:r>
            <a:endParaRPr sz="1800">
              <a:solidFill>
                <a:srgbClr val="58595B"/>
              </a:solidFill>
            </a:endParaRPr>
          </a:p>
        </p:txBody>
      </p:sp>
      <p:sp>
        <p:nvSpPr>
          <p:cNvPr id="427" name="Google Shape;427;p31"/>
          <p:cNvSpPr txBox="1"/>
          <p:nvPr/>
        </p:nvSpPr>
        <p:spPr>
          <a:xfrm>
            <a:off x="510100" y="2057788"/>
            <a:ext cx="2450100" cy="2289900"/>
          </a:xfrm>
          <a:prstGeom prst="rect">
            <a:avLst/>
          </a:prstGeom>
          <a:noFill/>
          <a:ln>
            <a:noFill/>
          </a:ln>
        </p:spPr>
        <p:txBody>
          <a:bodyPr spcFirstLastPara="1" wrap="square" lIns="91425" tIns="91425" rIns="0" bIns="91425" anchor="t" anchorCtr="0">
            <a:noAutofit/>
          </a:bodyPr>
          <a:lstStyle/>
          <a:p>
            <a:pPr marL="228600" lvl="0" indent="-213359" algn="l" rtl="0">
              <a:lnSpc>
                <a:spcPct val="100000"/>
              </a:lnSpc>
              <a:spcBef>
                <a:spcPts val="1000"/>
              </a:spcBef>
              <a:spcAft>
                <a:spcPts val="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Simple point of sale</a:t>
            </a:r>
            <a:endParaRPr sz="1200">
              <a:solidFill>
                <a:srgbClr val="4ABAEB"/>
              </a:solidFill>
              <a:latin typeface="Open Sans ExtraBold"/>
              <a:ea typeface="Open Sans ExtraBold"/>
              <a:cs typeface="Open Sans ExtraBold"/>
              <a:sym typeface="Open Sans ExtraBold"/>
            </a:endParaRPr>
          </a:p>
          <a:p>
            <a:pPr marL="228600" lvl="0" indent="-213359" algn="l" rtl="0">
              <a:lnSpc>
                <a:spcPct val="100000"/>
              </a:lnSpc>
              <a:spcBef>
                <a:spcPts val="1600"/>
              </a:spcBef>
              <a:spcAft>
                <a:spcPts val="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On demand support</a:t>
            </a:r>
            <a:endParaRPr sz="1200">
              <a:solidFill>
                <a:srgbClr val="4ABAEB"/>
              </a:solidFill>
              <a:latin typeface="Open Sans ExtraBold"/>
              <a:ea typeface="Open Sans ExtraBold"/>
              <a:cs typeface="Open Sans ExtraBold"/>
              <a:sym typeface="Open Sans ExtraBold"/>
            </a:endParaRPr>
          </a:p>
          <a:p>
            <a:pPr marL="228600" lvl="0" indent="-213359" algn="l" rtl="0">
              <a:lnSpc>
                <a:spcPct val="100000"/>
              </a:lnSpc>
              <a:spcBef>
                <a:spcPts val="1000"/>
              </a:spcBef>
              <a:spcAft>
                <a:spcPts val="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Alerts to prepare prescriptions</a:t>
            </a:r>
            <a:endParaRPr sz="1200">
              <a:solidFill>
                <a:srgbClr val="4ABAEB"/>
              </a:solidFill>
              <a:latin typeface="Open Sans ExtraBold"/>
              <a:ea typeface="Open Sans ExtraBold"/>
              <a:cs typeface="Open Sans ExtraBold"/>
              <a:sym typeface="Open Sans ExtraBold"/>
            </a:endParaRPr>
          </a:p>
          <a:p>
            <a:pPr marL="228600" lvl="0" indent="-213359" algn="l" rtl="0">
              <a:lnSpc>
                <a:spcPct val="100000"/>
              </a:lnSpc>
              <a:spcBef>
                <a:spcPts val="1000"/>
              </a:spcBef>
              <a:spcAft>
                <a:spcPts val="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Offline mode</a:t>
            </a:r>
            <a:endParaRPr sz="1200">
              <a:solidFill>
                <a:srgbClr val="4ABAEB"/>
              </a:solidFill>
              <a:latin typeface="Open Sans ExtraBold"/>
              <a:ea typeface="Open Sans ExtraBold"/>
              <a:cs typeface="Open Sans ExtraBold"/>
              <a:sym typeface="Open Sans ExtraBold"/>
            </a:endParaRPr>
          </a:p>
          <a:p>
            <a:pPr marL="228600" lvl="0" indent="-213359" algn="l" rtl="0">
              <a:lnSpc>
                <a:spcPct val="100000"/>
              </a:lnSpc>
              <a:spcBef>
                <a:spcPts val="1600"/>
              </a:spcBef>
              <a:spcAft>
                <a:spcPts val="1600"/>
              </a:spcAft>
              <a:buClr>
                <a:srgbClr val="4ABAEB"/>
              </a:buClr>
              <a:buSzPts val="1200"/>
              <a:buFont typeface="Open Sans ExtraBold"/>
              <a:buChar char="●"/>
            </a:pPr>
            <a:r>
              <a:rPr lang="en" sz="1200">
                <a:solidFill>
                  <a:srgbClr val="4ABAEB"/>
                </a:solidFill>
                <a:latin typeface="Open Sans ExtraBold"/>
                <a:ea typeface="Open Sans ExtraBold"/>
                <a:cs typeface="Open Sans ExtraBold"/>
                <a:sym typeface="Open Sans ExtraBold"/>
              </a:rPr>
              <a:t>Safety check</a:t>
            </a:r>
            <a:endParaRPr sz="1200">
              <a:solidFill>
                <a:srgbClr val="4ABAEB"/>
              </a:solidFill>
              <a:latin typeface="Open Sans ExtraBold"/>
              <a:ea typeface="Open Sans ExtraBold"/>
              <a:cs typeface="Open Sans ExtraBold"/>
              <a:sym typeface="Open Sans ExtraBold"/>
            </a:endParaRPr>
          </a:p>
        </p:txBody>
      </p:sp>
      <p:sp>
        <p:nvSpPr>
          <p:cNvPr id="428" name="Google Shape;428;p31"/>
          <p:cNvSpPr txBox="1">
            <a:spLocks noGrp="1"/>
          </p:cNvSpPr>
          <p:nvPr>
            <p:ph type="title" idx="4294967295"/>
          </p:nvPr>
        </p:nvSpPr>
        <p:spPr>
          <a:xfrm>
            <a:off x="311700" y="600875"/>
            <a:ext cx="85206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ABAEB"/>
                </a:solidFill>
                <a:latin typeface="Open Sans ExtraBold"/>
                <a:ea typeface="Open Sans ExtraBold"/>
                <a:cs typeface="Open Sans ExtraBold"/>
                <a:sym typeface="Open Sans ExtraBold"/>
              </a:rPr>
              <a:t>STREAMLINE</a:t>
            </a:r>
            <a:endParaRPr>
              <a:solidFill>
                <a:srgbClr val="4ABAEB"/>
              </a:solidFill>
              <a:latin typeface="Open Sans ExtraBold"/>
              <a:ea typeface="Open Sans ExtraBold"/>
              <a:cs typeface="Open Sans ExtraBold"/>
              <a:sym typeface="Open Sans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l="48011" r="17886"/>
          <a:stretch/>
        </p:blipFill>
        <p:spPr>
          <a:xfrm>
            <a:off x="0" y="0"/>
            <a:ext cx="9143999" cy="5143500"/>
          </a:xfrm>
          <a:prstGeom prst="rect">
            <a:avLst/>
          </a:prstGeom>
          <a:noFill/>
          <a:ln>
            <a:noFill/>
          </a:ln>
        </p:spPr>
      </p:pic>
      <p:sp>
        <p:nvSpPr>
          <p:cNvPr id="64" name="Google Shape;64;p14"/>
          <p:cNvSpPr/>
          <p:nvPr/>
        </p:nvSpPr>
        <p:spPr>
          <a:xfrm>
            <a:off x="0" y="0"/>
            <a:ext cx="9170400" cy="5143500"/>
          </a:xfrm>
          <a:prstGeom prst="rect">
            <a:avLst/>
          </a:prstGeom>
          <a:solidFill>
            <a:srgbClr val="0A2A33">
              <a:alpha val="6201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sp>
        <p:nvSpPr>
          <p:cNvPr id="65" name="Google Shape;65;p14"/>
          <p:cNvSpPr txBox="1">
            <a:spLocks noGrp="1"/>
          </p:cNvSpPr>
          <p:nvPr>
            <p:ph type="ctrTitle" idx="4294967295"/>
          </p:nvPr>
        </p:nvSpPr>
        <p:spPr>
          <a:xfrm>
            <a:off x="3964035" y="685800"/>
            <a:ext cx="1702200" cy="74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FFFF"/>
                </a:solidFill>
                <a:latin typeface="Open Sans Light"/>
                <a:ea typeface="Open Sans Light"/>
                <a:cs typeface="Open Sans Light"/>
                <a:sym typeface="Open Sans Light"/>
              </a:rPr>
              <a:t>Open</a:t>
            </a:r>
            <a:r>
              <a:rPr lang="en" sz="2400" b="1">
                <a:solidFill>
                  <a:srgbClr val="FFFFFF"/>
                </a:solidFill>
              </a:rPr>
              <a:t>LMIS</a:t>
            </a:r>
            <a:endParaRPr sz="2400">
              <a:solidFill>
                <a:srgbClr val="FFFFFF"/>
              </a:solidFill>
              <a:latin typeface="Open Sans Light"/>
              <a:ea typeface="Open Sans Light"/>
              <a:cs typeface="Open Sans Light"/>
              <a:sym typeface="Open Sans Light"/>
            </a:endParaRPr>
          </a:p>
        </p:txBody>
      </p:sp>
      <p:pic>
        <p:nvPicPr>
          <p:cNvPr id="66" name="Google Shape;66;p14"/>
          <p:cNvPicPr preferRelativeResize="0"/>
          <p:nvPr/>
        </p:nvPicPr>
        <p:blipFill>
          <a:blip r:embed="rId4">
            <a:alphaModFix/>
          </a:blip>
          <a:stretch>
            <a:fillRect/>
          </a:stretch>
        </p:blipFill>
        <p:spPr>
          <a:xfrm>
            <a:off x="3530512" y="860188"/>
            <a:ext cx="394351" cy="395225"/>
          </a:xfrm>
          <a:prstGeom prst="rect">
            <a:avLst/>
          </a:prstGeom>
          <a:noFill/>
          <a:ln>
            <a:noFill/>
          </a:ln>
        </p:spPr>
      </p:pic>
      <p:sp>
        <p:nvSpPr>
          <p:cNvPr id="67" name="Google Shape;67;p14"/>
          <p:cNvSpPr txBox="1">
            <a:spLocks noGrp="1"/>
          </p:cNvSpPr>
          <p:nvPr>
            <p:ph type="ctrTitle" idx="4294967295"/>
          </p:nvPr>
        </p:nvSpPr>
        <p:spPr>
          <a:xfrm>
            <a:off x="2877575" y="2202300"/>
            <a:ext cx="3441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FFFFFF"/>
                </a:solidFill>
                <a:latin typeface="Open Sans ExtraBold"/>
                <a:ea typeface="Open Sans ExtraBold"/>
                <a:cs typeface="Open Sans ExtraBold"/>
                <a:sym typeface="Open Sans ExtraBold"/>
              </a:rPr>
              <a:t>11,000</a:t>
            </a:r>
            <a:endParaRPr sz="7200">
              <a:solidFill>
                <a:srgbClr val="FFFFFF"/>
              </a:solidFill>
              <a:latin typeface="Open Sans ExtraBold"/>
              <a:ea typeface="Open Sans ExtraBold"/>
              <a:cs typeface="Open Sans ExtraBold"/>
              <a:sym typeface="Open Sans ExtraBold"/>
            </a:endParaRPr>
          </a:p>
        </p:txBody>
      </p:sp>
      <p:sp>
        <p:nvSpPr>
          <p:cNvPr id="68" name="Google Shape;68;p14"/>
          <p:cNvSpPr txBox="1">
            <a:spLocks noGrp="1"/>
          </p:cNvSpPr>
          <p:nvPr>
            <p:ph type="ctrTitle" idx="4294967295"/>
          </p:nvPr>
        </p:nvSpPr>
        <p:spPr>
          <a:xfrm>
            <a:off x="3213000" y="3180600"/>
            <a:ext cx="2718000" cy="52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rPr>
              <a:t>HEALTH FACILITIES</a:t>
            </a:r>
            <a:endParaRPr sz="1800" b="1">
              <a:solidFill>
                <a:srgbClr val="FFFFFF"/>
              </a:solidFill>
            </a:endParaRPr>
          </a:p>
        </p:txBody>
      </p:sp>
      <p:sp>
        <p:nvSpPr>
          <p:cNvPr id="69" name="Google Shape;69;p14"/>
          <p:cNvSpPr txBox="1">
            <a:spLocks noGrp="1"/>
          </p:cNvSpPr>
          <p:nvPr>
            <p:ph type="ctrTitle" idx="4294967295"/>
          </p:nvPr>
        </p:nvSpPr>
        <p:spPr>
          <a:xfrm>
            <a:off x="26375" y="2202300"/>
            <a:ext cx="3441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FFFFFF"/>
                </a:solidFill>
                <a:latin typeface="Open Sans ExtraBold"/>
                <a:ea typeface="Open Sans ExtraBold"/>
                <a:cs typeface="Open Sans ExtraBold"/>
                <a:sym typeface="Open Sans ExtraBold"/>
              </a:rPr>
              <a:t>10</a:t>
            </a:r>
            <a:endParaRPr sz="7200">
              <a:solidFill>
                <a:srgbClr val="FFFFFF"/>
              </a:solidFill>
              <a:latin typeface="Open Sans ExtraBold"/>
              <a:ea typeface="Open Sans ExtraBold"/>
              <a:cs typeface="Open Sans ExtraBold"/>
              <a:sym typeface="Open Sans ExtraBold"/>
            </a:endParaRPr>
          </a:p>
        </p:txBody>
      </p:sp>
      <p:sp>
        <p:nvSpPr>
          <p:cNvPr id="70" name="Google Shape;70;p14"/>
          <p:cNvSpPr txBox="1">
            <a:spLocks noGrp="1"/>
          </p:cNvSpPr>
          <p:nvPr>
            <p:ph type="ctrTitle" idx="4294967295"/>
          </p:nvPr>
        </p:nvSpPr>
        <p:spPr>
          <a:xfrm>
            <a:off x="361800" y="3180600"/>
            <a:ext cx="2718000" cy="52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rPr>
              <a:t>YEARS</a:t>
            </a:r>
            <a:endParaRPr sz="1800" b="1">
              <a:solidFill>
                <a:srgbClr val="FFFFFF"/>
              </a:solidFill>
            </a:endParaRPr>
          </a:p>
        </p:txBody>
      </p:sp>
      <p:sp>
        <p:nvSpPr>
          <p:cNvPr id="71" name="Google Shape;71;p14"/>
          <p:cNvSpPr txBox="1">
            <a:spLocks noGrp="1"/>
          </p:cNvSpPr>
          <p:nvPr>
            <p:ph type="ctrTitle" idx="4294967295"/>
          </p:nvPr>
        </p:nvSpPr>
        <p:spPr>
          <a:xfrm>
            <a:off x="5728775" y="2202300"/>
            <a:ext cx="3441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FFFFFF"/>
                </a:solidFill>
                <a:latin typeface="Open Sans ExtraBold"/>
                <a:ea typeface="Open Sans ExtraBold"/>
                <a:cs typeface="Open Sans ExtraBold"/>
                <a:sym typeface="Open Sans ExtraBold"/>
              </a:rPr>
              <a:t>8</a:t>
            </a:r>
            <a:endParaRPr sz="7200">
              <a:solidFill>
                <a:srgbClr val="FFFFFF"/>
              </a:solidFill>
              <a:latin typeface="Open Sans ExtraBold"/>
              <a:ea typeface="Open Sans ExtraBold"/>
              <a:cs typeface="Open Sans ExtraBold"/>
              <a:sym typeface="Open Sans ExtraBold"/>
            </a:endParaRPr>
          </a:p>
        </p:txBody>
      </p:sp>
      <p:sp>
        <p:nvSpPr>
          <p:cNvPr id="72" name="Google Shape;72;p14"/>
          <p:cNvSpPr txBox="1">
            <a:spLocks noGrp="1"/>
          </p:cNvSpPr>
          <p:nvPr>
            <p:ph type="ctrTitle" idx="4294967295"/>
          </p:nvPr>
        </p:nvSpPr>
        <p:spPr>
          <a:xfrm>
            <a:off x="6064200" y="3244800"/>
            <a:ext cx="2718000" cy="65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rPr>
              <a:t>COUNTRIES</a:t>
            </a:r>
            <a:br>
              <a:rPr lang="en" sz="1800" b="1">
                <a:solidFill>
                  <a:srgbClr val="FFFFFF"/>
                </a:solidFill>
              </a:rPr>
            </a:br>
            <a:r>
              <a:rPr lang="en" sz="1800" b="1">
                <a:solidFill>
                  <a:srgbClr val="FFFFFF"/>
                </a:solidFill>
              </a:rPr>
              <a:t>ACROSS AFRICA</a:t>
            </a:r>
            <a:endParaRPr sz="1800" b="1">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32"/>
          <p:cNvGrpSpPr/>
          <p:nvPr/>
        </p:nvGrpSpPr>
        <p:grpSpPr>
          <a:xfrm>
            <a:off x="633250" y="1576175"/>
            <a:ext cx="1149013" cy="2507450"/>
            <a:chOff x="633250" y="1576175"/>
            <a:chExt cx="1149013" cy="2507450"/>
          </a:xfrm>
        </p:grpSpPr>
        <p:sp>
          <p:nvSpPr>
            <p:cNvPr id="434" name="Google Shape;434;p32"/>
            <p:cNvSpPr/>
            <p:nvPr/>
          </p:nvSpPr>
          <p:spPr>
            <a:xfrm>
              <a:off x="633250" y="2934625"/>
              <a:ext cx="1149000" cy="11490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Open Sans"/>
                  <a:ea typeface="Open Sans"/>
                  <a:cs typeface="Open Sans"/>
                  <a:sym typeface="Open Sans"/>
                </a:rPr>
                <a:t>Products Dispensed</a:t>
              </a:r>
              <a:endParaRPr sz="1200" b="1">
                <a:solidFill>
                  <a:srgbClr val="FFFFFF"/>
                </a:solidFill>
                <a:latin typeface="Open Sans"/>
                <a:ea typeface="Open Sans"/>
                <a:cs typeface="Open Sans"/>
                <a:sym typeface="Open Sans"/>
              </a:endParaRPr>
            </a:p>
          </p:txBody>
        </p:sp>
        <p:sp>
          <p:nvSpPr>
            <p:cNvPr id="435" name="Google Shape;435;p32"/>
            <p:cNvSpPr/>
            <p:nvPr/>
          </p:nvSpPr>
          <p:spPr>
            <a:xfrm>
              <a:off x="633263" y="1576175"/>
              <a:ext cx="1149000" cy="11490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Open Sans"/>
                  <a:ea typeface="Open Sans"/>
                  <a:cs typeface="Open Sans"/>
                  <a:sym typeface="Open Sans"/>
                </a:rPr>
                <a:t>Waste</a:t>
              </a:r>
              <a:endParaRPr sz="1200" b="1">
                <a:solidFill>
                  <a:srgbClr val="FFFFFF"/>
                </a:solidFill>
                <a:latin typeface="Open Sans"/>
                <a:ea typeface="Open Sans"/>
                <a:cs typeface="Open Sans"/>
                <a:sym typeface="Open Sans"/>
              </a:endParaRPr>
            </a:p>
          </p:txBody>
        </p:sp>
      </p:grpSp>
      <p:grpSp>
        <p:nvGrpSpPr>
          <p:cNvPr id="436" name="Google Shape;436;p32"/>
          <p:cNvGrpSpPr/>
          <p:nvPr/>
        </p:nvGrpSpPr>
        <p:grpSpPr>
          <a:xfrm>
            <a:off x="2015839" y="1583734"/>
            <a:ext cx="1149013" cy="2507450"/>
            <a:chOff x="2015839" y="1583734"/>
            <a:chExt cx="1149013" cy="2507450"/>
          </a:xfrm>
        </p:grpSpPr>
        <p:sp>
          <p:nvSpPr>
            <p:cNvPr id="437" name="Google Shape;437;p32"/>
            <p:cNvSpPr/>
            <p:nvPr/>
          </p:nvSpPr>
          <p:spPr>
            <a:xfrm>
              <a:off x="2015839" y="2942184"/>
              <a:ext cx="1149000" cy="11490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Open Sans"/>
                  <a:ea typeface="Open Sans"/>
                  <a:cs typeface="Open Sans"/>
                  <a:sym typeface="Open Sans"/>
                </a:rPr>
                <a:t>Money Exchanged</a:t>
              </a:r>
              <a:endParaRPr sz="1200" b="1">
                <a:solidFill>
                  <a:srgbClr val="FFFFFF"/>
                </a:solidFill>
                <a:latin typeface="Open Sans"/>
                <a:ea typeface="Open Sans"/>
                <a:cs typeface="Open Sans"/>
                <a:sym typeface="Open Sans"/>
              </a:endParaRPr>
            </a:p>
          </p:txBody>
        </p:sp>
        <p:sp>
          <p:nvSpPr>
            <p:cNvPr id="438" name="Google Shape;438;p32"/>
            <p:cNvSpPr/>
            <p:nvPr/>
          </p:nvSpPr>
          <p:spPr>
            <a:xfrm>
              <a:off x="2015851" y="1583734"/>
              <a:ext cx="1149000" cy="11490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FFFFFF"/>
                  </a:solidFill>
                  <a:latin typeface="Open Sans"/>
                  <a:ea typeface="Open Sans"/>
                  <a:cs typeface="Open Sans"/>
                  <a:sym typeface="Open Sans"/>
                </a:rPr>
                <a:t>Vendor Performance</a:t>
              </a:r>
              <a:endParaRPr sz="1100" b="1">
                <a:solidFill>
                  <a:srgbClr val="FFFFFF"/>
                </a:solidFill>
                <a:latin typeface="Open Sans"/>
                <a:ea typeface="Open Sans"/>
                <a:cs typeface="Open Sans"/>
                <a:sym typeface="Open Sans"/>
              </a:endParaRPr>
            </a:p>
          </p:txBody>
        </p:sp>
      </p:grpSp>
      <p:grpSp>
        <p:nvGrpSpPr>
          <p:cNvPr id="439" name="Google Shape;439;p32"/>
          <p:cNvGrpSpPr/>
          <p:nvPr/>
        </p:nvGrpSpPr>
        <p:grpSpPr>
          <a:xfrm>
            <a:off x="3398428" y="1576175"/>
            <a:ext cx="1149013" cy="2507450"/>
            <a:chOff x="3398428" y="1576175"/>
            <a:chExt cx="1149013" cy="2507450"/>
          </a:xfrm>
        </p:grpSpPr>
        <p:sp>
          <p:nvSpPr>
            <p:cNvPr id="440" name="Google Shape;440;p32"/>
            <p:cNvSpPr/>
            <p:nvPr/>
          </p:nvSpPr>
          <p:spPr>
            <a:xfrm>
              <a:off x="3398428" y="2934625"/>
              <a:ext cx="1149000" cy="11490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Open Sans"/>
                  <a:ea typeface="Open Sans"/>
                  <a:cs typeface="Open Sans"/>
                  <a:sym typeface="Open Sans"/>
                </a:rPr>
                <a:t>Product + Location</a:t>
              </a:r>
              <a:endParaRPr sz="1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1200" b="1">
                  <a:solidFill>
                    <a:srgbClr val="FFFFFF"/>
                  </a:solidFill>
                  <a:latin typeface="Open Sans"/>
                  <a:ea typeface="Open Sans"/>
                  <a:cs typeface="Open Sans"/>
                  <a:sym typeface="Open Sans"/>
                </a:rPr>
                <a:t>Demand</a:t>
              </a:r>
              <a:endParaRPr sz="1200" b="1">
                <a:solidFill>
                  <a:srgbClr val="FFFFFF"/>
                </a:solidFill>
                <a:latin typeface="Open Sans"/>
                <a:ea typeface="Open Sans"/>
                <a:cs typeface="Open Sans"/>
                <a:sym typeface="Open Sans"/>
              </a:endParaRPr>
            </a:p>
          </p:txBody>
        </p:sp>
        <p:sp>
          <p:nvSpPr>
            <p:cNvPr id="441" name="Google Shape;441;p32"/>
            <p:cNvSpPr/>
            <p:nvPr/>
          </p:nvSpPr>
          <p:spPr>
            <a:xfrm>
              <a:off x="3398440" y="1576175"/>
              <a:ext cx="1149000" cy="1149000"/>
            </a:xfrm>
            <a:prstGeom prst="rect">
              <a:avLst/>
            </a:prstGeom>
            <a:solidFill>
              <a:srgbClr val="E573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Open Sans"/>
                  <a:ea typeface="Open Sans"/>
                  <a:cs typeface="Open Sans"/>
                  <a:sym typeface="Open Sans"/>
                </a:rPr>
                <a:t>Products Ordered</a:t>
              </a:r>
              <a:endParaRPr sz="1200" b="1">
                <a:solidFill>
                  <a:srgbClr val="FFFFFF"/>
                </a:solidFill>
                <a:latin typeface="Open Sans"/>
                <a:ea typeface="Open Sans"/>
                <a:cs typeface="Open Sans"/>
                <a:sym typeface="Open Sans"/>
              </a:endParaRPr>
            </a:p>
          </p:txBody>
        </p:sp>
      </p:grpSp>
      <p:grpSp>
        <p:nvGrpSpPr>
          <p:cNvPr id="442" name="Google Shape;442;p32"/>
          <p:cNvGrpSpPr/>
          <p:nvPr/>
        </p:nvGrpSpPr>
        <p:grpSpPr>
          <a:xfrm>
            <a:off x="4947850" y="1576175"/>
            <a:ext cx="624600" cy="2505300"/>
            <a:chOff x="4947850" y="1576175"/>
            <a:chExt cx="624600" cy="2505300"/>
          </a:xfrm>
        </p:grpSpPr>
        <p:cxnSp>
          <p:nvCxnSpPr>
            <p:cNvPr id="443" name="Google Shape;443;p32"/>
            <p:cNvCxnSpPr/>
            <p:nvPr/>
          </p:nvCxnSpPr>
          <p:spPr>
            <a:xfrm>
              <a:off x="4947850" y="1576175"/>
              <a:ext cx="0" cy="2505300"/>
            </a:xfrm>
            <a:prstGeom prst="straightConnector1">
              <a:avLst/>
            </a:prstGeom>
            <a:noFill/>
            <a:ln w="19050" cap="flat" cmpd="sng">
              <a:solidFill>
                <a:srgbClr val="58595B"/>
              </a:solidFill>
              <a:prstDash val="solid"/>
              <a:round/>
              <a:headEnd type="none" w="med" len="med"/>
              <a:tailEnd type="none" w="med" len="med"/>
            </a:ln>
          </p:spPr>
        </p:cxnSp>
        <p:cxnSp>
          <p:nvCxnSpPr>
            <p:cNvPr id="444" name="Google Shape;444;p32"/>
            <p:cNvCxnSpPr/>
            <p:nvPr/>
          </p:nvCxnSpPr>
          <p:spPr>
            <a:xfrm>
              <a:off x="4947850" y="2833625"/>
              <a:ext cx="624600" cy="0"/>
            </a:xfrm>
            <a:prstGeom prst="straightConnector1">
              <a:avLst/>
            </a:prstGeom>
            <a:noFill/>
            <a:ln w="19050" cap="flat" cmpd="sng">
              <a:solidFill>
                <a:srgbClr val="58595B"/>
              </a:solidFill>
              <a:prstDash val="solid"/>
              <a:round/>
              <a:headEnd type="none" w="med" len="med"/>
              <a:tailEnd type="triangle" w="med" len="med"/>
            </a:ln>
          </p:spPr>
        </p:cxnSp>
      </p:grpSp>
      <p:grpSp>
        <p:nvGrpSpPr>
          <p:cNvPr id="445" name="Google Shape;445;p32"/>
          <p:cNvGrpSpPr/>
          <p:nvPr/>
        </p:nvGrpSpPr>
        <p:grpSpPr>
          <a:xfrm>
            <a:off x="5807425" y="782125"/>
            <a:ext cx="2627100" cy="3308950"/>
            <a:chOff x="5807425" y="782125"/>
            <a:chExt cx="2627100" cy="3308950"/>
          </a:xfrm>
        </p:grpSpPr>
        <p:sp>
          <p:nvSpPr>
            <p:cNvPr id="446" name="Google Shape;446;p32"/>
            <p:cNvSpPr txBox="1"/>
            <p:nvPr/>
          </p:nvSpPr>
          <p:spPr>
            <a:xfrm>
              <a:off x="5807425" y="782125"/>
              <a:ext cx="26271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A2A33"/>
                  </a:solidFill>
                  <a:latin typeface="Work Sans ExtraBold"/>
                  <a:ea typeface="Work Sans ExtraBold"/>
                  <a:cs typeface="Work Sans ExtraBold"/>
                  <a:sym typeface="Work Sans ExtraBold"/>
                </a:rPr>
                <a:t>OPTIMIZE</a:t>
              </a:r>
              <a:endParaRPr sz="2800">
                <a:solidFill>
                  <a:srgbClr val="0A2A33"/>
                </a:solidFill>
                <a:latin typeface="Work Sans ExtraBold"/>
                <a:ea typeface="Work Sans ExtraBold"/>
                <a:cs typeface="Work Sans ExtraBold"/>
                <a:sym typeface="Work Sans ExtraBold"/>
              </a:endParaRPr>
            </a:p>
          </p:txBody>
        </p:sp>
        <p:sp>
          <p:nvSpPr>
            <p:cNvPr id="447" name="Google Shape;447;p32"/>
            <p:cNvSpPr/>
            <p:nvPr/>
          </p:nvSpPr>
          <p:spPr>
            <a:xfrm>
              <a:off x="5883625" y="1576175"/>
              <a:ext cx="2514900" cy="25149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Open Sans"/>
                  <a:ea typeface="Open Sans"/>
                  <a:cs typeface="Open Sans"/>
                  <a:sym typeface="Open Sans"/>
                </a:rPr>
                <a:t>Decision Making</a:t>
              </a:r>
              <a:br>
                <a:rPr lang="en" sz="2000" b="1">
                  <a:solidFill>
                    <a:srgbClr val="FFFFFF"/>
                  </a:solidFill>
                  <a:latin typeface="Open Sans"/>
                  <a:ea typeface="Open Sans"/>
                  <a:cs typeface="Open Sans"/>
                  <a:sym typeface="Open Sans"/>
                </a:rPr>
              </a:br>
              <a:r>
                <a:rPr lang="en" sz="2000" b="1">
                  <a:solidFill>
                    <a:srgbClr val="FFFFFF"/>
                  </a:solidFill>
                  <a:latin typeface="Open Sans"/>
                  <a:ea typeface="Open Sans"/>
                  <a:cs typeface="Open Sans"/>
                  <a:sym typeface="Open Sans"/>
                </a:rPr>
                <a:t>Dashboards</a:t>
              </a:r>
              <a:endParaRPr sz="2000" b="1">
                <a:solidFill>
                  <a:srgbClr val="FFFFFF"/>
                </a:solidFill>
                <a:latin typeface="Open Sans"/>
                <a:ea typeface="Open Sans"/>
                <a:cs typeface="Open Sans"/>
                <a:sym typeface="Open Sans"/>
              </a:endParaRPr>
            </a:p>
          </p:txBody>
        </p:sp>
      </p:grpSp>
      <p:sp>
        <p:nvSpPr>
          <p:cNvPr id="448" name="Google Shape;448;p32"/>
          <p:cNvSpPr txBox="1"/>
          <p:nvPr/>
        </p:nvSpPr>
        <p:spPr>
          <a:xfrm>
            <a:off x="557075" y="782125"/>
            <a:ext cx="24441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E57326"/>
                </a:solidFill>
                <a:latin typeface="Work Sans ExtraBold"/>
                <a:ea typeface="Work Sans ExtraBold"/>
                <a:cs typeface="Work Sans ExtraBold"/>
                <a:sym typeface="Work Sans ExtraBold"/>
              </a:rPr>
              <a:t>TRACK</a:t>
            </a:r>
            <a:endParaRPr sz="2800">
              <a:solidFill>
                <a:srgbClr val="E57326"/>
              </a:solidFill>
              <a:latin typeface="Work Sans ExtraBold"/>
              <a:ea typeface="Work Sans ExtraBold"/>
              <a:cs typeface="Work Sans ExtraBold"/>
              <a:sym typeface="Work Sans ExtraBol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200"/>
                                        <p:tgtEl>
                                          <p:spTgt spid="433"/>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436"/>
                                        </p:tgtEl>
                                        <p:attrNameLst>
                                          <p:attrName>style.visibility</p:attrName>
                                        </p:attrNameLst>
                                      </p:cBhvr>
                                      <p:to>
                                        <p:strVal val="visible"/>
                                      </p:to>
                                    </p:set>
                                    <p:animEffect transition="in" filter="fade">
                                      <p:cBhvr>
                                        <p:cTn id="11" dur="200"/>
                                        <p:tgtEl>
                                          <p:spTgt spid="436"/>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439"/>
                                        </p:tgtEl>
                                        <p:attrNameLst>
                                          <p:attrName>style.visibility</p:attrName>
                                        </p:attrNameLst>
                                      </p:cBhvr>
                                      <p:to>
                                        <p:strVal val="visible"/>
                                      </p:to>
                                    </p:set>
                                    <p:animEffect transition="in" filter="fade">
                                      <p:cBhvr>
                                        <p:cTn id="15" dur="200"/>
                                        <p:tgtEl>
                                          <p:spTgt spid="439"/>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442"/>
                                        </p:tgtEl>
                                        <p:attrNameLst>
                                          <p:attrName>style.visibility</p:attrName>
                                        </p:attrNameLst>
                                      </p:cBhvr>
                                      <p:to>
                                        <p:strVal val="visible"/>
                                      </p:to>
                                    </p:set>
                                    <p:animEffect transition="in" filter="fade">
                                      <p:cBhvr>
                                        <p:cTn id="19" dur="200"/>
                                        <p:tgtEl>
                                          <p:spTgt spid="4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45"/>
                                        </p:tgtEl>
                                        <p:attrNameLst>
                                          <p:attrName>style.visibility</p:attrName>
                                        </p:attrNameLst>
                                      </p:cBhvr>
                                      <p:to>
                                        <p:strVal val="visible"/>
                                      </p:to>
                                    </p:set>
                                    <p:animEffect transition="in" filter="fade">
                                      <p:cBhvr>
                                        <p:cTn id="24" dur="2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3"/>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457" name="Google Shape;457;p33"/>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458" name="Google Shape;458;p33"/>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459" name="Google Shape;459;p33"/>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460" name="Google Shape;460;p33"/>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1" name="Google Shape;461;p33"/>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462" name="Google Shape;462;p33"/>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463" name="Google Shape;463;p33"/>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465" name="Google Shape;465;p33"/>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467" name="Google Shape;467;p33"/>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469" name="Google Shape;469;p33"/>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33"/>
          <p:cNvGrpSpPr/>
          <p:nvPr/>
        </p:nvGrpSpPr>
        <p:grpSpPr>
          <a:xfrm>
            <a:off x="1482272" y="398694"/>
            <a:ext cx="76168" cy="54701"/>
            <a:chOff x="3516750" y="1189875"/>
            <a:chExt cx="136600" cy="98100"/>
          </a:xfrm>
        </p:grpSpPr>
        <p:cxnSp>
          <p:nvCxnSpPr>
            <p:cNvPr id="471" name="Google Shape;471;p33"/>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472" name="Google Shape;472;p33"/>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473" name="Google Shape;473;p33"/>
          <p:cNvGrpSpPr/>
          <p:nvPr/>
        </p:nvGrpSpPr>
        <p:grpSpPr>
          <a:xfrm>
            <a:off x="2636597" y="390669"/>
            <a:ext cx="76168" cy="54701"/>
            <a:chOff x="3516750" y="1189875"/>
            <a:chExt cx="136600" cy="98100"/>
          </a:xfrm>
        </p:grpSpPr>
        <p:cxnSp>
          <p:nvCxnSpPr>
            <p:cNvPr id="474" name="Google Shape;474;p33"/>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475" name="Google Shape;475;p33"/>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476" name="Google Shape;476;p33"/>
          <p:cNvGrpSpPr/>
          <p:nvPr/>
        </p:nvGrpSpPr>
        <p:grpSpPr>
          <a:xfrm>
            <a:off x="3562310" y="382644"/>
            <a:ext cx="76168" cy="54701"/>
            <a:chOff x="3516750" y="1189875"/>
            <a:chExt cx="136600" cy="98100"/>
          </a:xfrm>
        </p:grpSpPr>
        <p:cxnSp>
          <p:nvCxnSpPr>
            <p:cNvPr id="477" name="Google Shape;477;p33"/>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478" name="Google Shape;478;p33"/>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479" name="Google Shape;479;p33"/>
          <p:cNvGrpSpPr/>
          <p:nvPr/>
        </p:nvGrpSpPr>
        <p:grpSpPr>
          <a:xfrm>
            <a:off x="4685510" y="374619"/>
            <a:ext cx="76168" cy="54701"/>
            <a:chOff x="3516750" y="1189875"/>
            <a:chExt cx="136600" cy="98100"/>
          </a:xfrm>
        </p:grpSpPr>
        <p:cxnSp>
          <p:nvCxnSpPr>
            <p:cNvPr id="480" name="Google Shape;480;p33"/>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481" name="Google Shape;481;p33"/>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482" name="Google Shape;482;p33"/>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483" name="Google Shape;483;p33"/>
          <p:cNvGrpSpPr/>
          <p:nvPr/>
        </p:nvGrpSpPr>
        <p:grpSpPr>
          <a:xfrm>
            <a:off x="4158360" y="1059044"/>
            <a:ext cx="37399" cy="167034"/>
            <a:chOff x="7565775" y="1608325"/>
            <a:chExt cx="45900" cy="205050"/>
          </a:xfrm>
        </p:grpSpPr>
        <p:sp>
          <p:nvSpPr>
            <p:cNvPr id="484" name="Google Shape;484;p33"/>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33"/>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488" name="Google Shape;488;p33"/>
          <p:cNvGrpSpPr/>
          <p:nvPr/>
        </p:nvGrpSpPr>
        <p:grpSpPr>
          <a:xfrm>
            <a:off x="8704635" y="1059044"/>
            <a:ext cx="37399" cy="167034"/>
            <a:chOff x="7565775" y="1608325"/>
            <a:chExt cx="45900" cy="205050"/>
          </a:xfrm>
        </p:grpSpPr>
        <p:sp>
          <p:nvSpPr>
            <p:cNvPr id="489" name="Google Shape;489;p33"/>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33"/>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33"/>
          <p:cNvGrpSpPr/>
          <p:nvPr/>
        </p:nvGrpSpPr>
        <p:grpSpPr>
          <a:xfrm>
            <a:off x="4158360" y="3530394"/>
            <a:ext cx="37399" cy="167034"/>
            <a:chOff x="7565775" y="1608325"/>
            <a:chExt cx="45900" cy="205050"/>
          </a:xfrm>
        </p:grpSpPr>
        <p:sp>
          <p:nvSpPr>
            <p:cNvPr id="494" name="Google Shape;494;p33"/>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33"/>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498" name="Google Shape;498;p33"/>
          <p:cNvGrpSpPr/>
          <p:nvPr/>
        </p:nvGrpSpPr>
        <p:grpSpPr>
          <a:xfrm>
            <a:off x="8704635" y="3530394"/>
            <a:ext cx="37399" cy="167034"/>
            <a:chOff x="7565775" y="1608325"/>
            <a:chExt cx="45900" cy="205050"/>
          </a:xfrm>
        </p:grpSpPr>
        <p:sp>
          <p:nvSpPr>
            <p:cNvPr id="499" name="Google Shape;499;p33"/>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 name="Google Shape;502;p33"/>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503" name="Google Shape;503;p33"/>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505" name="Google Shape;505;p33"/>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rot="-2700000">
            <a:off x="3952643" y="3608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7" name="Google Shape;507;p33"/>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508" name="Google Shape;508;p33"/>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509" name="Google Shape;509;p33"/>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510" name="Google Shape;510;p33"/>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511" name="Google Shape;511;p33"/>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512" name="Google Shape;512;p33"/>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513" name="Google Shape;513;p33"/>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514" name="Google Shape;514;p33"/>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515" name="Google Shape;515;p33"/>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517" name="Google Shape;517;p33"/>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518" name="Google Shape;518;p33"/>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519" name="Google Shape;519;p33"/>
          <p:cNvSpPr txBox="1"/>
          <p:nvPr/>
        </p:nvSpPr>
        <p:spPr>
          <a:xfrm>
            <a:off x="4520725" y="1635975"/>
            <a:ext cx="423000" cy="113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$0</a:t>
            </a:r>
            <a:endParaRPr sz="600">
              <a:solidFill>
                <a:srgbClr val="999999"/>
              </a:solidFill>
              <a:latin typeface="Open Sans"/>
              <a:ea typeface="Open Sans"/>
              <a:cs typeface="Open Sans"/>
              <a:sym typeface="Open Sans"/>
            </a:endParaRPr>
          </a:p>
        </p:txBody>
      </p:sp>
      <p:sp>
        <p:nvSpPr>
          <p:cNvPr id="520" name="Google Shape;520;p33"/>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521" name="Google Shape;521;p33"/>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522" name="Google Shape;522;p33"/>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523" name="Google Shape;523;p33"/>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524" name="Google Shape;524;p33"/>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525" name="Google Shape;525;p33"/>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526" name="Google Shape;526;p33"/>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527" name="Google Shape;527;p33"/>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528" name="Google Shape;528;p33"/>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529" name="Google Shape;529;p33"/>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530" name="Google Shape;530;p33"/>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531" name="Google Shape;531;p33"/>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532" name="Google Shape;532;p33"/>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533" name="Google Shape;533;p33"/>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534" name="Google Shape;534;p33"/>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535" name="Google Shape;535;p33"/>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539" name="Google Shape;539;p33"/>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547" name="Google Shape;547;p33"/>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548" name="Google Shape;548;p33"/>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550" name="Google Shape;550;p33"/>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552" name="Google Shape;552;p33"/>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554" name="Google Shape;554;p33"/>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556" name="Google Shape;556;p33"/>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558" name="Google Shape;558;p33"/>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561" name="Google Shape;561;p33"/>
          <p:cNvGrpSpPr/>
          <p:nvPr/>
        </p:nvGrpSpPr>
        <p:grpSpPr>
          <a:xfrm>
            <a:off x="4776813" y="4023975"/>
            <a:ext cx="3795913" cy="759619"/>
            <a:chOff x="4776813" y="4023975"/>
            <a:chExt cx="3795913" cy="759619"/>
          </a:xfrm>
        </p:grpSpPr>
        <p:cxnSp>
          <p:nvCxnSpPr>
            <p:cNvPr id="562" name="Google Shape;562;p33"/>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563" name="Google Shape;563;p33"/>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564" name="Google Shape;564;p33"/>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565" name="Google Shape;565;p33"/>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566" name="Google Shape;566;p33"/>
          <p:cNvGrpSpPr/>
          <p:nvPr/>
        </p:nvGrpSpPr>
        <p:grpSpPr>
          <a:xfrm>
            <a:off x="5429100" y="3890248"/>
            <a:ext cx="3143625" cy="893349"/>
            <a:chOff x="5429100" y="3909600"/>
            <a:chExt cx="3143625" cy="1124700"/>
          </a:xfrm>
        </p:grpSpPr>
        <p:cxnSp>
          <p:nvCxnSpPr>
            <p:cNvPr id="567" name="Google Shape;567;p33"/>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68" name="Google Shape;568;p33"/>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69" name="Google Shape;569;p33"/>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0" name="Google Shape;570;p33"/>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1" name="Google Shape;571;p33"/>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2" name="Google Shape;572;p33"/>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3" name="Google Shape;573;p33"/>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4" name="Google Shape;574;p33"/>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5" name="Google Shape;575;p33"/>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6" name="Google Shape;576;p33"/>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7" name="Google Shape;577;p33"/>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8" name="Google Shape;578;p33"/>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579" name="Google Shape;579;p33"/>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580" name="Google Shape;580;p33"/>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581" name="Google Shape;581;p33"/>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2" name="Google Shape;582;p33"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583" name="Google Shape;583;p33"/>
          <p:cNvSpPr txBox="1"/>
          <p:nvPr/>
        </p:nvSpPr>
        <p:spPr>
          <a:xfrm>
            <a:off x="2447100" y="1957513"/>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584" name="Google Shape;584;p33"/>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grpSp>
        <p:nvGrpSpPr>
          <p:cNvPr id="585" name="Google Shape;585;p33"/>
          <p:cNvGrpSpPr/>
          <p:nvPr/>
        </p:nvGrpSpPr>
        <p:grpSpPr>
          <a:xfrm>
            <a:off x="1469350" y="3390150"/>
            <a:ext cx="2871600" cy="1806300"/>
            <a:chOff x="1469350" y="3390150"/>
            <a:chExt cx="2871600" cy="1806300"/>
          </a:xfrm>
        </p:grpSpPr>
        <p:grpSp>
          <p:nvGrpSpPr>
            <p:cNvPr id="586" name="Google Shape;586;p33"/>
            <p:cNvGrpSpPr/>
            <p:nvPr/>
          </p:nvGrpSpPr>
          <p:grpSpPr>
            <a:xfrm>
              <a:off x="1469350" y="3390150"/>
              <a:ext cx="2871600" cy="1806300"/>
              <a:chOff x="1469350" y="3390150"/>
              <a:chExt cx="2871600" cy="1806300"/>
            </a:xfrm>
          </p:grpSpPr>
          <p:sp>
            <p:nvSpPr>
              <p:cNvPr id="587" name="Google Shape;587;p33"/>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589" name="Google Shape;589;p33"/>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590" name="Google Shape;590;p33"/>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591" name="Google Shape;591;p33"/>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592" name="Google Shape;592;p33"/>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593" name="Google Shape;593;p33"/>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594" name="Google Shape;594;p33"/>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595" name="Google Shape;595;p33"/>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596" name="Google Shape;596;p33"/>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598" name="Google Shape;598;p33"/>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599" name="Google Shape;599;p33"/>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600" name="Google Shape;600;p33"/>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602" name="Google Shape;602;p33"/>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603" name="Google Shape;603;p33"/>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604" name="Google Shape;604;p33"/>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grpSp>
          <p:nvGrpSpPr>
            <p:cNvPr id="606" name="Google Shape;606;p33"/>
            <p:cNvGrpSpPr/>
            <p:nvPr/>
          </p:nvGrpSpPr>
          <p:grpSpPr>
            <a:xfrm>
              <a:off x="4158360" y="3530394"/>
              <a:ext cx="37399" cy="167034"/>
              <a:chOff x="7565775" y="1608325"/>
              <a:chExt cx="45900" cy="205050"/>
            </a:xfrm>
          </p:grpSpPr>
          <p:sp>
            <p:nvSpPr>
              <p:cNvPr id="607" name="Google Shape;607;p33"/>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33"/>
            <p:cNvSpPr/>
            <p:nvPr/>
          </p:nvSpPr>
          <p:spPr>
            <a:xfrm rot="-2700000">
              <a:off x="3952643" y="3608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33"/>
          <p:cNvSpPr/>
          <p:nvPr/>
        </p:nvSpPr>
        <p:spPr>
          <a:xfrm>
            <a:off x="5801175" y="351200"/>
            <a:ext cx="776100" cy="2106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434343"/>
                </a:solidFill>
                <a:latin typeface="Open Sans"/>
                <a:ea typeface="Open Sans"/>
                <a:cs typeface="Open Sans"/>
                <a:sym typeface="Open Sans"/>
              </a:rPr>
              <a:t>Add more</a:t>
            </a:r>
            <a:endParaRPr sz="900">
              <a:solidFill>
                <a:srgbClr val="434343"/>
              </a:solidFill>
              <a:latin typeface="Open Sans"/>
              <a:ea typeface="Open Sans"/>
              <a:cs typeface="Open Sans"/>
              <a:sym typeface="Open Sans"/>
            </a:endParaRPr>
          </a:p>
        </p:txBody>
      </p:sp>
      <p:sp>
        <p:nvSpPr>
          <p:cNvPr id="612" name="Google Shape;612;p33"/>
          <p:cNvSpPr txBox="1"/>
          <p:nvPr/>
        </p:nvSpPr>
        <p:spPr>
          <a:xfrm>
            <a:off x="6834900" y="349020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Performance</a:t>
            </a:r>
            <a:endParaRPr sz="700">
              <a:solidFill>
                <a:srgbClr val="0A2A33"/>
              </a:solidFill>
              <a:latin typeface="Open Sans"/>
              <a:ea typeface="Open Sans"/>
              <a:cs typeface="Open Sans"/>
              <a:sym typeface="Open Sans"/>
            </a:endParaRPr>
          </a:p>
        </p:txBody>
      </p:sp>
      <p:sp>
        <p:nvSpPr>
          <p:cNvPr id="613" name="Google Shape;613;p33"/>
          <p:cNvSpPr/>
          <p:nvPr/>
        </p:nvSpPr>
        <p:spPr>
          <a:xfrm rot="-2700000">
            <a:off x="7507705" y="3601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4"/>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622" name="Google Shape;622;p34"/>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623" name="Google Shape;623;p34"/>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624" name="Google Shape;624;p34"/>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625" name="Google Shape;625;p34"/>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6" name="Google Shape;626;p34"/>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627" name="Google Shape;627;p34"/>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628" name="Google Shape;628;p34"/>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630" name="Google Shape;630;p34"/>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632" name="Google Shape;632;p34"/>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634" name="Google Shape;634;p34"/>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34"/>
          <p:cNvGrpSpPr/>
          <p:nvPr/>
        </p:nvGrpSpPr>
        <p:grpSpPr>
          <a:xfrm>
            <a:off x="1482272" y="398694"/>
            <a:ext cx="76168" cy="54701"/>
            <a:chOff x="3516750" y="1189875"/>
            <a:chExt cx="136600" cy="98100"/>
          </a:xfrm>
        </p:grpSpPr>
        <p:cxnSp>
          <p:nvCxnSpPr>
            <p:cNvPr id="636" name="Google Shape;636;p34"/>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637" name="Google Shape;637;p34"/>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638" name="Google Shape;638;p34"/>
          <p:cNvGrpSpPr/>
          <p:nvPr/>
        </p:nvGrpSpPr>
        <p:grpSpPr>
          <a:xfrm>
            <a:off x="2636597" y="390669"/>
            <a:ext cx="76168" cy="54701"/>
            <a:chOff x="3516750" y="1189875"/>
            <a:chExt cx="136600" cy="98100"/>
          </a:xfrm>
        </p:grpSpPr>
        <p:cxnSp>
          <p:nvCxnSpPr>
            <p:cNvPr id="639" name="Google Shape;639;p34"/>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640" name="Google Shape;640;p34"/>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641" name="Google Shape;641;p34"/>
          <p:cNvGrpSpPr/>
          <p:nvPr/>
        </p:nvGrpSpPr>
        <p:grpSpPr>
          <a:xfrm>
            <a:off x="3562310" y="382644"/>
            <a:ext cx="76168" cy="54701"/>
            <a:chOff x="3516750" y="1189875"/>
            <a:chExt cx="136600" cy="98100"/>
          </a:xfrm>
        </p:grpSpPr>
        <p:cxnSp>
          <p:nvCxnSpPr>
            <p:cNvPr id="642" name="Google Shape;642;p34"/>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643" name="Google Shape;643;p34"/>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644" name="Google Shape;644;p34"/>
          <p:cNvGrpSpPr/>
          <p:nvPr/>
        </p:nvGrpSpPr>
        <p:grpSpPr>
          <a:xfrm>
            <a:off x="4685510" y="374619"/>
            <a:ext cx="76168" cy="54701"/>
            <a:chOff x="3516750" y="1189875"/>
            <a:chExt cx="136600" cy="98100"/>
          </a:xfrm>
        </p:grpSpPr>
        <p:cxnSp>
          <p:nvCxnSpPr>
            <p:cNvPr id="645" name="Google Shape;645;p34"/>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646" name="Google Shape;646;p34"/>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647" name="Google Shape;647;p34"/>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648" name="Google Shape;648;p34"/>
          <p:cNvGrpSpPr/>
          <p:nvPr/>
        </p:nvGrpSpPr>
        <p:grpSpPr>
          <a:xfrm>
            <a:off x="4158360" y="1059044"/>
            <a:ext cx="37399" cy="167034"/>
            <a:chOff x="7565775" y="1608325"/>
            <a:chExt cx="45900" cy="205050"/>
          </a:xfrm>
        </p:grpSpPr>
        <p:sp>
          <p:nvSpPr>
            <p:cNvPr id="649" name="Google Shape;649;p34"/>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34"/>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653" name="Google Shape;653;p34"/>
          <p:cNvGrpSpPr/>
          <p:nvPr/>
        </p:nvGrpSpPr>
        <p:grpSpPr>
          <a:xfrm>
            <a:off x="8704635" y="1059044"/>
            <a:ext cx="37399" cy="167034"/>
            <a:chOff x="7565775" y="1608325"/>
            <a:chExt cx="45900" cy="205050"/>
          </a:xfrm>
        </p:grpSpPr>
        <p:sp>
          <p:nvSpPr>
            <p:cNvPr id="654" name="Google Shape;654;p34"/>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4"/>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659" name="Google Shape;659;p34"/>
          <p:cNvGrpSpPr/>
          <p:nvPr/>
        </p:nvGrpSpPr>
        <p:grpSpPr>
          <a:xfrm>
            <a:off x="8704635" y="3530394"/>
            <a:ext cx="37399" cy="167034"/>
            <a:chOff x="7565775" y="1608325"/>
            <a:chExt cx="45900" cy="205050"/>
          </a:xfrm>
        </p:grpSpPr>
        <p:sp>
          <p:nvSpPr>
            <p:cNvPr id="660" name="Google Shape;660;p34"/>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34"/>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664" name="Google Shape;664;p34"/>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666" name="Google Shape;666;p34"/>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7" name="Google Shape;667;p34"/>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668" name="Google Shape;668;p34"/>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669" name="Google Shape;669;p34"/>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670" name="Google Shape;670;p34"/>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671" name="Google Shape;671;p34"/>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672" name="Google Shape;672;p34"/>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673" name="Google Shape;673;p34"/>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674" name="Google Shape;674;p34"/>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675" name="Google Shape;675;p34"/>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677" name="Google Shape;677;p34"/>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678" name="Google Shape;678;p34"/>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679" name="Google Shape;679;p34"/>
          <p:cNvSpPr txBox="1"/>
          <p:nvPr/>
        </p:nvSpPr>
        <p:spPr>
          <a:xfrm>
            <a:off x="4675188" y="2511650"/>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p:txBody>
      </p:sp>
      <p:sp>
        <p:nvSpPr>
          <p:cNvPr id="680" name="Google Shape;680;p34"/>
          <p:cNvSpPr txBox="1"/>
          <p:nvPr/>
        </p:nvSpPr>
        <p:spPr>
          <a:xfrm>
            <a:off x="4670288" y="22899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p:txBody>
      </p:sp>
      <p:sp>
        <p:nvSpPr>
          <p:cNvPr id="681" name="Google Shape;681;p34"/>
          <p:cNvSpPr txBox="1"/>
          <p:nvPr/>
        </p:nvSpPr>
        <p:spPr>
          <a:xfrm>
            <a:off x="4670288" y="20738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p:txBody>
      </p:sp>
      <p:sp>
        <p:nvSpPr>
          <p:cNvPr id="682" name="Google Shape;682;p34"/>
          <p:cNvSpPr txBox="1"/>
          <p:nvPr/>
        </p:nvSpPr>
        <p:spPr>
          <a:xfrm>
            <a:off x="4675188" y="18577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p:txBody>
      </p:sp>
      <p:sp>
        <p:nvSpPr>
          <p:cNvPr id="683" name="Google Shape;683;p34"/>
          <p:cNvSpPr txBox="1"/>
          <p:nvPr/>
        </p:nvSpPr>
        <p:spPr>
          <a:xfrm>
            <a:off x="4670288" y="1635975"/>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p:txBody>
      </p:sp>
      <p:sp>
        <p:nvSpPr>
          <p:cNvPr id="684" name="Google Shape;684;p34"/>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685" name="Google Shape;685;p34"/>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686" name="Google Shape;686;p34"/>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687" name="Google Shape;687;p34"/>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688" name="Google Shape;688;p34"/>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689" name="Google Shape;689;p34"/>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690" name="Google Shape;690;p34"/>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691" name="Google Shape;691;p34"/>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692" name="Google Shape;692;p34"/>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693" name="Google Shape;693;p34"/>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694" name="Google Shape;694;p34"/>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695" name="Google Shape;695;p34"/>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696" name="Google Shape;696;p34"/>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697" name="Google Shape;697;p34"/>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698" name="Google Shape;698;p34"/>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699" name="Google Shape;699;p34"/>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703" name="Google Shape;703;p34"/>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711" name="Google Shape;711;p34"/>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712" name="Google Shape;712;p34"/>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714" name="Google Shape;714;p34"/>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716" name="Google Shape;716;p34"/>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718" name="Google Shape;718;p34"/>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720" name="Google Shape;720;p34"/>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722" name="Google Shape;722;p34"/>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725" name="Google Shape;725;p34"/>
          <p:cNvGrpSpPr/>
          <p:nvPr/>
        </p:nvGrpSpPr>
        <p:grpSpPr>
          <a:xfrm>
            <a:off x="4776813" y="4023975"/>
            <a:ext cx="3795913" cy="759619"/>
            <a:chOff x="4776813" y="4023975"/>
            <a:chExt cx="3795913" cy="759619"/>
          </a:xfrm>
        </p:grpSpPr>
        <p:cxnSp>
          <p:nvCxnSpPr>
            <p:cNvPr id="726" name="Google Shape;726;p34"/>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727" name="Google Shape;727;p34"/>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728" name="Google Shape;728;p34"/>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729" name="Google Shape;729;p34"/>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730" name="Google Shape;730;p34"/>
          <p:cNvGrpSpPr/>
          <p:nvPr/>
        </p:nvGrpSpPr>
        <p:grpSpPr>
          <a:xfrm>
            <a:off x="5429100" y="3890248"/>
            <a:ext cx="3143625" cy="893349"/>
            <a:chOff x="5429100" y="3909600"/>
            <a:chExt cx="3143625" cy="1124700"/>
          </a:xfrm>
        </p:grpSpPr>
        <p:cxnSp>
          <p:nvCxnSpPr>
            <p:cNvPr id="731" name="Google Shape;731;p34"/>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2" name="Google Shape;732;p34"/>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3" name="Google Shape;733;p34"/>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4" name="Google Shape;734;p34"/>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5" name="Google Shape;735;p34"/>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6" name="Google Shape;736;p34"/>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7" name="Google Shape;737;p34"/>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8" name="Google Shape;738;p34"/>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39" name="Google Shape;739;p34"/>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40" name="Google Shape;740;p34"/>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41" name="Google Shape;741;p34"/>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42" name="Google Shape;742;p34"/>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743" name="Google Shape;743;p34"/>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744" name="Google Shape;744;p34"/>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745" name="Google Shape;745;p34"/>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6" name="Google Shape;746;p34"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747" name="Google Shape;747;p34"/>
          <p:cNvSpPr/>
          <p:nvPr/>
        </p:nvSpPr>
        <p:spPr>
          <a:xfrm>
            <a:off x="4340950" y="913125"/>
            <a:ext cx="5010900" cy="2316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118250" y="913100"/>
            <a:ext cx="1587600" cy="23223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sp>
        <p:nvSpPr>
          <p:cNvPr id="750" name="Google Shape;750;p34"/>
          <p:cNvSpPr txBox="1"/>
          <p:nvPr/>
        </p:nvSpPr>
        <p:spPr>
          <a:xfrm>
            <a:off x="2444650" y="1959675"/>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grpSp>
        <p:nvGrpSpPr>
          <p:cNvPr id="751" name="Google Shape;751;p34"/>
          <p:cNvGrpSpPr/>
          <p:nvPr/>
        </p:nvGrpSpPr>
        <p:grpSpPr>
          <a:xfrm>
            <a:off x="1792800" y="1104643"/>
            <a:ext cx="3292650" cy="2201100"/>
            <a:chOff x="1804600" y="1104631"/>
            <a:chExt cx="3292650" cy="2201100"/>
          </a:xfrm>
        </p:grpSpPr>
        <p:sp>
          <p:nvSpPr>
            <p:cNvPr id="752" name="Google Shape;752;p34"/>
            <p:cNvSpPr/>
            <p:nvPr/>
          </p:nvSpPr>
          <p:spPr>
            <a:xfrm rot="-3296950">
              <a:off x="2115062" y="1415093"/>
              <a:ext cx="1580176" cy="1580176"/>
            </a:xfrm>
            <a:prstGeom prst="pie">
              <a:avLst>
                <a:gd name="adj1" fmla="val 21500222"/>
                <a:gd name="adj2" fmla="val 9660074"/>
              </a:avLst>
            </a:prstGeom>
            <a:solidFill>
              <a:srgbClr val="6AA84F"/>
            </a:solidFill>
            <a:ln w="19050" cap="flat" cmpd="sng">
              <a:solidFill>
                <a:srgbClr val="0A2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2534350" y="1842175"/>
              <a:ext cx="741600" cy="741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txBox="1"/>
            <p:nvPr/>
          </p:nvSpPr>
          <p:spPr>
            <a:xfrm>
              <a:off x="2447100" y="1957513"/>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755" name="Google Shape;755;p34"/>
            <p:cNvSpPr/>
            <p:nvPr/>
          </p:nvSpPr>
          <p:spPr>
            <a:xfrm>
              <a:off x="3763750" y="2166888"/>
              <a:ext cx="1333500" cy="741900"/>
            </a:xfrm>
            <a:prstGeom prst="wedgeRectCallout">
              <a:avLst>
                <a:gd name="adj1" fmla="val -60262"/>
                <a:gd name="adj2" fmla="val 8069"/>
              </a:avLst>
            </a:prstGeom>
            <a:solidFill>
              <a:srgbClr val="FFFFFF"/>
            </a:solidFill>
            <a:ln w="9525" cap="flat" cmpd="sng">
              <a:solidFill>
                <a:srgbClr val="0A2A33"/>
              </a:solidFill>
              <a:prstDash val="solid"/>
              <a:round/>
              <a:headEnd type="none" w="sm" len="sm"/>
              <a:tailEnd type="none" w="sm" len="sm"/>
            </a:ln>
            <a:effectLst>
              <a:outerShdw blurRad="57150" dist="19050" dir="5400000" algn="bl" rotWithShape="0">
                <a:srgbClr val="434343">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rgbClr val="6AA84F"/>
                  </a:solidFill>
                  <a:latin typeface="Open Sans"/>
                  <a:ea typeface="Open Sans"/>
                  <a:cs typeface="Open Sans"/>
                  <a:sym typeface="Open Sans"/>
                </a:rPr>
                <a:t>Optimal Level</a:t>
              </a:r>
              <a:endParaRPr sz="1000" b="1">
                <a:solidFill>
                  <a:srgbClr val="6AA84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a:solidFill>
                    <a:srgbClr val="999999"/>
                  </a:solidFill>
                  <a:latin typeface="Open Sans"/>
                  <a:ea typeface="Open Sans"/>
                  <a:cs typeface="Open Sans"/>
                  <a:sym typeface="Open Sans"/>
                </a:rPr>
                <a:t>114 products</a:t>
              </a:r>
              <a:endParaRPr sz="1000">
                <a:solidFill>
                  <a:srgbClr val="999999"/>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600">
                <a:solidFill>
                  <a:srgbClr val="999999"/>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u="sng">
                  <a:solidFill>
                    <a:srgbClr val="0A2A33"/>
                  </a:solidFill>
                  <a:latin typeface="Open Sans"/>
                  <a:ea typeface="Open Sans"/>
                  <a:cs typeface="Open Sans"/>
                  <a:sym typeface="Open Sans"/>
                </a:rPr>
                <a:t>View products</a:t>
              </a:r>
              <a:endParaRPr/>
            </a:p>
          </p:txBody>
        </p:sp>
        <p:sp>
          <p:nvSpPr>
            <p:cNvPr id="756" name="Google Shape;756;p34"/>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grpSp>
      <p:grpSp>
        <p:nvGrpSpPr>
          <p:cNvPr id="757" name="Google Shape;757;p34"/>
          <p:cNvGrpSpPr/>
          <p:nvPr/>
        </p:nvGrpSpPr>
        <p:grpSpPr>
          <a:xfrm>
            <a:off x="1469350" y="3390150"/>
            <a:ext cx="2871600" cy="1806300"/>
            <a:chOff x="1469350" y="3390150"/>
            <a:chExt cx="2871600" cy="1806300"/>
          </a:xfrm>
        </p:grpSpPr>
        <p:sp>
          <p:nvSpPr>
            <p:cNvPr id="758" name="Google Shape;758;p34"/>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760" name="Google Shape;760;p34"/>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761" name="Google Shape;761;p34"/>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762" name="Google Shape;762;p34"/>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763" name="Google Shape;763;p34"/>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764" name="Google Shape;764;p34"/>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765" name="Google Shape;765;p34"/>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766" name="Google Shape;766;p34"/>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767" name="Google Shape;767;p34"/>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769" name="Google Shape;769;p34"/>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770" name="Google Shape;770;p34"/>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771" name="Google Shape;771;p34"/>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773" name="Google Shape;773;p34"/>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774" name="Google Shape;774;p34"/>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775" name="Google Shape;775;p34"/>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sp>
        <p:nvSpPr>
          <p:cNvPr id="777" name="Google Shape;777;p34"/>
          <p:cNvSpPr/>
          <p:nvPr/>
        </p:nvSpPr>
        <p:spPr>
          <a:xfrm>
            <a:off x="-110750" y="3229100"/>
            <a:ext cx="9462600" cy="20922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
        <p:nvSpPr>
          <p:cNvPr id="779" name="Google Shape;779;p34"/>
          <p:cNvSpPr/>
          <p:nvPr/>
        </p:nvSpPr>
        <p:spPr>
          <a:xfrm>
            <a:off x="-110750" y="-98450"/>
            <a:ext cx="9351900" cy="10116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5"/>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788" name="Google Shape;788;p35"/>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789" name="Google Shape;789;p35"/>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790" name="Google Shape;790;p35"/>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791" name="Google Shape;791;p35"/>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2" name="Google Shape;792;p35"/>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793" name="Google Shape;793;p35"/>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794" name="Google Shape;794;p35"/>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796" name="Google Shape;796;p35"/>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798" name="Google Shape;798;p35"/>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800" name="Google Shape;800;p35"/>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35"/>
          <p:cNvGrpSpPr/>
          <p:nvPr/>
        </p:nvGrpSpPr>
        <p:grpSpPr>
          <a:xfrm>
            <a:off x="1482272" y="398694"/>
            <a:ext cx="76168" cy="54701"/>
            <a:chOff x="3516750" y="1189875"/>
            <a:chExt cx="136600" cy="98100"/>
          </a:xfrm>
        </p:grpSpPr>
        <p:cxnSp>
          <p:nvCxnSpPr>
            <p:cNvPr id="802" name="Google Shape;802;p35"/>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803" name="Google Shape;803;p35"/>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804" name="Google Shape;804;p35"/>
          <p:cNvGrpSpPr/>
          <p:nvPr/>
        </p:nvGrpSpPr>
        <p:grpSpPr>
          <a:xfrm>
            <a:off x="2636597" y="390669"/>
            <a:ext cx="76168" cy="54701"/>
            <a:chOff x="3516750" y="1189875"/>
            <a:chExt cx="136600" cy="98100"/>
          </a:xfrm>
        </p:grpSpPr>
        <p:cxnSp>
          <p:nvCxnSpPr>
            <p:cNvPr id="805" name="Google Shape;805;p35"/>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806" name="Google Shape;806;p35"/>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807" name="Google Shape;807;p35"/>
          <p:cNvGrpSpPr/>
          <p:nvPr/>
        </p:nvGrpSpPr>
        <p:grpSpPr>
          <a:xfrm>
            <a:off x="3562310" y="382644"/>
            <a:ext cx="76168" cy="54701"/>
            <a:chOff x="3516750" y="1189875"/>
            <a:chExt cx="136600" cy="98100"/>
          </a:xfrm>
        </p:grpSpPr>
        <p:cxnSp>
          <p:nvCxnSpPr>
            <p:cNvPr id="808" name="Google Shape;808;p35"/>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809" name="Google Shape;809;p35"/>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810" name="Google Shape;810;p35"/>
          <p:cNvGrpSpPr/>
          <p:nvPr/>
        </p:nvGrpSpPr>
        <p:grpSpPr>
          <a:xfrm>
            <a:off x="4685510" y="374619"/>
            <a:ext cx="76168" cy="54701"/>
            <a:chOff x="3516750" y="1189875"/>
            <a:chExt cx="136600" cy="98100"/>
          </a:xfrm>
        </p:grpSpPr>
        <p:cxnSp>
          <p:nvCxnSpPr>
            <p:cNvPr id="811" name="Google Shape;811;p35"/>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812" name="Google Shape;812;p35"/>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813" name="Google Shape;813;p35"/>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814" name="Google Shape;814;p35"/>
          <p:cNvGrpSpPr/>
          <p:nvPr/>
        </p:nvGrpSpPr>
        <p:grpSpPr>
          <a:xfrm>
            <a:off x="4158360" y="1059044"/>
            <a:ext cx="37399" cy="167034"/>
            <a:chOff x="7565775" y="1608325"/>
            <a:chExt cx="45900" cy="205050"/>
          </a:xfrm>
        </p:grpSpPr>
        <p:sp>
          <p:nvSpPr>
            <p:cNvPr id="815" name="Google Shape;815;p35"/>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35"/>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819" name="Google Shape;819;p35"/>
          <p:cNvGrpSpPr/>
          <p:nvPr/>
        </p:nvGrpSpPr>
        <p:grpSpPr>
          <a:xfrm>
            <a:off x="8704635" y="1059044"/>
            <a:ext cx="37399" cy="167034"/>
            <a:chOff x="7565775" y="1608325"/>
            <a:chExt cx="45900" cy="205050"/>
          </a:xfrm>
        </p:grpSpPr>
        <p:sp>
          <p:nvSpPr>
            <p:cNvPr id="820" name="Google Shape;820;p35"/>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5"/>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825" name="Google Shape;825;p35"/>
          <p:cNvGrpSpPr/>
          <p:nvPr/>
        </p:nvGrpSpPr>
        <p:grpSpPr>
          <a:xfrm>
            <a:off x="8704635" y="3530394"/>
            <a:ext cx="37399" cy="167034"/>
            <a:chOff x="7565775" y="1608325"/>
            <a:chExt cx="45900" cy="205050"/>
          </a:xfrm>
        </p:grpSpPr>
        <p:sp>
          <p:nvSpPr>
            <p:cNvPr id="826" name="Google Shape;826;p35"/>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35"/>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830" name="Google Shape;830;p35"/>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832" name="Google Shape;832;p35"/>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3" name="Google Shape;833;p35"/>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834" name="Google Shape;834;p35"/>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835" name="Google Shape;835;p35"/>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836" name="Google Shape;836;p35"/>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837" name="Google Shape;837;p35"/>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838" name="Google Shape;838;p35"/>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839" name="Google Shape;839;p35"/>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840" name="Google Shape;840;p35"/>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841" name="Google Shape;841;p35"/>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843" name="Google Shape;843;p35"/>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844" name="Google Shape;844;p35"/>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845" name="Google Shape;845;p35"/>
          <p:cNvSpPr txBox="1"/>
          <p:nvPr/>
        </p:nvSpPr>
        <p:spPr>
          <a:xfrm>
            <a:off x="4675188" y="2511650"/>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p:txBody>
      </p:sp>
      <p:sp>
        <p:nvSpPr>
          <p:cNvPr id="846" name="Google Shape;846;p35"/>
          <p:cNvSpPr txBox="1"/>
          <p:nvPr/>
        </p:nvSpPr>
        <p:spPr>
          <a:xfrm>
            <a:off x="4670288" y="22899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p:txBody>
      </p:sp>
      <p:sp>
        <p:nvSpPr>
          <p:cNvPr id="847" name="Google Shape;847;p35"/>
          <p:cNvSpPr txBox="1"/>
          <p:nvPr/>
        </p:nvSpPr>
        <p:spPr>
          <a:xfrm>
            <a:off x="4670288" y="20738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p:txBody>
      </p:sp>
      <p:sp>
        <p:nvSpPr>
          <p:cNvPr id="848" name="Google Shape;848;p35"/>
          <p:cNvSpPr txBox="1"/>
          <p:nvPr/>
        </p:nvSpPr>
        <p:spPr>
          <a:xfrm>
            <a:off x="4675188" y="18577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p:txBody>
      </p:sp>
      <p:sp>
        <p:nvSpPr>
          <p:cNvPr id="849" name="Google Shape;849;p35"/>
          <p:cNvSpPr txBox="1"/>
          <p:nvPr/>
        </p:nvSpPr>
        <p:spPr>
          <a:xfrm>
            <a:off x="4670288" y="1635975"/>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p:txBody>
      </p:sp>
      <p:sp>
        <p:nvSpPr>
          <p:cNvPr id="850" name="Google Shape;850;p35"/>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851" name="Google Shape;851;p35"/>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852" name="Google Shape;852;p35"/>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853" name="Google Shape;853;p35"/>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854" name="Google Shape;854;p35"/>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855" name="Google Shape;855;p35"/>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856" name="Google Shape;856;p35"/>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857" name="Google Shape;857;p35"/>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858" name="Google Shape;858;p35"/>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859" name="Google Shape;859;p35"/>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860" name="Google Shape;860;p35"/>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861" name="Google Shape;861;p35"/>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862" name="Google Shape;862;p35"/>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863" name="Google Shape;863;p35"/>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864" name="Google Shape;864;p35"/>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865" name="Google Shape;865;p35"/>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869" name="Google Shape;869;p35"/>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877" name="Google Shape;877;p35"/>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878" name="Google Shape;878;p35"/>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880" name="Google Shape;880;p35"/>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882" name="Google Shape;882;p35"/>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884" name="Google Shape;884;p35"/>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886" name="Google Shape;886;p35"/>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888" name="Google Shape;888;p35"/>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891" name="Google Shape;891;p35"/>
          <p:cNvGrpSpPr/>
          <p:nvPr/>
        </p:nvGrpSpPr>
        <p:grpSpPr>
          <a:xfrm>
            <a:off x="4776813" y="4023975"/>
            <a:ext cx="3795913" cy="759619"/>
            <a:chOff x="4776813" y="4023975"/>
            <a:chExt cx="3795913" cy="759619"/>
          </a:xfrm>
        </p:grpSpPr>
        <p:cxnSp>
          <p:nvCxnSpPr>
            <p:cNvPr id="892" name="Google Shape;892;p35"/>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893" name="Google Shape;893;p35"/>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894" name="Google Shape;894;p35"/>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895" name="Google Shape;895;p35"/>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896" name="Google Shape;896;p35"/>
          <p:cNvGrpSpPr/>
          <p:nvPr/>
        </p:nvGrpSpPr>
        <p:grpSpPr>
          <a:xfrm>
            <a:off x="5429100" y="3890248"/>
            <a:ext cx="3143625" cy="893349"/>
            <a:chOff x="5429100" y="3909600"/>
            <a:chExt cx="3143625" cy="1124700"/>
          </a:xfrm>
        </p:grpSpPr>
        <p:cxnSp>
          <p:nvCxnSpPr>
            <p:cNvPr id="897" name="Google Shape;897;p35"/>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898" name="Google Shape;898;p35"/>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899" name="Google Shape;899;p35"/>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0" name="Google Shape;900;p35"/>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1" name="Google Shape;901;p35"/>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2" name="Google Shape;902;p35"/>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3" name="Google Shape;903;p35"/>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4" name="Google Shape;904;p35"/>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5" name="Google Shape;905;p35"/>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6" name="Google Shape;906;p35"/>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7" name="Google Shape;907;p35"/>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8" name="Google Shape;908;p35"/>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909" name="Google Shape;909;p35"/>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910" name="Google Shape;910;p35"/>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911" name="Google Shape;911;p35"/>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2" name="Google Shape;912;p35"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913" name="Google Shape;913;p35"/>
          <p:cNvSpPr/>
          <p:nvPr/>
        </p:nvSpPr>
        <p:spPr>
          <a:xfrm>
            <a:off x="4340950" y="913125"/>
            <a:ext cx="5010900" cy="2316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18250" y="913100"/>
            <a:ext cx="1587600" cy="23223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sp>
        <p:nvSpPr>
          <p:cNvPr id="916" name="Google Shape;916;p35"/>
          <p:cNvSpPr txBox="1"/>
          <p:nvPr/>
        </p:nvSpPr>
        <p:spPr>
          <a:xfrm>
            <a:off x="2444650" y="1959675"/>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grpSp>
        <p:nvGrpSpPr>
          <p:cNvPr id="917" name="Google Shape;917;p35"/>
          <p:cNvGrpSpPr/>
          <p:nvPr/>
        </p:nvGrpSpPr>
        <p:grpSpPr>
          <a:xfrm>
            <a:off x="646225" y="1104643"/>
            <a:ext cx="3347675" cy="2201100"/>
            <a:chOff x="658025" y="1104631"/>
            <a:chExt cx="3347675" cy="2201100"/>
          </a:xfrm>
        </p:grpSpPr>
        <p:sp>
          <p:nvSpPr>
            <p:cNvPr id="918" name="Google Shape;918;p35"/>
            <p:cNvSpPr/>
            <p:nvPr/>
          </p:nvSpPr>
          <p:spPr>
            <a:xfrm rot="-3296950">
              <a:off x="2115062" y="1415093"/>
              <a:ext cx="1580176" cy="1580176"/>
            </a:xfrm>
            <a:prstGeom prst="pie">
              <a:avLst>
                <a:gd name="adj1" fmla="val 9624150"/>
                <a:gd name="adj2" fmla="val 15553293"/>
              </a:avLst>
            </a:prstGeom>
            <a:solidFill>
              <a:srgbClr val="F1C232"/>
            </a:solidFill>
            <a:ln w="19050" cap="flat" cmpd="sng">
              <a:solidFill>
                <a:srgbClr val="0A2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2534350" y="1842175"/>
              <a:ext cx="741600" cy="741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txBox="1"/>
            <p:nvPr/>
          </p:nvSpPr>
          <p:spPr>
            <a:xfrm>
              <a:off x="2447100" y="1957513"/>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921" name="Google Shape;921;p35"/>
            <p:cNvSpPr/>
            <p:nvPr/>
          </p:nvSpPr>
          <p:spPr>
            <a:xfrm>
              <a:off x="658025" y="2066388"/>
              <a:ext cx="1333500" cy="741900"/>
            </a:xfrm>
            <a:prstGeom prst="wedgeRectCallout">
              <a:avLst>
                <a:gd name="adj1" fmla="val 60887"/>
                <a:gd name="adj2" fmla="val 8182"/>
              </a:avLst>
            </a:prstGeom>
            <a:solidFill>
              <a:srgbClr val="FFFFFF"/>
            </a:solidFill>
            <a:ln w="9525" cap="flat" cmpd="sng">
              <a:solidFill>
                <a:srgbClr val="0A2A33"/>
              </a:solidFill>
              <a:prstDash val="solid"/>
              <a:round/>
              <a:headEnd type="none" w="sm" len="sm"/>
              <a:tailEnd type="none" w="sm" len="sm"/>
            </a:ln>
            <a:effectLst>
              <a:outerShdw blurRad="57150" dist="19050" dir="5400000" algn="bl" rotWithShape="0">
                <a:srgbClr val="434343">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rgbClr val="F1C232"/>
                  </a:solidFill>
                  <a:latin typeface="Open Sans"/>
                  <a:ea typeface="Open Sans"/>
                  <a:cs typeface="Open Sans"/>
                  <a:sym typeface="Open Sans"/>
                </a:rPr>
                <a:t>Reorder Point</a:t>
              </a:r>
              <a:endParaRPr sz="1000" b="1">
                <a:solidFill>
                  <a:srgbClr val="F1C23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a:solidFill>
                    <a:srgbClr val="999999"/>
                  </a:solidFill>
                  <a:latin typeface="Open Sans"/>
                  <a:ea typeface="Open Sans"/>
                  <a:cs typeface="Open Sans"/>
                  <a:sym typeface="Open Sans"/>
                </a:rPr>
                <a:t>98 products</a:t>
              </a:r>
              <a:endParaRPr sz="1000">
                <a:solidFill>
                  <a:srgbClr val="999999"/>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600">
                <a:solidFill>
                  <a:srgbClr val="999999"/>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u="sng">
                  <a:solidFill>
                    <a:srgbClr val="0A2A33"/>
                  </a:solidFill>
                  <a:latin typeface="Open Sans"/>
                  <a:ea typeface="Open Sans"/>
                  <a:cs typeface="Open Sans"/>
                  <a:sym typeface="Open Sans"/>
                </a:rPr>
                <a:t>View products</a:t>
              </a:r>
              <a:endParaRPr/>
            </a:p>
          </p:txBody>
        </p:sp>
        <p:sp>
          <p:nvSpPr>
            <p:cNvPr id="922" name="Google Shape;922;p35"/>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grpSp>
      <p:grpSp>
        <p:nvGrpSpPr>
          <p:cNvPr id="923" name="Google Shape;923;p35"/>
          <p:cNvGrpSpPr/>
          <p:nvPr/>
        </p:nvGrpSpPr>
        <p:grpSpPr>
          <a:xfrm>
            <a:off x="1469350" y="3390150"/>
            <a:ext cx="2871600" cy="1806300"/>
            <a:chOff x="1469350" y="3390150"/>
            <a:chExt cx="2871600" cy="1806300"/>
          </a:xfrm>
        </p:grpSpPr>
        <p:sp>
          <p:nvSpPr>
            <p:cNvPr id="924" name="Google Shape;924;p35"/>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926" name="Google Shape;926;p35"/>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927" name="Google Shape;927;p35"/>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928" name="Google Shape;928;p35"/>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929" name="Google Shape;929;p35"/>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930" name="Google Shape;930;p35"/>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931" name="Google Shape;931;p35"/>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932" name="Google Shape;932;p35"/>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933" name="Google Shape;933;p35"/>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935" name="Google Shape;935;p35"/>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936" name="Google Shape;936;p35"/>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937" name="Google Shape;937;p35"/>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939" name="Google Shape;939;p35"/>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940" name="Google Shape;940;p35"/>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941" name="Google Shape;941;p35"/>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sp>
        <p:nvSpPr>
          <p:cNvPr id="943" name="Google Shape;943;p35"/>
          <p:cNvSpPr/>
          <p:nvPr/>
        </p:nvSpPr>
        <p:spPr>
          <a:xfrm>
            <a:off x="-118250" y="3229100"/>
            <a:ext cx="9470100" cy="20922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
        <p:nvSpPr>
          <p:cNvPr id="945" name="Google Shape;945;p35"/>
          <p:cNvSpPr/>
          <p:nvPr/>
        </p:nvSpPr>
        <p:spPr>
          <a:xfrm>
            <a:off x="-110750" y="-98450"/>
            <a:ext cx="9351900" cy="10116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36"/>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954" name="Google Shape;954;p36"/>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955" name="Google Shape;955;p36"/>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956" name="Google Shape;956;p36"/>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957" name="Google Shape;957;p36"/>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8" name="Google Shape;958;p36"/>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959" name="Google Shape;959;p36"/>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960" name="Google Shape;960;p36"/>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962" name="Google Shape;962;p36"/>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964" name="Google Shape;964;p36"/>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966" name="Google Shape;966;p36"/>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6"/>
          <p:cNvGrpSpPr/>
          <p:nvPr/>
        </p:nvGrpSpPr>
        <p:grpSpPr>
          <a:xfrm>
            <a:off x="1482272" y="398694"/>
            <a:ext cx="76168" cy="54701"/>
            <a:chOff x="3516750" y="1189875"/>
            <a:chExt cx="136600" cy="98100"/>
          </a:xfrm>
        </p:grpSpPr>
        <p:cxnSp>
          <p:nvCxnSpPr>
            <p:cNvPr id="968" name="Google Shape;968;p36"/>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969" name="Google Shape;969;p36"/>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970" name="Google Shape;970;p36"/>
          <p:cNvGrpSpPr/>
          <p:nvPr/>
        </p:nvGrpSpPr>
        <p:grpSpPr>
          <a:xfrm>
            <a:off x="2636597" y="390669"/>
            <a:ext cx="76168" cy="54701"/>
            <a:chOff x="3516750" y="1189875"/>
            <a:chExt cx="136600" cy="98100"/>
          </a:xfrm>
        </p:grpSpPr>
        <p:cxnSp>
          <p:nvCxnSpPr>
            <p:cNvPr id="971" name="Google Shape;971;p36"/>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972" name="Google Shape;972;p36"/>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973" name="Google Shape;973;p36"/>
          <p:cNvGrpSpPr/>
          <p:nvPr/>
        </p:nvGrpSpPr>
        <p:grpSpPr>
          <a:xfrm>
            <a:off x="3562310" y="382644"/>
            <a:ext cx="76168" cy="54701"/>
            <a:chOff x="3516750" y="1189875"/>
            <a:chExt cx="136600" cy="98100"/>
          </a:xfrm>
        </p:grpSpPr>
        <p:cxnSp>
          <p:nvCxnSpPr>
            <p:cNvPr id="974" name="Google Shape;974;p36"/>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975" name="Google Shape;975;p36"/>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976" name="Google Shape;976;p36"/>
          <p:cNvGrpSpPr/>
          <p:nvPr/>
        </p:nvGrpSpPr>
        <p:grpSpPr>
          <a:xfrm>
            <a:off x="4685510" y="374619"/>
            <a:ext cx="76168" cy="54701"/>
            <a:chOff x="3516750" y="1189875"/>
            <a:chExt cx="136600" cy="98100"/>
          </a:xfrm>
        </p:grpSpPr>
        <p:cxnSp>
          <p:nvCxnSpPr>
            <p:cNvPr id="977" name="Google Shape;977;p36"/>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978" name="Google Shape;978;p36"/>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979" name="Google Shape;979;p36"/>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980" name="Google Shape;980;p36"/>
          <p:cNvGrpSpPr/>
          <p:nvPr/>
        </p:nvGrpSpPr>
        <p:grpSpPr>
          <a:xfrm>
            <a:off x="4158360" y="1059044"/>
            <a:ext cx="37399" cy="167034"/>
            <a:chOff x="7565775" y="1608325"/>
            <a:chExt cx="45900" cy="205050"/>
          </a:xfrm>
        </p:grpSpPr>
        <p:sp>
          <p:nvSpPr>
            <p:cNvPr id="981" name="Google Shape;981;p36"/>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6"/>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 name="Google Shape;984;p36"/>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985" name="Google Shape;985;p36"/>
          <p:cNvGrpSpPr/>
          <p:nvPr/>
        </p:nvGrpSpPr>
        <p:grpSpPr>
          <a:xfrm>
            <a:off x="8704635" y="1059044"/>
            <a:ext cx="37399" cy="167034"/>
            <a:chOff x="7565775" y="1608325"/>
            <a:chExt cx="45900" cy="205050"/>
          </a:xfrm>
        </p:grpSpPr>
        <p:sp>
          <p:nvSpPr>
            <p:cNvPr id="986" name="Google Shape;986;p36"/>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6"/>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6"/>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36"/>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991" name="Google Shape;991;p36"/>
          <p:cNvGrpSpPr/>
          <p:nvPr/>
        </p:nvGrpSpPr>
        <p:grpSpPr>
          <a:xfrm>
            <a:off x="8704635" y="3530394"/>
            <a:ext cx="37399" cy="167034"/>
            <a:chOff x="7565775" y="1608325"/>
            <a:chExt cx="45900" cy="205050"/>
          </a:xfrm>
        </p:grpSpPr>
        <p:sp>
          <p:nvSpPr>
            <p:cNvPr id="992" name="Google Shape;992;p36"/>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6"/>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6"/>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36"/>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996" name="Google Shape;996;p36"/>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998" name="Google Shape;998;p36"/>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9" name="Google Shape;999;p36"/>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1000" name="Google Shape;1000;p36"/>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1001" name="Google Shape;1001;p36"/>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1002" name="Google Shape;1002;p36"/>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1003" name="Google Shape;1003;p36"/>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1004" name="Google Shape;1004;p36"/>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1005" name="Google Shape;1005;p36"/>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1006" name="Google Shape;1006;p36"/>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1007" name="Google Shape;1007;p36"/>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1009" name="Google Shape;1009;p36"/>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1010" name="Google Shape;1010;p36"/>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1011" name="Google Shape;1011;p36"/>
          <p:cNvSpPr txBox="1"/>
          <p:nvPr/>
        </p:nvSpPr>
        <p:spPr>
          <a:xfrm>
            <a:off x="4675188" y="2511650"/>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p:txBody>
      </p:sp>
      <p:sp>
        <p:nvSpPr>
          <p:cNvPr id="1012" name="Google Shape;1012;p36"/>
          <p:cNvSpPr txBox="1"/>
          <p:nvPr/>
        </p:nvSpPr>
        <p:spPr>
          <a:xfrm>
            <a:off x="4670288" y="22899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p:txBody>
      </p:sp>
      <p:sp>
        <p:nvSpPr>
          <p:cNvPr id="1013" name="Google Shape;1013;p36"/>
          <p:cNvSpPr txBox="1"/>
          <p:nvPr/>
        </p:nvSpPr>
        <p:spPr>
          <a:xfrm>
            <a:off x="4670288" y="20738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p:txBody>
      </p:sp>
      <p:sp>
        <p:nvSpPr>
          <p:cNvPr id="1014" name="Google Shape;1014;p36"/>
          <p:cNvSpPr txBox="1"/>
          <p:nvPr/>
        </p:nvSpPr>
        <p:spPr>
          <a:xfrm>
            <a:off x="4675188" y="18577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p:txBody>
      </p:sp>
      <p:sp>
        <p:nvSpPr>
          <p:cNvPr id="1015" name="Google Shape;1015;p36"/>
          <p:cNvSpPr txBox="1"/>
          <p:nvPr/>
        </p:nvSpPr>
        <p:spPr>
          <a:xfrm>
            <a:off x="4670288" y="1635975"/>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p:txBody>
      </p:sp>
      <p:sp>
        <p:nvSpPr>
          <p:cNvPr id="1016" name="Google Shape;1016;p36"/>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1017" name="Google Shape;1017;p36"/>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1018" name="Google Shape;1018;p36"/>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1019" name="Google Shape;1019;p36"/>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1020" name="Google Shape;1020;p36"/>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1021" name="Google Shape;1021;p36"/>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1022" name="Google Shape;1022;p36"/>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1023" name="Google Shape;1023;p36"/>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1024" name="Google Shape;1024;p36"/>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1025" name="Google Shape;1025;p36"/>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1026" name="Google Shape;1026;p36"/>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1027" name="Google Shape;1027;p36"/>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1028" name="Google Shape;1028;p36"/>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1029" name="Google Shape;1029;p36"/>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1030" name="Google Shape;1030;p36"/>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1031" name="Google Shape;1031;p36"/>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035" name="Google Shape;1035;p36"/>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1043" name="Google Shape;1043;p36"/>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044" name="Google Shape;1044;p36"/>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1046" name="Google Shape;1046;p36"/>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1048" name="Google Shape;1048;p36"/>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1050" name="Google Shape;1050;p36"/>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1052" name="Google Shape;1052;p36"/>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1054" name="Google Shape;1054;p36"/>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1057" name="Google Shape;1057;p36"/>
          <p:cNvGrpSpPr/>
          <p:nvPr/>
        </p:nvGrpSpPr>
        <p:grpSpPr>
          <a:xfrm>
            <a:off x="4776813" y="4023975"/>
            <a:ext cx="3795913" cy="759619"/>
            <a:chOff x="4776813" y="4023975"/>
            <a:chExt cx="3795913" cy="759619"/>
          </a:xfrm>
        </p:grpSpPr>
        <p:cxnSp>
          <p:nvCxnSpPr>
            <p:cNvPr id="1058" name="Google Shape;1058;p36"/>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059" name="Google Shape;1059;p36"/>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060" name="Google Shape;1060;p36"/>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061" name="Google Shape;1061;p36"/>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1062" name="Google Shape;1062;p36"/>
          <p:cNvGrpSpPr/>
          <p:nvPr/>
        </p:nvGrpSpPr>
        <p:grpSpPr>
          <a:xfrm>
            <a:off x="5429100" y="3890248"/>
            <a:ext cx="3143625" cy="893349"/>
            <a:chOff x="5429100" y="3909600"/>
            <a:chExt cx="3143625" cy="1124700"/>
          </a:xfrm>
        </p:grpSpPr>
        <p:cxnSp>
          <p:nvCxnSpPr>
            <p:cNvPr id="1063" name="Google Shape;1063;p36"/>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64" name="Google Shape;1064;p36"/>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65" name="Google Shape;1065;p36"/>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66" name="Google Shape;1066;p36"/>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67" name="Google Shape;1067;p36"/>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68" name="Google Shape;1068;p36"/>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69" name="Google Shape;1069;p36"/>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70" name="Google Shape;1070;p36"/>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71" name="Google Shape;1071;p36"/>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72" name="Google Shape;1072;p36"/>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73" name="Google Shape;1073;p36"/>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74" name="Google Shape;1074;p36"/>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075" name="Google Shape;1075;p36"/>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1076" name="Google Shape;1076;p36"/>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1077" name="Google Shape;1077;p36"/>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8" name="Google Shape;1078;p36"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1079" name="Google Shape;1079;p36"/>
          <p:cNvSpPr/>
          <p:nvPr/>
        </p:nvSpPr>
        <p:spPr>
          <a:xfrm>
            <a:off x="4340950" y="913125"/>
            <a:ext cx="5010900" cy="2316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118250" y="913100"/>
            <a:ext cx="1587600" cy="23223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sp>
        <p:nvSpPr>
          <p:cNvPr id="1082" name="Google Shape;1082;p36"/>
          <p:cNvSpPr txBox="1"/>
          <p:nvPr/>
        </p:nvSpPr>
        <p:spPr>
          <a:xfrm>
            <a:off x="2444650" y="1959675"/>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grpSp>
        <p:nvGrpSpPr>
          <p:cNvPr id="1083" name="Google Shape;1083;p36"/>
          <p:cNvGrpSpPr/>
          <p:nvPr/>
        </p:nvGrpSpPr>
        <p:grpSpPr>
          <a:xfrm>
            <a:off x="1469350" y="3390150"/>
            <a:ext cx="2871600" cy="1806300"/>
            <a:chOff x="1469350" y="3390150"/>
            <a:chExt cx="2871600" cy="1806300"/>
          </a:xfrm>
        </p:grpSpPr>
        <p:sp>
          <p:nvSpPr>
            <p:cNvPr id="1084" name="Google Shape;1084;p36"/>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1086" name="Google Shape;1086;p36"/>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1087" name="Google Shape;1087;p36"/>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1088" name="Google Shape;1088;p36"/>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089" name="Google Shape;1089;p36"/>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090" name="Google Shape;1090;p36"/>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091" name="Google Shape;1091;p36"/>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1092" name="Google Shape;1092;p36"/>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1093" name="Google Shape;1093;p36"/>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1095" name="Google Shape;1095;p36"/>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1096" name="Google Shape;1096;p36"/>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1097" name="Google Shape;1097;p36"/>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1099" name="Google Shape;1099;p36"/>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1100" name="Google Shape;1100;p36"/>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1101" name="Google Shape;1101;p36"/>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sp>
        <p:nvSpPr>
          <p:cNvPr id="1103" name="Google Shape;1103;p36"/>
          <p:cNvSpPr/>
          <p:nvPr/>
        </p:nvSpPr>
        <p:spPr>
          <a:xfrm>
            <a:off x="-118250" y="3229100"/>
            <a:ext cx="9470100" cy="20922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
        <p:nvSpPr>
          <p:cNvPr id="1105" name="Google Shape;1105;p36"/>
          <p:cNvSpPr/>
          <p:nvPr/>
        </p:nvSpPr>
        <p:spPr>
          <a:xfrm>
            <a:off x="-110750" y="-98450"/>
            <a:ext cx="9351900" cy="10116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36"/>
          <p:cNvGrpSpPr/>
          <p:nvPr/>
        </p:nvGrpSpPr>
        <p:grpSpPr>
          <a:xfrm>
            <a:off x="1792800" y="496175"/>
            <a:ext cx="2412925" cy="2809568"/>
            <a:chOff x="1804600" y="496163"/>
            <a:chExt cx="2412925" cy="2809568"/>
          </a:xfrm>
        </p:grpSpPr>
        <p:sp>
          <p:nvSpPr>
            <p:cNvPr id="1107" name="Google Shape;1107;p36"/>
            <p:cNvSpPr/>
            <p:nvPr/>
          </p:nvSpPr>
          <p:spPr>
            <a:xfrm rot="-3296950">
              <a:off x="2115062" y="1415093"/>
              <a:ext cx="1580176" cy="1580176"/>
            </a:xfrm>
            <a:prstGeom prst="pie">
              <a:avLst>
                <a:gd name="adj1" fmla="val 19543448"/>
                <a:gd name="adj2" fmla="val 21552141"/>
              </a:avLst>
            </a:prstGeom>
            <a:solidFill>
              <a:srgbClr val="4ABAEB"/>
            </a:solidFill>
            <a:ln w="19050" cap="flat" cmpd="sng">
              <a:solidFill>
                <a:srgbClr val="0A2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2534350" y="1842175"/>
              <a:ext cx="741600" cy="741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txBox="1"/>
            <p:nvPr/>
          </p:nvSpPr>
          <p:spPr>
            <a:xfrm>
              <a:off x="2447100" y="1957513"/>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1110" name="Google Shape;1110;p36"/>
            <p:cNvSpPr/>
            <p:nvPr/>
          </p:nvSpPr>
          <p:spPr>
            <a:xfrm>
              <a:off x="2884025" y="496163"/>
              <a:ext cx="1333500" cy="741900"/>
            </a:xfrm>
            <a:prstGeom prst="wedgeRectCallout">
              <a:avLst>
                <a:gd name="adj1" fmla="val -32810"/>
                <a:gd name="adj2" fmla="val 71549"/>
              </a:avLst>
            </a:prstGeom>
            <a:solidFill>
              <a:srgbClr val="FFFFFF"/>
            </a:solidFill>
            <a:ln w="9525" cap="flat" cmpd="sng">
              <a:solidFill>
                <a:srgbClr val="0A2A33"/>
              </a:solidFill>
              <a:prstDash val="solid"/>
              <a:round/>
              <a:headEnd type="none" w="sm" len="sm"/>
              <a:tailEnd type="none" w="sm" len="sm"/>
            </a:ln>
            <a:effectLst>
              <a:outerShdw blurRad="57150" dist="19050" dir="5400000" algn="bl" rotWithShape="0">
                <a:srgbClr val="434343">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rgbClr val="4ABAEB"/>
                  </a:solidFill>
                  <a:latin typeface="Open Sans"/>
                  <a:ea typeface="Open Sans"/>
                  <a:cs typeface="Open Sans"/>
                  <a:sym typeface="Open Sans"/>
                </a:rPr>
                <a:t>Excess</a:t>
              </a:r>
              <a:endParaRPr sz="1000" b="1">
                <a:solidFill>
                  <a:srgbClr val="4ABAEB"/>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a:solidFill>
                    <a:srgbClr val="999999"/>
                  </a:solidFill>
                  <a:latin typeface="Open Sans"/>
                  <a:ea typeface="Open Sans"/>
                  <a:cs typeface="Open Sans"/>
                  <a:sym typeface="Open Sans"/>
                </a:rPr>
                <a:t>35 products</a:t>
              </a:r>
              <a:endParaRPr sz="1000">
                <a:solidFill>
                  <a:srgbClr val="999999"/>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600">
                <a:solidFill>
                  <a:srgbClr val="999999"/>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u="sng">
                  <a:solidFill>
                    <a:srgbClr val="0A2A33"/>
                  </a:solidFill>
                  <a:latin typeface="Open Sans"/>
                  <a:ea typeface="Open Sans"/>
                  <a:cs typeface="Open Sans"/>
                  <a:sym typeface="Open Sans"/>
                </a:rPr>
                <a:t>View products</a:t>
              </a:r>
              <a:endParaRPr/>
            </a:p>
          </p:txBody>
        </p:sp>
        <p:sp>
          <p:nvSpPr>
            <p:cNvPr id="1111" name="Google Shape;1111;p36"/>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7"/>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1120" name="Google Shape;1120;p37"/>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1121" name="Google Shape;1121;p37"/>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1122" name="Google Shape;1122;p37"/>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1123" name="Google Shape;1123;p37"/>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4" name="Google Shape;1124;p37"/>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1125" name="Google Shape;1125;p37"/>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1126" name="Google Shape;1126;p37"/>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1128" name="Google Shape;1128;p37"/>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1130" name="Google Shape;1130;p37"/>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1132" name="Google Shape;1132;p37"/>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3" name="Google Shape;1133;p37"/>
          <p:cNvGrpSpPr/>
          <p:nvPr/>
        </p:nvGrpSpPr>
        <p:grpSpPr>
          <a:xfrm>
            <a:off x="1482272" y="398694"/>
            <a:ext cx="76168" cy="54701"/>
            <a:chOff x="3516750" y="1189875"/>
            <a:chExt cx="136600" cy="98100"/>
          </a:xfrm>
        </p:grpSpPr>
        <p:cxnSp>
          <p:nvCxnSpPr>
            <p:cNvPr id="1134" name="Google Shape;1134;p37"/>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135" name="Google Shape;1135;p37"/>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136" name="Google Shape;1136;p37"/>
          <p:cNvGrpSpPr/>
          <p:nvPr/>
        </p:nvGrpSpPr>
        <p:grpSpPr>
          <a:xfrm>
            <a:off x="2636597" y="390669"/>
            <a:ext cx="76168" cy="54701"/>
            <a:chOff x="3516750" y="1189875"/>
            <a:chExt cx="136600" cy="98100"/>
          </a:xfrm>
        </p:grpSpPr>
        <p:cxnSp>
          <p:nvCxnSpPr>
            <p:cNvPr id="1137" name="Google Shape;1137;p37"/>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138" name="Google Shape;1138;p37"/>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139" name="Google Shape;1139;p37"/>
          <p:cNvGrpSpPr/>
          <p:nvPr/>
        </p:nvGrpSpPr>
        <p:grpSpPr>
          <a:xfrm>
            <a:off x="3562310" y="382644"/>
            <a:ext cx="76168" cy="54701"/>
            <a:chOff x="3516750" y="1189875"/>
            <a:chExt cx="136600" cy="98100"/>
          </a:xfrm>
        </p:grpSpPr>
        <p:cxnSp>
          <p:nvCxnSpPr>
            <p:cNvPr id="1140" name="Google Shape;1140;p37"/>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141" name="Google Shape;1141;p37"/>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142" name="Google Shape;1142;p37"/>
          <p:cNvGrpSpPr/>
          <p:nvPr/>
        </p:nvGrpSpPr>
        <p:grpSpPr>
          <a:xfrm>
            <a:off x="4685510" y="374619"/>
            <a:ext cx="76168" cy="54701"/>
            <a:chOff x="3516750" y="1189875"/>
            <a:chExt cx="136600" cy="98100"/>
          </a:xfrm>
        </p:grpSpPr>
        <p:cxnSp>
          <p:nvCxnSpPr>
            <p:cNvPr id="1143" name="Google Shape;1143;p37"/>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144" name="Google Shape;1144;p37"/>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1145" name="Google Shape;1145;p37"/>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1146" name="Google Shape;1146;p37"/>
          <p:cNvGrpSpPr/>
          <p:nvPr/>
        </p:nvGrpSpPr>
        <p:grpSpPr>
          <a:xfrm>
            <a:off x="4158360" y="1059044"/>
            <a:ext cx="37399" cy="167034"/>
            <a:chOff x="7565775" y="1608325"/>
            <a:chExt cx="45900" cy="205050"/>
          </a:xfrm>
        </p:grpSpPr>
        <p:sp>
          <p:nvSpPr>
            <p:cNvPr id="1147" name="Google Shape;1147;p37"/>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37"/>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1151" name="Google Shape;1151;p37"/>
          <p:cNvGrpSpPr/>
          <p:nvPr/>
        </p:nvGrpSpPr>
        <p:grpSpPr>
          <a:xfrm>
            <a:off x="8704635" y="1059044"/>
            <a:ext cx="37399" cy="167034"/>
            <a:chOff x="7565775" y="1608325"/>
            <a:chExt cx="45900" cy="205050"/>
          </a:xfrm>
        </p:grpSpPr>
        <p:sp>
          <p:nvSpPr>
            <p:cNvPr id="1152" name="Google Shape;1152;p37"/>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37"/>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1157" name="Google Shape;1157;p37"/>
          <p:cNvGrpSpPr/>
          <p:nvPr/>
        </p:nvGrpSpPr>
        <p:grpSpPr>
          <a:xfrm>
            <a:off x="8704635" y="3530394"/>
            <a:ext cx="37399" cy="167034"/>
            <a:chOff x="7565775" y="1608325"/>
            <a:chExt cx="45900" cy="205050"/>
          </a:xfrm>
        </p:grpSpPr>
        <p:sp>
          <p:nvSpPr>
            <p:cNvPr id="1158" name="Google Shape;1158;p37"/>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7"/>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162" name="Google Shape;1162;p37"/>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164" name="Google Shape;1164;p37"/>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5" name="Google Shape;1165;p37"/>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1166" name="Google Shape;1166;p37"/>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1167" name="Google Shape;1167;p37"/>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1168" name="Google Shape;1168;p37"/>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1169" name="Google Shape;1169;p37"/>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1170" name="Google Shape;1170;p37"/>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1171" name="Google Shape;1171;p37"/>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1172" name="Google Shape;1172;p37"/>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1173" name="Google Shape;1173;p37"/>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1175" name="Google Shape;1175;p37"/>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1176" name="Google Shape;1176;p37"/>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1177" name="Google Shape;1177;p37"/>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1178" name="Google Shape;1178;p37"/>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1179" name="Google Shape;1179;p37"/>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1180" name="Google Shape;1180;p37"/>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1181" name="Google Shape;1181;p37"/>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1182" name="Google Shape;1182;p37"/>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1183" name="Google Shape;1183;p37"/>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1184" name="Google Shape;1184;p37"/>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1185" name="Google Shape;1185;p37"/>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1186" name="Google Shape;1186;p37"/>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1187" name="Google Shape;1187;p37"/>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1188" name="Google Shape;1188;p37"/>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1189" name="Google Shape;1189;p37"/>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1190" name="Google Shape;1190;p37"/>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1191" name="Google Shape;1191;p37"/>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1192" name="Google Shape;1192;p37"/>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196" name="Google Shape;1196;p37"/>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1204" name="Google Shape;1204;p37"/>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205" name="Google Shape;1205;p37"/>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1207" name="Google Shape;1207;p37"/>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1209" name="Google Shape;1209;p37"/>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1211" name="Google Shape;1211;p37"/>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1213" name="Google Shape;1213;p37"/>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1215" name="Google Shape;1215;p37"/>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1218" name="Google Shape;1218;p37"/>
          <p:cNvGrpSpPr/>
          <p:nvPr/>
        </p:nvGrpSpPr>
        <p:grpSpPr>
          <a:xfrm>
            <a:off x="4776813" y="4023975"/>
            <a:ext cx="3795913" cy="759619"/>
            <a:chOff x="4776813" y="4023975"/>
            <a:chExt cx="3795913" cy="759619"/>
          </a:xfrm>
        </p:grpSpPr>
        <p:cxnSp>
          <p:nvCxnSpPr>
            <p:cNvPr id="1219" name="Google Shape;1219;p37"/>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220" name="Google Shape;1220;p37"/>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221" name="Google Shape;1221;p37"/>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222" name="Google Shape;1222;p37"/>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1223" name="Google Shape;1223;p37"/>
          <p:cNvGrpSpPr/>
          <p:nvPr/>
        </p:nvGrpSpPr>
        <p:grpSpPr>
          <a:xfrm>
            <a:off x="5429100" y="3890248"/>
            <a:ext cx="3143625" cy="893349"/>
            <a:chOff x="5429100" y="3909600"/>
            <a:chExt cx="3143625" cy="1124700"/>
          </a:xfrm>
        </p:grpSpPr>
        <p:cxnSp>
          <p:nvCxnSpPr>
            <p:cNvPr id="1224" name="Google Shape;1224;p37"/>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25" name="Google Shape;1225;p37"/>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26" name="Google Shape;1226;p37"/>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27" name="Google Shape;1227;p37"/>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28" name="Google Shape;1228;p37"/>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29" name="Google Shape;1229;p37"/>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30" name="Google Shape;1230;p37"/>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31" name="Google Shape;1231;p37"/>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32" name="Google Shape;1232;p37"/>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33" name="Google Shape;1233;p37"/>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34" name="Google Shape;1234;p37"/>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35" name="Google Shape;1235;p37"/>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236" name="Google Shape;1236;p37"/>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1237" name="Google Shape;1237;p37"/>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1238" name="Google Shape;1238;p37"/>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9" name="Google Shape;1239;p37"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1240" name="Google Shape;1240;p37"/>
          <p:cNvSpPr/>
          <p:nvPr/>
        </p:nvSpPr>
        <p:spPr>
          <a:xfrm>
            <a:off x="8845925" y="913125"/>
            <a:ext cx="505800" cy="2316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sp>
        <p:nvSpPr>
          <p:cNvPr id="1242" name="Google Shape;1242;p37"/>
          <p:cNvSpPr txBox="1"/>
          <p:nvPr/>
        </p:nvSpPr>
        <p:spPr>
          <a:xfrm>
            <a:off x="2444650" y="1959675"/>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grpSp>
        <p:nvGrpSpPr>
          <p:cNvPr id="1243" name="Google Shape;1243;p37"/>
          <p:cNvGrpSpPr/>
          <p:nvPr/>
        </p:nvGrpSpPr>
        <p:grpSpPr>
          <a:xfrm>
            <a:off x="4952925" y="1044475"/>
            <a:ext cx="3416325" cy="984713"/>
            <a:chOff x="4952925" y="1044475"/>
            <a:chExt cx="3416325" cy="984713"/>
          </a:xfrm>
        </p:grpSpPr>
        <p:sp>
          <p:nvSpPr>
            <p:cNvPr id="1244" name="Google Shape;1244;p37"/>
            <p:cNvSpPr/>
            <p:nvPr/>
          </p:nvSpPr>
          <p:spPr>
            <a:xfrm>
              <a:off x="4952925" y="1818713"/>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76200" cap="flat" cmpd="sng">
              <a:solidFill>
                <a:srgbClr val="4ABAEB"/>
              </a:solidFill>
              <a:prstDash val="solid"/>
              <a:round/>
              <a:headEnd type="none" w="med" len="med"/>
              <a:tailEnd type="none" w="med" len="med"/>
            </a:ln>
          </p:spPr>
        </p:sp>
        <p:sp>
          <p:nvSpPr>
            <p:cNvPr id="1245" name="Google Shape;1245;p37"/>
            <p:cNvSpPr/>
            <p:nvPr/>
          </p:nvSpPr>
          <p:spPr>
            <a:xfrm>
              <a:off x="5114175" y="1044475"/>
              <a:ext cx="1333500" cy="741900"/>
            </a:xfrm>
            <a:prstGeom prst="wedgeRectCallout">
              <a:avLst>
                <a:gd name="adj1" fmla="val -20480"/>
                <a:gd name="adj2" fmla="val 67548"/>
              </a:avLst>
            </a:prstGeom>
            <a:solidFill>
              <a:srgbClr val="FFFFFF"/>
            </a:solidFill>
            <a:ln w="9525" cap="flat" cmpd="sng">
              <a:solidFill>
                <a:srgbClr val="0A2A33"/>
              </a:solidFill>
              <a:prstDash val="solid"/>
              <a:round/>
              <a:headEnd type="none" w="sm" len="sm"/>
              <a:tailEnd type="none" w="sm" len="sm"/>
            </a:ln>
            <a:effectLst>
              <a:outerShdw blurRad="57150" dist="19050" dir="5400000" algn="bl" rotWithShape="0">
                <a:srgbClr val="434343">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4ABAEB"/>
                  </a:solidFill>
                  <a:latin typeface="Open Sans"/>
                  <a:ea typeface="Open Sans"/>
                  <a:cs typeface="Open Sans"/>
                  <a:sym typeface="Open Sans"/>
                </a:rPr>
                <a:t>Facility B</a:t>
              </a:r>
              <a:endParaRPr sz="1000" b="1">
                <a:solidFill>
                  <a:srgbClr val="4ABAEB"/>
                </a:solidFill>
                <a:latin typeface="Open Sans"/>
                <a:ea typeface="Open Sans"/>
                <a:cs typeface="Open Sans"/>
                <a:sym typeface="Open Sans"/>
              </a:endParaRPr>
            </a:p>
            <a:p>
              <a:pPr marL="0" lvl="0" indent="0" algn="l" rtl="0">
                <a:spcBef>
                  <a:spcPts val="0"/>
                </a:spcBef>
                <a:spcAft>
                  <a:spcPts val="0"/>
                </a:spcAft>
                <a:buNone/>
              </a:pPr>
              <a:r>
                <a:rPr lang="en" sz="1000">
                  <a:solidFill>
                    <a:srgbClr val="999999"/>
                  </a:solidFill>
                  <a:latin typeface="Open Sans"/>
                  <a:ea typeface="Open Sans"/>
                  <a:cs typeface="Open Sans"/>
                  <a:sym typeface="Open Sans"/>
                </a:rPr>
                <a:t>12% growth</a:t>
              </a:r>
              <a:endParaRPr sz="1000">
                <a:solidFill>
                  <a:srgbClr val="999999"/>
                </a:solidFill>
                <a:latin typeface="Open Sans"/>
                <a:ea typeface="Open Sans"/>
                <a:cs typeface="Open Sans"/>
                <a:sym typeface="Open Sans"/>
              </a:endParaRPr>
            </a:p>
            <a:p>
              <a:pPr marL="0" lvl="0" indent="0" algn="l" rtl="0">
                <a:spcBef>
                  <a:spcPts val="0"/>
                </a:spcBef>
                <a:spcAft>
                  <a:spcPts val="0"/>
                </a:spcAft>
                <a:buNone/>
              </a:pPr>
              <a:endParaRPr sz="600">
                <a:solidFill>
                  <a:srgbClr val="999999"/>
                </a:solidFill>
                <a:latin typeface="Open Sans"/>
                <a:ea typeface="Open Sans"/>
                <a:cs typeface="Open Sans"/>
                <a:sym typeface="Open Sans"/>
              </a:endParaRPr>
            </a:p>
            <a:p>
              <a:pPr marL="0" lvl="0" indent="0" algn="l" rtl="0">
                <a:spcBef>
                  <a:spcPts val="0"/>
                </a:spcBef>
                <a:spcAft>
                  <a:spcPts val="0"/>
                </a:spcAft>
                <a:buNone/>
              </a:pPr>
              <a:r>
                <a:rPr lang="en" sz="800" u="sng">
                  <a:solidFill>
                    <a:srgbClr val="0A2A33"/>
                  </a:solidFill>
                  <a:latin typeface="Open Sans"/>
                  <a:ea typeface="Open Sans"/>
                  <a:cs typeface="Open Sans"/>
                  <a:sym typeface="Open Sans"/>
                </a:rPr>
                <a:t>View facility</a:t>
              </a:r>
              <a:endParaRPr/>
            </a:p>
          </p:txBody>
        </p:sp>
      </p:grpSp>
      <p:sp>
        <p:nvSpPr>
          <p:cNvPr id="1246" name="Google Shape;1246;p37"/>
          <p:cNvSpPr/>
          <p:nvPr/>
        </p:nvSpPr>
        <p:spPr>
          <a:xfrm>
            <a:off x="-118250" y="913100"/>
            <a:ext cx="4594500" cy="23223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txBox="1"/>
          <p:nvPr/>
        </p:nvSpPr>
        <p:spPr>
          <a:xfrm>
            <a:off x="4520725" y="1635975"/>
            <a:ext cx="423000" cy="113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$0</a:t>
            </a:r>
            <a:endParaRPr sz="600">
              <a:solidFill>
                <a:srgbClr val="999999"/>
              </a:solidFill>
              <a:latin typeface="Open Sans"/>
              <a:ea typeface="Open Sans"/>
              <a:cs typeface="Open Sans"/>
              <a:sym typeface="Open Sans"/>
            </a:endParaRPr>
          </a:p>
        </p:txBody>
      </p:sp>
      <p:grpSp>
        <p:nvGrpSpPr>
          <p:cNvPr id="1248" name="Google Shape;1248;p37"/>
          <p:cNvGrpSpPr/>
          <p:nvPr/>
        </p:nvGrpSpPr>
        <p:grpSpPr>
          <a:xfrm>
            <a:off x="1469350" y="3390150"/>
            <a:ext cx="2871600" cy="1806300"/>
            <a:chOff x="1469350" y="3390150"/>
            <a:chExt cx="2871600" cy="1806300"/>
          </a:xfrm>
        </p:grpSpPr>
        <p:sp>
          <p:nvSpPr>
            <p:cNvPr id="1249" name="Google Shape;1249;p37"/>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1251" name="Google Shape;1251;p37"/>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1252" name="Google Shape;1252;p37"/>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1253" name="Google Shape;1253;p37"/>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254" name="Google Shape;1254;p37"/>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255" name="Google Shape;1255;p37"/>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256" name="Google Shape;1256;p37"/>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1257" name="Google Shape;1257;p37"/>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1258" name="Google Shape;1258;p37"/>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1260" name="Google Shape;1260;p37"/>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1261" name="Google Shape;1261;p37"/>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1262" name="Google Shape;1262;p37"/>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1264" name="Google Shape;1264;p37"/>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1265" name="Google Shape;1265;p37"/>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1266" name="Google Shape;1266;p37"/>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sp>
        <p:nvSpPr>
          <p:cNvPr id="1268" name="Google Shape;1268;p37"/>
          <p:cNvSpPr/>
          <p:nvPr/>
        </p:nvSpPr>
        <p:spPr>
          <a:xfrm>
            <a:off x="-118250" y="3229100"/>
            <a:ext cx="9470400" cy="20922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
        <p:nvSpPr>
          <p:cNvPr id="1270" name="Google Shape;1270;p37"/>
          <p:cNvSpPr/>
          <p:nvPr/>
        </p:nvSpPr>
        <p:spPr>
          <a:xfrm>
            <a:off x="-110750" y="-98450"/>
            <a:ext cx="9351900" cy="10116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38"/>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1279" name="Google Shape;1279;p38"/>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1280" name="Google Shape;1280;p38"/>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1281" name="Google Shape;1281;p38"/>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1282" name="Google Shape;1282;p38"/>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3" name="Google Shape;1283;p38"/>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1284" name="Google Shape;1284;p38"/>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1285" name="Google Shape;1285;p38"/>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1287" name="Google Shape;1287;p38"/>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1289" name="Google Shape;1289;p38"/>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1291" name="Google Shape;1291;p38"/>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2" name="Google Shape;1292;p38"/>
          <p:cNvGrpSpPr/>
          <p:nvPr/>
        </p:nvGrpSpPr>
        <p:grpSpPr>
          <a:xfrm>
            <a:off x="1482272" y="398694"/>
            <a:ext cx="76168" cy="54701"/>
            <a:chOff x="3516750" y="1189875"/>
            <a:chExt cx="136600" cy="98100"/>
          </a:xfrm>
        </p:grpSpPr>
        <p:cxnSp>
          <p:nvCxnSpPr>
            <p:cNvPr id="1293" name="Google Shape;1293;p38"/>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294" name="Google Shape;1294;p38"/>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295" name="Google Shape;1295;p38"/>
          <p:cNvGrpSpPr/>
          <p:nvPr/>
        </p:nvGrpSpPr>
        <p:grpSpPr>
          <a:xfrm>
            <a:off x="2636597" y="390669"/>
            <a:ext cx="76168" cy="54701"/>
            <a:chOff x="3516750" y="1189875"/>
            <a:chExt cx="136600" cy="98100"/>
          </a:xfrm>
        </p:grpSpPr>
        <p:cxnSp>
          <p:nvCxnSpPr>
            <p:cNvPr id="1296" name="Google Shape;1296;p38"/>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297" name="Google Shape;1297;p38"/>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298" name="Google Shape;1298;p38"/>
          <p:cNvGrpSpPr/>
          <p:nvPr/>
        </p:nvGrpSpPr>
        <p:grpSpPr>
          <a:xfrm>
            <a:off x="3562310" y="382644"/>
            <a:ext cx="76168" cy="54701"/>
            <a:chOff x="3516750" y="1189875"/>
            <a:chExt cx="136600" cy="98100"/>
          </a:xfrm>
        </p:grpSpPr>
        <p:cxnSp>
          <p:nvCxnSpPr>
            <p:cNvPr id="1299" name="Google Shape;1299;p38"/>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300" name="Google Shape;1300;p38"/>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301" name="Google Shape;1301;p38"/>
          <p:cNvGrpSpPr/>
          <p:nvPr/>
        </p:nvGrpSpPr>
        <p:grpSpPr>
          <a:xfrm>
            <a:off x="4685510" y="374619"/>
            <a:ext cx="76168" cy="54701"/>
            <a:chOff x="3516750" y="1189875"/>
            <a:chExt cx="136600" cy="98100"/>
          </a:xfrm>
        </p:grpSpPr>
        <p:cxnSp>
          <p:nvCxnSpPr>
            <p:cNvPr id="1302" name="Google Shape;1302;p38"/>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303" name="Google Shape;1303;p38"/>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1304" name="Google Shape;1304;p38"/>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1305" name="Google Shape;1305;p38"/>
          <p:cNvGrpSpPr/>
          <p:nvPr/>
        </p:nvGrpSpPr>
        <p:grpSpPr>
          <a:xfrm>
            <a:off x="4158360" y="1059044"/>
            <a:ext cx="37399" cy="167034"/>
            <a:chOff x="7565775" y="1608325"/>
            <a:chExt cx="45900" cy="205050"/>
          </a:xfrm>
        </p:grpSpPr>
        <p:sp>
          <p:nvSpPr>
            <p:cNvPr id="1306" name="Google Shape;1306;p38"/>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38"/>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1310" name="Google Shape;1310;p38"/>
          <p:cNvGrpSpPr/>
          <p:nvPr/>
        </p:nvGrpSpPr>
        <p:grpSpPr>
          <a:xfrm>
            <a:off x="8704635" y="1059044"/>
            <a:ext cx="37399" cy="167034"/>
            <a:chOff x="7565775" y="1608325"/>
            <a:chExt cx="45900" cy="205050"/>
          </a:xfrm>
        </p:grpSpPr>
        <p:sp>
          <p:nvSpPr>
            <p:cNvPr id="1311" name="Google Shape;1311;p38"/>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4" name="Google Shape;1314;p38"/>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1316" name="Google Shape;1316;p38"/>
          <p:cNvGrpSpPr/>
          <p:nvPr/>
        </p:nvGrpSpPr>
        <p:grpSpPr>
          <a:xfrm>
            <a:off x="8704635" y="3530394"/>
            <a:ext cx="37399" cy="167034"/>
            <a:chOff x="7565775" y="1608325"/>
            <a:chExt cx="45900" cy="205050"/>
          </a:xfrm>
        </p:grpSpPr>
        <p:sp>
          <p:nvSpPr>
            <p:cNvPr id="1317" name="Google Shape;1317;p38"/>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38"/>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321" name="Google Shape;1321;p38"/>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323" name="Google Shape;1323;p38"/>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4" name="Google Shape;1324;p38"/>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1325" name="Google Shape;1325;p38"/>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1326" name="Google Shape;1326;p38"/>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1327" name="Google Shape;1327;p38"/>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1328" name="Google Shape;1328;p38"/>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1329" name="Google Shape;1329;p38"/>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1330" name="Google Shape;1330;p38"/>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1331" name="Google Shape;1331;p38"/>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1332" name="Google Shape;1332;p38"/>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1334" name="Google Shape;1334;p38"/>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1335" name="Google Shape;1335;p38"/>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1336" name="Google Shape;1336;p38"/>
          <p:cNvSpPr txBox="1"/>
          <p:nvPr/>
        </p:nvSpPr>
        <p:spPr>
          <a:xfrm>
            <a:off x="4675188" y="2511650"/>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p:txBody>
      </p:sp>
      <p:sp>
        <p:nvSpPr>
          <p:cNvPr id="1337" name="Google Shape;1337;p38"/>
          <p:cNvSpPr txBox="1"/>
          <p:nvPr/>
        </p:nvSpPr>
        <p:spPr>
          <a:xfrm>
            <a:off x="4670288" y="22899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p:txBody>
      </p:sp>
      <p:sp>
        <p:nvSpPr>
          <p:cNvPr id="1338" name="Google Shape;1338;p38"/>
          <p:cNvSpPr txBox="1"/>
          <p:nvPr/>
        </p:nvSpPr>
        <p:spPr>
          <a:xfrm>
            <a:off x="4670288" y="20738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p:txBody>
      </p:sp>
      <p:sp>
        <p:nvSpPr>
          <p:cNvPr id="1339" name="Google Shape;1339;p38"/>
          <p:cNvSpPr txBox="1"/>
          <p:nvPr/>
        </p:nvSpPr>
        <p:spPr>
          <a:xfrm>
            <a:off x="4675188" y="18577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p:txBody>
      </p:sp>
      <p:sp>
        <p:nvSpPr>
          <p:cNvPr id="1340" name="Google Shape;1340;p38"/>
          <p:cNvSpPr txBox="1"/>
          <p:nvPr/>
        </p:nvSpPr>
        <p:spPr>
          <a:xfrm>
            <a:off x="4670288" y="1635975"/>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p:txBody>
      </p:sp>
      <p:sp>
        <p:nvSpPr>
          <p:cNvPr id="1341" name="Google Shape;1341;p38"/>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1342" name="Google Shape;1342;p38"/>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1343" name="Google Shape;1343;p38"/>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1344" name="Google Shape;1344;p38"/>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1345" name="Google Shape;1345;p38"/>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1346" name="Google Shape;1346;p38"/>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1347" name="Google Shape;1347;p38"/>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1348" name="Google Shape;1348;p38"/>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1349" name="Google Shape;1349;p38"/>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1350" name="Google Shape;1350;p38"/>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1351" name="Google Shape;1351;p38"/>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1352" name="Google Shape;1352;p38"/>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1353" name="Google Shape;1353;p38"/>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1354" name="Google Shape;1354;p38"/>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1355" name="Google Shape;1355;p38"/>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1356" name="Google Shape;1356;p38"/>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360" name="Google Shape;1360;p38"/>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1368" name="Google Shape;1368;p38"/>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369" name="Google Shape;1369;p38"/>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1371" name="Google Shape;1371;p38"/>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1373" name="Google Shape;1373;p38"/>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1375" name="Google Shape;1375;p38"/>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1377" name="Google Shape;1377;p38"/>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1379" name="Google Shape;1379;p38"/>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1382" name="Google Shape;1382;p38"/>
          <p:cNvGrpSpPr/>
          <p:nvPr/>
        </p:nvGrpSpPr>
        <p:grpSpPr>
          <a:xfrm>
            <a:off x="4776813" y="4023975"/>
            <a:ext cx="3795913" cy="759619"/>
            <a:chOff x="4776813" y="4023975"/>
            <a:chExt cx="3795913" cy="759619"/>
          </a:xfrm>
        </p:grpSpPr>
        <p:cxnSp>
          <p:nvCxnSpPr>
            <p:cNvPr id="1383" name="Google Shape;1383;p38"/>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384" name="Google Shape;1384;p38"/>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385" name="Google Shape;1385;p38"/>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386" name="Google Shape;1386;p38"/>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1387" name="Google Shape;1387;p38"/>
          <p:cNvGrpSpPr/>
          <p:nvPr/>
        </p:nvGrpSpPr>
        <p:grpSpPr>
          <a:xfrm>
            <a:off x="5429100" y="3890248"/>
            <a:ext cx="3143625" cy="893349"/>
            <a:chOff x="5429100" y="3909600"/>
            <a:chExt cx="3143625" cy="1124700"/>
          </a:xfrm>
        </p:grpSpPr>
        <p:cxnSp>
          <p:nvCxnSpPr>
            <p:cNvPr id="1388" name="Google Shape;1388;p38"/>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89" name="Google Shape;1389;p38"/>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0" name="Google Shape;1390;p38"/>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1" name="Google Shape;1391;p38"/>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2" name="Google Shape;1392;p38"/>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3" name="Google Shape;1393;p38"/>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4" name="Google Shape;1394;p38"/>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5" name="Google Shape;1395;p38"/>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6" name="Google Shape;1396;p38"/>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7" name="Google Shape;1397;p38"/>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8" name="Google Shape;1398;p38"/>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399" name="Google Shape;1399;p38"/>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400" name="Google Shape;1400;p38"/>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1401" name="Google Shape;1401;p38"/>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1402" name="Google Shape;1402;p38"/>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3" name="Google Shape;1403;p38"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1404" name="Google Shape;1404;p38"/>
          <p:cNvSpPr/>
          <p:nvPr/>
        </p:nvSpPr>
        <p:spPr>
          <a:xfrm>
            <a:off x="8845925" y="913125"/>
            <a:ext cx="505800" cy="44823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sp>
        <p:nvSpPr>
          <p:cNvPr id="1406" name="Google Shape;1406;p38"/>
          <p:cNvSpPr txBox="1"/>
          <p:nvPr/>
        </p:nvSpPr>
        <p:spPr>
          <a:xfrm>
            <a:off x="2444650" y="1959675"/>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1407" name="Google Shape;1407;p38"/>
          <p:cNvSpPr/>
          <p:nvPr/>
        </p:nvSpPr>
        <p:spPr>
          <a:xfrm>
            <a:off x="-118250" y="913100"/>
            <a:ext cx="8964300" cy="24771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8" name="Google Shape;1408;p38"/>
          <p:cNvGrpSpPr/>
          <p:nvPr/>
        </p:nvGrpSpPr>
        <p:grpSpPr>
          <a:xfrm>
            <a:off x="1469350" y="3390150"/>
            <a:ext cx="2871600" cy="1806300"/>
            <a:chOff x="1469350" y="3390150"/>
            <a:chExt cx="2871600" cy="1806300"/>
          </a:xfrm>
        </p:grpSpPr>
        <p:sp>
          <p:nvSpPr>
            <p:cNvPr id="1409" name="Google Shape;1409;p38"/>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1411" name="Google Shape;1411;p38"/>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1412" name="Google Shape;1412;p38"/>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1413" name="Google Shape;1413;p38"/>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414" name="Google Shape;1414;p38"/>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415" name="Google Shape;1415;p38"/>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416" name="Google Shape;1416;p38"/>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1417" name="Google Shape;1417;p38"/>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1418" name="Google Shape;1418;p38"/>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1420" name="Google Shape;1420;p38"/>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1421" name="Google Shape;1421;p38"/>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1422" name="Google Shape;1422;p38"/>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1424" name="Google Shape;1424;p38"/>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1425" name="Google Shape;1425;p38"/>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1426" name="Google Shape;1426;p38"/>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sp>
        <p:nvSpPr>
          <p:cNvPr id="1428" name="Google Shape;1428;p38"/>
          <p:cNvSpPr/>
          <p:nvPr/>
        </p:nvSpPr>
        <p:spPr>
          <a:xfrm>
            <a:off x="-110750" y="3387325"/>
            <a:ext cx="4586700" cy="19341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
        <p:nvSpPr>
          <p:cNvPr id="1430" name="Google Shape;1430;p38"/>
          <p:cNvSpPr/>
          <p:nvPr/>
        </p:nvSpPr>
        <p:spPr>
          <a:xfrm>
            <a:off x="-110750" y="-98450"/>
            <a:ext cx="9351900" cy="10116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txBox="1"/>
          <p:nvPr/>
        </p:nvSpPr>
        <p:spPr>
          <a:xfrm>
            <a:off x="6758700" y="349020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Performance</a:t>
            </a:r>
            <a:endParaRPr sz="700">
              <a:solidFill>
                <a:srgbClr val="0A2A33"/>
              </a:solidFill>
              <a:latin typeface="Open Sans"/>
              <a:ea typeface="Open Sans"/>
              <a:cs typeface="Open Sans"/>
              <a:sym typeface="Open Sans"/>
            </a:endParaRPr>
          </a:p>
        </p:txBody>
      </p:sp>
      <p:sp>
        <p:nvSpPr>
          <p:cNvPr id="1432" name="Google Shape;1432;p38"/>
          <p:cNvSpPr/>
          <p:nvPr/>
        </p:nvSpPr>
        <p:spPr>
          <a:xfrm rot="-2700000">
            <a:off x="7431505" y="3601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3" name="Google Shape;1433;p38"/>
          <p:cNvGrpSpPr/>
          <p:nvPr/>
        </p:nvGrpSpPr>
        <p:grpSpPr>
          <a:xfrm>
            <a:off x="6215650" y="3085300"/>
            <a:ext cx="1333500" cy="1183825"/>
            <a:chOff x="6215650" y="3085300"/>
            <a:chExt cx="1333500" cy="1183825"/>
          </a:xfrm>
        </p:grpSpPr>
        <p:sp>
          <p:nvSpPr>
            <p:cNvPr id="1434" name="Google Shape;1434;p38"/>
            <p:cNvSpPr/>
            <p:nvPr/>
          </p:nvSpPr>
          <p:spPr>
            <a:xfrm>
              <a:off x="6215650" y="3085300"/>
              <a:ext cx="1333500" cy="741900"/>
            </a:xfrm>
            <a:prstGeom prst="wedgeRectCallout">
              <a:avLst>
                <a:gd name="adj1" fmla="val -20480"/>
                <a:gd name="adj2" fmla="val 67548"/>
              </a:avLst>
            </a:prstGeom>
            <a:solidFill>
              <a:srgbClr val="FFFFFF"/>
            </a:solidFill>
            <a:ln w="9525" cap="flat" cmpd="sng">
              <a:solidFill>
                <a:srgbClr val="0A2A33"/>
              </a:solidFill>
              <a:prstDash val="solid"/>
              <a:round/>
              <a:headEnd type="none" w="sm" len="sm"/>
              <a:tailEnd type="none" w="sm" len="sm"/>
            </a:ln>
            <a:effectLst>
              <a:outerShdw blurRad="57150" dist="19050" dir="5400000" algn="bl" rotWithShape="0">
                <a:srgbClr val="434343">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6AA84F"/>
                  </a:solidFill>
                  <a:latin typeface="Open Sans"/>
                  <a:ea typeface="Open Sans"/>
                  <a:cs typeface="Open Sans"/>
                  <a:sym typeface="Open Sans"/>
                </a:rPr>
                <a:t>Vendor 1 on 8/1</a:t>
              </a:r>
              <a:endParaRPr sz="1000" b="1">
                <a:solidFill>
                  <a:srgbClr val="6AA84F"/>
                </a:solidFill>
                <a:latin typeface="Open Sans"/>
                <a:ea typeface="Open Sans"/>
                <a:cs typeface="Open Sans"/>
                <a:sym typeface="Open Sans"/>
              </a:endParaRPr>
            </a:p>
            <a:p>
              <a:pPr marL="0" lvl="0" indent="0" algn="l" rtl="0">
                <a:spcBef>
                  <a:spcPts val="0"/>
                </a:spcBef>
                <a:spcAft>
                  <a:spcPts val="0"/>
                </a:spcAft>
                <a:buNone/>
              </a:pPr>
              <a:r>
                <a:rPr lang="en" sz="1000">
                  <a:solidFill>
                    <a:srgbClr val="999999"/>
                  </a:solidFill>
                  <a:latin typeface="Open Sans"/>
                  <a:ea typeface="Open Sans"/>
                  <a:cs typeface="Open Sans"/>
                  <a:sym typeface="Open Sans"/>
                </a:rPr>
                <a:t>On time, lost goods</a:t>
              </a:r>
              <a:endParaRPr sz="1000">
                <a:solidFill>
                  <a:srgbClr val="999999"/>
                </a:solidFill>
                <a:latin typeface="Open Sans"/>
                <a:ea typeface="Open Sans"/>
                <a:cs typeface="Open Sans"/>
                <a:sym typeface="Open Sans"/>
              </a:endParaRPr>
            </a:p>
            <a:p>
              <a:pPr marL="0" lvl="0" indent="0" algn="l" rtl="0">
                <a:spcBef>
                  <a:spcPts val="0"/>
                </a:spcBef>
                <a:spcAft>
                  <a:spcPts val="0"/>
                </a:spcAft>
                <a:buNone/>
              </a:pPr>
              <a:endParaRPr sz="600">
                <a:solidFill>
                  <a:srgbClr val="999999"/>
                </a:solidFill>
                <a:latin typeface="Open Sans"/>
                <a:ea typeface="Open Sans"/>
                <a:cs typeface="Open Sans"/>
                <a:sym typeface="Open Sans"/>
              </a:endParaRPr>
            </a:p>
            <a:p>
              <a:pPr marL="0" lvl="0" indent="0" algn="l" rtl="0">
                <a:spcBef>
                  <a:spcPts val="0"/>
                </a:spcBef>
                <a:spcAft>
                  <a:spcPts val="0"/>
                </a:spcAft>
                <a:buNone/>
              </a:pPr>
              <a:r>
                <a:rPr lang="en" sz="800" u="sng">
                  <a:solidFill>
                    <a:srgbClr val="0A2A33"/>
                  </a:solidFill>
                  <a:latin typeface="Open Sans"/>
                  <a:ea typeface="Open Sans"/>
                  <a:cs typeface="Open Sans"/>
                  <a:sym typeface="Open Sans"/>
                </a:rPr>
                <a:t>View order</a:t>
              </a:r>
              <a:endParaRPr/>
            </a:p>
          </p:txBody>
        </p:sp>
        <p:sp>
          <p:nvSpPr>
            <p:cNvPr id="1435" name="Google Shape;1435;p38"/>
            <p:cNvSpPr/>
            <p:nvPr/>
          </p:nvSpPr>
          <p:spPr>
            <a:xfrm>
              <a:off x="6481700" y="4020125"/>
              <a:ext cx="257100" cy="249000"/>
            </a:xfrm>
            <a:prstGeom prst="rect">
              <a:avLst/>
            </a:prstGeom>
            <a:solidFill>
              <a:srgbClr val="6AA84F"/>
            </a:solidFill>
            <a:ln w="19050" cap="flat" cmpd="sng">
              <a:solidFill>
                <a:srgbClr val="0A2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39"/>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1444" name="Google Shape;1444;p39"/>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1445" name="Google Shape;1445;p39"/>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1446" name="Google Shape;1446;p39"/>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1447" name="Google Shape;1447;p39"/>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8" name="Google Shape;1448;p39"/>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1449" name="Google Shape;1449;p39"/>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1450" name="Google Shape;1450;p39"/>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1452" name="Google Shape;1452;p39"/>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1454" name="Google Shape;1454;p39"/>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1456" name="Google Shape;1456;p39"/>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 name="Google Shape;1457;p39"/>
          <p:cNvGrpSpPr/>
          <p:nvPr/>
        </p:nvGrpSpPr>
        <p:grpSpPr>
          <a:xfrm>
            <a:off x="1482272" y="398694"/>
            <a:ext cx="76168" cy="54701"/>
            <a:chOff x="3516750" y="1189875"/>
            <a:chExt cx="136600" cy="98100"/>
          </a:xfrm>
        </p:grpSpPr>
        <p:cxnSp>
          <p:nvCxnSpPr>
            <p:cNvPr id="1458" name="Google Shape;1458;p39"/>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459" name="Google Shape;1459;p39"/>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460" name="Google Shape;1460;p39"/>
          <p:cNvGrpSpPr/>
          <p:nvPr/>
        </p:nvGrpSpPr>
        <p:grpSpPr>
          <a:xfrm>
            <a:off x="2636597" y="390669"/>
            <a:ext cx="76168" cy="54701"/>
            <a:chOff x="3516750" y="1189875"/>
            <a:chExt cx="136600" cy="98100"/>
          </a:xfrm>
        </p:grpSpPr>
        <p:cxnSp>
          <p:nvCxnSpPr>
            <p:cNvPr id="1461" name="Google Shape;1461;p39"/>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462" name="Google Shape;1462;p39"/>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463" name="Google Shape;1463;p39"/>
          <p:cNvGrpSpPr/>
          <p:nvPr/>
        </p:nvGrpSpPr>
        <p:grpSpPr>
          <a:xfrm>
            <a:off x="3562310" y="382644"/>
            <a:ext cx="76168" cy="54701"/>
            <a:chOff x="3516750" y="1189875"/>
            <a:chExt cx="136600" cy="98100"/>
          </a:xfrm>
        </p:grpSpPr>
        <p:cxnSp>
          <p:nvCxnSpPr>
            <p:cNvPr id="1464" name="Google Shape;1464;p39"/>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465" name="Google Shape;1465;p39"/>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466" name="Google Shape;1466;p39"/>
          <p:cNvGrpSpPr/>
          <p:nvPr/>
        </p:nvGrpSpPr>
        <p:grpSpPr>
          <a:xfrm>
            <a:off x="4685510" y="374619"/>
            <a:ext cx="76168" cy="54701"/>
            <a:chOff x="3516750" y="1189875"/>
            <a:chExt cx="136600" cy="98100"/>
          </a:xfrm>
        </p:grpSpPr>
        <p:cxnSp>
          <p:nvCxnSpPr>
            <p:cNvPr id="1467" name="Google Shape;1467;p39"/>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468" name="Google Shape;1468;p39"/>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1469" name="Google Shape;1469;p39"/>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1470" name="Google Shape;1470;p39"/>
          <p:cNvGrpSpPr/>
          <p:nvPr/>
        </p:nvGrpSpPr>
        <p:grpSpPr>
          <a:xfrm>
            <a:off x="4158360" y="1059044"/>
            <a:ext cx="37399" cy="167034"/>
            <a:chOff x="7565775" y="1608325"/>
            <a:chExt cx="45900" cy="205050"/>
          </a:xfrm>
        </p:grpSpPr>
        <p:sp>
          <p:nvSpPr>
            <p:cNvPr id="1471" name="Google Shape;1471;p3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39"/>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1475" name="Google Shape;1475;p39"/>
          <p:cNvGrpSpPr/>
          <p:nvPr/>
        </p:nvGrpSpPr>
        <p:grpSpPr>
          <a:xfrm>
            <a:off x="8704635" y="1059044"/>
            <a:ext cx="37399" cy="167034"/>
            <a:chOff x="7565775" y="1608325"/>
            <a:chExt cx="45900" cy="205050"/>
          </a:xfrm>
        </p:grpSpPr>
        <p:sp>
          <p:nvSpPr>
            <p:cNvPr id="1476" name="Google Shape;1476;p3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9" name="Google Shape;1479;p39"/>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9"/>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1481" name="Google Shape;1481;p39"/>
          <p:cNvGrpSpPr/>
          <p:nvPr/>
        </p:nvGrpSpPr>
        <p:grpSpPr>
          <a:xfrm>
            <a:off x="8704635" y="3530394"/>
            <a:ext cx="37399" cy="167034"/>
            <a:chOff x="7565775" y="1608325"/>
            <a:chExt cx="45900" cy="205050"/>
          </a:xfrm>
        </p:grpSpPr>
        <p:sp>
          <p:nvSpPr>
            <p:cNvPr id="1482" name="Google Shape;1482;p3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5" name="Google Shape;1485;p39"/>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486" name="Google Shape;1486;p39"/>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488" name="Google Shape;1488;p39"/>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9" name="Google Shape;1489;p39"/>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1490" name="Google Shape;1490;p39"/>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1491" name="Google Shape;1491;p39"/>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1492" name="Google Shape;1492;p39"/>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1493" name="Google Shape;1493;p39"/>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1494" name="Google Shape;1494;p39"/>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1495" name="Google Shape;1495;p39"/>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1496" name="Google Shape;1496;p39"/>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1497" name="Google Shape;1497;p39"/>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1499" name="Google Shape;1499;p39"/>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1500" name="Google Shape;1500;p39"/>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1501" name="Google Shape;1501;p39"/>
          <p:cNvSpPr txBox="1"/>
          <p:nvPr/>
        </p:nvSpPr>
        <p:spPr>
          <a:xfrm>
            <a:off x="4675188" y="2511650"/>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p:txBody>
      </p:sp>
      <p:sp>
        <p:nvSpPr>
          <p:cNvPr id="1502" name="Google Shape;1502;p39"/>
          <p:cNvSpPr txBox="1"/>
          <p:nvPr/>
        </p:nvSpPr>
        <p:spPr>
          <a:xfrm>
            <a:off x="4670288" y="22899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p:txBody>
      </p:sp>
      <p:sp>
        <p:nvSpPr>
          <p:cNvPr id="1503" name="Google Shape;1503;p39"/>
          <p:cNvSpPr txBox="1"/>
          <p:nvPr/>
        </p:nvSpPr>
        <p:spPr>
          <a:xfrm>
            <a:off x="4670288" y="20738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p:txBody>
      </p:sp>
      <p:sp>
        <p:nvSpPr>
          <p:cNvPr id="1504" name="Google Shape;1504;p39"/>
          <p:cNvSpPr txBox="1"/>
          <p:nvPr/>
        </p:nvSpPr>
        <p:spPr>
          <a:xfrm>
            <a:off x="4675188" y="18577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p:txBody>
      </p:sp>
      <p:sp>
        <p:nvSpPr>
          <p:cNvPr id="1505" name="Google Shape;1505;p39"/>
          <p:cNvSpPr txBox="1"/>
          <p:nvPr/>
        </p:nvSpPr>
        <p:spPr>
          <a:xfrm>
            <a:off x="4670288" y="1635975"/>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p:txBody>
      </p:sp>
      <p:sp>
        <p:nvSpPr>
          <p:cNvPr id="1506" name="Google Shape;1506;p39"/>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1507" name="Google Shape;1507;p39"/>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1508" name="Google Shape;1508;p39"/>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1509" name="Google Shape;1509;p39"/>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1510" name="Google Shape;1510;p39"/>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1511" name="Google Shape;1511;p39"/>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1512" name="Google Shape;1512;p39"/>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1513" name="Google Shape;1513;p39"/>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1514" name="Google Shape;1514;p39"/>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1515" name="Google Shape;1515;p39"/>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1516" name="Google Shape;1516;p39"/>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1517" name="Google Shape;1517;p39"/>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1518" name="Google Shape;1518;p39"/>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1519" name="Google Shape;1519;p39"/>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1520" name="Google Shape;1520;p39"/>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1521" name="Google Shape;1521;p39"/>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525" name="Google Shape;1525;p39"/>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1533" name="Google Shape;1533;p39"/>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534" name="Google Shape;1534;p39"/>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1536" name="Google Shape;1536;p39"/>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1538" name="Google Shape;1538;p39"/>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1540" name="Google Shape;1540;p39"/>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1542" name="Google Shape;1542;p39"/>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1544" name="Google Shape;1544;p39"/>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1547" name="Google Shape;1547;p39"/>
          <p:cNvGrpSpPr/>
          <p:nvPr/>
        </p:nvGrpSpPr>
        <p:grpSpPr>
          <a:xfrm>
            <a:off x="4776813" y="4023975"/>
            <a:ext cx="3795913" cy="759619"/>
            <a:chOff x="4776813" y="4023975"/>
            <a:chExt cx="3795913" cy="759619"/>
          </a:xfrm>
        </p:grpSpPr>
        <p:cxnSp>
          <p:nvCxnSpPr>
            <p:cNvPr id="1548" name="Google Shape;1548;p39"/>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549" name="Google Shape;1549;p39"/>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550" name="Google Shape;1550;p39"/>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551" name="Google Shape;1551;p39"/>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1552" name="Google Shape;1552;p39"/>
          <p:cNvGrpSpPr/>
          <p:nvPr/>
        </p:nvGrpSpPr>
        <p:grpSpPr>
          <a:xfrm>
            <a:off x="5429100" y="3890248"/>
            <a:ext cx="3143625" cy="893349"/>
            <a:chOff x="5429100" y="3909600"/>
            <a:chExt cx="3143625" cy="1124700"/>
          </a:xfrm>
        </p:grpSpPr>
        <p:cxnSp>
          <p:nvCxnSpPr>
            <p:cNvPr id="1553" name="Google Shape;1553;p39"/>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54" name="Google Shape;1554;p39"/>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55" name="Google Shape;1555;p39"/>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56" name="Google Shape;1556;p39"/>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57" name="Google Shape;1557;p39"/>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58" name="Google Shape;1558;p39"/>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59" name="Google Shape;1559;p39"/>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60" name="Google Shape;1560;p39"/>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61" name="Google Shape;1561;p39"/>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62" name="Google Shape;1562;p39"/>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63" name="Google Shape;1563;p39"/>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64" name="Google Shape;1564;p39"/>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565" name="Google Shape;1565;p39"/>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1566" name="Google Shape;1566;p39"/>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1567" name="Google Shape;1567;p39"/>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8" name="Google Shape;1568;p39"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1569" name="Google Shape;1569;p39"/>
          <p:cNvSpPr/>
          <p:nvPr/>
        </p:nvSpPr>
        <p:spPr>
          <a:xfrm>
            <a:off x="0" y="3390200"/>
            <a:ext cx="1469400" cy="1913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4340950" y="3390150"/>
            <a:ext cx="5010900" cy="20052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sp>
        <p:nvSpPr>
          <p:cNvPr id="1572" name="Google Shape;1572;p39"/>
          <p:cNvSpPr txBox="1"/>
          <p:nvPr/>
        </p:nvSpPr>
        <p:spPr>
          <a:xfrm>
            <a:off x="2444650" y="1959675"/>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1573" name="Google Shape;1573;p39"/>
          <p:cNvSpPr/>
          <p:nvPr/>
        </p:nvSpPr>
        <p:spPr>
          <a:xfrm>
            <a:off x="-118250" y="913100"/>
            <a:ext cx="9351900" cy="24771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4" name="Google Shape;1574;p39"/>
          <p:cNvGrpSpPr/>
          <p:nvPr/>
        </p:nvGrpSpPr>
        <p:grpSpPr>
          <a:xfrm>
            <a:off x="1469350" y="3390150"/>
            <a:ext cx="2871600" cy="1806300"/>
            <a:chOff x="1469350" y="3390150"/>
            <a:chExt cx="2871600" cy="1806300"/>
          </a:xfrm>
        </p:grpSpPr>
        <p:grpSp>
          <p:nvGrpSpPr>
            <p:cNvPr id="1575" name="Google Shape;1575;p39"/>
            <p:cNvGrpSpPr/>
            <p:nvPr/>
          </p:nvGrpSpPr>
          <p:grpSpPr>
            <a:xfrm>
              <a:off x="1469350" y="3390150"/>
              <a:ext cx="2871600" cy="1806300"/>
              <a:chOff x="1469350" y="3390150"/>
              <a:chExt cx="2871600" cy="1806300"/>
            </a:xfrm>
          </p:grpSpPr>
          <p:sp>
            <p:nvSpPr>
              <p:cNvPr id="1576" name="Google Shape;1576;p39"/>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1578" name="Google Shape;1578;p39"/>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1579" name="Google Shape;1579;p39"/>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1580" name="Google Shape;1580;p39"/>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581" name="Google Shape;1581;p39"/>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582" name="Google Shape;1582;p39"/>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583" name="Google Shape;1583;p39"/>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1584" name="Google Shape;1584;p39"/>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1585" name="Google Shape;1585;p39"/>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1587" name="Google Shape;1587;p39"/>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1588" name="Google Shape;1588;p39"/>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1589" name="Google Shape;1589;p39"/>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1591" name="Google Shape;1591;p39"/>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1592" name="Google Shape;1592;p39"/>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1593" name="Google Shape;1593;p39"/>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grpSp>
          <p:nvGrpSpPr>
            <p:cNvPr id="1595" name="Google Shape;1595;p39"/>
            <p:cNvGrpSpPr/>
            <p:nvPr/>
          </p:nvGrpSpPr>
          <p:grpSpPr>
            <a:xfrm>
              <a:off x="4158360" y="3530394"/>
              <a:ext cx="37399" cy="167034"/>
              <a:chOff x="7565775" y="1608325"/>
              <a:chExt cx="45900" cy="205050"/>
            </a:xfrm>
          </p:grpSpPr>
          <p:sp>
            <p:nvSpPr>
              <p:cNvPr id="1596" name="Google Shape;1596;p39"/>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39"/>
            <p:cNvSpPr/>
            <p:nvPr/>
          </p:nvSpPr>
          <p:spPr>
            <a:xfrm rot="-2700000">
              <a:off x="3952643" y="3608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39"/>
          <p:cNvSpPr/>
          <p:nvPr/>
        </p:nvSpPr>
        <p:spPr>
          <a:xfrm>
            <a:off x="3383838" y="3165575"/>
            <a:ext cx="1333500" cy="741900"/>
          </a:xfrm>
          <a:prstGeom prst="wedgeRectCallout">
            <a:avLst>
              <a:gd name="adj1" fmla="val -20480"/>
              <a:gd name="adj2" fmla="val 67548"/>
            </a:avLst>
          </a:prstGeom>
          <a:solidFill>
            <a:srgbClr val="FFFFFF"/>
          </a:solidFill>
          <a:ln w="9525" cap="flat" cmpd="sng">
            <a:solidFill>
              <a:srgbClr val="0A2A33"/>
            </a:solidFill>
            <a:prstDash val="solid"/>
            <a:round/>
            <a:headEnd type="none" w="sm" len="sm"/>
            <a:tailEnd type="none" w="sm" len="sm"/>
          </a:ln>
          <a:effectLst>
            <a:outerShdw blurRad="57150" dist="19050" dir="5400000" algn="bl" rotWithShape="0">
              <a:srgbClr val="434343">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6AA84F"/>
                </a:solidFill>
                <a:latin typeface="Open Sans"/>
                <a:ea typeface="Open Sans"/>
                <a:cs typeface="Open Sans"/>
                <a:sym typeface="Open Sans"/>
              </a:rPr>
              <a:t>2.6% spike</a:t>
            </a:r>
            <a:endParaRPr sz="1000" b="1">
              <a:solidFill>
                <a:srgbClr val="6AA84F"/>
              </a:solidFill>
              <a:latin typeface="Open Sans"/>
              <a:ea typeface="Open Sans"/>
              <a:cs typeface="Open Sans"/>
              <a:sym typeface="Open Sans"/>
            </a:endParaRPr>
          </a:p>
          <a:p>
            <a:pPr marL="0" lvl="0" indent="0" algn="l" rtl="0">
              <a:spcBef>
                <a:spcPts val="0"/>
              </a:spcBef>
              <a:spcAft>
                <a:spcPts val="0"/>
              </a:spcAft>
              <a:buNone/>
            </a:pPr>
            <a:r>
              <a:rPr lang="en" sz="1000">
                <a:solidFill>
                  <a:srgbClr val="999999"/>
                </a:solidFill>
                <a:latin typeface="Open Sans"/>
                <a:ea typeface="Open Sans"/>
                <a:cs typeface="Open Sans"/>
                <a:sym typeface="Open Sans"/>
              </a:rPr>
              <a:t>Paracetamol</a:t>
            </a:r>
            <a:endParaRPr sz="1000">
              <a:solidFill>
                <a:srgbClr val="999999"/>
              </a:solidFill>
              <a:latin typeface="Open Sans"/>
              <a:ea typeface="Open Sans"/>
              <a:cs typeface="Open Sans"/>
              <a:sym typeface="Open Sans"/>
            </a:endParaRPr>
          </a:p>
          <a:p>
            <a:pPr marL="0" lvl="0" indent="0" algn="l" rtl="0">
              <a:spcBef>
                <a:spcPts val="0"/>
              </a:spcBef>
              <a:spcAft>
                <a:spcPts val="0"/>
              </a:spcAft>
              <a:buNone/>
            </a:pPr>
            <a:endParaRPr sz="600">
              <a:solidFill>
                <a:srgbClr val="999999"/>
              </a:solidFill>
              <a:latin typeface="Open Sans"/>
              <a:ea typeface="Open Sans"/>
              <a:cs typeface="Open Sans"/>
              <a:sym typeface="Open Sans"/>
            </a:endParaRPr>
          </a:p>
          <a:p>
            <a:pPr marL="0" lvl="0" indent="0" algn="l" rtl="0">
              <a:spcBef>
                <a:spcPts val="0"/>
              </a:spcBef>
              <a:spcAft>
                <a:spcPts val="0"/>
              </a:spcAft>
              <a:buNone/>
            </a:pPr>
            <a:r>
              <a:rPr lang="en" sz="800" u="sng">
                <a:solidFill>
                  <a:srgbClr val="0A2A33"/>
                </a:solidFill>
                <a:latin typeface="Open Sans"/>
                <a:ea typeface="Open Sans"/>
                <a:cs typeface="Open Sans"/>
                <a:sym typeface="Open Sans"/>
              </a:rPr>
              <a:t>Order more</a:t>
            </a:r>
            <a:endParaRPr/>
          </a:p>
        </p:txBody>
      </p:sp>
      <p:sp>
        <p:nvSpPr>
          <p:cNvPr id="1601" name="Google Shape;1601;p39"/>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
        <p:nvSpPr>
          <p:cNvPr id="1602" name="Google Shape;1602;p39"/>
          <p:cNvSpPr/>
          <p:nvPr/>
        </p:nvSpPr>
        <p:spPr>
          <a:xfrm>
            <a:off x="-110750" y="-98450"/>
            <a:ext cx="9351900" cy="10116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40"/>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1611" name="Google Shape;1611;p40"/>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1612" name="Google Shape;1612;p40"/>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1613" name="Google Shape;1613;p40"/>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1614" name="Google Shape;1614;p40"/>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5" name="Google Shape;1615;p40"/>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1616" name="Google Shape;1616;p40"/>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1617" name="Google Shape;1617;p40"/>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1619" name="Google Shape;1619;p40"/>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1621" name="Google Shape;1621;p40"/>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1623" name="Google Shape;1623;p40"/>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40"/>
          <p:cNvGrpSpPr/>
          <p:nvPr/>
        </p:nvGrpSpPr>
        <p:grpSpPr>
          <a:xfrm>
            <a:off x="1482272" y="398694"/>
            <a:ext cx="76168" cy="54701"/>
            <a:chOff x="3516750" y="1189875"/>
            <a:chExt cx="136600" cy="98100"/>
          </a:xfrm>
        </p:grpSpPr>
        <p:cxnSp>
          <p:nvCxnSpPr>
            <p:cNvPr id="1625" name="Google Shape;1625;p40"/>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626" name="Google Shape;1626;p40"/>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627" name="Google Shape;1627;p40"/>
          <p:cNvGrpSpPr/>
          <p:nvPr/>
        </p:nvGrpSpPr>
        <p:grpSpPr>
          <a:xfrm>
            <a:off x="2636597" y="390669"/>
            <a:ext cx="76168" cy="54701"/>
            <a:chOff x="3516750" y="1189875"/>
            <a:chExt cx="136600" cy="98100"/>
          </a:xfrm>
        </p:grpSpPr>
        <p:cxnSp>
          <p:nvCxnSpPr>
            <p:cNvPr id="1628" name="Google Shape;1628;p40"/>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629" name="Google Shape;1629;p40"/>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630" name="Google Shape;1630;p40"/>
          <p:cNvGrpSpPr/>
          <p:nvPr/>
        </p:nvGrpSpPr>
        <p:grpSpPr>
          <a:xfrm>
            <a:off x="3562310" y="382644"/>
            <a:ext cx="76168" cy="54701"/>
            <a:chOff x="3516750" y="1189875"/>
            <a:chExt cx="136600" cy="98100"/>
          </a:xfrm>
        </p:grpSpPr>
        <p:cxnSp>
          <p:nvCxnSpPr>
            <p:cNvPr id="1631" name="Google Shape;1631;p40"/>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632" name="Google Shape;1632;p40"/>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633" name="Google Shape;1633;p40"/>
          <p:cNvGrpSpPr/>
          <p:nvPr/>
        </p:nvGrpSpPr>
        <p:grpSpPr>
          <a:xfrm>
            <a:off x="4685510" y="374619"/>
            <a:ext cx="76168" cy="54701"/>
            <a:chOff x="3516750" y="1189875"/>
            <a:chExt cx="136600" cy="98100"/>
          </a:xfrm>
        </p:grpSpPr>
        <p:cxnSp>
          <p:nvCxnSpPr>
            <p:cNvPr id="1634" name="Google Shape;1634;p40"/>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635" name="Google Shape;1635;p40"/>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1636" name="Google Shape;1636;p40"/>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1637" name="Google Shape;1637;p40"/>
          <p:cNvGrpSpPr/>
          <p:nvPr/>
        </p:nvGrpSpPr>
        <p:grpSpPr>
          <a:xfrm>
            <a:off x="4158360" y="1059044"/>
            <a:ext cx="37399" cy="167034"/>
            <a:chOff x="7565775" y="1608325"/>
            <a:chExt cx="45900" cy="205050"/>
          </a:xfrm>
        </p:grpSpPr>
        <p:sp>
          <p:nvSpPr>
            <p:cNvPr id="1638" name="Google Shape;1638;p40"/>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1" name="Google Shape;1641;p40"/>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1642" name="Google Shape;1642;p40"/>
          <p:cNvGrpSpPr/>
          <p:nvPr/>
        </p:nvGrpSpPr>
        <p:grpSpPr>
          <a:xfrm>
            <a:off x="8704635" y="1059044"/>
            <a:ext cx="37399" cy="167034"/>
            <a:chOff x="7565775" y="1608325"/>
            <a:chExt cx="45900" cy="205050"/>
          </a:xfrm>
        </p:grpSpPr>
        <p:sp>
          <p:nvSpPr>
            <p:cNvPr id="1643" name="Google Shape;1643;p40"/>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0"/>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1648" name="Google Shape;1648;p40"/>
          <p:cNvGrpSpPr/>
          <p:nvPr/>
        </p:nvGrpSpPr>
        <p:grpSpPr>
          <a:xfrm>
            <a:off x="8704635" y="3530394"/>
            <a:ext cx="37399" cy="167034"/>
            <a:chOff x="7565775" y="1608325"/>
            <a:chExt cx="45900" cy="205050"/>
          </a:xfrm>
        </p:grpSpPr>
        <p:sp>
          <p:nvSpPr>
            <p:cNvPr id="1649" name="Google Shape;1649;p40"/>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2" name="Google Shape;1652;p40"/>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653" name="Google Shape;1653;p40"/>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655" name="Google Shape;1655;p40"/>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40"/>
          <p:cNvGrpSpPr/>
          <p:nvPr/>
        </p:nvGrpSpPr>
        <p:grpSpPr>
          <a:xfrm>
            <a:off x="1469350" y="3390150"/>
            <a:ext cx="2871600" cy="1806300"/>
            <a:chOff x="1469350" y="3390150"/>
            <a:chExt cx="2871600" cy="1806300"/>
          </a:xfrm>
        </p:grpSpPr>
        <p:grpSp>
          <p:nvGrpSpPr>
            <p:cNvPr id="1657" name="Google Shape;1657;p40"/>
            <p:cNvGrpSpPr/>
            <p:nvPr/>
          </p:nvGrpSpPr>
          <p:grpSpPr>
            <a:xfrm>
              <a:off x="1469350" y="3390150"/>
              <a:ext cx="2871600" cy="1806300"/>
              <a:chOff x="1469350" y="3390150"/>
              <a:chExt cx="2871600" cy="1806300"/>
            </a:xfrm>
          </p:grpSpPr>
          <p:sp>
            <p:nvSpPr>
              <p:cNvPr id="1658" name="Google Shape;1658;p40"/>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1660" name="Google Shape;1660;p40"/>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1661" name="Google Shape;1661;p40"/>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1662" name="Google Shape;1662;p40"/>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663" name="Google Shape;1663;p40"/>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664" name="Google Shape;1664;p40"/>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665" name="Google Shape;1665;p40"/>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1666" name="Google Shape;1666;p40"/>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1667" name="Google Shape;1667;p40"/>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3121200" y="4048650"/>
                <a:ext cx="864725" cy="140600"/>
              </a:xfrm>
              <a:custGeom>
                <a:avLst/>
                <a:gdLst/>
                <a:ahLst/>
                <a:cxnLst/>
                <a:rect l="l" t="t" r="r" b="b"/>
                <a:pathLst>
                  <a:path w="34589" h="5624" extrusionOk="0">
                    <a:moveTo>
                      <a:pt x="0" y="5624"/>
                    </a:moveTo>
                    <a:lnTo>
                      <a:pt x="5021" y="3083"/>
                    </a:lnTo>
                    <a:lnTo>
                      <a:pt x="11355" y="4919"/>
                    </a:lnTo>
                    <a:lnTo>
                      <a:pt x="17482" y="4790"/>
                    </a:lnTo>
                    <a:lnTo>
                      <a:pt x="23146" y="825"/>
                    </a:lnTo>
                    <a:lnTo>
                      <a:pt x="28887" y="0"/>
                    </a:lnTo>
                    <a:lnTo>
                      <a:pt x="34589" y="2053"/>
                    </a:lnTo>
                  </a:path>
                </a:pathLst>
              </a:custGeom>
              <a:noFill/>
              <a:ln w="19050" cap="flat" cmpd="sng">
                <a:solidFill>
                  <a:srgbClr val="6AA84F"/>
                </a:solidFill>
                <a:prstDash val="solid"/>
                <a:round/>
                <a:headEnd type="none" w="med" len="med"/>
                <a:tailEnd type="none" w="med" len="med"/>
              </a:ln>
            </p:spPr>
          </p:sp>
          <p:sp>
            <p:nvSpPr>
              <p:cNvPr id="1669" name="Google Shape;1669;p40"/>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1670" name="Google Shape;1670;p40"/>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1671" name="Google Shape;1671;p40"/>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3153375" y="4447825"/>
                <a:ext cx="849650" cy="96925"/>
              </a:xfrm>
              <a:custGeom>
                <a:avLst/>
                <a:gdLst/>
                <a:ahLst/>
                <a:cxnLst/>
                <a:rect l="l" t="t" r="r" b="b"/>
                <a:pathLst>
                  <a:path w="33986" h="3877" extrusionOk="0">
                    <a:moveTo>
                      <a:pt x="0" y="0"/>
                    </a:moveTo>
                    <a:lnTo>
                      <a:pt x="4243" y="1173"/>
                    </a:lnTo>
                    <a:lnTo>
                      <a:pt x="10037" y="0"/>
                    </a:lnTo>
                    <a:lnTo>
                      <a:pt x="16582" y="326"/>
                    </a:lnTo>
                    <a:lnTo>
                      <a:pt x="22582" y="3877"/>
                    </a:lnTo>
                    <a:lnTo>
                      <a:pt x="28512" y="2965"/>
                    </a:lnTo>
                    <a:lnTo>
                      <a:pt x="33986" y="3877"/>
                    </a:lnTo>
                  </a:path>
                </a:pathLst>
              </a:custGeom>
              <a:noFill/>
              <a:ln w="19050" cap="flat" cmpd="sng">
                <a:solidFill>
                  <a:srgbClr val="E06666"/>
                </a:solidFill>
                <a:prstDash val="solid"/>
                <a:round/>
                <a:headEnd type="none" w="med" len="med"/>
                <a:tailEnd type="none" w="med" len="med"/>
              </a:ln>
            </p:spPr>
          </p:sp>
          <p:sp>
            <p:nvSpPr>
              <p:cNvPr id="1673" name="Google Shape;1673;p40"/>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1674" name="Google Shape;1674;p40"/>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1675" name="Google Shape;1675;p40"/>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grpSp>
          <p:nvGrpSpPr>
            <p:cNvPr id="1677" name="Google Shape;1677;p40"/>
            <p:cNvGrpSpPr/>
            <p:nvPr/>
          </p:nvGrpSpPr>
          <p:grpSpPr>
            <a:xfrm>
              <a:off x="4158360" y="3530394"/>
              <a:ext cx="37399" cy="167034"/>
              <a:chOff x="7565775" y="1608325"/>
              <a:chExt cx="45900" cy="205050"/>
            </a:xfrm>
          </p:grpSpPr>
          <p:sp>
            <p:nvSpPr>
              <p:cNvPr id="1678" name="Google Shape;1678;p40"/>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1" name="Google Shape;1681;p40"/>
            <p:cNvSpPr/>
            <p:nvPr/>
          </p:nvSpPr>
          <p:spPr>
            <a:xfrm rot="-2700000">
              <a:off x="3952643" y="3608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82" name="Google Shape;1682;p40"/>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1683" name="Google Shape;1683;p40"/>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1684" name="Google Shape;1684;p40"/>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1685" name="Google Shape;1685;p40"/>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1686" name="Google Shape;1686;p40"/>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1687" name="Google Shape;1687;p40"/>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1688" name="Google Shape;1688;p40"/>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1689" name="Google Shape;1689;p40"/>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1690" name="Google Shape;1690;p40"/>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1692" name="Google Shape;1692;p40"/>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1693" name="Google Shape;1693;p40"/>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1694" name="Google Shape;1694;p40"/>
          <p:cNvSpPr txBox="1"/>
          <p:nvPr/>
        </p:nvSpPr>
        <p:spPr>
          <a:xfrm>
            <a:off x="4520725" y="1635975"/>
            <a:ext cx="423000" cy="113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$0</a:t>
            </a:r>
            <a:endParaRPr sz="600">
              <a:solidFill>
                <a:srgbClr val="999999"/>
              </a:solidFill>
              <a:latin typeface="Open Sans"/>
              <a:ea typeface="Open Sans"/>
              <a:cs typeface="Open Sans"/>
              <a:sym typeface="Open Sans"/>
            </a:endParaRPr>
          </a:p>
        </p:txBody>
      </p:sp>
      <p:sp>
        <p:nvSpPr>
          <p:cNvPr id="1695" name="Google Shape;1695;p40"/>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1696" name="Google Shape;1696;p40"/>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1697" name="Google Shape;1697;p40"/>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1698" name="Google Shape;1698;p40"/>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1699" name="Google Shape;1699;p40"/>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1700" name="Google Shape;1700;p40"/>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1701" name="Google Shape;1701;p40"/>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1702" name="Google Shape;1702;p40"/>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1703" name="Google Shape;1703;p40"/>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1704" name="Google Shape;1704;p40"/>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1705" name="Google Shape;1705;p40"/>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1706" name="Google Shape;1706;p40"/>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1707" name="Google Shape;1707;p40"/>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1708" name="Google Shape;1708;p40"/>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1709" name="Google Shape;1709;p40"/>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1710" name="Google Shape;1710;p40"/>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714" name="Google Shape;1714;p40"/>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1722" name="Google Shape;1722;p40"/>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723" name="Google Shape;1723;p40"/>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1725" name="Google Shape;1725;p40"/>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1727" name="Google Shape;1727;p40"/>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1729" name="Google Shape;1729;p40"/>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1731" name="Google Shape;1731;p40"/>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1733" name="Google Shape;1733;p40"/>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1736" name="Google Shape;1736;p40"/>
          <p:cNvGrpSpPr/>
          <p:nvPr/>
        </p:nvGrpSpPr>
        <p:grpSpPr>
          <a:xfrm>
            <a:off x="4776813" y="4023975"/>
            <a:ext cx="3795913" cy="759619"/>
            <a:chOff x="4776813" y="4023975"/>
            <a:chExt cx="3795913" cy="759619"/>
          </a:xfrm>
        </p:grpSpPr>
        <p:cxnSp>
          <p:nvCxnSpPr>
            <p:cNvPr id="1737" name="Google Shape;1737;p40"/>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738" name="Google Shape;1738;p40"/>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739" name="Google Shape;1739;p40"/>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740" name="Google Shape;1740;p40"/>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1741" name="Google Shape;1741;p40"/>
          <p:cNvGrpSpPr/>
          <p:nvPr/>
        </p:nvGrpSpPr>
        <p:grpSpPr>
          <a:xfrm>
            <a:off x="5429100" y="3890248"/>
            <a:ext cx="3143625" cy="893349"/>
            <a:chOff x="5429100" y="3909600"/>
            <a:chExt cx="3143625" cy="1124700"/>
          </a:xfrm>
        </p:grpSpPr>
        <p:cxnSp>
          <p:nvCxnSpPr>
            <p:cNvPr id="1742" name="Google Shape;1742;p40"/>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43" name="Google Shape;1743;p40"/>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44" name="Google Shape;1744;p40"/>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45" name="Google Shape;1745;p40"/>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46" name="Google Shape;1746;p40"/>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47" name="Google Shape;1747;p40"/>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48" name="Google Shape;1748;p40"/>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49" name="Google Shape;1749;p40"/>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50" name="Google Shape;1750;p40"/>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51" name="Google Shape;1751;p40"/>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52" name="Google Shape;1752;p40"/>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53" name="Google Shape;1753;p40"/>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754" name="Google Shape;1754;p40"/>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1755" name="Google Shape;1755;p40"/>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1756" name="Google Shape;1756;p40"/>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7" name="Google Shape;1757;p40"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1758" name="Google Shape;1758;p40"/>
          <p:cNvSpPr txBox="1"/>
          <p:nvPr/>
        </p:nvSpPr>
        <p:spPr>
          <a:xfrm>
            <a:off x="2447100" y="1957513"/>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1759" name="Google Shape;1759;p40"/>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sp>
        <p:nvSpPr>
          <p:cNvPr id="1760" name="Google Shape;1760;p40"/>
          <p:cNvSpPr/>
          <p:nvPr/>
        </p:nvSpPr>
        <p:spPr>
          <a:xfrm>
            <a:off x="-156875" y="913100"/>
            <a:ext cx="9390300" cy="4356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a:off x="-230125" y="-259600"/>
            <a:ext cx="1469400" cy="1172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6738525" y="-263400"/>
            <a:ext cx="2544300" cy="1172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41"/>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1772" name="Google Shape;1772;p41"/>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1773" name="Google Shape;1773;p41"/>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1774" name="Google Shape;1774;p41"/>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1775" name="Google Shape;1775;p41"/>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6" name="Google Shape;1776;p41"/>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1777" name="Google Shape;1777;p41"/>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1778" name="Google Shape;1778;p41"/>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1780" name="Google Shape;1780;p41"/>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1782" name="Google Shape;1782;p41"/>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1784" name="Google Shape;1784;p41"/>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5" name="Google Shape;1785;p41"/>
          <p:cNvGrpSpPr/>
          <p:nvPr/>
        </p:nvGrpSpPr>
        <p:grpSpPr>
          <a:xfrm>
            <a:off x="1482272" y="398694"/>
            <a:ext cx="76168" cy="54701"/>
            <a:chOff x="3516750" y="1189875"/>
            <a:chExt cx="136600" cy="98100"/>
          </a:xfrm>
        </p:grpSpPr>
        <p:cxnSp>
          <p:nvCxnSpPr>
            <p:cNvPr id="1786" name="Google Shape;1786;p41"/>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787" name="Google Shape;1787;p41"/>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788" name="Google Shape;1788;p41"/>
          <p:cNvGrpSpPr/>
          <p:nvPr/>
        </p:nvGrpSpPr>
        <p:grpSpPr>
          <a:xfrm>
            <a:off x="2636597" y="390669"/>
            <a:ext cx="76168" cy="54701"/>
            <a:chOff x="3516750" y="1189875"/>
            <a:chExt cx="136600" cy="98100"/>
          </a:xfrm>
        </p:grpSpPr>
        <p:cxnSp>
          <p:nvCxnSpPr>
            <p:cNvPr id="1789" name="Google Shape;1789;p41"/>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790" name="Google Shape;1790;p41"/>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791" name="Google Shape;1791;p41"/>
          <p:cNvGrpSpPr/>
          <p:nvPr/>
        </p:nvGrpSpPr>
        <p:grpSpPr>
          <a:xfrm>
            <a:off x="3562310" y="382644"/>
            <a:ext cx="76168" cy="54701"/>
            <a:chOff x="3516750" y="1189875"/>
            <a:chExt cx="136600" cy="98100"/>
          </a:xfrm>
        </p:grpSpPr>
        <p:cxnSp>
          <p:nvCxnSpPr>
            <p:cNvPr id="1792" name="Google Shape;1792;p41"/>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793" name="Google Shape;1793;p41"/>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794" name="Google Shape;1794;p41"/>
          <p:cNvGrpSpPr/>
          <p:nvPr/>
        </p:nvGrpSpPr>
        <p:grpSpPr>
          <a:xfrm>
            <a:off x="4685510" y="374619"/>
            <a:ext cx="76168" cy="54701"/>
            <a:chOff x="3516750" y="1189875"/>
            <a:chExt cx="136600" cy="98100"/>
          </a:xfrm>
        </p:grpSpPr>
        <p:cxnSp>
          <p:nvCxnSpPr>
            <p:cNvPr id="1795" name="Google Shape;1795;p41"/>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796" name="Google Shape;1796;p41"/>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1797" name="Google Shape;1797;p41"/>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1798" name="Google Shape;1798;p41"/>
          <p:cNvGrpSpPr/>
          <p:nvPr/>
        </p:nvGrpSpPr>
        <p:grpSpPr>
          <a:xfrm>
            <a:off x="4158360" y="1059044"/>
            <a:ext cx="37399" cy="167034"/>
            <a:chOff x="7565775" y="1608325"/>
            <a:chExt cx="45900" cy="205050"/>
          </a:xfrm>
        </p:grpSpPr>
        <p:sp>
          <p:nvSpPr>
            <p:cNvPr id="1799" name="Google Shape;1799;p41"/>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41"/>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1803" name="Google Shape;1803;p41"/>
          <p:cNvGrpSpPr/>
          <p:nvPr/>
        </p:nvGrpSpPr>
        <p:grpSpPr>
          <a:xfrm>
            <a:off x="8704635" y="1059044"/>
            <a:ext cx="37399" cy="167034"/>
            <a:chOff x="7565775" y="1608325"/>
            <a:chExt cx="45900" cy="205050"/>
          </a:xfrm>
        </p:grpSpPr>
        <p:sp>
          <p:nvSpPr>
            <p:cNvPr id="1804" name="Google Shape;1804;p41"/>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41"/>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8" name="Google Shape;1808;p41"/>
          <p:cNvGrpSpPr/>
          <p:nvPr/>
        </p:nvGrpSpPr>
        <p:grpSpPr>
          <a:xfrm>
            <a:off x="4158360" y="3530394"/>
            <a:ext cx="37399" cy="167034"/>
            <a:chOff x="7565775" y="1608325"/>
            <a:chExt cx="45900" cy="205050"/>
          </a:xfrm>
        </p:grpSpPr>
        <p:sp>
          <p:nvSpPr>
            <p:cNvPr id="1809" name="Google Shape;1809;p41"/>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 name="Google Shape;1812;p41"/>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1813" name="Google Shape;1813;p41"/>
          <p:cNvGrpSpPr/>
          <p:nvPr/>
        </p:nvGrpSpPr>
        <p:grpSpPr>
          <a:xfrm>
            <a:off x="8704635" y="3530394"/>
            <a:ext cx="37399" cy="167034"/>
            <a:chOff x="7565775" y="1608325"/>
            <a:chExt cx="45900" cy="205050"/>
          </a:xfrm>
        </p:grpSpPr>
        <p:sp>
          <p:nvSpPr>
            <p:cNvPr id="1814" name="Google Shape;1814;p41"/>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1"/>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1"/>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7" name="Google Shape;1817;p41"/>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818" name="Google Shape;1818;p41"/>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1"/>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820" name="Google Shape;1820;p41"/>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1"/>
          <p:cNvSpPr/>
          <p:nvPr/>
        </p:nvSpPr>
        <p:spPr>
          <a:xfrm rot="-2700000">
            <a:off x="3952643" y="3608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2" name="Google Shape;1822;p41"/>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1823" name="Google Shape;1823;p41"/>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1824" name="Google Shape;1824;p41"/>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1825" name="Google Shape;1825;p41"/>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1826" name="Google Shape;1826;p41"/>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1827" name="Google Shape;1827;p41"/>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1828" name="Google Shape;1828;p41"/>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1829" name="Google Shape;1829;p41"/>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1830" name="Google Shape;1830;p41"/>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1"/>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1832" name="Google Shape;1832;p41"/>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1833" name="Google Shape;1833;p41"/>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1834" name="Google Shape;1834;p41"/>
          <p:cNvSpPr txBox="1"/>
          <p:nvPr/>
        </p:nvSpPr>
        <p:spPr>
          <a:xfrm>
            <a:off x="4520725" y="1635975"/>
            <a:ext cx="423000" cy="113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a:p>
            <a:pPr marL="0" lvl="0" indent="0" algn="r" rtl="0">
              <a:spcBef>
                <a:spcPts val="0"/>
              </a:spcBef>
              <a:spcAft>
                <a:spcPts val="0"/>
              </a:spcAft>
              <a:buNone/>
            </a:pPr>
            <a:endParaRPr sz="600">
              <a:solidFill>
                <a:srgbClr val="999999"/>
              </a:solidFill>
              <a:latin typeface="Open Sans"/>
              <a:ea typeface="Open Sans"/>
              <a:cs typeface="Open Sans"/>
              <a:sym typeface="Open Sans"/>
            </a:endParaRPr>
          </a:p>
          <a:p>
            <a:pPr marL="0" lvl="0" indent="0" algn="r" rtl="0">
              <a:spcBef>
                <a:spcPts val="0"/>
              </a:spcBef>
              <a:spcAft>
                <a:spcPts val="0"/>
              </a:spcAft>
              <a:buNone/>
            </a:pPr>
            <a:r>
              <a:rPr lang="en" sz="600">
                <a:solidFill>
                  <a:srgbClr val="999999"/>
                </a:solidFill>
                <a:latin typeface="Open Sans"/>
                <a:ea typeface="Open Sans"/>
                <a:cs typeface="Open Sans"/>
                <a:sym typeface="Open Sans"/>
              </a:rPr>
              <a:t>$0</a:t>
            </a:r>
            <a:endParaRPr sz="600">
              <a:solidFill>
                <a:srgbClr val="999999"/>
              </a:solidFill>
              <a:latin typeface="Open Sans"/>
              <a:ea typeface="Open Sans"/>
              <a:cs typeface="Open Sans"/>
              <a:sym typeface="Open Sans"/>
            </a:endParaRPr>
          </a:p>
        </p:txBody>
      </p:sp>
      <p:sp>
        <p:nvSpPr>
          <p:cNvPr id="1835" name="Google Shape;1835;p41"/>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1836" name="Google Shape;1836;p41"/>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1837" name="Google Shape;1837;p41"/>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1838" name="Google Shape;1838;p41"/>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1839" name="Google Shape;1839;p41"/>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1840" name="Google Shape;1840;p41"/>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1841" name="Google Shape;1841;p41"/>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1842" name="Google Shape;1842;p41"/>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1843" name="Google Shape;1843;p41"/>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1844" name="Google Shape;1844;p41"/>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1845" name="Google Shape;1845;p41"/>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1846" name="Google Shape;1846;p41"/>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1847" name="Google Shape;1847;p41"/>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1848" name="Google Shape;1848;p41"/>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1849" name="Google Shape;1849;p41"/>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1850" name="Google Shape;1850;p41"/>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1"/>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1"/>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1"/>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854" name="Google Shape;1854;p41"/>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1"/>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1862" name="Google Shape;1862;p41"/>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1863" name="Google Shape;1863;p41"/>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1865" name="Google Shape;1865;p41"/>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1867" name="Google Shape;1867;p41"/>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1869" name="Google Shape;1869;p41"/>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1871" name="Google Shape;1871;p41"/>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1873" name="Google Shape;1873;p41"/>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1"/>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1"/>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grpSp>
        <p:nvGrpSpPr>
          <p:cNvPr id="1876" name="Google Shape;1876;p41"/>
          <p:cNvGrpSpPr/>
          <p:nvPr/>
        </p:nvGrpSpPr>
        <p:grpSpPr>
          <a:xfrm>
            <a:off x="4776813" y="4023975"/>
            <a:ext cx="3795913" cy="759619"/>
            <a:chOff x="4776813" y="4023975"/>
            <a:chExt cx="3795913" cy="759619"/>
          </a:xfrm>
        </p:grpSpPr>
        <p:cxnSp>
          <p:nvCxnSpPr>
            <p:cNvPr id="1877" name="Google Shape;1877;p41"/>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878" name="Google Shape;1878;p41"/>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879" name="Google Shape;1879;p41"/>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1880" name="Google Shape;1880;p41"/>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1881" name="Google Shape;1881;p41"/>
          <p:cNvGrpSpPr/>
          <p:nvPr/>
        </p:nvGrpSpPr>
        <p:grpSpPr>
          <a:xfrm>
            <a:off x="5429100" y="3890248"/>
            <a:ext cx="3143625" cy="893349"/>
            <a:chOff x="5429100" y="3909600"/>
            <a:chExt cx="3143625" cy="1124700"/>
          </a:xfrm>
        </p:grpSpPr>
        <p:cxnSp>
          <p:nvCxnSpPr>
            <p:cNvPr id="1882" name="Google Shape;1882;p41"/>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83" name="Google Shape;1883;p41"/>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84" name="Google Shape;1884;p41"/>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85" name="Google Shape;1885;p41"/>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86" name="Google Shape;1886;p41"/>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87" name="Google Shape;1887;p41"/>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88" name="Google Shape;1888;p41"/>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89" name="Google Shape;1889;p41"/>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90" name="Google Shape;1890;p41"/>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91" name="Google Shape;1891;p41"/>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92" name="Google Shape;1892;p41"/>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93" name="Google Shape;1893;p41"/>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1894" name="Google Shape;1894;p41"/>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1895" name="Google Shape;1895;p41"/>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1896" name="Google Shape;1896;p41"/>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7" name="Google Shape;1897;p41"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1898" name="Google Shape;1898;p41"/>
          <p:cNvSpPr txBox="1"/>
          <p:nvPr/>
        </p:nvSpPr>
        <p:spPr>
          <a:xfrm>
            <a:off x="2447100" y="1957513"/>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1899" name="Google Shape;1899;p41"/>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grpSp>
        <p:nvGrpSpPr>
          <p:cNvPr id="1900" name="Google Shape;1900;p41"/>
          <p:cNvGrpSpPr/>
          <p:nvPr/>
        </p:nvGrpSpPr>
        <p:grpSpPr>
          <a:xfrm>
            <a:off x="1469350" y="3390150"/>
            <a:ext cx="2871600" cy="1806300"/>
            <a:chOff x="1469350" y="3390150"/>
            <a:chExt cx="2871600" cy="1806300"/>
          </a:xfrm>
        </p:grpSpPr>
        <p:sp>
          <p:nvSpPr>
            <p:cNvPr id="1901" name="Google Shape;1901;p41"/>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1"/>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sp>
          <p:nvSpPr>
            <p:cNvPr id="1903" name="Google Shape;1903;p41"/>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1904" name="Google Shape;1904;p41"/>
            <p:cNvSpPr txBox="1"/>
            <p:nvPr/>
          </p:nvSpPr>
          <p:spPr>
            <a:xfrm>
              <a:off x="1602102" y="3980563"/>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Paracetamol</a:t>
              </a:r>
              <a:endParaRPr sz="1000" b="1">
                <a:solidFill>
                  <a:srgbClr val="434343"/>
                </a:solidFill>
                <a:latin typeface="Open Sans"/>
                <a:ea typeface="Open Sans"/>
                <a:cs typeface="Open Sans"/>
                <a:sym typeface="Open Sans"/>
              </a:endParaRPr>
            </a:p>
          </p:txBody>
        </p:sp>
        <p:cxnSp>
          <p:nvCxnSpPr>
            <p:cNvPr id="1905" name="Google Shape;1905;p41"/>
            <p:cNvCxnSpPr/>
            <p:nvPr/>
          </p:nvCxnSpPr>
          <p:spPr>
            <a:xfrm>
              <a:off x="1687433" y="429697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906" name="Google Shape;1906;p41"/>
            <p:cNvCxnSpPr/>
            <p:nvPr/>
          </p:nvCxnSpPr>
          <p:spPr>
            <a:xfrm>
              <a:off x="1687433" y="4632400"/>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907" name="Google Shape;1907;p41"/>
            <p:cNvCxnSpPr/>
            <p:nvPr/>
          </p:nvCxnSpPr>
          <p:spPr>
            <a:xfrm>
              <a:off x="1687433" y="4967825"/>
              <a:ext cx="2424300" cy="0"/>
            </a:xfrm>
            <a:prstGeom prst="straightConnector1">
              <a:avLst/>
            </a:prstGeom>
            <a:noFill/>
            <a:ln w="9525" cap="flat" cmpd="sng">
              <a:solidFill>
                <a:srgbClr val="999999"/>
              </a:solidFill>
              <a:prstDash val="solid"/>
              <a:round/>
              <a:headEnd type="none" w="med" len="med"/>
              <a:tailEnd type="none" w="med" len="med"/>
            </a:ln>
          </p:spPr>
        </p:cxnSp>
        <p:cxnSp>
          <p:nvCxnSpPr>
            <p:cNvPr id="1908" name="Google Shape;1908;p41"/>
            <p:cNvCxnSpPr/>
            <p:nvPr/>
          </p:nvCxnSpPr>
          <p:spPr>
            <a:xfrm>
              <a:off x="1687425" y="3961550"/>
              <a:ext cx="2424300" cy="0"/>
            </a:xfrm>
            <a:prstGeom prst="straightConnector1">
              <a:avLst/>
            </a:prstGeom>
            <a:noFill/>
            <a:ln w="9525" cap="flat" cmpd="sng">
              <a:solidFill>
                <a:srgbClr val="999999"/>
              </a:solidFill>
              <a:prstDash val="solid"/>
              <a:round/>
              <a:headEnd type="none" w="med" len="med"/>
              <a:tailEnd type="none" w="med" len="med"/>
            </a:ln>
          </p:spPr>
        </p:cxnSp>
        <p:sp>
          <p:nvSpPr>
            <p:cNvPr id="1909" name="Google Shape;1909;p41"/>
            <p:cNvSpPr txBox="1"/>
            <p:nvPr/>
          </p:nvSpPr>
          <p:spPr>
            <a:xfrm>
              <a:off x="2578626" y="4012550"/>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2.6%</a:t>
              </a:r>
              <a:endParaRPr sz="800">
                <a:solidFill>
                  <a:srgbClr val="6AA84F"/>
                </a:solidFill>
                <a:latin typeface="Open Sans"/>
                <a:ea typeface="Open Sans"/>
                <a:cs typeface="Open Sans"/>
                <a:sym typeface="Open Sans"/>
              </a:endParaRPr>
            </a:p>
          </p:txBody>
        </p:sp>
        <p:sp>
          <p:nvSpPr>
            <p:cNvPr id="1910" name="Google Shape;1910;p41"/>
            <p:cNvSpPr/>
            <p:nvPr/>
          </p:nvSpPr>
          <p:spPr>
            <a:xfrm>
              <a:off x="2912600" y="4115500"/>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1"/>
            <p:cNvSpPr/>
            <p:nvPr/>
          </p:nvSpPr>
          <p:spPr>
            <a:xfrm>
              <a:off x="3121200" y="4069275"/>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sp>
          <p:nvSpPr>
            <p:cNvPr id="1912" name="Google Shape;1912;p41"/>
            <p:cNvSpPr txBox="1"/>
            <p:nvPr/>
          </p:nvSpPr>
          <p:spPr>
            <a:xfrm>
              <a:off x="1614827" y="4331988"/>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Cough Drops</a:t>
              </a:r>
              <a:endParaRPr sz="1000" b="1">
                <a:solidFill>
                  <a:srgbClr val="434343"/>
                </a:solidFill>
                <a:latin typeface="Open Sans"/>
                <a:ea typeface="Open Sans"/>
                <a:cs typeface="Open Sans"/>
                <a:sym typeface="Open Sans"/>
              </a:endParaRPr>
            </a:p>
          </p:txBody>
        </p:sp>
        <p:sp>
          <p:nvSpPr>
            <p:cNvPr id="1913" name="Google Shape;1913;p41"/>
            <p:cNvSpPr txBox="1"/>
            <p:nvPr/>
          </p:nvSpPr>
          <p:spPr>
            <a:xfrm>
              <a:off x="2591351" y="4363975"/>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06666"/>
                  </a:solidFill>
                  <a:latin typeface="Open Sans"/>
                  <a:ea typeface="Open Sans"/>
                  <a:cs typeface="Open Sans"/>
                  <a:sym typeface="Open Sans"/>
                </a:rPr>
                <a:t>3.0%</a:t>
              </a:r>
              <a:endParaRPr sz="800">
                <a:solidFill>
                  <a:srgbClr val="E06666"/>
                </a:solidFill>
                <a:latin typeface="Open Sans"/>
                <a:ea typeface="Open Sans"/>
                <a:cs typeface="Open Sans"/>
                <a:sym typeface="Open Sans"/>
              </a:endParaRPr>
            </a:p>
          </p:txBody>
        </p:sp>
        <p:sp>
          <p:nvSpPr>
            <p:cNvPr id="1914" name="Google Shape;1914;p41"/>
            <p:cNvSpPr/>
            <p:nvPr/>
          </p:nvSpPr>
          <p:spPr>
            <a:xfrm rot="10800000">
              <a:off x="2925325" y="4466925"/>
              <a:ext cx="58500" cy="87000"/>
            </a:xfrm>
            <a:prstGeom prst="up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1"/>
            <p:cNvSpPr/>
            <p:nvPr/>
          </p:nvSpPr>
          <p:spPr>
            <a:xfrm rot="10800000">
              <a:off x="3133925" y="4420700"/>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E06666"/>
              </a:solidFill>
              <a:prstDash val="solid"/>
              <a:round/>
              <a:headEnd type="none" w="med" len="med"/>
              <a:tailEnd type="none" w="med" len="med"/>
            </a:ln>
          </p:spPr>
        </p:sp>
        <p:sp>
          <p:nvSpPr>
            <p:cNvPr id="1916" name="Google Shape;1916;p41"/>
            <p:cNvSpPr txBox="1"/>
            <p:nvPr/>
          </p:nvSpPr>
          <p:spPr>
            <a:xfrm>
              <a:off x="1624065" y="4649900"/>
              <a:ext cx="10770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Aspirin</a:t>
              </a:r>
              <a:endParaRPr sz="1000" b="1">
                <a:solidFill>
                  <a:srgbClr val="434343"/>
                </a:solidFill>
                <a:latin typeface="Open Sans"/>
                <a:ea typeface="Open Sans"/>
                <a:cs typeface="Open Sans"/>
                <a:sym typeface="Open Sans"/>
              </a:endParaRPr>
            </a:p>
          </p:txBody>
        </p:sp>
        <p:sp>
          <p:nvSpPr>
            <p:cNvPr id="1917" name="Google Shape;1917;p41"/>
            <p:cNvSpPr txBox="1"/>
            <p:nvPr/>
          </p:nvSpPr>
          <p:spPr>
            <a:xfrm>
              <a:off x="2600589" y="4681888"/>
              <a:ext cx="440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6AA84F"/>
                  </a:solidFill>
                  <a:latin typeface="Open Sans"/>
                  <a:ea typeface="Open Sans"/>
                  <a:cs typeface="Open Sans"/>
                  <a:sym typeface="Open Sans"/>
                </a:rPr>
                <a:t>1.5%</a:t>
              </a:r>
              <a:endParaRPr sz="800">
                <a:solidFill>
                  <a:srgbClr val="6AA84F"/>
                </a:solidFill>
                <a:latin typeface="Open Sans"/>
                <a:ea typeface="Open Sans"/>
                <a:cs typeface="Open Sans"/>
                <a:sym typeface="Open Sans"/>
              </a:endParaRPr>
            </a:p>
          </p:txBody>
        </p:sp>
        <p:sp>
          <p:nvSpPr>
            <p:cNvPr id="1918" name="Google Shape;1918;p41"/>
            <p:cNvSpPr/>
            <p:nvPr/>
          </p:nvSpPr>
          <p:spPr>
            <a:xfrm>
              <a:off x="2934563" y="4784838"/>
              <a:ext cx="58500" cy="87000"/>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1"/>
            <p:cNvSpPr/>
            <p:nvPr/>
          </p:nvSpPr>
          <p:spPr>
            <a:xfrm>
              <a:off x="3143163" y="4738613"/>
              <a:ext cx="848892" cy="119975"/>
            </a:xfrm>
            <a:custGeom>
              <a:avLst/>
              <a:gdLst/>
              <a:ahLst/>
              <a:cxnLst/>
              <a:rect l="l" t="t" r="r" b="b"/>
              <a:pathLst>
                <a:path w="23857" h="2608" extrusionOk="0">
                  <a:moveTo>
                    <a:pt x="0" y="2608"/>
                  </a:moveTo>
                  <a:lnTo>
                    <a:pt x="3528" y="1227"/>
                  </a:lnTo>
                  <a:lnTo>
                    <a:pt x="7978" y="2225"/>
                  </a:lnTo>
                  <a:lnTo>
                    <a:pt x="12197" y="767"/>
                  </a:lnTo>
                  <a:lnTo>
                    <a:pt x="16262" y="0"/>
                  </a:lnTo>
                  <a:lnTo>
                    <a:pt x="20481" y="230"/>
                  </a:lnTo>
                  <a:lnTo>
                    <a:pt x="23857" y="1381"/>
                  </a:lnTo>
                </a:path>
              </a:pathLst>
            </a:custGeom>
            <a:noFill/>
            <a:ln w="19050" cap="flat" cmpd="sng">
              <a:solidFill>
                <a:srgbClr val="6AA84F"/>
              </a:solidFill>
              <a:prstDash val="solid"/>
              <a:round/>
              <a:headEnd type="none" w="med" len="med"/>
              <a:tailEnd type="none" w="med" len="med"/>
            </a:ln>
          </p:spPr>
        </p:sp>
      </p:grpSp>
      <p:sp>
        <p:nvSpPr>
          <p:cNvPr id="1920" name="Google Shape;1920;p41"/>
          <p:cNvSpPr/>
          <p:nvPr/>
        </p:nvSpPr>
        <p:spPr>
          <a:xfrm>
            <a:off x="-118250" y="913100"/>
            <a:ext cx="9351900" cy="4356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1"/>
          <p:cNvSpPr/>
          <p:nvPr/>
        </p:nvSpPr>
        <p:spPr>
          <a:xfrm>
            <a:off x="-230125" y="-259600"/>
            <a:ext cx="1469400" cy="1172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1"/>
          <p:cNvSpPr/>
          <p:nvPr/>
        </p:nvSpPr>
        <p:spPr>
          <a:xfrm>
            <a:off x="5801175" y="351200"/>
            <a:ext cx="776100" cy="210600"/>
          </a:xfrm>
          <a:prstGeom prst="rect">
            <a:avLst/>
          </a:prstGeom>
          <a:no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57326"/>
                </a:solidFill>
                <a:latin typeface="Open Sans"/>
                <a:ea typeface="Open Sans"/>
                <a:cs typeface="Open Sans"/>
                <a:sym typeface="Open Sans"/>
              </a:rPr>
              <a:t>Add more</a:t>
            </a:r>
            <a:endParaRPr sz="900">
              <a:solidFill>
                <a:srgbClr val="E57326"/>
              </a:solidFill>
              <a:latin typeface="Open Sans"/>
              <a:ea typeface="Open Sans"/>
              <a:cs typeface="Open Sans"/>
              <a:sym typeface="Open Sans"/>
            </a:endParaRPr>
          </a:p>
        </p:txBody>
      </p:sp>
      <p:sp>
        <p:nvSpPr>
          <p:cNvPr id="1923" name="Google Shape;1923;p41"/>
          <p:cNvSpPr/>
          <p:nvPr/>
        </p:nvSpPr>
        <p:spPr>
          <a:xfrm>
            <a:off x="1239275" y="-246825"/>
            <a:ext cx="7016100" cy="1172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4" name="Google Shape;1924;p41"/>
          <p:cNvGrpSpPr/>
          <p:nvPr/>
        </p:nvGrpSpPr>
        <p:grpSpPr>
          <a:xfrm>
            <a:off x="6793075" y="298775"/>
            <a:ext cx="2116300" cy="886375"/>
            <a:chOff x="6793075" y="298775"/>
            <a:chExt cx="2116300" cy="886375"/>
          </a:xfrm>
        </p:grpSpPr>
        <p:grpSp>
          <p:nvGrpSpPr>
            <p:cNvPr id="1925" name="Google Shape;1925;p41"/>
            <p:cNvGrpSpPr/>
            <p:nvPr/>
          </p:nvGrpSpPr>
          <p:grpSpPr>
            <a:xfrm>
              <a:off x="6793075" y="643350"/>
              <a:ext cx="2113200" cy="541800"/>
              <a:chOff x="6793075" y="643350"/>
              <a:chExt cx="2113200" cy="541800"/>
            </a:xfrm>
          </p:grpSpPr>
          <p:sp>
            <p:nvSpPr>
              <p:cNvPr id="1926" name="Google Shape;1926;p41"/>
              <p:cNvSpPr/>
              <p:nvPr/>
            </p:nvSpPr>
            <p:spPr>
              <a:xfrm>
                <a:off x="6793075" y="643350"/>
                <a:ext cx="2113200" cy="541800"/>
              </a:xfrm>
              <a:prstGeom prst="rect">
                <a:avLst/>
              </a:prstGeom>
              <a:solidFill>
                <a:srgbClr val="FFFFFF"/>
              </a:solidFill>
              <a:ln w="9525" cap="flat" cmpd="sng">
                <a:solidFill>
                  <a:srgbClr val="0A2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1"/>
              <p:cNvSpPr txBox="1"/>
              <p:nvPr/>
            </p:nvSpPr>
            <p:spPr>
              <a:xfrm>
                <a:off x="6881400" y="737038"/>
                <a:ext cx="18369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Open Sans"/>
                    <a:ea typeface="Open Sans"/>
                    <a:cs typeface="Open Sans"/>
                    <a:sym typeface="Open Sans"/>
                  </a:rPr>
                  <a:t>6 new recommendations</a:t>
                </a:r>
                <a:endParaRPr sz="1000" b="1">
                  <a:latin typeface="Open Sans"/>
                  <a:ea typeface="Open Sans"/>
                  <a:cs typeface="Open Sans"/>
                  <a:sym typeface="Open Sans"/>
                </a:endParaRPr>
              </a:p>
            </p:txBody>
          </p:sp>
        </p:grpSp>
        <p:sp>
          <p:nvSpPr>
            <p:cNvPr id="1928" name="Google Shape;1928;p41"/>
            <p:cNvSpPr/>
            <p:nvPr/>
          </p:nvSpPr>
          <p:spPr>
            <a:xfrm>
              <a:off x="8559875" y="298775"/>
              <a:ext cx="349500" cy="349500"/>
            </a:xfrm>
            <a:prstGeom prst="rect">
              <a:avLst/>
            </a:prstGeom>
            <a:solidFill>
              <a:srgbClr val="0A2A33">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3">
            <a:alphaModFix/>
          </a:blip>
          <a:srcRect l="15489" t="6533" r="52684"/>
          <a:stretch/>
        </p:blipFill>
        <p:spPr>
          <a:xfrm>
            <a:off x="4572000" y="0"/>
            <a:ext cx="4571999" cy="5143500"/>
          </a:xfrm>
          <a:prstGeom prst="rect">
            <a:avLst/>
          </a:prstGeom>
          <a:noFill/>
          <a:ln>
            <a:noFill/>
          </a:ln>
        </p:spPr>
      </p:pic>
      <p:pic>
        <p:nvPicPr>
          <p:cNvPr id="78" name="Google Shape;78;p15"/>
          <p:cNvPicPr preferRelativeResize="0"/>
          <p:nvPr/>
        </p:nvPicPr>
        <p:blipFill rotWithShape="1">
          <a:blip r:embed="rId4">
            <a:alphaModFix/>
          </a:blip>
          <a:srcRect l="30290" r="23258"/>
          <a:stretch/>
        </p:blipFill>
        <p:spPr>
          <a:xfrm>
            <a:off x="0" y="0"/>
            <a:ext cx="4572002" cy="5143500"/>
          </a:xfrm>
          <a:prstGeom prst="rect">
            <a:avLst/>
          </a:prstGeom>
          <a:noFill/>
          <a:ln>
            <a:noFill/>
          </a:ln>
        </p:spPr>
      </p:pic>
      <p:sp>
        <p:nvSpPr>
          <p:cNvPr id="79" name="Google Shape;79;p15"/>
          <p:cNvSpPr/>
          <p:nvPr/>
        </p:nvSpPr>
        <p:spPr>
          <a:xfrm>
            <a:off x="26375" y="125"/>
            <a:ext cx="9144000" cy="5143500"/>
          </a:xfrm>
          <a:prstGeom prst="rect">
            <a:avLst/>
          </a:prstGeom>
          <a:solidFill>
            <a:srgbClr val="E57326">
              <a:alpha val="6369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sp>
        <p:nvSpPr>
          <p:cNvPr id="80" name="Google Shape;80;p15"/>
          <p:cNvSpPr/>
          <p:nvPr/>
        </p:nvSpPr>
        <p:spPr>
          <a:xfrm>
            <a:off x="0" y="0"/>
            <a:ext cx="9170400" cy="5143500"/>
          </a:xfrm>
          <a:prstGeom prst="rect">
            <a:avLst/>
          </a:prstGeom>
          <a:solidFill>
            <a:srgbClr val="E57326">
              <a:alpha val="63690"/>
            </a:srgbClr>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sp>
        <p:nvSpPr>
          <p:cNvPr id="81" name="Google Shape;81;p15"/>
          <p:cNvSpPr txBox="1">
            <a:spLocks noGrp="1"/>
          </p:cNvSpPr>
          <p:nvPr>
            <p:ph type="ctrTitle" idx="4294967295"/>
          </p:nvPr>
        </p:nvSpPr>
        <p:spPr>
          <a:xfrm>
            <a:off x="3424775" y="685800"/>
            <a:ext cx="2347200" cy="7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Light"/>
                <a:ea typeface="Open Sans Light"/>
                <a:cs typeface="Open Sans Light"/>
                <a:sym typeface="Open Sans Light"/>
              </a:rPr>
              <a:t>The Problem</a:t>
            </a:r>
            <a:endParaRPr sz="2400">
              <a:solidFill>
                <a:srgbClr val="FFFFFF"/>
              </a:solidFill>
              <a:latin typeface="Open Sans Light"/>
              <a:ea typeface="Open Sans Light"/>
              <a:cs typeface="Open Sans Light"/>
              <a:sym typeface="Open Sans Light"/>
            </a:endParaRPr>
          </a:p>
        </p:txBody>
      </p:sp>
      <p:sp>
        <p:nvSpPr>
          <p:cNvPr id="82" name="Google Shape;82;p15"/>
          <p:cNvSpPr txBox="1"/>
          <p:nvPr/>
        </p:nvSpPr>
        <p:spPr>
          <a:xfrm>
            <a:off x="0" y="1725400"/>
            <a:ext cx="9144000" cy="223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200">
                <a:solidFill>
                  <a:schemeClr val="lt1"/>
                </a:solidFill>
                <a:latin typeface="Open Sans ExtraBold"/>
                <a:ea typeface="Open Sans ExtraBold"/>
                <a:cs typeface="Open Sans ExtraBold"/>
                <a:sym typeface="Open Sans ExtraBold"/>
              </a:rPr>
              <a:t>Frustrated by stockouts. </a:t>
            </a:r>
            <a:br>
              <a:rPr lang="en" sz="4200">
                <a:solidFill>
                  <a:schemeClr val="lt1"/>
                </a:solidFill>
                <a:latin typeface="Open Sans ExtraBold"/>
                <a:ea typeface="Open Sans ExtraBold"/>
                <a:cs typeface="Open Sans ExtraBold"/>
                <a:sym typeface="Open Sans ExtraBold"/>
              </a:rPr>
            </a:br>
            <a:r>
              <a:rPr lang="en" sz="4200">
                <a:solidFill>
                  <a:schemeClr val="lt1"/>
                </a:solidFill>
                <a:latin typeface="Open Sans ExtraBold"/>
                <a:ea typeface="Open Sans ExtraBold"/>
                <a:cs typeface="Open Sans ExtraBold"/>
                <a:sym typeface="Open Sans ExtraBold"/>
              </a:rPr>
              <a:t>Losing customers. </a:t>
            </a:r>
            <a:br>
              <a:rPr lang="en" sz="4200">
                <a:solidFill>
                  <a:schemeClr val="lt1"/>
                </a:solidFill>
                <a:latin typeface="Open Sans ExtraBold"/>
                <a:ea typeface="Open Sans ExtraBold"/>
                <a:cs typeface="Open Sans ExtraBold"/>
                <a:sym typeface="Open Sans ExtraBold"/>
              </a:rPr>
            </a:br>
            <a:r>
              <a:rPr lang="en" sz="4200">
                <a:solidFill>
                  <a:schemeClr val="lt1"/>
                </a:solidFill>
                <a:latin typeface="Open Sans ExtraBold"/>
                <a:ea typeface="Open Sans ExtraBold"/>
                <a:cs typeface="Open Sans ExtraBold"/>
                <a:sym typeface="Open Sans ExtraBold"/>
              </a:rPr>
              <a:t>Lacking data visibility. </a:t>
            </a:r>
            <a:endParaRPr sz="42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2"/>
          <p:cNvGrpSpPr/>
          <p:nvPr/>
        </p:nvGrpSpPr>
        <p:grpSpPr>
          <a:xfrm>
            <a:off x="0" y="-11075"/>
            <a:ext cx="9143900" cy="5212900"/>
            <a:chOff x="0" y="-11075"/>
            <a:chExt cx="9143900" cy="5212900"/>
          </a:xfrm>
        </p:grpSpPr>
        <p:sp>
          <p:nvSpPr>
            <p:cNvPr id="1934" name="Google Shape;1934;p42"/>
            <p:cNvSpPr/>
            <p:nvPr/>
          </p:nvSpPr>
          <p:spPr>
            <a:xfrm>
              <a:off x="975500" y="-11075"/>
              <a:ext cx="8168400" cy="521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2"/>
            <p:cNvSpPr/>
            <p:nvPr/>
          </p:nvSpPr>
          <p:spPr>
            <a:xfrm>
              <a:off x="0" y="0"/>
              <a:ext cx="1140000" cy="5143500"/>
            </a:xfrm>
            <a:prstGeom prst="rect">
              <a:avLst/>
            </a:prstGeom>
            <a:solidFill>
              <a:srgbClr val="0A2A33"/>
            </a:solidFill>
            <a:ln>
              <a:noFill/>
            </a:ln>
            <a:effectLst>
              <a:outerShdw blurRad="42863" dist="28575"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2"/>
            <p:cNvSpPr/>
            <p:nvPr/>
          </p:nvSpPr>
          <p:spPr>
            <a:xfrm>
              <a:off x="1469350" y="918800"/>
              <a:ext cx="28716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2"/>
            <p:cNvSpPr txBox="1"/>
            <p:nvPr/>
          </p:nvSpPr>
          <p:spPr>
            <a:xfrm>
              <a:off x="0" y="15702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INVENTORY</a:t>
              </a:r>
              <a:endParaRPr sz="900">
                <a:solidFill>
                  <a:srgbClr val="FFFFFF"/>
                </a:solidFill>
                <a:latin typeface="Open Sans"/>
                <a:ea typeface="Open Sans"/>
                <a:cs typeface="Open Sans"/>
                <a:sym typeface="Open Sans"/>
              </a:endParaRPr>
            </a:p>
          </p:txBody>
        </p:sp>
        <p:sp>
          <p:nvSpPr>
            <p:cNvPr id="1938" name="Google Shape;1938;p42"/>
            <p:cNvSpPr txBox="1"/>
            <p:nvPr/>
          </p:nvSpPr>
          <p:spPr>
            <a:xfrm>
              <a:off x="0" y="21478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FACILITIES</a:t>
              </a:r>
              <a:endParaRPr sz="900">
                <a:solidFill>
                  <a:srgbClr val="FFFFFF"/>
                </a:solidFill>
                <a:latin typeface="Open Sans"/>
                <a:ea typeface="Open Sans"/>
                <a:cs typeface="Open Sans"/>
                <a:sym typeface="Open Sans"/>
              </a:endParaRPr>
            </a:p>
          </p:txBody>
        </p:sp>
        <p:sp>
          <p:nvSpPr>
            <p:cNvPr id="1939" name="Google Shape;1939;p42"/>
            <p:cNvSpPr txBox="1"/>
            <p:nvPr/>
          </p:nvSpPr>
          <p:spPr>
            <a:xfrm>
              <a:off x="0" y="272554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VENDORS</a:t>
              </a:r>
              <a:endParaRPr sz="900">
                <a:solidFill>
                  <a:srgbClr val="FFFFFF"/>
                </a:solidFill>
                <a:latin typeface="Open Sans"/>
                <a:ea typeface="Open Sans"/>
                <a:cs typeface="Open Sans"/>
                <a:sym typeface="Open Sans"/>
              </a:endParaRPr>
            </a:p>
          </p:txBody>
        </p:sp>
        <p:sp>
          <p:nvSpPr>
            <p:cNvPr id="1940" name="Google Shape;1940;p42"/>
            <p:cNvSpPr txBox="1"/>
            <p:nvPr/>
          </p:nvSpPr>
          <p:spPr>
            <a:xfrm>
              <a:off x="0" y="3303188"/>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Open Sans"/>
                  <a:ea typeface="Open Sans"/>
                  <a:cs typeface="Open Sans"/>
                  <a:sym typeface="Open Sans"/>
                </a:rPr>
                <a:t>ORDERS</a:t>
              </a:r>
              <a:endParaRPr sz="900">
                <a:solidFill>
                  <a:srgbClr val="FFFFFF"/>
                </a:solidFill>
                <a:latin typeface="Open Sans"/>
                <a:ea typeface="Open Sans"/>
                <a:cs typeface="Open Sans"/>
                <a:sym typeface="Open Sans"/>
              </a:endParaRPr>
            </a:p>
          </p:txBody>
        </p:sp>
        <p:sp>
          <p:nvSpPr>
            <p:cNvPr id="1941" name="Google Shape;1941;p42"/>
            <p:cNvSpPr/>
            <p:nvPr/>
          </p:nvSpPr>
          <p:spPr>
            <a:xfrm>
              <a:off x="4476175" y="918800"/>
              <a:ext cx="4369800" cy="23079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2" name="Google Shape;1942;p42"/>
            <p:cNvPicPr preferRelativeResize="0"/>
            <p:nvPr/>
          </p:nvPicPr>
          <p:blipFill>
            <a:blip r:embed="rId3">
              <a:alphaModFix/>
            </a:blip>
            <a:stretch>
              <a:fillRect/>
            </a:stretch>
          </p:blipFill>
          <p:spPr>
            <a:xfrm>
              <a:off x="395247" y="4458497"/>
              <a:ext cx="349500" cy="349500"/>
            </a:xfrm>
            <a:prstGeom prst="rect">
              <a:avLst/>
            </a:prstGeom>
            <a:noFill/>
            <a:ln>
              <a:noFill/>
            </a:ln>
          </p:spPr>
        </p:pic>
        <p:sp>
          <p:nvSpPr>
            <p:cNvPr id="1943" name="Google Shape;1943;p42"/>
            <p:cNvSpPr txBox="1"/>
            <p:nvPr/>
          </p:nvSpPr>
          <p:spPr>
            <a:xfrm>
              <a:off x="1524775" y="259325"/>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A</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10:02</a:t>
              </a:r>
              <a:endParaRPr sz="700">
                <a:solidFill>
                  <a:srgbClr val="58595B"/>
                </a:solidFill>
                <a:latin typeface="Open Sans"/>
                <a:ea typeface="Open Sans"/>
                <a:cs typeface="Open Sans"/>
                <a:sym typeface="Open Sans"/>
              </a:endParaRPr>
            </a:p>
          </p:txBody>
        </p:sp>
        <p:sp>
          <p:nvSpPr>
            <p:cNvPr id="1944" name="Google Shape;1944;p42"/>
            <p:cNvSpPr/>
            <p:nvPr/>
          </p:nvSpPr>
          <p:spPr>
            <a:xfrm>
              <a:off x="1469350" y="37505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2"/>
            <p:cNvSpPr txBox="1"/>
            <p:nvPr/>
          </p:nvSpPr>
          <p:spPr>
            <a:xfrm>
              <a:off x="2679100" y="251300"/>
              <a:ext cx="776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B</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Syncing</a:t>
              </a:r>
              <a:endParaRPr sz="700">
                <a:solidFill>
                  <a:srgbClr val="58595B"/>
                </a:solidFill>
                <a:latin typeface="Open Sans"/>
                <a:ea typeface="Open Sans"/>
                <a:cs typeface="Open Sans"/>
                <a:sym typeface="Open Sans"/>
              </a:endParaRPr>
            </a:p>
          </p:txBody>
        </p:sp>
        <p:sp>
          <p:nvSpPr>
            <p:cNvPr id="1946" name="Google Shape;1946;p42"/>
            <p:cNvSpPr/>
            <p:nvPr/>
          </p:nvSpPr>
          <p:spPr>
            <a:xfrm>
              <a:off x="2623675" y="36702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2"/>
            <p:cNvSpPr txBox="1"/>
            <p:nvPr/>
          </p:nvSpPr>
          <p:spPr>
            <a:xfrm>
              <a:off x="3604825" y="243275"/>
              <a:ext cx="9921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C</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11:32</a:t>
              </a:r>
              <a:endParaRPr sz="700">
                <a:solidFill>
                  <a:srgbClr val="58595B"/>
                </a:solidFill>
                <a:latin typeface="Open Sans"/>
                <a:ea typeface="Open Sans"/>
                <a:cs typeface="Open Sans"/>
                <a:sym typeface="Open Sans"/>
              </a:endParaRPr>
            </a:p>
          </p:txBody>
        </p:sp>
        <p:sp>
          <p:nvSpPr>
            <p:cNvPr id="1948" name="Google Shape;1948;p42"/>
            <p:cNvSpPr/>
            <p:nvPr/>
          </p:nvSpPr>
          <p:spPr>
            <a:xfrm>
              <a:off x="3549400" y="359000"/>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2"/>
            <p:cNvSpPr txBox="1"/>
            <p:nvPr/>
          </p:nvSpPr>
          <p:spPr>
            <a:xfrm>
              <a:off x="4728025" y="235250"/>
              <a:ext cx="10770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2A33"/>
                  </a:solidFill>
                  <a:latin typeface="Open Sans"/>
                  <a:ea typeface="Open Sans"/>
                  <a:cs typeface="Open Sans"/>
                  <a:sym typeface="Open Sans"/>
                </a:rPr>
                <a:t>Facility D</a:t>
              </a:r>
              <a:r>
                <a:rPr lang="en" sz="1000" b="1">
                  <a:latin typeface="Open Sans"/>
                  <a:ea typeface="Open Sans"/>
                  <a:cs typeface="Open Sans"/>
                  <a:sym typeface="Open Sans"/>
                </a:rPr>
                <a:t/>
              </a:r>
              <a:br>
                <a:rPr lang="en" sz="1000" b="1">
                  <a:latin typeface="Open Sans"/>
                  <a:ea typeface="Open Sans"/>
                  <a:cs typeface="Open Sans"/>
                  <a:sym typeface="Open Sans"/>
                </a:rPr>
              </a:br>
              <a:r>
                <a:rPr lang="en" sz="700">
                  <a:solidFill>
                    <a:srgbClr val="58595B"/>
                  </a:solidFill>
                  <a:latin typeface="Open Sans"/>
                  <a:ea typeface="Open Sans"/>
                  <a:cs typeface="Open Sans"/>
                  <a:sym typeface="Open Sans"/>
                </a:rPr>
                <a:t>Synced 11/10 11:42</a:t>
              </a:r>
              <a:endParaRPr sz="700">
                <a:solidFill>
                  <a:srgbClr val="58595B"/>
                </a:solidFill>
                <a:latin typeface="Open Sans"/>
                <a:ea typeface="Open Sans"/>
                <a:cs typeface="Open Sans"/>
                <a:sym typeface="Open Sans"/>
              </a:endParaRPr>
            </a:p>
          </p:txBody>
        </p:sp>
        <p:sp>
          <p:nvSpPr>
            <p:cNvPr id="1950" name="Google Shape;1950;p42"/>
            <p:cNvSpPr/>
            <p:nvPr/>
          </p:nvSpPr>
          <p:spPr>
            <a:xfrm>
              <a:off x="4672600" y="350975"/>
              <a:ext cx="102000" cy="1020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 name="Google Shape;1951;p42"/>
            <p:cNvGrpSpPr/>
            <p:nvPr/>
          </p:nvGrpSpPr>
          <p:grpSpPr>
            <a:xfrm>
              <a:off x="1482272" y="398694"/>
              <a:ext cx="76168" cy="54701"/>
              <a:chOff x="3516750" y="1189875"/>
              <a:chExt cx="136600" cy="98100"/>
            </a:xfrm>
          </p:grpSpPr>
          <p:cxnSp>
            <p:nvCxnSpPr>
              <p:cNvPr id="1952" name="Google Shape;1952;p42"/>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953" name="Google Shape;1953;p42"/>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954" name="Google Shape;1954;p42"/>
            <p:cNvGrpSpPr/>
            <p:nvPr/>
          </p:nvGrpSpPr>
          <p:grpSpPr>
            <a:xfrm>
              <a:off x="2636597" y="390669"/>
              <a:ext cx="76168" cy="54701"/>
              <a:chOff x="3516750" y="1189875"/>
              <a:chExt cx="136600" cy="98100"/>
            </a:xfrm>
          </p:grpSpPr>
          <p:cxnSp>
            <p:nvCxnSpPr>
              <p:cNvPr id="1955" name="Google Shape;1955;p42"/>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956" name="Google Shape;1956;p42"/>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957" name="Google Shape;1957;p42"/>
            <p:cNvGrpSpPr/>
            <p:nvPr/>
          </p:nvGrpSpPr>
          <p:grpSpPr>
            <a:xfrm>
              <a:off x="3562310" y="382644"/>
              <a:ext cx="76168" cy="54701"/>
              <a:chOff x="3516750" y="1189875"/>
              <a:chExt cx="136600" cy="98100"/>
            </a:xfrm>
          </p:grpSpPr>
          <p:cxnSp>
            <p:nvCxnSpPr>
              <p:cNvPr id="1958" name="Google Shape;1958;p42"/>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959" name="Google Shape;1959;p42"/>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grpSp>
          <p:nvGrpSpPr>
            <p:cNvPr id="1960" name="Google Shape;1960;p42"/>
            <p:cNvGrpSpPr/>
            <p:nvPr/>
          </p:nvGrpSpPr>
          <p:grpSpPr>
            <a:xfrm>
              <a:off x="4685510" y="374619"/>
              <a:ext cx="76168" cy="54701"/>
              <a:chOff x="3516750" y="1189875"/>
              <a:chExt cx="136600" cy="98100"/>
            </a:xfrm>
          </p:grpSpPr>
          <p:cxnSp>
            <p:nvCxnSpPr>
              <p:cNvPr id="1961" name="Google Shape;1961;p42"/>
              <p:cNvCxnSpPr/>
              <p:nvPr/>
            </p:nvCxnSpPr>
            <p:spPr>
              <a:xfrm>
                <a:off x="3516750" y="1237875"/>
                <a:ext cx="50100" cy="50100"/>
              </a:xfrm>
              <a:prstGeom prst="straightConnector1">
                <a:avLst/>
              </a:prstGeom>
              <a:noFill/>
              <a:ln w="19050" cap="flat" cmpd="sng">
                <a:solidFill>
                  <a:srgbClr val="0A2A33"/>
                </a:solidFill>
                <a:prstDash val="solid"/>
                <a:round/>
                <a:headEnd type="none" w="med" len="med"/>
                <a:tailEnd type="none" w="med" len="med"/>
              </a:ln>
            </p:spPr>
          </p:cxnSp>
          <p:cxnSp>
            <p:nvCxnSpPr>
              <p:cNvPr id="1962" name="Google Shape;1962;p42"/>
              <p:cNvCxnSpPr/>
              <p:nvPr/>
            </p:nvCxnSpPr>
            <p:spPr>
              <a:xfrm flipH="1">
                <a:off x="3552550" y="1189875"/>
                <a:ext cx="100800" cy="97800"/>
              </a:xfrm>
              <a:prstGeom prst="straightConnector1">
                <a:avLst/>
              </a:prstGeom>
              <a:noFill/>
              <a:ln w="19050" cap="flat" cmpd="sng">
                <a:solidFill>
                  <a:srgbClr val="0A2A33"/>
                </a:solidFill>
                <a:prstDash val="solid"/>
                <a:round/>
                <a:headEnd type="none" w="med" len="med"/>
                <a:tailEnd type="none" w="med" len="med"/>
              </a:ln>
            </p:spPr>
          </p:cxnSp>
        </p:grpSp>
        <p:sp>
          <p:nvSpPr>
            <p:cNvPr id="1963" name="Google Shape;1963;p42"/>
            <p:cNvSpPr txBox="1"/>
            <p:nvPr/>
          </p:nvSpPr>
          <p:spPr>
            <a:xfrm>
              <a:off x="1569544"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CURRENT INVENTORY</a:t>
              </a:r>
              <a:endParaRPr sz="1000">
                <a:solidFill>
                  <a:srgbClr val="999999"/>
                </a:solidFill>
                <a:latin typeface="Open Sans SemiBold"/>
                <a:ea typeface="Open Sans SemiBold"/>
                <a:cs typeface="Open Sans SemiBold"/>
                <a:sym typeface="Open Sans SemiBold"/>
              </a:endParaRPr>
            </a:p>
          </p:txBody>
        </p:sp>
        <p:grpSp>
          <p:nvGrpSpPr>
            <p:cNvPr id="1964" name="Google Shape;1964;p42"/>
            <p:cNvGrpSpPr/>
            <p:nvPr/>
          </p:nvGrpSpPr>
          <p:grpSpPr>
            <a:xfrm>
              <a:off x="4158360" y="1059044"/>
              <a:ext cx="37399" cy="167034"/>
              <a:chOff x="7565775" y="1608325"/>
              <a:chExt cx="45900" cy="205050"/>
            </a:xfrm>
          </p:grpSpPr>
          <p:sp>
            <p:nvSpPr>
              <p:cNvPr id="1965" name="Google Shape;1965;p42"/>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2"/>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8" name="Google Shape;1968;p42"/>
            <p:cNvSpPr txBox="1"/>
            <p:nvPr/>
          </p:nvSpPr>
          <p:spPr>
            <a:xfrm>
              <a:off x="4591819" y="98675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FACILITY SALES</a:t>
              </a:r>
              <a:endParaRPr sz="1000">
                <a:solidFill>
                  <a:srgbClr val="999999"/>
                </a:solidFill>
                <a:latin typeface="Open Sans SemiBold"/>
                <a:ea typeface="Open Sans SemiBold"/>
                <a:cs typeface="Open Sans SemiBold"/>
                <a:sym typeface="Open Sans SemiBold"/>
              </a:endParaRPr>
            </a:p>
          </p:txBody>
        </p:sp>
        <p:grpSp>
          <p:nvGrpSpPr>
            <p:cNvPr id="1969" name="Google Shape;1969;p42"/>
            <p:cNvGrpSpPr/>
            <p:nvPr/>
          </p:nvGrpSpPr>
          <p:grpSpPr>
            <a:xfrm>
              <a:off x="8704635" y="1059044"/>
              <a:ext cx="37399" cy="167034"/>
              <a:chOff x="7565775" y="1608325"/>
              <a:chExt cx="45900" cy="205050"/>
            </a:xfrm>
          </p:grpSpPr>
          <p:sp>
            <p:nvSpPr>
              <p:cNvPr id="1970" name="Google Shape;1970;p42"/>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3" name="Google Shape;1973;p42"/>
            <p:cNvSpPr/>
            <p:nvPr/>
          </p:nvSpPr>
          <p:spPr>
            <a:xfrm>
              <a:off x="1469350" y="3390150"/>
              <a:ext cx="28716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2"/>
            <p:cNvSpPr/>
            <p:nvPr/>
          </p:nvSpPr>
          <p:spPr>
            <a:xfrm>
              <a:off x="4476125" y="3387325"/>
              <a:ext cx="4369800" cy="1806300"/>
            </a:xfrm>
            <a:prstGeom prst="roundRect">
              <a:avLst>
                <a:gd name="adj" fmla="val 93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txBox="1"/>
            <p:nvPr/>
          </p:nvSpPr>
          <p:spPr>
            <a:xfrm>
              <a:off x="1569544"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TOP PRODUCTS</a:t>
              </a:r>
              <a:endParaRPr sz="1000">
                <a:solidFill>
                  <a:srgbClr val="999999"/>
                </a:solidFill>
                <a:latin typeface="Open Sans SemiBold"/>
                <a:ea typeface="Open Sans SemiBold"/>
                <a:cs typeface="Open Sans SemiBold"/>
                <a:sym typeface="Open Sans SemiBold"/>
              </a:endParaRPr>
            </a:p>
          </p:txBody>
        </p:sp>
        <p:grpSp>
          <p:nvGrpSpPr>
            <p:cNvPr id="1976" name="Google Shape;1976;p42"/>
            <p:cNvGrpSpPr/>
            <p:nvPr/>
          </p:nvGrpSpPr>
          <p:grpSpPr>
            <a:xfrm>
              <a:off x="4158360" y="3530394"/>
              <a:ext cx="37399" cy="167034"/>
              <a:chOff x="7565775" y="1608325"/>
              <a:chExt cx="45900" cy="205050"/>
            </a:xfrm>
          </p:grpSpPr>
          <p:sp>
            <p:nvSpPr>
              <p:cNvPr id="1977" name="Google Shape;1977;p42"/>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0" name="Google Shape;1980;p42"/>
            <p:cNvSpPr txBox="1"/>
            <p:nvPr/>
          </p:nvSpPr>
          <p:spPr>
            <a:xfrm>
              <a:off x="4591819" y="3458100"/>
              <a:ext cx="15876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9999"/>
                  </a:solidFill>
                  <a:latin typeface="Open Sans SemiBold"/>
                  <a:ea typeface="Open Sans SemiBold"/>
                  <a:cs typeface="Open Sans SemiBold"/>
                  <a:sym typeface="Open Sans SemiBold"/>
                </a:rPr>
                <a:t>VENDOR SCORECARD</a:t>
              </a:r>
              <a:endParaRPr sz="1000">
                <a:solidFill>
                  <a:srgbClr val="999999"/>
                </a:solidFill>
                <a:latin typeface="Open Sans SemiBold"/>
                <a:ea typeface="Open Sans SemiBold"/>
                <a:cs typeface="Open Sans SemiBold"/>
                <a:sym typeface="Open Sans SemiBold"/>
              </a:endParaRPr>
            </a:p>
          </p:txBody>
        </p:sp>
        <p:grpSp>
          <p:nvGrpSpPr>
            <p:cNvPr id="1981" name="Google Shape;1981;p42"/>
            <p:cNvGrpSpPr/>
            <p:nvPr/>
          </p:nvGrpSpPr>
          <p:grpSpPr>
            <a:xfrm>
              <a:off x="8704635" y="3530394"/>
              <a:ext cx="37399" cy="167034"/>
              <a:chOff x="7565775" y="1608325"/>
              <a:chExt cx="45900" cy="205050"/>
            </a:xfrm>
          </p:grpSpPr>
          <p:sp>
            <p:nvSpPr>
              <p:cNvPr id="1982" name="Google Shape;1982;p42"/>
              <p:cNvSpPr/>
              <p:nvPr/>
            </p:nvSpPr>
            <p:spPr>
              <a:xfrm>
                <a:off x="7565775" y="160832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a:off x="7565775" y="1687900"/>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a:off x="7565775" y="1767475"/>
                <a:ext cx="45900" cy="45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5" name="Google Shape;1985;p42"/>
            <p:cNvSpPr txBox="1"/>
            <p:nvPr/>
          </p:nvSpPr>
          <p:spPr>
            <a:xfrm>
              <a:off x="7712525" y="1025850"/>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986" name="Google Shape;1986;p42"/>
            <p:cNvSpPr/>
            <p:nvPr/>
          </p:nvSpPr>
          <p:spPr>
            <a:xfrm rot="-2700000">
              <a:off x="8461530" y="113666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txBox="1"/>
            <p:nvPr/>
          </p:nvSpPr>
          <p:spPr>
            <a:xfrm>
              <a:off x="7712525" y="3497213"/>
              <a:ext cx="992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Last 3 months</a:t>
              </a:r>
              <a:endParaRPr sz="700">
                <a:solidFill>
                  <a:srgbClr val="0A2A33"/>
                </a:solidFill>
                <a:latin typeface="Open Sans"/>
                <a:ea typeface="Open Sans"/>
                <a:cs typeface="Open Sans"/>
                <a:sym typeface="Open Sans"/>
              </a:endParaRPr>
            </a:p>
          </p:txBody>
        </p:sp>
        <p:sp>
          <p:nvSpPr>
            <p:cNvPr id="1988" name="Google Shape;1988;p42"/>
            <p:cNvSpPr/>
            <p:nvPr/>
          </p:nvSpPr>
          <p:spPr>
            <a:xfrm rot="-2700000">
              <a:off x="8461530" y="3608031"/>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2"/>
            <p:cNvSpPr txBox="1"/>
            <p:nvPr/>
          </p:nvSpPr>
          <p:spPr>
            <a:xfrm>
              <a:off x="3419647" y="3497213"/>
              <a:ext cx="7761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0A2A33"/>
                  </a:solidFill>
                  <a:latin typeface="Open Sans"/>
                  <a:ea typeface="Open Sans"/>
                  <a:cs typeface="Open Sans"/>
                  <a:sym typeface="Open Sans"/>
                </a:rPr>
                <a:t>This week</a:t>
              </a:r>
              <a:endParaRPr sz="700">
                <a:solidFill>
                  <a:srgbClr val="0A2A33"/>
                </a:solidFill>
                <a:latin typeface="Open Sans"/>
                <a:ea typeface="Open Sans"/>
                <a:cs typeface="Open Sans"/>
                <a:sym typeface="Open Sans"/>
              </a:endParaRPr>
            </a:p>
          </p:txBody>
        </p:sp>
        <p:sp>
          <p:nvSpPr>
            <p:cNvPr id="1990" name="Google Shape;1990;p42"/>
            <p:cNvSpPr/>
            <p:nvPr/>
          </p:nvSpPr>
          <p:spPr>
            <a:xfrm rot="-2700000">
              <a:off x="3952643" y="3608018"/>
              <a:ext cx="49639" cy="49639"/>
            </a:xfrm>
            <a:prstGeom prst="rtTriangle">
              <a:avLst/>
            </a:prstGeom>
            <a:solidFill>
              <a:srgbClr val="0A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1" name="Google Shape;1991;p42"/>
            <p:cNvCxnSpPr/>
            <p:nvPr/>
          </p:nvCxnSpPr>
          <p:spPr>
            <a:xfrm>
              <a:off x="4960975" y="1570250"/>
              <a:ext cx="0" cy="1172700"/>
            </a:xfrm>
            <a:prstGeom prst="straightConnector1">
              <a:avLst/>
            </a:prstGeom>
            <a:noFill/>
            <a:ln w="9525" cap="flat" cmpd="sng">
              <a:solidFill>
                <a:srgbClr val="434343"/>
              </a:solidFill>
              <a:prstDash val="solid"/>
              <a:round/>
              <a:headEnd type="none" w="med" len="med"/>
              <a:tailEnd type="none" w="med" len="med"/>
            </a:ln>
          </p:spPr>
        </p:cxnSp>
        <p:cxnSp>
          <p:nvCxnSpPr>
            <p:cNvPr id="1992" name="Google Shape;1992;p42"/>
            <p:cNvCxnSpPr/>
            <p:nvPr/>
          </p:nvCxnSpPr>
          <p:spPr>
            <a:xfrm rot="10800000">
              <a:off x="4952875" y="2748475"/>
              <a:ext cx="3416400" cy="0"/>
            </a:xfrm>
            <a:prstGeom prst="straightConnector1">
              <a:avLst/>
            </a:prstGeom>
            <a:noFill/>
            <a:ln w="9525" cap="flat" cmpd="sng">
              <a:solidFill>
                <a:srgbClr val="434343"/>
              </a:solidFill>
              <a:prstDash val="solid"/>
              <a:round/>
              <a:headEnd type="none" w="med" len="med"/>
              <a:tailEnd type="none" w="med" len="med"/>
            </a:ln>
          </p:spPr>
        </p:cxnSp>
        <p:sp>
          <p:nvSpPr>
            <p:cNvPr id="1993" name="Google Shape;1993;p42"/>
            <p:cNvSpPr txBox="1"/>
            <p:nvPr/>
          </p:nvSpPr>
          <p:spPr>
            <a:xfrm>
              <a:off x="4952900"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July</a:t>
              </a:r>
              <a:endParaRPr sz="600">
                <a:solidFill>
                  <a:srgbClr val="999999"/>
                </a:solidFill>
                <a:latin typeface="Open Sans"/>
                <a:ea typeface="Open Sans"/>
                <a:cs typeface="Open Sans"/>
                <a:sym typeface="Open Sans"/>
              </a:endParaRPr>
            </a:p>
          </p:txBody>
        </p:sp>
        <p:sp>
          <p:nvSpPr>
            <p:cNvPr id="1994" name="Google Shape;1994;p42"/>
            <p:cNvSpPr txBox="1"/>
            <p:nvPr/>
          </p:nvSpPr>
          <p:spPr>
            <a:xfrm>
              <a:off x="6091627"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Aug</a:t>
              </a:r>
              <a:endParaRPr sz="600">
                <a:solidFill>
                  <a:srgbClr val="999999"/>
                </a:solidFill>
                <a:latin typeface="Open Sans"/>
                <a:ea typeface="Open Sans"/>
                <a:cs typeface="Open Sans"/>
                <a:sym typeface="Open Sans"/>
              </a:endParaRPr>
            </a:p>
          </p:txBody>
        </p:sp>
        <p:sp>
          <p:nvSpPr>
            <p:cNvPr id="1995" name="Google Shape;1995;p42"/>
            <p:cNvSpPr txBox="1"/>
            <p:nvPr/>
          </p:nvSpPr>
          <p:spPr>
            <a:xfrm>
              <a:off x="7230455" y="27008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Sep</a:t>
              </a:r>
              <a:endParaRPr sz="600">
                <a:solidFill>
                  <a:srgbClr val="999999"/>
                </a:solidFill>
                <a:latin typeface="Open Sans"/>
                <a:ea typeface="Open Sans"/>
                <a:cs typeface="Open Sans"/>
                <a:sym typeface="Open Sans"/>
              </a:endParaRPr>
            </a:p>
          </p:txBody>
        </p:sp>
        <p:sp>
          <p:nvSpPr>
            <p:cNvPr id="1996" name="Google Shape;1996;p42"/>
            <p:cNvSpPr/>
            <p:nvPr/>
          </p:nvSpPr>
          <p:spPr>
            <a:xfrm>
              <a:off x="4960975" y="1730000"/>
              <a:ext cx="3416325" cy="653950"/>
            </a:xfrm>
            <a:custGeom>
              <a:avLst/>
              <a:gdLst/>
              <a:ahLst/>
              <a:cxnLst/>
              <a:rect l="l" t="t" r="r" b="b"/>
              <a:pathLst>
                <a:path w="136653" h="26158" extrusionOk="0">
                  <a:moveTo>
                    <a:pt x="0" y="26158"/>
                  </a:moveTo>
                  <a:cubicBezTo>
                    <a:pt x="3758" y="24880"/>
                    <a:pt x="14282" y="19168"/>
                    <a:pt x="22550" y="18491"/>
                  </a:cubicBezTo>
                  <a:cubicBezTo>
                    <a:pt x="30818" y="17815"/>
                    <a:pt x="42018" y="23678"/>
                    <a:pt x="49610" y="22099"/>
                  </a:cubicBezTo>
                  <a:cubicBezTo>
                    <a:pt x="57202" y="20521"/>
                    <a:pt x="61111" y="11350"/>
                    <a:pt x="68101" y="9020"/>
                  </a:cubicBezTo>
                  <a:cubicBezTo>
                    <a:pt x="75092" y="6690"/>
                    <a:pt x="83961" y="9095"/>
                    <a:pt x="91553" y="8118"/>
                  </a:cubicBezTo>
                  <a:cubicBezTo>
                    <a:pt x="99145" y="7141"/>
                    <a:pt x="106135" y="4510"/>
                    <a:pt x="113652" y="3157"/>
                  </a:cubicBezTo>
                  <a:cubicBezTo>
                    <a:pt x="121169" y="1804"/>
                    <a:pt x="132820" y="526"/>
                    <a:pt x="136653" y="0"/>
                  </a:cubicBezTo>
                </a:path>
              </a:pathLst>
            </a:custGeom>
            <a:noFill/>
            <a:ln w="28575" cap="flat" cmpd="sng">
              <a:solidFill>
                <a:srgbClr val="E06666"/>
              </a:solidFill>
              <a:prstDash val="solid"/>
              <a:round/>
              <a:headEnd type="none" w="med" len="med"/>
              <a:tailEnd type="none" w="med" len="med"/>
            </a:ln>
          </p:spPr>
        </p:sp>
        <p:sp>
          <p:nvSpPr>
            <p:cNvPr id="1997" name="Google Shape;1997;p42"/>
            <p:cNvSpPr/>
            <p:nvPr/>
          </p:nvSpPr>
          <p:spPr>
            <a:xfrm>
              <a:off x="4972250" y="2316300"/>
              <a:ext cx="3405050" cy="300675"/>
            </a:xfrm>
            <a:custGeom>
              <a:avLst/>
              <a:gdLst/>
              <a:ahLst/>
              <a:cxnLst/>
              <a:rect l="l" t="t" r="r" b="b"/>
              <a:pathLst>
                <a:path w="136202" h="12027" extrusionOk="0">
                  <a:moveTo>
                    <a:pt x="0" y="9471"/>
                  </a:moveTo>
                  <a:cubicBezTo>
                    <a:pt x="3758" y="9697"/>
                    <a:pt x="14432" y="10448"/>
                    <a:pt x="22550" y="10824"/>
                  </a:cubicBezTo>
                  <a:cubicBezTo>
                    <a:pt x="30668" y="11200"/>
                    <a:pt x="41191" y="12327"/>
                    <a:pt x="48708" y="11726"/>
                  </a:cubicBezTo>
                  <a:cubicBezTo>
                    <a:pt x="56225" y="11125"/>
                    <a:pt x="60735" y="7817"/>
                    <a:pt x="67650" y="7216"/>
                  </a:cubicBezTo>
                  <a:cubicBezTo>
                    <a:pt x="74565" y="6615"/>
                    <a:pt x="82608" y="8795"/>
                    <a:pt x="90200" y="8118"/>
                  </a:cubicBezTo>
                  <a:cubicBezTo>
                    <a:pt x="97792" y="7442"/>
                    <a:pt x="105534" y="4510"/>
                    <a:pt x="113201" y="3157"/>
                  </a:cubicBezTo>
                  <a:cubicBezTo>
                    <a:pt x="120868" y="1804"/>
                    <a:pt x="132369" y="526"/>
                    <a:pt x="136202" y="0"/>
                  </a:cubicBezTo>
                </a:path>
              </a:pathLst>
            </a:custGeom>
            <a:noFill/>
            <a:ln w="28575" cap="flat" cmpd="sng">
              <a:solidFill>
                <a:srgbClr val="F1C232"/>
              </a:solidFill>
              <a:prstDash val="solid"/>
              <a:round/>
              <a:headEnd type="none" w="med" len="med"/>
              <a:tailEnd type="none" w="med" len="med"/>
            </a:ln>
          </p:spPr>
        </p:sp>
        <p:sp>
          <p:nvSpPr>
            <p:cNvPr id="1998" name="Google Shape;1998;p42"/>
            <p:cNvSpPr/>
            <p:nvPr/>
          </p:nvSpPr>
          <p:spPr>
            <a:xfrm>
              <a:off x="4960975" y="2087042"/>
              <a:ext cx="3427600" cy="398375"/>
            </a:xfrm>
            <a:custGeom>
              <a:avLst/>
              <a:gdLst/>
              <a:ahLst/>
              <a:cxnLst/>
              <a:rect l="l" t="t" r="r" b="b"/>
              <a:pathLst>
                <a:path w="137104" h="15935" extrusionOk="0">
                  <a:moveTo>
                    <a:pt x="0" y="15935"/>
                  </a:moveTo>
                  <a:cubicBezTo>
                    <a:pt x="3683" y="14732"/>
                    <a:pt x="13906" y="10673"/>
                    <a:pt x="22099" y="8719"/>
                  </a:cubicBezTo>
                  <a:cubicBezTo>
                    <a:pt x="30292" y="6765"/>
                    <a:pt x="41567" y="4961"/>
                    <a:pt x="49159" y="4209"/>
                  </a:cubicBezTo>
                  <a:cubicBezTo>
                    <a:pt x="56751" y="3457"/>
                    <a:pt x="60660" y="4886"/>
                    <a:pt x="67650" y="4209"/>
                  </a:cubicBezTo>
                  <a:cubicBezTo>
                    <a:pt x="74641" y="3533"/>
                    <a:pt x="83435" y="451"/>
                    <a:pt x="91102" y="150"/>
                  </a:cubicBezTo>
                  <a:cubicBezTo>
                    <a:pt x="98769" y="-151"/>
                    <a:pt x="105985" y="1729"/>
                    <a:pt x="113652" y="2405"/>
                  </a:cubicBezTo>
                  <a:cubicBezTo>
                    <a:pt x="121319" y="3082"/>
                    <a:pt x="133195" y="3908"/>
                    <a:pt x="137104" y="4209"/>
                  </a:cubicBezTo>
                </a:path>
              </a:pathLst>
            </a:custGeom>
            <a:noFill/>
            <a:ln w="28575" cap="flat" cmpd="sng">
              <a:solidFill>
                <a:srgbClr val="6AA84F"/>
              </a:solidFill>
              <a:prstDash val="solid"/>
              <a:round/>
              <a:headEnd type="none" w="med" len="med"/>
              <a:tailEnd type="none" w="med" len="med"/>
            </a:ln>
          </p:spPr>
        </p:sp>
        <p:sp>
          <p:nvSpPr>
            <p:cNvPr id="1999" name="Google Shape;1999;p42"/>
            <p:cNvSpPr/>
            <p:nvPr/>
          </p:nvSpPr>
          <p:spPr>
            <a:xfrm>
              <a:off x="600" y="913099"/>
              <a:ext cx="1138800" cy="441300"/>
            </a:xfrm>
            <a:prstGeom prst="rect">
              <a:avLst/>
            </a:prstGeom>
            <a:solidFill>
              <a:srgbClr val="FFFF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txBox="1"/>
            <p:nvPr/>
          </p:nvSpPr>
          <p:spPr>
            <a:xfrm>
              <a:off x="0" y="992604"/>
              <a:ext cx="11400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rgbClr val="FFFFFF"/>
                  </a:solidFill>
                  <a:latin typeface="Open Sans"/>
                  <a:ea typeface="Open Sans"/>
                  <a:cs typeface="Open Sans"/>
                  <a:sym typeface="Open Sans"/>
                </a:rPr>
                <a:t>HOME</a:t>
              </a:r>
              <a:endParaRPr sz="900">
                <a:solidFill>
                  <a:srgbClr val="FFFFFF"/>
                </a:solidFill>
                <a:latin typeface="Open Sans"/>
                <a:ea typeface="Open Sans"/>
                <a:cs typeface="Open Sans"/>
                <a:sym typeface="Open Sans"/>
              </a:endParaRPr>
            </a:p>
          </p:txBody>
        </p:sp>
        <p:sp>
          <p:nvSpPr>
            <p:cNvPr id="2001" name="Google Shape;2001;p42"/>
            <p:cNvSpPr/>
            <p:nvPr/>
          </p:nvSpPr>
          <p:spPr>
            <a:xfrm>
              <a:off x="4960975" y="1831475"/>
              <a:ext cx="3416325" cy="210475"/>
            </a:xfrm>
            <a:custGeom>
              <a:avLst/>
              <a:gdLst/>
              <a:ahLst/>
              <a:cxnLst/>
              <a:rect l="l" t="t" r="r" b="b"/>
              <a:pathLst>
                <a:path w="136653" h="8419" extrusionOk="0">
                  <a:moveTo>
                    <a:pt x="0" y="6765"/>
                  </a:moveTo>
                  <a:cubicBezTo>
                    <a:pt x="3758" y="6765"/>
                    <a:pt x="14432" y="7442"/>
                    <a:pt x="22550" y="6765"/>
                  </a:cubicBezTo>
                  <a:cubicBezTo>
                    <a:pt x="30668" y="6089"/>
                    <a:pt x="40966" y="2481"/>
                    <a:pt x="48708" y="2706"/>
                  </a:cubicBezTo>
                  <a:cubicBezTo>
                    <a:pt x="56450" y="2932"/>
                    <a:pt x="61937" y="7517"/>
                    <a:pt x="69003" y="8118"/>
                  </a:cubicBezTo>
                  <a:cubicBezTo>
                    <a:pt x="76069" y="8719"/>
                    <a:pt x="83661" y="7366"/>
                    <a:pt x="91102" y="6314"/>
                  </a:cubicBezTo>
                  <a:cubicBezTo>
                    <a:pt x="98544" y="5262"/>
                    <a:pt x="106060" y="2856"/>
                    <a:pt x="113652" y="1804"/>
                  </a:cubicBezTo>
                  <a:cubicBezTo>
                    <a:pt x="121244" y="752"/>
                    <a:pt x="132820" y="301"/>
                    <a:pt x="136653" y="0"/>
                  </a:cubicBezTo>
                </a:path>
              </a:pathLst>
            </a:custGeom>
            <a:noFill/>
            <a:ln w="28575" cap="flat" cmpd="sng">
              <a:solidFill>
                <a:srgbClr val="4ABAEB"/>
              </a:solidFill>
              <a:prstDash val="solid"/>
              <a:round/>
              <a:headEnd type="none" w="med" len="med"/>
              <a:tailEnd type="none" w="med" len="med"/>
            </a:ln>
          </p:spPr>
        </p:sp>
        <p:pic>
          <p:nvPicPr>
            <p:cNvPr id="2002" name="Google Shape;2002;p42"/>
            <p:cNvPicPr preferRelativeResize="0"/>
            <p:nvPr/>
          </p:nvPicPr>
          <p:blipFill>
            <a:blip r:embed="rId4">
              <a:alphaModFix/>
            </a:blip>
            <a:stretch>
              <a:fillRect/>
            </a:stretch>
          </p:blipFill>
          <p:spPr>
            <a:xfrm>
              <a:off x="349827" y="246082"/>
              <a:ext cx="440351" cy="441297"/>
            </a:xfrm>
            <a:prstGeom prst="rect">
              <a:avLst/>
            </a:prstGeom>
            <a:noFill/>
            <a:ln>
              <a:noFill/>
            </a:ln>
          </p:spPr>
        </p:pic>
        <p:sp>
          <p:nvSpPr>
            <p:cNvPr id="2003" name="Google Shape;2003;p42"/>
            <p:cNvSpPr txBox="1"/>
            <p:nvPr/>
          </p:nvSpPr>
          <p:spPr>
            <a:xfrm>
              <a:off x="4675188" y="2511650"/>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100</a:t>
              </a:r>
              <a:endParaRPr sz="600">
                <a:solidFill>
                  <a:srgbClr val="999999"/>
                </a:solidFill>
                <a:latin typeface="Open Sans"/>
                <a:ea typeface="Open Sans"/>
                <a:cs typeface="Open Sans"/>
                <a:sym typeface="Open Sans"/>
              </a:endParaRPr>
            </a:p>
          </p:txBody>
        </p:sp>
        <p:sp>
          <p:nvSpPr>
            <p:cNvPr id="2004" name="Google Shape;2004;p42"/>
            <p:cNvSpPr txBox="1"/>
            <p:nvPr/>
          </p:nvSpPr>
          <p:spPr>
            <a:xfrm>
              <a:off x="4670288" y="22899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200</a:t>
              </a:r>
              <a:endParaRPr sz="600">
                <a:solidFill>
                  <a:srgbClr val="999999"/>
                </a:solidFill>
                <a:latin typeface="Open Sans"/>
                <a:ea typeface="Open Sans"/>
                <a:cs typeface="Open Sans"/>
                <a:sym typeface="Open Sans"/>
              </a:endParaRPr>
            </a:p>
          </p:txBody>
        </p:sp>
        <p:sp>
          <p:nvSpPr>
            <p:cNvPr id="2005" name="Google Shape;2005;p42"/>
            <p:cNvSpPr txBox="1"/>
            <p:nvPr/>
          </p:nvSpPr>
          <p:spPr>
            <a:xfrm>
              <a:off x="4670288" y="20738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300</a:t>
              </a:r>
              <a:endParaRPr sz="600">
                <a:solidFill>
                  <a:srgbClr val="999999"/>
                </a:solidFill>
                <a:latin typeface="Open Sans"/>
                <a:ea typeface="Open Sans"/>
                <a:cs typeface="Open Sans"/>
                <a:sym typeface="Open Sans"/>
              </a:endParaRPr>
            </a:p>
          </p:txBody>
        </p:sp>
        <p:sp>
          <p:nvSpPr>
            <p:cNvPr id="2006" name="Google Shape;2006;p42"/>
            <p:cNvSpPr txBox="1"/>
            <p:nvPr/>
          </p:nvSpPr>
          <p:spPr>
            <a:xfrm>
              <a:off x="4675188" y="1857713"/>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400</a:t>
              </a:r>
              <a:endParaRPr sz="600">
                <a:solidFill>
                  <a:srgbClr val="999999"/>
                </a:solidFill>
                <a:latin typeface="Open Sans"/>
                <a:ea typeface="Open Sans"/>
                <a:cs typeface="Open Sans"/>
                <a:sym typeface="Open Sans"/>
              </a:endParaRPr>
            </a:p>
          </p:txBody>
        </p:sp>
        <p:sp>
          <p:nvSpPr>
            <p:cNvPr id="2007" name="Google Shape;2007;p42"/>
            <p:cNvSpPr txBox="1"/>
            <p:nvPr/>
          </p:nvSpPr>
          <p:spPr>
            <a:xfrm>
              <a:off x="4670288" y="1635975"/>
              <a:ext cx="3495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500</a:t>
              </a:r>
              <a:endParaRPr sz="600">
                <a:solidFill>
                  <a:srgbClr val="999999"/>
                </a:solidFill>
                <a:latin typeface="Open Sans"/>
                <a:ea typeface="Open Sans"/>
                <a:cs typeface="Open Sans"/>
                <a:sym typeface="Open Sans"/>
              </a:endParaRPr>
            </a:p>
          </p:txBody>
        </p:sp>
        <p:sp>
          <p:nvSpPr>
            <p:cNvPr id="2008" name="Google Shape;2008;p42"/>
            <p:cNvSpPr txBox="1"/>
            <p:nvPr/>
          </p:nvSpPr>
          <p:spPr>
            <a:xfrm>
              <a:off x="4728025" y="39814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1</a:t>
              </a:r>
              <a:endParaRPr sz="800">
                <a:solidFill>
                  <a:srgbClr val="434343"/>
                </a:solidFill>
                <a:latin typeface="Open Sans"/>
                <a:ea typeface="Open Sans"/>
                <a:cs typeface="Open Sans"/>
                <a:sym typeface="Open Sans"/>
              </a:endParaRPr>
            </a:p>
          </p:txBody>
        </p:sp>
        <p:sp>
          <p:nvSpPr>
            <p:cNvPr id="2009" name="Google Shape;2009;p42"/>
            <p:cNvSpPr txBox="1"/>
            <p:nvPr/>
          </p:nvSpPr>
          <p:spPr>
            <a:xfrm>
              <a:off x="4728025" y="424302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2</a:t>
              </a:r>
              <a:endParaRPr sz="800">
                <a:solidFill>
                  <a:srgbClr val="434343"/>
                </a:solidFill>
                <a:latin typeface="Open Sans"/>
                <a:ea typeface="Open Sans"/>
                <a:cs typeface="Open Sans"/>
                <a:sym typeface="Open Sans"/>
              </a:endParaRPr>
            </a:p>
          </p:txBody>
        </p:sp>
        <p:sp>
          <p:nvSpPr>
            <p:cNvPr id="2010" name="Google Shape;2010;p42"/>
            <p:cNvSpPr txBox="1"/>
            <p:nvPr/>
          </p:nvSpPr>
          <p:spPr>
            <a:xfrm>
              <a:off x="4728025" y="4504575"/>
              <a:ext cx="8934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latin typeface="Open Sans"/>
                  <a:ea typeface="Open Sans"/>
                  <a:cs typeface="Open Sans"/>
                  <a:sym typeface="Open Sans"/>
                </a:rPr>
                <a:t>Vendor 3</a:t>
              </a:r>
              <a:endParaRPr sz="800">
                <a:solidFill>
                  <a:srgbClr val="434343"/>
                </a:solidFill>
                <a:latin typeface="Open Sans"/>
                <a:ea typeface="Open Sans"/>
                <a:cs typeface="Open Sans"/>
                <a:sym typeface="Open Sans"/>
              </a:endParaRPr>
            </a:p>
          </p:txBody>
        </p:sp>
        <p:sp>
          <p:nvSpPr>
            <p:cNvPr id="2011" name="Google Shape;2011;p42"/>
            <p:cNvSpPr txBox="1"/>
            <p:nvPr/>
          </p:nvSpPr>
          <p:spPr>
            <a:xfrm>
              <a:off x="542067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a:t>
              </a:r>
              <a:endParaRPr sz="600">
                <a:solidFill>
                  <a:srgbClr val="999999"/>
                </a:solidFill>
                <a:latin typeface="Open Sans"/>
                <a:ea typeface="Open Sans"/>
                <a:cs typeface="Open Sans"/>
                <a:sym typeface="Open Sans"/>
              </a:endParaRPr>
            </a:p>
          </p:txBody>
        </p:sp>
        <p:sp>
          <p:nvSpPr>
            <p:cNvPr id="2012" name="Google Shape;2012;p42"/>
            <p:cNvSpPr txBox="1"/>
            <p:nvPr/>
          </p:nvSpPr>
          <p:spPr>
            <a:xfrm>
              <a:off x="5684425" y="3832238"/>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7/7</a:t>
              </a:r>
              <a:endParaRPr sz="600">
                <a:solidFill>
                  <a:srgbClr val="999999"/>
                </a:solidFill>
                <a:latin typeface="Open Sans"/>
                <a:ea typeface="Open Sans"/>
                <a:cs typeface="Open Sans"/>
                <a:sym typeface="Open Sans"/>
              </a:endParaRPr>
            </a:p>
          </p:txBody>
        </p:sp>
        <p:sp>
          <p:nvSpPr>
            <p:cNvPr id="2013" name="Google Shape;2013;p42"/>
            <p:cNvSpPr txBox="1"/>
            <p:nvPr/>
          </p:nvSpPr>
          <p:spPr>
            <a:xfrm>
              <a:off x="590707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7/14</a:t>
              </a:r>
              <a:endParaRPr sz="600">
                <a:solidFill>
                  <a:srgbClr val="999999"/>
                </a:solidFill>
                <a:latin typeface="Open Sans"/>
                <a:ea typeface="Open Sans"/>
                <a:cs typeface="Open Sans"/>
                <a:sym typeface="Open Sans"/>
              </a:endParaRPr>
            </a:p>
          </p:txBody>
        </p:sp>
        <p:sp>
          <p:nvSpPr>
            <p:cNvPr id="2014" name="Google Shape;2014;p42"/>
            <p:cNvSpPr txBox="1"/>
            <p:nvPr/>
          </p:nvSpPr>
          <p:spPr>
            <a:xfrm>
              <a:off x="6179425" y="3832238"/>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7/21</a:t>
              </a:r>
              <a:endParaRPr sz="600">
                <a:solidFill>
                  <a:srgbClr val="999999"/>
                </a:solidFill>
                <a:latin typeface="Open Sans"/>
                <a:ea typeface="Open Sans"/>
                <a:cs typeface="Open Sans"/>
                <a:sym typeface="Open Sans"/>
              </a:endParaRPr>
            </a:p>
          </p:txBody>
        </p:sp>
        <p:sp>
          <p:nvSpPr>
            <p:cNvPr id="2015" name="Google Shape;2015;p42"/>
            <p:cNvSpPr txBox="1"/>
            <p:nvPr/>
          </p:nvSpPr>
          <p:spPr>
            <a:xfrm>
              <a:off x="647477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a:t>
              </a:r>
              <a:endParaRPr sz="600">
                <a:solidFill>
                  <a:srgbClr val="999999"/>
                </a:solidFill>
                <a:latin typeface="Open Sans"/>
                <a:ea typeface="Open Sans"/>
                <a:cs typeface="Open Sans"/>
                <a:sym typeface="Open Sans"/>
              </a:endParaRPr>
            </a:p>
          </p:txBody>
        </p:sp>
        <p:sp>
          <p:nvSpPr>
            <p:cNvPr id="2016" name="Google Shape;2016;p42"/>
            <p:cNvSpPr txBox="1"/>
            <p:nvPr/>
          </p:nvSpPr>
          <p:spPr>
            <a:xfrm>
              <a:off x="6738525"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8/7</a:t>
              </a:r>
              <a:endParaRPr sz="600">
                <a:solidFill>
                  <a:srgbClr val="999999"/>
                </a:solidFill>
                <a:latin typeface="Open Sans"/>
                <a:ea typeface="Open Sans"/>
                <a:cs typeface="Open Sans"/>
                <a:sym typeface="Open Sans"/>
              </a:endParaRPr>
            </a:p>
          </p:txBody>
        </p:sp>
        <p:sp>
          <p:nvSpPr>
            <p:cNvPr id="2017" name="Google Shape;2017;p42"/>
            <p:cNvSpPr txBox="1"/>
            <p:nvPr/>
          </p:nvSpPr>
          <p:spPr>
            <a:xfrm>
              <a:off x="696117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8/14</a:t>
              </a:r>
              <a:endParaRPr sz="600">
                <a:solidFill>
                  <a:srgbClr val="999999"/>
                </a:solidFill>
                <a:latin typeface="Open Sans"/>
                <a:ea typeface="Open Sans"/>
                <a:cs typeface="Open Sans"/>
                <a:sym typeface="Open Sans"/>
              </a:endParaRPr>
            </a:p>
          </p:txBody>
        </p:sp>
        <p:sp>
          <p:nvSpPr>
            <p:cNvPr id="2018" name="Google Shape;2018;p42"/>
            <p:cNvSpPr txBox="1"/>
            <p:nvPr/>
          </p:nvSpPr>
          <p:spPr>
            <a:xfrm>
              <a:off x="7233525"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8/21</a:t>
              </a:r>
              <a:endParaRPr sz="600">
                <a:solidFill>
                  <a:srgbClr val="999999"/>
                </a:solidFill>
                <a:latin typeface="Open Sans"/>
                <a:ea typeface="Open Sans"/>
                <a:cs typeface="Open Sans"/>
                <a:sym typeface="Open Sans"/>
              </a:endParaRPr>
            </a:p>
          </p:txBody>
        </p:sp>
        <p:sp>
          <p:nvSpPr>
            <p:cNvPr id="2019" name="Google Shape;2019;p42"/>
            <p:cNvSpPr txBox="1"/>
            <p:nvPr/>
          </p:nvSpPr>
          <p:spPr>
            <a:xfrm>
              <a:off x="749835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a:t>
              </a:r>
              <a:endParaRPr sz="600">
                <a:solidFill>
                  <a:srgbClr val="999999"/>
                </a:solidFill>
                <a:latin typeface="Open Sans"/>
                <a:ea typeface="Open Sans"/>
                <a:cs typeface="Open Sans"/>
                <a:sym typeface="Open Sans"/>
              </a:endParaRPr>
            </a:p>
          </p:txBody>
        </p:sp>
        <p:sp>
          <p:nvSpPr>
            <p:cNvPr id="2020" name="Google Shape;2020;p42"/>
            <p:cNvSpPr txBox="1"/>
            <p:nvPr/>
          </p:nvSpPr>
          <p:spPr>
            <a:xfrm>
              <a:off x="7762100" y="3832250"/>
              <a:ext cx="3183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9/7</a:t>
              </a:r>
              <a:endParaRPr sz="600">
                <a:solidFill>
                  <a:srgbClr val="999999"/>
                </a:solidFill>
                <a:latin typeface="Open Sans"/>
                <a:ea typeface="Open Sans"/>
                <a:cs typeface="Open Sans"/>
                <a:sym typeface="Open Sans"/>
              </a:endParaRPr>
            </a:p>
          </p:txBody>
        </p:sp>
        <p:sp>
          <p:nvSpPr>
            <p:cNvPr id="2021" name="Google Shape;2021;p42"/>
            <p:cNvSpPr txBox="1"/>
            <p:nvPr/>
          </p:nvSpPr>
          <p:spPr>
            <a:xfrm>
              <a:off x="798475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9/14</a:t>
              </a:r>
              <a:endParaRPr sz="600">
                <a:solidFill>
                  <a:srgbClr val="999999"/>
                </a:solidFill>
                <a:latin typeface="Open Sans"/>
                <a:ea typeface="Open Sans"/>
                <a:cs typeface="Open Sans"/>
                <a:sym typeface="Open Sans"/>
              </a:endParaRPr>
            </a:p>
          </p:txBody>
        </p:sp>
        <p:sp>
          <p:nvSpPr>
            <p:cNvPr id="2022" name="Google Shape;2022;p42"/>
            <p:cNvSpPr txBox="1"/>
            <p:nvPr/>
          </p:nvSpPr>
          <p:spPr>
            <a:xfrm>
              <a:off x="8257100" y="3832250"/>
              <a:ext cx="349500" cy="1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9/21</a:t>
              </a:r>
              <a:endParaRPr sz="600">
                <a:solidFill>
                  <a:srgbClr val="999999"/>
                </a:solidFill>
                <a:latin typeface="Open Sans"/>
                <a:ea typeface="Open Sans"/>
                <a:cs typeface="Open Sans"/>
                <a:sym typeface="Open Sans"/>
              </a:endParaRPr>
            </a:p>
          </p:txBody>
        </p:sp>
        <p:sp>
          <p:nvSpPr>
            <p:cNvPr id="2023" name="Google Shape;2023;p42"/>
            <p:cNvSpPr/>
            <p:nvPr/>
          </p:nvSpPr>
          <p:spPr>
            <a:xfrm>
              <a:off x="54291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5694200" y="4024000"/>
              <a:ext cx="257100" cy="249000"/>
            </a:xfrm>
            <a:prstGeom prst="rect">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59513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64815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2027" name="Google Shape;2027;p42"/>
            <p:cNvSpPr/>
            <p:nvPr/>
          </p:nvSpPr>
          <p:spPr>
            <a:xfrm>
              <a:off x="67426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70037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7525900" y="402400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7787000" y="4024000"/>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80481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8309200" y="4024000"/>
              <a:ext cx="2655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5429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5951250"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sz="700">
                <a:solidFill>
                  <a:srgbClr val="434343"/>
                </a:solidFill>
                <a:latin typeface="Open Sans ExtraBold"/>
                <a:ea typeface="Open Sans ExtraBold"/>
                <a:cs typeface="Open Sans ExtraBold"/>
                <a:sym typeface="Open Sans ExtraBold"/>
              </a:endParaRPr>
            </a:p>
          </p:txBody>
        </p:sp>
        <p:sp>
          <p:nvSpPr>
            <p:cNvPr id="2035" name="Google Shape;2035;p42"/>
            <p:cNvSpPr/>
            <p:nvPr/>
          </p:nvSpPr>
          <p:spPr>
            <a:xfrm>
              <a:off x="8052100" y="4279538"/>
              <a:ext cx="257100" cy="2490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sp>
          <p:nvSpPr>
            <p:cNvPr id="2036" name="Google Shape;2036;p42"/>
            <p:cNvSpPr/>
            <p:nvPr/>
          </p:nvSpPr>
          <p:spPr>
            <a:xfrm>
              <a:off x="7260575" y="4279550"/>
              <a:ext cx="265500" cy="249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txBox="1"/>
            <p:nvPr/>
          </p:nvSpPr>
          <p:spPr>
            <a:xfrm>
              <a:off x="4810850" y="4808225"/>
              <a:ext cx="4404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Early</a:t>
              </a:r>
              <a:endParaRPr sz="700">
                <a:solidFill>
                  <a:srgbClr val="999999"/>
                </a:solidFill>
                <a:latin typeface="Open Sans"/>
                <a:ea typeface="Open Sans"/>
                <a:cs typeface="Open Sans"/>
                <a:sym typeface="Open Sans"/>
              </a:endParaRPr>
            </a:p>
          </p:txBody>
        </p:sp>
        <p:sp>
          <p:nvSpPr>
            <p:cNvPr id="2038" name="Google Shape;2038;p42"/>
            <p:cNvSpPr/>
            <p:nvPr/>
          </p:nvSpPr>
          <p:spPr>
            <a:xfrm>
              <a:off x="4810850" y="4897625"/>
              <a:ext cx="70200" cy="702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txBox="1"/>
            <p:nvPr/>
          </p:nvSpPr>
          <p:spPr>
            <a:xfrm>
              <a:off x="5288600"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On time</a:t>
              </a:r>
              <a:endParaRPr sz="700">
                <a:solidFill>
                  <a:srgbClr val="999999"/>
                </a:solidFill>
                <a:latin typeface="Open Sans"/>
                <a:ea typeface="Open Sans"/>
                <a:cs typeface="Open Sans"/>
                <a:sym typeface="Open Sans"/>
              </a:endParaRPr>
            </a:p>
          </p:txBody>
        </p:sp>
        <p:sp>
          <p:nvSpPr>
            <p:cNvPr id="2040" name="Google Shape;2040;p42"/>
            <p:cNvSpPr/>
            <p:nvPr/>
          </p:nvSpPr>
          <p:spPr>
            <a:xfrm>
              <a:off x="5288600" y="4897625"/>
              <a:ext cx="70200" cy="702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txBox="1"/>
            <p:nvPr/>
          </p:nvSpPr>
          <p:spPr>
            <a:xfrm>
              <a:off x="5888625" y="4808225"/>
              <a:ext cx="6000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Late</a:t>
              </a:r>
              <a:endParaRPr sz="700">
                <a:solidFill>
                  <a:srgbClr val="999999"/>
                </a:solidFill>
                <a:latin typeface="Open Sans"/>
                <a:ea typeface="Open Sans"/>
                <a:cs typeface="Open Sans"/>
                <a:sym typeface="Open Sans"/>
              </a:endParaRPr>
            </a:p>
          </p:txBody>
        </p:sp>
        <p:sp>
          <p:nvSpPr>
            <p:cNvPr id="2042" name="Google Shape;2042;p42"/>
            <p:cNvSpPr/>
            <p:nvPr/>
          </p:nvSpPr>
          <p:spPr>
            <a:xfrm>
              <a:off x="5888625" y="4897625"/>
              <a:ext cx="70200" cy="702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txBox="1"/>
            <p:nvPr/>
          </p:nvSpPr>
          <p:spPr>
            <a:xfrm>
              <a:off x="6377475" y="4808225"/>
              <a:ext cx="7212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Open Sans"/>
                  <a:ea typeface="Open Sans"/>
                  <a:cs typeface="Open Sans"/>
                  <a:sym typeface="Open Sans"/>
                </a:rPr>
                <a:t>Not arrived</a:t>
              </a:r>
              <a:endParaRPr sz="700">
                <a:solidFill>
                  <a:srgbClr val="999999"/>
                </a:solidFill>
                <a:latin typeface="Open Sans"/>
                <a:ea typeface="Open Sans"/>
                <a:cs typeface="Open Sans"/>
                <a:sym typeface="Open Sans"/>
              </a:endParaRPr>
            </a:p>
          </p:txBody>
        </p:sp>
        <p:sp>
          <p:nvSpPr>
            <p:cNvPr id="2044" name="Google Shape;2044;p42"/>
            <p:cNvSpPr/>
            <p:nvPr/>
          </p:nvSpPr>
          <p:spPr>
            <a:xfrm>
              <a:off x="6377475" y="489762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txBox="1"/>
            <p:nvPr/>
          </p:nvSpPr>
          <p:spPr>
            <a:xfrm>
              <a:off x="7007000" y="4808225"/>
              <a:ext cx="1209900" cy="24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r>
                <a:rPr lang="en" sz="700">
                  <a:solidFill>
                    <a:srgbClr val="999999"/>
                  </a:solidFill>
                  <a:latin typeface="Open Sans"/>
                  <a:ea typeface="Open Sans"/>
                  <a:cs typeface="Open Sans"/>
                  <a:sym typeface="Open Sans"/>
                </a:rPr>
                <a:t> Lost or damaged</a:t>
              </a:r>
              <a:endParaRPr sz="700">
                <a:solidFill>
                  <a:srgbClr val="999999"/>
                </a:solidFill>
                <a:latin typeface="Open Sans"/>
                <a:ea typeface="Open Sans"/>
                <a:cs typeface="Open Sans"/>
                <a:sym typeface="Open Sans"/>
              </a:endParaRPr>
            </a:p>
          </p:txBody>
        </p:sp>
        <p:sp>
          <p:nvSpPr>
            <p:cNvPr id="2046" name="Google Shape;2046;p42"/>
            <p:cNvSpPr/>
            <p:nvPr/>
          </p:nvSpPr>
          <p:spPr>
            <a:xfrm>
              <a:off x="5694200" y="4528550"/>
              <a:ext cx="257100" cy="249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6208400" y="4528550"/>
              <a:ext cx="2730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7528950" y="4528550"/>
              <a:ext cx="257100" cy="2550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34343"/>
                  </a:solidFill>
                  <a:latin typeface="Open Sans ExtraBold"/>
                  <a:ea typeface="Open Sans ExtraBold"/>
                  <a:cs typeface="Open Sans ExtraBold"/>
                  <a:sym typeface="Open Sans ExtraBold"/>
                </a:rPr>
                <a:t>!</a:t>
              </a:r>
              <a:endParaRPr>
                <a:solidFill>
                  <a:srgbClr val="434343"/>
                </a:solidFill>
              </a:endParaRPr>
            </a:p>
          </p:txBody>
        </p:sp>
        <p:cxnSp>
          <p:nvCxnSpPr>
            <p:cNvPr id="2049" name="Google Shape;2049;p42"/>
            <p:cNvCxnSpPr/>
            <p:nvPr/>
          </p:nvCxnSpPr>
          <p:spPr>
            <a:xfrm>
              <a:off x="1810775" y="3910400"/>
              <a:ext cx="0" cy="1088700"/>
            </a:xfrm>
            <a:prstGeom prst="straightConnector1">
              <a:avLst/>
            </a:prstGeom>
            <a:noFill/>
            <a:ln w="9525" cap="flat" cmpd="sng">
              <a:solidFill>
                <a:srgbClr val="999999"/>
              </a:solidFill>
              <a:prstDash val="solid"/>
              <a:round/>
              <a:headEnd type="none" w="med" len="med"/>
              <a:tailEnd type="none" w="med" len="med"/>
            </a:ln>
          </p:spPr>
        </p:cxnSp>
        <p:cxnSp>
          <p:nvCxnSpPr>
            <p:cNvPr id="2050" name="Google Shape;2050;p42"/>
            <p:cNvCxnSpPr/>
            <p:nvPr/>
          </p:nvCxnSpPr>
          <p:spPr>
            <a:xfrm rot="10800000">
              <a:off x="1828750" y="4999100"/>
              <a:ext cx="2159400" cy="0"/>
            </a:xfrm>
            <a:prstGeom prst="straightConnector1">
              <a:avLst/>
            </a:prstGeom>
            <a:noFill/>
            <a:ln w="9525" cap="flat" cmpd="sng">
              <a:solidFill>
                <a:srgbClr val="999999"/>
              </a:solidFill>
              <a:prstDash val="solid"/>
              <a:round/>
              <a:headEnd type="none" w="med" len="med"/>
              <a:tailEnd type="none" w="med" len="med"/>
            </a:ln>
          </p:spPr>
        </p:cxnSp>
        <p:sp>
          <p:nvSpPr>
            <p:cNvPr id="2051" name="Google Shape;2051;p42"/>
            <p:cNvSpPr txBox="1"/>
            <p:nvPr/>
          </p:nvSpPr>
          <p:spPr>
            <a:xfrm>
              <a:off x="2335738" y="4968425"/>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Customers</a:t>
              </a:r>
              <a:endParaRPr sz="600">
                <a:solidFill>
                  <a:srgbClr val="999999"/>
                </a:solidFill>
                <a:latin typeface="Open Sans"/>
                <a:ea typeface="Open Sans"/>
                <a:cs typeface="Open Sans"/>
                <a:sym typeface="Open Sans"/>
              </a:endParaRPr>
            </a:p>
          </p:txBody>
        </p:sp>
        <p:sp>
          <p:nvSpPr>
            <p:cNvPr id="2052" name="Google Shape;2052;p42"/>
            <p:cNvSpPr txBox="1"/>
            <p:nvPr/>
          </p:nvSpPr>
          <p:spPr>
            <a:xfrm rot="-5400000">
              <a:off x="1106700" y="4414250"/>
              <a:ext cx="1138800" cy="2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Sales</a:t>
              </a:r>
              <a:endParaRPr sz="600">
                <a:solidFill>
                  <a:srgbClr val="999999"/>
                </a:solidFill>
                <a:latin typeface="Open Sans"/>
                <a:ea typeface="Open Sans"/>
                <a:cs typeface="Open Sans"/>
                <a:sym typeface="Open Sans"/>
              </a:endParaRPr>
            </a:p>
          </p:txBody>
        </p:sp>
        <p:sp>
          <p:nvSpPr>
            <p:cNvPr id="2053" name="Google Shape;2053;p42"/>
            <p:cNvSpPr/>
            <p:nvPr/>
          </p:nvSpPr>
          <p:spPr>
            <a:xfrm>
              <a:off x="2344801" y="4203800"/>
              <a:ext cx="440400" cy="4404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3626799" y="4612538"/>
              <a:ext cx="233400" cy="233400"/>
            </a:xfrm>
            <a:prstGeom prst="ellipse">
              <a:avLst/>
            </a:prstGeom>
            <a:solidFill>
              <a:srgbClr val="4AB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2933801" y="3980850"/>
              <a:ext cx="600000" cy="6000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rgbClr val="FFFFFF"/>
                </a:solidFill>
                <a:latin typeface="Open Sans"/>
                <a:ea typeface="Open Sans"/>
                <a:cs typeface="Open Sans"/>
                <a:sym typeface="Open Sans"/>
              </a:endParaRPr>
            </a:p>
          </p:txBody>
        </p:sp>
        <p:sp>
          <p:nvSpPr>
            <p:cNvPr id="2056" name="Google Shape;2056;p42"/>
            <p:cNvSpPr/>
            <p:nvPr/>
          </p:nvSpPr>
          <p:spPr>
            <a:xfrm>
              <a:off x="1979725" y="4698875"/>
              <a:ext cx="167100" cy="1671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txBox="1"/>
            <p:nvPr/>
          </p:nvSpPr>
          <p:spPr>
            <a:xfrm>
              <a:off x="2906000" y="4528550"/>
              <a:ext cx="6000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E06666"/>
                  </a:solidFill>
                  <a:latin typeface="Open Sans"/>
                  <a:ea typeface="Open Sans"/>
                  <a:cs typeface="Open Sans"/>
                  <a:sym typeface="Open Sans"/>
                </a:rPr>
                <a:t>Product 1</a:t>
              </a:r>
              <a:endParaRPr sz="700">
                <a:solidFill>
                  <a:srgbClr val="E06666"/>
                </a:solidFill>
                <a:latin typeface="Open Sans"/>
                <a:ea typeface="Open Sans"/>
                <a:cs typeface="Open Sans"/>
                <a:sym typeface="Open Sans"/>
              </a:endParaRPr>
            </a:p>
          </p:txBody>
        </p:sp>
        <p:sp>
          <p:nvSpPr>
            <p:cNvPr id="2058" name="Google Shape;2058;p42"/>
            <p:cNvSpPr txBox="1"/>
            <p:nvPr/>
          </p:nvSpPr>
          <p:spPr>
            <a:xfrm>
              <a:off x="2249475" y="4644200"/>
              <a:ext cx="600000" cy="1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F1C232"/>
                  </a:solidFill>
                  <a:latin typeface="Open Sans"/>
                  <a:ea typeface="Open Sans"/>
                  <a:cs typeface="Open Sans"/>
                  <a:sym typeface="Open Sans"/>
                </a:rPr>
                <a:t>Product 2</a:t>
              </a:r>
              <a:endParaRPr sz="700">
                <a:solidFill>
                  <a:srgbClr val="F1C232"/>
                </a:solidFill>
                <a:latin typeface="Open Sans"/>
                <a:ea typeface="Open Sans"/>
                <a:cs typeface="Open Sans"/>
                <a:sym typeface="Open Sans"/>
              </a:endParaRPr>
            </a:p>
          </p:txBody>
        </p:sp>
        <p:sp>
          <p:nvSpPr>
            <p:cNvPr id="2059" name="Google Shape;2059;p42"/>
            <p:cNvSpPr txBox="1"/>
            <p:nvPr/>
          </p:nvSpPr>
          <p:spPr>
            <a:xfrm>
              <a:off x="3443500" y="4821575"/>
              <a:ext cx="600000" cy="1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4ABAEB"/>
                  </a:solidFill>
                  <a:latin typeface="Open Sans"/>
                  <a:ea typeface="Open Sans"/>
                  <a:cs typeface="Open Sans"/>
                  <a:sym typeface="Open Sans"/>
                </a:rPr>
                <a:t>Product 3</a:t>
              </a:r>
              <a:endParaRPr sz="700">
                <a:solidFill>
                  <a:srgbClr val="4ABAEB"/>
                </a:solidFill>
                <a:latin typeface="Open Sans"/>
                <a:ea typeface="Open Sans"/>
                <a:cs typeface="Open Sans"/>
                <a:sym typeface="Open Sans"/>
              </a:endParaRPr>
            </a:p>
          </p:txBody>
        </p:sp>
        <p:sp>
          <p:nvSpPr>
            <p:cNvPr id="2060" name="Google Shape;2060;p42"/>
            <p:cNvSpPr txBox="1"/>
            <p:nvPr/>
          </p:nvSpPr>
          <p:spPr>
            <a:xfrm>
              <a:off x="1763275" y="4865975"/>
              <a:ext cx="600000" cy="13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6AA84F"/>
                  </a:solidFill>
                  <a:latin typeface="Open Sans"/>
                  <a:ea typeface="Open Sans"/>
                  <a:cs typeface="Open Sans"/>
                  <a:sym typeface="Open Sans"/>
                </a:rPr>
                <a:t>Product 4</a:t>
              </a:r>
              <a:endParaRPr sz="700">
                <a:solidFill>
                  <a:srgbClr val="6AA84F"/>
                </a:solidFill>
                <a:latin typeface="Open Sans"/>
                <a:ea typeface="Open Sans"/>
                <a:cs typeface="Open Sans"/>
                <a:sym typeface="Open Sans"/>
              </a:endParaRPr>
            </a:p>
          </p:txBody>
        </p:sp>
        <p:grpSp>
          <p:nvGrpSpPr>
            <p:cNvPr id="2061" name="Google Shape;2061;p42"/>
            <p:cNvGrpSpPr/>
            <p:nvPr/>
          </p:nvGrpSpPr>
          <p:grpSpPr>
            <a:xfrm>
              <a:off x="4776813" y="4023975"/>
              <a:ext cx="3795913" cy="759619"/>
              <a:chOff x="4776813" y="4023975"/>
              <a:chExt cx="3795913" cy="759619"/>
            </a:xfrm>
          </p:grpSpPr>
          <p:cxnSp>
            <p:nvCxnSpPr>
              <p:cNvPr id="2062" name="Google Shape;2062;p42"/>
              <p:cNvCxnSpPr/>
              <p:nvPr/>
            </p:nvCxnSpPr>
            <p:spPr>
              <a:xfrm>
                <a:off x="4776825" y="4277181"/>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2063" name="Google Shape;2063;p42"/>
              <p:cNvCxnSpPr/>
              <p:nvPr/>
            </p:nvCxnSpPr>
            <p:spPr>
              <a:xfrm>
                <a:off x="4776825" y="4530388"/>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2064" name="Google Shape;2064;p42"/>
              <p:cNvCxnSpPr/>
              <p:nvPr/>
            </p:nvCxnSpPr>
            <p:spPr>
              <a:xfrm>
                <a:off x="4776825" y="4783594"/>
                <a:ext cx="3795900" cy="0"/>
              </a:xfrm>
              <a:prstGeom prst="straightConnector1">
                <a:avLst/>
              </a:prstGeom>
              <a:noFill/>
              <a:ln w="9525" cap="flat" cmpd="sng">
                <a:solidFill>
                  <a:srgbClr val="999999"/>
                </a:solidFill>
                <a:prstDash val="solid"/>
                <a:round/>
                <a:headEnd type="none" w="med" len="med"/>
                <a:tailEnd type="none" w="med" len="med"/>
              </a:ln>
            </p:spPr>
          </p:cxnSp>
          <p:cxnSp>
            <p:nvCxnSpPr>
              <p:cNvPr id="2065" name="Google Shape;2065;p42"/>
              <p:cNvCxnSpPr/>
              <p:nvPr/>
            </p:nvCxnSpPr>
            <p:spPr>
              <a:xfrm>
                <a:off x="4776813" y="4023975"/>
                <a:ext cx="3795900" cy="0"/>
              </a:xfrm>
              <a:prstGeom prst="straightConnector1">
                <a:avLst/>
              </a:prstGeom>
              <a:noFill/>
              <a:ln w="9525" cap="flat" cmpd="sng">
                <a:solidFill>
                  <a:srgbClr val="999999"/>
                </a:solidFill>
                <a:prstDash val="solid"/>
                <a:round/>
                <a:headEnd type="none" w="med" len="med"/>
                <a:tailEnd type="none" w="med" len="med"/>
              </a:ln>
            </p:spPr>
          </p:cxnSp>
        </p:grpSp>
        <p:grpSp>
          <p:nvGrpSpPr>
            <p:cNvPr id="2066" name="Google Shape;2066;p42"/>
            <p:cNvGrpSpPr/>
            <p:nvPr/>
          </p:nvGrpSpPr>
          <p:grpSpPr>
            <a:xfrm>
              <a:off x="5429100" y="3890248"/>
              <a:ext cx="3143625" cy="893349"/>
              <a:chOff x="5429100" y="3909600"/>
              <a:chExt cx="3143625" cy="1124700"/>
            </a:xfrm>
          </p:grpSpPr>
          <p:cxnSp>
            <p:nvCxnSpPr>
              <p:cNvPr id="2067" name="Google Shape;2067;p42"/>
              <p:cNvCxnSpPr/>
              <p:nvPr/>
            </p:nvCxnSpPr>
            <p:spPr>
              <a:xfrm>
                <a:off x="542910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68" name="Google Shape;2068;p42"/>
              <p:cNvCxnSpPr/>
              <p:nvPr/>
            </p:nvCxnSpPr>
            <p:spPr>
              <a:xfrm>
                <a:off x="569106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69" name="Google Shape;2069;p42"/>
              <p:cNvCxnSpPr/>
              <p:nvPr/>
            </p:nvCxnSpPr>
            <p:spPr>
              <a:xfrm>
                <a:off x="621500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0" name="Google Shape;2070;p42"/>
              <p:cNvCxnSpPr/>
              <p:nvPr/>
            </p:nvCxnSpPr>
            <p:spPr>
              <a:xfrm>
                <a:off x="647697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1" name="Google Shape;2071;p42"/>
              <p:cNvCxnSpPr/>
              <p:nvPr/>
            </p:nvCxnSpPr>
            <p:spPr>
              <a:xfrm>
                <a:off x="5953038"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2" name="Google Shape;2072;p42"/>
              <p:cNvCxnSpPr/>
              <p:nvPr/>
            </p:nvCxnSpPr>
            <p:spPr>
              <a:xfrm>
                <a:off x="6738944"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3" name="Google Shape;2073;p42"/>
              <p:cNvCxnSpPr/>
              <p:nvPr/>
            </p:nvCxnSpPr>
            <p:spPr>
              <a:xfrm>
                <a:off x="7000913"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4" name="Google Shape;2074;p42"/>
              <p:cNvCxnSpPr/>
              <p:nvPr/>
            </p:nvCxnSpPr>
            <p:spPr>
              <a:xfrm>
                <a:off x="7524850"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5" name="Google Shape;2075;p42"/>
              <p:cNvCxnSpPr/>
              <p:nvPr/>
            </p:nvCxnSpPr>
            <p:spPr>
              <a:xfrm>
                <a:off x="7786819"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6" name="Google Shape;2076;p42"/>
              <p:cNvCxnSpPr/>
              <p:nvPr/>
            </p:nvCxnSpPr>
            <p:spPr>
              <a:xfrm>
                <a:off x="7262881"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7" name="Google Shape;2077;p42"/>
              <p:cNvCxnSpPr/>
              <p:nvPr/>
            </p:nvCxnSpPr>
            <p:spPr>
              <a:xfrm>
                <a:off x="8310756"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8" name="Google Shape;2078;p42"/>
              <p:cNvCxnSpPr/>
              <p:nvPr/>
            </p:nvCxnSpPr>
            <p:spPr>
              <a:xfrm>
                <a:off x="8572725" y="3909600"/>
                <a:ext cx="0" cy="1124700"/>
              </a:xfrm>
              <a:prstGeom prst="straightConnector1">
                <a:avLst/>
              </a:prstGeom>
              <a:noFill/>
              <a:ln w="9525" cap="flat" cmpd="sng">
                <a:solidFill>
                  <a:srgbClr val="999999"/>
                </a:solidFill>
                <a:prstDash val="solid"/>
                <a:round/>
                <a:headEnd type="none" w="med" len="med"/>
                <a:tailEnd type="none" w="med" len="med"/>
              </a:ln>
            </p:spPr>
          </p:cxnSp>
          <p:cxnSp>
            <p:nvCxnSpPr>
              <p:cNvPr id="2079" name="Google Shape;2079;p42"/>
              <p:cNvCxnSpPr/>
              <p:nvPr/>
            </p:nvCxnSpPr>
            <p:spPr>
              <a:xfrm>
                <a:off x="8048788" y="3909600"/>
                <a:ext cx="0" cy="1124700"/>
              </a:xfrm>
              <a:prstGeom prst="straightConnector1">
                <a:avLst/>
              </a:prstGeom>
              <a:noFill/>
              <a:ln w="9525" cap="flat" cmpd="sng">
                <a:solidFill>
                  <a:srgbClr val="999999"/>
                </a:solidFill>
                <a:prstDash val="solid"/>
                <a:round/>
                <a:headEnd type="none" w="med" len="med"/>
                <a:tailEnd type="none" w="med" len="med"/>
              </a:ln>
            </p:spPr>
          </p:cxnSp>
        </p:grpSp>
        <p:pic>
          <p:nvPicPr>
            <p:cNvPr id="2080" name="Google Shape;2080;p42"/>
            <p:cNvPicPr preferRelativeResize="0"/>
            <p:nvPr/>
          </p:nvPicPr>
          <p:blipFill>
            <a:blip r:embed="rId5">
              <a:alphaModFix/>
            </a:blip>
            <a:stretch>
              <a:fillRect/>
            </a:stretch>
          </p:blipFill>
          <p:spPr>
            <a:xfrm>
              <a:off x="8651075" y="364080"/>
              <a:ext cx="167100" cy="205295"/>
            </a:xfrm>
            <a:prstGeom prst="rect">
              <a:avLst/>
            </a:prstGeom>
            <a:noFill/>
            <a:ln>
              <a:noFill/>
            </a:ln>
          </p:spPr>
        </p:pic>
        <p:sp>
          <p:nvSpPr>
            <p:cNvPr id="2081" name="Google Shape;2081;p42"/>
            <p:cNvSpPr/>
            <p:nvPr/>
          </p:nvSpPr>
          <p:spPr>
            <a:xfrm>
              <a:off x="8628475" y="496175"/>
              <a:ext cx="70200" cy="702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2" name="Google Shape;2082;p42" title="Points scored"/>
            <p:cNvPicPr preferRelativeResize="0"/>
            <p:nvPr/>
          </p:nvPicPr>
          <p:blipFill>
            <a:blip r:embed="rId6">
              <a:alphaModFix/>
            </a:blip>
            <a:stretch>
              <a:fillRect/>
            </a:stretch>
          </p:blipFill>
          <p:spPr>
            <a:xfrm>
              <a:off x="1573725" y="1392029"/>
              <a:ext cx="2662851" cy="1646509"/>
            </a:xfrm>
            <a:prstGeom prst="rect">
              <a:avLst/>
            </a:prstGeom>
            <a:noFill/>
            <a:ln>
              <a:noFill/>
            </a:ln>
          </p:spPr>
        </p:pic>
        <p:sp>
          <p:nvSpPr>
            <p:cNvPr id="2083" name="Google Shape;2083;p42"/>
            <p:cNvSpPr txBox="1"/>
            <p:nvPr/>
          </p:nvSpPr>
          <p:spPr>
            <a:xfrm>
              <a:off x="2447100" y="1957513"/>
              <a:ext cx="9210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Open Sans Light"/>
                  <a:ea typeface="Open Sans Light"/>
                  <a:cs typeface="Open Sans Light"/>
                  <a:sym typeface="Open Sans Light"/>
                </a:rPr>
                <a:t>802</a:t>
              </a:r>
              <a:endParaRPr sz="1800">
                <a:solidFill>
                  <a:srgbClr val="434343"/>
                </a:solidFill>
                <a:latin typeface="Open Sans Light"/>
                <a:ea typeface="Open Sans Light"/>
                <a:cs typeface="Open Sans Light"/>
                <a:sym typeface="Open Sans Light"/>
              </a:endParaRPr>
            </a:p>
          </p:txBody>
        </p:sp>
        <p:sp>
          <p:nvSpPr>
            <p:cNvPr id="2084" name="Google Shape;2084;p42"/>
            <p:cNvSpPr txBox="1"/>
            <p:nvPr/>
          </p:nvSpPr>
          <p:spPr>
            <a:xfrm>
              <a:off x="2447250" y="2195402"/>
              <a:ext cx="893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434343"/>
                  </a:solidFill>
                  <a:latin typeface="Open Sans"/>
                  <a:ea typeface="Open Sans"/>
                  <a:cs typeface="Open Sans"/>
                  <a:sym typeface="Open Sans"/>
                </a:rPr>
                <a:t>Products</a:t>
              </a:r>
              <a:endParaRPr sz="700">
                <a:solidFill>
                  <a:srgbClr val="434343"/>
                </a:solidFill>
                <a:latin typeface="Open Sans"/>
                <a:ea typeface="Open Sans"/>
                <a:cs typeface="Open Sans"/>
                <a:sym typeface="Open Sans"/>
              </a:endParaRPr>
            </a:p>
          </p:txBody>
        </p:sp>
      </p:grpSp>
      <p:sp>
        <p:nvSpPr>
          <p:cNvPr id="2085" name="Google Shape;2085;p42"/>
          <p:cNvSpPr/>
          <p:nvPr/>
        </p:nvSpPr>
        <p:spPr>
          <a:xfrm>
            <a:off x="-10575" y="-25"/>
            <a:ext cx="9207600" cy="5164800"/>
          </a:xfrm>
          <a:prstGeom prst="rect">
            <a:avLst/>
          </a:prstGeom>
          <a:solidFill>
            <a:srgbClr val="FFFFFF">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txBox="1"/>
          <p:nvPr/>
        </p:nvSpPr>
        <p:spPr>
          <a:xfrm>
            <a:off x="1035375" y="923025"/>
            <a:ext cx="7073100" cy="55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A2A33"/>
                </a:solidFill>
                <a:latin typeface="Work Sans ExtraBold"/>
                <a:ea typeface="Work Sans ExtraBold"/>
                <a:cs typeface="Work Sans ExtraBold"/>
                <a:sym typeface="Work Sans ExtraBold"/>
              </a:rPr>
              <a:t>OPTIMIZE</a:t>
            </a:r>
            <a:endParaRPr sz="2400">
              <a:solidFill>
                <a:srgbClr val="0A2A33"/>
              </a:solidFill>
              <a:latin typeface="Work Sans ExtraBold"/>
              <a:ea typeface="Work Sans ExtraBold"/>
              <a:cs typeface="Work Sans ExtraBold"/>
              <a:sym typeface="Work Sans ExtraBold"/>
            </a:endParaRPr>
          </a:p>
        </p:txBody>
      </p:sp>
      <p:grpSp>
        <p:nvGrpSpPr>
          <p:cNvPr id="2087" name="Google Shape;2087;p42"/>
          <p:cNvGrpSpPr/>
          <p:nvPr/>
        </p:nvGrpSpPr>
        <p:grpSpPr>
          <a:xfrm>
            <a:off x="742150" y="1719625"/>
            <a:ext cx="1304400" cy="2877450"/>
            <a:chOff x="742150" y="1719625"/>
            <a:chExt cx="1304400" cy="2877450"/>
          </a:xfrm>
        </p:grpSpPr>
        <p:sp>
          <p:nvSpPr>
            <p:cNvPr id="2088" name="Google Shape;2088;p42"/>
            <p:cNvSpPr/>
            <p:nvPr/>
          </p:nvSpPr>
          <p:spPr>
            <a:xfrm>
              <a:off x="742150" y="171962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Daily Sales Flow</a:t>
              </a:r>
              <a:endParaRPr sz="1200" b="1">
                <a:solidFill>
                  <a:srgbClr val="FFFFFF"/>
                </a:solidFill>
              </a:endParaRPr>
            </a:p>
          </p:txBody>
        </p:sp>
        <p:sp>
          <p:nvSpPr>
            <p:cNvPr id="2089" name="Google Shape;2089;p42"/>
            <p:cNvSpPr/>
            <p:nvPr/>
          </p:nvSpPr>
          <p:spPr>
            <a:xfrm>
              <a:off x="742150" y="329267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Waste</a:t>
              </a:r>
              <a:br>
                <a:rPr lang="en" sz="1200" b="1">
                  <a:solidFill>
                    <a:srgbClr val="FFFFFF"/>
                  </a:solidFill>
                  <a:latin typeface="Open Sans"/>
                  <a:ea typeface="Open Sans"/>
                  <a:cs typeface="Open Sans"/>
                  <a:sym typeface="Open Sans"/>
                </a:rPr>
              </a:br>
              <a:r>
                <a:rPr lang="en" sz="1200" b="1">
                  <a:solidFill>
                    <a:srgbClr val="FFFFFF"/>
                  </a:solidFill>
                  <a:latin typeface="Open Sans"/>
                  <a:ea typeface="Open Sans"/>
                  <a:cs typeface="Open Sans"/>
                  <a:sym typeface="Open Sans"/>
                </a:rPr>
                <a:t>Breakdown</a:t>
              </a:r>
              <a:endParaRPr/>
            </a:p>
          </p:txBody>
        </p:sp>
      </p:grpSp>
      <p:grpSp>
        <p:nvGrpSpPr>
          <p:cNvPr id="2090" name="Google Shape;2090;p42"/>
          <p:cNvGrpSpPr/>
          <p:nvPr/>
        </p:nvGrpSpPr>
        <p:grpSpPr>
          <a:xfrm>
            <a:off x="2330974" y="1719625"/>
            <a:ext cx="1304400" cy="2877450"/>
            <a:chOff x="2330974" y="1719625"/>
            <a:chExt cx="1304400" cy="2877450"/>
          </a:xfrm>
        </p:grpSpPr>
        <p:sp>
          <p:nvSpPr>
            <p:cNvPr id="2091" name="Google Shape;2091;p42"/>
            <p:cNvSpPr/>
            <p:nvPr/>
          </p:nvSpPr>
          <p:spPr>
            <a:xfrm>
              <a:off x="2330974" y="171962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Top Selling Products</a:t>
              </a:r>
              <a:endParaRPr/>
            </a:p>
          </p:txBody>
        </p:sp>
        <p:sp>
          <p:nvSpPr>
            <p:cNvPr id="2092" name="Google Shape;2092;p42"/>
            <p:cNvSpPr/>
            <p:nvPr/>
          </p:nvSpPr>
          <p:spPr>
            <a:xfrm>
              <a:off x="2330974" y="329267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Top Stockout Challenges</a:t>
              </a:r>
              <a:endParaRPr/>
            </a:p>
          </p:txBody>
        </p:sp>
      </p:grpSp>
      <p:grpSp>
        <p:nvGrpSpPr>
          <p:cNvPr id="2093" name="Google Shape;2093;p42"/>
          <p:cNvGrpSpPr/>
          <p:nvPr/>
        </p:nvGrpSpPr>
        <p:grpSpPr>
          <a:xfrm>
            <a:off x="3919800" y="1719625"/>
            <a:ext cx="1304400" cy="2877450"/>
            <a:chOff x="3919800" y="1719625"/>
            <a:chExt cx="1304400" cy="2877450"/>
          </a:xfrm>
        </p:grpSpPr>
        <p:sp>
          <p:nvSpPr>
            <p:cNvPr id="2094" name="Google Shape;2094;p42"/>
            <p:cNvSpPr/>
            <p:nvPr/>
          </p:nvSpPr>
          <p:spPr>
            <a:xfrm>
              <a:off x="3919800" y="171962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Unmet Demand</a:t>
              </a:r>
              <a:endParaRPr sz="1200" b="1">
                <a:solidFill>
                  <a:srgbClr val="FFFFFF"/>
                </a:solidFill>
              </a:endParaRPr>
            </a:p>
          </p:txBody>
        </p:sp>
        <p:sp>
          <p:nvSpPr>
            <p:cNvPr id="2095" name="Google Shape;2095;p42"/>
            <p:cNvSpPr/>
            <p:nvPr/>
          </p:nvSpPr>
          <p:spPr>
            <a:xfrm>
              <a:off x="3919800" y="329267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Facility</a:t>
              </a:r>
              <a:br>
                <a:rPr lang="en" sz="1200" b="1">
                  <a:solidFill>
                    <a:srgbClr val="FFFFFF"/>
                  </a:solidFill>
                  <a:latin typeface="Open Sans"/>
                  <a:ea typeface="Open Sans"/>
                  <a:cs typeface="Open Sans"/>
                  <a:sym typeface="Open Sans"/>
                </a:rPr>
              </a:br>
              <a:r>
                <a:rPr lang="en" sz="1200" b="1">
                  <a:solidFill>
                    <a:srgbClr val="FFFFFF"/>
                  </a:solidFill>
                  <a:latin typeface="Open Sans"/>
                  <a:ea typeface="Open Sans"/>
                  <a:cs typeface="Open Sans"/>
                  <a:sym typeface="Open Sans"/>
                </a:rPr>
                <a:t>Scorecard</a:t>
              </a:r>
              <a:endParaRPr/>
            </a:p>
          </p:txBody>
        </p:sp>
      </p:grpSp>
      <p:grpSp>
        <p:nvGrpSpPr>
          <p:cNvPr id="2096" name="Google Shape;2096;p42"/>
          <p:cNvGrpSpPr/>
          <p:nvPr/>
        </p:nvGrpSpPr>
        <p:grpSpPr>
          <a:xfrm>
            <a:off x="5508624" y="1719625"/>
            <a:ext cx="1304400" cy="2877450"/>
            <a:chOff x="5508624" y="1719625"/>
            <a:chExt cx="1304400" cy="2877450"/>
          </a:xfrm>
        </p:grpSpPr>
        <p:sp>
          <p:nvSpPr>
            <p:cNvPr id="2097" name="Google Shape;2097;p42"/>
            <p:cNvSpPr/>
            <p:nvPr/>
          </p:nvSpPr>
          <p:spPr>
            <a:xfrm>
              <a:off x="5508624" y="171962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Expiring Products</a:t>
              </a:r>
              <a:endParaRPr/>
            </a:p>
          </p:txBody>
        </p:sp>
        <p:sp>
          <p:nvSpPr>
            <p:cNvPr id="2098" name="Google Shape;2098;p42"/>
            <p:cNvSpPr/>
            <p:nvPr/>
          </p:nvSpPr>
          <p:spPr>
            <a:xfrm>
              <a:off x="5508624" y="329267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chemeClr val="lt1"/>
                  </a:solidFill>
                  <a:latin typeface="Open Sans"/>
                  <a:ea typeface="Open Sans"/>
                  <a:cs typeface="Open Sans"/>
                  <a:sym typeface="Open Sans"/>
                </a:rPr>
                <a:t>Inventory Levels</a:t>
              </a:r>
              <a:endParaRPr sz="1200" b="1">
                <a:solidFill>
                  <a:srgbClr val="FFFFFF"/>
                </a:solidFill>
                <a:latin typeface="Open Sans"/>
                <a:ea typeface="Open Sans"/>
                <a:cs typeface="Open Sans"/>
                <a:sym typeface="Open Sans"/>
              </a:endParaRPr>
            </a:p>
          </p:txBody>
        </p:sp>
      </p:grpSp>
      <p:sp>
        <p:nvSpPr>
          <p:cNvPr id="2099" name="Google Shape;2099;p42"/>
          <p:cNvSpPr/>
          <p:nvPr/>
        </p:nvSpPr>
        <p:spPr>
          <a:xfrm>
            <a:off x="7097449" y="1719625"/>
            <a:ext cx="1304400" cy="1304400"/>
          </a:xfrm>
          <a:prstGeom prst="rect">
            <a:avLst/>
          </a:prstGeom>
          <a:solidFill>
            <a:srgbClr val="0A2A33"/>
          </a:solidFill>
          <a:ln>
            <a:noFill/>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1200" b="1">
                <a:solidFill>
                  <a:srgbClr val="FFFFFF"/>
                </a:solidFill>
                <a:latin typeface="Open Sans"/>
                <a:ea typeface="Open Sans"/>
                <a:cs typeface="Open Sans"/>
                <a:sym typeface="Open Sans"/>
              </a:rPr>
              <a:t>Vendor</a:t>
            </a:r>
            <a:br>
              <a:rPr lang="en" sz="1200" b="1">
                <a:solidFill>
                  <a:srgbClr val="FFFFFF"/>
                </a:solidFill>
                <a:latin typeface="Open Sans"/>
                <a:ea typeface="Open Sans"/>
                <a:cs typeface="Open Sans"/>
                <a:sym typeface="Open Sans"/>
              </a:rPr>
            </a:br>
            <a:r>
              <a:rPr lang="en" sz="1200" b="1">
                <a:solidFill>
                  <a:srgbClr val="FFFFFF"/>
                </a:solidFill>
                <a:latin typeface="Open Sans"/>
                <a:ea typeface="Open Sans"/>
                <a:cs typeface="Open Sans"/>
                <a:sym typeface="Open Sans"/>
              </a:rPr>
              <a:t>Scorecard</a:t>
            </a:r>
            <a:endParaRPr/>
          </a:p>
        </p:txBody>
      </p:sp>
      <p:sp>
        <p:nvSpPr>
          <p:cNvPr id="2100" name="Google Shape;2100;p42"/>
          <p:cNvSpPr/>
          <p:nvPr/>
        </p:nvSpPr>
        <p:spPr>
          <a:xfrm>
            <a:off x="7097449" y="3292675"/>
            <a:ext cx="1304400" cy="1304400"/>
          </a:xfrm>
          <a:prstGeom prst="rect">
            <a:avLst/>
          </a:prstGeom>
          <a:solidFill>
            <a:srgbClr val="FFFFFF"/>
          </a:solidFill>
          <a:ln w="19050" cap="flat" cmpd="sng">
            <a:solidFill>
              <a:srgbClr val="0A2A33"/>
            </a:solidFill>
            <a:prstDash val="dash"/>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000"/>
              </a:spcBef>
              <a:spcAft>
                <a:spcPts val="1600"/>
              </a:spcAft>
              <a:buNone/>
            </a:pPr>
            <a:r>
              <a:rPr lang="en" sz="3600" b="1">
                <a:solidFill>
                  <a:srgbClr val="0A2A33"/>
                </a:solidFill>
                <a:latin typeface="Open Sans"/>
                <a:ea typeface="Open Sans"/>
                <a:cs typeface="Open Sans"/>
                <a:sym typeface="Open Sans"/>
              </a:rPr>
              <a:t>+</a:t>
            </a:r>
            <a:br>
              <a:rPr lang="en" sz="3600" b="1">
                <a:solidFill>
                  <a:srgbClr val="0A2A33"/>
                </a:solidFill>
                <a:latin typeface="Open Sans"/>
                <a:ea typeface="Open Sans"/>
                <a:cs typeface="Open Sans"/>
                <a:sym typeface="Open Sans"/>
              </a:rPr>
            </a:br>
            <a:r>
              <a:rPr lang="en" sz="1200" b="1">
                <a:solidFill>
                  <a:srgbClr val="0A2A33"/>
                </a:solidFill>
                <a:latin typeface="Open Sans"/>
                <a:ea typeface="Open Sans"/>
                <a:cs typeface="Open Sans"/>
                <a:sym typeface="Open Sans"/>
              </a:rPr>
              <a:t>Add More</a:t>
            </a:r>
            <a:endParaRPr>
              <a:solidFill>
                <a:srgbClr val="0A2A3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87"/>
                                        </p:tgtEl>
                                        <p:attrNameLst>
                                          <p:attrName>style.visibility</p:attrName>
                                        </p:attrNameLst>
                                      </p:cBhvr>
                                      <p:to>
                                        <p:strVal val="visible"/>
                                      </p:to>
                                    </p:set>
                                    <p:animEffect transition="in" filter="fade">
                                      <p:cBhvr>
                                        <p:cTn id="7" dur="200"/>
                                        <p:tgtEl>
                                          <p:spTgt spid="2087"/>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2090"/>
                                        </p:tgtEl>
                                        <p:attrNameLst>
                                          <p:attrName>style.visibility</p:attrName>
                                        </p:attrNameLst>
                                      </p:cBhvr>
                                      <p:to>
                                        <p:strVal val="visible"/>
                                      </p:to>
                                    </p:set>
                                    <p:animEffect transition="in" filter="fade">
                                      <p:cBhvr>
                                        <p:cTn id="11" dur="200"/>
                                        <p:tgtEl>
                                          <p:spTgt spid="2090"/>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2093"/>
                                        </p:tgtEl>
                                        <p:attrNameLst>
                                          <p:attrName>style.visibility</p:attrName>
                                        </p:attrNameLst>
                                      </p:cBhvr>
                                      <p:to>
                                        <p:strVal val="visible"/>
                                      </p:to>
                                    </p:set>
                                    <p:animEffect transition="in" filter="fade">
                                      <p:cBhvr>
                                        <p:cTn id="15" dur="200"/>
                                        <p:tgtEl>
                                          <p:spTgt spid="2093"/>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096"/>
                                        </p:tgtEl>
                                        <p:attrNameLst>
                                          <p:attrName>style.visibility</p:attrName>
                                        </p:attrNameLst>
                                      </p:cBhvr>
                                      <p:to>
                                        <p:strVal val="visible"/>
                                      </p:to>
                                    </p:set>
                                    <p:animEffect transition="in" filter="fade">
                                      <p:cBhvr>
                                        <p:cTn id="19" dur="200"/>
                                        <p:tgtEl>
                                          <p:spTgt spid="2096"/>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2099"/>
                                        </p:tgtEl>
                                        <p:attrNameLst>
                                          <p:attrName>style.visibility</p:attrName>
                                        </p:attrNameLst>
                                      </p:cBhvr>
                                      <p:to>
                                        <p:strVal val="visible"/>
                                      </p:to>
                                    </p:set>
                                    <p:animEffect transition="in" filter="fade">
                                      <p:cBhvr>
                                        <p:cTn id="23" dur="200"/>
                                        <p:tgtEl>
                                          <p:spTgt spid="209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00"/>
                                        </p:tgtEl>
                                        <p:attrNameLst>
                                          <p:attrName>style.visibility</p:attrName>
                                        </p:attrNameLst>
                                      </p:cBhvr>
                                      <p:to>
                                        <p:strVal val="visible"/>
                                      </p:to>
                                    </p:set>
                                    <p:animEffect transition="in" filter="fade">
                                      <p:cBhvr>
                                        <p:cTn id="28" dur="200"/>
                                        <p:tgtEl>
                                          <p:spTgt spid="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pic>
        <p:nvPicPr>
          <p:cNvPr id="2105" name="Google Shape;2105;p43"/>
          <p:cNvPicPr preferRelativeResize="0"/>
          <p:nvPr/>
        </p:nvPicPr>
        <p:blipFill rotWithShape="1">
          <a:blip r:embed="rId3">
            <a:alphaModFix/>
          </a:blip>
          <a:srcRect l="15489" t="6533" r="52684"/>
          <a:stretch/>
        </p:blipFill>
        <p:spPr>
          <a:xfrm>
            <a:off x="4572000" y="0"/>
            <a:ext cx="4571999" cy="5143500"/>
          </a:xfrm>
          <a:prstGeom prst="rect">
            <a:avLst/>
          </a:prstGeom>
          <a:noFill/>
          <a:ln>
            <a:noFill/>
          </a:ln>
        </p:spPr>
      </p:pic>
      <p:pic>
        <p:nvPicPr>
          <p:cNvPr id="2106" name="Google Shape;2106;p43"/>
          <p:cNvPicPr preferRelativeResize="0"/>
          <p:nvPr/>
        </p:nvPicPr>
        <p:blipFill rotWithShape="1">
          <a:blip r:embed="rId4">
            <a:alphaModFix/>
          </a:blip>
          <a:srcRect l="30290" r="23258"/>
          <a:stretch/>
        </p:blipFill>
        <p:spPr>
          <a:xfrm>
            <a:off x="0" y="0"/>
            <a:ext cx="4572002" cy="5143500"/>
          </a:xfrm>
          <a:prstGeom prst="rect">
            <a:avLst/>
          </a:prstGeom>
          <a:noFill/>
          <a:ln>
            <a:noFill/>
          </a:ln>
        </p:spPr>
      </p:pic>
      <p:sp>
        <p:nvSpPr>
          <p:cNvPr id="2107" name="Google Shape;2107;p43"/>
          <p:cNvSpPr/>
          <p:nvPr/>
        </p:nvSpPr>
        <p:spPr>
          <a:xfrm>
            <a:off x="26375" y="125"/>
            <a:ext cx="9144000" cy="5143500"/>
          </a:xfrm>
          <a:prstGeom prst="rect">
            <a:avLst/>
          </a:prstGeom>
          <a:solidFill>
            <a:srgbClr val="E57326">
              <a:alpha val="6369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sp>
        <p:nvSpPr>
          <p:cNvPr id="2108" name="Google Shape;2108;p43"/>
          <p:cNvSpPr/>
          <p:nvPr/>
        </p:nvSpPr>
        <p:spPr>
          <a:xfrm>
            <a:off x="0" y="0"/>
            <a:ext cx="9170400" cy="5143500"/>
          </a:xfrm>
          <a:prstGeom prst="rect">
            <a:avLst/>
          </a:prstGeom>
          <a:solidFill>
            <a:srgbClr val="E57326">
              <a:alpha val="63690"/>
            </a:srgbClr>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sp>
        <p:nvSpPr>
          <p:cNvPr id="2109" name="Google Shape;2109;p43"/>
          <p:cNvSpPr txBox="1">
            <a:spLocks noGrp="1"/>
          </p:cNvSpPr>
          <p:nvPr>
            <p:ph type="ctrTitle" idx="4294967295"/>
          </p:nvPr>
        </p:nvSpPr>
        <p:spPr>
          <a:xfrm>
            <a:off x="3424775" y="685800"/>
            <a:ext cx="2347200" cy="7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Light"/>
                <a:ea typeface="Open Sans Light"/>
                <a:cs typeface="Open Sans Light"/>
                <a:sym typeface="Open Sans Light"/>
              </a:rPr>
              <a:t>The Problem</a:t>
            </a:r>
            <a:endParaRPr sz="2400">
              <a:solidFill>
                <a:srgbClr val="FFFFFF"/>
              </a:solidFill>
              <a:latin typeface="Open Sans Light"/>
              <a:ea typeface="Open Sans Light"/>
              <a:cs typeface="Open Sans Light"/>
              <a:sym typeface="Open Sans Light"/>
            </a:endParaRPr>
          </a:p>
        </p:txBody>
      </p:sp>
      <p:sp>
        <p:nvSpPr>
          <p:cNvPr id="2110" name="Google Shape;2110;p43"/>
          <p:cNvSpPr txBox="1"/>
          <p:nvPr/>
        </p:nvSpPr>
        <p:spPr>
          <a:xfrm>
            <a:off x="0" y="1725400"/>
            <a:ext cx="9144000" cy="223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200">
                <a:solidFill>
                  <a:schemeClr val="lt1"/>
                </a:solidFill>
                <a:latin typeface="Open Sans ExtraBold"/>
                <a:ea typeface="Open Sans ExtraBold"/>
                <a:cs typeface="Open Sans ExtraBold"/>
                <a:sym typeface="Open Sans ExtraBold"/>
              </a:rPr>
              <a:t>Frustrated by stockouts. </a:t>
            </a:r>
            <a:br>
              <a:rPr lang="en" sz="4200">
                <a:solidFill>
                  <a:schemeClr val="lt1"/>
                </a:solidFill>
                <a:latin typeface="Open Sans ExtraBold"/>
                <a:ea typeface="Open Sans ExtraBold"/>
                <a:cs typeface="Open Sans ExtraBold"/>
                <a:sym typeface="Open Sans ExtraBold"/>
              </a:rPr>
            </a:br>
            <a:r>
              <a:rPr lang="en" sz="4200">
                <a:solidFill>
                  <a:schemeClr val="lt1"/>
                </a:solidFill>
                <a:latin typeface="Open Sans ExtraBold"/>
                <a:ea typeface="Open Sans ExtraBold"/>
                <a:cs typeface="Open Sans ExtraBold"/>
                <a:sym typeface="Open Sans ExtraBold"/>
              </a:rPr>
              <a:t>Losing customers. </a:t>
            </a:r>
            <a:br>
              <a:rPr lang="en" sz="4200">
                <a:solidFill>
                  <a:schemeClr val="lt1"/>
                </a:solidFill>
                <a:latin typeface="Open Sans ExtraBold"/>
                <a:ea typeface="Open Sans ExtraBold"/>
                <a:cs typeface="Open Sans ExtraBold"/>
                <a:sym typeface="Open Sans ExtraBold"/>
              </a:rPr>
            </a:br>
            <a:r>
              <a:rPr lang="en" sz="4200">
                <a:solidFill>
                  <a:schemeClr val="lt1"/>
                </a:solidFill>
                <a:latin typeface="Open Sans ExtraBold"/>
                <a:ea typeface="Open Sans ExtraBold"/>
                <a:cs typeface="Open Sans ExtraBold"/>
                <a:sym typeface="Open Sans ExtraBold"/>
              </a:rPr>
              <a:t>Lacking data visibility. </a:t>
            </a:r>
            <a:endParaRPr sz="42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44"/>
          <p:cNvSpPr/>
          <p:nvPr/>
        </p:nvSpPr>
        <p:spPr>
          <a:xfrm>
            <a:off x="5684150" y="819375"/>
            <a:ext cx="2924100" cy="611400"/>
          </a:xfrm>
          <a:prstGeom prst="homePlate">
            <a:avLst>
              <a:gd name="adj" fmla="val 50000"/>
            </a:avLst>
          </a:prstGeom>
          <a:solidFill>
            <a:srgbClr val="0A2A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OPTIMIZE</a:t>
            </a:r>
            <a:endParaRPr sz="2400">
              <a:solidFill>
                <a:srgbClr val="FFFFFF"/>
              </a:solidFill>
              <a:latin typeface="Open Sans ExtraBold"/>
              <a:ea typeface="Open Sans ExtraBold"/>
              <a:cs typeface="Open Sans ExtraBold"/>
              <a:sym typeface="Open Sans ExtraBold"/>
            </a:endParaRPr>
          </a:p>
        </p:txBody>
      </p:sp>
      <p:sp>
        <p:nvSpPr>
          <p:cNvPr id="2116" name="Google Shape;2116;p44"/>
          <p:cNvSpPr/>
          <p:nvPr/>
        </p:nvSpPr>
        <p:spPr>
          <a:xfrm>
            <a:off x="3086400" y="819375"/>
            <a:ext cx="2924100" cy="611400"/>
          </a:xfrm>
          <a:prstGeom prst="homePlate">
            <a:avLst>
              <a:gd name="adj" fmla="val 50000"/>
            </a:avLst>
          </a:prstGeom>
          <a:solidFill>
            <a:srgbClr val="E5732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TRACK</a:t>
            </a:r>
            <a:endParaRPr sz="2400">
              <a:solidFill>
                <a:srgbClr val="FFFFFF"/>
              </a:solidFill>
              <a:latin typeface="Open Sans ExtraBold"/>
              <a:ea typeface="Open Sans ExtraBold"/>
              <a:cs typeface="Open Sans ExtraBold"/>
              <a:sym typeface="Open Sans ExtraBold"/>
            </a:endParaRPr>
          </a:p>
        </p:txBody>
      </p:sp>
      <p:sp>
        <p:nvSpPr>
          <p:cNvPr id="2117" name="Google Shape;2117;p44"/>
          <p:cNvSpPr/>
          <p:nvPr/>
        </p:nvSpPr>
        <p:spPr>
          <a:xfrm>
            <a:off x="535750" y="819375"/>
            <a:ext cx="2924100" cy="611400"/>
          </a:xfrm>
          <a:prstGeom prst="homePlate">
            <a:avLst>
              <a:gd name="adj" fmla="val 50000"/>
            </a:avLst>
          </a:prstGeom>
          <a:solidFill>
            <a:srgbClr val="4ABAEB"/>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STREAMLINE</a:t>
            </a:r>
            <a:endParaRPr sz="2400">
              <a:solidFill>
                <a:srgbClr val="FFFFFF"/>
              </a:solidFill>
              <a:latin typeface="Open Sans ExtraBold"/>
              <a:ea typeface="Open Sans ExtraBold"/>
              <a:cs typeface="Open Sans ExtraBold"/>
              <a:sym typeface="Open Sans ExtraBold"/>
            </a:endParaRPr>
          </a:p>
        </p:txBody>
      </p:sp>
      <p:sp>
        <p:nvSpPr>
          <p:cNvPr id="2118" name="Google Shape;2118;p44"/>
          <p:cNvSpPr/>
          <p:nvPr/>
        </p:nvSpPr>
        <p:spPr>
          <a:xfrm>
            <a:off x="535750" y="1430775"/>
            <a:ext cx="8037300" cy="3160800"/>
          </a:xfrm>
          <a:prstGeom prst="rect">
            <a:avLst/>
          </a:prstGeom>
          <a:solidFill>
            <a:srgbClr val="4ABAEB">
              <a:alpha val="615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txBox="1"/>
          <p:nvPr/>
        </p:nvSpPr>
        <p:spPr>
          <a:xfrm>
            <a:off x="4572000" y="1430850"/>
            <a:ext cx="3694800" cy="31608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Simple point of sale</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On demand support</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Alerts to prep prescriptions</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Offline mode</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Safety check</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Search product availability</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Find alternate products</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Automated requisitions</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Simple bulk ordering</a:t>
            </a:r>
            <a:endParaRPr>
              <a:solidFill>
                <a:srgbClr val="4ABAEB"/>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4ABAEB"/>
              </a:buClr>
              <a:buSzPts val="1400"/>
              <a:buFont typeface="Open Sans SemiBold"/>
              <a:buChar char="●"/>
            </a:pPr>
            <a:r>
              <a:rPr lang="en">
                <a:solidFill>
                  <a:srgbClr val="4ABAEB"/>
                </a:solidFill>
                <a:latin typeface="Open Sans SemiBold"/>
                <a:ea typeface="Open Sans SemiBold"/>
                <a:cs typeface="Open Sans SemiBold"/>
                <a:sym typeface="Open Sans SemiBold"/>
              </a:rPr>
              <a:t>Financial reports</a:t>
            </a:r>
            <a:endParaRPr>
              <a:solidFill>
                <a:srgbClr val="4ABAEB"/>
              </a:solidFill>
              <a:latin typeface="Open Sans SemiBold"/>
              <a:ea typeface="Open Sans SemiBold"/>
              <a:cs typeface="Open Sans SemiBold"/>
              <a:sym typeface="Open Sans SemiBold"/>
            </a:endParaRPr>
          </a:p>
        </p:txBody>
      </p:sp>
      <p:sp>
        <p:nvSpPr>
          <p:cNvPr id="2120" name="Google Shape;2120;p44"/>
          <p:cNvSpPr txBox="1"/>
          <p:nvPr/>
        </p:nvSpPr>
        <p:spPr>
          <a:xfrm>
            <a:off x="1300725" y="3316950"/>
            <a:ext cx="2419200" cy="80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ABAEB"/>
                </a:solidFill>
                <a:latin typeface="Open Sans ExtraBold"/>
                <a:ea typeface="Open Sans ExtraBold"/>
                <a:cs typeface="Open Sans ExtraBold"/>
                <a:sym typeface="Open Sans ExtraBold"/>
              </a:rPr>
              <a:t>Tools to support your team</a:t>
            </a:r>
            <a:endParaRPr sz="1800">
              <a:solidFill>
                <a:srgbClr val="4ABAEB"/>
              </a:solidFill>
              <a:latin typeface="Open Sans ExtraBold"/>
              <a:ea typeface="Open Sans ExtraBold"/>
              <a:cs typeface="Open Sans ExtraBold"/>
              <a:sym typeface="Open Sans ExtraBold"/>
            </a:endParaRPr>
          </a:p>
        </p:txBody>
      </p:sp>
      <p:sp>
        <p:nvSpPr>
          <p:cNvPr id="2121" name="Google Shape;2121;p44"/>
          <p:cNvSpPr/>
          <p:nvPr/>
        </p:nvSpPr>
        <p:spPr>
          <a:xfrm>
            <a:off x="3118450" y="796675"/>
            <a:ext cx="5502025" cy="634100"/>
          </a:xfrm>
          <a:custGeom>
            <a:avLst/>
            <a:gdLst/>
            <a:ahLst/>
            <a:cxnLst/>
            <a:rect l="l" t="t" r="r" b="b"/>
            <a:pathLst>
              <a:path w="220081" h="25364" extrusionOk="0">
                <a:moveTo>
                  <a:pt x="2341" y="1691"/>
                </a:moveTo>
                <a:lnTo>
                  <a:pt x="13398" y="13268"/>
                </a:lnTo>
                <a:lnTo>
                  <a:pt x="1301" y="25364"/>
                </a:lnTo>
                <a:lnTo>
                  <a:pt x="220081" y="25104"/>
                </a:lnTo>
                <a:lnTo>
                  <a:pt x="220081" y="261"/>
                </a:lnTo>
                <a:lnTo>
                  <a:pt x="0" y="0"/>
                </a:lnTo>
                <a:close/>
              </a:path>
            </a:pathLst>
          </a:custGeom>
          <a:solidFill>
            <a:srgbClr val="FFFFFF">
              <a:alpha val="87150"/>
            </a:srgbClr>
          </a:solidFill>
          <a:ln>
            <a:noFill/>
          </a:ln>
        </p:spPr>
      </p:sp>
      <p:pic>
        <p:nvPicPr>
          <p:cNvPr id="2122" name="Google Shape;2122;p44"/>
          <p:cNvPicPr preferRelativeResize="0"/>
          <p:nvPr/>
        </p:nvPicPr>
        <p:blipFill>
          <a:blip r:embed="rId3">
            <a:alphaModFix/>
          </a:blip>
          <a:stretch>
            <a:fillRect/>
          </a:stretch>
        </p:blipFill>
        <p:spPr>
          <a:xfrm>
            <a:off x="1715725" y="1976387"/>
            <a:ext cx="1589200" cy="12111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45"/>
          <p:cNvSpPr/>
          <p:nvPr/>
        </p:nvSpPr>
        <p:spPr>
          <a:xfrm>
            <a:off x="5684150" y="819375"/>
            <a:ext cx="2924100" cy="611400"/>
          </a:xfrm>
          <a:prstGeom prst="homePlate">
            <a:avLst>
              <a:gd name="adj" fmla="val 50000"/>
            </a:avLst>
          </a:prstGeom>
          <a:solidFill>
            <a:srgbClr val="0A2A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OPTIMIZE</a:t>
            </a:r>
            <a:endParaRPr sz="2400">
              <a:solidFill>
                <a:srgbClr val="FFFFFF"/>
              </a:solidFill>
              <a:latin typeface="Open Sans ExtraBold"/>
              <a:ea typeface="Open Sans ExtraBold"/>
              <a:cs typeface="Open Sans ExtraBold"/>
              <a:sym typeface="Open Sans ExtraBold"/>
            </a:endParaRPr>
          </a:p>
        </p:txBody>
      </p:sp>
      <p:sp>
        <p:nvSpPr>
          <p:cNvPr id="2128" name="Google Shape;2128;p45"/>
          <p:cNvSpPr/>
          <p:nvPr/>
        </p:nvSpPr>
        <p:spPr>
          <a:xfrm>
            <a:off x="3086400" y="819375"/>
            <a:ext cx="2924100" cy="611400"/>
          </a:xfrm>
          <a:prstGeom prst="homePlate">
            <a:avLst>
              <a:gd name="adj" fmla="val 50000"/>
            </a:avLst>
          </a:prstGeom>
          <a:solidFill>
            <a:srgbClr val="E5732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TRACK</a:t>
            </a:r>
            <a:endParaRPr sz="2400">
              <a:solidFill>
                <a:srgbClr val="FFFFFF"/>
              </a:solidFill>
              <a:latin typeface="Open Sans ExtraBold"/>
              <a:ea typeface="Open Sans ExtraBold"/>
              <a:cs typeface="Open Sans ExtraBold"/>
              <a:sym typeface="Open Sans ExtraBold"/>
            </a:endParaRPr>
          </a:p>
        </p:txBody>
      </p:sp>
      <p:sp>
        <p:nvSpPr>
          <p:cNvPr id="2129" name="Google Shape;2129;p45"/>
          <p:cNvSpPr/>
          <p:nvPr/>
        </p:nvSpPr>
        <p:spPr>
          <a:xfrm>
            <a:off x="535750" y="819375"/>
            <a:ext cx="2924100" cy="611400"/>
          </a:xfrm>
          <a:prstGeom prst="homePlate">
            <a:avLst>
              <a:gd name="adj" fmla="val 50000"/>
            </a:avLst>
          </a:prstGeom>
          <a:solidFill>
            <a:srgbClr val="4ABAEB"/>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STREAMLINE</a:t>
            </a:r>
            <a:endParaRPr sz="2400">
              <a:solidFill>
                <a:srgbClr val="FFFFFF"/>
              </a:solidFill>
              <a:latin typeface="Open Sans ExtraBold"/>
              <a:ea typeface="Open Sans ExtraBold"/>
              <a:cs typeface="Open Sans ExtraBold"/>
              <a:sym typeface="Open Sans ExtraBold"/>
            </a:endParaRPr>
          </a:p>
        </p:txBody>
      </p:sp>
      <p:sp>
        <p:nvSpPr>
          <p:cNvPr id="2130" name="Google Shape;2130;p45"/>
          <p:cNvSpPr/>
          <p:nvPr/>
        </p:nvSpPr>
        <p:spPr>
          <a:xfrm>
            <a:off x="535750" y="1430775"/>
            <a:ext cx="8037300" cy="3160800"/>
          </a:xfrm>
          <a:prstGeom prst="rect">
            <a:avLst/>
          </a:prstGeom>
          <a:solidFill>
            <a:srgbClr val="E57326">
              <a:alpha val="726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txBox="1"/>
          <p:nvPr/>
        </p:nvSpPr>
        <p:spPr>
          <a:xfrm>
            <a:off x="4572000" y="1437275"/>
            <a:ext cx="3694800" cy="31542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E57326"/>
              </a:buClr>
              <a:buSzPts val="1400"/>
              <a:buFont typeface="Open Sans SemiBold"/>
              <a:buChar char="●"/>
            </a:pPr>
            <a:r>
              <a:rPr lang="en">
                <a:solidFill>
                  <a:srgbClr val="E57326"/>
                </a:solidFill>
                <a:latin typeface="Open Sans SemiBold"/>
                <a:ea typeface="Open Sans SemiBold"/>
                <a:cs typeface="Open Sans SemiBold"/>
                <a:sym typeface="Open Sans SemiBold"/>
              </a:rPr>
              <a:t>Waste</a:t>
            </a:r>
            <a:endParaRPr>
              <a:solidFill>
                <a:srgbClr val="E57326"/>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E57326"/>
              </a:buClr>
              <a:buSzPts val="1400"/>
              <a:buFont typeface="Open Sans SemiBold"/>
              <a:buChar char="●"/>
            </a:pPr>
            <a:r>
              <a:rPr lang="en">
                <a:solidFill>
                  <a:srgbClr val="E57326"/>
                </a:solidFill>
                <a:latin typeface="Open Sans SemiBold"/>
                <a:ea typeface="Open Sans SemiBold"/>
                <a:cs typeface="Open Sans SemiBold"/>
                <a:sym typeface="Open Sans SemiBold"/>
              </a:rPr>
              <a:t>Products dispensed</a:t>
            </a:r>
            <a:endParaRPr>
              <a:solidFill>
                <a:srgbClr val="E57326"/>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E57326"/>
              </a:buClr>
              <a:buSzPts val="1400"/>
              <a:buFont typeface="Open Sans SemiBold"/>
              <a:buChar char="●"/>
            </a:pPr>
            <a:r>
              <a:rPr lang="en">
                <a:solidFill>
                  <a:srgbClr val="E57326"/>
                </a:solidFill>
                <a:latin typeface="Open Sans SemiBold"/>
                <a:ea typeface="Open Sans SemiBold"/>
                <a:cs typeface="Open Sans SemiBold"/>
                <a:sym typeface="Open Sans SemiBold"/>
              </a:rPr>
              <a:t>Money exchanged</a:t>
            </a:r>
            <a:endParaRPr>
              <a:solidFill>
                <a:srgbClr val="E57326"/>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E57326"/>
              </a:buClr>
              <a:buSzPts val="1400"/>
              <a:buFont typeface="Open Sans SemiBold"/>
              <a:buChar char="●"/>
            </a:pPr>
            <a:r>
              <a:rPr lang="en">
                <a:solidFill>
                  <a:srgbClr val="E57326"/>
                </a:solidFill>
                <a:latin typeface="Open Sans SemiBold"/>
                <a:ea typeface="Open Sans SemiBold"/>
                <a:cs typeface="Open Sans SemiBold"/>
                <a:sym typeface="Open Sans SemiBold"/>
              </a:rPr>
              <a:t>Vendor performance</a:t>
            </a:r>
            <a:endParaRPr>
              <a:solidFill>
                <a:srgbClr val="E57326"/>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E57326"/>
              </a:buClr>
              <a:buSzPts val="1400"/>
              <a:buFont typeface="Open Sans SemiBold"/>
              <a:buChar char="●"/>
            </a:pPr>
            <a:r>
              <a:rPr lang="en">
                <a:solidFill>
                  <a:srgbClr val="E57326"/>
                </a:solidFill>
                <a:latin typeface="Open Sans SemiBold"/>
                <a:ea typeface="Open Sans SemiBold"/>
                <a:cs typeface="Open Sans SemiBold"/>
                <a:sym typeface="Open Sans SemiBold"/>
              </a:rPr>
              <a:t>Products ordered </a:t>
            </a:r>
            <a:endParaRPr>
              <a:solidFill>
                <a:srgbClr val="E57326"/>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E57326"/>
              </a:buClr>
              <a:buSzPts val="1400"/>
              <a:buFont typeface="Open Sans SemiBold"/>
              <a:buChar char="●"/>
            </a:pPr>
            <a:r>
              <a:rPr lang="en">
                <a:solidFill>
                  <a:srgbClr val="E57326"/>
                </a:solidFill>
                <a:latin typeface="Open Sans SemiBold"/>
                <a:ea typeface="Open Sans SemiBold"/>
                <a:cs typeface="Open Sans SemiBold"/>
                <a:sym typeface="Open Sans SemiBold"/>
              </a:rPr>
              <a:t>Product + location demand</a:t>
            </a:r>
            <a:endParaRPr>
              <a:solidFill>
                <a:srgbClr val="E57326"/>
              </a:solidFill>
              <a:latin typeface="Open Sans SemiBold"/>
              <a:ea typeface="Open Sans SemiBold"/>
              <a:cs typeface="Open Sans SemiBold"/>
              <a:sym typeface="Open Sans SemiBold"/>
            </a:endParaRPr>
          </a:p>
        </p:txBody>
      </p:sp>
      <p:sp>
        <p:nvSpPr>
          <p:cNvPr id="2132" name="Google Shape;2132;p45"/>
          <p:cNvSpPr txBox="1"/>
          <p:nvPr/>
        </p:nvSpPr>
        <p:spPr>
          <a:xfrm>
            <a:off x="1300725" y="3316950"/>
            <a:ext cx="2419200" cy="80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E57326"/>
                </a:solidFill>
                <a:latin typeface="Open Sans ExtraBold"/>
                <a:ea typeface="Open Sans ExtraBold"/>
                <a:cs typeface="Open Sans ExtraBold"/>
                <a:sym typeface="Open Sans ExtraBold"/>
              </a:rPr>
              <a:t>Automated tracking</a:t>
            </a:r>
            <a:endParaRPr sz="1800">
              <a:solidFill>
                <a:srgbClr val="E57326"/>
              </a:solidFill>
              <a:latin typeface="Open Sans ExtraBold"/>
              <a:ea typeface="Open Sans ExtraBold"/>
              <a:cs typeface="Open Sans ExtraBold"/>
              <a:sym typeface="Open Sans ExtraBold"/>
            </a:endParaRPr>
          </a:p>
        </p:txBody>
      </p:sp>
      <p:sp>
        <p:nvSpPr>
          <p:cNvPr id="2133" name="Google Shape;2133;p45"/>
          <p:cNvSpPr/>
          <p:nvPr/>
        </p:nvSpPr>
        <p:spPr>
          <a:xfrm>
            <a:off x="5684150" y="808025"/>
            <a:ext cx="5502025" cy="634100"/>
          </a:xfrm>
          <a:custGeom>
            <a:avLst/>
            <a:gdLst/>
            <a:ahLst/>
            <a:cxnLst/>
            <a:rect l="l" t="t" r="r" b="b"/>
            <a:pathLst>
              <a:path w="220081" h="25364" extrusionOk="0">
                <a:moveTo>
                  <a:pt x="2341" y="1691"/>
                </a:moveTo>
                <a:lnTo>
                  <a:pt x="13398" y="13268"/>
                </a:lnTo>
                <a:lnTo>
                  <a:pt x="1301" y="25364"/>
                </a:lnTo>
                <a:lnTo>
                  <a:pt x="220081" y="25104"/>
                </a:lnTo>
                <a:lnTo>
                  <a:pt x="220081" y="261"/>
                </a:lnTo>
                <a:lnTo>
                  <a:pt x="0" y="0"/>
                </a:lnTo>
                <a:close/>
              </a:path>
            </a:pathLst>
          </a:custGeom>
          <a:solidFill>
            <a:srgbClr val="FFFFFF">
              <a:alpha val="87150"/>
            </a:srgbClr>
          </a:solidFill>
          <a:ln>
            <a:noFill/>
          </a:ln>
        </p:spPr>
      </p:sp>
      <p:sp>
        <p:nvSpPr>
          <p:cNvPr id="2134" name="Google Shape;2134;p45"/>
          <p:cNvSpPr/>
          <p:nvPr/>
        </p:nvSpPr>
        <p:spPr>
          <a:xfrm>
            <a:off x="523525" y="806450"/>
            <a:ext cx="2933125" cy="630825"/>
          </a:xfrm>
          <a:custGeom>
            <a:avLst/>
            <a:gdLst/>
            <a:ahLst/>
            <a:cxnLst/>
            <a:rect l="l" t="t" r="r" b="b"/>
            <a:pathLst>
              <a:path w="117325" h="25233" extrusionOk="0">
                <a:moveTo>
                  <a:pt x="106008" y="1170"/>
                </a:moveTo>
                <a:lnTo>
                  <a:pt x="117325" y="12617"/>
                </a:lnTo>
                <a:lnTo>
                  <a:pt x="104838" y="25233"/>
                </a:lnTo>
                <a:lnTo>
                  <a:pt x="0" y="24843"/>
                </a:lnTo>
                <a:lnTo>
                  <a:pt x="0" y="130"/>
                </a:lnTo>
                <a:lnTo>
                  <a:pt x="104708" y="0"/>
                </a:lnTo>
                <a:close/>
              </a:path>
            </a:pathLst>
          </a:custGeom>
          <a:solidFill>
            <a:srgbClr val="FFFFFF">
              <a:alpha val="87150"/>
            </a:srgbClr>
          </a:solidFill>
          <a:ln>
            <a:noFill/>
          </a:ln>
        </p:spPr>
      </p:sp>
      <p:pic>
        <p:nvPicPr>
          <p:cNvPr id="2135" name="Google Shape;2135;p45"/>
          <p:cNvPicPr preferRelativeResize="0"/>
          <p:nvPr/>
        </p:nvPicPr>
        <p:blipFill rotWithShape="1">
          <a:blip r:embed="rId3">
            <a:alphaModFix/>
          </a:blip>
          <a:srcRect/>
          <a:stretch/>
        </p:blipFill>
        <p:spPr>
          <a:xfrm>
            <a:off x="1989173" y="2074400"/>
            <a:ext cx="1042300" cy="1147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9"/>
        <p:cNvGrpSpPr/>
        <p:nvPr/>
      </p:nvGrpSpPr>
      <p:grpSpPr>
        <a:xfrm>
          <a:off x="0" y="0"/>
          <a:ext cx="0" cy="0"/>
          <a:chOff x="0" y="0"/>
          <a:chExt cx="0" cy="0"/>
        </a:xfrm>
      </p:grpSpPr>
      <p:sp>
        <p:nvSpPr>
          <p:cNvPr id="2140" name="Google Shape;2140;p46"/>
          <p:cNvSpPr/>
          <p:nvPr/>
        </p:nvSpPr>
        <p:spPr>
          <a:xfrm>
            <a:off x="5684150" y="819375"/>
            <a:ext cx="2924100" cy="611400"/>
          </a:xfrm>
          <a:prstGeom prst="homePlate">
            <a:avLst>
              <a:gd name="adj" fmla="val 50000"/>
            </a:avLst>
          </a:prstGeom>
          <a:solidFill>
            <a:srgbClr val="0A2A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OPTIMIZE</a:t>
            </a:r>
            <a:endParaRPr sz="2400">
              <a:solidFill>
                <a:srgbClr val="FFFFFF"/>
              </a:solidFill>
              <a:latin typeface="Open Sans ExtraBold"/>
              <a:ea typeface="Open Sans ExtraBold"/>
              <a:cs typeface="Open Sans ExtraBold"/>
              <a:sym typeface="Open Sans ExtraBold"/>
            </a:endParaRPr>
          </a:p>
        </p:txBody>
      </p:sp>
      <p:sp>
        <p:nvSpPr>
          <p:cNvPr id="2141" name="Google Shape;2141;p46"/>
          <p:cNvSpPr/>
          <p:nvPr/>
        </p:nvSpPr>
        <p:spPr>
          <a:xfrm>
            <a:off x="3086400" y="819375"/>
            <a:ext cx="2924100" cy="611400"/>
          </a:xfrm>
          <a:prstGeom prst="homePlate">
            <a:avLst>
              <a:gd name="adj" fmla="val 50000"/>
            </a:avLst>
          </a:prstGeom>
          <a:solidFill>
            <a:srgbClr val="E5732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TRACK</a:t>
            </a:r>
            <a:endParaRPr sz="2400">
              <a:solidFill>
                <a:srgbClr val="FFFFFF"/>
              </a:solidFill>
              <a:latin typeface="Open Sans ExtraBold"/>
              <a:ea typeface="Open Sans ExtraBold"/>
              <a:cs typeface="Open Sans ExtraBold"/>
              <a:sym typeface="Open Sans ExtraBold"/>
            </a:endParaRPr>
          </a:p>
        </p:txBody>
      </p:sp>
      <p:sp>
        <p:nvSpPr>
          <p:cNvPr id="2142" name="Google Shape;2142;p46"/>
          <p:cNvSpPr/>
          <p:nvPr/>
        </p:nvSpPr>
        <p:spPr>
          <a:xfrm>
            <a:off x="535750" y="819375"/>
            <a:ext cx="2924100" cy="611400"/>
          </a:xfrm>
          <a:prstGeom prst="homePlate">
            <a:avLst>
              <a:gd name="adj" fmla="val 50000"/>
            </a:avLst>
          </a:prstGeom>
          <a:solidFill>
            <a:srgbClr val="4ABAEB"/>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ExtraBold"/>
                <a:ea typeface="Open Sans ExtraBold"/>
                <a:cs typeface="Open Sans ExtraBold"/>
                <a:sym typeface="Open Sans ExtraBold"/>
              </a:rPr>
              <a:t>STREAMLINE</a:t>
            </a:r>
            <a:endParaRPr sz="2400">
              <a:solidFill>
                <a:srgbClr val="FFFFFF"/>
              </a:solidFill>
              <a:latin typeface="Open Sans ExtraBold"/>
              <a:ea typeface="Open Sans ExtraBold"/>
              <a:cs typeface="Open Sans ExtraBold"/>
              <a:sym typeface="Open Sans ExtraBold"/>
            </a:endParaRPr>
          </a:p>
        </p:txBody>
      </p:sp>
      <p:sp>
        <p:nvSpPr>
          <p:cNvPr id="2143" name="Google Shape;2143;p46"/>
          <p:cNvSpPr/>
          <p:nvPr/>
        </p:nvSpPr>
        <p:spPr>
          <a:xfrm>
            <a:off x="535750" y="1430775"/>
            <a:ext cx="8037300" cy="3160800"/>
          </a:xfrm>
          <a:prstGeom prst="rect">
            <a:avLst/>
          </a:prstGeom>
          <a:solidFill>
            <a:srgbClr val="0A2A33">
              <a:alpha val="1006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6"/>
          <p:cNvSpPr txBox="1"/>
          <p:nvPr/>
        </p:nvSpPr>
        <p:spPr>
          <a:xfrm>
            <a:off x="4572000" y="1440500"/>
            <a:ext cx="3694800" cy="30918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Daily sales flow</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Top selling products</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Unmet demand</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Expiring products</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Vendor scorecard</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Waste breakdown</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Top stockout challenges</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Facility scorecard</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Inventory levels</a:t>
            </a:r>
            <a:endParaRPr>
              <a:solidFill>
                <a:srgbClr val="0A2A33"/>
              </a:solidFill>
              <a:latin typeface="Open Sans SemiBold"/>
              <a:ea typeface="Open Sans SemiBold"/>
              <a:cs typeface="Open Sans SemiBold"/>
              <a:sym typeface="Open Sans SemiBold"/>
            </a:endParaRPr>
          </a:p>
          <a:p>
            <a:pPr marL="457200" lvl="0" indent="-317500" algn="l" rtl="0">
              <a:lnSpc>
                <a:spcPct val="115000"/>
              </a:lnSpc>
              <a:spcBef>
                <a:spcPts val="0"/>
              </a:spcBef>
              <a:spcAft>
                <a:spcPts val="0"/>
              </a:spcAft>
              <a:buClr>
                <a:srgbClr val="0A2A33"/>
              </a:buClr>
              <a:buSzPts val="1400"/>
              <a:buFont typeface="Open Sans SemiBold"/>
              <a:buChar char="●"/>
            </a:pPr>
            <a:r>
              <a:rPr lang="en">
                <a:solidFill>
                  <a:srgbClr val="0A2A33"/>
                </a:solidFill>
                <a:latin typeface="Open Sans SemiBold"/>
                <a:ea typeface="Open Sans SemiBold"/>
                <a:cs typeface="Open Sans SemiBold"/>
                <a:sym typeface="Open Sans SemiBold"/>
              </a:rPr>
              <a:t>Add more..</a:t>
            </a:r>
            <a:endParaRPr>
              <a:solidFill>
                <a:srgbClr val="0A2A33"/>
              </a:solidFill>
              <a:latin typeface="Open Sans SemiBold"/>
              <a:ea typeface="Open Sans SemiBold"/>
              <a:cs typeface="Open Sans SemiBold"/>
              <a:sym typeface="Open Sans SemiBold"/>
            </a:endParaRPr>
          </a:p>
        </p:txBody>
      </p:sp>
      <p:sp>
        <p:nvSpPr>
          <p:cNvPr id="2145" name="Google Shape;2145;p46"/>
          <p:cNvSpPr txBox="1"/>
          <p:nvPr/>
        </p:nvSpPr>
        <p:spPr>
          <a:xfrm>
            <a:off x="1300725" y="3316950"/>
            <a:ext cx="2419200" cy="80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A2A33"/>
                </a:solidFill>
                <a:latin typeface="Open Sans ExtraBold"/>
                <a:ea typeface="Open Sans ExtraBold"/>
                <a:cs typeface="Open Sans ExtraBold"/>
                <a:sym typeface="Open Sans ExtraBold"/>
              </a:rPr>
              <a:t>Decision making</a:t>
            </a:r>
            <a:br>
              <a:rPr lang="en" sz="1800">
                <a:solidFill>
                  <a:srgbClr val="0A2A33"/>
                </a:solidFill>
                <a:latin typeface="Open Sans ExtraBold"/>
                <a:ea typeface="Open Sans ExtraBold"/>
                <a:cs typeface="Open Sans ExtraBold"/>
                <a:sym typeface="Open Sans ExtraBold"/>
              </a:rPr>
            </a:br>
            <a:r>
              <a:rPr lang="en" sz="1800">
                <a:solidFill>
                  <a:srgbClr val="0A2A33"/>
                </a:solidFill>
                <a:latin typeface="Open Sans ExtraBold"/>
                <a:ea typeface="Open Sans ExtraBold"/>
                <a:cs typeface="Open Sans ExtraBold"/>
                <a:sym typeface="Open Sans ExtraBold"/>
              </a:rPr>
              <a:t>dashboards</a:t>
            </a:r>
            <a:endParaRPr sz="1800">
              <a:solidFill>
                <a:srgbClr val="0A2A33"/>
              </a:solidFill>
              <a:latin typeface="Open Sans ExtraBold"/>
              <a:ea typeface="Open Sans ExtraBold"/>
              <a:cs typeface="Open Sans ExtraBold"/>
              <a:sym typeface="Open Sans ExtraBold"/>
            </a:endParaRPr>
          </a:p>
        </p:txBody>
      </p:sp>
      <p:sp>
        <p:nvSpPr>
          <p:cNvPr id="2146" name="Google Shape;2146;p46"/>
          <p:cNvSpPr/>
          <p:nvPr/>
        </p:nvSpPr>
        <p:spPr>
          <a:xfrm>
            <a:off x="448750" y="809675"/>
            <a:ext cx="5566275" cy="630825"/>
          </a:xfrm>
          <a:custGeom>
            <a:avLst/>
            <a:gdLst/>
            <a:ahLst/>
            <a:cxnLst/>
            <a:rect l="l" t="t" r="r" b="b"/>
            <a:pathLst>
              <a:path w="222651" h="25233" extrusionOk="0">
                <a:moveTo>
                  <a:pt x="211334" y="1170"/>
                </a:moveTo>
                <a:lnTo>
                  <a:pt x="222651" y="12617"/>
                </a:lnTo>
                <a:lnTo>
                  <a:pt x="210164" y="25233"/>
                </a:lnTo>
                <a:lnTo>
                  <a:pt x="260" y="24844"/>
                </a:lnTo>
                <a:lnTo>
                  <a:pt x="0" y="1"/>
                </a:lnTo>
                <a:lnTo>
                  <a:pt x="210034" y="0"/>
                </a:lnTo>
                <a:close/>
              </a:path>
            </a:pathLst>
          </a:custGeom>
          <a:solidFill>
            <a:srgbClr val="FFFFFF">
              <a:alpha val="87150"/>
            </a:srgbClr>
          </a:solidFill>
          <a:ln>
            <a:noFill/>
          </a:ln>
        </p:spPr>
      </p:sp>
      <p:pic>
        <p:nvPicPr>
          <p:cNvPr id="2147" name="Google Shape;2147;p46"/>
          <p:cNvPicPr preferRelativeResize="0"/>
          <p:nvPr/>
        </p:nvPicPr>
        <p:blipFill rotWithShape="1">
          <a:blip r:embed="rId3">
            <a:alphaModFix/>
          </a:blip>
          <a:srcRect/>
          <a:stretch/>
        </p:blipFill>
        <p:spPr>
          <a:xfrm>
            <a:off x="1489638" y="2220566"/>
            <a:ext cx="2041375" cy="91495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1"/>
        <p:cNvGrpSpPr/>
        <p:nvPr/>
      </p:nvGrpSpPr>
      <p:grpSpPr>
        <a:xfrm>
          <a:off x="0" y="0"/>
          <a:ext cx="0" cy="0"/>
          <a:chOff x="0" y="0"/>
          <a:chExt cx="0" cy="0"/>
        </a:xfrm>
      </p:grpSpPr>
      <p:sp>
        <p:nvSpPr>
          <p:cNvPr id="2152" name="Google Shape;2152;p47"/>
          <p:cNvSpPr txBox="1">
            <a:spLocks noGrp="1"/>
          </p:cNvSpPr>
          <p:nvPr>
            <p:ph type="ctrTitle"/>
          </p:nvPr>
        </p:nvSpPr>
        <p:spPr>
          <a:xfrm>
            <a:off x="1382875" y="3965225"/>
            <a:ext cx="2807400" cy="81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8595B"/>
                </a:solidFill>
                <a:latin typeface="Open Sans Light"/>
                <a:ea typeface="Open Sans Light"/>
                <a:cs typeface="Open Sans Light"/>
                <a:sym typeface="Open Sans Light"/>
              </a:rPr>
              <a:t>Open</a:t>
            </a:r>
            <a:r>
              <a:rPr lang="en" sz="2400" b="1">
                <a:solidFill>
                  <a:srgbClr val="58595B"/>
                </a:solidFill>
              </a:rPr>
              <a:t>LMIS</a:t>
            </a:r>
            <a:r>
              <a:rPr lang="en" sz="2400">
                <a:solidFill>
                  <a:srgbClr val="58595B"/>
                </a:solidFill>
              </a:rPr>
              <a:t/>
            </a:r>
            <a:br>
              <a:rPr lang="en" sz="2400">
                <a:solidFill>
                  <a:srgbClr val="58595B"/>
                </a:solidFill>
              </a:rPr>
            </a:br>
            <a:r>
              <a:rPr lang="en" sz="2400">
                <a:solidFill>
                  <a:srgbClr val="4ABAEB"/>
                </a:solidFill>
                <a:latin typeface="Open Sans Light"/>
                <a:ea typeface="Open Sans Light"/>
                <a:cs typeface="Open Sans Light"/>
                <a:sym typeface="Open Sans Light"/>
              </a:rPr>
              <a:t>Private Health</a:t>
            </a:r>
            <a:endParaRPr sz="2400">
              <a:solidFill>
                <a:srgbClr val="4ABAEB"/>
              </a:solidFill>
              <a:latin typeface="Open Sans Light"/>
              <a:ea typeface="Open Sans Light"/>
              <a:cs typeface="Open Sans Light"/>
              <a:sym typeface="Open Sans Light"/>
            </a:endParaRPr>
          </a:p>
        </p:txBody>
      </p:sp>
      <p:pic>
        <p:nvPicPr>
          <p:cNvPr id="2153" name="Google Shape;2153;p47"/>
          <p:cNvPicPr preferRelativeResize="0"/>
          <p:nvPr/>
        </p:nvPicPr>
        <p:blipFill>
          <a:blip r:embed="rId3">
            <a:alphaModFix/>
          </a:blip>
          <a:stretch>
            <a:fillRect/>
          </a:stretch>
        </p:blipFill>
        <p:spPr>
          <a:xfrm>
            <a:off x="-3387600" y="1050575"/>
            <a:ext cx="2982301" cy="646750"/>
          </a:xfrm>
          <a:prstGeom prst="rect">
            <a:avLst/>
          </a:prstGeom>
          <a:noFill/>
          <a:ln>
            <a:noFill/>
          </a:ln>
        </p:spPr>
      </p:pic>
      <p:pic>
        <p:nvPicPr>
          <p:cNvPr id="2154" name="Google Shape;2154;p47"/>
          <p:cNvPicPr preferRelativeResize="0"/>
          <p:nvPr/>
        </p:nvPicPr>
        <p:blipFill>
          <a:blip r:embed="rId4">
            <a:alphaModFix/>
          </a:blip>
          <a:stretch>
            <a:fillRect/>
          </a:stretch>
        </p:blipFill>
        <p:spPr>
          <a:xfrm>
            <a:off x="634226" y="4042000"/>
            <a:ext cx="645346" cy="646751"/>
          </a:xfrm>
          <a:prstGeom prst="rect">
            <a:avLst/>
          </a:prstGeom>
          <a:noFill/>
          <a:ln>
            <a:noFill/>
          </a:ln>
        </p:spPr>
      </p:pic>
      <p:pic>
        <p:nvPicPr>
          <p:cNvPr id="2155" name="Google Shape;2155;p47"/>
          <p:cNvPicPr preferRelativeResize="0"/>
          <p:nvPr/>
        </p:nvPicPr>
        <p:blipFill rotWithShape="1">
          <a:blip r:embed="rId5">
            <a:alphaModFix/>
          </a:blip>
          <a:srcRect t="3946" b="23241"/>
          <a:stretch/>
        </p:blipFill>
        <p:spPr>
          <a:xfrm>
            <a:off x="0" y="0"/>
            <a:ext cx="9144000" cy="3541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BAEB"/>
        </a:solidFill>
        <a:effectLst/>
      </p:bgPr>
    </p:bg>
    <p:spTree>
      <p:nvGrpSpPr>
        <p:cNvPr id="1"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152388" y="-10"/>
            <a:ext cx="9605685" cy="5143500"/>
          </a:xfrm>
          <a:prstGeom prst="rect">
            <a:avLst/>
          </a:prstGeom>
          <a:noFill/>
          <a:ln>
            <a:noFill/>
          </a:ln>
        </p:spPr>
      </p:pic>
      <p:sp>
        <p:nvSpPr>
          <p:cNvPr id="88" name="Google Shape;88;p16"/>
          <p:cNvSpPr/>
          <p:nvPr/>
        </p:nvSpPr>
        <p:spPr>
          <a:xfrm>
            <a:off x="0" y="0"/>
            <a:ext cx="9170400" cy="5143500"/>
          </a:xfrm>
          <a:prstGeom prst="rect">
            <a:avLst/>
          </a:prstGeom>
          <a:solidFill>
            <a:srgbClr val="4ABAEB">
              <a:alpha val="74300"/>
            </a:srgbClr>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pic>
        <p:nvPicPr>
          <p:cNvPr id="89" name="Google Shape;89;p16"/>
          <p:cNvPicPr preferRelativeResize="0"/>
          <p:nvPr/>
        </p:nvPicPr>
        <p:blipFill>
          <a:blip r:embed="rId4">
            <a:alphaModFix/>
          </a:blip>
          <a:stretch>
            <a:fillRect/>
          </a:stretch>
        </p:blipFill>
        <p:spPr>
          <a:xfrm>
            <a:off x="4145337" y="1823873"/>
            <a:ext cx="853325" cy="855162"/>
          </a:xfrm>
          <a:prstGeom prst="rect">
            <a:avLst/>
          </a:prstGeom>
          <a:noFill/>
          <a:ln>
            <a:noFill/>
          </a:ln>
        </p:spPr>
      </p:pic>
      <p:cxnSp>
        <p:nvCxnSpPr>
          <p:cNvPr id="90" name="Google Shape;90;p16"/>
          <p:cNvCxnSpPr/>
          <p:nvPr/>
        </p:nvCxnSpPr>
        <p:spPr>
          <a:xfrm rot="10800000">
            <a:off x="3139300" y="1384900"/>
            <a:ext cx="1105200" cy="674700"/>
          </a:xfrm>
          <a:prstGeom prst="straightConnector1">
            <a:avLst/>
          </a:prstGeom>
          <a:noFill/>
          <a:ln w="38100" cap="flat" cmpd="sng">
            <a:solidFill>
              <a:srgbClr val="FFFFFF"/>
            </a:solidFill>
            <a:prstDash val="solid"/>
            <a:round/>
            <a:headEnd type="none" w="med" len="med"/>
            <a:tailEnd type="none" w="med" len="med"/>
          </a:ln>
        </p:spPr>
      </p:cxnSp>
      <p:cxnSp>
        <p:nvCxnSpPr>
          <p:cNvPr id="91" name="Google Shape;91;p16"/>
          <p:cNvCxnSpPr/>
          <p:nvPr/>
        </p:nvCxnSpPr>
        <p:spPr>
          <a:xfrm rot="10800000" flipH="1">
            <a:off x="4940850" y="1385425"/>
            <a:ext cx="1116300" cy="670500"/>
          </a:xfrm>
          <a:prstGeom prst="straightConnector1">
            <a:avLst/>
          </a:prstGeom>
          <a:noFill/>
          <a:ln w="38100" cap="flat" cmpd="sng">
            <a:solidFill>
              <a:srgbClr val="FFFFFF"/>
            </a:solidFill>
            <a:prstDash val="solid"/>
            <a:round/>
            <a:headEnd type="none" w="med" len="med"/>
            <a:tailEnd type="none" w="med" len="med"/>
          </a:ln>
        </p:spPr>
      </p:cxnSp>
      <p:cxnSp>
        <p:nvCxnSpPr>
          <p:cNvPr id="92" name="Google Shape;92;p16"/>
          <p:cNvCxnSpPr>
            <a:stCxn id="89" idx="2"/>
          </p:cNvCxnSpPr>
          <p:nvPr/>
        </p:nvCxnSpPr>
        <p:spPr>
          <a:xfrm flipH="1">
            <a:off x="4539300" y="2679035"/>
            <a:ext cx="32700" cy="1433100"/>
          </a:xfrm>
          <a:prstGeom prst="straightConnector1">
            <a:avLst/>
          </a:prstGeom>
          <a:noFill/>
          <a:ln w="38100" cap="flat" cmpd="sng">
            <a:solidFill>
              <a:srgbClr val="FFFFFF"/>
            </a:solidFill>
            <a:prstDash val="solid"/>
            <a:round/>
            <a:headEnd type="none" w="med" len="med"/>
            <a:tailEnd type="none" w="med" len="med"/>
          </a:ln>
        </p:spPr>
      </p:cxnSp>
      <p:sp>
        <p:nvSpPr>
          <p:cNvPr id="93" name="Google Shape;93;p16"/>
          <p:cNvSpPr/>
          <p:nvPr/>
        </p:nvSpPr>
        <p:spPr>
          <a:xfrm>
            <a:off x="3863200" y="3126800"/>
            <a:ext cx="1352100" cy="13521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0A2A33"/>
                </a:solidFill>
                <a:latin typeface="Open Sans ExtraBold"/>
                <a:ea typeface="Open Sans ExtraBold"/>
                <a:cs typeface="Open Sans ExtraBold"/>
                <a:sym typeface="Open Sans ExtraBold"/>
              </a:rPr>
              <a:t>Private</a:t>
            </a:r>
            <a:br>
              <a:rPr lang="en" sz="1200">
                <a:solidFill>
                  <a:srgbClr val="0A2A33"/>
                </a:solidFill>
                <a:latin typeface="Open Sans ExtraBold"/>
                <a:ea typeface="Open Sans ExtraBold"/>
                <a:cs typeface="Open Sans ExtraBold"/>
                <a:sym typeface="Open Sans ExtraBold"/>
              </a:rPr>
            </a:br>
            <a:r>
              <a:rPr lang="en" sz="1200">
                <a:solidFill>
                  <a:srgbClr val="0A2A33"/>
                </a:solidFill>
                <a:latin typeface="Open Sans ExtraBold"/>
                <a:ea typeface="Open Sans ExtraBold"/>
                <a:cs typeface="Open Sans ExtraBold"/>
                <a:sym typeface="Open Sans ExtraBold"/>
              </a:rPr>
              <a:t>Hospitals</a:t>
            </a:r>
            <a:endParaRPr sz="1200">
              <a:solidFill>
                <a:srgbClr val="0A2A33"/>
              </a:solidFill>
              <a:latin typeface="Open Sans ExtraBold"/>
              <a:ea typeface="Open Sans ExtraBold"/>
              <a:cs typeface="Open Sans ExtraBold"/>
              <a:sym typeface="Open Sans ExtraBold"/>
            </a:endParaRPr>
          </a:p>
        </p:txBody>
      </p:sp>
      <p:cxnSp>
        <p:nvCxnSpPr>
          <p:cNvPr id="94" name="Google Shape;94;p16"/>
          <p:cNvCxnSpPr/>
          <p:nvPr/>
        </p:nvCxnSpPr>
        <p:spPr>
          <a:xfrm>
            <a:off x="5214548" y="3803655"/>
            <a:ext cx="413700" cy="0"/>
          </a:xfrm>
          <a:prstGeom prst="straightConnector1">
            <a:avLst/>
          </a:prstGeom>
          <a:noFill/>
          <a:ln w="38100" cap="flat" cmpd="sng">
            <a:solidFill>
              <a:srgbClr val="FFFFFF"/>
            </a:solidFill>
            <a:prstDash val="solid"/>
            <a:round/>
            <a:headEnd type="none" w="med" len="med"/>
            <a:tailEnd type="oval" w="med" len="med"/>
          </a:ln>
        </p:spPr>
      </p:cxnSp>
      <p:cxnSp>
        <p:nvCxnSpPr>
          <p:cNvPr id="95" name="Google Shape;95;p16"/>
          <p:cNvCxnSpPr/>
          <p:nvPr/>
        </p:nvCxnSpPr>
        <p:spPr>
          <a:xfrm>
            <a:off x="5099098" y="4094680"/>
            <a:ext cx="403500" cy="222000"/>
          </a:xfrm>
          <a:prstGeom prst="straightConnector1">
            <a:avLst/>
          </a:prstGeom>
          <a:noFill/>
          <a:ln w="38100" cap="flat" cmpd="sng">
            <a:solidFill>
              <a:srgbClr val="FFFFFF"/>
            </a:solidFill>
            <a:prstDash val="solid"/>
            <a:round/>
            <a:headEnd type="none" w="med" len="med"/>
            <a:tailEnd type="oval" w="med" len="med"/>
          </a:ln>
        </p:spPr>
      </p:cxnSp>
      <p:cxnSp>
        <p:nvCxnSpPr>
          <p:cNvPr id="96" name="Google Shape;96;p16"/>
          <p:cNvCxnSpPr/>
          <p:nvPr/>
        </p:nvCxnSpPr>
        <p:spPr>
          <a:xfrm>
            <a:off x="4872798" y="4378305"/>
            <a:ext cx="230700" cy="337200"/>
          </a:xfrm>
          <a:prstGeom prst="straightConnector1">
            <a:avLst/>
          </a:prstGeom>
          <a:noFill/>
          <a:ln w="38100" cap="flat" cmpd="sng">
            <a:solidFill>
              <a:srgbClr val="FFFFFF"/>
            </a:solidFill>
            <a:prstDash val="solid"/>
            <a:round/>
            <a:headEnd type="none" w="med" len="med"/>
            <a:tailEnd type="oval" w="med" len="med"/>
          </a:ln>
        </p:spPr>
      </p:cxnSp>
      <p:cxnSp>
        <p:nvCxnSpPr>
          <p:cNvPr id="97" name="Google Shape;97;p16"/>
          <p:cNvCxnSpPr/>
          <p:nvPr/>
        </p:nvCxnSpPr>
        <p:spPr>
          <a:xfrm>
            <a:off x="4538498" y="4447605"/>
            <a:ext cx="0" cy="378900"/>
          </a:xfrm>
          <a:prstGeom prst="straightConnector1">
            <a:avLst/>
          </a:prstGeom>
          <a:noFill/>
          <a:ln w="38100" cap="flat" cmpd="sng">
            <a:solidFill>
              <a:srgbClr val="FFFFFF"/>
            </a:solidFill>
            <a:prstDash val="solid"/>
            <a:round/>
            <a:headEnd type="none" w="med" len="med"/>
            <a:tailEnd type="oval" w="med" len="med"/>
          </a:ln>
        </p:spPr>
      </p:cxnSp>
      <p:cxnSp>
        <p:nvCxnSpPr>
          <p:cNvPr id="98" name="Google Shape;98;p16"/>
          <p:cNvCxnSpPr/>
          <p:nvPr/>
        </p:nvCxnSpPr>
        <p:spPr>
          <a:xfrm rot="5660982">
            <a:off x="3878798" y="4393568"/>
            <a:ext cx="403462" cy="222036"/>
          </a:xfrm>
          <a:prstGeom prst="straightConnector1">
            <a:avLst/>
          </a:prstGeom>
          <a:noFill/>
          <a:ln w="38100" cap="flat" cmpd="sng">
            <a:solidFill>
              <a:srgbClr val="FFFFFF"/>
            </a:solidFill>
            <a:prstDash val="solid"/>
            <a:round/>
            <a:headEnd type="none" w="med" len="med"/>
            <a:tailEnd type="oval" w="med" len="med"/>
          </a:ln>
        </p:spPr>
      </p:cxnSp>
      <p:cxnSp>
        <p:nvCxnSpPr>
          <p:cNvPr id="99" name="Google Shape;99;p16"/>
          <p:cNvCxnSpPr/>
          <p:nvPr/>
        </p:nvCxnSpPr>
        <p:spPr>
          <a:xfrm rot="5659466">
            <a:off x="3662303" y="4037044"/>
            <a:ext cx="230757" cy="337265"/>
          </a:xfrm>
          <a:prstGeom prst="straightConnector1">
            <a:avLst/>
          </a:prstGeom>
          <a:noFill/>
          <a:ln w="38100" cap="flat" cmpd="sng">
            <a:solidFill>
              <a:srgbClr val="FFFFFF"/>
            </a:solidFill>
            <a:prstDash val="solid"/>
            <a:round/>
            <a:headEnd type="none" w="med" len="med"/>
            <a:tailEnd type="oval" w="med" len="med"/>
          </a:ln>
        </p:spPr>
      </p:cxnSp>
      <p:cxnSp>
        <p:nvCxnSpPr>
          <p:cNvPr id="100" name="Google Shape;100;p16"/>
          <p:cNvCxnSpPr/>
          <p:nvPr/>
        </p:nvCxnSpPr>
        <p:spPr>
          <a:xfrm rot="10800000">
            <a:off x="3450250" y="3803650"/>
            <a:ext cx="412200" cy="0"/>
          </a:xfrm>
          <a:prstGeom prst="straightConnector1">
            <a:avLst/>
          </a:prstGeom>
          <a:noFill/>
          <a:ln w="38100" cap="flat" cmpd="sng">
            <a:solidFill>
              <a:srgbClr val="FFFFFF"/>
            </a:solidFill>
            <a:prstDash val="solid"/>
            <a:round/>
            <a:headEnd type="none" w="med" len="med"/>
            <a:tailEnd type="oval" w="med" len="med"/>
          </a:ln>
        </p:spPr>
      </p:cxnSp>
      <p:sp>
        <p:nvSpPr>
          <p:cNvPr id="101" name="Google Shape;101;p16"/>
          <p:cNvSpPr/>
          <p:nvPr/>
        </p:nvSpPr>
        <p:spPr>
          <a:xfrm>
            <a:off x="5169700" y="640250"/>
            <a:ext cx="1352100" cy="13521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0A2A33"/>
                </a:solidFill>
                <a:latin typeface="Open Sans ExtraBold"/>
                <a:ea typeface="Open Sans ExtraBold"/>
                <a:cs typeface="Open Sans ExtraBold"/>
                <a:sym typeface="Open Sans ExtraBold"/>
              </a:rPr>
              <a:t>Private</a:t>
            </a:r>
            <a:br>
              <a:rPr lang="en" sz="1200">
                <a:solidFill>
                  <a:srgbClr val="0A2A33"/>
                </a:solidFill>
                <a:latin typeface="Open Sans ExtraBold"/>
                <a:ea typeface="Open Sans ExtraBold"/>
                <a:cs typeface="Open Sans ExtraBold"/>
                <a:sym typeface="Open Sans ExtraBold"/>
              </a:rPr>
            </a:br>
            <a:r>
              <a:rPr lang="en" sz="1200">
                <a:solidFill>
                  <a:srgbClr val="0A2A33"/>
                </a:solidFill>
                <a:latin typeface="Open Sans ExtraBold"/>
                <a:ea typeface="Open Sans ExtraBold"/>
                <a:cs typeface="Open Sans ExtraBold"/>
                <a:sym typeface="Open Sans ExtraBold"/>
              </a:rPr>
              <a:t>Pharmacies</a:t>
            </a:r>
            <a:endParaRPr sz="1200">
              <a:solidFill>
                <a:srgbClr val="0A2A33"/>
              </a:solidFill>
              <a:latin typeface="Open Sans ExtraBold"/>
              <a:ea typeface="Open Sans ExtraBold"/>
              <a:cs typeface="Open Sans ExtraBold"/>
              <a:sym typeface="Open Sans ExtraBold"/>
            </a:endParaRPr>
          </a:p>
        </p:txBody>
      </p:sp>
      <p:cxnSp>
        <p:nvCxnSpPr>
          <p:cNvPr id="102" name="Google Shape;102;p16"/>
          <p:cNvCxnSpPr/>
          <p:nvPr/>
        </p:nvCxnSpPr>
        <p:spPr>
          <a:xfrm rot="-8100000">
            <a:off x="5042931" y="786499"/>
            <a:ext cx="413657" cy="0"/>
          </a:xfrm>
          <a:prstGeom prst="straightConnector1">
            <a:avLst/>
          </a:prstGeom>
          <a:noFill/>
          <a:ln w="38100" cap="flat" cmpd="sng">
            <a:solidFill>
              <a:srgbClr val="FFFFFF"/>
            </a:solidFill>
            <a:prstDash val="solid"/>
            <a:round/>
            <a:headEnd type="none" w="med" len="med"/>
            <a:tailEnd type="oval" w="med" len="med"/>
          </a:ln>
        </p:spPr>
      </p:cxnSp>
      <p:cxnSp>
        <p:nvCxnSpPr>
          <p:cNvPr id="103" name="Google Shape;103;p16"/>
          <p:cNvCxnSpPr/>
          <p:nvPr/>
        </p:nvCxnSpPr>
        <p:spPr>
          <a:xfrm rot="-8100000">
            <a:off x="5415369" y="462104"/>
            <a:ext cx="403475" cy="221890"/>
          </a:xfrm>
          <a:prstGeom prst="straightConnector1">
            <a:avLst/>
          </a:prstGeom>
          <a:noFill/>
          <a:ln w="38100" cap="flat" cmpd="sng">
            <a:solidFill>
              <a:srgbClr val="FFFFFF"/>
            </a:solidFill>
            <a:prstDash val="solid"/>
            <a:round/>
            <a:headEnd type="none" w="med" len="med"/>
            <a:tailEnd type="oval" w="med" len="med"/>
          </a:ln>
        </p:spPr>
      </p:cxnSp>
      <p:cxnSp>
        <p:nvCxnSpPr>
          <p:cNvPr id="104" name="Google Shape;104;p16"/>
          <p:cNvCxnSpPr/>
          <p:nvPr/>
        </p:nvCxnSpPr>
        <p:spPr>
          <a:xfrm rot="-8100000">
            <a:off x="5907153" y="325644"/>
            <a:ext cx="230800" cy="337290"/>
          </a:xfrm>
          <a:prstGeom prst="straightConnector1">
            <a:avLst/>
          </a:prstGeom>
          <a:noFill/>
          <a:ln w="38100" cap="flat" cmpd="sng">
            <a:solidFill>
              <a:srgbClr val="FFFFFF"/>
            </a:solidFill>
            <a:prstDash val="solid"/>
            <a:round/>
            <a:headEnd type="none" w="med" len="med"/>
            <a:tailEnd type="oval" w="med" len="med"/>
          </a:ln>
        </p:spPr>
      </p:cxnSp>
      <p:cxnSp>
        <p:nvCxnSpPr>
          <p:cNvPr id="105" name="Google Shape;105;p16"/>
          <p:cNvCxnSpPr/>
          <p:nvPr/>
        </p:nvCxnSpPr>
        <p:spPr>
          <a:xfrm rot="10800000">
            <a:off x="6438766" y="524139"/>
            <a:ext cx="0" cy="378868"/>
          </a:xfrm>
          <a:prstGeom prst="straightConnector1">
            <a:avLst/>
          </a:prstGeom>
          <a:noFill/>
          <a:ln w="38100" cap="flat" cmpd="sng">
            <a:solidFill>
              <a:srgbClr val="FFFFFF"/>
            </a:solidFill>
            <a:prstDash val="solid"/>
            <a:round/>
            <a:headEnd type="none" w="med" len="med"/>
            <a:tailEnd type="oval" w="med" len="med"/>
          </a:ln>
        </p:spPr>
      </p:cxnSp>
      <p:cxnSp>
        <p:nvCxnSpPr>
          <p:cNvPr id="106" name="Google Shape;106;p16"/>
          <p:cNvCxnSpPr/>
          <p:nvPr/>
        </p:nvCxnSpPr>
        <p:spPr>
          <a:xfrm rot="-2439406">
            <a:off x="6432646" y="1055069"/>
            <a:ext cx="403361" cy="221887"/>
          </a:xfrm>
          <a:prstGeom prst="straightConnector1">
            <a:avLst/>
          </a:prstGeom>
          <a:noFill/>
          <a:ln w="38100" cap="flat" cmpd="sng">
            <a:solidFill>
              <a:srgbClr val="FFFFFF"/>
            </a:solidFill>
            <a:prstDash val="solid"/>
            <a:round/>
            <a:headEnd type="none" w="med" len="med"/>
            <a:tailEnd type="oval" w="med" len="med"/>
          </a:ln>
        </p:spPr>
      </p:cxnSp>
      <p:cxnSp>
        <p:nvCxnSpPr>
          <p:cNvPr id="107" name="Google Shape;107;p16"/>
          <p:cNvCxnSpPr/>
          <p:nvPr/>
        </p:nvCxnSpPr>
        <p:spPr>
          <a:xfrm rot="-2440443">
            <a:off x="6521908" y="1422954"/>
            <a:ext cx="230608" cy="337403"/>
          </a:xfrm>
          <a:prstGeom prst="straightConnector1">
            <a:avLst/>
          </a:prstGeom>
          <a:noFill/>
          <a:ln w="38100" cap="flat" cmpd="sng">
            <a:solidFill>
              <a:srgbClr val="FFFFFF"/>
            </a:solidFill>
            <a:prstDash val="solid"/>
            <a:round/>
            <a:headEnd type="none" w="med" len="med"/>
            <a:tailEnd type="oval" w="med" len="med"/>
          </a:ln>
        </p:spPr>
      </p:cxnSp>
      <p:cxnSp>
        <p:nvCxnSpPr>
          <p:cNvPr id="108" name="Google Shape;108;p16"/>
          <p:cNvCxnSpPr/>
          <p:nvPr/>
        </p:nvCxnSpPr>
        <p:spPr>
          <a:xfrm rot="2700000">
            <a:off x="6232592" y="1961705"/>
            <a:ext cx="412385" cy="0"/>
          </a:xfrm>
          <a:prstGeom prst="straightConnector1">
            <a:avLst/>
          </a:prstGeom>
          <a:noFill/>
          <a:ln w="38100" cap="flat" cmpd="sng">
            <a:solidFill>
              <a:srgbClr val="FFFFFF"/>
            </a:solidFill>
            <a:prstDash val="solid"/>
            <a:round/>
            <a:headEnd type="none" w="med" len="med"/>
            <a:tailEnd type="oval" w="med" len="med"/>
          </a:ln>
        </p:spPr>
      </p:cxnSp>
      <p:sp>
        <p:nvSpPr>
          <p:cNvPr id="109" name="Google Shape;109;p16"/>
          <p:cNvSpPr/>
          <p:nvPr/>
        </p:nvSpPr>
        <p:spPr>
          <a:xfrm>
            <a:off x="2566275" y="785250"/>
            <a:ext cx="1352100" cy="13521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0A2A33"/>
                </a:solidFill>
                <a:latin typeface="Open Sans ExtraBold"/>
                <a:ea typeface="Open Sans ExtraBold"/>
                <a:cs typeface="Open Sans ExtraBold"/>
                <a:sym typeface="Open Sans ExtraBold"/>
              </a:rPr>
              <a:t>Private</a:t>
            </a:r>
            <a:br>
              <a:rPr lang="en" sz="1200">
                <a:solidFill>
                  <a:srgbClr val="0A2A33"/>
                </a:solidFill>
                <a:latin typeface="Open Sans ExtraBold"/>
                <a:ea typeface="Open Sans ExtraBold"/>
                <a:cs typeface="Open Sans ExtraBold"/>
                <a:sym typeface="Open Sans ExtraBold"/>
              </a:rPr>
            </a:br>
            <a:r>
              <a:rPr lang="en" sz="1200">
                <a:solidFill>
                  <a:srgbClr val="0A2A33"/>
                </a:solidFill>
                <a:latin typeface="Open Sans ExtraBold"/>
                <a:ea typeface="Open Sans ExtraBold"/>
                <a:cs typeface="Open Sans ExtraBold"/>
                <a:sym typeface="Open Sans ExtraBold"/>
              </a:rPr>
              <a:t>Clinics</a:t>
            </a:r>
            <a:endParaRPr sz="1200">
              <a:solidFill>
                <a:srgbClr val="0A2A33"/>
              </a:solidFill>
              <a:latin typeface="Open Sans ExtraBold"/>
              <a:ea typeface="Open Sans ExtraBold"/>
              <a:cs typeface="Open Sans ExtraBold"/>
              <a:sym typeface="Open Sans ExtraBold"/>
            </a:endParaRPr>
          </a:p>
        </p:txBody>
      </p:sp>
      <p:cxnSp>
        <p:nvCxnSpPr>
          <p:cNvPr id="110" name="Google Shape;110;p16"/>
          <p:cNvCxnSpPr/>
          <p:nvPr/>
        </p:nvCxnSpPr>
        <p:spPr>
          <a:xfrm flipH="1">
            <a:off x="2434125" y="1798300"/>
            <a:ext cx="398400" cy="420300"/>
          </a:xfrm>
          <a:prstGeom prst="straightConnector1">
            <a:avLst/>
          </a:prstGeom>
          <a:noFill/>
          <a:ln w="38100" cap="flat" cmpd="sng">
            <a:solidFill>
              <a:srgbClr val="FFFFFF"/>
            </a:solidFill>
            <a:prstDash val="solid"/>
            <a:round/>
            <a:headEnd type="none" w="med" len="med"/>
            <a:tailEnd type="oval" w="med" len="med"/>
          </a:ln>
        </p:spPr>
      </p:cxnSp>
      <p:cxnSp>
        <p:nvCxnSpPr>
          <p:cNvPr id="111" name="Google Shape;111;p16"/>
          <p:cNvCxnSpPr/>
          <p:nvPr/>
        </p:nvCxnSpPr>
        <p:spPr>
          <a:xfrm rot="8100000">
            <a:off x="2213358" y="1571462"/>
            <a:ext cx="403475" cy="221890"/>
          </a:xfrm>
          <a:prstGeom prst="straightConnector1">
            <a:avLst/>
          </a:prstGeom>
          <a:noFill/>
          <a:ln w="38100" cap="flat" cmpd="sng">
            <a:solidFill>
              <a:srgbClr val="FFFFFF"/>
            </a:solidFill>
            <a:prstDash val="solid"/>
            <a:round/>
            <a:headEnd type="none" w="med" len="med"/>
            <a:tailEnd type="oval" w="med" len="med"/>
          </a:ln>
        </p:spPr>
      </p:cxnSp>
      <p:cxnSp>
        <p:nvCxnSpPr>
          <p:cNvPr id="112" name="Google Shape;112;p16"/>
          <p:cNvCxnSpPr/>
          <p:nvPr/>
        </p:nvCxnSpPr>
        <p:spPr>
          <a:xfrm rot="10800000">
            <a:off x="2160250" y="1202750"/>
            <a:ext cx="509700" cy="93000"/>
          </a:xfrm>
          <a:prstGeom prst="straightConnector1">
            <a:avLst/>
          </a:prstGeom>
          <a:noFill/>
          <a:ln w="38100" cap="flat" cmpd="sng">
            <a:solidFill>
              <a:srgbClr val="FFFFFF"/>
            </a:solidFill>
            <a:prstDash val="solid"/>
            <a:round/>
            <a:headEnd type="none" w="med" len="med"/>
            <a:tailEnd type="oval" w="med" len="med"/>
          </a:ln>
        </p:spPr>
      </p:cxnSp>
      <p:cxnSp>
        <p:nvCxnSpPr>
          <p:cNvPr id="113" name="Google Shape;113;p16"/>
          <p:cNvCxnSpPr/>
          <p:nvPr/>
        </p:nvCxnSpPr>
        <p:spPr>
          <a:xfrm rot="10800000">
            <a:off x="2481375" y="724900"/>
            <a:ext cx="380700" cy="386100"/>
          </a:xfrm>
          <a:prstGeom prst="straightConnector1">
            <a:avLst/>
          </a:prstGeom>
          <a:noFill/>
          <a:ln w="38100" cap="flat" cmpd="sng">
            <a:solidFill>
              <a:srgbClr val="FFFFFF"/>
            </a:solidFill>
            <a:prstDash val="solid"/>
            <a:round/>
            <a:headEnd type="none" w="med" len="med"/>
            <a:tailEnd type="oval" w="med" len="med"/>
          </a:ln>
        </p:spPr>
      </p:cxnSp>
      <p:cxnSp>
        <p:nvCxnSpPr>
          <p:cNvPr id="114" name="Google Shape;114;p16"/>
          <p:cNvCxnSpPr/>
          <p:nvPr/>
        </p:nvCxnSpPr>
        <p:spPr>
          <a:xfrm rot="-7839406">
            <a:off x="2816979" y="528344"/>
            <a:ext cx="403361" cy="221887"/>
          </a:xfrm>
          <a:prstGeom prst="straightConnector1">
            <a:avLst/>
          </a:prstGeom>
          <a:noFill/>
          <a:ln w="38100" cap="flat" cmpd="sng">
            <a:solidFill>
              <a:srgbClr val="FFFFFF"/>
            </a:solidFill>
            <a:prstDash val="solid"/>
            <a:round/>
            <a:headEnd type="none" w="med" len="med"/>
            <a:tailEnd type="oval" w="med" len="med"/>
          </a:ln>
        </p:spPr>
      </p:cxnSp>
      <p:cxnSp>
        <p:nvCxnSpPr>
          <p:cNvPr id="115" name="Google Shape;115;p16"/>
          <p:cNvCxnSpPr/>
          <p:nvPr/>
        </p:nvCxnSpPr>
        <p:spPr>
          <a:xfrm rot="-7840443">
            <a:off x="3343148" y="457126"/>
            <a:ext cx="230608" cy="337403"/>
          </a:xfrm>
          <a:prstGeom prst="straightConnector1">
            <a:avLst/>
          </a:prstGeom>
          <a:noFill/>
          <a:ln w="38100" cap="flat" cmpd="sng">
            <a:solidFill>
              <a:srgbClr val="FFFFFF"/>
            </a:solidFill>
            <a:prstDash val="solid"/>
            <a:round/>
            <a:headEnd type="none" w="med" len="med"/>
            <a:tailEnd type="oval" w="med" len="med"/>
          </a:ln>
        </p:spPr>
      </p:cxnSp>
      <p:cxnSp>
        <p:nvCxnSpPr>
          <p:cNvPr id="116" name="Google Shape;116;p16"/>
          <p:cNvCxnSpPr/>
          <p:nvPr/>
        </p:nvCxnSpPr>
        <p:spPr>
          <a:xfrm rot="-2700000">
            <a:off x="3622309" y="824254"/>
            <a:ext cx="412385" cy="0"/>
          </a:xfrm>
          <a:prstGeom prst="straightConnector1">
            <a:avLst/>
          </a:prstGeom>
          <a:noFill/>
          <a:ln w="38100" cap="flat" cmpd="sng">
            <a:solidFill>
              <a:srgbClr val="FFFFFF"/>
            </a:solidFill>
            <a:prstDash val="solid"/>
            <a:round/>
            <a:headEnd type="none" w="med" len="med"/>
            <a:tailEnd type="oval"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7"/>
          <p:cNvPicPr preferRelativeResize="0"/>
          <p:nvPr/>
        </p:nvPicPr>
        <p:blipFill rotWithShape="1">
          <a:blip r:embed="rId3">
            <a:alphaModFix/>
          </a:blip>
          <a:srcRect/>
          <a:stretch/>
        </p:blipFill>
        <p:spPr>
          <a:xfrm>
            <a:off x="-479125" y="0"/>
            <a:ext cx="10030025" cy="5335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8"/>
          <p:cNvPicPr preferRelativeResize="0"/>
          <p:nvPr/>
        </p:nvPicPr>
        <p:blipFill rotWithShape="1">
          <a:blip r:embed="rId3">
            <a:alphaModFix/>
          </a:blip>
          <a:srcRect l="4781" r="3794" b="3595"/>
          <a:stretch/>
        </p:blipFill>
        <p:spPr>
          <a:xfrm>
            <a:off x="0" y="0"/>
            <a:ext cx="9170374" cy="5143500"/>
          </a:xfrm>
          <a:prstGeom prst="rect">
            <a:avLst/>
          </a:prstGeom>
          <a:noFill/>
          <a:ln>
            <a:noFill/>
          </a:ln>
        </p:spPr>
      </p:pic>
      <p:sp>
        <p:nvSpPr>
          <p:cNvPr id="127" name="Google Shape;127;p18"/>
          <p:cNvSpPr/>
          <p:nvPr/>
        </p:nvSpPr>
        <p:spPr>
          <a:xfrm>
            <a:off x="26375" y="0"/>
            <a:ext cx="9144000" cy="5143500"/>
          </a:xfrm>
          <a:prstGeom prst="rect">
            <a:avLst/>
          </a:prstGeom>
          <a:solidFill>
            <a:srgbClr val="0A2A33">
              <a:alpha val="6201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sp>
        <p:nvSpPr>
          <p:cNvPr id="128" name="Google Shape;128;p18"/>
          <p:cNvSpPr/>
          <p:nvPr/>
        </p:nvSpPr>
        <p:spPr>
          <a:xfrm>
            <a:off x="0" y="0"/>
            <a:ext cx="9144000" cy="5143500"/>
          </a:xfrm>
          <a:prstGeom prst="rect">
            <a:avLst/>
          </a:prstGeom>
          <a:solidFill>
            <a:srgbClr val="0A2A33">
              <a:alpha val="6201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4200">
              <a:solidFill>
                <a:srgbClr val="FFFFFF"/>
              </a:solidFill>
              <a:latin typeface="Open Sans ExtraBold"/>
              <a:ea typeface="Open Sans ExtraBold"/>
              <a:cs typeface="Open Sans ExtraBold"/>
              <a:sym typeface="Open Sans ExtraBold"/>
            </a:endParaRPr>
          </a:p>
        </p:txBody>
      </p:sp>
      <p:sp>
        <p:nvSpPr>
          <p:cNvPr id="129" name="Google Shape;129;p18"/>
          <p:cNvSpPr txBox="1"/>
          <p:nvPr/>
        </p:nvSpPr>
        <p:spPr>
          <a:xfrm>
            <a:off x="468450" y="2297100"/>
            <a:ext cx="2744400" cy="549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a:solidFill>
                  <a:srgbClr val="FFFFFF"/>
                </a:solidFill>
                <a:latin typeface="Open Sans ExtraBold"/>
                <a:ea typeface="Open Sans ExtraBold"/>
                <a:cs typeface="Open Sans ExtraBold"/>
                <a:sym typeface="Open Sans ExtraBold"/>
              </a:rPr>
              <a:t>Configurable</a:t>
            </a:r>
            <a:endParaRPr>
              <a:latin typeface="Open Sans"/>
              <a:ea typeface="Open Sans"/>
              <a:cs typeface="Open Sans"/>
              <a:sym typeface="Open Sans"/>
            </a:endParaRPr>
          </a:p>
        </p:txBody>
      </p:sp>
      <p:sp>
        <p:nvSpPr>
          <p:cNvPr id="130" name="Google Shape;130;p18"/>
          <p:cNvSpPr txBox="1">
            <a:spLocks noGrp="1"/>
          </p:cNvSpPr>
          <p:nvPr>
            <p:ph type="ctrTitle" idx="4294967295"/>
          </p:nvPr>
        </p:nvSpPr>
        <p:spPr>
          <a:xfrm>
            <a:off x="3424775" y="685800"/>
            <a:ext cx="2347200" cy="7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Open Sans Light"/>
                <a:ea typeface="Open Sans Light"/>
                <a:cs typeface="Open Sans Light"/>
                <a:sym typeface="Open Sans Light"/>
              </a:rPr>
              <a:t>Principles</a:t>
            </a:r>
            <a:endParaRPr sz="2400">
              <a:solidFill>
                <a:srgbClr val="FFFFFF"/>
              </a:solidFill>
              <a:latin typeface="Open Sans Light"/>
              <a:ea typeface="Open Sans Light"/>
              <a:cs typeface="Open Sans Light"/>
              <a:sym typeface="Open Sans Light"/>
            </a:endParaRPr>
          </a:p>
        </p:txBody>
      </p:sp>
      <p:grpSp>
        <p:nvGrpSpPr>
          <p:cNvPr id="131" name="Google Shape;131;p18"/>
          <p:cNvGrpSpPr/>
          <p:nvPr/>
        </p:nvGrpSpPr>
        <p:grpSpPr>
          <a:xfrm>
            <a:off x="3233300" y="2297100"/>
            <a:ext cx="2913500" cy="549300"/>
            <a:chOff x="3233300" y="2297100"/>
            <a:chExt cx="2913500" cy="549300"/>
          </a:xfrm>
        </p:grpSpPr>
        <p:sp>
          <p:nvSpPr>
            <p:cNvPr id="132" name="Google Shape;132;p18"/>
            <p:cNvSpPr txBox="1"/>
            <p:nvPr/>
          </p:nvSpPr>
          <p:spPr>
            <a:xfrm>
              <a:off x="3402400" y="2297100"/>
              <a:ext cx="2744400" cy="549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a:solidFill>
                    <a:srgbClr val="FFFFFF"/>
                  </a:solidFill>
                  <a:latin typeface="Open Sans ExtraBold"/>
                  <a:ea typeface="Open Sans ExtraBold"/>
                  <a:cs typeface="Open Sans ExtraBold"/>
                  <a:sym typeface="Open Sans ExtraBold"/>
                </a:rPr>
                <a:t>Interoperable</a:t>
              </a:r>
              <a:endParaRPr>
                <a:latin typeface="Open Sans"/>
                <a:ea typeface="Open Sans"/>
                <a:cs typeface="Open Sans"/>
                <a:sym typeface="Open Sans"/>
              </a:endParaRPr>
            </a:p>
          </p:txBody>
        </p:sp>
        <p:sp>
          <p:nvSpPr>
            <p:cNvPr id="133" name="Google Shape;133;p18"/>
            <p:cNvSpPr/>
            <p:nvPr/>
          </p:nvSpPr>
          <p:spPr>
            <a:xfrm>
              <a:off x="3233300" y="2531250"/>
              <a:ext cx="81000" cy="81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8"/>
          <p:cNvGrpSpPr/>
          <p:nvPr/>
        </p:nvGrpSpPr>
        <p:grpSpPr>
          <a:xfrm>
            <a:off x="6234900" y="2297100"/>
            <a:ext cx="2744400" cy="549300"/>
            <a:chOff x="6234900" y="2297100"/>
            <a:chExt cx="2744400" cy="549300"/>
          </a:xfrm>
        </p:grpSpPr>
        <p:sp>
          <p:nvSpPr>
            <p:cNvPr id="135" name="Google Shape;135;p18"/>
            <p:cNvSpPr txBox="1"/>
            <p:nvPr/>
          </p:nvSpPr>
          <p:spPr>
            <a:xfrm>
              <a:off x="6234900" y="2297100"/>
              <a:ext cx="2744400" cy="549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a:solidFill>
                    <a:srgbClr val="FFFFFF"/>
                  </a:solidFill>
                  <a:latin typeface="Open Sans ExtraBold"/>
                  <a:ea typeface="Open Sans ExtraBold"/>
                  <a:cs typeface="Open Sans ExtraBold"/>
                  <a:sym typeface="Open Sans ExtraBold"/>
                </a:rPr>
                <a:t>Intuitive</a:t>
              </a:r>
              <a:endParaRPr>
                <a:latin typeface="Open Sans"/>
                <a:ea typeface="Open Sans"/>
                <a:cs typeface="Open Sans"/>
                <a:sym typeface="Open Sans"/>
              </a:endParaRPr>
            </a:p>
          </p:txBody>
        </p:sp>
        <p:sp>
          <p:nvSpPr>
            <p:cNvPr id="136" name="Google Shape;136;p18"/>
            <p:cNvSpPr/>
            <p:nvPr/>
          </p:nvSpPr>
          <p:spPr>
            <a:xfrm>
              <a:off x="6336350" y="2531250"/>
              <a:ext cx="81000" cy="81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p:nvPr/>
        </p:nvSpPr>
        <p:spPr>
          <a:xfrm>
            <a:off x="4097125" y="1918650"/>
            <a:ext cx="5199300" cy="18102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Clr>
                <a:srgbClr val="4ABAEB"/>
              </a:buClr>
              <a:buSzPts val="2400"/>
              <a:buFont typeface="Open Sans ExtraBold"/>
              <a:buChar char="●"/>
            </a:pPr>
            <a:r>
              <a:rPr lang="en" sz="2400">
                <a:solidFill>
                  <a:srgbClr val="4ABAEB"/>
                </a:solidFill>
                <a:latin typeface="Open Sans ExtraBold"/>
                <a:ea typeface="Open Sans ExtraBold"/>
                <a:cs typeface="Open Sans ExtraBold"/>
                <a:sym typeface="Open Sans ExtraBold"/>
              </a:rPr>
              <a:t>STREAMLINE operations </a:t>
            </a:r>
            <a:endParaRPr sz="2400">
              <a:solidFill>
                <a:srgbClr val="4ABAEB"/>
              </a:solidFill>
              <a:latin typeface="Open Sans ExtraBold"/>
              <a:ea typeface="Open Sans ExtraBold"/>
              <a:cs typeface="Open Sans ExtraBold"/>
              <a:sym typeface="Open Sans ExtraBold"/>
            </a:endParaRPr>
          </a:p>
          <a:p>
            <a:pPr marL="457200" lvl="0" indent="-381000" algn="l" rtl="0">
              <a:lnSpc>
                <a:spcPct val="115000"/>
              </a:lnSpc>
              <a:spcBef>
                <a:spcPts val="0"/>
              </a:spcBef>
              <a:spcAft>
                <a:spcPts val="0"/>
              </a:spcAft>
              <a:buClr>
                <a:srgbClr val="E57326"/>
              </a:buClr>
              <a:buSzPts val="2400"/>
              <a:buFont typeface="Open Sans ExtraBold"/>
              <a:buChar char="●"/>
            </a:pPr>
            <a:r>
              <a:rPr lang="en" sz="2400">
                <a:solidFill>
                  <a:srgbClr val="E57326"/>
                </a:solidFill>
                <a:latin typeface="Open Sans ExtraBold"/>
                <a:ea typeface="Open Sans ExtraBold"/>
                <a:cs typeface="Open Sans ExtraBold"/>
                <a:sym typeface="Open Sans ExtraBold"/>
              </a:rPr>
              <a:t>TRACK everything</a:t>
            </a:r>
            <a:endParaRPr sz="2400">
              <a:solidFill>
                <a:srgbClr val="E57326"/>
              </a:solidFill>
              <a:latin typeface="Open Sans ExtraBold"/>
              <a:ea typeface="Open Sans ExtraBold"/>
              <a:cs typeface="Open Sans ExtraBold"/>
              <a:sym typeface="Open Sans ExtraBold"/>
            </a:endParaRPr>
          </a:p>
          <a:p>
            <a:pPr marL="457200" lvl="0" indent="-381000" algn="l" rtl="0">
              <a:lnSpc>
                <a:spcPct val="115000"/>
              </a:lnSpc>
              <a:spcBef>
                <a:spcPts val="0"/>
              </a:spcBef>
              <a:spcAft>
                <a:spcPts val="0"/>
              </a:spcAft>
              <a:buClr>
                <a:srgbClr val="0A2A33"/>
              </a:buClr>
              <a:buSzPts val="2400"/>
              <a:buFont typeface="Open Sans ExtraBold"/>
              <a:buChar char="●"/>
            </a:pPr>
            <a:r>
              <a:rPr lang="en" sz="2400">
                <a:solidFill>
                  <a:srgbClr val="0A2A33"/>
                </a:solidFill>
                <a:latin typeface="Open Sans ExtraBold"/>
                <a:ea typeface="Open Sans ExtraBold"/>
                <a:cs typeface="Open Sans ExtraBold"/>
                <a:sym typeface="Open Sans ExtraBold"/>
              </a:rPr>
              <a:t>OPTIMIZE inventory</a:t>
            </a:r>
            <a:endParaRPr>
              <a:solidFill>
                <a:srgbClr val="0A2A33"/>
              </a:solidFill>
              <a:latin typeface="Open Sans"/>
              <a:ea typeface="Open Sans"/>
              <a:cs typeface="Open Sans"/>
              <a:sym typeface="Open Sans"/>
            </a:endParaRPr>
          </a:p>
        </p:txBody>
      </p:sp>
      <p:sp>
        <p:nvSpPr>
          <p:cNvPr id="142" name="Google Shape;142;p19"/>
          <p:cNvSpPr txBox="1">
            <a:spLocks noGrp="1"/>
          </p:cNvSpPr>
          <p:nvPr>
            <p:ph type="ctrTitle" idx="4294967295"/>
          </p:nvPr>
        </p:nvSpPr>
        <p:spPr>
          <a:xfrm>
            <a:off x="3424775" y="685800"/>
            <a:ext cx="2347200" cy="7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58595B"/>
                </a:solidFill>
                <a:latin typeface="Open Sans Light"/>
                <a:ea typeface="Open Sans Light"/>
                <a:cs typeface="Open Sans Light"/>
                <a:sym typeface="Open Sans Light"/>
              </a:rPr>
              <a:t>Why it’s great</a:t>
            </a:r>
            <a:endParaRPr sz="2400">
              <a:solidFill>
                <a:srgbClr val="58595B"/>
              </a:solidFill>
              <a:latin typeface="Open Sans Light"/>
              <a:ea typeface="Open Sans Light"/>
              <a:cs typeface="Open Sans Light"/>
              <a:sym typeface="Open Sans Light"/>
            </a:endParaRPr>
          </a:p>
        </p:txBody>
      </p:sp>
      <p:grpSp>
        <p:nvGrpSpPr>
          <p:cNvPr id="143" name="Google Shape;143;p19"/>
          <p:cNvGrpSpPr/>
          <p:nvPr/>
        </p:nvGrpSpPr>
        <p:grpSpPr>
          <a:xfrm>
            <a:off x="680375" y="1871700"/>
            <a:ext cx="3107250" cy="1857150"/>
            <a:chOff x="680375" y="1871700"/>
            <a:chExt cx="3107250" cy="1857150"/>
          </a:xfrm>
        </p:grpSpPr>
        <p:sp>
          <p:nvSpPr>
            <p:cNvPr id="144" name="Google Shape;144;p19"/>
            <p:cNvSpPr txBox="1"/>
            <p:nvPr/>
          </p:nvSpPr>
          <p:spPr>
            <a:xfrm>
              <a:off x="680375" y="1871700"/>
              <a:ext cx="2744400" cy="185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800">
                  <a:solidFill>
                    <a:srgbClr val="58595B"/>
                  </a:solidFill>
                  <a:latin typeface="Open Sans"/>
                  <a:ea typeface="Open Sans"/>
                  <a:cs typeface="Open Sans"/>
                  <a:sym typeface="Open Sans"/>
                </a:rPr>
                <a:t>SAVE</a:t>
              </a:r>
              <a:br>
                <a:rPr lang="en" sz="4800">
                  <a:solidFill>
                    <a:srgbClr val="58595B"/>
                  </a:solidFill>
                  <a:latin typeface="Open Sans"/>
                  <a:ea typeface="Open Sans"/>
                  <a:cs typeface="Open Sans"/>
                  <a:sym typeface="Open Sans"/>
                </a:rPr>
              </a:br>
              <a:r>
                <a:rPr lang="en" sz="4800">
                  <a:solidFill>
                    <a:srgbClr val="58595B"/>
                  </a:solidFill>
                  <a:latin typeface="Open Sans"/>
                  <a:ea typeface="Open Sans"/>
                  <a:cs typeface="Open Sans"/>
                  <a:sym typeface="Open Sans"/>
                </a:rPr>
                <a:t>MONEY</a:t>
              </a:r>
              <a:endParaRPr sz="4800">
                <a:solidFill>
                  <a:srgbClr val="58595B"/>
                </a:solidFill>
                <a:latin typeface="Open Sans"/>
                <a:ea typeface="Open Sans"/>
                <a:cs typeface="Open Sans"/>
                <a:sym typeface="Open Sans"/>
              </a:endParaRPr>
            </a:p>
          </p:txBody>
        </p:sp>
        <p:cxnSp>
          <p:nvCxnSpPr>
            <p:cNvPr id="145" name="Google Shape;145;p19"/>
            <p:cNvCxnSpPr/>
            <p:nvPr/>
          </p:nvCxnSpPr>
          <p:spPr>
            <a:xfrm>
              <a:off x="3787625" y="1871850"/>
              <a:ext cx="0" cy="1857000"/>
            </a:xfrm>
            <a:prstGeom prst="straightConnector1">
              <a:avLst/>
            </a:prstGeom>
            <a:noFill/>
            <a:ln w="28575" cap="flat" cmpd="sng">
              <a:solidFill>
                <a:srgbClr val="58595B"/>
              </a:solidFill>
              <a:prstDash val="solid"/>
              <a:round/>
              <a:headEnd type="none" w="med" len="med"/>
              <a:tailEnd type="none" w="med" len="med"/>
            </a:ln>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311700" y="2074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4ABAEB"/>
                </a:solidFill>
                <a:latin typeface="Open Sans ExtraBold"/>
                <a:ea typeface="Open Sans ExtraBold"/>
                <a:cs typeface="Open Sans ExtraBold"/>
                <a:sym typeface="Open Sans ExtraBold"/>
              </a:rPr>
              <a:t>STREAMLINE</a:t>
            </a:r>
            <a:endParaRPr>
              <a:solidFill>
                <a:srgbClr val="4ABAEB"/>
              </a:solidFill>
              <a:latin typeface="Open Sans ExtraBold"/>
              <a:ea typeface="Open Sans ExtraBold"/>
              <a:cs typeface="Open Sans ExtraBold"/>
              <a:sym typeface="Open Sans ExtraBold"/>
            </a:endParaRPr>
          </a:p>
        </p:txBody>
      </p:sp>
      <p:sp>
        <p:nvSpPr>
          <p:cNvPr id="151" name="Google Shape;151;p20"/>
          <p:cNvSpPr txBox="1"/>
          <p:nvPr/>
        </p:nvSpPr>
        <p:spPr>
          <a:xfrm>
            <a:off x="644225" y="4440450"/>
            <a:ext cx="2200200" cy="62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rgbClr val="58595B"/>
                </a:solidFill>
                <a:latin typeface="Open Sans"/>
                <a:ea typeface="Open Sans"/>
                <a:cs typeface="Open Sans"/>
                <a:sym typeface="Open Sans"/>
              </a:rPr>
              <a:t>Clerks &amp; Cashiers</a:t>
            </a:r>
            <a:endParaRPr sz="1800">
              <a:solidFill>
                <a:srgbClr val="58595B"/>
              </a:solidFill>
            </a:endParaRPr>
          </a:p>
        </p:txBody>
      </p:sp>
      <p:sp>
        <p:nvSpPr>
          <p:cNvPr id="152" name="Google Shape;152;p20"/>
          <p:cNvSpPr txBox="1"/>
          <p:nvPr/>
        </p:nvSpPr>
        <p:spPr>
          <a:xfrm>
            <a:off x="2975700" y="4440450"/>
            <a:ext cx="3192600" cy="62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rgbClr val="58595B"/>
                </a:solidFill>
                <a:latin typeface="Open Sans"/>
                <a:ea typeface="Open Sans"/>
                <a:cs typeface="Open Sans"/>
                <a:sym typeface="Open Sans"/>
              </a:rPr>
              <a:t>Healthcare Providers</a:t>
            </a:r>
            <a:endParaRPr sz="1800">
              <a:solidFill>
                <a:srgbClr val="58595B"/>
              </a:solidFill>
              <a:latin typeface="Open Sans"/>
              <a:ea typeface="Open Sans"/>
              <a:cs typeface="Open Sans"/>
              <a:sym typeface="Open Sans"/>
            </a:endParaRPr>
          </a:p>
        </p:txBody>
      </p:sp>
      <p:sp>
        <p:nvSpPr>
          <p:cNvPr id="153" name="Google Shape;153;p20"/>
          <p:cNvSpPr txBox="1"/>
          <p:nvPr/>
        </p:nvSpPr>
        <p:spPr>
          <a:xfrm>
            <a:off x="5761850" y="4440450"/>
            <a:ext cx="3192600" cy="62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rgbClr val="58595B"/>
                </a:solidFill>
                <a:latin typeface="Open Sans"/>
                <a:ea typeface="Open Sans"/>
                <a:cs typeface="Open Sans"/>
                <a:sym typeface="Open Sans"/>
              </a:rPr>
              <a:t>Facility Managers</a:t>
            </a:r>
            <a:endParaRPr sz="1800">
              <a:solidFill>
                <a:srgbClr val="58595B"/>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p:nvPr/>
        </p:nvSpPr>
        <p:spPr>
          <a:xfrm>
            <a:off x="4108475" y="-25"/>
            <a:ext cx="5035500" cy="514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txBox="1"/>
          <p:nvPr/>
        </p:nvSpPr>
        <p:spPr>
          <a:xfrm>
            <a:off x="482100" y="471050"/>
            <a:ext cx="29973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58595B"/>
                </a:solidFill>
                <a:latin typeface="Open Sans"/>
                <a:ea typeface="Open Sans"/>
                <a:cs typeface="Open Sans"/>
                <a:sym typeface="Open Sans"/>
              </a:rPr>
              <a:t>Clerks &amp; Cashiers</a:t>
            </a:r>
            <a:endParaRPr>
              <a:solidFill>
                <a:srgbClr val="58595B"/>
              </a:solidFill>
            </a:endParaRPr>
          </a:p>
        </p:txBody>
      </p:sp>
      <p:grpSp>
        <p:nvGrpSpPr>
          <p:cNvPr id="160" name="Google Shape;160;p21"/>
          <p:cNvGrpSpPr/>
          <p:nvPr/>
        </p:nvGrpSpPr>
        <p:grpSpPr>
          <a:xfrm>
            <a:off x="4617725" y="506250"/>
            <a:ext cx="4017150" cy="4131000"/>
            <a:chOff x="4617725" y="506250"/>
            <a:chExt cx="4017150" cy="4131000"/>
          </a:xfrm>
        </p:grpSpPr>
        <p:sp>
          <p:nvSpPr>
            <p:cNvPr id="161" name="Google Shape;161;p21"/>
            <p:cNvSpPr/>
            <p:nvPr/>
          </p:nvSpPr>
          <p:spPr>
            <a:xfrm>
              <a:off x="4617725" y="506250"/>
              <a:ext cx="4017000" cy="4131000"/>
            </a:xfrm>
            <a:prstGeom prst="roundRect">
              <a:avLst>
                <a:gd name="adj" fmla="val 0"/>
              </a:avLst>
            </a:prstGeom>
            <a:solidFill>
              <a:srgbClr val="F3F3F3"/>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21"/>
            <p:cNvGrpSpPr/>
            <p:nvPr/>
          </p:nvGrpSpPr>
          <p:grpSpPr>
            <a:xfrm>
              <a:off x="4851133" y="791491"/>
              <a:ext cx="159846" cy="159846"/>
              <a:chOff x="4375400" y="525950"/>
              <a:chExt cx="93900" cy="93900"/>
            </a:xfrm>
          </p:grpSpPr>
          <p:cxnSp>
            <p:nvCxnSpPr>
              <p:cNvPr id="163" name="Google Shape;163;p21"/>
              <p:cNvCxnSpPr/>
              <p:nvPr/>
            </p:nvCxnSpPr>
            <p:spPr>
              <a:xfrm>
                <a:off x="4375400" y="525950"/>
                <a:ext cx="93900" cy="93900"/>
              </a:xfrm>
              <a:prstGeom prst="straightConnector1">
                <a:avLst/>
              </a:prstGeom>
              <a:noFill/>
              <a:ln w="9525" cap="flat" cmpd="sng">
                <a:solidFill>
                  <a:srgbClr val="999999"/>
                </a:solidFill>
                <a:prstDash val="solid"/>
                <a:round/>
                <a:headEnd type="none" w="med" len="med"/>
                <a:tailEnd type="none" w="med" len="med"/>
              </a:ln>
            </p:spPr>
          </p:cxnSp>
          <p:cxnSp>
            <p:nvCxnSpPr>
              <p:cNvPr id="164" name="Google Shape;164;p21"/>
              <p:cNvCxnSpPr/>
              <p:nvPr/>
            </p:nvCxnSpPr>
            <p:spPr>
              <a:xfrm flipH="1">
                <a:off x="4375400" y="525950"/>
                <a:ext cx="93900" cy="93900"/>
              </a:xfrm>
              <a:prstGeom prst="straightConnector1">
                <a:avLst/>
              </a:prstGeom>
              <a:noFill/>
              <a:ln w="9525" cap="flat" cmpd="sng">
                <a:solidFill>
                  <a:srgbClr val="999999"/>
                </a:solidFill>
                <a:prstDash val="solid"/>
                <a:round/>
                <a:headEnd type="none" w="med" len="med"/>
                <a:tailEnd type="none" w="med" len="med"/>
              </a:ln>
            </p:spPr>
          </p:cxnSp>
        </p:grpSp>
        <p:sp>
          <p:nvSpPr>
            <p:cNvPr id="165" name="Google Shape;165;p21"/>
            <p:cNvSpPr txBox="1"/>
            <p:nvPr/>
          </p:nvSpPr>
          <p:spPr>
            <a:xfrm>
              <a:off x="4665575" y="1069675"/>
              <a:ext cx="3969300" cy="55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Open Sans Light"/>
                  <a:ea typeface="Open Sans Light"/>
                  <a:cs typeface="Open Sans Light"/>
                  <a:sym typeface="Open Sans Light"/>
                </a:rPr>
                <a:t>31.50</a:t>
              </a:r>
              <a:endParaRPr sz="2400">
                <a:latin typeface="Open Sans Light"/>
                <a:ea typeface="Open Sans Light"/>
                <a:cs typeface="Open Sans Light"/>
                <a:sym typeface="Open Sans Light"/>
              </a:endParaRPr>
            </a:p>
          </p:txBody>
        </p:sp>
        <p:sp>
          <p:nvSpPr>
            <p:cNvPr id="166" name="Google Shape;166;p21"/>
            <p:cNvSpPr/>
            <p:nvPr/>
          </p:nvSpPr>
          <p:spPr>
            <a:xfrm>
              <a:off x="5025100" y="1848400"/>
              <a:ext cx="1547700" cy="955800"/>
            </a:xfrm>
            <a:prstGeom prst="roundRect">
              <a:avLst>
                <a:gd name="adj" fmla="val 9525"/>
              </a:avLst>
            </a:prstGeom>
            <a:solidFill>
              <a:srgbClr val="FFFFFF"/>
            </a:solid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E57326"/>
                </a:solidFill>
                <a:latin typeface="Open Sans"/>
                <a:ea typeface="Open Sans"/>
                <a:cs typeface="Open Sans"/>
                <a:sym typeface="Open Sans"/>
              </a:endParaRPr>
            </a:p>
          </p:txBody>
        </p:sp>
        <p:sp>
          <p:nvSpPr>
            <p:cNvPr id="167" name="Google Shape;167;p21"/>
            <p:cNvSpPr/>
            <p:nvPr/>
          </p:nvSpPr>
          <p:spPr>
            <a:xfrm>
              <a:off x="6679625" y="1848400"/>
              <a:ext cx="1547700" cy="955800"/>
            </a:xfrm>
            <a:prstGeom prst="roundRect">
              <a:avLst>
                <a:gd name="adj" fmla="val 9525"/>
              </a:avLst>
            </a:prstGeom>
            <a:solidFill>
              <a:srgbClr val="FFFFFF"/>
            </a:solid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E57326"/>
                </a:solidFill>
                <a:latin typeface="Open Sans"/>
                <a:ea typeface="Open Sans"/>
                <a:cs typeface="Open Sans"/>
                <a:sym typeface="Open Sans"/>
              </a:endParaRPr>
            </a:p>
          </p:txBody>
        </p:sp>
        <p:sp>
          <p:nvSpPr>
            <p:cNvPr id="168" name="Google Shape;168;p21"/>
            <p:cNvSpPr/>
            <p:nvPr/>
          </p:nvSpPr>
          <p:spPr>
            <a:xfrm>
              <a:off x="5025113" y="2911150"/>
              <a:ext cx="1547700" cy="955800"/>
            </a:xfrm>
            <a:prstGeom prst="roundRect">
              <a:avLst>
                <a:gd name="adj" fmla="val 9525"/>
              </a:avLst>
            </a:prstGeom>
            <a:solidFill>
              <a:srgbClr val="FFFFFF"/>
            </a:solid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E57326"/>
                  </a:solidFill>
                  <a:latin typeface="Open Sans"/>
                  <a:ea typeface="Open Sans"/>
                  <a:cs typeface="Open Sans"/>
                  <a:sym typeface="Open Sans"/>
                </a:rPr>
                <a:t>Cash</a:t>
              </a:r>
              <a:endParaRPr b="1">
                <a:solidFill>
                  <a:srgbClr val="E57326"/>
                </a:solidFill>
                <a:latin typeface="Open Sans"/>
                <a:ea typeface="Open Sans"/>
                <a:cs typeface="Open Sans"/>
                <a:sym typeface="Open Sans"/>
              </a:endParaRPr>
            </a:p>
          </p:txBody>
        </p:sp>
        <p:sp>
          <p:nvSpPr>
            <p:cNvPr id="169" name="Google Shape;169;p21"/>
            <p:cNvSpPr/>
            <p:nvPr/>
          </p:nvSpPr>
          <p:spPr>
            <a:xfrm>
              <a:off x="6679638" y="2911150"/>
              <a:ext cx="1547700" cy="955800"/>
            </a:xfrm>
            <a:prstGeom prst="roundRect">
              <a:avLst>
                <a:gd name="adj" fmla="val 9525"/>
              </a:avLst>
            </a:prstGeom>
            <a:solidFill>
              <a:srgbClr val="FFFFFF"/>
            </a:solidFill>
            <a:ln w="9525" cap="flat" cmpd="sng">
              <a:solidFill>
                <a:srgbClr val="E573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E57326"/>
                  </a:solidFill>
                  <a:latin typeface="Open Sans"/>
                  <a:ea typeface="Open Sans"/>
                  <a:cs typeface="Open Sans"/>
                  <a:sym typeface="Open Sans"/>
                </a:rPr>
                <a:t>Other</a:t>
              </a:r>
              <a:endParaRPr b="1">
                <a:solidFill>
                  <a:srgbClr val="E57326"/>
                </a:solidFill>
                <a:latin typeface="Open Sans"/>
                <a:ea typeface="Open Sans"/>
                <a:cs typeface="Open Sans"/>
                <a:sym typeface="Open Sans"/>
              </a:endParaRPr>
            </a:p>
          </p:txBody>
        </p:sp>
        <p:pic>
          <p:nvPicPr>
            <p:cNvPr id="170" name="Google Shape;170;p21"/>
            <p:cNvPicPr preferRelativeResize="0"/>
            <p:nvPr/>
          </p:nvPicPr>
          <p:blipFill>
            <a:blip r:embed="rId3">
              <a:alphaModFix/>
            </a:blip>
            <a:stretch>
              <a:fillRect/>
            </a:stretch>
          </p:blipFill>
          <p:spPr>
            <a:xfrm>
              <a:off x="5213100" y="1935727"/>
              <a:ext cx="1171750" cy="781150"/>
            </a:xfrm>
            <a:prstGeom prst="rect">
              <a:avLst/>
            </a:prstGeom>
            <a:noFill/>
            <a:ln>
              <a:noFill/>
            </a:ln>
          </p:spPr>
        </p:pic>
        <p:pic>
          <p:nvPicPr>
            <p:cNvPr id="171" name="Google Shape;171;p21"/>
            <p:cNvPicPr preferRelativeResize="0"/>
            <p:nvPr/>
          </p:nvPicPr>
          <p:blipFill>
            <a:blip r:embed="rId4">
              <a:alphaModFix/>
            </a:blip>
            <a:stretch>
              <a:fillRect/>
            </a:stretch>
          </p:blipFill>
          <p:spPr>
            <a:xfrm>
              <a:off x="7204575" y="2016251"/>
              <a:ext cx="497805" cy="620101"/>
            </a:xfrm>
            <a:prstGeom prst="rect">
              <a:avLst/>
            </a:prstGeom>
            <a:noFill/>
            <a:ln>
              <a:noFill/>
            </a:ln>
          </p:spPr>
        </p:pic>
      </p:grpSp>
      <p:sp>
        <p:nvSpPr>
          <p:cNvPr id="172" name="Google Shape;172;p21"/>
          <p:cNvSpPr txBox="1"/>
          <p:nvPr/>
        </p:nvSpPr>
        <p:spPr>
          <a:xfrm>
            <a:off x="586300" y="1259175"/>
            <a:ext cx="3104700" cy="2991600"/>
          </a:xfrm>
          <a:prstGeom prst="rect">
            <a:avLst/>
          </a:prstGeom>
          <a:noFill/>
          <a:ln>
            <a:noFill/>
          </a:ln>
        </p:spPr>
        <p:txBody>
          <a:bodyPr spcFirstLastPara="1" wrap="square" lIns="91425" tIns="91425" rIns="91425" bIns="91425" anchor="t" anchorCtr="0">
            <a:noAutofit/>
          </a:bodyPr>
          <a:lstStyle/>
          <a:p>
            <a:pPr marL="182880" lvl="0" indent="-251459" algn="l" rtl="0">
              <a:lnSpc>
                <a:spcPct val="100000"/>
              </a:lnSpc>
              <a:spcBef>
                <a:spcPts val="1000"/>
              </a:spcBef>
              <a:spcAft>
                <a:spcPts val="1600"/>
              </a:spcAft>
              <a:buClr>
                <a:srgbClr val="4ABAEB"/>
              </a:buClr>
              <a:buSzPts val="1800"/>
              <a:buFont typeface="Open Sans ExtraBold"/>
              <a:buChar char="●"/>
            </a:pPr>
            <a:r>
              <a:rPr lang="en" sz="1800">
                <a:solidFill>
                  <a:srgbClr val="4ABAEB"/>
                </a:solidFill>
                <a:latin typeface="Open Sans ExtraBold"/>
                <a:ea typeface="Open Sans ExtraBold"/>
                <a:cs typeface="Open Sans ExtraBold"/>
                <a:sym typeface="Open Sans ExtraBold"/>
              </a:rPr>
              <a:t>Simple point of sale</a:t>
            </a:r>
            <a:endParaRPr sz="1800">
              <a:solidFill>
                <a:srgbClr val="4ABAEB"/>
              </a:solidFill>
              <a:latin typeface="Open Sans ExtraBold"/>
              <a:ea typeface="Open Sans ExtraBold"/>
              <a:cs typeface="Open Sans ExtraBold"/>
              <a:sym typeface="Open Sans ExtraBol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300"/>
                                        <p:tgtEl>
                                          <p:spTgt spid="160"/>
                                        </p:tgtEl>
                                        <p:attrNameLst>
                                          <p:attrName>ppt_w</p:attrName>
                                        </p:attrNameLst>
                                      </p:cBhvr>
                                      <p:tavLst>
                                        <p:tav tm="0">
                                          <p:val>
                                            <p:strVal val="0"/>
                                          </p:val>
                                        </p:tav>
                                        <p:tav tm="100000">
                                          <p:val>
                                            <p:strVal val="#ppt_w"/>
                                          </p:val>
                                        </p:tav>
                                      </p:tavLst>
                                    </p:anim>
                                    <p:anim calcmode="lin" valueType="num">
                                      <p:cBhvr additive="base">
                                        <p:cTn id="8" dur="300"/>
                                        <p:tgtEl>
                                          <p:spTgt spid="1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32EAD547D39A448F70DFD1A9451210" ma:contentTypeVersion="" ma:contentTypeDescription="Create a new document." ma:contentTypeScope="" ma:versionID="5a673454ec172ecce642261c96f4a850">
  <xsd:schema xmlns:xsd="http://www.w3.org/2001/XMLSchema" xmlns:xs="http://www.w3.org/2001/XMLSchema" xmlns:p="http://schemas.microsoft.com/office/2006/metadata/properties" xmlns:ns2="fb74af13-32b2-4119-8e02-20c54814feab" xmlns:ns3="21478273-4f81-4aa2-a466-7405cc301cec" targetNamespace="http://schemas.microsoft.com/office/2006/metadata/properties" ma:root="true" ma:fieldsID="a78a582856e6b3ef4a3733230c93741b" ns2:_="" ns3:_="">
    <xsd:import namespace="fb74af13-32b2-4119-8e02-20c54814feab"/>
    <xsd:import namespace="21478273-4f81-4aa2-a466-7405cc301c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4af13-32b2-4119-8e02-20c54814fea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478273-4f81-4aa2-a466-7405cc301c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8C69C3-CE41-402C-A0D2-5751019F128E}"/>
</file>

<file path=customXml/itemProps2.xml><?xml version="1.0" encoding="utf-8"?>
<ds:datastoreItem xmlns:ds="http://schemas.openxmlformats.org/officeDocument/2006/customXml" ds:itemID="{44B1B782-8068-4D7A-9E6B-E41BE8C058AB}"/>
</file>

<file path=customXml/itemProps3.xml><?xml version="1.0" encoding="utf-8"?>
<ds:datastoreItem xmlns:ds="http://schemas.openxmlformats.org/officeDocument/2006/customXml" ds:itemID="{6924ACBE-E3EE-45BC-AE17-A52A4F349AB5}"/>
</file>

<file path=docProps/app.xml><?xml version="1.0" encoding="utf-8"?>
<Properties xmlns="http://schemas.openxmlformats.org/officeDocument/2006/extended-properties" xmlns:vt="http://schemas.openxmlformats.org/officeDocument/2006/docPropsVTypes">
  <TotalTime>10</TotalTime>
  <Words>2517</Words>
  <Application>Microsoft Macintosh PowerPoint</Application>
  <PresentationFormat>On-screen Show (16:9)</PresentationFormat>
  <Paragraphs>887</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Work Sans ExtraBold</vt:lpstr>
      <vt:lpstr>Open Sans SemiBold</vt:lpstr>
      <vt:lpstr>Open Sans ExtraBold</vt:lpstr>
      <vt:lpstr>Open Sans Light</vt:lpstr>
      <vt:lpstr>Open Sans</vt:lpstr>
      <vt:lpstr>Simple Light</vt:lpstr>
      <vt:lpstr>OpenLMIS Private Health</vt:lpstr>
      <vt:lpstr>OpenLMIS</vt:lpstr>
      <vt:lpstr>The Problem</vt:lpstr>
      <vt:lpstr>PowerPoint Presentation</vt:lpstr>
      <vt:lpstr>PowerPoint Presentation</vt:lpstr>
      <vt:lpstr>Principles</vt:lpstr>
      <vt:lpstr>Why it’s great</vt:lpstr>
      <vt:lpstr>STREAMLINE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STREAMLINE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vt:lpstr>
      <vt:lpstr>PowerPoint Presentation</vt:lpstr>
      <vt:lpstr>PowerPoint Presentation</vt:lpstr>
      <vt:lpstr>PowerPoint Presentation</vt:lpstr>
      <vt:lpstr>OpenLMIS Private Health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OpenLMIS Private Health</dc:title>
  <cp:lastModifiedBy>Alice Helbing</cp:lastModifiedBy>
  <cp:revision>3</cp:revision>
  <dcterms:modified xsi:type="dcterms:W3CDTF">2019-10-25T13:37:37Z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0x010100D932EAD547D39A448F70DFD1A9451210</vt:lpwstr>
  </property>
</Properties>
</file>