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78" r:id="rId4"/>
  </p:sldMasterIdLst>
  <p:notesMasterIdLst>
    <p:notesMasterId r:id="rId16"/>
  </p:notesMasterIdLst>
  <p:sldIdLst>
    <p:sldId id="574" r:id="rId5"/>
    <p:sldId id="1451" r:id="rId6"/>
    <p:sldId id="1452" r:id="rId7"/>
    <p:sldId id="1453" r:id="rId8"/>
    <p:sldId id="1454" r:id="rId9"/>
    <p:sldId id="1462" r:id="rId10"/>
    <p:sldId id="1457" r:id="rId11"/>
    <p:sldId id="1458" r:id="rId12"/>
    <p:sldId id="1459" r:id="rId13"/>
    <p:sldId id="1460" r:id="rId14"/>
    <p:sldId id="1461" r:id="rId1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Presentation Slides" id="{0E4CBAAE-50D6-6D47-9489-B93DBBD00911}">
          <p14:sldIdLst>
            <p14:sldId id="574"/>
            <p14:sldId id="1451"/>
            <p14:sldId id="1452"/>
            <p14:sldId id="1453"/>
            <p14:sldId id="1454"/>
            <p14:sldId id="1462"/>
            <p14:sldId id="1457"/>
            <p14:sldId id="1458"/>
            <p14:sldId id="1459"/>
            <p14:sldId id="1460"/>
            <p14:sldId id="14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624" userDrawn="1">
          <p15:clr>
            <a:srgbClr val="A4A3A4"/>
          </p15:clr>
        </p15:guide>
        <p15:guide id="4" pos="7056" userDrawn="1">
          <p15:clr>
            <a:srgbClr val="A4A3A4"/>
          </p15:clr>
        </p15:guide>
        <p15:guide id="5" pos="643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Emily Clayton" initials="EC" lastIdx="27" clrIdx="6">
    <p:extLst>
      <p:ext uri="{19B8F6BF-5375-455C-9EA6-DF929625EA0E}">
        <p15:presenceInfo xmlns:p15="http://schemas.microsoft.com/office/powerpoint/2012/main" userId="Emily Clayton" providerId="None"/>
      </p:ext>
    </p:extLst>
  </p:cmAuthor>
  <p:cmAuthor id="1" name="Erin Barnaby" initials="EB" lastIdx="36" clrIdx="0"/>
  <p:cmAuthor id="8" name="Kim Couri" initials="KC" lastIdx="15" clrIdx="7">
    <p:extLst>
      <p:ext uri="{19B8F6BF-5375-455C-9EA6-DF929625EA0E}">
        <p15:presenceInfo xmlns:p15="http://schemas.microsoft.com/office/powerpoint/2012/main" userId="S::kcouri@resonanceglobal.com::793f997e-064a-412f-b5c8-b3332e3b40dd" providerId="AD"/>
      </p:ext>
    </p:extLst>
  </p:cmAuthor>
  <p:cmAuthor id="2" name="Erin Barnaby" initials="EB [3]" lastIdx="1" clrIdx="1"/>
  <p:cmAuthor id="9" name="Kim Couri" initials="KC [2]" lastIdx="3" clrIdx="8">
    <p:extLst>
      <p:ext uri="{19B8F6BF-5375-455C-9EA6-DF929625EA0E}">
        <p15:presenceInfo xmlns:p15="http://schemas.microsoft.com/office/powerpoint/2012/main" userId="793f997e-064a-412f-b5c8-b3332e3b40dd" providerId="Windows Live"/>
      </p:ext>
    </p:extLst>
  </p:cmAuthor>
  <p:cmAuthor id="3" name="Erin Barnaby" initials="EB [2]" lastIdx="1" clrIdx="2"/>
  <p:cmAuthor id="4" name="James Bernard" initials="JB" lastIdx="39" clrIdx="3">
    <p:extLst/>
  </p:cmAuthor>
  <p:cmAuthor id="5" name="Zachary Harris" initials="ZH" lastIdx="11" clrIdx="4">
    <p:extLst>
      <p:ext uri="{19B8F6BF-5375-455C-9EA6-DF929625EA0E}">
        <p15:presenceInfo xmlns:p15="http://schemas.microsoft.com/office/powerpoint/2012/main" userId="S-1-5-21-3204519410-1952040929-1629309110-1193" providerId="AD"/>
      </p:ext>
    </p:extLst>
  </p:cmAuthor>
  <p:cmAuthor id="6" name="Zachary Harris" initials="ZH [2]" lastIdx="1" clrIdx="5">
    <p:extLst>
      <p:ext uri="{19B8F6BF-5375-455C-9EA6-DF929625EA0E}">
        <p15:presenceInfo xmlns:p15="http://schemas.microsoft.com/office/powerpoint/2012/main" userId="Zachary Har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168"/>
    <a:srgbClr val="0D9847"/>
    <a:srgbClr val="008F00"/>
    <a:srgbClr val="539EA8"/>
    <a:srgbClr val="16A652"/>
    <a:srgbClr val="FFFFFF"/>
    <a:srgbClr val="047032"/>
    <a:srgbClr val="047A37"/>
    <a:srgbClr val="05893E"/>
    <a:srgbClr val="CFE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B048E6-0701-4493-A34B-A0B69841B2C0}" v="2" dt="2019-02-12T00:11:53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6" autoAdjust="0"/>
    <p:restoredTop sz="83563" autoAdjust="0"/>
  </p:normalViewPr>
  <p:slideViewPr>
    <p:cSldViewPr snapToGrid="0">
      <p:cViewPr varScale="1">
        <p:scale>
          <a:sx n="71" d="100"/>
          <a:sy n="71" d="100"/>
        </p:scale>
        <p:origin x="1182" y="60"/>
      </p:cViewPr>
      <p:guideLst>
        <p:guide orient="horz" pos="2160"/>
        <p:guide pos="3840"/>
        <p:guide pos="624"/>
        <p:guide pos="7056"/>
        <p:guide pos="6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Clayton" userId="736f76e2-1570-45a2-9c1d-121bb6a9bc70" providerId="ADAL" clId="{16E1E402-D5D2-4D05-B785-FDD1E9B5B274}"/>
    <pc:docChg chg="undo delSld modSld addSection delSection modSection">
      <pc:chgData name="Emily Clayton" userId="736f76e2-1570-45a2-9c1d-121bb6a9bc70" providerId="ADAL" clId="{16E1E402-D5D2-4D05-B785-FDD1E9B5B274}" dt="2019-02-11T23:36:58.618" v="35" actId="18676"/>
      <pc:docMkLst>
        <pc:docMk/>
      </pc:docMkLst>
      <pc:sldChg chg="del">
        <pc:chgData name="Emily Clayton" userId="736f76e2-1570-45a2-9c1d-121bb6a9bc70" providerId="ADAL" clId="{16E1E402-D5D2-4D05-B785-FDD1E9B5B274}" dt="2019-02-11T23:36:58.380" v="25" actId="2696"/>
        <pc:sldMkLst>
          <pc:docMk/>
          <pc:sldMk cId="1784871817" sldId="647"/>
        </pc:sldMkLst>
      </pc:sldChg>
      <pc:sldChg chg="del">
        <pc:chgData name="Emily Clayton" userId="736f76e2-1570-45a2-9c1d-121bb6a9bc70" providerId="ADAL" clId="{16E1E402-D5D2-4D05-B785-FDD1E9B5B274}" dt="2019-02-11T23:36:58.524" v="29" actId="2696"/>
        <pc:sldMkLst>
          <pc:docMk/>
          <pc:sldMk cId="3956635581" sldId="794"/>
        </pc:sldMkLst>
      </pc:sldChg>
      <pc:sldChg chg="del">
        <pc:chgData name="Emily Clayton" userId="736f76e2-1570-45a2-9c1d-121bb6a9bc70" providerId="ADAL" clId="{16E1E402-D5D2-4D05-B785-FDD1E9B5B274}" dt="2019-02-11T23:36:58.603" v="33" actId="2696"/>
        <pc:sldMkLst>
          <pc:docMk/>
          <pc:sldMk cId="1604271836" sldId="811"/>
        </pc:sldMkLst>
      </pc:sldChg>
      <pc:sldChg chg="del">
        <pc:chgData name="Emily Clayton" userId="736f76e2-1570-45a2-9c1d-121bb6a9bc70" providerId="ADAL" clId="{16E1E402-D5D2-4D05-B785-FDD1E9B5B274}" dt="2019-02-11T23:36:58.587" v="32" actId="2696"/>
        <pc:sldMkLst>
          <pc:docMk/>
          <pc:sldMk cId="2187679262" sldId="829"/>
        </pc:sldMkLst>
      </pc:sldChg>
      <pc:sldChg chg="del">
        <pc:chgData name="Emily Clayton" userId="736f76e2-1570-45a2-9c1d-121bb6a9bc70" providerId="ADAL" clId="{16E1E402-D5D2-4D05-B785-FDD1E9B5B274}" dt="2019-02-11T23:36:58.348" v="23" actId="2696"/>
        <pc:sldMkLst>
          <pc:docMk/>
          <pc:sldMk cId="2074572512" sldId="830"/>
        </pc:sldMkLst>
      </pc:sldChg>
      <pc:sldChg chg="del">
        <pc:chgData name="Emily Clayton" userId="736f76e2-1570-45a2-9c1d-121bb6a9bc70" providerId="ADAL" clId="{16E1E402-D5D2-4D05-B785-FDD1E9B5B274}" dt="2019-02-11T23:36:58.556" v="31" actId="2696"/>
        <pc:sldMkLst>
          <pc:docMk/>
          <pc:sldMk cId="4271558945" sldId="842"/>
        </pc:sldMkLst>
      </pc:sldChg>
      <pc:sldChg chg="del">
        <pc:chgData name="Emily Clayton" userId="736f76e2-1570-45a2-9c1d-121bb6a9bc70" providerId="ADAL" clId="{16E1E402-D5D2-4D05-B785-FDD1E9B5B274}" dt="2019-02-11T23:36:58.540" v="30" actId="2696"/>
        <pc:sldMkLst>
          <pc:docMk/>
          <pc:sldMk cId="1530154332" sldId="1413"/>
        </pc:sldMkLst>
      </pc:sldChg>
      <pc:sldChg chg="del">
        <pc:chgData name="Emily Clayton" userId="736f76e2-1570-45a2-9c1d-121bb6a9bc70" providerId="ADAL" clId="{16E1E402-D5D2-4D05-B785-FDD1E9B5B274}" dt="2019-02-11T23:36:46.358" v="16" actId="2696"/>
        <pc:sldMkLst>
          <pc:docMk/>
          <pc:sldMk cId="591908202" sldId="1418"/>
        </pc:sldMkLst>
      </pc:sldChg>
      <pc:sldChg chg="del">
        <pc:chgData name="Emily Clayton" userId="736f76e2-1570-45a2-9c1d-121bb6a9bc70" providerId="ADAL" clId="{16E1E402-D5D2-4D05-B785-FDD1E9B5B274}" dt="2019-02-11T23:36:58.618" v="34" actId="2696"/>
        <pc:sldMkLst>
          <pc:docMk/>
          <pc:sldMk cId="1768336967" sldId="1429"/>
        </pc:sldMkLst>
      </pc:sldChg>
      <pc:sldChg chg="del">
        <pc:chgData name="Emily Clayton" userId="736f76e2-1570-45a2-9c1d-121bb6a9bc70" providerId="ADAL" clId="{16E1E402-D5D2-4D05-B785-FDD1E9B5B274}" dt="2019-02-11T23:36:46.358" v="15" actId="2696"/>
        <pc:sldMkLst>
          <pc:docMk/>
          <pc:sldMk cId="1005863769" sldId="1431"/>
        </pc:sldMkLst>
      </pc:sldChg>
      <pc:sldChg chg="del">
        <pc:chgData name="Emily Clayton" userId="736f76e2-1570-45a2-9c1d-121bb6a9bc70" providerId="ADAL" clId="{16E1E402-D5D2-4D05-B785-FDD1E9B5B274}" dt="2019-02-11T23:36:58.493" v="28" actId="2696"/>
        <pc:sldMkLst>
          <pc:docMk/>
          <pc:sldMk cId="1826191816" sldId="1433"/>
        </pc:sldMkLst>
      </pc:sldChg>
      <pc:sldChg chg="del">
        <pc:chgData name="Emily Clayton" userId="736f76e2-1570-45a2-9c1d-121bb6a9bc70" providerId="ADAL" clId="{16E1E402-D5D2-4D05-B785-FDD1E9B5B274}" dt="2019-02-11T23:36:58.315" v="21" actId="2696"/>
        <pc:sldMkLst>
          <pc:docMk/>
          <pc:sldMk cId="3687661292" sldId="1434"/>
        </pc:sldMkLst>
      </pc:sldChg>
      <pc:sldChg chg="del">
        <pc:chgData name="Emily Clayton" userId="736f76e2-1570-45a2-9c1d-121bb6a9bc70" providerId="ADAL" clId="{16E1E402-D5D2-4D05-B785-FDD1E9B5B274}" dt="2019-02-11T23:36:58.462" v="27" actId="2696"/>
        <pc:sldMkLst>
          <pc:docMk/>
          <pc:sldMk cId="3338921402" sldId="1445"/>
        </pc:sldMkLst>
      </pc:sldChg>
      <pc:sldChg chg="del">
        <pc:chgData name="Emily Clayton" userId="736f76e2-1570-45a2-9c1d-121bb6a9bc70" providerId="ADAL" clId="{16E1E402-D5D2-4D05-B785-FDD1E9B5B274}" dt="2019-02-11T23:36:46.358" v="14" actId="2696"/>
        <pc:sldMkLst>
          <pc:docMk/>
          <pc:sldMk cId="790920000" sldId="1446"/>
        </pc:sldMkLst>
      </pc:sldChg>
      <pc:sldChg chg="del">
        <pc:chgData name="Emily Clayton" userId="736f76e2-1570-45a2-9c1d-121bb6a9bc70" providerId="ADAL" clId="{16E1E402-D5D2-4D05-B785-FDD1E9B5B274}" dt="2019-02-11T23:36:46.342" v="13" actId="2696"/>
        <pc:sldMkLst>
          <pc:docMk/>
          <pc:sldMk cId="161328199" sldId="1447"/>
        </pc:sldMkLst>
      </pc:sldChg>
      <pc:sldChg chg="del">
        <pc:chgData name="Emily Clayton" userId="736f76e2-1570-45a2-9c1d-121bb6a9bc70" providerId="ADAL" clId="{16E1E402-D5D2-4D05-B785-FDD1E9B5B274}" dt="2019-02-11T23:36:58.364" v="24" actId="2696"/>
        <pc:sldMkLst>
          <pc:docMk/>
          <pc:sldMk cId="963227673" sldId="1448"/>
        </pc:sldMkLst>
      </pc:sldChg>
      <pc:sldChg chg="del">
        <pc:chgData name="Emily Clayton" userId="736f76e2-1570-45a2-9c1d-121bb6a9bc70" providerId="ADAL" clId="{16E1E402-D5D2-4D05-B785-FDD1E9B5B274}" dt="2019-02-11T23:36:58.331" v="22" actId="2696"/>
        <pc:sldMkLst>
          <pc:docMk/>
          <pc:sldMk cId="2872529565" sldId="1449"/>
        </pc:sldMkLst>
      </pc:sldChg>
      <pc:sldChg chg="del">
        <pc:chgData name="Emily Clayton" userId="736f76e2-1570-45a2-9c1d-121bb6a9bc70" providerId="ADAL" clId="{16E1E402-D5D2-4D05-B785-FDD1E9B5B274}" dt="2019-02-11T23:36:58.425" v="26" actId="2696"/>
        <pc:sldMkLst>
          <pc:docMk/>
          <pc:sldMk cId="1875737883" sldId="1450"/>
        </pc:sldMkLst>
      </pc:sldChg>
      <pc:sldChg chg="del">
        <pc:chgData name="Emily Clayton" userId="736f76e2-1570-45a2-9c1d-121bb6a9bc70" providerId="ADAL" clId="{16E1E402-D5D2-4D05-B785-FDD1E9B5B274}" dt="2019-02-11T23:36:46.374" v="18" actId="2696"/>
        <pc:sldMkLst>
          <pc:docMk/>
          <pc:sldMk cId="3373230121" sldId="1455"/>
        </pc:sldMkLst>
      </pc:sldChg>
      <pc:sldChg chg="del">
        <pc:chgData name="Emily Clayton" userId="736f76e2-1570-45a2-9c1d-121bb6a9bc70" providerId="ADAL" clId="{16E1E402-D5D2-4D05-B785-FDD1E9B5B274}" dt="2019-02-11T23:36:46.374" v="17" actId="2696"/>
        <pc:sldMkLst>
          <pc:docMk/>
          <pc:sldMk cId="292789678" sldId="1456"/>
        </pc:sldMkLst>
      </pc:sldChg>
      <pc:sldChg chg="modSp">
        <pc:chgData name="Emily Clayton" userId="736f76e2-1570-45a2-9c1d-121bb6a9bc70" providerId="ADAL" clId="{16E1E402-D5D2-4D05-B785-FDD1E9B5B274}" dt="2019-02-11T23:35:04.500" v="12" actId="20577"/>
        <pc:sldMkLst>
          <pc:docMk/>
          <pc:sldMk cId="2925277714" sldId="1458"/>
        </pc:sldMkLst>
        <pc:spChg chg="mod">
          <ac:chgData name="Emily Clayton" userId="736f76e2-1570-45a2-9c1d-121bb6a9bc70" providerId="ADAL" clId="{16E1E402-D5D2-4D05-B785-FDD1E9B5B274}" dt="2019-02-11T23:35:04.500" v="12" actId="20577"/>
          <ac:spMkLst>
            <pc:docMk/>
            <pc:sldMk cId="2925277714" sldId="1458"/>
            <ac:spMk id="4" creationId="{69655333-8C62-6641-B5D3-48D3A9754F9D}"/>
          </ac:spMkLst>
        </pc:spChg>
      </pc:sldChg>
    </pc:docChg>
  </pc:docChgLst>
  <pc:docChgLst>
    <pc:chgData name="Emily Clayton" userId="736f76e2-1570-45a2-9c1d-121bb6a9bc70" providerId="ADAL" clId="{74B048E6-0701-4493-A34B-A0B69841B2C0}"/>
    <pc:docChg chg="custSel modSld">
      <pc:chgData name="Emily Clayton" userId="736f76e2-1570-45a2-9c1d-121bb6a9bc70" providerId="ADAL" clId="{74B048E6-0701-4493-A34B-A0B69841B2C0}" dt="2019-02-12T00:12:21.295" v="52" actId="20577"/>
      <pc:docMkLst>
        <pc:docMk/>
      </pc:docMkLst>
      <pc:sldChg chg="delSp modSp">
        <pc:chgData name="Emily Clayton" userId="736f76e2-1570-45a2-9c1d-121bb6a9bc70" providerId="ADAL" clId="{74B048E6-0701-4493-A34B-A0B69841B2C0}" dt="2019-02-11T23:47:59.055" v="2" actId="20577"/>
        <pc:sldMkLst>
          <pc:docMk/>
          <pc:sldMk cId="79376871" sldId="574"/>
        </pc:sldMkLst>
        <pc:spChg chg="del">
          <ac:chgData name="Emily Clayton" userId="736f76e2-1570-45a2-9c1d-121bb6a9bc70" providerId="ADAL" clId="{74B048E6-0701-4493-A34B-A0B69841B2C0}" dt="2019-02-11T23:39:49.107" v="0" actId="478"/>
          <ac:spMkLst>
            <pc:docMk/>
            <pc:sldMk cId="79376871" sldId="574"/>
            <ac:spMk id="2" creationId="{CEF2B0E7-4E6E-417F-BA93-97C3B60704D0}"/>
          </ac:spMkLst>
        </pc:spChg>
        <pc:spChg chg="mod">
          <ac:chgData name="Emily Clayton" userId="736f76e2-1570-45a2-9c1d-121bb6a9bc70" providerId="ADAL" clId="{74B048E6-0701-4493-A34B-A0B69841B2C0}" dt="2019-02-11T23:47:59.055" v="2" actId="20577"/>
          <ac:spMkLst>
            <pc:docMk/>
            <pc:sldMk cId="79376871" sldId="574"/>
            <ac:spMk id="10" creationId="{00000000-0000-0000-0000-000000000000}"/>
          </ac:spMkLst>
        </pc:spChg>
      </pc:sldChg>
      <pc:sldChg chg="modSp">
        <pc:chgData name="Emily Clayton" userId="736f76e2-1570-45a2-9c1d-121bb6a9bc70" providerId="ADAL" clId="{74B048E6-0701-4493-A34B-A0B69841B2C0}" dt="2019-02-12T00:12:21.295" v="52" actId="20577"/>
        <pc:sldMkLst>
          <pc:docMk/>
          <pc:sldMk cId="3121999840" sldId="1462"/>
        </pc:sldMkLst>
        <pc:spChg chg="mod">
          <ac:chgData name="Emily Clayton" userId="736f76e2-1570-45a2-9c1d-121bb6a9bc70" providerId="ADAL" clId="{74B048E6-0701-4493-A34B-A0B69841B2C0}" dt="2019-02-12T00:12:03.676" v="5" actId="255"/>
          <ac:spMkLst>
            <pc:docMk/>
            <pc:sldMk cId="3121999840" sldId="1462"/>
            <ac:spMk id="6" creationId="{01B45C3F-32BE-4107-9C57-37D6943EB123}"/>
          </ac:spMkLst>
        </pc:spChg>
        <pc:spChg chg="mod">
          <ac:chgData name="Emily Clayton" userId="736f76e2-1570-45a2-9c1d-121bb6a9bc70" providerId="ADAL" clId="{74B048E6-0701-4493-A34B-A0B69841B2C0}" dt="2019-02-12T00:12:21.295" v="52" actId="20577"/>
          <ac:spMkLst>
            <pc:docMk/>
            <pc:sldMk cId="3121999840" sldId="1462"/>
            <ac:spMk id="44" creationId="{D27C2C7D-26DD-B94A-8477-7D88E2584D8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116666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116666"/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116666"/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SzPct val="116666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726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899" algn="l" rtl="0">
              <a:spcBef>
                <a:spcPts val="0"/>
              </a:spcBef>
              <a:buClr>
                <a:schemeClr val="dk1"/>
              </a:buClr>
              <a:buSzPts val="1400"/>
              <a:buFont typeface="Calibri"/>
              <a:buNone/>
            </a:pPr>
            <a:endParaRPr lang="en-US" sz="1200" b="0" i="0" u="none" strike="noStrike" cap="none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1817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Shape 13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-US"/>
          </a:p>
        </p:txBody>
      </p:sp>
      <p:sp>
        <p:nvSpPr>
          <p:cNvPr id="1323" name="Shape 13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887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3325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50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148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441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8254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ea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ea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74441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D58AD-5788-4A6B-9A5B-A9E8A8F38F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479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23DD-76FF-469A-8914-56421FF46355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48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DC247-D46A-4946-A1CB-EA58C062CF18}" type="datetime1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82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41BC3-A64F-4EA7-A37B-9C2F8A6B13A3}" type="datetime1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06FAD-35E9-4A7D-931E-0EA007702430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8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8E33F-865C-4D31-9397-723F30216DFF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2169" y="2295974"/>
            <a:ext cx="2290990" cy="2290990"/>
          </a:xfrm>
          <a:custGeom>
            <a:avLst/>
            <a:gdLst>
              <a:gd name="connsiteX0" fmla="*/ 1145495 w 2290990"/>
              <a:gd name="connsiteY0" fmla="*/ 0 h 2290990"/>
              <a:gd name="connsiteX1" fmla="*/ 2290990 w 2290990"/>
              <a:gd name="connsiteY1" fmla="*/ 1145495 h 2290990"/>
              <a:gd name="connsiteX2" fmla="*/ 1145495 w 2290990"/>
              <a:gd name="connsiteY2" fmla="*/ 2290990 h 2290990"/>
              <a:gd name="connsiteX3" fmla="*/ 0 w 2290990"/>
              <a:gd name="connsiteY3" fmla="*/ 1145495 h 2290990"/>
              <a:gd name="connsiteX4" fmla="*/ 1145495 w 2290990"/>
              <a:gd name="connsiteY4" fmla="*/ 0 h 22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990" h="2290990">
                <a:moveTo>
                  <a:pt x="1145495" y="0"/>
                </a:moveTo>
                <a:cubicBezTo>
                  <a:pt x="1778134" y="0"/>
                  <a:pt x="2290990" y="512856"/>
                  <a:pt x="2290990" y="1145495"/>
                </a:cubicBezTo>
                <a:cubicBezTo>
                  <a:pt x="2290990" y="1778134"/>
                  <a:pt x="1778134" y="2290990"/>
                  <a:pt x="1145495" y="2290990"/>
                </a:cubicBezTo>
                <a:cubicBezTo>
                  <a:pt x="512856" y="2290990"/>
                  <a:pt x="0" y="1778134"/>
                  <a:pt x="0" y="1145495"/>
                </a:cubicBezTo>
                <a:cubicBezTo>
                  <a:pt x="0" y="512856"/>
                  <a:pt x="512856" y="0"/>
                  <a:pt x="11454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1469"/>
          </a:xfrm>
          <a:custGeom>
            <a:avLst/>
            <a:gdLst>
              <a:gd name="connsiteX0" fmla="*/ 0 w 12192000"/>
              <a:gd name="connsiteY0" fmla="*/ 0 h 3441469"/>
              <a:gd name="connsiteX1" fmla="*/ 12192000 w 12192000"/>
              <a:gd name="connsiteY1" fmla="*/ 0 h 3441469"/>
              <a:gd name="connsiteX2" fmla="*/ 12192000 w 12192000"/>
              <a:gd name="connsiteY2" fmla="*/ 3441469 h 3441469"/>
              <a:gd name="connsiteX3" fmla="*/ 7475361 w 12192000"/>
              <a:gd name="connsiteY3" fmla="*/ 3441469 h 3441469"/>
              <a:gd name="connsiteX4" fmla="*/ 6096001 w 12192000"/>
              <a:gd name="connsiteY4" fmla="*/ 2062109 h 3441469"/>
              <a:gd name="connsiteX5" fmla="*/ 4716641 w 12192000"/>
              <a:gd name="connsiteY5" fmla="*/ 3441469 h 3441469"/>
              <a:gd name="connsiteX6" fmla="*/ 0 w 12192000"/>
              <a:gd name="connsiteY6" fmla="*/ 3441469 h 344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41469">
                <a:moveTo>
                  <a:pt x="0" y="0"/>
                </a:moveTo>
                <a:lnTo>
                  <a:pt x="12192000" y="0"/>
                </a:lnTo>
                <a:lnTo>
                  <a:pt x="12192000" y="3441469"/>
                </a:lnTo>
                <a:lnTo>
                  <a:pt x="7475361" y="3441469"/>
                </a:lnTo>
                <a:cubicBezTo>
                  <a:pt x="7475361" y="2679670"/>
                  <a:pt x="6857800" y="2062109"/>
                  <a:pt x="6096001" y="2062109"/>
                </a:cubicBezTo>
                <a:cubicBezTo>
                  <a:pt x="5334202" y="2062109"/>
                  <a:pt x="4716641" y="2679670"/>
                  <a:pt x="4716641" y="3441469"/>
                </a:cubicBezTo>
                <a:lnTo>
                  <a:pt x="0" y="3441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588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912813" y="-435835"/>
            <a:ext cx="4603567" cy="5645151"/>
          </a:xfrm>
          <a:custGeom>
            <a:avLst/>
            <a:gdLst>
              <a:gd name="connsiteX0" fmla="*/ 4232608 w 4603567"/>
              <a:gd name="connsiteY0" fmla="*/ 0 h 5645151"/>
              <a:gd name="connsiteX1" fmla="*/ 4603567 w 4603567"/>
              <a:gd name="connsiteY1" fmla="*/ 352367 h 5645151"/>
              <a:gd name="connsiteX2" fmla="*/ 4603567 w 4603567"/>
              <a:gd name="connsiteY2" fmla="*/ 5292784 h 5645151"/>
              <a:gd name="connsiteX3" fmla="*/ 4232608 w 4603567"/>
              <a:gd name="connsiteY3" fmla="*/ 5645151 h 5645151"/>
              <a:gd name="connsiteX4" fmla="*/ 3861649 w 4603567"/>
              <a:gd name="connsiteY4" fmla="*/ 5292784 h 5645151"/>
              <a:gd name="connsiteX5" fmla="*/ 3861649 w 4603567"/>
              <a:gd name="connsiteY5" fmla="*/ 352367 h 5645151"/>
              <a:gd name="connsiteX6" fmla="*/ 4232608 w 4603567"/>
              <a:gd name="connsiteY6" fmla="*/ 0 h 5645151"/>
              <a:gd name="connsiteX7" fmla="*/ 3459778 w 4603567"/>
              <a:gd name="connsiteY7" fmla="*/ 0 h 5645151"/>
              <a:gd name="connsiteX8" fmla="*/ 3829901 w 4603567"/>
              <a:gd name="connsiteY8" fmla="*/ 352429 h 5645151"/>
              <a:gd name="connsiteX9" fmla="*/ 3829901 w 4603567"/>
              <a:gd name="connsiteY9" fmla="*/ 4151310 h 5645151"/>
              <a:gd name="connsiteX10" fmla="*/ 3459778 w 4603567"/>
              <a:gd name="connsiteY10" fmla="*/ 4503738 h 5645151"/>
              <a:gd name="connsiteX11" fmla="*/ 3089654 w 4603567"/>
              <a:gd name="connsiteY11" fmla="*/ 4151310 h 5645151"/>
              <a:gd name="connsiteX12" fmla="*/ 3089654 w 4603567"/>
              <a:gd name="connsiteY12" fmla="*/ 352429 h 5645151"/>
              <a:gd name="connsiteX13" fmla="*/ 3459778 w 4603567"/>
              <a:gd name="connsiteY13" fmla="*/ 0 h 5645151"/>
              <a:gd name="connsiteX14" fmla="*/ 2687782 w 4603567"/>
              <a:gd name="connsiteY14" fmla="*/ 0 h 5645151"/>
              <a:gd name="connsiteX15" fmla="*/ 3057905 w 4603567"/>
              <a:gd name="connsiteY15" fmla="*/ 352375 h 5645151"/>
              <a:gd name="connsiteX16" fmla="*/ 3057905 w 4603567"/>
              <a:gd name="connsiteY16" fmla="*/ 4651426 h 5645151"/>
              <a:gd name="connsiteX17" fmla="*/ 2687782 w 4603567"/>
              <a:gd name="connsiteY17" fmla="*/ 5003801 h 5645151"/>
              <a:gd name="connsiteX18" fmla="*/ 2317658 w 4603567"/>
              <a:gd name="connsiteY18" fmla="*/ 4651426 h 5645151"/>
              <a:gd name="connsiteX19" fmla="*/ 2317658 w 4603567"/>
              <a:gd name="connsiteY19" fmla="*/ 352375 h 5645151"/>
              <a:gd name="connsiteX20" fmla="*/ 2687782 w 4603567"/>
              <a:gd name="connsiteY20" fmla="*/ 0 h 5645151"/>
              <a:gd name="connsiteX21" fmla="*/ 1914950 w 4603567"/>
              <a:gd name="connsiteY21" fmla="*/ 0 h 5645151"/>
              <a:gd name="connsiteX22" fmla="*/ 2285909 w 4603567"/>
              <a:gd name="connsiteY22" fmla="*/ 352368 h 5645151"/>
              <a:gd name="connsiteX23" fmla="*/ 2285909 w 4603567"/>
              <a:gd name="connsiteY23" fmla="*/ 5292784 h 5645151"/>
              <a:gd name="connsiteX24" fmla="*/ 1914950 w 4603567"/>
              <a:gd name="connsiteY24" fmla="*/ 5645151 h 5645151"/>
              <a:gd name="connsiteX25" fmla="*/ 1543991 w 4603567"/>
              <a:gd name="connsiteY25" fmla="*/ 5292784 h 5645151"/>
              <a:gd name="connsiteX26" fmla="*/ 1543991 w 4603567"/>
              <a:gd name="connsiteY26" fmla="*/ 352368 h 5645151"/>
              <a:gd name="connsiteX27" fmla="*/ 1914950 w 4603567"/>
              <a:gd name="connsiteY27" fmla="*/ 0 h 5645151"/>
              <a:gd name="connsiteX28" fmla="*/ 1142955 w 4603567"/>
              <a:gd name="connsiteY28" fmla="*/ 0 h 5645151"/>
              <a:gd name="connsiteX29" fmla="*/ 1513914 w 4603567"/>
              <a:gd name="connsiteY29" fmla="*/ 352361 h 5645151"/>
              <a:gd name="connsiteX30" fmla="*/ 1513914 w 4603567"/>
              <a:gd name="connsiteY30" fmla="*/ 4215241 h 5645151"/>
              <a:gd name="connsiteX31" fmla="*/ 1142955 w 4603567"/>
              <a:gd name="connsiteY31" fmla="*/ 4567238 h 5645151"/>
              <a:gd name="connsiteX32" fmla="*/ 771996 w 4603567"/>
              <a:gd name="connsiteY32" fmla="*/ 4215241 h 5645151"/>
              <a:gd name="connsiteX33" fmla="*/ 771996 w 4603567"/>
              <a:gd name="connsiteY33" fmla="*/ 352361 h 5645151"/>
              <a:gd name="connsiteX34" fmla="*/ 1142955 w 4603567"/>
              <a:gd name="connsiteY34" fmla="*/ 0 h 5645151"/>
              <a:gd name="connsiteX35" fmla="*/ 370959 w 4603567"/>
              <a:gd name="connsiteY35" fmla="*/ 0 h 5645151"/>
              <a:gd name="connsiteX36" fmla="*/ 741918 w 4603567"/>
              <a:gd name="connsiteY36" fmla="*/ 352368 h 5645151"/>
              <a:gd name="connsiteX37" fmla="*/ 741918 w 4603567"/>
              <a:gd name="connsiteY37" fmla="*/ 5292784 h 5645151"/>
              <a:gd name="connsiteX38" fmla="*/ 370959 w 4603567"/>
              <a:gd name="connsiteY38" fmla="*/ 5645151 h 5645151"/>
              <a:gd name="connsiteX39" fmla="*/ 0 w 4603567"/>
              <a:gd name="connsiteY39" fmla="*/ 5292784 h 5645151"/>
              <a:gd name="connsiteX40" fmla="*/ 0 w 4603567"/>
              <a:gd name="connsiteY40" fmla="*/ 352368 h 5645151"/>
              <a:gd name="connsiteX41" fmla="*/ 370959 w 4603567"/>
              <a:gd name="connsiteY41" fmla="*/ 0 h 5645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603567" h="5645151">
                <a:moveTo>
                  <a:pt x="4232608" y="0"/>
                </a:moveTo>
                <a:cubicBezTo>
                  <a:pt x="4436655" y="0"/>
                  <a:pt x="4603567" y="158547"/>
                  <a:pt x="4603567" y="352367"/>
                </a:cubicBezTo>
                <a:lnTo>
                  <a:pt x="4603567" y="5292784"/>
                </a:lnTo>
                <a:cubicBezTo>
                  <a:pt x="4603567" y="5486604"/>
                  <a:pt x="4436655" y="5645151"/>
                  <a:pt x="4232608" y="5645151"/>
                </a:cubicBezTo>
                <a:cubicBezTo>
                  <a:pt x="4028562" y="5645151"/>
                  <a:pt x="3861649" y="5486604"/>
                  <a:pt x="3861649" y="5292784"/>
                </a:cubicBezTo>
                <a:lnTo>
                  <a:pt x="3861649" y="352367"/>
                </a:lnTo>
                <a:cubicBezTo>
                  <a:pt x="3861649" y="158547"/>
                  <a:pt x="4028562" y="0"/>
                  <a:pt x="4232608" y="0"/>
                </a:cubicBezTo>
                <a:close/>
                <a:moveTo>
                  <a:pt x="3459778" y="0"/>
                </a:moveTo>
                <a:cubicBezTo>
                  <a:pt x="3663365" y="0"/>
                  <a:pt x="3829901" y="158575"/>
                  <a:pt x="3829901" y="352429"/>
                </a:cubicBezTo>
                <a:lnTo>
                  <a:pt x="3829901" y="4151310"/>
                </a:lnTo>
                <a:cubicBezTo>
                  <a:pt x="3829901" y="4345164"/>
                  <a:pt x="3663365" y="4503738"/>
                  <a:pt x="3459778" y="4503738"/>
                </a:cubicBezTo>
                <a:cubicBezTo>
                  <a:pt x="3256191" y="4503738"/>
                  <a:pt x="3089654" y="4345164"/>
                  <a:pt x="3089654" y="4151310"/>
                </a:cubicBezTo>
                <a:lnTo>
                  <a:pt x="3089654" y="352429"/>
                </a:lnTo>
                <a:cubicBezTo>
                  <a:pt x="3089654" y="158575"/>
                  <a:pt x="3256191" y="0"/>
                  <a:pt x="3459778" y="0"/>
                </a:cubicBezTo>
                <a:close/>
                <a:moveTo>
                  <a:pt x="2687782" y="0"/>
                </a:moveTo>
                <a:cubicBezTo>
                  <a:pt x="2891369" y="0"/>
                  <a:pt x="3057905" y="158551"/>
                  <a:pt x="3057905" y="352375"/>
                </a:cubicBezTo>
                <a:lnTo>
                  <a:pt x="3057905" y="4651426"/>
                </a:lnTo>
                <a:cubicBezTo>
                  <a:pt x="3057905" y="4845251"/>
                  <a:pt x="2891369" y="5003801"/>
                  <a:pt x="2687782" y="5003801"/>
                </a:cubicBezTo>
                <a:cubicBezTo>
                  <a:pt x="2484195" y="5003801"/>
                  <a:pt x="2317658" y="4845251"/>
                  <a:pt x="2317658" y="4651426"/>
                </a:cubicBezTo>
                <a:lnTo>
                  <a:pt x="2317658" y="352375"/>
                </a:lnTo>
                <a:cubicBezTo>
                  <a:pt x="2317658" y="158551"/>
                  <a:pt x="2484195" y="0"/>
                  <a:pt x="2687782" y="0"/>
                </a:cubicBezTo>
                <a:close/>
                <a:moveTo>
                  <a:pt x="1914950" y="0"/>
                </a:moveTo>
                <a:cubicBezTo>
                  <a:pt x="2118997" y="0"/>
                  <a:pt x="2285909" y="158548"/>
                  <a:pt x="2285909" y="352368"/>
                </a:cubicBezTo>
                <a:lnTo>
                  <a:pt x="2285909" y="5292784"/>
                </a:lnTo>
                <a:cubicBezTo>
                  <a:pt x="2285909" y="5486604"/>
                  <a:pt x="2118997" y="5645151"/>
                  <a:pt x="1914950" y="5645151"/>
                </a:cubicBezTo>
                <a:cubicBezTo>
                  <a:pt x="1710904" y="5645151"/>
                  <a:pt x="1543991" y="5486604"/>
                  <a:pt x="1543991" y="5292784"/>
                </a:cubicBezTo>
                <a:lnTo>
                  <a:pt x="1543991" y="352368"/>
                </a:lnTo>
                <a:cubicBezTo>
                  <a:pt x="1543991" y="158548"/>
                  <a:pt x="1710904" y="0"/>
                  <a:pt x="1914950" y="0"/>
                </a:cubicBezTo>
                <a:close/>
                <a:moveTo>
                  <a:pt x="1142955" y="0"/>
                </a:moveTo>
                <a:cubicBezTo>
                  <a:pt x="1347002" y="0"/>
                  <a:pt x="1513914" y="158545"/>
                  <a:pt x="1513914" y="352361"/>
                </a:cubicBezTo>
                <a:lnTo>
                  <a:pt x="1513914" y="4215241"/>
                </a:lnTo>
                <a:cubicBezTo>
                  <a:pt x="1513914" y="4408694"/>
                  <a:pt x="1347002" y="4567238"/>
                  <a:pt x="1142955" y="4567238"/>
                </a:cubicBezTo>
                <a:cubicBezTo>
                  <a:pt x="938909" y="4567238"/>
                  <a:pt x="771996" y="4408694"/>
                  <a:pt x="771996" y="4215241"/>
                </a:cubicBezTo>
                <a:lnTo>
                  <a:pt x="771996" y="352361"/>
                </a:lnTo>
                <a:cubicBezTo>
                  <a:pt x="771996" y="158545"/>
                  <a:pt x="938909" y="0"/>
                  <a:pt x="1142955" y="0"/>
                </a:cubicBezTo>
                <a:close/>
                <a:moveTo>
                  <a:pt x="370959" y="0"/>
                </a:moveTo>
                <a:cubicBezTo>
                  <a:pt x="575006" y="0"/>
                  <a:pt x="741918" y="158548"/>
                  <a:pt x="741918" y="352368"/>
                </a:cubicBezTo>
                <a:lnTo>
                  <a:pt x="741918" y="5292784"/>
                </a:lnTo>
                <a:cubicBezTo>
                  <a:pt x="741918" y="5486604"/>
                  <a:pt x="575006" y="5645151"/>
                  <a:pt x="370959" y="5645151"/>
                </a:cubicBezTo>
                <a:cubicBezTo>
                  <a:pt x="166912" y="5645151"/>
                  <a:pt x="0" y="5486604"/>
                  <a:pt x="0" y="5292784"/>
                </a:cubicBezTo>
                <a:lnTo>
                  <a:pt x="0" y="352368"/>
                </a:lnTo>
                <a:cubicBezTo>
                  <a:pt x="0" y="158548"/>
                  <a:pt x="166912" y="0"/>
                  <a:pt x="370959" y="0"/>
                </a:cubicBez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3241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9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152400"/>
            <a:ext cx="5892800" cy="65532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032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FC518DDF-EA73-4032-8735-398A46E5360F}" type="datetime1">
              <a:rPr lang="en-US" smtClean="0"/>
              <a:t>2/11/2019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44000" y="6520934"/>
            <a:ext cx="2844800" cy="18466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914400" y="2057402"/>
            <a:ext cx="4876800" cy="4114799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86964"/>
            <a:ext cx="4876395" cy="1311128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494089" y="1436283"/>
            <a:ext cx="2743200" cy="175433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ADD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3479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6733" cy="6858000"/>
          </a:xfrm>
        </p:spPr>
        <p:txBody>
          <a:bodyPr>
            <a:normAutofit/>
          </a:bodyPr>
          <a:lstStyle>
            <a:lvl1pPr>
              <a:defRPr sz="1125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26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805" y="1600200"/>
            <a:ext cx="335239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24800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8BA0BF86-94BB-4217-B8D1-A8D7187BFB68}" type="datetime1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14805" y="669869"/>
            <a:ext cx="10363200" cy="701731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4419398" y="1600200"/>
            <a:ext cx="3353205" cy="457200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6C6463"/>
                </a:solidFill>
              </a:defRPr>
            </a:lvl1pPr>
            <a:lvl2pPr>
              <a:defRPr sz="18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9086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14190-163F-4F90-AE32-84A3785C6FED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0" y="0"/>
            <a:ext cx="6858000" cy="6858000"/>
          </a:xfrm>
          <a:custGeom>
            <a:avLst/>
            <a:gdLst>
              <a:gd name="connsiteX0" fmla="*/ 0 w 6858000"/>
              <a:gd name="connsiteY0" fmla="*/ 0 h 6858000"/>
              <a:gd name="connsiteX1" fmla="*/ 6858000 w 6858000"/>
              <a:gd name="connsiteY1" fmla="*/ 0 h 6858000"/>
              <a:gd name="connsiteX2" fmla="*/ 6858000 w 6858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58000" h="6858000"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close/>
              </a:path>
            </a:pathLst>
          </a:custGeom>
          <a:ln>
            <a:noFill/>
          </a:ln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10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472597" y="-1"/>
            <a:ext cx="4438054" cy="6858000"/>
          </a:xfrm>
          <a:custGeom>
            <a:avLst/>
            <a:gdLst>
              <a:gd name="connsiteX0" fmla="*/ 2393011 w 4438054"/>
              <a:gd name="connsiteY0" fmla="*/ 2617063 h 6858000"/>
              <a:gd name="connsiteX1" fmla="*/ 4438054 w 4438054"/>
              <a:gd name="connsiteY1" fmla="*/ 2617063 h 6858000"/>
              <a:gd name="connsiteX2" fmla="*/ 3756373 w 4438054"/>
              <a:gd name="connsiteY2" fmla="*/ 6858000 h 6858000"/>
              <a:gd name="connsiteX3" fmla="*/ 1711330 w 4438054"/>
              <a:gd name="connsiteY3" fmla="*/ 6858000 h 6858000"/>
              <a:gd name="connsiteX4" fmla="*/ 681681 w 4438054"/>
              <a:gd name="connsiteY4" fmla="*/ 0 h 6858000"/>
              <a:gd name="connsiteX5" fmla="*/ 2726724 w 4438054"/>
              <a:gd name="connsiteY5" fmla="*/ 0 h 6858000"/>
              <a:gd name="connsiteX6" fmla="*/ 2045043 w 4438054"/>
              <a:gd name="connsiteY6" fmla="*/ 4240937 h 6858000"/>
              <a:gd name="connsiteX7" fmla="*/ 0 w 4438054"/>
              <a:gd name="connsiteY7" fmla="*/ 424093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38054" h="6858000">
                <a:moveTo>
                  <a:pt x="2393011" y="2617063"/>
                </a:moveTo>
                <a:lnTo>
                  <a:pt x="4438054" y="2617063"/>
                </a:lnTo>
                <a:lnTo>
                  <a:pt x="3756373" y="6858000"/>
                </a:lnTo>
                <a:lnTo>
                  <a:pt x="1711330" y="6858000"/>
                </a:lnTo>
                <a:close/>
                <a:moveTo>
                  <a:pt x="681681" y="0"/>
                </a:moveTo>
                <a:lnTo>
                  <a:pt x="2726724" y="0"/>
                </a:lnTo>
                <a:lnTo>
                  <a:pt x="2045043" y="4240937"/>
                </a:lnTo>
                <a:lnTo>
                  <a:pt x="0" y="42409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07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>
          <a:xfrm>
            <a:off x="1629369" y="1189727"/>
            <a:ext cx="3952594" cy="4478546"/>
          </a:xfrm>
          <a:custGeom>
            <a:avLst/>
            <a:gdLst>
              <a:gd name="connsiteX0" fmla="*/ 821064 w 1574800"/>
              <a:gd name="connsiteY0" fmla="*/ 1354138 h 1784351"/>
              <a:gd name="connsiteX1" fmla="*/ 1547473 w 1574800"/>
              <a:gd name="connsiteY1" fmla="*/ 1354138 h 1784351"/>
              <a:gd name="connsiteX2" fmla="*/ 1549400 w 1574800"/>
              <a:gd name="connsiteY2" fmla="*/ 1361820 h 1784351"/>
              <a:gd name="connsiteX3" fmla="*/ 813357 w 1574800"/>
              <a:gd name="connsiteY3" fmla="*/ 1784351 h 1784351"/>
              <a:gd name="connsiteX4" fmla="*/ 792162 w 1574800"/>
              <a:gd name="connsiteY4" fmla="*/ 1772828 h 1784351"/>
              <a:gd name="connsiteX5" fmla="*/ 792162 w 1574800"/>
              <a:gd name="connsiteY5" fmla="*/ 1381026 h 1784351"/>
              <a:gd name="connsiteX6" fmla="*/ 821064 w 1574800"/>
              <a:gd name="connsiteY6" fmla="*/ 1354138 h 1784351"/>
              <a:gd name="connsiteX7" fmla="*/ 30840 w 1574800"/>
              <a:gd name="connsiteY7" fmla="*/ 1354138 h 1784351"/>
              <a:gd name="connsiteX8" fmla="*/ 755323 w 1574800"/>
              <a:gd name="connsiteY8" fmla="*/ 1354138 h 1784351"/>
              <a:gd name="connsiteX9" fmla="*/ 784225 w 1574800"/>
              <a:gd name="connsiteY9" fmla="*/ 1381026 h 1784351"/>
              <a:gd name="connsiteX10" fmla="*/ 784225 w 1574800"/>
              <a:gd name="connsiteY10" fmla="*/ 1772828 h 1784351"/>
              <a:gd name="connsiteX11" fmla="*/ 763030 w 1574800"/>
              <a:gd name="connsiteY11" fmla="*/ 1784351 h 1784351"/>
              <a:gd name="connsiteX12" fmla="*/ 26987 w 1574800"/>
              <a:gd name="connsiteY12" fmla="*/ 1361820 h 1784351"/>
              <a:gd name="connsiteX13" fmla="*/ 30840 w 1574800"/>
              <a:gd name="connsiteY13" fmla="*/ 1354138 h 1784351"/>
              <a:gd name="connsiteX14" fmla="*/ 788194 w 1574800"/>
              <a:gd name="connsiteY14" fmla="*/ 1336675 h 1784351"/>
              <a:gd name="connsiteX15" fmla="*/ 793977 w 1574800"/>
              <a:gd name="connsiteY15" fmla="*/ 1338629 h 1784351"/>
              <a:gd name="connsiteX16" fmla="*/ 801688 w 1574800"/>
              <a:gd name="connsiteY16" fmla="*/ 1350352 h 1784351"/>
              <a:gd name="connsiteX17" fmla="*/ 788194 w 1574800"/>
              <a:gd name="connsiteY17" fmla="*/ 1362075 h 1784351"/>
              <a:gd name="connsiteX18" fmla="*/ 774700 w 1574800"/>
              <a:gd name="connsiteY18" fmla="*/ 1350352 h 1784351"/>
              <a:gd name="connsiteX19" fmla="*/ 782411 w 1574800"/>
              <a:gd name="connsiteY19" fmla="*/ 1338629 h 1784351"/>
              <a:gd name="connsiteX20" fmla="*/ 788194 w 1574800"/>
              <a:gd name="connsiteY20" fmla="*/ 1336675 h 1784351"/>
              <a:gd name="connsiteX21" fmla="*/ 1171929 w 1574800"/>
              <a:gd name="connsiteY21" fmla="*/ 693738 h 1784351"/>
              <a:gd name="connsiteX22" fmla="*/ 1183481 w 1574800"/>
              <a:gd name="connsiteY22" fmla="*/ 697589 h 1784351"/>
              <a:gd name="connsiteX23" fmla="*/ 1196959 w 1574800"/>
              <a:gd name="connsiteY23" fmla="*/ 693738 h 1784351"/>
              <a:gd name="connsiteX24" fmla="*/ 1558925 w 1574800"/>
              <a:gd name="connsiteY24" fmla="*/ 1323431 h 1784351"/>
              <a:gd name="connsiteX25" fmla="*/ 1547373 w 1574800"/>
              <a:gd name="connsiteY25" fmla="*/ 1344613 h 1784351"/>
              <a:gd name="connsiteX26" fmla="*/ 819589 w 1574800"/>
              <a:gd name="connsiteY26" fmla="*/ 1344613 h 1784351"/>
              <a:gd name="connsiteX27" fmla="*/ 808037 w 1574800"/>
              <a:gd name="connsiteY27" fmla="*/ 1323431 h 1784351"/>
              <a:gd name="connsiteX28" fmla="*/ 1171929 w 1574800"/>
              <a:gd name="connsiteY28" fmla="*/ 693738 h 1784351"/>
              <a:gd name="connsiteX29" fmla="*/ 379253 w 1574800"/>
              <a:gd name="connsiteY29" fmla="*/ 693738 h 1784351"/>
              <a:gd name="connsiteX30" fmla="*/ 392737 w 1574800"/>
              <a:gd name="connsiteY30" fmla="*/ 697590 h 1784351"/>
              <a:gd name="connsiteX31" fmla="*/ 404294 w 1574800"/>
              <a:gd name="connsiteY31" fmla="*/ 693738 h 1784351"/>
              <a:gd name="connsiteX32" fmla="*/ 768350 w 1574800"/>
              <a:gd name="connsiteY32" fmla="*/ 1323431 h 1784351"/>
              <a:gd name="connsiteX33" fmla="*/ 754867 w 1574800"/>
              <a:gd name="connsiteY33" fmla="*/ 1344613 h 1784351"/>
              <a:gd name="connsiteX34" fmla="*/ 32533 w 1574800"/>
              <a:gd name="connsiteY34" fmla="*/ 1344613 h 1784351"/>
              <a:gd name="connsiteX35" fmla="*/ 32533 w 1574800"/>
              <a:gd name="connsiteY35" fmla="*/ 1342687 h 1784351"/>
              <a:gd name="connsiteX36" fmla="*/ 19050 w 1574800"/>
              <a:gd name="connsiteY36" fmla="*/ 1317654 h 1784351"/>
              <a:gd name="connsiteX37" fmla="*/ 379253 w 1574800"/>
              <a:gd name="connsiteY37" fmla="*/ 693738 h 1784351"/>
              <a:gd name="connsiteX38" fmla="*/ 424302 w 1574800"/>
              <a:gd name="connsiteY38" fmla="*/ 669925 h 1784351"/>
              <a:gd name="connsiteX39" fmla="*/ 1152086 w 1574800"/>
              <a:gd name="connsiteY39" fmla="*/ 669925 h 1784351"/>
              <a:gd name="connsiteX40" fmla="*/ 1163638 w 1574800"/>
              <a:gd name="connsiteY40" fmla="*/ 691056 h 1784351"/>
              <a:gd name="connsiteX41" fmla="*/ 799746 w 1574800"/>
              <a:gd name="connsiteY41" fmla="*/ 1319213 h 1784351"/>
              <a:gd name="connsiteX42" fmla="*/ 776642 w 1574800"/>
              <a:gd name="connsiteY42" fmla="*/ 1319213 h 1784351"/>
              <a:gd name="connsiteX43" fmla="*/ 412750 w 1574800"/>
              <a:gd name="connsiteY43" fmla="*/ 691056 h 1784351"/>
              <a:gd name="connsiteX44" fmla="*/ 424302 w 1574800"/>
              <a:gd name="connsiteY44" fmla="*/ 669925 h 1784351"/>
              <a:gd name="connsiteX45" fmla="*/ 1183298 w 1574800"/>
              <a:gd name="connsiteY45" fmla="*/ 652463 h 1784351"/>
              <a:gd name="connsiteX46" fmla="*/ 1195021 w 1574800"/>
              <a:gd name="connsiteY46" fmla="*/ 658246 h 1784351"/>
              <a:gd name="connsiteX47" fmla="*/ 1196975 w 1574800"/>
              <a:gd name="connsiteY47" fmla="*/ 665957 h 1784351"/>
              <a:gd name="connsiteX48" fmla="*/ 1191114 w 1574800"/>
              <a:gd name="connsiteY48" fmla="*/ 677523 h 1784351"/>
              <a:gd name="connsiteX49" fmla="*/ 1177437 w 1574800"/>
              <a:gd name="connsiteY49" fmla="*/ 677523 h 1784351"/>
              <a:gd name="connsiteX50" fmla="*/ 1171575 w 1574800"/>
              <a:gd name="connsiteY50" fmla="*/ 665957 h 1784351"/>
              <a:gd name="connsiteX51" fmla="*/ 1177437 w 1574800"/>
              <a:gd name="connsiteY51" fmla="*/ 654391 h 1784351"/>
              <a:gd name="connsiteX52" fmla="*/ 1183298 w 1574800"/>
              <a:gd name="connsiteY52" fmla="*/ 652463 h 1784351"/>
              <a:gd name="connsiteX53" fmla="*/ 393089 w 1574800"/>
              <a:gd name="connsiteY53" fmla="*/ 652463 h 1784351"/>
              <a:gd name="connsiteX54" fmla="*/ 398951 w 1574800"/>
              <a:gd name="connsiteY54" fmla="*/ 654391 h 1784351"/>
              <a:gd name="connsiteX55" fmla="*/ 404812 w 1574800"/>
              <a:gd name="connsiteY55" fmla="*/ 665957 h 1784351"/>
              <a:gd name="connsiteX56" fmla="*/ 398951 w 1574800"/>
              <a:gd name="connsiteY56" fmla="*/ 677524 h 1784351"/>
              <a:gd name="connsiteX57" fmla="*/ 385274 w 1574800"/>
              <a:gd name="connsiteY57" fmla="*/ 677524 h 1784351"/>
              <a:gd name="connsiteX58" fmla="*/ 379412 w 1574800"/>
              <a:gd name="connsiteY58" fmla="*/ 665957 h 1784351"/>
              <a:gd name="connsiteX59" fmla="*/ 381366 w 1574800"/>
              <a:gd name="connsiteY59" fmla="*/ 658246 h 1784351"/>
              <a:gd name="connsiteX60" fmla="*/ 393089 w 1574800"/>
              <a:gd name="connsiteY60" fmla="*/ 652463 h 1784351"/>
              <a:gd name="connsiteX61" fmla="*/ 1555535 w 1574800"/>
              <a:gd name="connsiteY61" fmla="*/ 457200 h 1784351"/>
              <a:gd name="connsiteX62" fmla="*/ 1574800 w 1574800"/>
              <a:gd name="connsiteY62" fmla="*/ 468745 h 1784351"/>
              <a:gd name="connsiteX63" fmla="*/ 1574800 w 1574800"/>
              <a:gd name="connsiteY63" fmla="*/ 1317289 h 1784351"/>
              <a:gd name="connsiteX64" fmla="*/ 1569021 w 1574800"/>
              <a:gd name="connsiteY64" fmla="*/ 1319213 h 1784351"/>
              <a:gd name="connsiteX65" fmla="*/ 1204912 w 1574800"/>
              <a:gd name="connsiteY65" fmla="*/ 690021 h 1784351"/>
              <a:gd name="connsiteX66" fmla="*/ 1216471 w 1574800"/>
              <a:gd name="connsiteY66" fmla="*/ 665007 h 1784351"/>
              <a:gd name="connsiteX67" fmla="*/ 1214545 w 1574800"/>
              <a:gd name="connsiteY67" fmla="*/ 653462 h 1784351"/>
              <a:gd name="connsiteX68" fmla="*/ 1555535 w 1574800"/>
              <a:gd name="connsiteY68" fmla="*/ 457200 h 1784351"/>
              <a:gd name="connsiteX69" fmla="*/ 21172 w 1574800"/>
              <a:gd name="connsiteY69" fmla="*/ 457200 h 1784351"/>
              <a:gd name="connsiteX70" fmla="*/ 361851 w 1574800"/>
              <a:gd name="connsiteY70" fmla="*/ 653407 h 1784351"/>
              <a:gd name="connsiteX71" fmla="*/ 359926 w 1574800"/>
              <a:gd name="connsiteY71" fmla="*/ 664948 h 1784351"/>
              <a:gd name="connsiteX72" fmla="*/ 371475 w 1574800"/>
              <a:gd name="connsiteY72" fmla="*/ 689955 h 1784351"/>
              <a:gd name="connsiteX73" fmla="*/ 11548 w 1574800"/>
              <a:gd name="connsiteY73" fmla="*/ 1311275 h 1784351"/>
              <a:gd name="connsiteX74" fmla="*/ 0 w 1574800"/>
              <a:gd name="connsiteY74" fmla="*/ 1309352 h 1784351"/>
              <a:gd name="connsiteX75" fmla="*/ 0 w 1574800"/>
              <a:gd name="connsiteY75" fmla="*/ 468742 h 1784351"/>
              <a:gd name="connsiteX76" fmla="*/ 21172 w 1574800"/>
              <a:gd name="connsiteY76" fmla="*/ 457200 h 1784351"/>
              <a:gd name="connsiteX77" fmla="*/ 776642 w 1574800"/>
              <a:gd name="connsiteY77" fmla="*/ 11113 h 1784351"/>
              <a:gd name="connsiteX78" fmla="*/ 788194 w 1574800"/>
              <a:gd name="connsiteY78" fmla="*/ 13035 h 1784351"/>
              <a:gd name="connsiteX79" fmla="*/ 799746 w 1574800"/>
              <a:gd name="connsiteY79" fmla="*/ 11113 h 1784351"/>
              <a:gd name="connsiteX80" fmla="*/ 1163638 w 1574800"/>
              <a:gd name="connsiteY80" fmla="*/ 639594 h 1784351"/>
              <a:gd name="connsiteX81" fmla="*/ 1152086 w 1574800"/>
              <a:gd name="connsiteY81" fmla="*/ 658813 h 1784351"/>
              <a:gd name="connsiteX82" fmla="*/ 424302 w 1574800"/>
              <a:gd name="connsiteY82" fmla="*/ 658813 h 1784351"/>
              <a:gd name="connsiteX83" fmla="*/ 412750 w 1574800"/>
              <a:gd name="connsiteY83" fmla="*/ 639594 h 1784351"/>
              <a:gd name="connsiteX84" fmla="*/ 776642 w 1574800"/>
              <a:gd name="connsiteY84" fmla="*/ 11113 h 1784351"/>
              <a:gd name="connsiteX85" fmla="*/ 813814 w 1574800"/>
              <a:gd name="connsiteY85" fmla="*/ 0 h 1784351"/>
              <a:gd name="connsiteX86" fmla="*/ 1549400 w 1574800"/>
              <a:gd name="connsiteY86" fmla="*/ 425194 h 1784351"/>
              <a:gd name="connsiteX87" fmla="*/ 1547475 w 1574800"/>
              <a:gd name="connsiteY87" fmla="*/ 436738 h 1784351"/>
              <a:gd name="connsiteX88" fmla="*/ 1549400 w 1574800"/>
              <a:gd name="connsiteY88" fmla="*/ 448282 h 1784351"/>
              <a:gd name="connsiteX89" fmla="*/ 1210491 w 1574800"/>
              <a:gd name="connsiteY89" fmla="*/ 644525 h 1784351"/>
              <a:gd name="connsiteX90" fmla="*/ 1183533 w 1574800"/>
              <a:gd name="connsiteY90" fmla="*/ 632981 h 1784351"/>
              <a:gd name="connsiteX91" fmla="*/ 1171979 w 1574800"/>
              <a:gd name="connsiteY91" fmla="*/ 634905 h 1784351"/>
              <a:gd name="connsiteX92" fmla="*/ 808037 w 1574800"/>
              <a:gd name="connsiteY92" fmla="*/ 5772 h 1784351"/>
              <a:gd name="connsiteX93" fmla="*/ 813814 w 1574800"/>
              <a:gd name="connsiteY93" fmla="*/ 0 h 1784351"/>
              <a:gd name="connsiteX94" fmla="*/ 762573 w 1574800"/>
              <a:gd name="connsiteY94" fmla="*/ 0 h 1784351"/>
              <a:gd name="connsiteX95" fmla="*/ 768350 w 1574800"/>
              <a:gd name="connsiteY95" fmla="*/ 5772 h 1784351"/>
              <a:gd name="connsiteX96" fmla="*/ 404408 w 1574800"/>
              <a:gd name="connsiteY96" fmla="*/ 634906 h 1784351"/>
              <a:gd name="connsiteX97" fmla="*/ 365896 w 1574800"/>
              <a:gd name="connsiteY97" fmla="*/ 644525 h 1784351"/>
              <a:gd name="connsiteX98" fmla="*/ 26987 w 1574800"/>
              <a:gd name="connsiteY98" fmla="*/ 448282 h 1784351"/>
              <a:gd name="connsiteX99" fmla="*/ 28912 w 1574800"/>
              <a:gd name="connsiteY99" fmla="*/ 436738 h 1784351"/>
              <a:gd name="connsiteX100" fmla="*/ 26987 w 1574800"/>
              <a:gd name="connsiteY100" fmla="*/ 425194 h 1784351"/>
              <a:gd name="connsiteX101" fmla="*/ 762573 w 1574800"/>
              <a:gd name="connsiteY101" fmla="*/ 0 h 1784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574800" h="1784351">
                <a:moveTo>
                  <a:pt x="821064" y="1354138"/>
                </a:moveTo>
                <a:cubicBezTo>
                  <a:pt x="821064" y="1354138"/>
                  <a:pt x="821064" y="1354138"/>
                  <a:pt x="1547473" y="1354138"/>
                </a:cubicBezTo>
                <a:cubicBezTo>
                  <a:pt x="1547473" y="1356059"/>
                  <a:pt x="1549400" y="1359900"/>
                  <a:pt x="1549400" y="1361820"/>
                </a:cubicBezTo>
                <a:cubicBezTo>
                  <a:pt x="1549400" y="1361820"/>
                  <a:pt x="1549400" y="1361820"/>
                  <a:pt x="813357" y="1784351"/>
                </a:cubicBezTo>
                <a:cubicBezTo>
                  <a:pt x="807577" y="1778589"/>
                  <a:pt x="801796" y="1774748"/>
                  <a:pt x="792162" y="1772828"/>
                </a:cubicBezTo>
                <a:cubicBezTo>
                  <a:pt x="792162" y="1772828"/>
                  <a:pt x="792162" y="1772828"/>
                  <a:pt x="792162" y="1381026"/>
                </a:cubicBezTo>
                <a:cubicBezTo>
                  <a:pt x="807577" y="1379106"/>
                  <a:pt x="819138" y="1367582"/>
                  <a:pt x="821064" y="1354138"/>
                </a:cubicBezTo>
                <a:close/>
                <a:moveTo>
                  <a:pt x="30840" y="1354138"/>
                </a:moveTo>
                <a:cubicBezTo>
                  <a:pt x="30840" y="1354138"/>
                  <a:pt x="30840" y="1354138"/>
                  <a:pt x="755323" y="1354138"/>
                </a:cubicBezTo>
                <a:cubicBezTo>
                  <a:pt x="757250" y="1367582"/>
                  <a:pt x="768811" y="1379106"/>
                  <a:pt x="784225" y="1381026"/>
                </a:cubicBezTo>
                <a:cubicBezTo>
                  <a:pt x="784225" y="1381026"/>
                  <a:pt x="784225" y="1381026"/>
                  <a:pt x="784225" y="1772828"/>
                </a:cubicBezTo>
                <a:cubicBezTo>
                  <a:pt x="774591" y="1774748"/>
                  <a:pt x="766884" y="1778589"/>
                  <a:pt x="763030" y="1784351"/>
                </a:cubicBezTo>
                <a:cubicBezTo>
                  <a:pt x="763030" y="1784351"/>
                  <a:pt x="763030" y="1784351"/>
                  <a:pt x="26987" y="1361820"/>
                </a:cubicBezTo>
                <a:cubicBezTo>
                  <a:pt x="28914" y="1359900"/>
                  <a:pt x="28914" y="1356059"/>
                  <a:pt x="30840" y="1354138"/>
                </a:cubicBezTo>
                <a:close/>
                <a:moveTo>
                  <a:pt x="788194" y="1336675"/>
                </a:moveTo>
                <a:cubicBezTo>
                  <a:pt x="790122" y="1336675"/>
                  <a:pt x="792050" y="1336675"/>
                  <a:pt x="793977" y="1338629"/>
                </a:cubicBezTo>
                <a:cubicBezTo>
                  <a:pt x="797833" y="1340583"/>
                  <a:pt x="801688" y="1344490"/>
                  <a:pt x="801688" y="1350352"/>
                </a:cubicBezTo>
                <a:cubicBezTo>
                  <a:pt x="801688" y="1356214"/>
                  <a:pt x="795905" y="1362075"/>
                  <a:pt x="788194" y="1362075"/>
                </a:cubicBezTo>
                <a:cubicBezTo>
                  <a:pt x="780483" y="1362075"/>
                  <a:pt x="774700" y="1356214"/>
                  <a:pt x="774700" y="1350352"/>
                </a:cubicBezTo>
                <a:cubicBezTo>
                  <a:pt x="774700" y="1344490"/>
                  <a:pt x="776628" y="1340583"/>
                  <a:pt x="782411" y="1338629"/>
                </a:cubicBezTo>
                <a:cubicBezTo>
                  <a:pt x="784339" y="1336675"/>
                  <a:pt x="786267" y="1336675"/>
                  <a:pt x="788194" y="1336675"/>
                </a:cubicBezTo>
                <a:close/>
                <a:moveTo>
                  <a:pt x="1171929" y="693738"/>
                </a:moveTo>
                <a:cubicBezTo>
                  <a:pt x="1175780" y="695664"/>
                  <a:pt x="1179631" y="697589"/>
                  <a:pt x="1183481" y="697589"/>
                </a:cubicBezTo>
                <a:cubicBezTo>
                  <a:pt x="1189257" y="697589"/>
                  <a:pt x="1193108" y="695664"/>
                  <a:pt x="1196959" y="693738"/>
                </a:cubicBezTo>
                <a:cubicBezTo>
                  <a:pt x="1196959" y="693738"/>
                  <a:pt x="1196959" y="693738"/>
                  <a:pt x="1558925" y="1323431"/>
                </a:cubicBezTo>
                <a:cubicBezTo>
                  <a:pt x="1553149" y="1329208"/>
                  <a:pt x="1549298" y="1336910"/>
                  <a:pt x="1547373" y="1344613"/>
                </a:cubicBezTo>
                <a:cubicBezTo>
                  <a:pt x="1547373" y="1344613"/>
                  <a:pt x="1547373" y="1344613"/>
                  <a:pt x="819589" y="1344613"/>
                </a:cubicBezTo>
                <a:cubicBezTo>
                  <a:pt x="819589" y="1336910"/>
                  <a:pt x="815739" y="1329208"/>
                  <a:pt x="808037" y="1323431"/>
                </a:cubicBezTo>
                <a:cubicBezTo>
                  <a:pt x="808037" y="1323431"/>
                  <a:pt x="808037" y="1323431"/>
                  <a:pt x="1171929" y="693738"/>
                </a:cubicBezTo>
                <a:close/>
                <a:moveTo>
                  <a:pt x="379253" y="693738"/>
                </a:moveTo>
                <a:cubicBezTo>
                  <a:pt x="383106" y="695664"/>
                  <a:pt x="386958" y="697590"/>
                  <a:pt x="392737" y="697590"/>
                </a:cubicBezTo>
                <a:cubicBezTo>
                  <a:pt x="396590" y="697590"/>
                  <a:pt x="400442" y="695664"/>
                  <a:pt x="404294" y="693738"/>
                </a:cubicBezTo>
                <a:cubicBezTo>
                  <a:pt x="404294" y="693738"/>
                  <a:pt x="404294" y="693738"/>
                  <a:pt x="768350" y="1323431"/>
                </a:cubicBezTo>
                <a:cubicBezTo>
                  <a:pt x="760645" y="1329208"/>
                  <a:pt x="756793" y="1336910"/>
                  <a:pt x="754867" y="1344613"/>
                </a:cubicBezTo>
                <a:cubicBezTo>
                  <a:pt x="754867" y="1344613"/>
                  <a:pt x="754867" y="1344613"/>
                  <a:pt x="32533" y="1344613"/>
                </a:cubicBezTo>
                <a:cubicBezTo>
                  <a:pt x="32533" y="1344613"/>
                  <a:pt x="32533" y="1342687"/>
                  <a:pt x="32533" y="1342687"/>
                </a:cubicBezTo>
                <a:cubicBezTo>
                  <a:pt x="32533" y="1333059"/>
                  <a:pt x="26755" y="1323431"/>
                  <a:pt x="19050" y="1317654"/>
                </a:cubicBezTo>
                <a:cubicBezTo>
                  <a:pt x="19050" y="1317654"/>
                  <a:pt x="19050" y="1317654"/>
                  <a:pt x="379253" y="693738"/>
                </a:cubicBezTo>
                <a:close/>
                <a:moveTo>
                  <a:pt x="424302" y="669925"/>
                </a:moveTo>
                <a:cubicBezTo>
                  <a:pt x="424302" y="669925"/>
                  <a:pt x="424302" y="669925"/>
                  <a:pt x="1152086" y="669925"/>
                </a:cubicBezTo>
                <a:cubicBezTo>
                  <a:pt x="1152086" y="677609"/>
                  <a:pt x="1157862" y="685293"/>
                  <a:pt x="1163638" y="691056"/>
                </a:cubicBezTo>
                <a:cubicBezTo>
                  <a:pt x="1163638" y="691056"/>
                  <a:pt x="1163638" y="691056"/>
                  <a:pt x="799746" y="1319213"/>
                </a:cubicBezTo>
                <a:cubicBezTo>
                  <a:pt x="792045" y="1315371"/>
                  <a:pt x="784344" y="1315371"/>
                  <a:pt x="776642" y="1319213"/>
                </a:cubicBezTo>
                <a:cubicBezTo>
                  <a:pt x="776642" y="1319213"/>
                  <a:pt x="776642" y="1319213"/>
                  <a:pt x="412750" y="691056"/>
                </a:cubicBezTo>
                <a:cubicBezTo>
                  <a:pt x="418526" y="685293"/>
                  <a:pt x="422377" y="677609"/>
                  <a:pt x="424302" y="669925"/>
                </a:cubicBezTo>
                <a:close/>
                <a:moveTo>
                  <a:pt x="1183298" y="652463"/>
                </a:moveTo>
                <a:cubicBezTo>
                  <a:pt x="1189160" y="652463"/>
                  <a:pt x="1193068" y="654391"/>
                  <a:pt x="1195021" y="658246"/>
                </a:cubicBezTo>
                <a:cubicBezTo>
                  <a:pt x="1196975" y="660174"/>
                  <a:pt x="1196975" y="664029"/>
                  <a:pt x="1196975" y="665957"/>
                </a:cubicBezTo>
                <a:cubicBezTo>
                  <a:pt x="1196975" y="669812"/>
                  <a:pt x="1195021" y="675596"/>
                  <a:pt x="1191114" y="677523"/>
                </a:cubicBezTo>
                <a:cubicBezTo>
                  <a:pt x="1187206" y="679451"/>
                  <a:pt x="1181344" y="679451"/>
                  <a:pt x="1177437" y="677523"/>
                </a:cubicBezTo>
                <a:cubicBezTo>
                  <a:pt x="1173529" y="673668"/>
                  <a:pt x="1171575" y="669812"/>
                  <a:pt x="1171575" y="665957"/>
                </a:cubicBezTo>
                <a:cubicBezTo>
                  <a:pt x="1171575" y="660174"/>
                  <a:pt x="1173529" y="656318"/>
                  <a:pt x="1177437" y="654391"/>
                </a:cubicBezTo>
                <a:cubicBezTo>
                  <a:pt x="1179391" y="652463"/>
                  <a:pt x="1181344" y="652463"/>
                  <a:pt x="1183298" y="652463"/>
                </a:cubicBezTo>
                <a:close/>
                <a:moveTo>
                  <a:pt x="393089" y="652463"/>
                </a:moveTo>
                <a:cubicBezTo>
                  <a:pt x="395043" y="652463"/>
                  <a:pt x="396997" y="652463"/>
                  <a:pt x="398951" y="654391"/>
                </a:cubicBezTo>
                <a:cubicBezTo>
                  <a:pt x="402858" y="656319"/>
                  <a:pt x="404812" y="660174"/>
                  <a:pt x="404812" y="665957"/>
                </a:cubicBezTo>
                <a:cubicBezTo>
                  <a:pt x="404812" y="669813"/>
                  <a:pt x="402858" y="673668"/>
                  <a:pt x="398951" y="677524"/>
                </a:cubicBezTo>
                <a:cubicBezTo>
                  <a:pt x="395043" y="679451"/>
                  <a:pt x="389181" y="679451"/>
                  <a:pt x="385274" y="677524"/>
                </a:cubicBezTo>
                <a:cubicBezTo>
                  <a:pt x="381366" y="673668"/>
                  <a:pt x="379412" y="669813"/>
                  <a:pt x="379412" y="665957"/>
                </a:cubicBezTo>
                <a:cubicBezTo>
                  <a:pt x="379412" y="664030"/>
                  <a:pt x="379412" y="660174"/>
                  <a:pt x="381366" y="658246"/>
                </a:cubicBezTo>
                <a:cubicBezTo>
                  <a:pt x="383320" y="654391"/>
                  <a:pt x="387228" y="652463"/>
                  <a:pt x="393089" y="652463"/>
                </a:cubicBezTo>
                <a:close/>
                <a:moveTo>
                  <a:pt x="1555535" y="457200"/>
                </a:moveTo>
                <a:cubicBezTo>
                  <a:pt x="1559388" y="462973"/>
                  <a:pt x="1567094" y="466821"/>
                  <a:pt x="1574800" y="468745"/>
                </a:cubicBezTo>
                <a:cubicBezTo>
                  <a:pt x="1574800" y="468745"/>
                  <a:pt x="1574800" y="468745"/>
                  <a:pt x="1574800" y="1317289"/>
                </a:cubicBezTo>
                <a:cubicBezTo>
                  <a:pt x="1572874" y="1317289"/>
                  <a:pt x="1570947" y="1319213"/>
                  <a:pt x="1569021" y="1319213"/>
                </a:cubicBezTo>
                <a:cubicBezTo>
                  <a:pt x="1569021" y="1319213"/>
                  <a:pt x="1569021" y="1319213"/>
                  <a:pt x="1204912" y="690021"/>
                </a:cubicBezTo>
                <a:cubicBezTo>
                  <a:pt x="1212618" y="684248"/>
                  <a:pt x="1216471" y="674628"/>
                  <a:pt x="1216471" y="665007"/>
                </a:cubicBezTo>
                <a:cubicBezTo>
                  <a:pt x="1216471" y="661159"/>
                  <a:pt x="1216471" y="657310"/>
                  <a:pt x="1214545" y="653462"/>
                </a:cubicBezTo>
                <a:cubicBezTo>
                  <a:pt x="1214545" y="653462"/>
                  <a:pt x="1214545" y="653462"/>
                  <a:pt x="1555535" y="457200"/>
                </a:cubicBezTo>
                <a:close/>
                <a:moveTo>
                  <a:pt x="21172" y="457200"/>
                </a:moveTo>
                <a:cubicBezTo>
                  <a:pt x="21172" y="457200"/>
                  <a:pt x="21172" y="457200"/>
                  <a:pt x="361851" y="653407"/>
                </a:cubicBezTo>
                <a:cubicBezTo>
                  <a:pt x="359926" y="657254"/>
                  <a:pt x="359926" y="661101"/>
                  <a:pt x="359926" y="664948"/>
                </a:cubicBezTo>
                <a:cubicBezTo>
                  <a:pt x="359926" y="674566"/>
                  <a:pt x="363776" y="684184"/>
                  <a:pt x="371475" y="689955"/>
                </a:cubicBezTo>
                <a:cubicBezTo>
                  <a:pt x="371475" y="689955"/>
                  <a:pt x="371475" y="689955"/>
                  <a:pt x="11548" y="1311275"/>
                </a:cubicBezTo>
                <a:cubicBezTo>
                  <a:pt x="9623" y="1311275"/>
                  <a:pt x="3849" y="1309352"/>
                  <a:pt x="0" y="1309352"/>
                </a:cubicBezTo>
                <a:cubicBezTo>
                  <a:pt x="0" y="1309352"/>
                  <a:pt x="0" y="1309352"/>
                  <a:pt x="0" y="468742"/>
                </a:cubicBezTo>
                <a:cubicBezTo>
                  <a:pt x="9623" y="466818"/>
                  <a:pt x="17322" y="462971"/>
                  <a:pt x="21172" y="457200"/>
                </a:cubicBezTo>
                <a:close/>
                <a:moveTo>
                  <a:pt x="776642" y="11113"/>
                </a:moveTo>
                <a:cubicBezTo>
                  <a:pt x="780493" y="11113"/>
                  <a:pt x="784344" y="13035"/>
                  <a:pt x="788194" y="13035"/>
                </a:cubicBezTo>
                <a:cubicBezTo>
                  <a:pt x="792045" y="13035"/>
                  <a:pt x="795896" y="11113"/>
                  <a:pt x="799746" y="11113"/>
                </a:cubicBezTo>
                <a:cubicBezTo>
                  <a:pt x="799746" y="11113"/>
                  <a:pt x="799746" y="11113"/>
                  <a:pt x="1163638" y="639594"/>
                </a:cubicBezTo>
                <a:cubicBezTo>
                  <a:pt x="1157862" y="643437"/>
                  <a:pt x="1152086" y="651125"/>
                  <a:pt x="1152086" y="658813"/>
                </a:cubicBezTo>
                <a:cubicBezTo>
                  <a:pt x="1152086" y="658813"/>
                  <a:pt x="1152086" y="658813"/>
                  <a:pt x="424302" y="658813"/>
                </a:cubicBezTo>
                <a:cubicBezTo>
                  <a:pt x="422377" y="651125"/>
                  <a:pt x="418526" y="643437"/>
                  <a:pt x="412750" y="639594"/>
                </a:cubicBezTo>
                <a:cubicBezTo>
                  <a:pt x="412750" y="639594"/>
                  <a:pt x="412750" y="639594"/>
                  <a:pt x="776642" y="11113"/>
                </a:cubicBezTo>
                <a:close/>
                <a:moveTo>
                  <a:pt x="813814" y="0"/>
                </a:moveTo>
                <a:cubicBezTo>
                  <a:pt x="813814" y="0"/>
                  <a:pt x="813814" y="0"/>
                  <a:pt x="1549400" y="425194"/>
                </a:cubicBezTo>
                <a:cubicBezTo>
                  <a:pt x="1547475" y="429042"/>
                  <a:pt x="1547475" y="432890"/>
                  <a:pt x="1547475" y="436738"/>
                </a:cubicBezTo>
                <a:cubicBezTo>
                  <a:pt x="1547475" y="440586"/>
                  <a:pt x="1547475" y="444434"/>
                  <a:pt x="1549400" y="448282"/>
                </a:cubicBezTo>
                <a:cubicBezTo>
                  <a:pt x="1549400" y="448282"/>
                  <a:pt x="1549400" y="448282"/>
                  <a:pt x="1210491" y="644525"/>
                </a:cubicBezTo>
                <a:cubicBezTo>
                  <a:pt x="1202789" y="636829"/>
                  <a:pt x="1195086" y="632981"/>
                  <a:pt x="1183533" y="632981"/>
                </a:cubicBezTo>
                <a:cubicBezTo>
                  <a:pt x="1179682" y="632981"/>
                  <a:pt x="1175830" y="632981"/>
                  <a:pt x="1171979" y="634905"/>
                </a:cubicBezTo>
                <a:cubicBezTo>
                  <a:pt x="1171979" y="634905"/>
                  <a:pt x="1171979" y="634905"/>
                  <a:pt x="808037" y="5772"/>
                </a:cubicBezTo>
                <a:cubicBezTo>
                  <a:pt x="809963" y="3848"/>
                  <a:pt x="811888" y="1924"/>
                  <a:pt x="813814" y="0"/>
                </a:cubicBezTo>
                <a:close/>
                <a:moveTo>
                  <a:pt x="762573" y="0"/>
                </a:moveTo>
                <a:cubicBezTo>
                  <a:pt x="764499" y="1924"/>
                  <a:pt x="766425" y="3848"/>
                  <a:pt x="768350" y="5772"/>
                </a:cubicBezTo>
                <a:cubicBezTo>
                  <a:pt x="768350" y="5772"/>
                  <a:pt x="768350" y="5772"/>
                  <a:pt x="404408" y="634906"/>
                </a:cubicBezTo>
                <a:cubicBezTo>
                  <a:pt x="390929" y="631057"/>
                  <a:pt x="375524" y="634906"/>
                  <a:pt x="365896" y="644525"/>
                </a:cubicBezTo>
                <a:cubicBezTo>
                  <a:pt x="365896" y="644525"/>
                  <a:pt x="365896" y="644525"/>
                  <a:pt x="26987" y="448282"/>
                </a:cubicBezTo>
                <a:cubicBezTo>
                  <a:pt x="26987" y="444434"/>
                  <a:pt x="28912" y="440586"/>
                  <a:pt x="28912" y="436738"/>
                </a:cubicBezTo>
                <a:cubicBezTo>
                  <a:pt x="28912" y="432890"/>
                  <a:pt x="26987" y="429042"/>
                  <a:pt x="26987" y="425194"/>
                </a:cubicBezTo>
                <a:cubicBezTo>
                  <a:pt x="26987" y="425194"/>
                  <a:pt x="26987" y="425194"/>
                  <a:pt x="762573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110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105C16-9AAB-49D0-8DAD-D91658A1C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0E6EC9-9AF1-4EC4-9A79-1BB81C51D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fld id="{5CEB69FE-35E3-48FF-85BA-954F748D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1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46800" y="2180168"/>
            <a:ext cx="6045200" cy="278553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>
              <a:sym typeface="Helvetica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614363" y="6357938"/>
            <a:ext cx="2200275" cy="2571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1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4952169" y="2295974"/>
            <a:ext cx="2290990" cy="2290990"/>
          </a:xfrm>
          <a:custGeom>
            <a:avLst/>
            <a:gdLst>
              <a:gd name="connsiteX0" fmla="*/ 1145495 w 2290990"/>
              <a:gd name="connsiteY0" fmla="*/ 0 h 2290990"/>
              <a:gd name="connsiteX1" fmla="*/ 2290990 w 2290990"/>
              <a:gd name="connsiteY1" fmla="*/ 1145495 h 2290990"/>
              <a:gd name="connsiteX2" fmla="*/ 1145495 w 2290990"/>
              <a:gd name="connsiteY2" fmla="*/ 2290990 h 2290990"/>
              <a:gd name="connsiteX3" fmla="*/ 0 w 2290990"/>
              <a:gd name="connsiteY3" fmla="*/ 1145495 h 2290990"/>
              <a:gd name="connsiteX4" fmla="*/ 1145495 w 2290990"/>
              <a:gd name="connsiteY4" fmla="*/ 0 h 229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0990" h="2290990">
                <a:moveTo>
                  <a:pt x="1145495" y="0"/>
                </a:moveTo>
                <a:cubicBezTo>
                  <a:pt x="1778134" y="0"/>
                  <a:pt x="2290990" y="512856"/>
                  <a:pt x="2290990" y="1145495"/>
                </a:cubicBezTo>
                <a:cubicBezTo>
                  <a:pt x="2290990" y="1778134"/>
                  <a:pt x="1778134" y="2290990"/>
                  <a:pt x="1145495" y="2290990"/>
                </a:cubicBezTo>
                <a:cubicBezTo>
                  <a:pt x="512856" y="2290990"/>
                  <a:pt x="0" y="1778134"/>
                  <a:pt x="0" y="1145495"/>
                </a:cubicBezTo>
                <a:cubicBezTo>
                  <a:pt x="0" y="512856"/>
                  <a:pt x="512856" y="0"/>
                  <a:pt x="11454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41469"/>
          </a:xfrm>
          <a:custGeom>
            <a:avLst/>
            <a:gdLst>
              <a:gd name="connsiteX0" fmla="*/ 0 w 12192000"/>
              <a:gd name="connsiteY0" fmla="*/ 0 h 3441469"/>
              <a:gd name="connsiteX1" fmla="*/ 12192000 w 12192000"/>
              <a:gd name="connsiteY1" fmla="*/ 0 h 3441469"/>
              <a:gd name="connsiteX2" fmla="*/ 12192000 w 12192000"/>
              <a:gd name="connsiteY2" fmla="*/ 3441469 h 3441469"/>
              <a:gd name="connsiteX3" fmla="*/ 7475361 w 12192000"/>
              <a:gd name="connsiteY3" fmla="*/ 3441469 h 3441469"/>
              <a:gd name="connsiteX4" fmla="*/ 6096001 w 12192000"/>
              <a:gd name="connsiteY4" fmla="*/ 2062109 h 3441469"/>
              <a:gd name="connsiteX5" fmla="*/ 4716641 w 12192000"/>
              <a:gd name="connsiteY5" fmla="*/ 3441469 h 3441469"/>
              <a:gd name="connsiteX6" fmla="*/ 0 w 12192000"/>
              <a:gd name="connsiteY6" fmla="*/ 3441469 h 3441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441469">
                <a:moveTo>
                  <a:pt x="0" y="0"/>
                </a:moveTo>
                <a:lnTo>
                  <a:pt x="12192000" y="0"/>
                </a:lnTo>
                <a:lnTo>
                  <a:pt x="12192000" y="3441469"/>
                </a:lnTo>
                <a:lnTo>
                  <a:pt x="7475361" y="3441469"/>
                </a:lnTo>
                <a:cubicBezTo>
                  <a:pt x="7475361" y="2679670"/>
                  <a:pt x="6857800" y="2062109"/>
                  <a:pt x="6096001" y="2062109"/>
                </a:cubicBezTo>
                <a:cubicBezTo>
                  <a:pt x="5334202" y="2062109"/>
                  <a:pt x="4716641" y="2679670"/>
                  <a:pt x="4716641" y="3441469"/>
                </a:cubicBezTo>
                <a:lnTo>
                  <a:pt x="0" y="344146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500">
                <a:solidFill>
                  <a:srgbClr val="00B0F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5C16-9AAB-49D0-8DAD-D91658A1C9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E6EC9-9AF1-4EC4-9A79-1BB81C51D73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2D285A"/>
                </a:solidFill>
                <a:latin typeface="+mj-lt"/>
              </a:defRPr>
            </a:lvl1pPr>
          </a:lstStyle>
          <a:p>
            <a:fld id="{5CEB69FE-35E3-48FF-85BA-954F748D21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528638" y="6356350"/>
            <a:ext cx="2300287" cy="2444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_&amp;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9617" y="135554"/>
            <a:ext cx="10527933" cy="72771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49616" y="869950"/>
            <a:ext cx="10527237" cy="39998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lnSpc>
                <a:spcPts val="2000"/>
              </a:lnSpc>
              <a:defRPr sz="2000">
                <a:solidFill>
                  <a:srgbClr val="505050"/>
                </a:solidFill>
                <a:latin typeface="+mj-lt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124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228" y="2305877"/>
            <a:ext cx="10515600" cy="3871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9A0C6-C80E-4EA4-909B-1263271D059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BFD2D1-7D60-41BA-85CE-D36C47711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03" y="1521448"/>
            <a:ext cx="10515600" cy="78442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145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3755" y="2002631"/>
            <a:ext cx="7110046" cy="2852737"/>
          </a:xfr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E8696-C25B-4069-8C08-205C893EA0DC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3FF1DA-1BF5-4427-9A9D-799AD366C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696" t="9178" r="-2718" b="9178"/>
          <a:stretch/>
        </p:blipFill>
        <p:spPr>
          <a:xfrm>
            <a:off x="0" y="0"/>
            <a:ext cx="403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61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D0FF5-2A17-459B-A518-A8CAAF105FD3}" type="datetime1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0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02266-85B9-4537-8729-32F249EB2D79}" type="datetime1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676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92DAD-61D7-4558-AB87-5878D07181B6}" type="datetime1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5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820F2-5C49-419E-B07C-9C4DB876B9C2}" type="datetime1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9FC3F4-F23E-4206-B7E8-641453FF57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803" y="1521448"/>
            <a:ext cx="10515600" cy="76455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906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F5797-8EC9-40BC-8958-64D5BC68FBAF}" type="datetime1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4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7228" y="365125"/>
            <a:ext cx="10515600" cy="125641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7228" y="2005781"/>
            <a:ext cx="10515600" cy="417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08C5-72E9-48B7-B4E7-6D518137A2A9}" type="datetime1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03FEC-FFF6-7D40-9A7D-8845F2C542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3C5F6C-AED3-431E-BDCB-41E1F7EF6CA8}"/>
              </a:ext>
            </a:extLst>
          </p:cNvPr>
          <p:cNvSpPr/>
          <p:nvPr userDrawn="1"/>
        </p:nvSpPr>
        <p:spPr>
          <a:xfrm>
            <a:off x="979714" y="-19120"/>
            <a:ext cx="10232572" cy="2048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930" r:id="rId3"/>
    <p:sldLayoutId id="2147483881" r:id="rId4"/>
    <p:sldLayoutId id="2147483882" r:id="rId5"/>
    <p:sldLayoutId id="2147483883" r:id="rId6"/>
    <p:sldLayoutId id="2147483884" r:id="rId7"/>
    <p:sldLayoutId id="2147483929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5" r:id="rId18"/>
    <p:sldLayoutId id="2147483896" r:id="rId19"/>
    <p:sldLayoutId id="2147483897" r:id="rId20"/>
    <p:sldLayoutId id="2147483898" r:id="rId21"/>
    <p:sldLayoutId id="2147483899" r:id="rId22"/>
    <p:sldLayoutId id="2147483926" r:id="rId23"/>
    <p:sldLayoutId id="2147483928" r:id="rId24"/>
    <p:sldLayoutId id="2147483858" r:id="rId25"/>
    <p:sldLayoutId id="2147483877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odle.com/poll/2d4im4k6dnzi2ai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jbernard@resonanceglobal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lmis.atlassian.net/wiki/spaces/OP/pages/470351929/Sustainability+Notes-Governanc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hospital_font_awesome.svg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svg"/><Relationship Id="rId11" Type="http://schemas.openxmlformats.org/officeDocument/2006/relationships/image" Target="../media/image14.png"/><Relationship Id="rId5" Type="http://schemas.openxmlformats.org/officeDocument/2006/relationships/image" Target="../media/image10.png"/><Relationship Id="rId15" Type="http://schemas.openxmlformats.org/officeDocument/2006/relationships/hyperlink" Target="https://en.wikipedia.org/wiki/Tsunami" TargetMode="External"/><Relationship Id="rId10" Type="http://schemas.openxmlformats.org/officeDocument/2006/relationships/hyperlink" Target="http://commons.wikimedia.org/wiki/File:Truck_font_awesome.svg" TargetMode="External"/><Relationship Id="rId4" Type="http://schemas.openxmlformats.org/officeDocument/2006/relationships/image" Target="../media/image9.svg"/><Relationship Id="rId9" Type="http://schemas.openxmlformats.org/officeDocument/2006/relationships/image" Target="../media/image13.png"/><Relationship Id="rId1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notesSlide" Target="../notesSlides/notesSlide7.xml"/><Relationship Id="rId5" Type="http://schemas.openxmlformats.org/officeDocument/2006/relationships/tags" Target="../tags/tag5.xml"/><Relationship Id="rId10" Type="http://schemas.openxmlformats.org/officeDocument/2006/relationships/slideLayout" Target="../slideLayouts/slideLayout7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" y="-46496"/>
            <a:ext cx="12184099" cy="3801439"/>
          </a:xfrm>
          <a:prstGeom prst="rect">
            <a:avLst/>
          </a:prstGeom>
        </p:spPr>
      </p:pic>
      <p:sp>
        <p:nvSpPr>
          <p:cNvPr id="4" name="Dodecagon 3"/>
          <p:cNvSpPr/>
          <p:nvPr/>
        </p:nvSpPr>
        <p:spPr>
          <a:xfrm>
            <a:off x="4574492" y="1541928"/>
            <a:ext cx="3052198" cy="3052198"/>
          </a:xfrm>
          <a:prstGeom prst="dodec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2175253" y="4576198"/>
            <a:ext cx="784157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0960" tIns="30480" rIns="60960" bIns="30480">
            <a:spAutoFit/>
          </a:bodyPr>
          <a:lstStyle/>
          <a:p>
            <a:pPr algn="ctr" defTabSz="1450904"/>
            <a:r>
              <a:rPr lang="en-CA" sz="4400" dirty="0">
                <a:solidFill>
                  <a:schemeClr val="tx2"/>
                </a:solidFill>
                <a:latin typeface="Cambria" charset="0"/>
                <a:ea typeface="Cambria" charset="0"/>
                <a:cs typeface="Cambria" charset="0"/>
              </a:rPr>
              <a:t>OpenLMIS Workshop Follow-Up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5791" y="1646815"/>
            <a:ext cx="2812840" cy="2812840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2641861" y="5308293"/>
            <a:ext cx="6908276" cy="33527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600" b="1" spc="300" dirty="0">
                <a:solidFill>
                  <a:schemeClr val="accent3"/>
                </a:solidFill>
                <a:latin typeface="Calibri" charset="0"/>
                <a:ea typeface="Calibri" charset="0"/>
                <a:cs typeface="Calibri" charset="0"/>
              </a:rPr>
              <a:t>FEBRUARY 12, 2019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0B460A-C92E-B04B-A451-9362BDCE0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207" y="6136055"/>
            <a:ext cx="2709483" cy="51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1533D4-18B6-4C10-B71A-B580F186768C}"/>
              </a:ext>
            </a:extLst>
          </p:cNvPr>
          <p:cNvSpPr/>
          <p:nvPr/>
        </p:nvSpPr>
        <p:spPr>
          <a:xfrm>
            <a:off x="5981225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 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C982C4-215C-41C4-AD15-7A340D1FA670}"/>
              </a:ext>
            </a:extLst>
          </p:cNvPr>
          <p:cNvSpPr/>
          <p:nvPr/>
        </p:nvSpPr>
        <p:spPr>
          <a:xfrm>
            <a:off x="5981225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Arial" panose="020B0604020202020204" pitchFamily="34" charset="0"/>
              </a:rPr>
              <a:t> 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24101A6-2F5B-4168-A988-F95C1ED16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9089" y="-163053"/>
            <a:ext cx="7110046" cy="2852737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2060"/>
                </a:solidFill>
                <a:latin typeface="Cambria" charset="0"/>
                <a:ea typeface="Cambria" charset="0"/>
                <a:cs typeface="Cambria" charset="0"/>
              </a:rPr>
              <a:t>GC Next Steps</a:t>
            </a:r>
            <a:endParaRPr lang="en-US" sz="440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6E35379-51FD-4D93-98EA-A2DC33C27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10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F8D6BD7-6703-4668-B2E3-67687660905A}"/>
              </a:ext>
            </a:extLst>
          </p:cNvPr>
          <p:cNvSpPr txBox="1">
            <a:spLocks/>
          </p:cNvSpPr>
          <p:nvPr/>
        </p:nvSpPr>
        <p:spPr>
          <a:xfrm>
            <a:off x="5406887" y="1941613"/>
            <a:ext cx="6248666" cy="4171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Add your available dates to the </a:t>
            </a:r>
            <a:r>
              <a:rPr lang="en-U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Doodle</a:t>
            </a:r>
            <a:r>
              <a:rPr lang="en-US" dirty="0"/>
              <a:t> for the two-day Business Model Workshop in Washington, DC, which will be held on one of the following:</a:t>
            </a:r>
          </a:p>
          <a:p>
            <a:pPr marL="457200" lvl="1" indent="0">
              <a:spcBef>
                <a:spcPts val="1200"/>
              </a:spcBef>
              <a:spcAft>
                <a:spcPts val="1200"/>
              </a:spcAft>
              <a:buNone/>
            </a:pPr>
            <a:endParaRPr lang="en-US" dirty="0"/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Send recommendations for external interviewees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Provide feedback on market sounding location, interviews, and outcomes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Resonance will reach out to schedule a webinar feedback session (to be held March 11 – 22)</a:t>
            </a:r>
          </a:p>
        </p:txBody>
      </p:sp>
      <p:pic>
        <p:nvPicPr>
          <p:cNvPr id="10" name="Picture 10" descr="A picture containing nature, rain&#10;&#10;Description generated with very high confidence">
            <a:extLst>
              <a:ext uri="{FF2B5EF4-FFF2-40B4-BE49-F238E27FC236}">
                <a16:creationId xmlns:a16="http://schemas.microsoft.com/office/drawing/2014/main" id="{DD10DB3A-75CD-471F-9615-06BC7AF1AF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283" b="-4403"/>
          <a:stretch/>
        </p:blipFill>
        <p:spPr>
          <a:xfrm>
            <a:off x="-4609" y="1796"/>
            <a:ext cx="5255479" cy="71621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D014CA2-D0CD-3749-B403-854A22785911}"/>
              </a:ext>
            </a:extLst>
          </p:cNvPr>
          <p:cNvSpPr/>
          <p:nvPr/>
        </p:nvSpPr>
        <p:spPr>
          <a:xfrm>
            <a:off x="6371602" y="2933239"/>
            <a:ext cx="4237533" cy="83099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May 14 – 15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May 15 – 16</a:t>
            </a:r>
          </a:p>
          <a:p>
            <a:pPr marL="19431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9431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May 21 – 22</a:t>
            </a:r>
          </a:p>
          <a:p>
            <a:pPr marL="19431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May 22 – 23</a:t>
            </a:r>
          </a:p>
        </p:txBody>
      </p:sp>
    </p:spTree>
    <p:extLst>
      <p:ext uri="{BB962C8B-B14F-4D97-AF65-F5344CB8AC3E}">
        <p14:creationId xmlns:p14="http://schemas.microsoft.com/office/powerpoint/2010/main" val="2629424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877662" y="2412975"/>
            <a:ext cx="4825093" cy="1325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81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 u="none" strike="noStrike" cap="none">
                <a:solidFill>
                  <a:schemeClr val="tx1">
                    <a:lumMod val="90000"/>
                    <a:lumOff val="10000"/>
                  </a:schemeClr>
                </a:solidFill>
                <a:latin typeface="Cambria" charset="0"/>
                <a:ea typeface="Cambria" charset="0"/>
                <a:cs typeface="Cambria" charset="0"/>
                <a:sym typeface="Calibri"/>
              </a:rPr>
              <a:t>Thank You!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4097486-F3A0-4E34-88DE-0B0CC0B49A7E}"/>
              </a:ext>
            </a:extLst>
          </p:cNvPr>
          <p:cNvSpPr txBox="1">
            <a:spLocks/>
          </p:cNvSpPr>
          <p:nvPr/>
        </p:nvSpPr>
        <p:spPr>
          <a:xfrm>
            <a:off x="604837" y="4445025"/>
            <a:ext cx="2418289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JAMES BERNARD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Director, Global Partnerships</a:t>
            </a: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jbernard@resonanceglobal.com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FA2DAC-38BA-48A6-ACD6-CB1E487100D3}"/>
              </a:ext>
            </a:extLst>
          </p:cNvPr>
          <p:cNvSpPr txBox="1">
            <a:spLocks/>
          </p:cNvSpPr>
          <p:nvPr/>
        </p:nvSpPr>
        <p:spPr>
          <a:xfrm>
            <a:off x="3290209" y="4445025"/>
            <a:ext cx="227478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EMILY CLAYTON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Senior Manager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eclayton@resonanceglobal.com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9C4AA3-47B3-4E8D-AC88-156603A26DAA}"/>
              </a:ext>
            </a:extLst>
          </p:cNvPr>
          <p:cNvSpPr txBox="1">
            <a:spLocks/>
          </p:cNvSpPr>
          <p:nvPr/>
        </p:nvSpPr>
        <p:spPr>
          <a:xfrm>
            <a:off x="877662" y="5356155"/>
            <a:ext cx="213972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KIM COURI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Senior Consultant</a:t>
            </a: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kcouri@resonanceglobal.com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C79400C-7A66-4976-8964-F922CF2200AF}"/>
              </a:ext>
            </a:extLst>
          </p:cNvPr>
          <p:cNvSpPr txBox="1">
            <a:spLocks/>
          </p:cNvSpPr>
          <p:nvPr/>
        </p:nvSpPr>
        <p:spPr>
          <a:xfrm>
            <a:off x="3425269" y="5356155"/>
            <a:ext cx="2139722" cy="1118382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none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b="1" spc="300">
                <a:latin typeface="Arial" panose="020B0604020202020204" pitchFamily="34" charset="0"/>
                <a:ea typeface="Lato" charset="0"/>
                <a:cs typeface="Arial" panose="020B0604020202020204" pitchFamily="34" charset="0"/>
              </a:rPr>
              <a:t>ZACH HARRIS</a:t>
            </a:r>
          </a:p>
          <a:p>
            <a:pPr marL="106360" lvl="1" algn="r">
              <a:spcBef>
                <a:spcPts val="0"/>
              </a:spcBef>
              <a:buFont typeface="Arial"/>
              <a:buNone/>
            </a:pPr>
            <a:r>
              <a:rPr lang="en-US" sz="1200" i="1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Analyst</a:t>
            </a: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</a:rPr>
              <a:t>  </a:t>
            </a:r>
          </a:p>
          <a:p>
            <a:pPr marL="106360" lvl="1" algn="r">
              <a:spcBef>
                <a:spcPts val="0"/>
              </a:spcBef>
              <a:buNone/>
            </a:pPr>
            <a:r>
              <a:rPr lang="en-US" sz="1200">
                <a:latin typeface="Arial" panose="020B0604020202020204" pitchFamily="34" charset="0"/>
                <a:ea typeface="Heuristica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zharris@resonanceglobal.com</a:t>
            </a:r>
            <a:endParaRPr lang="en-US" sz="1200">
              <a:latin typeface="Arial" panose="020B0604020202020204" pitchFamily="34" charset="0"/>
              <a:ea typeface="Heuristica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4D86B8-A048-4395-8AF9-B782F5676F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147" t="9178" r="-2719" b="9178"/>
          <a:stretch/>
        </p:blipFill>
        <p:spPr>
          <a:xfrm>
            <a:off x="6627011" y="0"/>
            <a:ext cx="8819147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77B435-B83A-4C9F-9D34-5088808C0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8094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Shape 13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343762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342900" algn="ctr" rtl="0"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5400" b="0" i="0" u="none" strike="noStrike" cap="none">
                <a:latin typeface="Cambria" charset="0"/>
                <a:ea typeface="Cambria" charset="0"/>
                <a:cs typeface="Cambria" charset="0"/>
                <a:sym typeface="Calibri"/>
              </a:rPr>
              <a:t>Agenda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DFA5F6-BEAD-4ACB-BD54-68C37CFC7AAE}"/>
              </a:ext>
            </a:extLst>
          </p:cNvPr>
          <p:cNvSpPr/>
          <p:nvPr/>
        </p:nvSpPr>
        <p:spPr>
          <a:xfrm>
            <a:off x="3339548" y="0"/>
            <a:ext cx="892225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C33C70-698E-49B6-9F40-DF2ECD3BC725}"/>
              </a:ext>
            </a:extLst>
          </p:cNvPr>
          <p:cNvSpPr txBox="1"/>
          <p:nvPr/>
        </p:nvSpPr>
        <p:spPr>
          <a:xfrm>
            <a:off x="3498573" y="1969983"/>
            <a:ext cx="8571507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Aft>
                <a:spcPts val="1200"/>
              </a:spcAft>
              <a:tabLst>
                <a:tab pos="2624138" algn="r"/>
                <a:tab pos="3140075" algn="l"/>
              </a:tabLst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3	Brief Recap: January Workshop</a:t>
            </a:r>
          </a:p>
          <a:p>
            <a:pPr>
              <a:spcAft>
                <a:spcPts val="1200"/>
              </a:spcAft>
              <a:tabLst>
                <a:tab pos="2624138" algn="r"/>
                <a:tab pos="3140075" algn="l"/>
              </a:tabLst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	Business Model Selection</a:t>
            </a:r>
          </a:p>
          <a:p>
            <a:pPr>
              <a:spcAft>
                <a:spcPts val="1200"/>
              </a:spcAft>
              <a:tabLst>
                <a:tab pos="2624138" algn="r"/>
                <a:tab pos="3140075" algn="l"/>
              </a:tabLst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7	Phase 2 Timeline &amp; Next Steps</a:t>
            </a:r>
          </a:p>
          <a:p>
            <a:pPr>
              <a:spcAft>
                <a:spcPts val="1200"/>
              </a:spcAft>
              <a:tabLst>
                <a:tab pos="2624138" algn="r"/>
                <a:tab pos="3140075" algn="l"/>
              </a:tabLst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9	Market Sounding</a:t>
            </a:r>
          </a:p>
          <a:p>
            <a:pPr>
              <a:spcAft>
                <a:spcPts val="1200"/>
              </a:spcAft>
              <a:tabLst>
                <a:tab pos="2624138" algn="r"/>
                <a:tab pos="3140075" algn="l"/>
              </a:tabLst>
            </a:pPr>
            <a:r>
              <a:rPr lang="en-US" sz="2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10	GC Next Steps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74E9AF-4F95-43B1-B333-BBF75DDB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01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436C4E-18BA-424F-B12D-07638E0D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Recap: January Workshop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2363087C-4FC4-40F6-8606-341C7849D5BF}"/>
              </a:ext>
            </a:extLst>
          </p:cNvPr>
          <p:cNvSpPr txBox="1">
            <a:spLocks/>
          </p:cNvSpPr>
          <p:nvPr/>
        </p:nvSpPr>
        <p:spPr>
          <a:xfrm>
            <a:off x="6737190" y="2378851"/>
            <a:ext cx="4976274" cy="3477875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indent="-285750">
              <a:spcAft>
                <a:spcPts val="600"/>
              </a:spcAft>
              <a:buClr>
                <a:srgbClr val="181D54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 marL="742950" marR="0" lvl="1" indent="-1587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fontAlgn="ctr">
              <a:spcAft>
                <a:spcPts val="1200"/>
              </a:spcAft>
              <a:buNone/>
            </a:pPr>
            <a:r>
              <a:rPr lang="en-US" sz="2000" dirty="0"/>
              <a:t>The following materials were posted on the Wiki page </a:t>
            </a:r>
            <a:r>
              <a:rPr lang="en-US" sz="2000" dirty="0">
                <a:hlinkClick r:id="rId3"/>
              </a:rPr>
              <a:t>here</a:t>
            </a:r>
            <a:r>
              <a:rPr lang="en-US" sz="2000" dirty="0"/>
              <a:t>:</a:t>
            </a:r>
          </a:p>
          <a:p>
            <a:pPr fontAlgn="ctr">
              <a:spcAft>
                <a:spcPts val="1200"/>
              </a:spcAft>
            </a:pPr>
            <a:r>
              <a:rPr lang="en-US" sz="2000" dirty="0"/>
              <a:t>Presentation</a:t>
            </a:r>
          </a:p>
          <a:p>
            <a:pPr fontAlgn="ctr">
              <a:spcAft>
                <a:spcPts val="1200"/>
              </a:spcAft>
            </a:pPr>
            <a:r>
              <a:rPr lang="en-US" sz="2000" dirty="0"/>
              <a:t>Notes </a:t>
            </a:r>
          </a:p>
          <a:p>
            <a:pPr fontAlgn="ctr">
              <a:spcAft>
                <a:spcPts val="1200"/>
              </a:spcAft>
            </a:pPr>
            <a:r>
              <a:rPr lang="en-US" sz="2000" dirty="0"/>
              <a:t>Recorded sessions</a:t>
            </a:r>
          </a:p>
          <a:p>
            <a:pPr fontAlgn="ctr">
              <a:spcAft>
                <a:spcPts val="1200"/>
              </a:spcAft>
            </a:pPr>
            <a:r>
              <a:rPr lang="en-US" sz="2000" dirty="0"/>
              <a:t>Photos</a:t>
            </a:r>
          </a:p>
          <a:p>
            <a:pPr fontAlgn="ctr">
              <a:spcAft>
                <a:spcPts val="1200"/>
              </a:spcAft>
            </a:pPr>
            <a:r>
              <a:rPr lang="en-US" sz="2000" dirty="0"/>
              <a:t>Pre-meeting materials</a:t>
            </a:r>
          </a:p>
          <a:p>
            <a:pPr fontAlgn="ctr"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FF396-4E1C-48B9-97E4-D3357B063FDC}"/>
              </a:ext>
            </a:extLst>
          </p:cNvPr>
          <p:cNvSpPr/>
          <p:nvPr/>
        </p:nvSpPr>
        <p:spPr>
          <a:xfrm>
            <a:off x="990600" y="1918782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3"/>
                </a:solidFill>
              </a:rPr>
              <a:t>Overview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5CE90A-4F2C-441A-8D6A-7ACCB07440DC}"/>
              </a:ext>
            </a:extLst>
          </p:cNvPr>
          <p:cNvSpPr/>
          <p:nvPr/>
        </p:nvSpPr>
        <p:spPr>
          <a:xfrm>
            <a:off x="6737190" y="1918782"/>
            <a:ext cx="43947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Materials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CD483E-0656-4225-8F7A-306280083ECE}"/>
              </a:ext>
            </a:extLst>
          </p:cNvPr>
          <p:cNvSpPr/>
          <p:nvPr/>
        </p:nvSpPr>
        <p:spPr>
          <a:xfrm>
            <a:off x="990600" y="2378851"/>
            <a:ext cx="5507736" cy="36317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Joined by 21 members of the OpenLMIS community on January 29, 2019 on the phone and in Washington, DC – thank you!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Presented Phase 1 findings: culmination of desk research, stakeholder interviews, stakeholder mapping, and market sounding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Established 7 core attributes that are most important for future state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Reviewed and evaluated 8 theoretical constructs for OpenLMIS sustainability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A4B232-5344-4D41-89BD-F0DED538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436C4E-18BA-424F-B12D-07638E0D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Model Selection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AFF396-4E1C-48B9-97E4-D3357B063FDC}"/>
              </a:ext>
            </a:extLst>
          </p:cNvPr>
          <p:cNvSpPr/>
          <p:nvPr/>
        </p:nvSpPr>
        <p:spPr>
          <a:xfrm>
            <a:off x="990600" y="1918782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An analysis of: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CD483E-0656-4225-8F7A-306280083ECE}"/>
              </a:ext>
            </a:extLst>
          </p:cNvPr>
          <p:cNvSpPr/>
          <p:nvPr/>
        </p:nvSpPr>
        <p:spPr>
          <a:xfrm>
            <a:off x="990600" y="2378851"/>
            <a:ext cx="4879421" cy="332398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Workshop scores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Individual scorecard feedback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Satisfaction of core attributes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Small and large group discussions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Pros/cons and feasibility based on interviews and desk research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Conclusions based on market sounding observations and interviews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CF6A4-2EEC-1844-BD52-7B79E6B63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6221" y="2299007"/>
            <a:ext cx="3336735" cy="2428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BA8246-BC89-E147-BC23-EAD88B5292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244" y="1918782"/>
            <a:ext cx="2507376" cy="34381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0204B5-3D55-CB45-ABFE-92782CA9CC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9468" y="3716306"/>
            <a:ext cx="3118464" cy="23180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9D18F5-431D-4790-AA10-9FC48503B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5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C99AE65-6D5F-824E-93BF-3C336E044547}"/>
              </a:ext>
            </a:extLst>
          </p:cNvPr>
          <p:cNvGrpSpPr/>
          <p:nvPr/>
        </p:nvGrpSpPr>
        <p:grpSpPr>
          <a:xfrm>
            <a:off x="5511138" y="2470829"/>
            <a:ext cx="6184480" cy="3058008"/>
            <a:chOff x="6052828" y="2149614"/>
            <a:chExt cx="4968728" cy="221136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3AF0DD4-B5C2-714E-81BC-FB249A0665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672" t="35509" r="47019" b="32246"/>
            <a:stretch/>
          </p:blipFill>
          <p:spPr>
            <a:xfrm>
              <a:off x="6052828" y="2149614"/>
              <a:ext cx="3398122" cy="221136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7AFAD26-A00A-894E-A2BE-371D6CA98B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9909" t="35509" r="26545" b="32246"/>
            <a:stretch/>
          </p:blipFill>
          <p:spPr>
            <a:xfrm>
              <a:off x="9450950" y="2149614"/>
              <a:ext cx="1570606" cy="2211360"/>
            </a:xfrm>
            <a:prstGeom prst="rect">
              <a:avLst/>
            </a:prstGeom>
          </p:spPr>
        </p:pic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5436C4E-18BA-424F-B12D-07638E0D9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365125"/>
            <a:ext cx="10515600" cy="1256411"/>
          </a:xfrm>
        </p:spPr>
        <p:txBody>
          <a:bodyPr/>
          <a:lstStyle/>
          <a:p>
            <a:r>
              <a:rPr lang="en-US"/>
              <a:t>Business Model Selection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CD483E-0656-4225-8F7A-306280083ECE}"/>
              </a:ext>
            </a:extLst>
          </p:cNvPr>
          <p:cNvSpPr/>
          <p:nvPr/>
        </p:nvSpPr>
        <p:spPr>
          <a:xfrm>
            <a:off x="990600" y="2378851"/>
            <a:ext cx="4124325" cy="34778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Removed several theoretical constructs reviewed during the workshop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Determined elements (from the constructs) that are required for sustainability in a future state</a:t>
            </a:r>
          </a:p>
          <a:p>
            <a:pPr marL="342900" indent="-342900">
              <a:spcAft>
                <a:spcPts val="1200"/>
              </a:spcAft>
              <a:buClr>
                <a:srgbClr val="181D54"/>
              </a:buCl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</a:rPr>
              <a:t>Took these elements and decided to look at future state through a customer-centric lens of two options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3D99E1-0E67-8F4F-B0F4-D8A455E34BA0}"/>
              </a:ext>
            </a:extLst>
          </p:cNvPr>
          <p:cNvSpPr/>
          <p:nvPr/>
        </p:nvSpPr>
        <p:spPr>
          <a:xfrm>
            <a:off x="990600" y="1918782"/>
            <a:ext cx="510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accent3"/>
                </a:solidFill>
              </a:rPr>
              <a:t>Our process:</a:t>
            </a:r>
            <a:endParaRPr lang="en-US" sz="2400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AC85E2-3946-45A2-BAD9-3739CE50416F}"/>
              </a:ext>
            </a:extLst>
          </p:cNvPr>
          <p:cNvCxnSpPr>
            <a:cxnSpLocks/>
          </p:cNvCxnSpPr>
          <p:nvPr/>
        </p:nvCxnSpPr>
        <p:spPr>
          <a:xfrm>
            <a:off x="5689454" y="3952887"/>
            <a:ext cx="588342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:a16="http://schemas.microsoft.com/office/drawing/2014/main" id="{63F672AF-57A4-4B7C-BABE-3A286692D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4791" y="224222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EB6F8ED-7B62-4B80-8E0E-B6F7600CC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4791" y="335665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80DD8F-BA6A-3345-860A-46A5DED3A4FD}"/>
              </a:ext>
            </a:extLst>
          </p:cNvPr>
          <p:cNvCxnSpPr>
            <a:cxnSpLocks/>
          </p:cNvCxnSpPr>
          <p:nvPr/>
        </p:nvCxnSpPr>
        <p:spPr>
          <a:xfrm>
            <a:off x="5689454" y="4591062"/>
            <a:ext cx="588342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19F13B8-E77C-1D46-B7D7-B880E6EA9103}"/>
              </a:ext>
            </a:extLst>
          </p:cNvPr>
          <p:cNvCxnSpPr>
            <a:cxnSpLocks/>
          </p:cNvCxnSpPr>
          <p:nvPr/>
        </p:nvCxnSpPr>
        <p:spPr>
          <a:xfrm>
            <a:off x="5689454" y="4914912"/>
            <a:ext cx="588342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6CA2519-20E0-7E4E-94AF-8F80B7BE534D}"/>
              </a:ext>
            </a:extLst>
          </p:cNvPr>
          <p:cNvCxnSpPr>
            <a:cxnSpLocks/>
          </p:cNvCxnSpPr>
          <p:nvPr/>
        </p:nvCxnSpPr>
        <p:spPr>
          <a:xfrm>
            <a:off x="5689454" y="5195900"/>
            <a:ext cx="5883421" cy="0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0C331F89-C04D-2D4B-805B-9D5C9F2FEB63}"/>
              </a:ext>
            </a:extLst>
          </p:cNvPr>
          <p:cNvSpPr/>
          <p:nvPr/>
        </p:nvSpPr>
        <p:spPr>
          <a:xfrm>
            <a:off x="5511138" y="2470828"/>
            <a:ext cx="6184480" cy="30579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1658DA4-41AC-4ED1-B52F-6A82FCB6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D60D6215-38A8-3B42-9B5A-80DF90E9F6DC}"/>
              </a:ext>
            </a:extLst>
          </p:cNvPr>
          <p:cNvGrpSpPr/>
          <p:nvPr/>
        </p:nvGrpSpPr>
        <p:grpSpPr>
          <a:xfrm>
            <a:off x="6713539" y="3749230"/>
            <a:ext cx="1164806" cy="1050878"/>
            <a:chOff x="6768131" y="3754571"/>
            <a:chExt cx="1164806" cy="1050878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A3C2015-81F5-4868-8E93-6664B55023D4}"/>
                </a:ext>
              </a:extLst>
            </p:cNvPr>
            <p:cNvSpPr/>
            <p:nvPr/>
          </p:nvSpPr>
          <p:spPr>
            <a:xfrm>
              <a:off x="6768131" y="3754571"/>
              <a:ext cx="1164806" cy="10508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0D98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Graphic 32" descr="Plant">
              <a:extLst>
                <a:ext uri="{FF2B5EF4-FFF2-40B4-BE49-F238E27FC236}">
                  <a16:creationId xmlns:a16="http://schemas.microsoft.com/office/drawing/2014/main" id="{FC7EF59F-2FDD-45CB-BE0C-324A4781F1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93334" y="3843550"/>
              <a:ext cx="914400" cy="914400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926125BE-0827-46FC-A3CA-8EFFF0CA63CB}"/>
              </a:ext>
            </a:extLst>
          </p:cNvPr>
          <p:cNvSpPr/>
          <p:nvPr/>
        </p:nvSpPr>
        <p:spPr>
          <a:xfrm>
            <a:off x="2785874" y="5121306"/>
            <a:ext cx="6592347" cy="14500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2E21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D19FEC-08C6-41B7-A516-AAF246D29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Cambria"/>
              </a:rPr>
              <a:t>Taking a Customer-Centric View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45C3F-32BE-4107-9C57-37D6943EB123}"/>
              </a:ext>
            </a:extLst>
          </p:cNvPr>
          <p:cNvSpPr/>
          <p:nvPr/>
        </p:nvSpPr>
        <p:spPr>
          <a:xfrm>
            <a:off x="1101394" y="1800793"/>
            <a:ext cx="4576516" cy="175183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/>
              <a:t>Option A:</a:t>
            </a:r>
          </a:p>
          <a:p>
            <a:pPr algn="ctr"/>
            <a:r>
              <a:rPr lang="en-US" sz="1800" b="1" dirty="0"/>
              <a:t>Privatized / Expanded Health Offering</a:t>
            </a:r>
          </a:p>
          <a:p>
            <a:pPr algn="ctr"/>
            <a:endParaRPr lang="en-US" sz="1800" dirty="0">
              <a:cs typeface="Arial"/>
            </a:endParaRPr>
          </a:p>
          <a:p>
            <a:pPr algn="ctr"/>
            <a:r>
              <a:rPr lang="en-US" sz="1800" dirty="0">
                <a:cs typeface="Arial"/>
              </a:rPr>
              <a:t>Explore go-to-market strategies in other health-related areas beyond public health (e.g. supply chain partners)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7969953-A186-447F-AFD2-ACA49E1FD657}"/>
              </a:ext>
            </a:extLst>
          </p:cNvPr>
          <p:cNvSpPr txBox="1"/>
          <p:nvPr/>
        </p:nvSpPr>
        <p:spPr>
          <a:xfrm rot="-5400000">
            <a:off x="32196" y="4143707"/>
            <a:ext cx="1391606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Target Market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43FA2A-4B1D-4905-A088-8EF3EEB86AD4}"/>
              </a:ext>
            </a:extLst>
          </p:cNvPr>
          <p:cNvSpPr txBox="1"/>
          <p:nvPr/>
        </p:nvSpPr>
        <p:spPr>
          <a:xfrm rot="-5400000">
            <a:off x="291" y="2374612"/>
            <a:ext cx="1455415" cy="307777"/>
          </a:xfrm>
          <a:prstGeom prst="rect">
            <a:avLst/>
          </a:prstGeom>
          <a:noFill/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Description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1EEAEBF-681A-4BCA-85F3-9B5D99267799}"/>
              </a:ext>
            </a:extLst>
          </p:cNvPr>
          <p:cNvSpPr txBox="1"/>
          <p:nvPr/>
        </p:nvSpPr>
        <p:spPr>
          <a:xfrm>
            <a:off x="3602149" y="5623101"/>
            <a:ext cx="2914847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Pricing structure​</a:t>
            </a:r>
          </a:p>
          <a:p>
            <a:pPr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Core funds revenue strategy</a:t>
            </a:r>
          </a:p>
          <a:p>
            <a:pPr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Go-to-market strategy  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898570E-42FF-4764-8AA4-E404E29CE077}"/>
              </a:ext>
            </a:extLst>
          </p:cNvPr>
          <p:cNvSpPr txBox="1"/>
          <p:nvPr/>
        </p:nvSpPr>
        <p:spPr>
          <a:xfrm>
            <a:off x="3459068" y="5166464"/>
            <a:ext cx="5661289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tx1"/>
                </a:solidFill>
              </a:rPr>
              <a:t>Key Decision Point (business modeling process)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73FE46-6015-44DA-BF1C-31C1F7E72FF7}"/>
              </a:ext>
            </a:extLst>
          </p:cNvPr>
          <p:cNvSpPr txBox="1"/>
          <p:nvPr/>
        </p:nvSpPr>
        <p:spPr>
          <a:xfrm>
            <a:off x="6454263" y="5623101"/>
            <a:ext cx="2463033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1600" dirty="0">
                <a:solidFill>
                  <a:schemeClr val="tx1"/>
                </a:solidFill>
              </a:rPr>
              <a:t>Governance structure</a:t>
            </a:r>
          </a:p>
          <a:p>
            <a:pPr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Partner roles 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12DA5-7E92-C34B-BE16-12C0704AB9D9}"/>
              </a:ext>
            </a:extLst>
          </p:cNvPr>
          <p:cNvGrpSpPr/>
          <p:nvPr/>
        </p:nvGrpSpPr>
        <p:grpSpPr>
          <a:xfrm>
            <a:off x="4294850" y="3716389"/>
            <a:ext cx="1192844" cy="1080535"/>
            <a:chOff x="4370874" y="3733915"/>
            <a:chExt cx="1192844" cy="1080535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4CAC15D-5F39-3D42-AB6A-4F9170FAFB65}"/>
                </a:ext>
              </a:extLst>
            </p:cNvPr>
            <p:cNvSpPr/>
            <p:nvPr/>
          </p:nvSpPr>
          <p:spPr>
            <a:xfrm>
              <a:off x="4370874" y="3733915"/>
              <a:ext cx="1192844" cy="10805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539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Graphic 29" descr="Medicine">
              <a:extLst>
                <a:ext uri="{FF2B5EF4-FFF2-40B4-BE49-F238E27FC236}">
                  <a16:creationId xmlns:a16="http://schemas.microsoft.com/office/drawing/2014/main" id="{4C3AA3F6-1318-4A0B-9295-0507BD426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10096" y="3877574"/>
              <a:ext cx="914400" cy="9144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FE88C1B-854D-DE49-929F-1EA26FCABC5E}"/>
              </a:ext>
            </a:extLst>
          </p:cNvPr>
          <p:cNvGrpSpPr/>
          <p:nvPr/>
        </p:nvGrpSpPr>
        <p:grpSpPr>
          <a:xfrm>
            <a:off x="2793230" y="3719538"/>
            <a:ext cx="1192844" cy="1080535"/>
            <a:chOff x="2911840" y="3719052"/>
            <a:chExt cx="1192844" cy="108053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2DCC57F-DBCE-3E4C-B7B1-8965BD3D8C0A}"/>
                </a:ext>
              </a:extLst>
            </p:cNvPr>
            <p:cNvSpPr/>
            <p:nvPr/>
          </p:nvSpPr>
          <p:spPr>
            <a:xfrm>
              <a:off x="2911840" y="3719052"/>
              <a:ext cx="1192844" cy="10805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539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File:Hospital font awesome.svg - Wikimedia Commons">
              <a:extLst>
                <a:ext uri="{FF2B5EF4-FFF2-40B4-BE49-F238E27FC236}">
                  <a16:creationId xmlns:a16="http://schemas.microsoft.com/office/drawing/2014/main" id="{5BA4F3C7-C338-7540-9E74-2F545A185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3017036" y="3768579"/>
              <a:ext cx="982453" cy="1011208"/>
            </a:xfrm>
            <a:prstGeom prst="rect">
              <a:avLst/>
            </a:prstGeom>
          </p:spPr>
        </p:pic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27C2C7D-26DD-B94A-8477-7D88E2584D82}"/>
              </a:ext>
            </a:extLst>
          </p:cNvPr>
          <p:cNvSpPr/>
          <p:nvPr/>
        </p:nvSpPr>
        <p:spPr>
          <a:xfrm>
            <a:off x="6481523" y="1789112"/>
            <a:ext cx="4576516" cy="1775200"/>
          </a:xfrm>
          <a:prstGeom prst="rect">
            <a:avLst/>
          </a:prstGeom>
          <a:solidFill>
            <a:srgbClr val="0D9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/>
              <a:t>Option B:</a:t>
            </a:r>
            <a:endParaRPr lang="en-US" dirty="0"/>
          </a:p>
          <a:p>
            <a:pPr algn="ctr"/>
            <a:r>
              <a:rPr lang="en-US" sz="1800" b="1" dirty="0"/>
              <a:t>OpenLMIS Goes Beyond Health</a:t>
            </a:r>
            <a:endParaRPr lang="en-US" sz="1800" b="1" dirty="0">
              <a:cs typeface="Arial"/>
            </a:endParaRPr>
          </a:p>
          <a:p>
            <a:pPr algn="ctr"/>
            <a:endParaRPr lang="en-US" sz="1800" dirty="0">
              <a:cs typeface="Arial"/>
            </a:endParaRPr>
          </a:p>
          <a:p>
            <a:pPr algn="ctr"/>
            <a:r>
              <a:rPr lang="en-US" sz="1800" dirty="0">
                <a:cs typeface="Arial"/>
              </a:rPr>
              <a:t>Expand OpenLMIS to customers who are outside of the health sector (e.g., multi-vertical </a:t>
            </a:r>
            <a:r>
              <a:rPr lang="en-US" sz="1800">
                <a:cs typeface="Arial"/>
              </a:rPr>
              <a:t>supply chain offering)</a:t>
            </a:r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1489CC1-B0F6-9E45-A971-42353961B565}"/>
              </a:ext>
            </a:extLst>
          </p:cNvPr>
          <p:cNvGrpSpPr/>
          <p:nvPr/>
        </p:nvGrpSpPr>
        <p:grpSpPr>
          <a:xfrm>
            <a:off x="1298297" y="3725181"/>
            <a:ext cx="1164806" cy="1050878"/>
            <a:chOff x="1516663" y="3725181"/>
            <a:chExt cx="1164806" cy="10508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1C248F3-B4C4-0041-AF0F-9A3B9462FA6E}"/>
                </a:ext>
              </a:extLst>
            </p:cNvPr>
            <p:cNvSpPr/>
            <p:nvPr/>
          </p:nvSpPr>
          <p:spPr>
            <a:xfrm>
              <a:off x="1516663" y="3725181"/>
              <a:ext cx="1164806" cy="10508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539E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6" name="Picture 45" descr="File:Truck font awesome.svg - Wikimedia Commons">
              <a:extLst>
                <a:ext uri="{FF2B5EF4-FFF2-40B4-BE49-F238E27FC236}">
                  <a16:creationId xmlns:a16="http://schemas.microsoft.com/office/drawing/2014/main" id="{2DE3AA01-5B64-49A5-8B8D-EF1CDFBA2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tretch>
              <a:fillRect/>
            </a:stretch>
          </p:blipFill>
          <p:spPr>
            <a:xfrm flipH="1">
              <a:off x="1658029" y="3877002"/>
              <a:ext cx="918232" cy="807051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179EA4F-FF69-0C42-80E3-D10B2A070B91}"/>
              </a:ext>
            </a:extLst>
          </p:cNvPr>
          <p:cNvGrpSpPr/>
          <p:nvPr/>
        </p:nvGrpSpPr>
        <p:grpSpPr>
          <a:xfrm>
            <a:off x="8160082" y="3749230"/>
            <a:ext cx="1164806" cy="1050878"/>
            <a:chOff x="8214674" y="3781866"/>
            <a:chExt cx="1164806" cy="105087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D9D0F84-C803-46F3-9F52-B1078FFB4A4B}"/>
                </a:ext>
              </a:extLst>
            </p:cNvPr>
            <p:cNvSpPr/>
            <p:nvPr/>
          </p:nvSpPr>
          <p:spPr>
            <a:xfrm>
              <a:off x="8214674" y="3781866"/>
              <a:ext cx="1164806" cy="10508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0D98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Books">
              <a:extLst>
                <a:ext uri="{FF2B5EF4-FFF2-40B4-BE49-F238E27FC236}">
                  <a16:creationId xmlns:a16="http://schemas.microsoft.com/office/drawing/2014/main" id="{1DDEA8F0-7D82-4722-80DA-5B96EC7EB2A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339877" y="3891049"/>
              <a:ext cx="914400" cy="914400"/>
            </a:xfrm>
            <a:prstGeom prst="rect">
              <a:avLst/>
            </a:prstGeom>
          </p:spPr>
        </p:pic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6FDAD1B-4342-144E-A326-0FB9C9A77F77}"/>
              </a:ext>
            </a:extLst>
          </p:cNvPr>
          <p:cNvCxnSpPr/>
          <p:nvPr/>
        </p:nvCxnSpPr>
        <p:spPr>
          <a:xfrm>
            <a:off x="6096000" y="1777328"/>
            <a:ext cx="0" cy="3132257"/>
          </a:xfrm>
          <a:prstGeom prst="line">
            <a:avLst/>
          </a:prstGeom>
          <a:ln w="12700">
            <a:solidFill>
              <a:srgbClr val="2E21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A7B76C2-3C40-FC43-B1A5-3974622C5B04}"/>
              </a:ext>
            </a:extLst>
          </p:cNvPr>
          <p:cNvGrpSpPr/>
          <p:nvPr/>
        </p:nvGrpSpPr>
        <p:grpSpPr>
          <a:xfrm>
            <a:off x="9608297" y="3749230"/>
            <a:ext cx="1164806" cy="1050878"/>
            <a:chOff x="9690185" y="3749230"/>
            <a:chExt cx="1164806" cy="1050878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AB9EECC-5BE3-473F-B8EC-289E7C70B52F}"/>
                </a:ext>
              </a:extLst>
            </p:cNvPr>
            <p:cNvSpPr/>
            <p:nvPr/>
          </p:nvSpPr>
          <p:spPr>
            <a:xfrm>
              <a:off x="9690185" y="3749230"/>
              <a:ext cx="1164806" cy="10508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8100">
              <a:solidFill>
                <a:srgbClr val="0D98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Tsunami - Wikipedia">
              <a:extLst>
                <a:ext uri="{FF2B5EF4-FFF2-40B4-BE49-F238E27FC236}">
                  <a16:creationId xmlns:a16="http://schemas.microsoft.com/office/drawing/2014/main" id="{1B11444A-E4D3-1549-B816-3DADF9D697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aturation sat="0"/>
                      </a14:imgEffect>
                    </a14:imgLayer>
                  </a14:imgProps>
                </a:ext>
                <a:ext uri="{837473B0-CC2E-450A-ABE3-18F120FF3D39}">
                  <a1611:picAttrSrcUrl xmlns:a1611="http://schemas.microsoft.com/office/drawing/2016/11/main" r:id="rId15"/>
                </a:ext>
              </a:extLst>
            </a:blip>
            <a:stretch>
              <a:fillRect/>
            </a:stretch>
          </p:blipFill>
          <p:spPr>
            <a:xfrm>
              <a:off x="9791335" y="3841789"/>
              <a:ext cx="962506" cy="8494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8DDC42-90DB-4D87-A1F5-068A2223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99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436C4E-18BA-424F-B12D-07638E0D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3"/>
                </a:solidFill>
              </a:rPr>
              <a:t>Phase 2: </a:t>
            </a:r>
            <a:r>
              <a:rPr lang="en-US"/>
              <a:t>Timeline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543B10A-17B6-4353-982F-1E9BB840607A}"/>
              </a:ext>
            </a:extLst>
          </p:cNvPr>
          <p:cNvCxnSpPr>
            <a:cxnSpLocks/>
          </p:cNvCxnSpPr>
          <p:nvPr/>
        </p:nvCxnSpPr>
        <p:spPr>
          <a:xfrm>
            <a:off x="1314895" y="2466968"/>
            <a:ext cx="0" cy="933558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23EB367-5CCE-4791-9D62-7298170AE8B2}"/>
              </a:ext>
            </a:extLst>
          </p:cNvPr>
          <p:cNvCxnSpPr>
            <a:cxnSpLocks/>
          </p:cNvCxnSpPr>
          <p:nvPr/>
        </p:nvCxnSpPr>
        <p:spPr>
          <a:xfrm>
            <a:off x="9988298" y="2482760"/>
            <a:ext cx="0" cy="1632347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4C10E80-4D84-4D64-B41E-79F80DABBBF3}"/>
              </a:ext>
            </a:extLst>
          </p:cNvPr>
          <p:cNvCxnSpPr>
            <a:cxnSpLocks/>
          </p:cNvCxnSpPr>
          <p:nvPr/>
        </p:nvCxnSpPr>
        <p:spPr>
          <a:xfrm>
            <a:off x="7494249" y="2417460"/>
            <a:ext cx="0" cy="1772772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A47091E-8BB0-434F-8295-F520DCD0AF8A}"/>
              </a:ext>
            </a:extLst>
          </p:cNvPr>
          <p:cNvCxnSpPr>
            <a:cxnSpLocks/>
          </p:cNvCxnSpPr>
          <p:nvPr/>
        </p:nvCxnSpPr>
        <p:spPr>
          <a:xfrm>
            <a:off x="4207748" y="2322007"/>
            <a:ext cx="0" cy="1481424"/>
          </a:xfrm>
          <a:prstGeom prst="line">
            <a:avLst/>
          </a:prstGeom>
          <a:ln w="698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95A7173-4633-4462-B053-BF565C6CD0D1}"/>
              </a:ext>
            </a:extLst>
          </p:cNvPr>
          <p:cNvSpPr/>
          <p:nvPr/>
        </p:nvSpPr>
        <p:spPr>
          <a:xfrm>
            <a:off x="925299" y="1643991"/>
            <a:ext cx="10457529" cy="122454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9351D51-795A-4BC4-BF34-7DBDEE0C9543}"/>
              </a:ext>
            </a:extLst>
          </p:cNvPr>
          <p:cNvSpPr/>
          <p:nvPr/>
        </p:nvSpPr>
        <p:spPr>
          <a:xfrm>
            <a:off x="600094" y="3259702"/>
            <a:ext cx="1560220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/>
              <a:t>Jan 29</a:t>
            </a:r>
          </a:p>
          <a:p>
            <a:pPr algn="ctr"/>
            <a:r>
              <a:rPr lang="en-US"/>
              <a:t>Resonance OpenLMIS Workshop</a:t>
            </a:r>
          </a:p>
          <a:p>
            <a:pPr algn="ctr"/>
            <a:endParaRPr lang="en-US" sz="1200"/>
          </a:p>
        </p:txBody>
      </p:sp>
      <p:sp>
        <p:nvSpPr>
          <p:cNvPr id="12" name="OTLSHAPE_M_8246f1b4a4ff45c48cb41aa7a85d219d_Title">
            <a:extLst>
              <a:ext uri="{FF2B5EF4-FFF2-40B4-BE49-F238E27FC236}">
                <a16:creationId xmlns:a16="http://schemas.microsoft.com/office/drawing/2014/main" id="{F2F16E0D-1622-4F06-ADE8-DB8030B3D91E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380204" y="2035156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>
                <a:latin typeface="Cambria" panose="02040503050406030204" pitchFamily="18" charset="0"/>
              </a:rPr>
              <a:t>February</a:t>
            </a:r>
          </a:p>
        </p:txBody>
      </p:sp>
      <p:sp>
        <p:nvSpPr>
          <p:cNvPr id="13" name="OTLSHAPE_M_8246f1b4a4ff45c48cb41aa7a85d219d_Title">
            <a:extLst>
              <a:ext uri="{FF2B5EF4-FFF2-40B4-BE49-F238E27FC236}">
                <a16:creationId xmlns:a16="http://schemas.microsoft.com/office/drawing/2014/main" id="{82ED6982-E476-427D-AC7B-864C7CFDBC5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539714" y="2055467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>
                <a:latin typeface="+mj-lt"/>
              </a:rPr>
              <a:t>March</a:t>
            </a:r>
          </a:p>
        </p:txBody>
      </p:sp>
      <p:sp>
        <p:nvSpPr>
          <p:cNvPr id="14" name="OTLSHAPE_M_8246f1b4a4ff45c48cb41aa7a85d219d_Title">
            <a:extLst>
              <a:ext uri="{FF2B5EF4-FFF2-40B4-BE49-F238E27FC236}">
                <a16:creationId xmlns:a16="http://schemas.microsoft.com/office/drawing/2014/main" id="{D1D7C290-EC5F-485C-9D8D-6955C2956A3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390369" y="2035156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>
                <a:latin typeface="+mj-lt"/>
              </a:rPr>
              <a:t>April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A9FDB24-0F32-4D2F-94D9-5662B126CC02}"/>
              </a:ext>
            </a:extLst>
          </p:cNvPr>
          <p:cNvSpPr/>
          <p:nvPr/>
        </p:nvSpPr>
        <p:spPr>
          <a:xfrm>
            <a:off x="3401039" y="3259702"/>
            <a:ext cx="1711483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/>
              <a:t>Mar 11-22</a:t>
            </a:r>
          </a:p>
          <a:p>
            <a:pPr algn="ctr"/>
            <a:r>
              <a:rPr lang="en-US"/>
              <a:t>Business Model Feedback Webinar</a:t>
            </a:r>
          </a:p>
          <a:p>
            <a:pPr algn="ctr"/>
            <a:endParaRPr lang="en-US" sz="12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2A38D58-E7AA-4A60-B0EA-2817A3EE1DA3}"/>
              </a:ext>
            </a:extLst>
          </p:cNvPr>
          <p:cNvSpPr/>
          <p:nvPr/>
        </p:nvSpPr>
        <p:spPr>
          <a:xfrm>
            <a:off x="6499587" y="4011681"/>
            <a:ext cx="1989323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/>
              <a:t>May 14-15 (TBC)</a:t>
            </a:r>
          </a:p>
          <a:p>
            <a:pPr algn="ctr"/>
            <a:r>
              <a:rPr lang="en-US"/>
              <a:t>Business Model Workshop</a:t>
            </a:r>
          </a:p>
          <a:p>
            <a:pPr algn="ctr"/>
            <a:endParaRPr lang="en-US" sz="120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725AA807-D49D-49C4-9506-7406B8FE49C8}"/>
              </a:ext>
            </a:extLst>
          </p:cNvPr>
          <p:cNvSpPr/>
          <p:nvPr/>
        </p:nvSpPr>
        <p:spPr>
          <a:xfrm>
            <a:off x="9206221" y="4012363"/>
            <a:ext cx="1601158" cy="1145842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2880" rtlCol="0" anchor="ctr"/>
          <a:lstStyle/>
          <a:p>
            <a:pPr algn="ctr"/>
            <a:r>
              <a:rPr lang="en-US" b="1"/>
              <a:t>June 28</a:t>
            </a:r>
          </a:p>
          <a:p>
            <a:pPr algn="ctr"/>
            <a:r>
              <a:rPr lang="en-US"/>
              <a:t>Final Project Briefing</a:t>
            </a:r>
          </a:p>
          <a:p>
            <a:pPr algn="ctr"/>
            <a:endParaRPr lang="en-US" sz="1200"/>
          </a:p>
        </p:txBody>
      </p:sp>
      <p:sp>
        <p:nvSpPr>
          <p:cNvPr id="19" name="OTLSHAPE_M_8246f1b4a4ff45c48cb41aa7a85d219d_Title">
            <a:extLst>
              <a:ext uri="{FF2B5EF4-FFF2-40B4-BE49-F238E27FC236}">
                <a16:creationId xmlns:a16="http://schemas.microsoft.com/office/drawing/2014/main" id="{35038A39-5061-4294-B293-4CF225B324C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295559" y="4751758"/>
            <a:ext cx="3453172" cy="43088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b="1" spc="-6">
                <a:latin typeface="+mn-lt"/>
              </a:rPr>
              <a:t>February – March: Refine 1-2 Draft Business Models; conduct interviews</a:t>
            </a:r>
          </a:p>
        </p:txBody>
      </p:sp>
      <p:sp>
        <p:nvSpPr>
          <p:cNvPr id="20" name="Right Bracket 19">
            <a:extLst>
              <a:ext uri="{FF2B5EF4-FFF2-40B4-BE49-F238E27FC236}">
                <a16:creationId xmlns:a16="http://schemas.microsoft.com/office/drawing/2014/main" id="{7617F724-4548-4AC9-8F8E-259F40DD45E7}"/>
              </a:ext>
            </a:extLst>
          </p:cNvPr>
          <p:cNvSpPr/>
          <p:nvPr/>
        </p:nvSpPr>
        <p:spPr>
          <a:xfrm rot="5400000">
            <a:off x="5366717" y="4202832"/>
            <a:ext cx="217310" cy="2498554"/>
          </a:xfrm>
          <a:prstGeom prst="rightBracket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21" name="OTLSHAPE_M_8246f1b4a4ff45c48cb41aa7a85d219d_Title">
            <a:extLst>
              <a:ext uri="{FF2B5EF4-FFF2-40B4-BE49-F238E27FC236}">
                <a16:creationId xmlns:a16="http://schemas.microsoft.com/office/drawing/2014/main" id="{BFA23655-2BC3-4436-AD58-9E0F98C17659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3539714" y="5656506"/>
            <a:ext cx="3673018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b="1" spc="-6">
                <a:latin typeface="+mn-lt"/>
              </a:rPr>
              <a:t>March – April: Market Sounding Visit(s)</a:t>
            </a:r>
          </a:p>
        </p:txBody>
      </p:sp>
      <p:sp>
        <p:nvSpPr>
          <p:cNvPr id="22" name="Right Bracket 21">
            <a:extLst>
              <a:ext uri="{FF2B5EF4-FFF2-40B4-BE49-F238E27FC236}">
                <a16:creationId xmlns:a16="http://schemas.microsoft.com/office/drawing/2014/main" id="{711AEC57-5EFA-46E0-B219-8F2C6FCD0097}"/>
              </a:ext>
            </a:extLst>
          </p:cNvPr>
          <p:cNvSpPr/>
          <p:nvPr/>
        </p:nvSpPr>
        <p:spPr>
          <a:xfrm rot="5400000">
            <a:off x="6017564" y="4338920"/>
            <a:ext cx="151448" cy="3673017"/>
          </a:xfrm>
          <a:prstGeom prst="rightBracket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23" name="OTLSHAPE_M_8246f1b4a4ff45c48cb41aa7a85d219d_Title">
            <a:extLst>
              <a:ext uri="{FF2B5EF4-FFF2-40B4-BE49-F238E27FC236}">
                <a16:creationId xmlns:a16="http://schemas.microsoft.com/office/drawing/2014/main" id="{4145AB0F-1B7D-482A-9D6B-6AAC401DBFC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842412" y="6326034"/>
            <a:ext cx="4785013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b="1" spc="-6">
                <a:latin typeface="+mn-lt"/>
              </a:rPr>
              <a:t>March – May: Continue to Refine Business Models</a:t>
            </a:r>
          </a:p>
        </p:txBody>
      </p:sp>
      <p:sp>
        <p:nvSpPr>
          <p:cNvPr id="24" name="Right Bracket 23">
            <a:extLst>
              <a:ext uri="{FF2B5EF4-FFF2-40B4-BE49-F238E27FC236}">
                <a16:creationId xmlns:a16="http://schemas.microsoft.com/office/drawing/2014/main" id="{FE441196-A31B-4BBC-B2A3-FF6631551D50}"/>
              </a:ext>
            </a:extLst>
          </p:cNvPr>
          <p:cNvSpPr/>
          <p:nvPr/>
        </p:nvSpPr>
        <p:spPr>
          <a:xfrm rot="5400000">
            <a:off x="2728753" y="3178735"/>
            <a:ext cx="148794" cy="2845892"/>
          </a:xfrm>
          <a:prstGeom prst="rightBracket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25" name="OTLSHAPE_M_8246f1b4a4ff45c48cb41aa7a85d219d_Title">
            <a:extLst>
              <a:ext uri="{FF2B5EF4-FFF2-40B4-BE49-F238E27FC236}">
                <a16:creationId xmlns:a16="http://schemas.microsoft.com/office/drawing/2014/main" id="{1346110A-44A7-485B-9551-982B3B87B65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6938324" y="2035156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>
                <a:latin typeface="+mj-lt"/>
              </a:rPr>
              <a:t>May</a:t>
            </a:r>
          </a:p>
        </p:txBody>
      </p:sp>
      <p:sp>
        <p:nvSpPr>
          <p:cNvPr id="26" name="OTLSHAPE_M_8246f1b4a4ff45c48cb41aa7a85d219d_Title">
            <a:extLst>
              <a:ext uri="{FF2B5EF4-FFF2-40B4-BE49-F238E27FC236}">
                <a16:creationId xmlns:a16="http://schemas.microsoft.com/office/drawing/2014/main" id="{F9892E31-A83F-45F1-AC42-6A55CC0C5FD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777539" y="2055467"/>
            <a:ext cx="1689100" cy="3385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sz="2200" b="1" spc="-6">
                <a:latin typeface="+mj-lt"/>
              </a:rPr>
              <a:t>June</a:t>
            </a:r>
          </a:p>
        </p:txBody>
      </p:sp>
      <p:sp>
        <p:nvSpPr>
          <p:cNvPr id="27" name="Right Bracket 26">
            <a:extLst>
              <a:ext uri="{FF2B5EF4-FFF2-40B4-BE49-F238E27FC236}">
                <a16:creationId xmlns:a16="http://schemas.microsoft.com/office/drawing/2014/main" id="{03EE5E32-FDDA-4EA7-A265-376661146589}"/>
              </a:ext>
            </a:extLst>
          </p:cNvPr>
          <p:cNvSpPr/>
          <p:nvPr/>
        </p:nvSpPr>
        <p:spPr>
          <a:xfrm rot="5400000">
            <a:off x="8547866" y="4312093"/>
            <a:ext cx="159116" cy="1989329"/>
          </a:xfrm>
          <a:prstGeom prst="rightBracket">
            <a:avLst/>
          </a:prstGeom>
          <a:ln w="349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chemeClr val="accent3"/>
              </a:solidFill>
            </a:endParaRPr>
          </a:p>
        </p:txBody>
      </p:sp>
      <p:sp>
        <p:nvSpPr>
          <p:cNvPr id="28" name="OTLSHAPE_M_8246f1b4a4ff45c48cb41aa7a85d219d_Title">
            <a:extLst>
              <a:ext uri="{FF2B5EF4-FFF2-40B4-BE49-F238E27FC236}">
                <a16:creationId xmlns:a16="http://schemas.microsoft.com/office/drawing/2014/main" id="{1A771186-FD8F-435B-BE66-F88A9BF627E5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158059" y="5456410"/>
            <a:ext cx="3229914" cy="2154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en-US" b="1" spc="-6">
                <a:latin typeface="+mn-lt"/>
              </a:rPr>
              <a:t>May - June: Develop Business Plan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BF72DE6-4A29-0048-995E-B23B686BC441}"/>
              </a:ext>
            </a:extLst>
          </p:cNvPr>
          <p:cNvGrpSpPr/>
          <p:nvPr/>
        </p:nvGrpSpPr>
        <p:grpSpPr>
          <a:xfrm>
            <a:off x="925299" y="4480425"/>
            <a:ext cx="3572626" cy="1619279"/>
            <a:chOff x="925299" y="4480425"/>
            <a:chExt cx="3572626" cy="1619279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AE8AE5B-0130-F940-866B-9CA7AAC2437E}"/>
                </a:ext>
              </a:extLst>
            </p:cNvPr>
            <p:cNvSpPr/>
            <p:nvPr/>
          </p:nvSpPr>
          <p:spPr>
            <a:xfrm>
              <a:off x="1108374" y="4480425"/>
              <a:ext cx="3389551" cy="1047077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30AF7C7D-4E2A-4F42-B26C-7949EAF5F7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5299" y="5560765"/>
              <a:ext cx="708429" cy="538939"/>
            </a:xfrm>
            <a:prstGeom prst="straightConnector1">
              <a:avLst/>
            </a:prstGeom>
            <a:ln w="381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98F7E6-9150-48AD-A636-F2CA20333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BC2A4D3-45C6-A44C-A51F-0F0388C27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554298"/>
            <a:ext cx="7396044" cy="1256411"/>
          </a:xfrm>
        </p:spPr>
        <p:txBody>
          <a:bodyPr>
            <a:normAutofit/>
          </a:bodyPr>
          <a:lstStyle/>
          <a:p>
            <a:pPr algn="l"/>
            <a:r>
              <a:rPr lang="en-US" sz="4400" dirty="0"/>
              <a:t>Next Steps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655333-8C62-6641-B5D3-48D3A9754F9D}"/>
              </a:ext>
            </a:extLst>
          </p:cNvPr>
          <p:cNvSpPr txBox="1">
            <a:spLocks/>
          </p:cNvSpPr>
          <p:nvPr/>
        </p:nvSpPr>
        <p:spPr>
          <a:xfrm>
            <a:off x="3986784" y="1810709"/>
            <a:ext cx="7396044" cy="4171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Conduct interviews with internal and external stakeholders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Gain additional insight into successful implementations of open source products and best practices for governance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Ascertain feasibility of new OpenLMIS partnerships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Evaluate new markets for potential expansion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Seek feedback from the GC via March webinars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Determine location for next market sounding (next slide)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Continue to evolve constructs into detailed business models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6686D2-8152-4E00-80B9-81B62833C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7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5436C4E-18BA-424F-B12D-07638E0D9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Market Sounding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C726F1-2249-4994-8EF8-EDDB3FE96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28" y="2005781"/>
            <a:ext cx="4978234" cy="233230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Criteria for the location:</a:t>
            </a:r>
          </a:p>
          <a:p>
            <a:pPr>
              <a:spcAft>
                <a:spcPts val="600"/>
              </a:spcAft>
            </a:pPr>
            <a:r>
              <a:rPr lang="en-US" dirty="0"/>
              <a:t>Current partner presence (e.g., SoftWorks, JSI, etc.)</a:t>
            </a:r>
          </a:p>
          <a:p>
            <a:pPr>
              <a:spcAft>
                <a:spcPts val="600"/>
              </a:spcAft>
            </a:pPr>
            <a:r>
              <a:rPr lang="en-US" dirty="0"/>
              <a:t>Potential future partner presence (e.g., One Network) and initial product recognition</a:t>
            </a:r>
          </a:p>
          <a:p>
            <a:pPr>
              <a:spcAft>
                <a:spcPts val="600"/>
              </a:spcAft>
            </a:pPr>
            <a:r>
              <a:rPr lang="en-US" dirty="0"/>
              <a:t>LMIC with robust technology user capacity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042D619-1540-4955-A3BB-16BD558E2797}"/>
              </a:ext>
            </a:extLst>
          </p:cNvPr>
          <p:cNvSpPr txBox="1">
            <a:spLocks/>
          </p:cNvSpPr>
          <p:nvPr/>
        </p:nvSpPr>
        <p:spPr>
          <a:xfrm>
            <a:off x="6346539" y="2005781"/>
            <a:ext cx="4746763" cy="4171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What we hope to do:</a:t>
            </a:r>
          </a:p>
          <a:p>
            <a:pPr>
              <a:spcAft>
                <a:spcPts val="600"/>
              </a:spcAft>
            </a:pPr>
            <a:r>
              <a:rPr lang="en-US" dirty="0"/>
              <a:t>Speak with potential private customers to understand interest in the product</a:t>
            </a:r>
          </a:p>
          <a:p>
            <a:pPr>
              <a:spcAft>
                <a:spcPts val="600"/>
              </a:spcAft>
            </a:pPr>
            <a:r>
              <a:rPr lang="en-US" dirty="0"/>
              <a:t>Speak with supply chain actors (e.g., 3PL companies) to understand need and interest in product</a:t>
            </a:r>
          </a:p>
          <a:p>
            <a:pPr>
              <a:spcAft>
                <a:spcPts val="600"/>
              </a:spcAft>
            </a:pPr>
            <a:r>
              <a:rPr lang="en-US" dirty="0"/>
              <a:t>Speak with complementors to understand partnership potential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37CC0D5-89AC-45C5-9945-F57392DEEBE4}"/>
              </a:ext>
            </a:extLst>
          </p:cNvPr>
          <p:cNvSpPr txBox="1">
            <a:spLocks/>
          </p:cNvSpPr>
          <p:nvPr/>
        </p:nvSpPr>
        <p:spPr>
          <a:xfrm>
            <a:off x="867228" y="4625547"/>
            <a:ext cx="4746763" cy="147792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/>
              <a:t>Initial ideas:</a:t>
            </a:r>
          </a:p>
          <a:p>
            <a:pPr>
              <a:spcAft>
                <a:spcPts val="600"/>
              </a:spcAft>
            </a:pPr>
            <a:r>
              <a:rPr lang="en-US" dirty="0"/>
              <a:t>Ghana &amp; Nigeria</a:t>
            </a:r>
          </a:p>
          <a:p>
            <a:pPr>
              <a:spcAft>
                <a:spcPts val="600"/>
              </a:spcAft>
            </a:pPr>
            <a:r>
              <a:rPr lang="en-US" dirty="0"/>
              <a:t>Zambia &amp; Botswana</a:t>
            </a:r>
          </a:p>
          <a:p>
            <a:pPr>
              <a:spcAft>
                <a:spcPts val="600"/>
              </a:spcAft>
            </a:pPr>
            <a:r>
              <a:rPr lang="en-US" dirty="0"/>
              <a:t>Bangladesh &amp; Vietnam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C0268-C0D2-4162-8440-1B9237064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03FEC-FFF6-7D40-9A7D-8845F2C542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Resonance Group 2019">
      <a:dk1>
        <a:srgbClr val="000000"/>
      </a:dk1>
      <a:lt1>
        <a:srgbClr val="FFFFFF"/>
      </a:lt1>
      <a:dk2>
        <a:srgbClr val="2E2268"/>
      </a:dk2>
      <a:lt2>
        <a:srgbClr val="CEC8BF"/>
      </a:lt2>
      <a:accent1>
        <a:srgbClr val="06A24A"/>
      </a:accent1>
      <a:accent2>
        <a:srgbClr val="543D8A"/>
      </a:accent2>
      <a:accent3>
        <a:srgbClr val="F15A30"/>
      </a:accent3>
      <a:accent4>
        <a:srgbClr val="8ABEC5"/>
      </a:accent4>
      <a:accent5>
        <a:srgbClr val="D8BA28"/>
      </a:accent5>
      <a:accent6>
        <a:srgbClr val="9A847A"/>
      </a:accent6>
      <a:hlink>
        <a:srgbClr val="F15A30"/>
      </a:hlink>
      <a:folHlink>
        <a:srgbClr val="F15A30"/>
      </a:folHlink>
    </a:clrScheme>
    <a:fontScheme name="Cambria Arial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FB320D5DEE294CBA3858FE9940E4F7" ma:contentTypeVersion="" ma:contentTypeDescription="Create a new document." ma:contentTypeScope="" ma:versionID="e8ea212c04c8289a6907eae8a05bef41">
  <xsd:schema xmlns:xsd="http://www.w3.org/2001/XMLSchema" xmlns:xs="http://www.w3.org/2001/XMLSchema" xmlns:p="http://schemas.microsoft.com/office/2006/metadata/properties" xmlns:ns2="8c37cc53-94c5-438b-b602-ce1930da8470" xmlns:ns3="21478273-4f81-4aa2-a466-7405cc301cec" targetNamespace="http://schemas.microsoft.com/office/2006/metadata/properties" ma:root="true" ma:fieldsID="fd2389aa991d9c05d665b6de7c31ba5a" ns2:_="" ns3:_="">
    <xsd:import namespace="8c37cc53-94c5-438b-b602-ce1930da8470"/>
    <xsd:import namespace="21478273-4f81-4aa2-a466-7405cc301c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37cc53-94c5-438b-b602-ce1930da84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478273-4f81-4aa2-a466-7405cc301ce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0A41149-2DB8-4B5D-9351-7BC411F461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00CCCC-0DBE-4844-943A-35ABB59AB6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37cc53-94c5-438b-b602-ce1930da8470"/>
    <ds:schemaRef ds:uri="21478273-4f81-4aa2-a466-7405cc301c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F7D066-197F-4E85-A7B2-4C13D9F0F0CD}">
  <ds:schemaRefs>
    <ds:schemaRef ds:uri="8c37cc53-94c5-438b-b602-ce1930da8470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1478273-4f81-4aa2-a466-7405cc301ce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2826</TotalTime>
  <Words>605</Words>
  <Application>Microsoft Office PowerPoint</Application>
  <PresentationFormat>Widescreen</PresentationFormat>
  <Paragraphs>134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Cambria</vt:lpstr>
      <vt:lpstr>Gill Sans MT</vt:lpstr>
      <vt:lpstr>Office Theme</vt:lpstr>
      <vt:lpstr>PowerPoint Presentation</vt:lpstr>
      <vt:lpstr>Agenda</vt:lpstr>
      <vt:lpstr>Brief Recap: January Workshop</vt:lpstr>
      <vt:lpstr>Business Model Selection</vt:lpstr>
      <vt:lpstr>Business Model Selection</vt:lpstr>
      <vt:lpstr>Taking a Customer-Centric View</vt:lpstr>
      <vt:lpstr>Phase 2: Timeline</vt:lpstr>
      <vt:lpstr>Next Steps</vt:lpstr>
      <vt:lpstr>Market Sounding</vt:lpstr>
      <vt:lpstr>GC 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</dc:creator>
  <cp:lastModifiedBy>Emily Clayton</cp:lastModifiedBy>
  <cp:revision>57</cp:revision>
  <cp:lastPrinted>2019-01-28T17:34:47Z</cp:lastPrinted>
  <dcterms:modified xsi:type="dcterms:W3CDTF">2019-02-12T00:12:21Z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0x010100D3FB320D5DEE294CBA3858FE9940E4F7</vt:lpwstr>
  </property>
</Properties>
</file>