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3" r:id="rId2"/>
  </p:sldMasterIdLst>
  <p:notesMasterIdLst>
    <p:notesMasterId r:id="rId10"/>
  </p:notesMasterIdLst>
  <p:handoutMasterIdLst>
    <p:handoutMasterId r:id="rId11"/>
  </p:handoutMasterIdLst>
  <p:sldIdLst>
    <p:sldId id="257" r:id="rId3"/>
    <p:sldId id="295" r:id="rId4"/>
    <p:sldId id="296" r:id="rId5"/>
    <p:sldId id="297" r:id="rId6"/>
    <p:sldId id="299" r:id="rId7"/>
    <p:sldId id="298" r:id="rId8"/>
    <p:sldId id="293" r:id="rId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A2A82"/>
    <a:srgbClr val="F8F8F8"/>
    <a:srgbClr val="3737AB"/>
    <a:srgbClr val="DDDDDD"/>
    <a:srgbClr val="CCCCCC"/>
    <a:srgbClr val="666666"/>
    <a:srgbClr val="1E4A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0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38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t" anchorCtr="0" compatLnSpc="1">
            <a:prstTxWarp prst="textNoShape">
              <a:avLst/>
            </a:prstTxWarp>
          </a:bodyPr>
          <a:lstStyle>
            <a:lvl1pPr defTabSz="912187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t" anchorCtr="0" compatLnSpc="1">
            <a:prstTxWarp prst="textNoShape">
              <a:avLst/>
            </a:prstTxWarp>
          </a:bodyPr>
          <a:lstStyle>
            <a:lvl1pPr algn="r" defTabSz="912187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b" anchorCtr="0" compatLnSpc="1">
            <a:prstTxWarp prst="textNoShape">
              <a:avLst/>
            </a:prstTxWarp>
          </a:bodyPr>
          <a:lstStyle>
            <a:lvl1pPr defTabSz="912187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2650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1B676961-4185-486A-A5BE-CA99CABAA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26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t" anchorCtr="0" compatLnSpc="1">
            <a:prstTxWarp prst="textNoShape">
              <a:avLst/>
            </a:prstTxWarp>
          </a:bodyPr>
          <a:lstStyle>
            <a:lvl1pPr defTabSz="912187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t" anchorCtr="0" compatLnSpc="1">
            <a:prstTxWarp prst="textNoShape">
              <a:avLst/>
            </a:prstTxWarp>
          </a:bodyPr>
          <a:lstStyle>
            <a:lvl1pPr algn="r" defTabSz="912187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3250"/>
            <a:ext cx="5172075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b" anchorCtr="0" compatLnSpc="1">
            <a:prstTxWarp prst="textNoShape">
              <a:avLst/>
            </a:prstTxWarp>
          </a:bodyPr>
          <a:lstStyle>
            <a:lvl1pPr defTabSz="912187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26500"/>
            <a:ext cx="304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7" tIns="45644" rIns="91287" bIns="4564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E6155776-5EF5-485F-BD58-8FD45A500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95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535C1D1B-6DD9-439E-B1DB-786B0C324F55}" type="slidenum">
              <a:rPr lang="en-US" altLang="en-US" sz="1200" smtClean="0"/>
              <a:pPr>
                <a:defRPr/>
              </a:pPr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038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" charset="0"/>
              <a:ea typeface="MS PGothic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11225"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fld id="{87A3FD41-58AF-464C-83A0-94EF76187500}" type="slidenum">
              <a:rPr lang="en-US" altLang="en-US" sz="1200" smtClean="0"/>
              <a:pPr>
                <a:defRPr/>
              </a:pPr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3031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-76200"/>
            <a:ext cx="9144000" cy="6858000"/>
          </a:xfrm>
          <a:prstGeom prst="rect">
            <a:avLst/>
          </a:prstGeom>
          <a:gradFill rotWithShape="0">
            <a:gsLst>
              <a:gs pos="0">
                <a:srgbClr val="2A2A82"/>
              </a:gs>
              <a:gs pos="100000">
                <a:schemeClr val="bg1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85800" y="609600"/>
            <a:ext cx="77724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04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39624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4000" smtClean="0">
                <a:solidFill>
                  <a:srgbClr val="2A2A82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5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2018 Global Health Supply Chain Summit</a:t>
            </a:r>
          </a:p>
          <a:p>
            <a:pPr>
              <a:defRPr/>
            </a:pPr>
            <a:r>
              <a:rPr lang="en-US"/>
              <a:t>Lusaka, Zambia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A132A9-544C-4EFF-B95F-A64A50F75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2018 Global Health Supply Chain Summit</a:t>
            </a:r>
          </a:p>
          <a:p>
            <a:pPr>
              <a:defRPr/>
            </a:pPr>
            <a:r>
              <a:rPr lang="en-US"/>
              <a:t>Lusaka, Zambia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95B7B8-2361-44D5-A7A1-46FA488403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2018 Global Health Supply Chain Summit</a:t>
            </a:r>
          </a:p>
          <a:p>
            <a:pPr>
              <a:defRPr/>
            </a:pPr>
            <a:r>
              <a:rPr lang="en-US"/>
              <a:t>Lusaka, Zambia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E19367-721A-4BF0-AB81-BBE2F8C2BD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54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2A2A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70038" y="304800"/>
            <a:ext cx="73453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33550"/>
            <a:ext cx="7772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2018  Global Health Supply Chain Summit </a:t>
            </a:r>
          </a:p>
          <a:p>
            <a:pPr>
              <a:defRPr/>
            </a:pPr>
            <a:r>
              <a:rPr lang="en-US"/>
              <a:t>Lusaka, Zambia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27E9CB-3F2A-4E42-A3E3-21BD0E755A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1371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8F8F8"/>
          </a:solidFill>
          <a:latin typeface="Arial Black" pitchFamily="34" charset="0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8F8F8"/>
          </a:solidFill>
          <a:latin typeface="Arial Black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8F8F8"/>
          </a:solidFill>
          <a:latin typeface="Arial Black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8F8F8"/>
          </a:solidFill>
          <a:latin typeface="Arial Black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8F8F8"/>
          </a:solidFill>
          <a:latin typeface="Arial Black" pitchFamily="34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A2A82"/>
        </a:buClr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80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2A2A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latin typeface="Calibri" panose="020F050202020403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70038" y="304800"/>
            <a:ext cx="73453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33550"/>
            <a:ext cx="7772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053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1371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A2A8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sz="5400">
                <a:latin typeface="Ravie" charset="0"/>
                <a:ea typeface="ＭＳ Ｐゴシック" charset="0"/>
                <a:cs typeface="+mj-cs"/>
              </a:rPr>
              <a:t>CLICK TO ADD TITLE</a:t>
            </a: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6248400" y="5334000"/>
            <a:ext cx="839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</a:rPr>
              <a:t>[DATE]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2703513" y="533400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</a:rPr>
              <a:t>[SPEAKERS NAMES]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60400" y="360363"/>
            <a:ext cx="77724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2A2A8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80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" panose="02020603050405020304" pitchFamily="18" charset="0"/>
            </a:endParaRPr>
          </a:p>
        </p:txBody>
      </p:sp>
      <p:pic>
        <p:nvPicPr>
          <p:cNvPr id="9222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7950"/>
            <a:ext cx="29210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660400" y="35814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A2A82"/>
              </a:buClr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801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Prize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48600" cy="4591050"/>
          </a:xfrm>
        </p:spPr>
        <p:txBody>
          <a:bodyPr/>
          <a:lstStyle/>
          <a:p>
            <a:r>
              <a:rPr lang="en-US" sz="2000" b="1" dirty="0"/>
              <a:t>[T5.1] Remote Temperature Monitoring in Tanzania</a:t>
            </a:r>
            <a:endParaRPr lang="en-US" sz="2000" dirty="0"/>
          </a:p>
          <a:p>
            <a:pPr lvl="1"/>
            <a:r>
              <a:rPr lang="en-US" sz="1800" i="1" dirty="0"/>
              <a:t>Dr. </a:t>
            </a:r>
            <a:r>
              <a:rPr lang="en-US" sz="1800" i="1" dirty="0" err="1"/>
              <a:t>Dafrossa</a:t>
            </a:r>
            <a:r>
              <a:rPr lang="en-US" sz="1800" i="1" dirty="0"/>
              <a:t> </a:t>
            </a:r>
            <a:r>
              <a:rPr lang="en-US" sz="1800" i="1" dirty="0" err="1"/>
              <a:t>Lyimo</a:t>
            </a:r>
            <a:r>
              <a:rPr lang="en-US" sz="1800" i="1" dirty="0"/>
              <a:t>, Program Manager for EPI/IVD; </a:t>
            </a:r>
            <a:r>
              <a:rPr lang="en-US" sz="1800" i="1" dirty="0" err="1"/>
              <a:t>Bulula</a:t>
            </a:r>
            <a:r>
              <a:rPr lang="en-US" sz="1800" i="1" dirty="0"/>
              <a:t> </a:t>
            </a:r>
            <a:r>
              <a:rPr lang="en-US" sz="1800" i="1" dirty="0" err="1"/>
              <a:t>Ngwegwe</a:t>
            </a:r>
            <a:r>
              <a:rPr lang="en-US" sz="1800" i="1" dirty="0"/>
              <a:t>, Assistant National </a:t>
            </a:r>
            <a:r>
              <a:rPr lang="en-US" sz="1800" i="1" dirty="0" smtClean="0"/>
              <a:t>Logistician</a:t>
            </a:r>
          </a:p>
          <a:p>
            <a:r>
              <a:rPr lang="en-US" sz="2000" b="1" dirty="0"/>
              <a:t>[T5.2] Implementation of </a:t>
            </a:r>
            <a:r>
              <a:rPr lang="en-US" sz="2000" b="1" dirty="0" err="1"/>
              <a:t>Logistimo’s</a:t>
            </a:r>
            <a:r>
              <a:rPr lang="en-US" sz="2000" b="1" dirty="0"/>
              <a:t> Supply Chain Management System in Zambia with a specific focus on the </a:t>
            </a:r>
            <a:r>
              <a:rPr lang="en-US" sz="2000" b="1" dirty="0" err="1"/>
              <a:t>Copperbelt</a:t>
            </a:r>
            <a:r>
              <a:rPr lang="en-US" sz="2000" b="1" dirty="0"/>
              <a:t> Province</a:t>
            </a:r>
            <a:endParaRPr lang="en-US" sz="2000" dirty="0"/>
          </a:p>
          <a:p>
            <a:pPr lvl="1"/>
            <a:r>
              <a:rPr lang="en-US" sz="1800" i="1" dirty="0" err="1"/>
              <a:t>Kavya</a:t>
            </a:r>
            <a:r>
              <a:rPr lang="en-US" sz="1800" i="1" dirty="0"/>
              <a:t> Shetty, </a:t>
            </a:r>
            <a:r>
              <a:rPr lang="en-US" sz="1800" i="1" dirty="0" err="1"/>
              <a:t>Devdutt</a:t>
            </a:r>
            <a:r>
              <a:rPr lang="en-US" sz="1800" i="1" dirty="0"/>
              <a:t> Mishra and Pratik Shetty</a:t>
            </a:r>
            <a:r>
              <a:rPr lang="en-US" sz="1800" b="1" i="1" dirty="0"/>
              <a:t>,</a:t>
            </a:r>
            <a:r>
              <a:rPr lang="en-US" sz="1800" b="1" dirty="0"/>
              <a:t> </a:t>
            </a:r>
            <a:r>
              <a:rPr lang="en-US" sz="1800" dirty="0" err="1"/>
              <a:t>Logistimo</a:t>
            </a:r>
            <a:r>
              <a:rPr lang="en-US" sz="1800" dirty="0"/>
              <a:t> India Pvt. Ltd. Bangalore, </a:t>
            </a:r>
            <a:r>
              <a:rPr lang="en-US" sz="1800" dirty="0" smtClean="0"/>
              <a:t>India</a:t>
            </a:r>
          </a:p>
          <a:p>
            <a:r>
              <a:rPr lang="en-US" sz="2000" b="1" dirty="0"/>
              <a:t>[T9.1] </a:t>
            </a:r>
            <a:r>
              <a:rPr lang="en-US" sz="2000" b="1" dirty="0" err="1"/>
              <a:t>Maisha</a:t>
            </a:r>
            <a:r>
              <a:rPr lang="en-US" sz="2000" b="1" dirty="0"/>
              <a:t> Meds: </a:t>
            </a:r>
            <a:r>
              <a:rPr lang="en-US" sz="2000" b="1" dirty="0" err="1"/>
              <a:t>Medinice</a:t>
            </a:r>
            <a:r>
              <a:rPr lang="en-US" sz="2000" b="1" dirty="0"/>
              <a:t> Ordering System to Support Chemists in Kenya and East Africa</a:t>
            </a:r>
            <a:endParaRPr lang="en-US" sz="2000" dirty="0"/>
          </a:p>
          <a:p>
            <a:pPr lvl="1"/>
            <a:r>
              <a:rPr lang="en-US" sz="1800" i="1" dirty="0"/>
              <a:t>Jessica Vernon, Sam Wilks, Dorcas </a:t>
            </a:r>
            <a:r>
              <a:rPr lang="en-US" sz="1800" i="1" dirty="0" err="1"/>
              <a:t>Masatia</a:t>
            </a:r>
            <a:r>
              <a:rPr lang="en-US" sz="1800" dirty="0"/>
              <a:t>; </a:t>
            </a:r>
            <a:r>
              <a:rPr lang="en-US" sz="1800" dirty="0" err="1"/>
              <a:t>Maisha</a:t>
            </a:r>
            <a:r>
              <a:rPr lang="en-US" sz="1800" dirty="0"/>
              <a:t> </a:t>
            </a:r>
            <a:r>
              <a:rPr lang="en-US" sz="1800" dirty="0" smtClean="0"/>
              <a:t>Meds</a:t>
            </a:r>
          </a:p>
          <a:p>
            <a:r>
              <a:rPr lang="en-US" sz="2000" b="1" dirty="0"/>
              <a:t>[T9.2]</a:t>
            </a:r>
            <a:r>
              <a:rPr lang="en-US" sz="2000" dirty="0"/>
              <a:t>  </a:t>
            </a:r>
            <a:r>
              <a:rPr lang="en-US" sz="2000" b="1" dirty="0"/>
              <a:t>Implementing </a:t>
            </a:r>
            <a:r>
              <a:rPr lang="en-US" sz="2000" b="1" dirty="0" err="1"/>
              <a:t>eLMIS</a:t>
            </a:r>
            <a:r>
              <a:rPr lang="en-US" sz="2000" b="1" dirty="0"/>
              <a:t> to Improve Data Visibility and the Health Supply Chain: Lessons from Mozambique</a:t>
            </a:r>
            <a:endParaRPr lang="en-US" sz="2000" dirty="0"/>
          </a:p>
          <a:p>
            <a:pPr lvl="1"/>
            <a:r>
              <a:rPr lang="en-US" sz="1800" i="1" dirty="0" smtClean="0"/>
              <a:t>Antonio </a:t>
            </a:r>
            <a:r>
              <a:rPr lang="en-US" sz="1800" i="1" dirty="0"/>
              <a:t>Langa</a:t>
            </a:r>
            <a:r>
              <a:rPr lang="en-US" sz="1800" i="1" baseline="30000" dirty="0"/>
              <a:t>1</a:t>
            </a:r>
            <a:r>
              <a:rPr lang="en-US" sz="1800" i="1" dirty="0"/>
              <a:t>, Dianna Lourenco</a:t>
            </a:r>
            <a:r>
              <a:rPr lang="en-US" sz="1800" i="1" baseline="30000" dirty="0"/>
              <a:t>2</a:t>
            </a:r>
            <a:r>
              <a:rPr lang="en-US" sz="1800" i="1" dirty="0"/>
              <a:t>, </a:t>
            </a:r>
            <a:r>
              <a:rPr lang="en-US" sz="1800" i="1" dirty="0" err="1"/>
              <a:t>Brana</a:t>
            </a:r>
            <a:r>
              <a:rPr lang="en-US" sz="1800" i="1" dirty="0"/>
              <a:t> </a:t>
            </a:r>
            <a:r>
              <a:rPr lang="en-US" sz="1800" i="1" dirty="0" smtClean="0"/>
              <a:t>Santos</a:t>
            </a:r>
            <a:r>
              <a:rPr lang="en-US" sz="1800" i="1" baseline="30000" dirty="0" smtClean="0"/>
              <a:t>3</a:t>
            </a:r>
            <a:endParaRPr lang="en-US" sz="2000" dirty="0"/>
          </a:p>
          <a:p>
            <a:pPr lvl="2"/>
            <a:r>
              <a:rPr lang="en-US" sz="1600" baseline="30000" dirty="0"/>
              <a:t>1</a:t>
            </a:r>
            <a:r>
              <a:rPr lang="en-US" sz="1600" dirty="0"/>
              <a:t>GHSC-PSM Mozambique, </a:t>
            </a:r>
            <a:r>
              <a:rPr lang="en-US" sz="1600" baseline="30000" dirty="0"/>
              <a:t>2 </a:t>
            </a:r>
            <a:r>
              <a:rPr lang="en-US" sz="1600" dirty="0"/>
              <a:t>SIGLUS Manager, </a:t>
            </a:r>
            <a:r>
              <a:rPr lang="en-US" sz="1600" baseline="30000" dirty="0"/>
              <a:t>3</a:t>
            </a:r>
            <a:r>
              <a:rPr lang="en-US" sz="1600" dirty="0"/>
              <a:t>CMAM Deputy Director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323591"/>
            <a:ext cx="33528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2018 Global Health Supply Chain Summit</a:t>
            </a:r>
          </a:p>
          <a:p>
            <a:pPr>
              <a:defRPr/>
            </a:pPr>
            <a:r>
              <a:rPr lang="en-US" smtClean="0"/>
              <a:t>Lusaka, Zambia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3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Judging Criterion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Problem/Opportunity Approach and Analysis (25</a:t>
            </a:r>
            <a:r>
              <a:rPr lang="en-US" sz="3200" dirty="0" smtClean="0"/>
              <a:t>%)</a:t>
            </a:r>
          </a:p>
          <a:p>
            <a:r>
              <a:rPr lang="en-US" sz="3200" dirty="0"/>
              <a:t>Solution (25</a:t>
            </a:r>
            <a:r>
              <a:rPr lang="en-US" sz="3200" dirty="0" smtClean="0"/>
              <a:t>%)</a:t>
            </a:r>
            <a:endParaRPr lang="en-US" sz="3200" dirty="0"/>
          </a:p>
          <a:p>
            <a:r>
              <a:rPr lang="en-US" sz="3200" dirty="0"/>
              <a:t>Implementation and Impact (25</a:t>
            </a:r>
            <a:r>
              <a:rPr lang="en-US" sz="3200" dirty="0" smtClean="0"/>
              <a:t>%)</a:t>
            </a:r>
          </a:p>
          <a:p>
            <a:r>
              <a:rPr lang="en-US" sz="3200" dirty="0"/>
              <a:t>Presentation (25%)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 Global Health Supply Chain Summit</a:t>
            </a:r>
          </a:p>
          <a:p>
            <a:pPr>
              <a:defRPr/>
            </a:pPr>
            <a:r>
              <a:rPr lang="en-US" smtClean="0"/>
              <a:t>Lusaka, Zambia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9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Judges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Professor </a:t>
            </a:r>
            <a:r>
              <a:rPr lang="en-US" sz="2800" b="1" dirty="0" err="1" smtClean="0"/>
              <a:t>Jeremie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Gallien</a:t>
            </a:r>
            <a:r>
              <a:rPr lang="en-US" sz="2800" dirty="0" smtClean="0"/>
              <a:t>, London Business School</a:t>
            </a:r>
          </a:p>
          <a:p>
            <a:r>
              <a:rPr lang="en-US" sz="2800" b="1" dirty="0"/>
              <a:t>Hitesh </a:t>
            </a:r>
            <a:r>
              <a:rPr lang="en-US" sz="2800" b="1" dirty="0" err="1" smtClean="0"/>
              <a:t>Hurkchand</a:t>
            </a:r>
            <a:r>
              <a:rPr lang="en-US" sz="2800" dirty="0" smtClean="0"/>
              <a:t>, </a:t>
            </a:r>
            <a:r>
              <a:rPr lang="en-US" sz="2800" dirty="0"/>
              <a:t>Principal consultant to UNICEF &amp; ARC </a:t>
            </a:r>
            <a:endParaRPr lang="en-US" sz="2800" dirty="0" smtClean="0"/>
          </a:p>
          <a:p>
            <a:r>
              <a:rPr lang="en-US" sz="2800" b="1" dirty="0"/>
              <a:t>Abraham </a:t>
            </a:r>
            <a:r>
              <a:rPr lang="en-US" sz="2800" b="1" dirty="0" err="1" smtClean="0"/>
              <a:t>Okore</a:t>
            </a:r>
            <a:r>
              <a:rPr lang="en-US" sz="2800" dirty="0" smtClean="0"/>
              <a:t>, CEO, Pyramid Pharma</a:t>
            </a:r>
          </a:p>
          <a:p>
            <a:r>
              <a:rPr lang="en-US" sz="2800" b="1" dirty="0"/>
              <a:t>Linus </a:t>
            </a:r>
            <a:r>
              <a:rPr lang="en-US" sz="2800" b="1" dirty="0" err="1" smtClean="0"/>
              <a:t>Odoemene</a:t>
            </a:r>
            <a:r>
              <a:rPr lang="en-US" sz="2800" dirty="0" smtClean="0"/>
              <a:t>, </a:t>
            </a:r>
            <a:r>
              <a:rPr lang="en-US" sz="2800" dirty="0"/>
              <a:t>National Coordinator at Nigeria Supply Chain Integration Project - a Supply Chain Strategist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 Global Health Supply Chain Summit</a:t>
            </a:r>
          </a:p>
          <a:p>
            <a:pPr>
              <a:defRPr/>
            </a:pPr>
            <a:r>
              <a:rPr lang="en-US" smtClean="0"/>
              <a:t>Lusaka, Zambia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 select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62450"/>
          </a:xfrm>
        </p:spPr>
        <p:txBody>
          <a:bodyPr/>
          <a:lstStyle/>
          <a:p>
            <a:r>
              <a:rPr lang="en-US" sz="1900" b="1" dirty="0"/>
              <a:t>Ownership!! </a:t>
            </a:r>
            <a:r>
              <a:rPr lang="en-US" sz="1900" dirty="0"/>
              <a:t>Meaning the Client has taken complete ownership of the project </a:t>
            </a:r>
            <a:endParaRPr lang="en-US" sz="1900" b="1" dirty="0" smtClean="0"/>
          </a:p>
          <a:p>
            <a:r>
              <a:rPr lang="en-US" sz="1900" b="1" dirty="0" smtClean="0"/>
              <a:t>Ownership</a:t>
            </a:r>
            <a:r>
              <a:rPr lang="en-US" sz="1900" b="1" dirty="0"/>
              <a:t>, scalability under current financial climate in </a:t>
            </a:r>
            <a:r>
              <a:rPr lang="en-US" sz="1900" b="1" dirty="0" smtClean="0"/>
              <a:t>the country</a:t>
            </a:r>
          </a:p>
          <a:p>
            <a:r>
              <a:rPr lang="en-US" sz="1900" b="1" dirty="0" smtClean="0"/>
              <a:t>Use </a:t>
            </a:r>
            <a:r>
              <a:rPr lang="en-US" sz="1900" b="1" dirty="0"/>
              <a:t>of technology (cloud based, tablets) at scale, that the government is using a single system</a:t>
            </a:r>
            <a:r>
              <a:rPr lang="en-US" sz="1900" dirty="0"/>
              <a:t>, also in the current financial climate where it is expected that there would be fragmentation. </a:t>
            </a:r>
            <a:endParaRPr lang="en-US" sz="1900" dirty="0" smtClean="0"/>
          </a:p>
          <a:p>
            <a:r>
              <a:rPr lang="en-US" sz="1900" dirty="0" smtClean="0"/>
              <a:t>There </a:t>
            </a:r>
            <a:r>
              <a:rPr lang="en-US" sz="1900" dirty="0"/>
              <a:t>are of course things that we should question such as the practical application and cost of the system, yet under the current circumstances, </a:t>
            </a:r>
            <a:r>
              <a:rPr lang="en-US" sz="1900" b="1" dirty="0"/>
              <a:t>the Government has shown leadership to direct donor investments according to their strategy and not the other way around</a:t>
            </a:r>
            <a:r>
              <a:rPr lang="en-US" sz="1900" dirty="0"/>
              <a:t>. Compared to other countries of this size in the region, this is promising. </a:t>
            </a:r>
            <a:endParaRPr lang="en-US" sz="1900" dirty="0" smtClean="0"/>
          </a:p>
          <a:p>
            <a:r>
              <a:rPr lang="en-US" sz="1900" b="1" dirty="0"/>
              <a:t>Project has been scaled up gradually </a:t>
            </a:r>
            <a:r>
              <a:rPr lang="en-US" sz="1900" dirty="0"/>
              <a:t>as evidence of its merit </a:t>
            </a:r>
            <a:r>
              <a:rPr lang="en-US" sz="1900" dirty="0" smtClean="0"/>
              <a:t>emerged</a:t>
            </a:r>
          </a:p>
          <a:p>
            <a:r>
              <a:rPr lang="en-US" sz="1900" dirty="0"/>
              <a:t>Presenter demonstrated </a:t>
            </a:r>
            <a:r>
              <a:rPr lang="en-US" sz="1900" dirty="0" smtClean="0"/>
              <a:t>a </a:t>
            </a:r>
            <a:r>
              <a:rPr lang="en-US" sz="1900" b="1" dirty="0" smtClean="0"/>
              <a:t>commendable </a:t>
            </a:r>
            <a:r>
              <a:rPr lang="en-US" sz="1900" b="1" dirty="0"/>
              <a:t>level of articulation </a:t>
            </a:r>
            <a:r>
              <a:rPr lang="en-US" sz="1900" dirty="0"/>
              <a:t>of subject </a:t>
            </a:r>
            <a:r>
              <a:rPr lang="en-US" sz="1900" dirty="0" smtClean="0"/>
              <a:t>matter &amp; </a:t>
            </a:r>
            <a:r>
              <a:rPr lang="en-US" sz="1900" b="1" dirty="0" smtClean="0"/>
              <a:t>confidence</a:t>
            </a:r>
          </a:p>
          <a:p>
            <a:endParaRPr lang="en-US" sz="1900" dirty="0"/>
          </a:p>
          <a:p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 Global Health Supply Chain Summit</a:t>
            </a:r>
          </a:p>
          <a:p>
            <a:pPr>
              <a:defRPr/>
            </a:pPr>
            <a:r>
              <a:rPr lang="en-US" smtClean="0"/>
              <a:t>Lusaka, Zambia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WINNER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3550"/>
            <a:ext cx="8077200" cy="436245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Implementing </a:t>
            </a:r>
            <a:r>
              <a:rPr lang="en-US" sz="3200" b="1" dirty="0" err="1"/>
              <a:t>eLMIS</a:t>
            </a:r>
            <a:r>
              <a:rPr lang="en-US" sz="3200" b="1" dirty="0"/>
              <a:t> to Improve Data Visibility and the Health Supply Chain: Lessons from Mozambique</a:t>
            </a:r>
            <a:endParaRPr lang="en-US" sz="3200" dirty="0"/>
          </a:p>
          <a:p>
            <a:pPr marL="457200" lvl="1" indent="0" algn="ctr">
              <a:buNone/>
            </a:pPr>
            <a:r>
              <a:rPr lang="en-US" sz="2800" i="1" dirty="0"/>
              <a:t>Antonio Langa</a:t>
            </a:r>
            <a:r>
              <a:rPr lang="en-US" sz="2800" i="1" baseline="30000" dirty="0"/>
              <a:t>1</a:t>
            </a:r>
            <a:r>
              <a:rPr lang="en-US" sz="2800" i="1" dirty="0"/>
              <a:t>, Dianna Lourenco</a:t>
            </a:r>
            <a:r>
              <a:rPr lang="en-US" sz="2800" i="1" baseline="30000" dirty="0"/>
              <a:t>2</a:t>
            </a:r>
            <a:r>
              <a:rPr lang="en-US" sz="2800" i="1" dirty="0"/>
              <a:t>, </a:t>
            </a:r>
            <a:r>
              <a:rPr lang="en-US" sz="2800" i="1" dirty="0" err="1"/>
              <a:t>Brana</a:t>
            </a:r>
            <a:r>
              <a:rPr lang="en-US" sz="2800" i="1" dirty="0"/>
              <a:t> Santos</a:t>
            </a:r>
            <a:r>
              <a:rPr lang="en-US" sz="2800" i="1" baseline="30000" dirty="0"/>
              <a:t>3</a:t>
            </a:r>
            <a:endParaRPr lang="en-US" sz="3200" dirty="0"/>
          </a:p>
          <a:p>
            <a:pPr marL="914400" lvl="2" indent="0" algn="ctr">
              <a:buNone/>
            </a:pPr>
            <a:r>
              <a:rPr lang="en-US" sz="2400" baseline="30000" dirty="0"/>
              <a:t>1</a:t>
            </a:r>
            <a:r>
              <a:rPr lang="en-US" sz="2400" dirty="0"/>
              <a:t>GHSC-PSM Mozambique, </a:t>
            </a:r>
            <a:r>
              <a:rPr lang="en-US" sz="2400" baseline="30000" dirty="0"/>
              <a:t>2 </a:t>
            </a:r>
            <a:r>
              <a:rPr lang="en-US" sz="2400" dirty="0"/>
              <a:t>SIGLUS Manager, </a:t>
            </a:r>
            <a:r>
              <a:rPr lang="en-US" sz="2400" baseline="30000" dirty="0"/>
              <a:t>3</a:t>
            </a:r>
            <a:r>
              <a:rPr lang="en-US" sz="2400" dirty="0"/>
              <a:t>CMAM Deputy Director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2018 Global Health Supply Chain Summit</a:t>
            </a:r>
          </a:p>
          <a:p>
            <a:pPr>
              <a:defRPr/>
            </a:pPr>
            <a:r>
              <a:rPr lang="en-US" smtClean="0"/>
              <a:t>Lusaka, Zambia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4191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2018 Global Health Supply Chain Summit</a:t>
            </a:r>
          </a:p>
          <a:p>
            <a:pPr>
              <a:defRPr/>
            </a:pPr>
            <a:r>
              <a:rPr lang="en-US" dirty="0"/>
              <a:t>Lusaka, Zambia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615" y="4368800"/>
            <a:ext cx="2471737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52938"/>
            <a:ext cx="21463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2286000" y="76200"/>
            <a:ext cx="457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A2A8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980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200" b="1">
                <a:solidFill>
                  <a:srgbClr val="FFC000"/>
                </a:solidFill>
                <a:latin typeface="Calibri" panose="020F0502020204030204" pitchFamily="34" charset="0"/>
              </a:rPr>
              <a:t>Thanks to our generous sponsors</a:t>
            </a:r>
            <a:endParaRPr lang="en-US" altLang="en-US" sz="2800" b="1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35138"/>
            <a:ext cx="392112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" descr="Screen Shot 2017-08-23 at 10.46.09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00" y="1447800"/>
            <a:ext cx="25654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97250"/>
            <a:ext cx="21907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68450"/>
            <a:ext cx="1423988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3074988"/>
            <a:ext cx="312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84616" y="4271431"/>
            <a:ext cx="831316" cy="103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5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7268</TotalTime>
  <Words>362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Arial Black</vt:lpstr>
      <vt:lpstr>Calibri</vt:lpstr>
      <vt:lpstr>Ravie</vt:lpstr>
      <vt:lpstr>Times</vt:lpstr>
      <vt:lpstr>Blank</vt:lpstr>
      <vt:lpstr>Custom Design</vt:lpstr>
      <vt:lpstr>CLICK TO ADD TITLE</vt:lpstr>
      <vt:lpstr>2018 Prize Competition</vt:lpstr>
      <vt:lpstr>Four Judging Criterion</vt:lpstr>
      <vt:lpstr>Four Judges</vt:lpstr>
      <vt:lpstr>Judges select comments</vt:lpstr>
      <vt:lpstr>WINNER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USAID | DELIVER PROJECT PowerPoint Presentation template, Task Order 3, June 2007</dc:title>
  <dc:subject>Template for PPTs with PMI logo</dc:subject>
  <dc:creator>USAID | DELIVER PROJECT</dc:creator>
  <cp:keywords>USAID, Deliver, PowerPoint, template, Task Order 3</cp:keywords>
  <cp:lastModifiedBy>User</cp:lastModifiedBy>
  <cp:revision>263</cp:revision>
  <cp:lastPrinted>2012-10-05T15:38:11Z</cp:lastPrinted>
  <dcterms:created xsi:type="dcterms:W3CDTF">2004-09-17T20:07:42Z</dcterms:created>
  <dcterms:modified xsi:type="dcterms:W3CDTF">2018-11-29T16:40:04Z</dcterms:modified>
</cp:coreProperties>
</file>