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83" r:id="rId2"/>
  </p:sldMasterIdLst>
  <p:notesMasterIdLst>
    <p:notesMasterId r:id="rId21"/>
  </p:notesMasterIdLst>
  <p:handoutMasterIdLst>
    <p:handoutMasterId r:id="rId22"/>
  </p:handoutMasterIdLst>
  <p:sldIdLst>
    <p:sldId id="257" r:id="rId3"/>
    <p:sldId id="282" r:id="rId4"/>
    <p:sldId id="302" r:id="rId5"/>
    <p:sldId id="316" r:id="rId6"/>
    <p:sldId id="308" r:id="rId7"/>
    <p:sldId id="292" r:id="rId8"/>
    <p:sldId id="294" r:id="rId9"/>
    <p:sldId id="318" r:id="rId10"/>
    <p:sldId id="317" r:id="rId11"/>
    <p:sldId id="293" r:id="rId12"/>
    <p:sldId id="319" r:id="rId13"/>
    <p:sldId id="323" r:id="rId14"/>
    <p:sldId id="325" r:id="rId15"/>
    <p:sldId id="324" r:id="rId16"/>
    <p:sldId id="327" r:id="rId17"/>
    <p:sldId id="328" r:id="rId18"/>
    <p:sldId id="326" r:id="rId19"/>
    <p:sldId id="307" r:id="rId20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" panose="02020603050405020304" pitchFamily="18" charset="0"/>
        <a:ea typeface="MS PGothic" panose="020B0600070205080204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07B6B09-0A30-4A74-B8B5-F2291F77CD51}">
          <p14:sldIdLst>
            <p14:sldId id="257"/>
            <p14:sldId id="282"/>
            <p14:sldId id="302"/>
            <p14:sldId id="316"/>
            <p14:sldId id="308"/>
            <p14:sldId id="292"/>
            <p14:sldId id="294"/>
            <p14:sldId id="318"/>
            <p14:sldId id="317"/>
            <p14:sldId id="293"/>
            <p14:sldId id="319"/>
            <p14:sldId id="323"/>
            <p14:sldId id="325"/>
            <p14:sldId id="324"/>
            <p14:sldId id="327"/>
            <p14:sldId id="328"/>
            <p14:sldId id="326"/>
          </p14:sldIdLst>
        </p14:section>
        <p14:section name="Old" id="{7C40B07F-9B59-41C8-B5E6-E3B2E7FD3832}">
          <p14:sldIdLst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A82"/>
    <a:srgbClr val="5858C8"/>
    <a:srgbClr val="6363CB"/>
    <a:srgbClr val="003300"/>
    <a:srgbClr val="009900"/>
    <a:srgbClr val="F69200"/>
    <a:srgbClr val="FAFAFA"/>
    <a:srgbClr val="F7F7F7"/>
    <a:srgbClr val="FFFFFF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7" autoAdjust="0"/>
    <p:restoredTop sz="95013" autoAdjust="0"/>
  </p:normalViewPr>
  <p:slideViewPr>
    <p:cSldViewPr showGuides="1">
      <p:cViewPr varScale="1">
        <p:scale>
          <a:sx n="116" d="100"/>
          <a:sy n="116" d="100"/>
        </p:scale>
        <p:origin x="1776" y="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55" d="100"/>
          <a:sy n="55" d="100"/>
        </p:scale>
        <p:origin x="-2538" y="-96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>
            <a:extLst>
              <a:ext uri="{FF2B5EF4-FFF2-40B4-BE49-F238E27FC236}">
                <a16:creationId xmlns:a16="http://schemas.microsoft.com/office/drawing/2014/main" xmlns="" id="{3D228491-EDF7-434E-8FE1-E2268D6ADC2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defTabSz="912187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xmlns="" id="{7E324A86-DB1B-4594-9B2B-A55652A4559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6050" y="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algn="r" defTabSz="912187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xmlns="" id="{F8085AAF-3603-448C-B8BA-EE71E4A798F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650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defTabSz="912187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3" name="Rectangle 5">
            <a:extLst>
              <a:ext uri="{FF2B5EF4-FFF2-40B4-BE49-F238E27FC236}">
                <a16:creationId xmlns:a16="http://schemas.microsoft.com/office/drawing/2014/main" xmlns="" id="{4CC56B64-AB07-4235-92D5-309636C5EBB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6050" y="882650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fld id="{54EC1A9A-353A-4BF5-AEB8-3A252818FA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7808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>
            <a:extLst>
              <a:ext uri="{FF2B5EF4-FFF2-40B4-BE49-F238E27FC236}">
                <a16:creationId xmlns:a16="http://schemas.microsoft.com/office/drawing/2014/main" xmlns="" id="{6152E2F9-8121-4248-AB2C-16DF4DE6A65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defTabSz="912187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xmlns="" id="{A01771CC-A6EB-4B60-9E53-4C33112155C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56050" y="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>
            <a:lvl1pPr algn="r" defTabSz="912187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xmlns="" id="{BE41BC48-D6C4-4D28-A59F-73CC06DDE34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/>
          </a:extLst>
        </p:spPr>
      </p:sp>
      <p:sp>
        <p:nvSpPr>
          <p:cNvPr id="129029" name="Rectangle 5">
            <a:extLst>
              <a:ext uri="{FF2B5EF4-FFF2-40B4-BE49-F238E27FC236}">
                <a16:creationId xmlns:a16="http://schemas.microsoft.com/office/drawing/2014/main" xmlns="" id="{FF28F5E0-EA1E-4337-9B64-1C1DD750F26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13250"/>
            <a:ext cx="5172075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9030" name="Rectangle 6">
            <a:extLst>
              <a:ext uri="{FF2B5EF4-FFF2-40B4-BE49-F238E27FC236}">
                <a16:creationId xmlns:a16="http://schemas.microsoft.com/office/drawing/2014/main" xmlns="" id="{418E1B62-D885-42C6-9222-7D1FD103339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650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defTabSz="912187">
              <a:defRPr sz="1200">
                <a:latin typeface="Times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9031" name="Rectangle 7">
            <a:extLst>
              <a:ext uri="{FF2B5EF4-FFF2-40B4-BE49-F238E27FC236}">
                <a16:creationId xmlns:a16="http://schemas.microsoft.com/office/drawing/2014/main" xmlns="" id="{A7E41381-85D9-4B90-947E-AC790F0163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6050" y="8826500"/>
            <a:ext cx="3041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7" tIns="45644" rIns="91287" bIns="45644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/>
            </a:lvl1pPr>
          </a:lstStyle>
          <a:p>
            <a:pPr>
              <a:defRPr/>
            </a:pPr>
            <a:fld id="{AD991C0F-4FBE-4F7E-A362-D0945AD608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5229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EC0F7B63-707A-42B5-8670-DF9E468977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xmlns="" id="{E0029330-2998-424E-98E7-48046E1C3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MS PGothic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xmlns="" id="{862F0431-549F-4EDF-808C-6FEF937771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F41191F2-F77A-4372-812D-F65E507C0C92}" type="slidenum">
              <a:rPr lang="en-US" altLang="en-US" sz="1200" smtClean="0"/>
              <a:pPr>
                <a:defRPr/>
              </a:pPr>
              <a:t>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54140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51970B13-2527-4117-8AB9-F80ADA563D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xmlns="" id="{2B91759A-8E7E-4658-ADCF-53ACC4FDF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Times" charset="0"/>
              <a:ea typeface="MS PGothic" charset="0"/>
            </a:endParaRPr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xmlns="" id="{D00A0350-585F-4FA2-B7A5-5EC5015E33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fld id="{01AF947F-EB55-4413-BB8F-8DD44342FE54}" type="slidenum">
              <a:rPr lang="en-US" altLang="en-US" sz="1200" smtClean="0"/>
              <a:pPr>
                <a:defRPr/>
              </a:pPr>
              <a:t>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684900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xmlns="" id="{FAEB3191-B45E-4D6A-B544-19E7C18A1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E9611E03-813E-4943-AAB1-17B47A5214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ZA" altLang="en-US"/>
              <a:t>2% real time data; 10% complete data (calculate based on the Nr of sites with SIMAM; remaining paper based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85130BE0-548D-4128-A57C-0EE2DDE198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911225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13FCBCA6-2379-416E-B756-D8666D92A5B5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7205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B03CD28-079A-46E9-9AC4-D0E2DF4EF98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76200"/>
            <a:ext cx="9144000" cy="6858000"/>
          </a:xfrm>
          <a:prstGeom prst="rect">
            <a:avLst/>
          </a:prstGeom>
          <a:gradFill rotWithShape="0">
            <a:gsLst>
              <a:gs pos="0">
                <a:srgbClr val="2A2A82"/>
              </a:gs>
              <a:gs pos="100000">
                <a:schemeClr val="bg1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426A85B-62DB-4185-9FD2-7B4777C43C8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5800" y="609600"/>
            <a:ext cx="7772400" cy="541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168236C3-A3F6-45B3-A9C5-3921EA7B3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3048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3962400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4000" smtClean="0">
                <a:solidFill>
                  <a:srgbClr val="2A2A82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783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2AA6A3F-54CE-4493-906E-A03B20E04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AD06630-C8C2-4880-82D4-ECA9B98C64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2018 Global Health Supply Chain Summit</a:t>
            </a:r>
          </a:p>
          <a:p>
            <a:pPr>
              <a:defRPr/>
            </a:pPr>
            <a:r>
              <a:rPr lang="en-US"/>
              <a:t>Lusaka, Zambia 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F4A3744-7D54-4070-977B-ABFB0CE74F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CEAA31C-1651-4B55-AC5D-1578EBB8DE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7802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C65A738B-3688-4900-A2A2-741644677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50C359DE-26D7-4536-933F-D631274B5D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2018 Global Health Supply Chain Summit</a:t>
            </a:r>
          </a:p>
          <a:p>
            <a:pPr>
              <a:defRPr/>
            </a:pPr>
            <a:r>
              <a:rPr lang="en-US"/>
              <a:t>Lusaka, Zambia 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A8BBAF5-7E4F-4127-BB0A-D36035FF07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EB4B76A-C95F-4236-AFC0-1301D0E5C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274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48801AF-45F4-48B9-9B28-94FEA6669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E7E6F6B4-2601-4287-BB10-C45355D9B1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2018 Global Health Supply Chain Summit</a:t>
            </a:r>
          </a:p>
          <a:p>
            <a:pPr>
              <a:defRPr/>
            </a:pPr>
            <a:r>
              <a:rPr lang="en-US"/>
              <a:t>Lusaka, Zambia 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0E464E9-2AC5-4060-BD92-881FD3EE1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D43CB0-A51B-4943-88BB-723D3079AC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65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>
            <a:extLst>
              <a:ext uri="{FF2B5EF4-FFF2-40B4-BE49-F238E27FC236}">
                <a16:creationId xmlns:a16="http://schemas.microsoft.com/office/drawing/2014/main" xmlns="" id="{0F0427B9-0EF6-4AF8-B0DD-321C3904D0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2A2A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0065B760-F896-4BB3-8F60-F8A55B6C32D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E9CDD2A7-0220-4E60-A429-FDAF1EBB3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70038" y="304800"/>
            <a:ext cx="73453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xmlns="" id="{442305BE-7AE9-44D4-BAEA-37FCE21E0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33550"/>
            <a:ext cx="7772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0D6C3686-E989-42C5-AF01-1B640CC0F3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95600" y="6248400"/>
            <a:ext cx="3352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2018  Global Health Supply Chain Summit </a:t>
            </a:r>
          </a:p>
          <a:p>
            <a:pPr>
              <a:defRPr/>
            </a:pPr>
            <a:r>
              <a:rPr lang="en-US"/>
              <a:t>Lusaka, Zambia 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95A2F24-0A1C-4A2E-8942-A4475269F94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C69F0A-2FA5-41AA-BA68-042BDBCCA9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10">
            <a:extLst>
              <a:ext uri="{FF2B5EF4-FFF2-40B4-BE49-F238E27FC236}">
                <a16:creationId xmlns:a16="http://schemas.microsoft.com/office/drawing/2014/main" xmlns="" id="{397A94B1-C4BB-4A90-A907-755EE910B2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371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8F8F8"/>
          </a:solidFill>
          <a:latin typeface="Arial Black" pitchFamily="34" charset="0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8F8F8"/>
          </a:solidFill>
          <a:latin typeface="Arial Black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8F8F8"/>
          </a:solidFill>
          <a:latin typeface="Arial Black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8F8F8"/>
          </a:solidFill>
          <a:latin typeface="Arial Black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8F8F8"/>
          </a:solidFill>
          <a:latin typeface="Arial Black" pitchFamily="34" charset="0"/>
          <a:ea typeface="MS PGothic" pitchFamily="34" charset="-128"/>
          <a:cs typeface="MS PGothic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A2A82"/>
        </a:buClr>
        <a:buChar char="•"/>
        <a:defRPr sz="2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9801"/>
        </a:buClr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xmlns="" id="{E0A993D0-DD8B-4D4B-8A02-D343EC7EB6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rgbClr val="2A2A8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xmlns="" id="{EC31F087-771C-4256-8FFB-8819408F6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70038" y="304800"/>
            <a:ext cx="7345362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2" name="Rectangle 3">
            <a:extLst>
              <a:ext uri="{FF2B5EF4-FFF2-40B4-BE49-F238E27FC236}">
                <a16:creationId xmlns:a16="http://schemas.microsoft.com/office/drawing/2014/main" xmlns="" id="{DC488F5B-6706-4863-864D-926B54048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33550"/>
            <a:ext cx="77724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53" name="Picture 10">
            <a:extLst>
              <a:ext uri="{FF2B5EF4-FFF2-40B4-BE49-F238E27FC236}">
                <a16:creationId xmlns:a16="http://schemas.microsoft.com/office/drawing/2014/main" xmlns="" id="{B57A25F9-5B4C-4A10-B59A-8A3DD0ED7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371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2A2A82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C00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Calibri" panose="020F0502020204030204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Calibri" panose="020F0502020204030204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.png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lmis.cmam.gov.mz/public/pages/login.html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B0C1590-1981-44CD-9931-E9CEEFD7ADEF}"/>
              </a:ext>
            </a:extLst>
          </p:cNvPr>
          <p:cNvSpPr/>
          <p:nvPr/>
        </p:nvSpPr>
        <p:spPr bwMode="auto">
          <a:xfrm>
            <a:off x="686673" y="533400"/>
            <a:ext cx="7772400" cy="5410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914400"/>
            <a:ext cx="4878546" cy="1787435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C71D91D9-E1A6-4870-A896-EA484241440C}"/>
              </a:ext>
            </a:extLst>
          </p:cNvPr>
          <p:cNvSpPr txBox="1">
            <a:spLocks/>
          </p:cNvSpPr>
          <p:nvPr/>
        </p:nvSpPr>
        <p:spPr>
          <a:xfrm>
            <a:off x="686673" y="5791200"/>
            <a:ext cx="7758418" cy="762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latin typeface="Calibri" panose="020F0502020204030204" pitchFamily="34" charset="0"/>
              </a:rPr>
              <a:t>2018 Global Health Supply Chain Summit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1400" b="1" dirty="0" smtClean="0">
                <a:latin typeface="Calibri" panose="020F0502020204030204" pitchFamily="34" charset="0"/>
              </a:rPr>
              <a:t>Lusaka, Zambia </a:t>
            </a:r>
            <a:endParaRPr lang="en-US" sz="1400" b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71CD38A-8E15-4426-8198-C34871FE0BAF}"/>
              </a:ext>
            </a:extLst>
          </p:cNvPr>
          <p:cNvSpPr/>
          <p:nvPr/>
        </p:nvSpPr>
        <p:spPr bwMode="auto">
          <a:xfrm>
            <a:off x="-1760" y="998225"/>
            <a:ext cx="9144000" cy="576587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842" y="15682"/>
            <a:ext cx="7345362" cy="9144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odafone Rg" pitchFamily="34" charset="0"/>
              </a:rPr>
              <a:t>Mobile solution for end-to-end Visibility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29388"/>
            <a:ext cx="9144000" cy="328612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grpSp>
        <p:nvGrpSpPr>
          <p:cNvPr id="24607" name="Group 71">
            <a:extLst>
              <a:ext uri="{FF2B5EF4-FFF2-40B4-BE49-F238E27FC236}">
                <a16:creationId xmlns:a16="http://schemas.microsoft.com/office/drawing/2014/main" xmlns="" id="{918061ED-3202-4C24-AA22-AFECC3DF678C}"/>
              </a:ext>
            </a:extLst>
          </p:cNvPr>
          <p:cNvGrpSpPr>
            <a:grpSpLocks/>
          </p:cNvGrpSpPr>
          <p:nvPr/>
        </p:nvGrpSpPr>
        <p:grpSpPr bwMode="auto">
          <a:xfrm>
            <a:off x="7482055" y="2803678"/>
            <a:ext cx="960437" cy="1781176"/>
            <a:chOff x="3919131" y="1289488"/>
            <a:chExt cx="2295127" cy="5205778"/>
          </a:xfrm>
        </p:grpSpPr>
        <p:sp>
          <p:nvSpPr>
            <p:cNvPr id="78" name="Rounded Rectangle 89">
              <a:extLst>
                <a:ext uri="{FF2B5EF4-FFF2-40B4-BE49-F238E27FC236}">
                  <a16:creationId xmlns:a16="http://schemas.microsoft.com/office/drawing/2014/main" xmlns="" id="{C2505546-0B77-4571-98AA-431C4C6E3947}"/>
                </a:ext>
              </a:extLst>
            </p:cNvPr>
            <p:cNvSpPr/>
            <p:nvPr/>
          </p:nvSpPr>
          <p:spPr bwMode="auto">
            <a:xfrm>
              <a:off x="4514725" y="6397833"/>
              <a:ext cx="102428" cy="97433"/>
            </a:xfrm>
            <a:prstGeom prst="roundRect">
              <a:avLst/>
            </a:prstGeom>
            <a:no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1400"/>
            </a:p>
          </p:txBody>
        </p:sp>
        <p:sp>
          <p:nvSpPr>
            <p:cNvPr id="76" name="Freeform 87">
              <a:extLst>
                <a:ext uri="{FF2B5EF4-FFF2-40B4-BE49-F238E27FC236}">
                  <a16:creationId xmlns:a16="http://schemas.microsoft.com/office/drawing/2014/main" xmlns="" id="{A9348BF5-061B-43A7-9323-9C1B5B006BAF}"/>
                </a:ext>
              </a:extLst>
            </p:cNvPr>
            <p:cNvSpPr/>
            <p:nvPr/>
          </p:nvSpPr>
          <p:spPr>
            <a:xfrm>
              <a:off x="3919131" y="1289488"/>
              <a:ext cx="2295127" cy="2909112"/>
            </a:xfrm>
            <a:custGeom>
              <a:avLst/>
              <a:gdLst>
                <a:gd name="connsiteX0" fmla="*/ 0 w 2296537"/>
                <a:gd name="connsiteY0" fmla="*/ 0 h 2906437"/>
                <a:gd name="connsiteX1" fmla="*/ 2121915 w 2296537"/>
                <a:gd name="connsiteY1" fmla="*/ 0 h 2906437"/>
                <a:gd name="connsiteX2" fmla="*/ 2296537 w 2296537"/>
                <a:gd name="connsiteY2" fmla="*/ 174622 h 2906437"/>
                <a:gd name="connsiteX3" fmla="*/ 2296537 w 2296537"/>
                <a:gd name="connsiteY3" fmla="*/ 2906437 h 290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96537" h="2906437">
                  <a:moveTo>
                    <a:pt x="0" y="0"/>
                  </a:moveTo>
                  <a:lnTo>
                    <a:pt x="2121915" y="0"/>
                  </a:lnTo>
                  <a:cubicBezTo>
                    <a:pt x="2218356" y="0"/>
                    <a:pt x="2296537" y="78181"/>
                    <a:pt x="2296537" y="174622"/>
                  </a:cubicBezTo>
                  <a:lnTo>
                    <a:pt x="2296537" y="2906437"/>
                  </a:lnTo>
                  <a:close/>
                </a:path>
              </a:pathLst>
            </a:custGeom>
            <a:solidFill>
              <a:schemeClr val="bg1">
                <a:lumMod val="9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2400"/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688C2B4-5448-403E-89E0-9CF2AD7A7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0EDDB33-E68B-40D6-831A-A4ABB41057B8}"/>
              </a:ext>
            </a:extLst>
          </p:cNvPr>
          <p:cNvGrpSpPr/>
          <p:nvPr/>
        </p:nvGrpSpPr>
        <p:grpSpPr>
          <a:xfrm>
            <a:off x="4766346" y="4078374"/>
            <a:ext cx="2910684" cy="2366280"/>
            <a:chOff x="4766346" y="4078374"/>
            <a:chExt cx="2910684" cy="2366280"/>
          </a:xfrm>
        </p:grpSpPr>
        <p:sp>
          <p:nvSpPr>
            <p:cNvPr id="62" name="TextBox 9">
              <a:extLst>
                <a:ext uri="{FF2B5EF4-FFF2-40B4-BE49-F238E27FC236}">
                  <a16:creationId xmlns:a16="http://schemas.microsoft.com/office/drawing/2014/main" xmlns="" id="{60775F5F-C1B9-4FAC-A22C-2C2E381E7F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4249" y="5616110"/>
              <a:ext cx="1952781" cy="71558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ZA" sz="1050" b="1" dirty="0">
                  <a:latin typeface="+mn-lt"/>
                </a:rPr>
                <a:t>Monthly Requisition</a:t>
              </a:r>
            </a:p>
            <a:p>
              <a:pPr eaLnBrk="1" hangingPunct="1">
                <a:defRPr/>
              </a:pPr>
              <a:r>
                <a:rPr lang="en-US" sz="1000" dirty="0">
                  <a:latin typeface="+mn-lt"/>
                </a:rPr>
                <a:t>HF generate and send monthly or quarterly requisitions including quantities requested</a:t>
              </a:r>
              <a:endParaRPr lang="en-ZA" sz="1000" dirty="0">
                <a:latin typeface="+mn-lt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xmlns="" id="{6074AFF0-3A34-4F66-AA4F-CC7CFF1C8B1E}"/>
                </a:ext>
              </a:extLst>
            </p:cNvPr>
            <p:cNvSpPr/>
            <p:nvPr/>
          </p:nvSpPr>
          <p:spPr bwMode="auto">
            <a:xfrm>
              <a:off x="5066649" y="4837508"/>
              <a:ext cx="457200" cy="457200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sz="2400" b="1" dirty="0">
                  <a:latin typeface="+mj-lt"/>
                </a:rPr>
                <a:t>2</a:t>
              </a:r>
              <a:endParaRPr lang="en-US" sz="2400" b="1" dirty="0">
                <a:latin typeface="+mj-lt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D05CC65-9932-4D8A-B8FF-1780500CF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6346" y="5379442"/>
              <a:ext cx="872334" cy="1065212"/>
            </a:xfrm>
            <a:prstGeom prst="rect">
              <a:avLst/>
            </a:prstGeom>
          </p:spPr>
        </p:pic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659F949D-5169-449D-B2BE-946BEEAC9DB0}"/>
                </a:ext>
              </a:extLst>
            </p:cNvPr>
            <p:cNvCxnSpPr>
              <a:cxnSpLocks/>
              <a:stCxn id="59" idx="3"/>
              <a:endCxn id="61" idx="7"/>
            </p:cNvCxnSpPr>
            <p:nvPr/>
          </p:nvCxnSpPr>
          <p:spPr bwMode="auto">
            <a:xfrm flipH="1">
              <a:off x="5456894" y="4078374"/>
              <a:ext cx="1027107" cy="826089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A825669-E6BF-4258-8AAD-7114610F2F09}"/>
              </a:ext>
            </a:extLst>
          </p:cNvPr>
          <p:cNvGrpSpPr/>
          <p:nvPr/>
        </p:nvGrpSpPr>
        <p:grpSpPr>
          <a:xfrm>
            <a:off x="606406" y="1741306"/>
            <a:ext cx="2576434" cy="2288919"/>
            <a:chOff x="606406" y="1741306"/>
            <a:chExt cx="2576434" cy="2288919"/>
          </a:xfrm>
        </p:grpSpPr>
        <p:pic>
          <p:nvPicPr>
            <p:cNvPr id="24585" name="Picture 49">
              <a:extLst>
                <a:ext uri="{FF2B5EF4-FFF2-40B4-BE49-F238E27FC236}">
                  <a16:creationId xmlns:a16="http://schemas.microsoft.com/office/drawing/2014/main" xmlns="" id="{84E38ABF-63A2-4132-8F4B-365B3DC36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544" y="1741306"/>
              <a:ext cx="1205441" cy="973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F67BE915-AA9C-4455-BDD3-16CC4BC52687}"/>
                </a:ext>
              </a:extLst>
            </p:cNvPr>
            <p:cNvSpPr/>
            <p:nvPr/>
          </p:nvSpPr>
          <p:spPr bwMode="auto">
            <a:xfrm>
              <a:off x="2025679" y="2770089"/>
              <a:ext cx="457200" cy="457200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sz="2400" b="1" dirty="0">
                  <a:latin typeface="+mj-lt"/>
                </a:rPr>
                <a:t>4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47" name="TextBox 9">
              <a:extLst>
                <a:ext uri="{FF2B5EF4-FFF2-40B4-BE49-F238E27FC236}">
                  <a16:creationId xmlns:a16="http://schemas.microsoft.com/office/drawing/2014/main" xmlns="" id="{543548A0-61E8-4D9C-AE15-9ACBB7959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6406" y="2525363"/>
              <a:ext cx="1560513" cy="86995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ZA" sz="1050" b="1" dirty="0">
                  <a:latin typeface="+mn-lt"/>
                </a:rPr>
                <a:t>Monthly Requisition</a:t>
              </a:r>
            </a:p>
            <a:p>
              <a:pPr eaLnBrk="1" hangingPunct="1">
                <a:defRPr/>
              </a:pPr>
              <a:r>
                <a:rPr lang="en-US" sz="1000" dirty="0">
                  <a:latin typeface="+mn-lt"/>
                </a:rPr>
                <a:t>Provinces and Districts generates and send monthly or quarterly requisition</a:t>
              </a:r>
              <a:endParaRPr lang="en-ZA" sz="1000" dirty="0">
                <a:latin typeface="+mn-lt"/>
              </a:endParaRP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xmlns="" id="{B8C2B88F-1218-41F0-B496-EA94BDA9BEEB}"/>
                </a:ext>
              </a:extLst>
            </p:cNvPr>
            <p:cNvCxnSpPr>
              <a:cxnSpLocks/>
              <a:endCxn id="55" idx="5"/>
            </p:cNvCxnSpPr>
            <p:nvPr/>
          </p:nvCxnSpPr>
          <p:spPr bwMode="auto">
            <a:xfrm flipH="1" flipV="1">
              <a:off x="2415924" y="3160334"/>
              <a:ext cx="766916" cy="869891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ysDot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67FA3D3-F685-47A0-AEF9-3D8475E94FBA}"/>
              </a:ext>
            </a:extLst>
          </p:cNvPr>
          <p:cNvGrpSpPr/>
          <p:nvPr/>
        </p:nvGrpSpPr>
        <p:grpSpPr>
          <a:xfrm>
            <a:off x="2356714" y="1186611"/>
            <a:ext cx="4899189" cy="2843614"/>
            <a:chOff x="2356714" y="1186611"/>
            <a:chExt cx="4899189" cy="2843614"/>
          </a:xfrm>
        </p:grpSpPr>
        <p:pic>
          <p:nvPicPr>
            <p:cNvPr id="24593" name="Picture 57">
              <a:extLst>
                <a:ext uri="{FF2B5EF4-FFF2-40B4-BE49-F238E27FC236}">
                  <a16:creationId xmlns:a16="http://schemas.microsoft.com/office/drawing/2014/main" xmlns="" id="{67672438-1160-44FE-B9FA-5F22A8684B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6714" y="1286666"/>
              <a:ext cx="2563051" cy="148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Oval 66">
              <a:extLst>
                <a:ext uri="{FF2B5EF4-FFF2-40B4-BE49-F238E27FC236}">
                  <a16:creationId xmlns:a16="http://schemas.microsoft.com/office/drawing/2014/main" xmlns="" id="{A06BF321-2829-4CA5-BE2C-BA90973C941E}"/>
                </a:ext>
              </a:extLst>
            </p:cNvPr>
            <p:cNvSpPr/>
            <p:nvPr/>
          </p:nvSpPr>
          <p:spPr bwMode="auto">
            <a:xfrm>
              <a:off x="4681774" y="2154806"/>
              <a:ext cx="457200" cy="457200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sz="2400" b="1" dirty="0">
                  <a:latin typeface="+mj-lt"/>
                </a:rPr>
                <a:t>5</a:t>
              </a:r>
              <a:endParaRPr lang="en-US" sz="2400" b="1" dirty="0">
                <a:latin typeface="+mj-lt"/>
              </a:endParaRPr>
            </a:p>
          </p:txBody>
        </p:sp>
        <p:sp>
          <p:nvSpPr>
            <p:cNvPr id="68" name="TextBox 9">
              <a:extLst>
                <a:ext uri="{FF2B5EF4-FFF2-40B4-BE49-F238E27FC236}">
                  <a16:creationId xmlns:a16="http://schemas.microsoft.com/office/drawing/2014/main" xmlns="" id="{36A31C9B-ED03-47D4-85AC-9BB38C4C94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508" y="1186611"/>
              <a:ext cx="2326395" cy="1223963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ZA" sz="1050" b="1" dirty="0">
                  <a:latin typeface="+mn-lt"/>
                </a:rPr>
                <a:t>Distribution Plan</a:t>
              </a:r>
            </a:p>
            <a:p>
              <a:pPr eaLnBrk="1" hangingPunct="1">
                <a:defRPr/>
              </a:pPr>
              <a:r>
                <a:rPr lang="en-US" sz="1000" dirty="0">
                  <a:latin typeface="+mn-lt"/>
                </a:rPr>
                <a:t>Quantities to be delivery to provinces</a:t>
              </a:r>
              <a:endParaRPr lang="en-US" sz="1050" dirty="0">
                <a:latin typeface="+mn-lt"/>
              </a:endParaRPr>
            </a:p>
            <a:p>
              <a:pPr eaLnBrk="1" hangingPunct="1">
                <a:defRPr/>
              </a:pPr>
              <a:r>
                <a:rPr lang="pt-PT" sz="1050" b="1" dirty="0">
                  <a:latin typeface="+mn-lt"/>
                </a:rPr>
                <a:t>D</a:t>
              </a:r>
              <a:r>
                <a:rPr lang="en-US" sz="1050" b="1" dirty="0" err="1">
                  <a:latin typeface="+mn-lt"/>
                </a:rPr>
                <a:t>ata</a:t>
              </a:r>
              <a:r>
                <a:rPr lang="en-US" sz="1050" b="1" dirty="0">
                  <a:latin typeface="+mn-lt"/>
                </a:rPr>
                <a:t> Visibility</a:t>
              </a:r>
            </a:p>
            <a:p>
              <a:pPr eaLnBrk="1" hangingPunct="1">
                <a:defRPr/>
              </a:pPr>
              <a:r>
                <a:rPr lang="en-US" sz="1000" dirty="0">
                  <a:latin typeface="+mn-lt"/>
                </a:rPr>
                <a:t>Managers has data visibility of the Provinces, Districts and HF </a:t>
              </a:r>
            </a:p>
            <a:p>
              <a:pPr eaLnBrk="1" hangingPunct="1">
                <a:defRPr/>
              </a:pPr>
              <a:r>
                <a:rPr lang="pt-PT" sz="1050" b="1" dirty="0">
                  <a:latin typeface="+mn-lt"/>
                </a:rPr>
                <a:t>Master Data </a:t>
              </a:r>
              <a:r>
                <a:rPr lang="pt-PT" sz="1050" b="1" dirty="0" err="1">
                  <a:latin typeface="+mn-lt"/>
                </a:rPr>
                <a:t>Mngt</a:t>
              </a:r>
              <a:endParaRPr lang="en-US" sz="1050" b="1" dirty="0">
                <a:latin typeface="+mn-lt"/>
              </a:endParaRPr>
            </a:p>
            <a:p>
              <a:pPr eaLnBrk="1" hangingPunct="1">
                <a:defRPr/>
              </a:pPr>
              <a:endParaRPr lang="en-ZA" sz="1050" b="1" dirty="0">
                <a:latin typeface="+mn-lt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xmlns="" id="{CDB7D5D7-B466-436C-8617-7C3E8FB1F8FD}"/>
                </a:ext>
              </a:extLst>
            </p:cNvPr>
            <p:cNvCxnSpPr>
              <a:cxnSpLocks/>
              <a:stCxn id="67" idx="3"/>
            </p:cNvCxnSpPr>
            <p:nvPr/>
          </p:nvCxnSpPr>
          <p:spPr bwMode="auto">
            <a:xfrm flipH="1">
              <a:off x="3960991" y="2545051"/>
              <a:ext cx="787738" cy="148517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>
                  <a:lumMod val="75000"/>
                  <a:lumOff val="25000"/>
                </a:schemeClr>
              </a:solidFill>
              <a:prstDash val="sysDot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6887C6B-D518-4C74-AA39-FDD5C7C96816}"/>
              </a:ext>
            </a:extLst>
          </p:cNvPr>
          <p:cNvGrpSpPr/>
          <p:nvPr/>
        </p:nvGrpSpPr>
        <p:grpSpPr>
          <a:xfrm>
            <a:off x="249147" y="4259730"/>
            <a:ext cx="2651284" cy="2611423"/>
            <a:chOff x="104124" y="4223428"/>
            <a:chExt cx="2651284" cy="2611423"/>
          </a:xfrm>
        </p:grpSpPr>
        <p:sp>
          <p:nvSpPr>
            <p:cNvPr id="45" name="TextBox 9">
              <a:extLst>
                <a:ext uri="{FF2B5EF4-FFF2-40B4-BE49-F238E27FC236}">
                  <a16:creationId xmlns:a16="http://schemas.microsoft.com/office/drawing/2014/main" xmlns="" id="{60BC11DD-8A8B-460B-974D-95459EB22C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169" y="5265191"/>
              <a:ext cx="1936750" cy="1569660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2A2A82"/>
                </a:buClr>
                <a:buChar char="•"/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rgbClr val="FF9801"/>
                </a:buClr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ZA" altLang="en-US" sz="1000" b="1" dirty="0">
                  <a:cs typeface="Arial" panose="020B0604020202020204" pitchFamily="34" charset="0"/>
                </a:rPr>
                <a:t>Data visibility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 dirty="0">
                  <a:cs typeface="Arial" panose="020B0604020202020204" pitchFamily="34" charset="0"/>
                </a:rPr>
                <a:t>Managers has real-time data of the HF on: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800" dirty="0">
                  <a:cs typeface="Arial" panose="020B0604020202020204" pitchFamily="34" charset="0"/>
                </a:rPr>
                <a:t>Stock on hand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800" dirty="0">
                  <a:cs typeface="Arial" panose="020B0604020202020204" pitchFamily="34" charset="0"/>
                </a:rPr>
                <a:t>Quantities issued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800" dirty="0">
                  <a:cs typeface="Arial" panose="020B0604020202020204" pitchFamily="34" charset="0"/>
                </a:rPr>
                <a:t>Quantities received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800" dirty="0">
                  <a:cs typeface="Arial" panose="020B0604020202020204" pitchFamily="34" charset="0"/>
                </a:rPr>
                <a:t> Adjustments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en-US" altLang="en-US" sz="800" dirty="0">
                  <a:cs typeface="Arial" panose="020B0604020202020204" pitchFamily="34" charset="0"/>
                </a:rPr>
                <a:t> Quantities requested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pt-PT" altLang="en-US" sz="800" dirty="0">
                  <a:cs typeface="Arial" panose="020B0604020202020204" pitchFamily="34" charset="0"/>
                </a:rPr>
                <a:t>Stock outs</a:t>
              </a:r>
            </a:p>
            <a:p>
              <a:pPr eaLnBrk="1" hangingPunct="1">
                <a:spcBef>
                  <a:spcPct val="0"/>
                </a:spcBef>
                <a:buClrTx/>
              </a:pPr>
              <a:r>
                <a:rPr lang="pt-PT" altLang="en-US" sz="800" dirty="0" err="1">
                  <a:cs typeface="Arial" panose="020B0604020202020204" pitchFamily="34" charset="0"/>
                </a:rPr>
                <a:t>Expiry</a:t>
              </a:r>
              <a:r>
                <a:rPr lang="pt-PT" altLang="en-US" sz="800" dirty="0">
                  <a:cs typeface="Arial" panose="020B0604020202020204" pitchFamily="34" charset="0"/>
                </a:rPr>
                <a:t> dates</a:t>
              </a:r>
              <a:endParaRPr lang="en-US" altLang="en-US" sz="800" dirty="0">
                <a:cs typeface="Arial" panose="020B0604020202020204" pitchFamily="34" charset="0"/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ZA" altLang="en-US" sz="1000" b="1" dirty="0">
                <a:cs typeface="Arial" panose="020B0604020202020204" pitchFamily="34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xmlns="" id="{5A1076F3-E238-485C-B9B0-6E9B10CF7329}"/>
                </a:ext>
              </a:extLst>
            </p:cNvPr>
            <p:cNvSpPr/>
            <p:nvPr/>
          </p:nvSpPr>
          <p:spPr bwMode="auto">
            <a:xfrm>
              <a:off x="1661748" y="4932147"/>
              <a:ext cx="457200" cy="457200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sz="2400" b="1" dirty="0">
                  <a:latin typeface="+mj-lt"/>
                </a:rPr>
                <a:t>3</a:t>
              </a:r>
              <a:endParaRPr lang="en-US" sz="2400" b="1" dirty="0">
                <a:latin typeface="+mj-lt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xmlns="" id="{59C16099-DEB1-4620-806E-945A61B0FCB8}"/>
                </a:ext>
              </a:extLst>
            </p:cNvPr>
            <p:cNvCxnSpPr>
              <a:cxnSpLocks/>
              <a:stCxn id="40" idx="1"/>
              <a:endCxn id="63" idx="6"/>
            </p:cNvCxnSpPr>
            <p:nvPr/>
          </p:nvCxnSpPr>
          <p:spPr bwMode="auto">
            <a:xfrm flipH="1">
              <a:off x="2118948" y="4923146"/>
              <a:ext cx="636460" cy="273903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29D6103E-2B00-4D20-ACE7-89D79C3FB8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124" y="4223428"/>
              <a:ext cx="1426335" cy="1008220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FD5830F-91C8-4350-B248-6A8FB9526B6E}"/>
              </a:ext>
            </a:extLst>
          </p:cNvPr>
          <p:cNvGrpSpPr/>
          <p:nvPr/>
        </p:nvGrpSpPr>
        <p:grpSpPr>
          <a:xfrm>
            <a:off x="6417046" y="2930748"/>
            <a:ext cx="2453453" cy="2647714"/>
            <a:chOff x="6385276" y="2770699"/>
            <a:chExt cx="2453453" cy="2647714"/>
          </a:xfrm>
        </p:grpSpPr>
        <p:sp>
          <p:nvSpPr>
            <p:cNvPr id="60" name="TextBox 9">
              <a:extLst>
                <a:ext uri="{FF2B5EF4-FFF2-40B4-BE49-F238E27FC236}">
                  <a16:creationId xmlns:a16="http://schemas.microsoft.com/office/drawing/2014/main" xmlns="" id="{7019685B-722D-49ED-8CA8-19ADC20AD4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5276" y="2770699"/>
              <a:ext cx="1336676" cy="715962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r>
                <a:rPr lang="en-ZA" sz="1050" b="1" dirty="0">
                  <a:latin typeface="+mn-lt"/>
                </a:rPr>
                <a:t>Daily movements</a:t>
              </a:r>
            </a:p>
            <a:p>
              <a:pPr eaLnBrk="1" hangingPunct="1">
                <a:defRPr/>
              </a:pPr>
              <a:r>
                <a:rPr lang="en-US" sz="1000" dirty="0">
                  <a:latin typeface="+mn-lt"/>
                </a:rPr>
                <a:t>Quantity issued, quantity received, adjustments</a:t>
              </a:r>
              <a:endParaRPr lang="en-ZA" sz="1000" dirty="0">
                <a:latin typeface="+mn-lt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xmlns="" id="{1AFC9A6A-C56E-4D9D-8451-B70E6B7D1398}"/>
                </a:ext>
              </a:extLst>
            </p:cNvPr>
            <p:cNvSpPr/>
            <p:nvPr/>
          </p:nvSpPr>
          <p:spPr bwMode="auto">
            <a:xfrm>
              <a:off x="6385276" y="3528080"/>
              <a:ext cx="457200" cy="457200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400" b="1" dirty="0">
                  <a:latin typeface="+mj-lt"/>
                </a:rPr>
                <a:t>1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F646FE8C-A567-4F0E-A397-6275CF4F06C2}"/>
                </a:ext>
              </a:extLst>
            </p:cNvPr>
            <p:cNvGrpSpPr/>
            <p:nvPr/>
          </p:nvGrpSpPr>
          <p:grpSpPr>
            <a:xfrm>
              <a:off x="6718859" y="3306071"/>
              <a:ext cx="2119870" cy="2112342"/>
              <a:chOff x="6324601" y="3569692"/>
              <a:chExt cx="2192256" cy="2172773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xmlns="" id="{9B4F8B0A-DE4E-42F8-9212-9E5C23611BC0}"/>
                  </a:ext>
                </a:extLst>
              </p:cNvPr>
              <p:cNvSpPr/>
              <p:nvPr/>
            </p:nvSpPr>
            <p:spPr>
              <a:xfrm>
                <a:off x="6324601" y="3569692"/>
                <a:ext cx="2192256" cy="2172773"/>
              </a:xfrm>
              <a:prstGeom prst="ellipse">
                <a:avLst/>
              </a:prstGeom>
              <a:solidFill>
                <a:srgbClr val="F69200"/>
              </a:solidFill>
              <a:ln>
                <a:noFill/>
              </a:ln>
              <a:effectLst>
                <a:glow rad="12700">
                  <a:schemeClr val="bg1">
                    <a:lumMod val="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5288BA40-350A-4377-83DC-48B15F9BFB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40" b="11929"/>
              <a:stretch/>
            </p:blipFill>
            <p:spPr>
              <a:xfrm rot="20285436">
                <a:off x="6443356" y="3692080"/>
                <a:ext cx="1934979" cy="1920435"/>
              </a:xfrm>
              <a:custGeom>
                <a:avLst/>
                <a:gdLst>
                  <a:gd name="connsiteX0" fmla="*/ 3145724 w 6291448"/>
                  <a:gd name="connsiteY0" fmla="*/ 0 h 6634164"/>
                  <a:gd name="connsiteX1" fmla="*/ 6291448 w 6291448"/>
                  <a:gd name="connsiteY1" fmla="*/ 3317082 h 6634164"/>
                  <a:gd name="connsiteX2" fmla="*/ 3145724 w 6291448"/>
                  <a:gd name="connsiteY2" fmla="*/ 6634164 h 6634164"/>
                  <a:gd name="connsiteX3" fmla="*/ 0 w 6291448"/>
                  <a:gd name="connsiteY3" fmla="*/ 3317082 h 6634164"/>
                  <a:gd name="connsiteX4" fmla="*/ 3145724 w 6291448"/>
                  <a:gd name="connsiteY4" fmla="*/ 0 h 6634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91448" h="6634164">
                    <a:moveTo>
                      <a:pt x="3145724" y="0"/>
                    </a:moveTo>
                    <a:cubicBezTo>
                      <a:pt x="4883059" y="0"/>
                      <a:pt x="6291448" y="1485108"/>
                      <a:pt x="6291448" y="3317082"/>
                    </a:cubicBezTo>
                    <a:cubicBezTo>
                      <a:pt x="6291448" y="5149056"/>
                      <a:pt x="4883059" y="6634164"/>
                      <a:pt x="3145724" y="6634164"/>
                    </a:cubicBezTo>
                    <a:cubicBezTo>
                      <a:pt x="1408389" y="6634164"/>
                      <a:pt x="0" y="5149056"/>
                      <a:pt x="0" y="3317082"/>
                    </a:cubicBezTo>
                    <a:cubicBezTo>
                      <a:pt x="0" y="1485108"/>
                      <a:pt x="1408389" y="0"/>
                      <a:pt x="3145724" y="0"/>
                    </a:cubicBezTo>
                    <a:close/>
                  </a:path>
                </a:pathLst>
              </a:custGeom>
              <a:solidFill>
                <a:srgbClr val="F69200"/>
              </a:solidFill>
              <a:ln w="57150">
                <a:solidFill>
                  <a:schemeClr val="bg1"/>
                </a:solidFill>
              </a:ln>
            </p:spPr>
          </p:pic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468A43C-E7E9-4626-9F1F-10CF27DEAC86}"/>
              </a:ext>
            </a:extLst>
          </p:cNvPr>
          <p:cNvGrpSpPr/>
          <p:nvPr/>
        </p:nvGrpSpPr>
        <p:grpSpPr>
          <a:xfrm>
            <a:off x="2216933" y="3505563"/>
            <a:ext cx="3043087" cy="2261795"/>
            <a:chOff x="2216933" y="3505563"/>
            <a:chExt cx="3043087" cy="22617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5897924-07A8-49C6-820F-0D0B9EE402F6}"/>
                </a:ext>
              </a:extLst>
            </p:cNvPr>
            <p:cNvGrpSpPr/>
            <p:nvPr/>
          </p:nvGrpSpPr>
          <p:grpSpPr>
            <a:xfrm>
              <a:off x="2216933" y="3505563"/>
              <a:ext cx="3043087" cy="2261795"/>
              <a:chOff x="2216933" y="3505563"/>
              <a:chExt cx="3043087" cy="2261795"/>
            </a:xfrm>
          </p:grpSpPr>
          <p:pic>
            <p:nvPicPr>
              <p:cNvPr id="24586" name="Picture 50">
                <a:extLst>
                  <a:ext uri="{FF2B5EF4-FFF2-40B4-BE49-F238E27FC236}">
                    <a16:creationId xmlns:a16="http://schemas.microsoft.com/office/drawing/2014/main" xmlns="" id="{9967156F-8638-4691-987C-4DD09B424D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6933" y="3505563"/>
                <a:ext cx="3043087" cy="2165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4" descr="Image result for www">
                <a:extLst>
                  <a:ext uri="{FF2B5EF4-FFF2-40B4-BE49-F238E27FC236}">
                    <a16:creationId xmlns:a16="http://schemas.microsoft.com/office/drawing/2014/main" xmlns="" id="{E5F8A718-7D4D-47E3-8224-E0D6DD67C0F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00431" y="4405043"/>
                <a:ext cx="1295517" cy="10362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xmlns="" id="{85BBD9F6-76FB-437C-A0B6-E0C831A25B5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4028584" y="5258027"/>
                <a:ext cx="662683" cy="509331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924B2AB5-2F6E-4AD0-975C-CAE3C0C40DD3}"/>
                </a:ext>
              </a:extLst>
            </p:cNvPr>
            <p:cNvSpPr txBox="1"/>
            <p:nvPr/>
          </p:nvSpPr>
          <p:spPr>
            <a:xfrm>
              <a:off x="3723839" y="4193605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+mj-lt"/>
                </a:rPr>
                <a:t>cloud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FFBA1BB4-807E-43CF-A934-DBAFCD2FA085}"/>
              </a:ext>
            </a:extLst>
          </p:cNvPr>
          <p:cNvGrpSpPr/>
          <p:nvPr/>
        </p:nvGrpSpPr>
        <p:grpSpPr>
          <a:xfrm>
            <a:off x="7180351" y="2271212"/>
            <a:ext cx="1688527" cy="818193"/>
            <a:chOff x="7180351" y="2271212"/>
            <a:chExt cx="1688527" cy="81819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786EE20-F846-463B-927E-A9000FB23142}"/>
                </a:ext>
              </a:extLst>
            </p:cNvPr>
            <p:cNvGrpSpPr/>
            <p:nvPr/>
          </p:nvGrpSpPr>
          <p:grpSpPr>
            <a:xfrm>
              <a:off x="7180351" y="2271212"/>
              <a:ext cx="1688527" cy="818193"/>
              <a:chOff x="6756110" y="2182196"/>
              <a:chExt cx="1688527" cy="818193"/>
            </a:xfrm>
          </p:grpSpPr>
          <p:sp>
            <p:nvSpPr>
              <p:cNvPr id="66" name="Arrow: Up-Down 65">
                <a:extLst>
                  <a:ext uri="{FF2B5EF4-FFF2-40B4-BE49-F238E27FC236}">
                    <a16:creationId xmlns:a16="http://schemas.microsoft.com/office/drawing/2014/main" xmlns="" id="{EB040CC4-6103-4749-9D8E-E096A5489084}"/>
                  </a:ext>
                </a:extLst>
              </p:cNvPr>
              <p:cNvSpPr/>
              <p:nvPr/>
            </p:nvSpPr>
            <p:spPr>
              <a:xfrm rot="7078210">
                <a:off x="6909789" y="2068177"/>
                <a:ext cx="217909" cy="525267"/>
              </a:xfrm>
              <a:prstGeom prst="upDown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xmlns="" id="{E3D1B2E9-507D-4EC3-AB47-3C310D327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329481" y="2182196"/>
                <a:ext cx="853196" cy="630157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xmlns="" id="{8182E8D5-048E-4245-AC2A-F50CDFBE8B6D}"/>
                  </a:ext>
                </a:extLst>
              </p:cNvPr>
              <p:cNvSpPr txBox="1"/>
              <p:nvPr/>
            </p:nvSpPr>
            <p:spPr>
              <a:xfrm>
                <a:off x="7231989" y="2738779"/>
                <a:ext cx="121264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A5A5A5">
                        <a:lumMod val="75000"/>
                      </a:srgbClr>
                    </a:solidFill>
                    <a:latin typeface="Calibri" panose="020F0502020204030204"/>
                    <a:ea typeface="+mn-ea"/>
                  </a:rPr>
                  <a:t>Warehousing</a:t>
                </a:r>
              </a:p>
            </p:txBody>
          </p:sp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99F02DD8-F2F9-402C-B125-D10DA4FAAF40}"/>
                </a:ext>
              </a:extLst>
            </p:cNvPr>
            <p:cNvSpPr/>
            <p:nvPr/>
          </p:nvSpPr>
          <p:spPr bwMode="auto">
            <a:xfrm>
              <a:off x="8514471" y="2351339"/>
              <a:ext cx="232475" cy="239043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pt-PT" sz="1400" b="1" dirty="0">
                  <a:latin typeface="+mj-lt"/>
                </a:rPr>
                <a:t>6</a:t>
              </a:r>
              <a:endParaRPr lang="en-US" sz="1400" b="1" dirty="0">
                <a:latin typeface="+mj-lt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62348CB-3CA4-4B79-BC4A-A5DEA3FD8362}"/>
              </a:ext>
            </a:extLst>
          </p:cNvPr>
          <p:cNvGrpSpPr/>
          <p:nvPr/>
        </p:nvGrpSpPr>
        <p:grpSpPr>
          <a:xfrm>
            <a:off x="7255903" y="1555372"/>
            <a:ext cx="1874822" cy="755483"/>
            <a:chOff x="7255903" y="1555372"/>
            <a:chExt cx="1874822" cy="755483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1B4B83D4-CE5B-41D9-A351-8270A812F450}"/>
                </a:ext>
              </a:extLst>
            </p:cNvPr>
            <p:cNvGrpSpPr/>
            <p:nvPr/>
          </p:nvGrpSpPr>
          <p:grpSpPr>
            <a:xfrm>
              <a:off x="7255903" y="1555372"/>
              <a:ext cx="1874822" cy="755483"/>
              <a:chOff x="7219421" y="1473849"/>
              <a:chExt cx="1874822" cy="755483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xmlns="" id="{AD9A97EC-82B3-4B30-AD60-D99AF3A5CA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79226" y="1473849"/>
                <a:ext cx="761496" cy="561862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xmlns="" id="{FF6D83C1-3CD6-4E9B-9572-EF5F58DC16CA}"/>
                  </a:ext>
                </a:extLst>
              </p:cNvPr>
              <p:cNvSpPr txBox="1"/>
              <p:nvPr/>
            </p:nvSpPr>
            <p:spPr>
              <a:xfrm>
                <a:off x="7851713" y="1967722"/>
                <a:ext cx="12425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eaLnBrk="1" fontAlgn="auto" hangingPunct="1">
                  <a:spcBef>
                    <a:spcPts val="0"/>
                  </a:spcBef>
                  <a:spcAft>
                    <a:spcPts val="0"/>
                  </a:spcAft>
                  <a:defRPr sz="1100" b="1">
                    <a:solidFill>
                      <a:srgbClr val="A5A5A5">
                        <a:lumMod val="75000"/>
                      </a:srgbClr>
                    </a:solidFill>
                    <a:latin typeface="Calibri" panose="020F0502020204030204"/>
                    <a:ea typeface="+mn-ea"/>
                  </a:defRPr>
                </a:lvl1pPr>
              </a:lstStyle>
              <a:p>
                <a:r>
                  <a:rPr lang="en-US" dirty="0"/>
                  <a:t>Procurement </a:t>
                </a:r>
              </a:p>
            </p:txBody>
          </p:sp>
          <p:sp>
            <p:nvSpPr>
              <p:cNvPr id="75" name="Arrow: Up-Down 74">
                <a:extLst>
                  <a:ext uri="{FF2B5EF4-FFF2-40B4-BE49-F238E27FC236}">
                    <a16:creationId xmlns:a16="http://schemas.microsoft.com/office/drawing/2014/main" xmlns="" id="{BEE976AB-CE48-4560-B148-75A8256C6520}"/>
                  </a:ext>
                </a:extLst>
              </p:cNvPr>
              <p:cNvSpPr/>
              <p:nvPr/>
            </p:nvSpPr>
            <p:spPr>
              <a:xfrm rot="5400000">
                <a:off x="7373100" y="1561572"/>
                <a:ext cx="217909" cy="525267"/>
              </a:xfrm>
              <a:prstGeom prst="upDown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0" name="Oval 79">
              <a:extLst>
                <a:ext uri="{FF2B5EF4-FFF2-40B4-BE49-F238E27FC236}">
                  <a16:creationId xmlns:a16="http://schemas.microsoft.com/office/drawing/2014/main" xmlns="" id="{BFE65BE2-E230-461B-A8DA-BA07A5881546}"/>
                </a:ext>
              </a:extLst>
            </p:cNvPr>
            <p:cNvSpPr/>
            <p:nvPr/>
          </p:nvSpPr>
          <p:spPr bwMode="auto">
            <a:xfrm>
              <a:off x="8746947" y="1585920"/>
              <a:ext cx="232475" cy="239043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+mj-lt"/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187BD367-A06D-4F19-A864-7CA1A1743E2C}"/>
              </a:ext>
            </a:extLst>
          </p:cNvPr>
          <p:cNvGrpSpPr/>
          <p:nvPr/>
        </p:nvGrpSpPr>
        <p:grpSpPr>
          <a:xfrm>
            <a:off x="7206320" y="784439"/>
            <a:ext cx="1776762" cy="750054"/>
            <a:chOff x="7206320" y="784439"/>
            <a:chExt cx="1776762" cy="7500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234653EF-6524-4067-9BE3-FEECED252688}"/>
                </a:ext>
              </a:extLst>
            </p:cNvPr>
            <p:cNvGrpSpPr/>
            <p:nvPr/>
          </p:nvGrpSpPr>
          <p:grpSpPr>
            <a:xfrm>
              <a:off x="7206320" y="784439"/>
              <a:ext cx="1776762" cy="750054"/>
              <a:chOff x="7206320" y="784439"/>
              <a:chExt cx="1776762" cy="750054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xmlns="" id="{54D671C2-CCB4-464B-BABB-02CCC91EEC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10564" y="784439"/>
                <a:ext cx="760730" cy="561862"/>
              </a:xfrm>
              <a:prstGeom prst="rect">
                <a:avLst/>
              </a:prstGeom>
            </p:spPr>
          </p:pic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xmlns="" id="{D342515E-AE9D-4254-ADAE-4A13C88A7773}"/>
                  </a:ext>
                </a:extLst>
              </p:cNvPr>
              <p:cNvSpPr txBox="1"/>
              <p:nvPr/>
            </p:nvSpPr>
            <p:spPr>
              <a:xfrm>
                <a:off x="7673433" y="1266658"/>
                <a:ext cx="130964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solidFill>
                      <a:srgbClr val="A5A5A5">
                        <a:lumMod val="75000"/>
                      </a:srgbClr>
                    </a:solidFill>
                    <a:latin typeface="Calibri" panose="020F0502020204030204"/>
                    <a:ea typeface="+mn-ea"/>
                  </a:rPr>
                  <a:t>Quantification</a:t>
                </a:r>
              </a:p>
            </p:txBody>
          </p:sp>
          <p:sp>
            <p:nvSpPr>
              <p:cNvPr id="77" name="Arrow: Up-Down 76">
                <a:extLst>
                  <a:ext uri="{FF2B5EF4-FFF2-40B4-BE49-F238E27FC236}">
                    <a16:creationId xmlns:a16="http://schemas.microsoft.com/office/drawing/2014/main" xmlns="" id="{37C1C561-1B33-4423-ADAB-E7E803726B54}"/>
                  </a:ext>
                </a:extLst>
              </p:cNvPr>
              <p:cNvSpPr/>
              <p:nvPr/>
            </p:nvSpPr>
            <p:spPr>
              <a:xfrm rot="3830683">
                <a:off x="7359999" y="1162905"/>
                <a:ext cx="217909" cy="525267"/>
              </a:xfrm>
              <a:prstGeom prst="upDownArrow">
                <a:avLst/>
              </a:prstGeom>
              <a:solidFill>
                <a:srgbClr val="0070C0"/>
              </a:solidFill>
              <a:ln w="12700" cap="flat" cmpd="sng" algn="ctr">
                <a:solidFill>
                  <a:srgbClr val="4472C4">
                    <a:lumMod val="75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1" name="Oval 80">
              <a:extLst>
                <a:ext uri="{FF2B5EF4-FFF2-40B4-BE49-F238E27FC236}">
                  <a16:creationId xmlns:a16="http://schemas.microsoft.com/office/drawing/2014/main" xmlns="" id="{8E53BA32-9D12-49F9-B655-5B10610727FF}"/>
                </a:ext>
              </a:extLst>
            </p:cNvPr>
            <p:cNvSpPr/>
            <p:nvPr/>
          </p:nvSpPr>
          <p:spPr bwMode="auto">
            <a:xfrm>
              <a:off x="8514472" y="874173"/>
              <a:ext cx="232475" cy="239043"/>
            </a:xfrm>
            <a:prstGeom prst="ellipse">
              <a:avLst/>
            </a:prstGeom>
            <a:solidFill>
              <a:srgbClr val="3F6EA7"/>
            </a:solidFill>
            <a:ln>
              <a:solidFill>
                <a:srgbClr val="4F81BD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latin typeface="+mj-lt"/>
                </a:rPr>
                <a:t>8</a:t>
              </a:r>
            </a:p>
          </p:txBody>
        </p: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738" y="6233216"/>
            <a:ext cx="1504218" cy="551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6706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sp>
        <p:nvSpPr>
          <p:cNvPr id="25604" name="TextBox 6">
            <a:extLst>
              <a:ext uri="{FF2B5EF4-FFF2-40B4-BE49-F238E27FC236}">
                <a16:creationId xmlns:a16="http://schemas.microsoft.com/office/drawing/2014/main" xmlns="" id="{5436E104-8C44-4C4B-A0A3-F98CF52A2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6" y="3010040"/>
            <a:ext cx="1189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03A1A4"/>
                </a:solidFill>
                <a:latin typeface="Tw Cen MT" panose="020B0602020104020603" pitchFamily="34" charset="0"/>
              </a:rPr>
              <a:t>Malária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EBBCF5F-D507-449A-A088-B73FD3FE3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EC79DA-FDA3-403F-9052-A543F48D2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08" y="1981200"/>
            <a:ext cx="1115691" cy="788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C3EEE9-9110-43C5-A430-5875F2115E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39635" b="1545"/>
          <a:stretch/>
        </p:blipFill>
        <p:spPr>
          <a:xfrm>
            <a:off x="1428767" y="687888"/>
            <a:ext cx="7582203" cy="5027112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FB6EDFF-3059-4F5A-973D-8C64BD75A2D8}"/>
              </a:ext>
            </a:extLst>
          </p:cNvPr>
          <p:cNvGrpSpPr/>
          <p:nvPr/>
        </p:nvGrpSpPr>
        <p:grpSpPr>
          <a:xfrm>
            <a:off x="1557488" y="2633460"/>
            <a:ext cx="2895600" cy="504957"/>
            <a:chOff x="1524000" y="3352799"/>
            <a:chExt cx="2895600" cy="5049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A3A289E-F97A-45F8-A9FE-2FE3DDC893C9}"/>
                </a:ext>
              </a:extLst>
            </p:cNvPr>
            <p:cNvSpPr txBox="1"/>
            <p:nvPr/>
          </p:nvSpPr>
          <p:spPr>
            <a:xfrm>
              <a:off x="1524000" y="3352799"/>
              <a:ext cx="2895600" cy="338554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+mn-lt"/>
                </a:rPr>
                <a:t>Health Facility Name</a:t>
              </a: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xmlns="" id="{48718188-6CEE-40CE-8C49-D8752B27C742}"/>
                </a:ext>
              </a:extLst>
            </p:cNvPr>
            <p:cNvSpPr/>
            <p:nvPr/>
          </p:nvSpPr>
          <p:spPr bwMode="auto">
            <a:xfrm>
              <a:off x="3873934" y="3438516"/>
              <a:ext cx="176553" cy="419240"/>
            </a:xfrm>
            <a:prstGeom prst="downArrow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EFA700E-CF25-439B-852D-2BB3433C1013}"/>
              </a:ext>
            </a:extLst>
          </p:cNvPr>
          <p:cNvGrpSpPr/>
          <p:nvPr/>
        </p:nvGrpSpPr>
        <p:grpSpPr>
          <a:xfrm>
            <a:off x="4481550" y="2636565"/>
            <a:ext cx="1733399" cy="520902"/>
            <a:chOff x="4481550" y="2636563"/>
            <a:chExt cx="1733399" cy="54762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36F8E7F8-87E0-4C25-9FF2-CE941C89C403}"/>
                </a:ext>
              </a:extLst>
            </p:cNvPr>
            <p:cNvSpPr txBox="1"/>
            <p:nvPr/>
          </p:nvSpPr>
          <p:spPr>
            <a:xfrm>
              <a:off x="4481550" y="2636563"/>
              <a:ext cx="1733399" cy="355921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   </a:t>
              </a:r>
              <a:r>
                <a:rPr lang="en-US" sz="1600" dirty="0">
                  <a:latin typeface="+mn-lt"/>
                </a:rPr>
                <a:t>Existing</a:t>
              </a:r>
              <a:r>
                <a:rPr lang="en-US" sz="1400" dirty="0">
                  <a:latin typeface="+mn-lt"/>
                </a:rPr>
                <a:t> Stock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xmlns="" id="{0E6D32BA-0F6E-49A8-B1BD-8A7B0E9DB73F}"/>
                </a:ext>
              </a:extLst>
            </p:cNvPr>
            <p:cNvSpPr/>
            <p:nvPr/>
          </p:nvSpPr>
          <p:spPr bwMode="auto">
            <a:xfrm>
              <a:off x="5305432" y="2885097"/>
              <a:ext cx="176553" cy="299089"/>
            </a:xfrm>
            <a:prstGeom prst="downArrow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F30BA0F-C85F-4E7B-9C2C-5AB6F2523FE1}"/>
              </a:ext>
            </a:extLst>
          </p:cNvPr>
          <p:cNvGrpSpPr/>
          <p:nvPr/>
        </p:nvGrpSpPr>
        <p:grpSpPr>
          <a:xfrm>
            <a:off x="6817309" y="2654922"/>
            <a:ext cx="942900" cy="383979"/>
            <a:chOff x="6705600" y="3352798"/>
            <a:chExt cx="942900" cy="38397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C5CE637D-7F0D-43E6-AED5-9D9892B940E7}"/>
                </a:ext>
              </a:extLst>
            </p:cNvPr>
            <p:cNvSpPr txBox="1"/>
            <p:nvPr/>
          </p:nvSpPr>
          <p:spPr>
            <a:xfrm>
              <a:off x="6705600" y="3352798"/>
              <a:ext cx="942900" cy="307777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latin typeface="+mn-lt"/>
                </a:rPr>
                <a:t>MoS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xmlns="" id="{8A80A0B4-E3F4-4135-95FB-AE5D265F8F25}"/>
                </a:ext>
              </a:extLst>
            </p:cNvPr>
            <p:cNvSpPr/>
            <p:nvPr/>
          </p:nvSpPr>
          <p:spPr bwMode="auto">
            <a:xfrm>
              <a:off x="7288117" y="3429000"/>
              <a:ext cx="176553" cy="307777"/>
            </a:xfrm>
            <a:prstGeom prst="downArrow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7FE6C22-1815-49D5-B0AA-228A082A3467}"/>
              </a:ext>
            </a:extLst>
          </p:cNvPr>
          <p:cNvGrpSpPr/>
          <p:nvPr/>
        </p:nvGrpSpPr>
        <p:grpSpPr>
          <a:xfrm>
            <a:off x="7817376" y="2654922"/>
            <a:ext cx="1052550" cy="355118"/>
            <a:chOff x="7710450" y="3368187"/>
            <a:chExt cx="942900" cy="355118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0DA9450-D1B5-4153-A4B4-6D21E4F1BE90}"/>
                </a:ext>
              </a:extLst>
            </p:cNvPr>
            <p:cNvSpPr txBox="1"/>
            <p:nvPr/>
          </p:nvSpPr>
          <p:spPr>
            <a:xfrm>
              <a:off x="7710450" y="3368187"/>
              <a:ext cx="942900" cy="307777"/>
            </a:xfrm>
            <a:prstGeom prst="rect">
              <a:avLst/>
            </a:prstGeom>
            <a:solidFill>
              <a:schemeClr val="accent1">
                <a:lumMod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latin typeface="+mn-lt"/>
                </a:rPr>
                <a:t>Updated</a:t>
              </a:r>
            </a:p>
          </p:txBody>
        </p:sp>
        <p:sp>
          <p:nvSpPr>
            <p:cNvPr id="32" name="Arrow: Down 31">
              <a:extLst>
                <a:ext uri="{FF2B5EF4-FFF2-40B4-BE49-F238E27FC236}">
                  <a16:creationId xmlns:a16="http://schemas.microsoft.com/office/drawing/2014/main" xmlns="" id="{678911C9-F71E-4BFF-A0F8-43B1F622E45E}"/>
                </a:ext>
              </a:extLst>
            </p:cNvPr>
            <p:cNvSpPr/>
            <p:nvPr/>
          </p:nvSpPr>
          <p:spPr bwMode="auto">
            <a:xfrm>
              <a:off x="8458200" y="3476607"/>
              <a:ext cx="176553" cy="246698"/>
            </a:xfrm>
            <a:prstGeom prst="downArrow">
              <a:avLst/>
            </a:prstGeom>
            <a:solidFill>
              <a:schemeClr val="accent4">
                <a:lumMod val="75000"/>
                <a:lumOff val="2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DE58E8F-705D-4018-BC9D-C8A51AC206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6930" y="3289147"/>
            <a:ext cx="1486312" cy="111818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F541318-94EA-474B-94DE-A0D6CE986C92}"/>
              </a:ext>
            </a:extLst>
          </p:cNvPr>
          <p:cNvSpPr/>
          <p:nvPr/>
        </p:nvSpPr>
        <p:spPr bwMode="auto">
          <a:xfrm>
            <a:off x="1600200" y="3224260"/>
            <a:ext cx="7242953" cy="419240"/>
          </a:xfrm>
          <a:prstGeom prst="round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DCADC1F-3C72-4618-8317-7EA7B2DD4E20}"/>
              </a:ext>
            </a:extLst>
          </p:cNvPr>
          <p:cNvSpPr txBox="1"/>
          <p:nvPr/>
        </p:nvSpPr>
        <p:spPr>
          <a:xfrm>
            <a:off x="3662475" y="4947580"/>
            <a:ext cx="5178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n-lt"/>
              </a:rPr>
              <a:t>2  Health Facilities in Stock Out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76510F2-B76C-4BD8-A9AD-77724300105E}"/>
              </a:ext>
            </a:extLst>
          </p:cNvPr>
          <p:cNvGrpSpPr/>
          <p:nvPr/>
        </p:nvGrpSpPr>
        <p:grpSpPr>
          <a:xfrm>
            <a:off x="1565876" y="4615434"/>
            <a:ext cx="3972550" cy="1671066"/>
            <a:chOff x="1565876" y="4615434"/>
            <a:chExt cx="3972550" cy="16710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5072B4D1-04D4-4718-8544-0142C2896B50}"/>
                </a:ext>
              </a:extLst>
            </p:cNvPr>
            <p:cNvGrpSpPr/>
            <p:nvPr/>
          </p:nvGrpSpPr>
          <p:grpSpPr>
            <a:xfrm>
              <a:off x="1565876" y="4901413"/>
              <a:ext cx="2341546" cy="543627"/>
              <a:chOff x="1301767" y="5446889"/>
              <a:chExt cx="2341546" cy="54362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E3FE9653-5834-4F5F-891F-E887886879CD}"/>
                  </a:ext>
                </a:extLst>
              </p:cNvPr>
              <p:cNvSpPr txBox="1"/>
              <p:nvPr/>
            </p:nvSpPr>
            <p:spPr>
              <a:xfrm>
                <a:off x="1301767" y="5446889"/>
                <a:ext cx="2341546" cy="30777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latin typeface="+mn-lt"/>
                  </a:rPr>
                  <a:t>Excel for analysis  </a:t>
                </a:r>
              </a:p>
            </p:txBody>
          </p:sp>
          <p:sp>
            <p:nvSpPr>
              <p:cNvPr id="41" name="Arrow: Down 40">
                <a:extLst>
                  <a:ext uri="{FF2B5EF4-FFF2-40B4-BE49-F238E27FC236}">
                    <a16:creationId xmlns:a16="http://schemas.microsoft.com/office/drawing/2014/main" xmlns="" id="{852A8E9A-9C8A-4EF4-B738-12338DBEFA3A}"/>
                  </a:ext>
                </a:extLst>
              </p:cNvPr>
              <p:cNvSpPr/>
              <p:nvPr/>
            </p:nvSpPr>
            <p:spPr bwMode="auto">
              <a:xfrm rot="2977603">
                <a:off x="2353801" y="5669868"/>
                <a:ext cx="180255" cy="461041"/>
              </a:xfrm>
              <a:prstGeom prst="downArrow">
                <a:avLst/>
              </a:prstGeom>
              <a:solidFill>
                <a:schemeClr val="accent4">
                  <a:lumMod val="75000"/>
                  <a:lumOff val="2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pic>
          <p:nvPicPr>
            <p:cNvPr id="1026" name="Picture 2" descr="Related image">
              <a:extLst>
                <a:ext uri="{FF2B5EF4-FFF2-40B4-BE49-F238E27FC236}">
                  <a16:creationId xmlns:a16="http://schemas.microsoft.com/office/drawing/2014/main" xmlns="" id="{9145C71A-3BAD-453E-84DF-C17767AEC4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7360" y="4615434"/>
              <a:ext cx="1671066" cy="1671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671ACB57-1135-42EF-847C-8071847EDC2E}"/>
              </a:ext>
            </a:extLst>
          </p:cNvPr>
          <p:cNvGrpSpPr/>
          <p:nvPr/>
        </p:nvGrpSpPr>
        <p:grpSpPr>
          <a:xfrm>
            <a:off x="2039818" y="1745713"/>
            <a:ext cx="5987222" cy="4572000"/>
            <a:chOff x="2607477" y="2323149"/>
            <a:chExt cx="5181600" cy="4093428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59DBB55A-2276-4FBE-B9CB-6D1238CAAF04}"/>
                </a:ext>
              </a:extLst>
            </p:cNvPr>
            <p:cNvSpPr txBox="1"/>
            <p:nvPr/>
          </p:nvSpPr>
          <p:spPr>
            <a:xfrm>
              <a:off x="2607477" y="2323149"/>
              <a:ext cx="5181600" cy="4093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</p:txBody>
        </p:sp>
        <p:pic>
          <p:nvPicPr>
            <p:cNvPr id="25608" name="Picture 17">
              <a:extLst>
                <a:ext uri="{FF2B5EF4-FFF2-40B4-BE49-F238E27FC236}">
                  <a16:creationId xmlns:a16="http://schemas.microsoft.com/office/drawing/2014/main" xmlns="" id="{3EE81A09-2C48-4F10-BFE6-4041B5041B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8"/>
            <a:stretch/>
          </p:blipFill>
          <p:spPr bwMode="auto">
            <a:xfrm>
              <a:off x="5177096" y="2743200"/>
              <a:ext cx="2470165" cy="3533628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7561485-8CC8-445F-B44C-A42844C8FCFD}"/>
                </a:ext>
              </a:extLst>
            </p:cNvPr>
            <p:cNvSpPr txBox="1"/>
            <p:nvPr/>
          </p:nvSpPr>
          <p:spPr>
            <a:xfrm>
              <a:off x="2699131" y="2430871"/>
              <a:ext cx="4141780" cy="2080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F69200"/>
                </a:buClr>
                <a:defRPr/>
              </a:pPr>
              <a:r>
                <a:rPr lang="en-US" sz="2000" dirty="0">
                  <a:latin typeface="+mn-lt"/>
                </a:rPr>
                <a:t>Example Stock Availability in one District</a:t>
              </a:r>
            </a:p>
            <a:p>
              <a:pPr>
                <a:spcAft>
                  <a:spcPts val="600"/>
                </a:spcAft>
                <a:buClr>
                  <a:srgbClr val="F69200"/>
                </a:buClr>
                <a:defRPr/>
              </a:pPr>
              <a:endParaRPr lang="en-US" sz="2000" dirty="0">
                <a:latin typeface="+mn-lt"/>
              </a:endParaRP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AL 6x1 (ACT) 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1 district (</a:t>
              </a:r>
              <a:r>
                <a:rPr lang="en-US" sz="2000" dirty="0" err="1">
                  <a:latin typeface="+mn-lt"/>
                </a:rPr>
                <a:t>Nicoadala</a:t>
              </a:r>
              <a:r>
                <a:rPr lang="en-US" sz="2000" dirty="0">
                  <a:latin typeface="+mn-lt"/>
                </a:rPr>
                <a:t>)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Zambézia Province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7 Health Units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61CFD7-4B4F-474F-8618-69F819034E05}"/>
              </a:ext>
            </a:extLst>
          </p:cNvPr>
          <p:cNvSpPr/>
          <p:nvPr/>
        </p:nvSpPr>
        <p:spPr bwMode="auto">
          <a:xfrm>
            <a:off x="7010400" y="5929220"/>
            <a:ext cx="852775" cy="31918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738" y="6233216"/>
            <a:ext cx="1504218" cy="5511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Lusaka, Zambia 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xmlns="" id="{C947C03D-1215-4A38-BE55-ADA6D5340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389" y="2868304"/>
            <a:ext cx="14711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n-US" sz="2400" b="1" dirty="0">
                <a:solidFill>
                  <a:srgbClr val="EF3078"/>
                </a:solidFill>
                <a:latin typeface="Tw Cen MT" panose="020B0602020104020603" pitchFamily="34" charset="0"/>
              </a:rPr>
              <a:t>HIV/AIDS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1AF17-C775-42D8-AFE7-594B17C92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86" y="2116124"/>
            <a:ext cx="1115691" cy="7885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084C25-4912-42F5-ACFC-882CEB6DDB2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749078">
            <a:off x="203034" y="3231489"/>
            <a:ext cx="1010333" cy="1010333"/>
          </a:xfrm>
          <a:prstGeom prst="rect">
            <a:avLst/>
          </a:prstGeom>
        </p:spPr>
      </p:pic>
      <p:pic>
        <p:nvPicPr>
          <p:cNvPr id="1027" name="Picture 1" descr="image001">
            <a:extLst>
              <a:ext uri="{FF2B5EF4-FFF2-40B4-BE49-F238E27FC236}">
                <a16:creationId xmlns:a16="http://schemas.microsoft.com/office/drawing/2014/main" xmlns="" id="{D70A077D-35E3-4DE1-A73A-15224BD4B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4"/>
          <a:stretch/>
        </p:blipFill>
        <p:spPr bwMode="auto">
          <a:xfrm>
            <a:off x="1351309" y="1476076"/>
            <a:ext cx="7655365" cy="370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6094D3E7-1855-4353-9846-90154A25DC7B}"/>
              </a:ext>
            </a:extLst>
          </p:cNvPr>
          <p:cNvGrpSpPr/>
          <p:nvPr/>
        </p:nvGrpSpPr>
        <p:grpSpPr>
          <a:xfrm>
            <a:off x="2236339" y="1600200"/>
            <a:ext cx="5987222" cy="4572000"/>
            <a:chOff x="2081179" y="1905000"/>
            <a:chExt cx="5987222" cy="4572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1F7AED0-D217-4D21-9147-B15B95EFF910}"/>
                </a:ext>
              </a:extLst>
            </p:cNvPr>
            <p:cNvSpPr txBox="1"/>
            <p:nvPr/>
          </p:nvSpPr>
          <p:spPr>
            <a:xfrm>
              <a:off x="2081179" y="1905000"/>
              <a:ext cx="5987222" cy="457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  <a:effectLst>
              <a:glow rad="254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  <a:p>
              <a:endParaRPr lang="en-US" sz="1000" dirty="0">
                <a:latin typeface="+mn-lt"/>
              </a:endParaRPr>
            </a:p>
          </p:txBody>
        </p:sp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xmlns="" id="{52CA4814-3F39-472C-910F-EDB351AC6F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459"/>
            <a:stretch/>
          </p:blipFill>
          <p:spPr bwMode="auto">
            <a:xfrm>
              <a:off x="4543847" y="2243407"/>
              <a:ext cx="3385783" cy="4129932"/>
            </a:xfrm>
            <a:prstGeom prst="rect">
              <a:avLst/>
            </a:prstGeom>
            <a:noFill/>
            <a:ln>
              <a:noFill/>
            </a:ln>
            <a:effectLst>
              <a:glow rad="127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C2856A8-13D5-4937-8C5D-8066CB07C8F4}"/>
                </a:ext>
              </a:extLst>
            </p:cNvPr>
            <p:cNvSpPr txBox="1"/>
            <p:nvPr/>
          </p:nvSpPr>
          <p:spPr>
            <a:xfrm>
              <a:off x="2211557" y="2055822"/>
              <a:ext cx="4801571" cy="34778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600"/>
                </a:spcAft>
                <a:buClr>
                  <a:srgbClr val="F69200"/>
                </a:buClr>
                <a:defRPr/>
              </a:pPr>
              <a:r>
                <a:rPr lang="en-US" sz="2000" dirty="0">
                  <a:latin typeface="+mn-lt"/>
                </a:rPr>
                <a:t>Example Stock According to Plan Report</a:t>
              </a:r>
            </a:p>
            <a:p>
              <a:pPr>
                <a:spcAft>
                  <a:spcPts val="600"/>
                </a:spcAft>
                <a:buClr>
                  <a:srgbClr val="F69200"/>
                </a:buClr>
                <a:defRPr/>
              </a:pPr>
              <a:endParaRPr lang="en-US" sz="2000" dirty="0">
                <a:latin typeface="+mn-lt"/>
              </a:endParaRP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HIV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 err="1">
                  <a:latin typeface="+mn-lt"/>
                </a:rPr>
                <a:t>Cotrimoxazol</a:t>
              </a:r>
              <a:r>
                <a:rPr lang="en-US" sz="2000" dirty="0">
                  <a:latin typeface="+mn-lt"/>
                </a:rPr>
                <a:t> 480mg Tablets </a:t>
              </a:r>
              <a:endParaRPr lang="en-US" sz="2000" dirty="0" smtClean="0">
                <a:latin typeface="+mn-lt"/>
              </a:endParaRP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 smtClean="0">
                  <a:latin typeface="+mn-lt"/>
                </a:rPr>
                <a:t>All </a:t>
              </a:r>
              <a:r>
                <a:rPr lang="en-US" sz="2000" dirty="0">
                  <a:latin typeface="+mn-lt"/>
                </a:rPr>
                <a:t>country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Overstock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According to plan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Shortage </a:t>
              </a:r>
            </a:p>
            <a:p>
              <a:pPr marL="742950" lvl="1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2000" dirty="0">
                  <a:latin typeface="+mn-lt"/>
                </a:rPr>
                <a:t>Stockout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53EA68EF-119B-411F-96C1-B10EFB1AA62A}"/>
              </a:ext>
            </a:extLst>
          </p:cNvPr>
          <p:cNvGrpSpPr/>
          <p:nvPr/>
        </p:nvGrpSpPr>
        <p:grpSpPr>
          <a:xfrm>
            <a:off x="0" y="1386331"/>
            <a:ext cx="9144000" cy="5927725"/>
            <a:chOff x="-1760" y="968375"/>
            <a:chExt cx="9144000" cy="592772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835DF944-4356-4E3A-9AF7-0795E7479DAB}"/>
                </a:ext>
              </a:extLst>
            </p:cNvPr>
            <p:cNvGrpSpPr/>
            <p:nvPr/>
          </p:nvGrpSpPr>
          <p:grpSpPr>
            <a:xfrm>
              <a:off x="-1760" y="968375"/>
              <a:ext cx="9144000" cy="5927725"/>
              <a:chOff x="-1642621" y="1473912"/>
              <a:chExt cx="9144000" cy="592772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B65A1BA7-9E94-4CCE-9B06-E0CC23A5BF36}"/>
                  </a:ext>
                </a:extLst>
              </p:cNvPr>
              <p:cNvSpPr/>
              <p:nvPr/>
            </p:nvSpPr>
            <p:spPr bwMode="auto">
              <a:xfrm>
                <a:off x="-1642621" y="1473912"/>
                <a:ext cx="9144000" cy="59277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pic>
            <p:nvPicPr>
              <p:cNvPr id="21" name="Picture 1" descr="image001">
                <a:extLst>
                  <a:ext uri="{FF2B5EF4-FFF2-40B4-BE49-F238E27FC236}">
                    <a16:creationId xmlns:a16="http://schemas.microsoft.com/office/drawing/2014/main" xmlns="" id="{DB13F45C-DFDD-4F6F-9BF9-8FAD1F34DA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486" t="41435" r="6344" b="-1"/>
              <a:stretch/>
            </p:blipFill>
            <p:spPr bwMode="auto">
              <a:xfrm>
                <a:off x="-1559252" y="3009119"/>
                <a:ext cx="9060631" cy="3477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4B6FC44D-6AF5-44F5-9F00-F60A9E3D4944}"/>
                </a:ext>
              </a:extLst>
            </p:cNvPr>
            <p:cNvSpPr txBox="1"/>
            <p:nvPr/>
          </p:nvSpPr>
          <p:spPr>
            <a:xfrm flipH="1">
              <a:off x="1880006" y="1343399"/>
              <a:ext cx="591268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latin typeface="+mn-lt"/>
                </a:rPr>
                <a:t>Cotrimoxazol</a:t>
              </a:r>
              <a:r>
                <a:rPr lang="en-US" dirty="0">
                  <a:latin typeface="+mn-lt"/>
                </a:rPr>
                <a:t> 480mg Tablets Stock According to Plan over time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73D42-F32C-4107-BD6F-8DBEC08C1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034314"/>
            <a:ext cx="1933356" cy="708356"/>
          </a:xfrm>
          <a:prstGeom prst="rect">
            <a:avLst/>
          </a:prstGeom>
        </p:spPr>
      </p:pic>
      <p:sp>
        <p:nvSpPr>
          <p:cNvPr id="2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 txBox="1">
            <a:spLocks/>
          </p:cNvSpPr>
          <p:nvPr/>
        </p:nvSpPr>
        <p:spPr bwMode="auto">
          <a:xfrm>
            <a:off x="152400" y="6781800"/>
            <a:ext cx="914400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2018 Global Health Supply Chain Summit - Lusaka, Zambia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73D42-F32C-4107-BD6F-8DBEC08C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1AF17-C775-42D8-AFE7-594B17C92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6" y="2116124"/>
            <a:ext cx="1115691" cy="788591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A517D28B-2D2D-4D0D-80FA-8FD72F18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6" y="3010040"/>
            <a:ext cx="1189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03A1A4"/>
                </a:solidFill>
                <a:latin typeface="Tw Cen MT" panose="020B0602020104020603" pitchFamily="34" charset="0"/>
              </a:rPr>
              <a:t>Malária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8696D6-B7E5-4C3F-9D54-6D83560EC1E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6930" y="3289147"/>
            <a:ext cx="1486312" cy="11181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73EAC6-F806-4C33-8EDD-7938635D6AC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6389" y="1415716"/>
            <a:ext cx="7581426" cy="504894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68BF7B4-6C7F-4D1D-83FC-508F529D8E2B}"/>
              </a:ext>
            </a:extLst>
          </p:cNvPr>
          <p:cNvSpPr/>
          <p:nvPr/>
        </p:nvSpPr>
        <p:spPr bwMode="auto">
          <a:xfrm>
            <a:off x="2133600" y="2329909"/>
            <a:ext cx="5410200" cy="3849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One frequent </a:t>
            </a:r>
            <a:r>
              <a:rPr kumimoji="0" 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question…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dirty="0">
              <a:latin typeface="+mj-lt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What </a:t>
            </a:r>
            <a:r>
              <a:rPr lang="en-US" sz="4400" dirty="0" smtClean="0">
                <a:latin typeface="+mj-lt"/>
              </a:rPr>
              <a:t>is the </a:t>
            </a:r>
            <a:r>
              <a:rPr kumimoji="0" lang="en-US" sz="4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Malaria Medicines Stock Situation?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5DC8427-A79E-474A-96B3-B037BA851B67}"/>
              </a:ext>
            </a:extLst>
          </p:cNvPr>
          <p:cNvSpPr txBox="1"/>
          <p:nvPr/>
        </p:nvSpPr>
        <p:spPr>
          <a:xfrm>
            <a:off x="1387339" y="1348530"/>
            <a:ext cx="2956061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Density of Stock Outs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7555D4A-8B02-4EC2-9B95-565EBDEBD55B}"/>
              </a:ext>
            </a:extLst>
          </p:cNvPr>
          <p:cNvSpPr txBox="1"/>
          <p:nvPr/>
        </p:nvSpPr>
        <p:spPr>
          <a:xfrm>
            <a:off x="5206045" y="1345603"/>
            <a:ext cx="3581400" cy="40011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Density of Stock Availability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4966" y="6096000"/>
            <a:ext cx="1764989" cy="64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88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73D42-F32C-4107-BD6F-8DBEC08C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1AF17-C775-42D8-AFE7-594B17C92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6" y="2116124"/>
            <a:ext cx="1115691" cy="7885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679C65F-8142-4F32-8B7D-ECDC710AF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" t="1033" r="2658" b="12086"/>
          <a:stretch/>
        </p:blipFill>
        <p:spPr>
          <a:xfrm>
            <a:off x="1362894" y="1600200"/>
            <a:ext cx="7704906" cy="4525224"/>
          </a:xfrm>
          <a:prstGeom prst="rect">
            <a:avLst/>
          </a:prstGeom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xmlns="" id="{A517D28B-2D2D-4D0D-80FA-8FD72F182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46" y="3010040"/>
            <a:ext cx="1189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03A1A4"/>
                </a:solidFill>
                <a:latin typeface="Tw Cen MT" panose="020B0602020104020603" pitchFamily="34" charset="0"/>
              </a:rPr>
              <a:t>Malária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58696D6-B7E5-4C3F-9D54-6D83560EC1E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6930" y="3289147"/>
            <a:ext cx="1486312" cy="11181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4611322-3008-4F0B-BC7A-7E17B6FEE113}"/>
              </a:ext>
            </a:extLst>
          </p:cNvPr>
          <p:cNvSpPr txBox="1"/>
          <p:nvPr/>
        </p:nvSpPr>
        <p:spPr>
          <a:xfrm>
            <a:off x="1362894" y="1646976"/>
            <a:ext cx="313290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Density of Stock Outs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C488B11-CD3A-4BC4-87F6-AA13A2944903}"/>
              </a:ext>
            </a:extLst>
          </p:cNvPr>
          <p:cNvSpPr txBox="1"/>
          <p:nvPr/>
        </p:nvSpPr>
        <p:spPr>
          <a:xfrm>
            <a:off x="5181600" y="1644049"/>
            <a:ext cx="3581400" cy="400110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+mn-lt"/>
              </a:rPr>
              <a:t>Density of Stock Availability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6C004B7-6B68-4DF0-B9E8-0174FAE52170}"/>
              </a:ext>
            </a:extLst>
          </p:cNvPr>
          <p:cNvSpPr txBox="1"/>
          <p:nvPr/>
        </p:nvSpPr>
        <p:spPr>
          <a:xfrm>
            <a:off x="3352800" y="4817265"/>
            <a:ext cx="24384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Clr>
                <a:srgbClr val="F69200"/>
              </a:buClr>
              <a:defRPr/>
            </a:pPr>
            <a:r>
              <a:rPr lang="en-US" sz="1400" dirty="0">
                <a:latin typeface="+mn-lt"/>
              </a:rPr>
              <a:t>Example Stock Availability in one Province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+mn-lt"/>
              </a:rPr>
              <a:t>All ACTs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+mn-lt"/>
              </a:rPr>
              <a:t>Zambézia Province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+mn-lt"/>
              </a:rPr>
              <a:t>All Health Units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latin typeface="+mn-lt"/>
              </a:rPr>
              <a:t>GIS data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endParaRPr lang="en-US" sz="1400" dirty="0"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CA3954-4365-4BEC-B6AC-767F8CCC4C2E}"/>
              </a:ext>
            </a:extLst>
          </p:cNvPr>
          <p:cNvSpPr/>
          <p:nvPr/>
        </p:nvSpPr>
        <p:spPr bwMode="auto">
          <a:xfrm>
            <a:off x="2133600" y="2329909"/>
            <a:ext cx="5410200" cy="384917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1400" dirty="0" smtClean="0">
              <a:latin typeface="+mj-lt"/>
            </a:endParaRPr>
          </a:p>
          <a:p>
            <a:pPr algn="ctr"/>
            <a:r>
              <a:rPr lang="en-US" sz="3600" dirty="0" smtClean="0">
                <a:latin typeface="+mj-lt"/>
              </a:rPr>
              <a:t>One </a:t>
            </a:r>
            <a:r>
              <a:rPr lang="en-US" sz="3600" dirty="0">
                <a:latin typeface="+mj-lt"/>
              </a:rPr>
              <a:t>frequent question</a:t>
            </a:r>
            <a:r>
              <a:rPr lang="en-US" sz="3600" dirty="0"/>
              <a:t>…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3600" dirty="0">
              <a:latin typeface="+mj-lt"/>
            </a:endParaRPr>
          </a:p>
          <a:p>
            <a:pPr algn="ctr"/>
            <a:r>
              <a:rPr lang="en-US" sz="4400" dirty="0">
                <a:latin typeface="+mj-lt"/>
              </a:rPr>
              <a:t>What is the Malaria Medicines Stock </a:t>
            </a:r>
            <a:r>
              <a:rPr lang="en-US" sz="4400" dirty="0" smtClean="0">
                <a:latin typeface="+mj-lt"/>
              </a:rPr>
              <a:t>Situation?</a:t>
            </a:r>
            <a:endParaRPr kumimoji="0" 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6118070"/>
            <a:ext cx="1704756" cy="6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05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73D42-F32C-4107-BD6F-8DBEC08C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51AF17-C775-42D8-AFE7-594B17C92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6" y="2116124"/>
            <a:ext cx="1115691" cy="78859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6C004B7-6B68-4DF0-B9E8-0174FAE52170}"/>
              </a:ext>
            </a:extLst>
          </p:cNvPr>
          <p:cNvSpPr txBox="1"/>
          <p:nvPr/>
        </p:nvSpPr>
        <p:spPr>
          <a:xfrm>
            <a:off x="1447800" y="1331606"/>
            <a:ext cx="7086600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Clr>
                <a:srgbClr val="F69200"/>
              </a:buClr>
              <a:defRPr/>
            </a:pPr>
            <a:r>
              <a:rPr lang="en-US" sz="2400" b="1" dirty="0">
                <a:latin typeface="+mn-lt"/>
              </a:rPr>
              <a:t>Development – deep analysis tools</a:t>
            </a:r>
            <a:endParaRPr lang="en-US" sz="2400" dirty="0">
              <a:latin typeface="+mn-lt"/>
            </a:endParaRP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Improved data visualization and early warnings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Comprehensive Dashboards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Use BI tools – over time analysis SIGLUS data 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GIS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latin typeface="+mn-lt"/>
              </a:rPr>
              <a:t>Integration and interoperability with other LMIS and HIS systems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2A2A82"/>
                </a:solidFill>
                <a:latin typeface="+mn-lt"/>
              </a:rPr>
              <a:t>Including </a:t>
            </a:r>
            <a:r>
              <a:rPr lang="en-US" sz="2400" dirty="0" smtClean="0">
                <a:solidFill>
                  <a:srgbClr val="2A2A82"/>
                </a:solidFill>
                <a:latin typeface="+mn-lt"/>
              </a:rPr>
              <a:t>reagents, laboratory </a:t>
            </a:r>
            <a:r>
              <a:rPr lang="en-US" sz="2400" dirty="0">
                <a:solidFill>
                  <a:srgbClr val="2A2A82"/>
                </a:solidFill>
                <a:latin typeface="+mn-lt"/>
              </a:rPr>
              <a:t>and </a:t>
            </a:r>
            <a:r>
              <a:rPr lang="en-US" sz="2400" dirty="0" smtClean="0">
                <a:solidFill>
                  <a:srgbClr val="2A2A82"/>
                </a:solidFill>
                <a:latin typeface="+mn-lt"/>
              </a:rPr>
              <a:t>health </a:t>
            </a:r>
            <a:r>
              <a:rPr lang="en-US" sz="2400" dirty="0">
                <a:solidFill>
                  <a:srgbClr val="2A2A82"/>
                </a:solidFill>
                <a:latin typeface="+mn-lt"/>
              </a:rPr>
              <a:t>consumables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 smtClean="0">
                <a:solidFill>
                  <a:srgbClr val="2A2A82"/>
                </a:solidFill>
                <a:latin typeface="+mn-lt"/>
              </a:rPr>
              <a:t>Expanding </a:t>
            </a:r>
            <a:r>
              <a:rPr lang="en-US" sz="2400" dirty="0">
                <a:solidFill>
                  <a:srgbClr val="2A2A82"/>
                </a:solidFill>
                <a:latin typeface="+mn-lt"/>
              </a:rPr>
              <a:t>to </a:t>
            </a:r>
            <a:r>
              <a:rPr lang="en-US" sz="2400" dirty="0" smtClean="0">
                <a:solidFill>
                  <a:srgbClr val="2A2A82"/>
                </a:solidFill>
                <a:latin typeface="+mn-lt"/>
              </a:rPr>
              <a:t>laboratory logistics</a:t>
            </a:r>
            <a:endParaRPr lang="en-US" sz="2400" dirty="0">
              <a:solidFill>
                <a:srgbClr val="2A2A82"/>
              </a:solidFill>
              <a:latin typeface="+mn-lt"/>
            </a:endParaRP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2A2A82"/>
                </a:solidFill>
                <a:latin typeface="+mn-lt"/>
              </a:rPr>
              <a:t>Impact indicators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034314"/>
            <a:ext cx="1933356" cy="70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88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73D42-F32C-4107-BD6F-8DBEC08C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034314"/>
            <a:ext cx="1933356" cy="708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FBD3CD5-1A90-46E8-B6FA-923E5739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7" y="2396645"/>
            <a:ext cx="5366227" cy="379317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 txBox="1">
            <a:spLocks/>
          </p:cNvSpPr>
          <p:nvPr/>
        </p:nvSpPr>
        <p:spPr bwMode="auto">
          <a:xfrm>
            <a:off x="-685800" y="1745713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8F8F8"/>
                </a:solidFill>
                <a:latin typeface="Calibri" panose="020F0502020204030204" pitchFamily="34" charset="0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8F8F8"/>
                </a:solidFill>
                <a:latin typeface="Arial Black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8F8F8"/>
                </a:solidFill>
                <a:latin typeface="Arial Black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8F8F8"/>
                </a:solidFill>
                <a:latin typeface="Arial Black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8F8F8"/>
                </a:solidFill>
                <a:latin typeface="Arial Black" pitchFamily="34" charset="0"/>
                <a:ea typeface="MS PGothic" pitchFamily="34" charset="-128"/>
                <a:cs typeface="MS PGothic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en-ZA" kern="0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SIGLUS – The Web Portal</a:t>
            </a:r>
            <a:endParaRPr lang="en-US" kern="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29200" y="28194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0070C0"/>
                </a:solidFill>
                <a:latin typeface="+mn-lt"/>
              </a:rPr>
              <a:t>https://</a:t>
            </a:r>
            <a:r>
              <a:rPr lang="pt-BR" sz="2400" dirty="0">
                <a:solidFill>
                  <a:srgbClr val="0070C0"/>
                </a:solidFill>
                <a:latin typeface="+mn-lt"/>
                <a:hlinkClick r:id="rId5"/>
              </a:rPr>
              <a:t>lmis.cmam.gov.mz/public/pages/login.html</a:t>
            </a:r>
            <a:endParaRPr lang="pt-BR" sz="2400" dirty="0">
              <a:solidFill>
                <a:srgbClr val="0070C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455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Data for decision-making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6191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</a:t>
            </a:r>
            <a:r>
              <a:rPr lang="en-US" dirty="0" smtClean="0"/>
              <a:t>Summit - </a:t>
            </a:r>
            <a:r>
              <a:rPr lang="en-US" dirty="0"/>
              <a:t>Lusaka, Zambia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73D42-F32C-4107-BD6F-8DBEC08C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35AD2DE-C337-4B9B-B2E7-420E528327F9}"/>
              </a:ext>
            </a:extLst>
          </p:cNvPr>
          <p:cNvGrpSpPr/>
          <p:nvPr/>
        </p:nvGrpSpPr>
        <p:grpSpPr>
          <a:xfrm>
            <a:off x="152400" y="1543069"/>
            <a:ext cx="4343400" cy="4337853"/>
            <a:chOff x="201837" y="1414610"/>
            <a:chExt cx="3760562" cy="3789407"/>
          </a:xfrm>
          <a:solidFill>
            <a:srgbClr val="5858C8"/>
          </a:solidFill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4E17483E-61E7-4AE6-9686-5A40E3F2857E}"/>
                </a:ext>
              </a:extLst>
            </p:cNvPr>
            <p:cNvSpPr/>
            <p:nvPr/>
          </p:nvSpPr>
          <p:spPr>
            <a:xfrm>
              <a:off x="201837" y="1414610"/>
              <a:ext cx="3760562" cy="3789407"/>
            </a:xfrm>
            <a:prstGeom prst="ellipse">
              <a:avLst/>
            </a:prstGeom>
            <a:grpFill/>
            <a:ln>
              <a:noFill/>
            </a:ln>
            <a:effectLst>
              <a:glow rad="127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790BFD07-E358-47B2-BE17-E5FA83F7D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7" t="17701" r="13333" b="2678"/>
            <a:stretch/>
          </p:blipFill>
          <p:spPr>
            <a:xfrm>
              <a:off x="351986" y="1580350"/>
              <a:ext cx="3460263" cy="3455254"/>
            </a:xfrm>
            <a:custGeom>
              <a:avLst/>
              <a:gdLst>
                <a:gd name="connsiteX0" fmla="*/ 3145724 w 6291448"/>
                <a:gd name="connsiteY0" fmla="*/ 0 h 6634164"/>
                <a:gd name="connsiteX1" fmla="*/ 6291448 w 6291448"/>
                <a:gd name="connsiteY1" fmla="*/ 3317082 h 6634164"/>
                <a:gd name="connsiteX2" fmla="*/ 3145724 w 6291448"/>
                <a:gd name="connsiteY2" fmla="*/ 6634164 h 6634164"/>
                <a:gd name="connsiteX3" fmla="*/ 0 w 6291448"/>
                <a:gd name="connsiteY3" fmla="*/ 3317082 h 6634164"/>
                <a:gd name="connsiteX4" fmla="*/ 3145724 w 6291448"/>
                <a:gd name="connsiteY4" fmla="*/ 0 h 663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448" h="6634164">
                  <a:moveTo>
                    <a:pt x="3145724" y="0"/>
                  </a:moveTo>
                  <a:cubicBezTo>
                    <a:pt x="4883059" y="0"/>
                    <a:pt x="6291448" y="1485108"/>
                    <a:pt x="6291448" y="3317082"/>
                  </a:cubicBezTo>
                  <a:cubicBezTo>
                    <a:pt x="6291448" y="5149056"/>
                    <a:pt x="4883059" y="6634164"/>
                    <a:pt x="3145724" y="6634164"/>
                  </a:cubicBezTo>
                  <a:cubicBezTo>
                    <a:pt x="1408389" y="6634164"/>
                    <a:pt x="0" y="5149056"/>
                    <a:pt x="0" y="3317082"/>
                  </a:cubicBezTo>
                  <a:cubicBezTo>
                    <a:pt x="0" y="1485108"/>
                    <a:pt x="1408389" y="0"/>
                    <a:pt x="3145724" y="0"/>
                  </a:cubicBezTo>
                  <a:close/>
                </a:path>
              </a:pathLst>
            </a:custGeom>
            <a:grpFill/>
            <a:ln w="57150">
              <a:solidFill>
                <a:schemeClr val="bg2">
                  <a:lumMod val="20000"/>
                  <a:lumOff val="80000"/>
                </a:schemeClr>
              </a:solidFill>
            </a:ln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E38B3CC-7341-4688-9457-1BB3A565FFB9}"/>
              </a:ext>
            </a:extLst>
          </p:cNvPr>
          <p:cNvSpPr/>
          <p:nvPr/>
        </p:nvSpPr>
        <p:spPr bwMode="auto">
          <a:xfrm>
            <a:off x="3351190" y="2124969"/>
            <a:ext cx="541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Thank You!</a:t>
            </a:r>
            <a:endParaRPr kumimoji="0" lang="en-US" sz="6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2" name="Picture 2" descr="C:\Users\ZZZ-II\Desktop\Gestão de Farmácias 2010-Point of Sales\Mozambique.png">
            <a:extLst>
              <a:ext uri="{FF2B5EF4-FFF2-40B4-BE49-F238E27FC236}">
                <a16:creationId xmlns:a16="http://schemas.microsoft.com/office/drawing/2014/main" xmlns="" id="{550A4958-58FF-4CC1-A4A8-21EED4011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8600" y="2154940"/>
            <a:ext cx="838200" cy="884429"/>
          </a:xfrm>
          <a:prstGeom prst="rect">
            <a:avLst/>
          </a:prstGeom>
          <a:noFill/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1EBA4E3-8E7F-4BC1-8CAC-D03267828C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4200" y="5880922"/>
            <a:ext cx="2098198" cy="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9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899431-AF07-4E2D-AC86-FA2C2C52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dirty="0"/>
              <a:t>Global health Supply Chains.  Accra, Ghana 2017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CBF9D1-F2BF-4C2C-97FB-5F7BB7785457}"/>
              </a:ext>
            </a:extLst>
          </p:cNvPr>
          <p:cNvSpPr/>
          <p:nvPr/>
        </p:nvSpPr>
        <p:spPr bwMode="auto">
          <a:xfrm>
            <a:off x="0" y="685801"/>
            <a:ext cx="9144000" cy="61721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63D81F0-0414-4DC1-B8C3-BFCA847AF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1F8794B-88DC-41BD-9CAE-1B8BA7BD3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52400"/>
            <a:ext cx="7467600" cy="457200"/>
          </a:xfrm>
        </p:spPr>
        <p:txBody>
          <a:bodyPr/>
          <a:lstStyle/>
          <a:p>
            <a:pPr>
              <a:defRPr/>
            </a:pPr>
            <a:r>
              <a:rPr lang="en-US" sz="2400" dirty="0">
                <a:cs typeface="Calibri" panose="020F0502020204030204" pitchFamily="34" charset="0"/>
              </a:rPr>
              <a:t>Mozambique - Logistic Management Information System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B752C16-F44D-4D08-9BFD-F9452543DB3A}"/>
              </a:ext>
            </a:extLst>
          </p:cNvPr>
          <p:cNvGrpSpPr/>
          <p:nvPr/>
        </p:nvGrpSpPr>
        <p:grpSpPr>
          <a:xfrm>
            <a:off x="4548187" y="5638800"/>
            <a:ext cx="914400" cy="1144844"/>
            <a:chOff x="1874578" y="1600448"/>
            <a:chExt cx="2772464" cy="365568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3CF25145-8FB7-4F65-A3CA-B025E1212981}"/>
                </a:ext>
              </a:extLst>
            </p:cNvPr>
            <p:cNvGrpSpPr/>
            <p:nvPr/>
          </p:nvGrpSpPr>
          <p:grpSpPr>
            <a:xfrm>
              <a:off x="1874578" y="1600448"/>
              <a:ext cx="2772464" cy="3655689"/>
              <a:chOff x="2905124" y="1266062"/>
              <a:chExt cx="3333750" cy="4325875"/>
            </a:xfrm>
          </p:grpSpPr>
          <p:sp>
            <p:nvSpPr>
              <p:cNvPr id="11" name="Rounded Rectangle 84">
                <a:extLst>
                  <a:ext uri="{FF2B5EF4-FFF2-40B4-BE49-F238E27FC236}">
                    <a16:creationId xmlns:a16="http://schemas.microsoft.com/office/drawing/2014/main" xmlns="" id="{3F4D9A6A-A4EF-497A-94E8-75E3C8D0F4DD}"/>
                  </a:ext>
                </a:extLst>
              </p:cNvPr>
              <p:cNvSpPr/>
              <p:nvPr/>
            </p:nvSpPr>
            <p:spPr>
              <a:xfrm>
                <a:off x="2905124" y="1266062"/>
                <a:ext cx="3333750" cy="4325875"/>
              </a:xfrm>
              <a:prstGeom prst="roundRect">
                <a:avLst>
                  <a:gd name="adj" fmla="val 5238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E124533A-85B7-4B83-BDC0-0CA856030C50}"/>
                  </a:ext>
                </a:extLst>
              </p:cNvPr>
              <p:cNvGrpSpPr/>
              <p:nvPr/>
            </p:nvGrpSpPr>
            <p:grpSpPr>
              <a:xfrm>
                <a:off x="4446940" y="5288001"/>
                <a:ext cx="237363" cy="234696"/>
                <a:chOff x="4446940" y="5280381"/>
                <a:chExt cx="237363" cy="234696"/>
              </a:xfrm>
            </p:grpSpPr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xmlns="" id="{A8DED58E-E1FB-4B09-AE84-BE19FDC350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6940" y="5280381"/>
                  <a:ext cx="237363" cy="234696"/>
                </a:xfrm>
                <a:prstGeom prst="ellipse">
                  <a:avLst/>
                </a:prstGeom>
                <a:gradFill flip="none" rotWithShape="1">
                  <a:gsLst>
                    <a:gs pos="29000">
                      <a:schemeClr val="tx1"/>
                    </a:gs>
                    <a:gs pos="73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2400"/>
                </a:p>
              </p:txBody>
            </p:sp>
            <p:sp>
              <p:nvSpPr>
                <p:cNvPr id="15" name="Rounded Rectangle 89">
                  <a:extLst>
                    <a:ext uri="{FF2B5EF4-FFF2-40B4-BE49-F238E27FC236}">
                      <a16:creationId xmlns:a16="http://schemas.microsoft.com/office/drawing/2014/main" xmlns="" id="{A76A4100-BAD0-4015-B99D-187DB2C5ECFB}"/>
                    </a:ext>
                  </a:extLst>
                </p:cNvPr>
                <p:cNvSpPr/>
                <p:nvPr/>
              </p:nvSpPr>
              <p:spPr>
                <a:xfrm>
                  <a:off x="4515460" y="5356864"/>
                  <a:ext cx="100323" cy="100323"/>
                </a:xfrm>
                <a:prstGeom prst="roundRect">
                  <a:avLst/>
                </a:prstGeom>
                <a:noFill/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400"/>
                </a:p>
              </p:txBody>
            </p:sp>
          </p:grpSp>
          <p:sp>
            <p:nvSpPr>
              <p:cNvPr id="13" name="Freeform 87">
                <a:extLst>
                  <a:ext uri="{FF2B5EF4-FFF2-40B4-BE49-F238E27FC236}">
                    <a16:creationId xmlns:a16="http://schemas.microsoft.com/office/drawing/2014/main" xmlns="" id="{065BDAD1-7A1D-4671-8D52-E6C1CD4C58D4}"/>
                  </a:ext>
                </a:extLst>
              </p:cNvPr>
              <p:cNvSpPr/>
              <p:nvPr/>
            </p:nvSpPr>
            <p:spPr>
              <a:xfrm>
                <a:off x="3918522" y="1289877"/>
                <a:ext cx="2296537" cy="2906437"/>
              </a:xfrm>
              <a:custGeom>
                <a:avLst/>
                <a:gdLst>
                  <a:gd name="connsiteX0" fmla="*/ 0 w 2296537"/>
                  <a:gd name="connsiteY0" fmla="*/ 0 h 2906437"/>
                  <a:gd name="connsiteX1" fmla="*/ 2121915 w 2296537"/>
                  <a:gd name="connsiteY1" fmla="*/ 0 h 2906437"/>
                  <a:gd name="connsiteX2" fmla="*/ 2296537 w 2296537"/>
                  <a:gd name="connsiteY2" fmla="*/ 174622 h 2906437"/>
                  <a:gd name="connsiteX3" fmla="*/ 2296537 w 2296537"/>
                  <a:gd name="connsiteY3" fmla="*/ 2906437 h 290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6537" h="2906437">
                    <a:moveTo>
                      <a:pt x="0" y="0"/>
                    </a:moveTo>
                    <a:lnTo>
                      <a:pt x="2121915" y="0"/>
                    </a:lnTo>
                    <a:cubicBezTo>
                      <a:pt x="2218356" y="0"/>
                      <a:pt x="2296537" y="78181"/>
                      <a:pt x="2296537" y="174622"/>
                    </a:cubicBezTo>
                    <a:lnTo>
                      <a:pt x="2296537" y="2906437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747DDA4-37DC-4B7F-B1C2-5F4116FE2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054" y="1773851"/>
              <a:ext cx="2296715" cy="32254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CC406E8-77DE-4358-8095-C6989B63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814"/>
            <a:ext cx="1373360" cy="172983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371600" y="381000"/>
            <a:ext cx="7008398" cy="6453186"/>
            <a:chOff x="1371600" y="381000"/>
            <a:chExt cx="7008398" cy="645318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374B0410-2465-4586-95BE-750F68FB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71600" y="381000"/>
              <a:ext cx="7008398" cy="645318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 bwMode="auto">
            <a:xfrm>
              <a:off x="1524000" y="6477000"/>
              <a:ext cx="2133600" cy="2883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xmlns="" id="{24AA950D-04CE-4DA7-8AC6-A63E76E32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7345363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latin typeface="+mj-lt"/>
                <a:ea typeface="ＭＳ Ｐゴシック" charset="0"/>
                <a:cs typeface="+mj-cs"/>
              </a:rPr>
              <a:t>SIGLUS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1287A72E-AB33-48B0-A5CC-2A7756C72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43317" y="6259396"/>
            <a:ext cx="3886200" cy="4572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2018 Global Health Supply Chain Summit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Lusaka, Zambia </a:t>
            </a:r>
          </a:p>
        </p:txBody>
      </p:sp>
      <p:sp>
        <p:nvSpPr>
          <p:cNvPr id="13316" name="TextBox 2">
            <a:extLst>
              <a:ext uri="{FF2B5EF4-FFF2-40B4-BE49-F238E27FC236}">
                <a16:creationId xmlns:a16="http://schemas.microsoft.com/office/drawing/2014/main" xmlns="" id="{5B783E55-A6BE-4EFB-99CB-F8022C7D7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4161110"/>
            <a:ext cx="464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2A2A82"/>
              </a:buClr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FF9801"/>
              </a:buClr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2">
                      <a:lumMod val="60000"/>
                      <a:lumOff val="40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Brana Branquinho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2">
                      <a:lumMod val="60000"/>
                      <a:lumOff val="40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Deputy Director</a:t>
            </a:r>
            <a:b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2">
                      <a:lumMod val="60000"/>
                      <a:lumOff val="40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</a:b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2">
                      <a:lumMod val="60000"/>
                      <a:lumOff val="40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Central Medical Stores (CMAM)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2">
                      <a:lumMod val="60000"/>
                      <a:lumOff val="40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Mozambique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62097-485E-4BCA-9FEB-B18035D29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94F9310-65A3-4E51-A6A6-03A865A0C205}"/>
              </a:ext>
            </a:extLst>
          </p:cNvPr>
          <p:cNvSpPr/>
          <p:nvPr/>
        </p:nvSpPr>
        <p:spPr>
          <a:xfrm>
            <a:off x="3929135" y="1613980"/>
            <a:ext cx="4868863" cy="2062103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1">
                      <a:lumMod val="6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Implementing eLMIS to Improve Data Visibility and the Health Supply Chain: </a:t>
            </a:r>
          </a:p>
          <a:p>
            <a:pPr lvl="0"/>
            <a:r>
              <a:rPr lang="en-US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38100">
                    <a:schemeClr val="bg1">
                      <a:lumMod val="65000"/>
                      <a:alpha val="40000"/>
                    </a:schemeClr>
                  </a:glow>
                </a:effectLst>
                <a:latin typeface="Calibri" panose="020F0502020204030204" pitchFamily="34" charset="0"/>
              </a:rPr>
              <a:t>Lessons from Mozambique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AF6961F-4D1E-4D8B-9824-890C93BDE94D}"/>
              </a:ext>
            </a:extLst>
          </p:cNvPr>
          <p:cNvGrpSpPr/>
          <p:nvPr/>
        </p:nvGrpSpPr>
        <p:grpSpPr>
          <a:xfrm>
            <a:off x="76200" y="1747334"/>
            <a:ext cx="3657600" cy="3581400"/>
            <a:chOff x="201837" y="1414610"/>
            <a:chExt cx="3760562" cy="3789407"/>
          </a:xfrm>
          <a:solidFill>
            <a:srgbClr val="F69200"/>
          </a:solidFill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69A875D8-9F6B-40B5-A42D-A56CDA666A6D}"/>
                </a:ext>
              </a:extLst>
            </p:cNvPr>
            <p:cNvSpPr/>
            <p:nvPr/>
          </p:nvSpPr>
          <p:spPr>
            <a:xfrm>
              <a:off x="201837" y="1414610"/>
              <a:ext cx="3760562" cy="3789407"/>
            </a:xfrm>
            <a:prstGeom prst="ellipse">
              <a:avLst/>
            </a:prstGeom>
            <a:grpFill/>
            <a:ln>
              <a:noFill/>
            </a:ln>
            <a:effectLst>
              <a:glow rad="12700">
                <a:schemeClr val="bg1">
                  <a:lumMod val="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DF55D15B-89E8-4131-9760-E708E292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01155" y="1647475"/>
              <a:ext cx="3337901" cy="3323123"/>
            </a:xfrm>
            <a:custGeom>
              <a:avLst/>
              <a:gdLst>
                <a:gd name="connsiteX0" fmla="*/ 3145724 w 6291448"/>
                <a:gd name="connsiteY0" fmla="*/ 0 h 6634164"/>
                <a:gd name="connsiteX1" fmla="*/ 6291448 w 6291448"/>
                <a:gd name="connsiteY1" fmla="*/ 3317082 h 6634164"/>
                <a:gd name="connsiteX2" fmla="*/ 3145724 w 6291448"/>
                <a:gd name="connsiteY2" fmla="*/ 6634164 h 6634164"/>
                <a:gd name="connsiteX3" fmla="*/ 0 w 6291448"/>
                <a:gd name="connsiteY3" fmla="*/ 3317082 h 6634164"/>
                <a:gd name="connsiteX4" fmla="*/ 3145724 w 6291448"/>
                <a:gd name="connsiteY4" fmla="*/ 0 h 6634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91448" h="6634164">
                  <a:moveTo>
                    <a:pt x="3145724" y="0"/>
                  </a:moveTo>
                  <a:cubicBezTo>
                    <a:pt x="4883059" y="0"/>
                    <a:pt x="6291448" y="1485108"/>
                    <a:pt x="6291448" y="3317082"/>
                  </a:cubicBezTo>
                  <a:cubicBezTo>
                    <a:pt x="6291448" y="5149056"/>
                    <a:pt x="4883059" y="6634164"/>
                    <a:pt x="3145724" y="6634164"/>
                  </a:cubicBezTo>
                  <a:cubicBezTo>
                    <a:pt x="1408389" y="6634164"/>
                    <a:pt x="0" y="5149056"/>
                    <a:pt x="0" y="3317082"/>
                  </a:cubicBezTo>
                  <a:cubicBezTo>
                    <a:pt x="0" y="1485108"/>
                    <a:pt x="1408389" y="0"/>
                    <a:pt x="3145724" y="0"/>
                  </a:cubicBezTo>
                  <a:close/>
                </a:path>
              </a:pathLst>
            </a:custGeom>
            <a:grpFill/>
            <a:ln w="57150">
              <a:solidFill>
                <a:schemeClr val="bg1"/>
              </a:solidFill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5695" y="5850585"/>
            <a:ext cx="2402998" cy="880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D4F11BED-57E6-444E-BCC1-74E3ECA19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3" y="2263290"/>
            <a:ext cx="5213431" cy="391007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035DD3C-9289-4EF5-B4B8-3FACEDA50138}"/>
              </a:ext>
            </a:extLst>
          </p:cNvPr>
          <p:cNvSpPr txBox="1">
            <a:spLocks/>
          </p:cNvSpPr>
          <p:nvPr/>
        </p:nvSpPr>
        <p:spPr>
          <a:xfrm>
            <a:off x="1981200" y="0"/>
            <a:ext cx="6781800" cy="1143000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ECF4875-F2E1-4E69-86F4-E4E0A1E3CD29}"/>
              </a:ext>
            </a:extLst>
          </p:cNvPr>
          <p:cNvSpPr txBox="1"/>
          <p:nvPr/>
        </p:nvSpPr>
        <p:spPr>
          <a:xfrm>
            <a:off x="5361942" y="2590800"/>
            <a:ext cx="3653350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Located in Southeast Africa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Total population  29,668,834 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11 provinces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154 districts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HIV prevalence of 13.2%, more than 1.300.000 in ART</a:t>
            </a:r>
            <a:endParaRPr lang="en-ZA" sz="1050" dirty="0">
              <a:latin typeface="+mj-lt"/>
            </a:endParaRP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1,596 health facilities (INE-National Institute of Statistics)</a:t>
            </a:r>
            <a:endParaRPr lang="en-ZA" sz="1000" dirty="0">
              <a:latin typeface="+mj-lt"/>
            </a:endParaRP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96% of  health facilities are Level 1 (former health posts)</a:t>
            </a:r>
            <a:endParaRPr lang="en-ZA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DDAAD44-F3A3-40D5-BED1-7B370E1587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/>
          </a:blip>
          <a:srcRect l="20000" t="19007" r="20000"/>
          <a:stretch/>
        </p:blipFill>
        <p:spPr>
          <a:xfrm>
            <a:off x="1281227" y="1117671"/>
            <a:ext cx="2579688" cy="2528887"/>
          </a:xfrm>
          <a:prstGeom prst="rect">
            <a:avLst/>
          </a:prstGeom>
          <a:effectLst>
            <a:outerShdw blurRad="114300" sx="102000" sy="102000" algn="ctr" rotWithShape="0">
              <a:prstClr val="black">
                <a:alpha val="26000"/>
              </a:prstClr>
            </a:outerShdw>
          </a:effec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xmlns="" id="{9B135092-1480-4498-B085-21F7DDC79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102" y="155308"/>
            <a:ext cx="2444883" cy="914400"/>
          </a:xfrm>
        </p:spPr>
        <p:txBody>
          <a:bodyPr/>
          <a:lstStyle/>
          <a:p>
            <a:pPr>
              <a:defRPr/>
            </a:pPr>
            <a:r>
              <a:rPr lang="en-ZA" sz="4000" dirty="0">
                <a:solidFill>
                  <a:schemeClr val="bg1"/>
                </a:solidFill>
                <a:cs typeface="Calibri" panose="020F0502020204030204" pitchFamily="34" charset="0"/>
              </a:rPr>
              <a:t>Context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62FB6E28-5451-4F44-9604-5903F177E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AE4B58E-A904-4B4C-8F0F-1FC272B53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1813" y="-12653"/>
            <a:ext cx="3209211" cy="3529191"/>
          </a:xfrm>
          <a:prstGeom prst="rect">
            <a:avLst/>
          </a:prstGeom>
          <a:effectLst>
            <a:glow rad="25400">
              <a:srgbClr val="C00000">
                <a:alpha val="8000"/>
              </a:srgbClr>
            </a:glow>
          </a:effectLst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xmlns="" id="{0415016A-7FE0-44F7-AAD0-2CFA3A0314C7}"/>
              </a:ext>
            </a:extLst>
          </p:cNvPr>
          <p:cNvCxnSpPr>
            <a:cxnSpLocks/>
          </p:cNvCxnSpPr>
          <p:nvPr/>
        </p:nvCxnSpPr>
        <p:spPr bwMode="auto">
          <a:xfrm flipV="1">
            <a:off x="2463800" y="990600"/>
            <a:ext cx="1346200" cy="15271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E060C60D-49B6-4A81-B52A-26670AF83439}"/>
              </a:ext>
            </a:extLst>
          </p:cNvPr>
          <p:cNvCxnSpPr>
            <a:cxnSpLocks/>
          </p:cNvCxnSpPr>
          <p:nvPr/>
        </p:nvCxnSpPr>
        <p:spPr bwMode="auto">
          <a:xfrm>
            <a:off x="2514600" y="2819400"/>
            <a:ext cx="1752600" cy="6260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6192039"/>
            <a:ext cx="1601238" cy="586672"/>
          </a:xfrm>
          <a:prstGeom prst="rect">
            <a:avLst/>
          </a:prstGeom>
        </p:spPr>
      </p:pic>
      <p:sp>
        <p:nvSpPr>
          <p:cNvPr id="18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 txBox="1">
            <a:spLocks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smtClean="0"/>
              <a:t>2018 Global Health Supply Chain Summit - Lusaka, Zambia 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9419626-91A9-4084-BEFC-016CFCD8A193}"/>
              </a:ext>
            </a:extLst>
          </p:cNvPr>
          <p:cNvSpPr/>
          <p:nvPr/>
        </p:nvSpPr>
        <p:spPr bwMode="auto">
          <a:xfrm>
            <a:off x="0" y="914400"/>
            <a:ext cx="9144000" cy="59277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8AC3D-AD75-4EF8-AED6-AFED7E4AF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152400"/>
            <a:ext cx="7345363" cy="914400"/>
          </a:xfrm>
        </p:spPr>
        <p:txBody>
          <a:bodyPr/>
          <a:lstStyle/>
          <a:p>
            <a:pPr>
              <a:defRPr/>
            </a:pPr>
            <a:r>
              <a:rPr lang="en-ZA" sz="4000" dirty="0">
                <a:solidFill>
                  <a:schemeClr val="bg1"/>
                </a:solidFill>
              </a:rPr>
              <a:t>Mozambique’s Supply Chain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FB02A61-B56C-4D1B-9B90-4DC9DF79F90B}"/>
              </a:ext>
            </a:extLst>
          </p:cNvPr>
          <p:cNvSpPr txBox="1"/>
          <p:nvPr/>
        </p:nvSpPr>
        <p:spPr>
          <a:xfrm>
            <a:off x="4876800" y="1371600"/>
            <a:ext cx="4068763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Supply Chain Structured in 4 levels; plus the community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Central-level Central Medical Stores &amp; 3 regional warehouses 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11 provincial warehouses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147 district warehouses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1,596 health facilities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4,427community health workers</a:t>
            </a:r>
          </a:p>
          <a:p>
            <a:pPr marL="285750" indent="-285750">
              <a:spcAft>
                <a:spcPts val="9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ZA" sz="1800" dirty="0">
                <a:latin typeface="+mj-lt"/>
              </a:rPr>
              <a:t>Serving over 29,668,834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B9F309-42F1-41F2-8D2F-14A1701830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4D4AFEE-F6E5-474E-8015-69EED91F1F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14" y="987016"/>
            <a:ext cx="3222971" cy="5782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758" y="5973918"/>
            <a:ext cx="2098198" cy="768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A5DDCA4F-CA50-4C79-91F1-7BF287F6BE32}"/>
              </a:ext>
            </a:extLst>
          </p:cNvPr>
          <p:cNvSpPr/>
          <p:nvPr/>
        </p:nvSpPr>
        <p:spPr bwMode="auto">
          <a:xfrm>
            <a:off x="0" y="914400"/>
            <a:ext cx="9144000" cy="60039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xmlns="" id="{BE1F5277-1342-41D5-A94B-E28274B6FE7E}"/>
              </a:ext>
            </a:extLst>
          </p:cNvPr>
          <p:cNvSpPr/>
          <p:nvPr/>
        </p:nvSpPr>
        <p:spPr bwMode="auto">
          <a:xfrm>
            <a:off x="60280" y="1828800"/>
            <a:ext cx="1463720" cy="4916488"/>
          </a:xfrm>
          <a:prstGeom prst="triangle">
            <a:avLst/>
          </a:prstGeom>
          <a:solidFill>
            <a:srgbClr val="C00000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876A3-DBBE-42B8-9699-747CA39D0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85103"/>
            <a:ext cx="7345363" cy="914400"/>
          </a:xfrm>
        </p:spPr>
        <p:txBody>
          <a:bodyPr/>
          <a:lstStyle/>
          <a:p>
            <a:pPr>
              <a:defRPr/>
            </a:pPr>
            <a:r>
              <a:rPr lang="en-ZA" sz="4000" dirty="0">
                <a:cs typeface="Calibri" panose="020F0502020204030204" pitchFamily="34" charset="0"/>
              </a:rPr>
              <a:t>Data Gap in Supply Chain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D5F701E-CB94-48C7-9B55-D6245F17B4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CB4D2BFA-5C12-4EB5-B5EB-CA5A96622D0F}"/>
              </a:ext>
            </a:extLst>
          </p:cNvPr>
          <p:cNvSpPr txBox="1"/>
          <p:nvPr/>
        </p:nvSpPr>
        <p:spPr>
          <a:xfrm flipH="1">
            <a:off x="902448" y="1885121"/>
            <a:ext cx="705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2%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F4766464-FA46-468E-A582-F0C1E5C17C5D}"/>
              </a:ext>
            </a:extLst>
          </p:cNvPr>
          <p:cNvSpPr txBox="1"/>
          <p:nvPr/>
        </p:nvSpPr>
        <p:spPr>
          <a:xfrm flipH="1">
            <a:off x="465185" y="5224790"/>
            <a:ext cx="942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98%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4BED8C7-E0D3-4BF6-A53C-93378F49D2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b="83875"/>
          <a:stretch/>
        </p:blipFill>
        <p:spPr>
          <a:xfrm>
            <a:off x="60280" y="1828800"/>
            <a:ext cx="1475360" cy="794341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xmlns="" id="{5032B004-81EE-4204-A352-C19BC4BAA9CE}"/>
              </a:ext>
            </a:extLst>
          </p:cNvPr>
          <p:cNvCxnSpPr>
            <a:cxnSpLocks/>
          </p:cNvCxnSpPr>
          <p:nvPr/>
        </p:nvCxnSpPr>
        <p:spPr bwMode="auto">
          <a:xfrm>
            <a:off x="838200" y="2362200"/>
            <a:ext cx="7774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ACB4D53-B387-4AD7-93E3-338E863FC215}"/>
              </a:ext>
            </a:extLst>
          </p:cNvPr>
          <p:cNvCxnSpPr>
            <a:cxnSpLocks/>
          </p:cNvCxnSpPr>
          <p:nvPr/>
        </p:nvCxnSpPr>
        <p:spPr bwMode="auto">
          <a:xfrm>
            <a:off x="1295400" y="5486400"/>
            <a:ext cx="3202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5E5F98-E5F1-49AB-9089-1DA2B14213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61" t="69349" r="1861" b="411"/>
          <a:stretch/>
        </p:blipFill>
        <p:spPr>
          <a:xfrm>
            <a:off x="1732730" y="4788676"/>
            <a:ext cx="2711317" cy="14709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DE26A4D-A00B-49E7-AC9C-A5E11C82AD39}"/>
              </a:ext>
            </a:extLst>
          </p:cNvPr>
          <p:cNvGrpSpPr/>
          <p:nvPr/>
        </p:nvGrpSpPr>
        <p:grpSpPr>
          <a:xfrm>
            <a:off x="1634007" y="4399929"/>
            <a:ext cx="7422351" cy="2345359"/>
            <a:chOff x="1634007" y="4399929"/>
            <a:chExt cx="7422351" cy="234535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1556D871-5083-421A-903B-7432E9ED0FE6}"/>
                </a:ext>
              </a:extLst>
            </p:cNvPr>
            <p:cNvSpPr/>
            <p:nvPr/>
          </p:nvSpPr>
          <p:spPr>
            <a:xfrm>
              <a:off x="5659597" y="4420867"/>
              <a:ext cx="3396761" cy="22621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Lack of visibility in vast majority of the system: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 98% of the stocking points missing critical data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No HF consumption data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No stockout data at the large bottom of the pyramid</a:t>
              </a:r>
            </a:p>
          </p:txBody>
        </p:sp>
        <p:pic>
          <p:nvPicPr>
            <p:cNvPr id="17427" name="Picture 17426">
              <a:extLst>
                <a:ext uri="{FF2B5EF4-FFF2-40B4-BE49-F238E27FC236}">
                  <a16:creationId xmlns:a16="http://schemas.microsoft.com/office/drawing/2014/main" xmlns="" id="{806A9DF4-E0A4-4243-A1BA-4B5B5106C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60354" y="4518930"/>
              <a:ext cx="702723" cy="70586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3D823129-EC7B-4B09-807F-C26A7EC48307}"/>
                </a:ext>
              </a:extLst>
            </p:cNvPr>
            <p:cNvGrpSpPr/>
            <p:nvPr/>
          </p:nvGrpSpPr>
          <p:grpSpPr>
            <a:xfrm>
              <a:off x="1634007" y="4399929"/>
              <a:ext cx="2878445" cy="2345359"/>
              <a:chOff x="1634007" y="4399929"/>
              <a:chExt cx="2878445" cy="2345359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8AF26E33-F133-4B41-88E4-99E95094416C}"/>
                  </a:ext>
                </a:extLst>
              </p:cNvPr>
              <p:cNvSpPr/>
              <p:nvPr/>
            </p:nvSpPr>
            <p:spPr bwMode="auto">
              <a:xfrm>
                <a:off x="2527770" y="4598022"/>
                <a:ext cx="1815629" cy="3813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xmlns="" id="{F6344E59-2BE1-42B2-BEC9-41DA0220A228}"/>
                  </a:ext>
                </a:extLst>
              </p:cNvPr>
              <p:cNvSpPr/>
              <p:nvPr/>
            </p:nvSpPr>
            <p:spPr bwMode="auto">
              <a:xfrm>
                <a:off x="3808572" y="4788676"/>
                <a:ext cx="685799" cy="381308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xmlns="" id="{3421909E-CD3D-4A0A-B6B2-FA79100358CE}"/>
                  </a:ext>
                </a:extLst>
              </p:cNvPr>
              <p:cNvSpPr/>
              <p:nvPr/>
            </p:nvSpPr>
            <p:spPr bwMode="auto">
              <a:xfrm>
                <a:off x="1634007" y="4399929"/>
                <a:ext cx="2878445" cy="2345359"/>
              </a:xfrm>
              <a:prstGeom prst="roundRect">
                <a:avLst>
                  <a:gd name="adj" fmla="val 1641"/>
                </a:avLst>
              </a:prstGeom>
              <a:solidFill>
                <a:srgbClr val="C00000">
                  <a:alpha val="2000"/>
                </a:srgbClr>
              </a:solidFill>
              <a:ln w="1905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406DC3C-E46E-4695-A50A-2D23F13F4786}"/>
              </a:ext>
            </a:extLst>
          </p:cNvPr>
          <p:cNvGrpSpPr/>
          <p:nvPr/>
        </p:nvGrpSpPr>
        <p:grpSpPr>
          <a:xfrm>
            <a:off x="1820104" y="1131507"/>
            <a:ext cx="2523295" cy="3260278"/>
            <a:chOff x="8830208" y="1393103"/>
            <a:chExt cx="2826337" cy="383168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088DC3F0-4E1F-4EFD-8182-E7A6B905A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811"/>
            <a:stretch/>
          </p:blipFill>
          <p:spPr>
            <a:xfrm>
              <a:off x="8891936" y="1393103"/>
              <a:ext cx="2764609" cy="3729492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89392C3A-25FE-4A4E-8657-8709DDA1D029}"/>
                </a:ext>
              </a:extLst>
            </p:cNvPr>
            <p:cNvSpPr/>
            <p:nvPr/>
          </p:nvSpPr>
          <p:spPr bwMode="auto">
            <a:xfrm>
              <a:off x="8830208" y="4843482"/>
              <a:ext cx="847192" cy="381308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7A3D914-987D-4DA2-A000-4BEA1C63DF14}"/>
                </a:ext>
              </a:extLst>
            </p:cNvPr>
            <p:cNvSpPr/>
            <p:nvPr/>
          </p:nvSpPr>
          <p:spPr bwMode="auto">
            <a:xfrm>
              <a:off x="9666984" y="4970570"/>
              <a:ext cx="847192" cy="18933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39EDCEA3-675B-4A66-86EC-33A90E36FBD3}"/>
              </a:ext>
            </a:extLst>
          </p:cNvPr>
          <p:cNvGrpSpPr/>
          <p:nvPr/>
        </p:nvGrpSpPr>
        <p:grpSpPr>
          <a:xfrm>
            <a:off x="1615655" y="1098549"/>
            <a:ext cx="7253708" cy="3244849"/>
            <a:chOff x="1615655" y="1098549"/>
            <a:chExt cx="7253708" cy="324484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595C4BB-5B82-447B-985A-AEE557636968}"/>
                </a:ext>
              </a:extLst>
            </p:cNvPr>
            <p:cNvSpPr txBox="1"/>
            <p:nvPr/>
          </p:nvSpPr>
          <p:spPr>
            <a:xfrm>
              <a:off x="5655166" y="1306054"/>
              <a:ext cx="3214197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Only 2% Public health supply chain visible </a:t>
              </a:r>
            </a:p>
            <a:p>
              <a:pPr marL="285750" indent="-285750">
                <a:spcAft>
                  <a:spcPts val="60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Only the </a:t>
              </a:r>
              <a:r>
                <a:rPr lang="en-US" sz="1800" dirty="0" smtClean="0">
                  <a:latin typeface="+mj-lt"/>
                </a:rPr>
                <a:t>warehouses </a:t>
              </a:r>
              <a:r>
                <a:rPr lang="en-US" sz="1800" dirty="0">
                  <a:latin typeface="+mj-lt"/>
                </a:rPr>
                <a:t>had computerized systems</a:t>
              </a:r>
            </a:p>
            <a:p>
              <a:pPr marL="285750" indent="-285750">
                <a:spcAft>
                  <a:spcPts val="600"/>
                </a:spcAft>
                <a:buClr>
                  <a:srgbClr val="0080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j-lt"/>
                </a:rPr>
                <a:t>Main stream relies on aggregated paper based data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xmlns="" id="{7AA5FF82-4A01-4F94-8F6A-9A287CBE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69879" y="1306054"/>
              <a:ext cx="702723" cy="705860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xmlns="" id="{FA6F31A1-43E1-4940-AD7C-0AB13109D5CD}"/>
                </a:ext>
              </a:extLst>
            </p:cNvPr>
            <p:cNvSpPr/>
            <p:nvPr/>
          </p:nvSpPr>
          <p:spPr bwMode="auto">
            <a:xfrm>
              <a:off x="1615655" y="1098549"/>
              <a:ext cx="2896797" cy="3244849"/>
            </a:xfrm>
            <a:prstGeom prst="roundRect">
              <a:avLst>
                <a:gd name="adj" fmla="val 1682"/>
              </a:avLst>
            </a:prstGeom>
            <a:solidFill>
              <a:schemeClr val="bg1">
                <a:lumMod val="95000"/>
                <a:alpha val="22000"/>
              </a:schemeClr>
            </a:solidFill>
            <a:ln w="19050" cap="flat" cmpd="sng" algn="ctr">
              <a:solidFill>
                <a:schemeClr val="bg1">
                  <a:lumMod val="5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1285C7E-59FE-4A99-BE2B-8CF9024A66E1}"/>
              </a:ext>
            </a:extLst>
          </p:cNvPr>
          <p:cNvSpPr txBox="1"/>
          <p:nvPr/>
        </p:nvSpPr>
        <p:spPr>
          <a:xfrm>
            <a:off x="4615739" y="1965325"/>
            <a:ext cx="10631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Computerized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A644F6A-378F-4783-B087-15CE4F99CA2B}"/>
              </a:ext>
            </a:extLst>
          </p:cNvPr>
          <p:cNvSpPr txBox="1"/>
          <p:nvPr/>
        </p:nvSpPr>
        <p:spPr>
          <a:xfrm>
            <a:off x="4747762" y="5169984"/>
            <a:ext cx="6479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+mj-lt"/>
              </a:rPr>
              <a:t>Manual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39725" y="575846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</a:rPr>
              <a:t>Before SIGLUS</a:t>
            </a:r>
            <a:endParaRPr lang="pt-BR" sz="1600" dirty="0">
              <a:solidFill>
                <a:schemeClr val="bg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92" y="328613"/>
            <a:ext cx="7345362" cy="914400"/>
          </a:xfrm>
        </p:spPr>
        <p:txBody>
          <a:bodyPr/>
          <a:lstStyle/>
          <a:p>
            <a:pPr>
              <a:defRPr/>
            </a:pPr>
            <a:r>
              <a:rPr lang="en-US" dirty="0"/>
              <a:t>Mobile Solution for impact</a:t>
            </a:r>
          </a:p>
        </p:txBody>
      </p:sp>
      <p:pic>
        <p:nvPicPr>
          <p:cNvPr id="20484" name="Picture 4" descr="Image result for www">
            <a:extLst>
              <a:ext uri="{FF2B5EF4-FFF2-40B4-BE49-F238E27FC236}">
                <a16:creationId xmlns:a16="http://schemas.microsoft.com/office/drawing/2014/main" xmlns="" id="{36C93512-4294-45A3-BC76-E5469D682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6" y="1635663"/>
            <a:ext cx="3450412" cy="275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31A307D-77CA-4E83-A828-510027CD5A8C}"/>
              </a:ext>
            </a:extLst>
          </p:cNvPr>
          <p:cNvSpPr txBox="1">
            <a:spLocks/>
          </p:cNvSpPr>
          <p:nvPr/>
        </p:nvSpPr>
        <p:spPr>
          <a:xfrm>
            <a:off x="-1018420" y="5779618"/>
            <a:ext cx="5075257" cy="925982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effectLst>
                  <a:glow rad="63500">
                    <a:schemeClr val="bg1">
                      <a:lumMod val="65000"/>
                      <a:alpha val="40000"/>
                    </a:schemeClr>
                  </a:glow>
                </a:effectLst>
              </a:rPr>
              <a:t>SIGLUS</a:t>
            </a:r>
          </a:p>
        </p:txBody>
      </p:sp>
      <p:pic>
        <p:nvPicPr>
          <p:cNvPr id="20486" name="Picture 6">
            <a:extLst>
              <a:ext uri="{FF2B5EF4-FFF2-40B4-BE49-F238E27FC236}">
                <a16:creationId xmlns:a16="http://schemas.microsoft.com/office/drawing/2014/main" xmlns="" id="{3C0F8C50-6FBB-421A-B79C-B69F309F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70" y="3515231"/>
            <a:ext cx="2098675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>
            <a:extLst>
              <a:ext uri="{FF2B5EF4-FFF2-40B4-BE49-F238E27FC236}">
                <a16:creationId xmlns:a16="http://schemas.microsoft.com/office/drawing/2014/main" xmlns="" id="{DA1D4F1F-2E54-4E20-96DE-0BB532BD3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401824"/>
            <a:ext cx="46418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en-US" sz="2000" dirty="0">
                <a:latin typeface="+mn-lt"/>
              </a:rPr>
              <a:t>SIGLUS is a cloud-based Logistics Management Information System for Health Facilities, used to report stock data via tablets.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191B8B2-D5F7-42B3-89D5-02D90CC60922}"/>
              </a:ext>
            </a:extLst>
          </p:cNvPr>
          <p:cNvSpPr/>
          <p:nvPr/>
        </p:nvSpPr>
        <p:spPr>
          <a:xfrm>
            <a:off x="3886200" y="2755900"/>
            <a:ext cx="5029200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+mn-lt"/>
              </a:rPr>
              <a:t>Capture data on: :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stock on hand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quantity issued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quantity received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Adjustments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quantities requested 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patients by regimen for ARVs</a:t>
            </a:r>
          </a:p>
          <a:p>
            <a:pPr>
              <a:spcAft>
                <a:spcPts val="600"/>
              </a:spcAft>
              <a:defRPr/>
            </a:pPr>
            <a:r>
              <a:rPr lang="en-US" sz="1800" dirty="0">
                <a:latin typeface="+mn-lt"/>
              </a:rPr>
              <a:t>Health Facilities </a:t>
            </a:r>
            <a:r>
              <a:rPr lang="en-US" sz="1800" dirty="0" smtClean="0">
                <a:latin typeface="+mn-lt"/>
              </a:rPr>
              <a:t>use </a:t>
            </a:r>
            <a:r>
              <a:rPr lang="en-US" sz="1800" dirty="0">
                <a:latin typeface="+mn-lt"/>
              </a:rPr>
              <a:t>SIGLUS also to generate and send monthly or quarterly requisition.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95E65B1-9A86-4E30-B127-88D504470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758" y="5973918"/>
            <a:ext cx="2098198" cy="768752"/>
          </a:xfrm>
          <a:prstGeom prst="rect">
            <a:avLst/>
          </a:prstGeom>
        </p:spPr>
      </p:pic>
      <p:sp>
        <p:nvSpPr>
          <p:cNvPr id="12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650"/>
            <a:ext cx="9144000" cy="26035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7B86FB2-623F-4136-B007-5E750006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2" y="1219200"/>
            <a:ext cx="3174627" cy="56387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38411"/>
            <a:ext cx="76200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The Mobile app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650"/>
            <a:ext cx="9144000" cy="26035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grpSp>
        <p:nvGrpSpPr>
          <p:cNvPr id="21508" name="Group 4">
            <a:extLst>
              <a:ext uri="{FF2B5EF4-FFF2-40B4-BE49-F238E27FC236}">
                <a16:creationId xmlns:a16="http://schemas.microsoft.com/office/drawing/2014/main" xmlns="" id="{8380BE28-534A-4BA5-8046-CC9105C6336A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4705962"/>
            <a:ext cx="1370012" cy="1858736"/>
            <a:chOff x="1874578" y="1600448"/>
            <a:chExt cx="2772464" cy="3655689"/>
          </a:xfrm>
        </p:grpSpPr>
        <p:grpSp>
          <p:nvGrpSpPr>
            <p:cNvPr id="21510" name="Group 5">
              <a:extLst>
                <a:ext uri="{FF2B5EF4-FFF2-40B4-BE49-F238E27FC236}">
                  <a16:creationId xmlns:a16="http://schemas.microsoft.com/office/drawing/2014/main" xmlns="" id="{60EF07A9-A54A-4B99-9982-7DB37EAC73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74578" y="1600448"/>
              <a:ext cx="2772464" cy="3655689"/>
              <a:chOff x="2905124" y="1266062"/>
              <a:chExt cx="3333750" cy="4325875"/>
            </a:xfrm>
          </p:grpSpPr>
          <p:sp>
            <p:nvSpPr>
              <p:cNvPr id="8" name="Rounded Rectangle 84">
                <a:extLst>
                  <a:ext uri="{FF2B5EF4-FFF2-40B4-BE49-F238E27FC236}">
                    <a16:creationId xmlns:a16="http://schemas.microsoft.com/office/drawing/2014/main" xmlns="" id="{03DD2F7C-F780-48EF-A48E-C1C230758B19}"/>
                  </a:ext>
                </a:extLst>
              </p:cNvPr>
              <p:cNvSpPr/>
              <p:nvPr/>
            </p:nvSpPr>
            <p:spPr>
              <a:xfrm>
                <a:off x="2905124" y="1266062"/>
                <a:ext cx="3333750" cy="4325875"/>
              </a:xfrm>
              <a:prstGeom prst="roundRect">
                <a:avLst>
                  <a:gd name="adj" fmla="val 5238"/>
                </a:avLst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1400"/>
              </a:p>
            </p:txBody>
          </p:sp>
          <p:grpSp>
            <p:nvGrpSpPr>
              <p:cNvPr id="21513" name="Group 8">
                <a:extLst>
                  <a:ext uri="{FF2B5EF4-FFF2-40B4-BE49-F238E27FC236}">
                    <a16:creationId xmlns:a16="http://schemas.microsoft.com/office/drawing/2014/main" xmlns="" id="{36F93AF5-BBCF-4925-A192-11A2CFBAD5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46940" y="5288001"/>
                <a:ext cx="237363" cy="234696"/>
                <a:chOff x="4446940" y="5280381"/>
                <a:chExt cx="237363" cy="234696"/>
              </a:xfrm>
            </p:grpSpPr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xmlns="" id="{FBC28B7F-C560-4C20-A11C-3BE66E3A42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6694" y="5280406"/>
                  <a:ext cx="237418" cy="234400"/>
                </a:xfrm>
                <a:prstGeom prst="ellipse">
                  <a:avLst/>
                </a:prstGeom>
                <a:gradFill flip="none" rotWithShape="1">
                  <a:gsLst>
                    <a:gs pos="29000">
                      <a:schemeClr val="tx1"/>
                    </a:gs>
                    <a:gs pos="73000">
                      <a:schemeClr val="tx1">
                        <a:lumMod val="65000"/>
                        <a:lumOff val="35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2400"/>
                </a:p>
              </p:txBody>
            </p:sp>
            <p:sp>
              <p:nvSpPr>
                <p:cNvPr id="12" name="Rounded Rectangle 89">
                  <a:extLst>
                    <a:ext uri="{FF2B5EF4-FFF2-40B4-BE49-F238E27FC236}">
                      <a16:creationId xmlns:a16="http://schemas.microsoft.com/office/drawing/2014/main" xmlns="" id="{9F2278AA-E834-4266-AD81-6AB3617ADC53}"/>
                    </a:ext>
                  </a:extLst>
                </p:cNvPr>
                <p:cNvSpPr/>
                <p:nvPr/>
              </p:nvSpPr>
              <p:spPr>
                <a:xfrm>
                  <a:off x="4515941" y="5356385"/>
                  <a:ext cx="98924" cy="100226"/>
                </a:xfrm>
                <a:prstGeom prst="roundRect">
                  <a:avLst/>
                </a:prstGeom>
                <a:noFill/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en-US" sz="1400"/>
                </a:p>
              </p:txBody>
            </p:sp>
          </p:grpSp>
          <p:sp>
            <p:nvSpPr>
              <p:cNvPr id="10" name="Freeform 87">
                <a:extLst>
                  <a:ext uri="{FF2B5EF4-FFF2-40B4-BE49-F238E27FC236}">
                    <a16:creationId xmlns:a16="http://schemas.microsoft.com/office/drawing/2014/main" xmlns="" id="{C3CAD7F1-01E4-46EF-965B-488B0586CE0E}"/>
                  </a:ext>
                </a:extLst>
              </p:cNvPr>
              <p:cNvSpPr/>
              <p:nvPr/>
            </p:nvSpPr>
            <p:spPr>
              <a:xfrm>
                <a:off x="3919098" y="1290311"/>
                <a:ext cx="2296694" cy="2906548"/>
              </a:xfrm>
              <a:custGeom>
                <a:avLst/>
                <a:gdLst>
                  <a:gd name="connsiteX0" fmla="*/ 0 w 2296537"/>
                  <a:gd name="connsiteY0" fmla="*/ 0 h 2906437"/>
                  <a:gd name="connsiteX1" fmla="*/ 2121915 w 2296537"/>
                  <a:gd name="connsiteY1" fmla="*/ 0 h 2906437"/>
                  <a:gd name="connsiteX2" fmla="*/ 2296537 w 2296537"/>
                  <a:gd name="connsiteY2" fmla="*/ 174622 h 2906437"/>
                  <a:gd name="connsiteX3" fmla="*/ 2296537 w 2296537"/>
                  <a:gd name="connsiteY3" fmla="*/ 2906437 h 2906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96537" h="2906437">
                    <a:moveTo>
                      <a:pt x="0" y="0"/>
                    </a:moveTo>
                    <a:lnTo>
                      <a:pt x="2121915" y="0"/>
                    </a:lnTo>
                    <a:cubicBezTo>
                      <a:pt x="2218356" y="0"/>
                      <a:pt x="2296537" y="78181"/>
                      <a:pt x="2296537" y="174622"/>
                    </a:cubicBezTo>
                    <a:lnTo>
                      <a:pt x="2296537" y="2906437"/>
                    </a:lnTo>
                    <a:close/>
                  </a:path>
                </a:pathLst>
              </a:custGeom>
              <a:solidFill>
                <a:schemeClr val="bg1">
                  <a:lumMod val="95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sz="2400"/>
              </a:p>
            </p:txBody>
          </p:sp>
        </p:grpSp>
        <p:pic>
          <p:nvPicPr>
            <p:cNvPr id="21511" name="Picture 6">
              <a:extLst>
                <a:ext uri="{FF2B5EF4-FFF2-40B4-BE49-F238E27FC236}">
                  <a16:creationId xmlns:a16="http://schemas.microsoft.com/office/drawing/2014/main" xmlns="" id="{44E60913-0949-4B8D-A2D4-15996D7504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0054" y="1773851"/>
              <a:ext cx="2296715" cy="32254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509" name="Rectangle 13">
            <a:extLst>
              <a:ext uri="{FF2B5EF4-FFF2-40B4-BE49-F238E27FC236}">
                <a16:creationId xmlns:a16="http://schemas.microsoft.com/office/drawing/2014/main" xmlns="" id="{DF3EC817-7207-4433-BE5E-80B674BDB9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1" y="1295400"/>
            <a:ext cx="5521329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Online/offline 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Transactional workflows (as opposed to a reporting tool)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Automated calculations for requisition process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Alerts for low stock levels, overstocking, understocking and upcoming expiries 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Product expiry date and batch information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Requisitions to supply warehouse 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User interface mimics paper forms familiar to healthcare workers to reduce training burden</a:t>
            </a:r>
          </a:p>
          <a:p>
            <a:pPr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+mn-lt"/>
              </a:rPr>
              <a:t>All Essential Products including</a:t>
            </a:r>
          </a:p>
          <a:p>
            <a:pPr marL="282575" indent="3175">
              <a:spcAft>
                <a:spcPts val="600"/>
              </a:spcAft>
              <a:buClr>
                <a:srgbClr val="F69200"/>
              </a:buClr>
            </a:pPr>
            <a:r>
              <a:rPr lang="en-US" altLang="en-US" sz="1600" dirty="0">
                <a:latin typeface="+mn-lt"/>
              </a:rPr>
              <a:t>Anti Malaria drugs, Anti-retroviral , Contraceptives, Rapid Diagnostic Tests, Antibiotics, Essential Medicines, Key Medical Articles</a:t>
            </a:r>
            <a:endParaRPr lang="en-US" altLang="en-US" sz="1800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D221868-36FB-4EE0-AC56-AB47D28D7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315" y="6215317"/>
            <a:ext cx="1564798" cy="5733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7" name="Picture 22566">
            <a:extLst>
              <a:ext uri="{FF2B5EF4-FFF2-40B4-BE49-F238E27FC236}">
                <a16:creationId xmlns:a16="http://schemas.microsoft.com/office/drawing/2014/main" xmlns="" id="{9FBD3CD5-1A90-46E8-B6FA-923E5739D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7" y="2244245"/>
            <a:ext cx="5366227" cy="3793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81000"/>
            <a:ext cx="7772400" cy="914400"/>
          </a:xfrm>
        </p:spPr>
        <p:txBody>
          <a:bodyPr/>
          <a:lstStyle/>
          <a:p>
            <a:pPr algn="ctr">
              <a:defRPr/>
            </a:pPr>
            <a:r>
              <a:rPr lang="en-ZA" dirty="0"/>
              <a:t>SIGLUS – The Web Portal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597650"/>
            <a:ext cx="9144000" cy="26035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2A8F287-E6E9-4B38-92EC-6B6D596EC454}"/>
              </a:ext>
            </a:extLst>
          </p:cNvPr>
          <p:cNvSpPr/>
          <p:nvPr/>
        </p:nvSpPr>
        <p:spPr>
          <a:xfrm>
            <a:off x="5486400" y="1660525"/>
            <a:ext cx="3383281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Customized reports for Mozambique, such as weekly tracer drug report. 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Facility-level and aggregate reports and visualizations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Data export for further analysis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Access to all submitted requisitions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Access to stock cards and transactions of products</a:t>
            </a:r>
          </a:p>
          <a:p>
            <a:pPr marL="285750" indent="-285750">
              <a:spcAft>
                <a:spcPts val="600"/>
              </a:spcAft>
              <a:buClr>
                <a:srgbClr val="F69200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Tracking of synchronization status and order requisition timeliness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xmlns="" id="{116A41A0-65FA-4BDF-8D9E-BA64D40F4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079" y="228600"/>
            <a:ext cx="940624" cy="118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xmlns="" id="{2328814C-BA8D-4301-B9E6-A39BCE0ADAD6}"/>
              </a:ext>
            </a:extLst>
          </p:cNvPr>
          <p:cNvCxnSpPr>
            <a:cxnSpLocks/>
            <a:stCxn id="8" idx="1"/>
            <a:endCxn id="7" idx="1"/>
          </p:cNvCxnSpPr>
          <p:nvPr/>
        </p:nvCxnSpPr>
        <p:spPr bwMode="auto">
          <a:xfrm rot="10800000" flipH="1" flipV="1">
            <a:off x="1716079" y="820580"/>
            <a:ext cx="688808" cy="930489"/>
          </a:xfrm>
          <a:prstGeom prst="bentConnector3">
            <a:avLst>
              <a:gd name="adj1" fmla="val -33188"/>
            </a:avLst>
          </a:prstGeom>
          <a:solidFill>
            <a:schemeClr val="accent1"/>
          </a:solidFill>
          <a:ln w="571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>
            <a:glow rad="25400">
              <a:schemeClr val="bg1">
                <a:lumMod val="85000"/>
                <a:alpha val="40000"/>
              </a:schemeClr>
            </a:glow>
            <a:outerShdw sx="1000" sy="1000" algn="ctr" rotWithShape="0">
              <a:schemeClr val="bg2"/>
            </a:outerShdw>
          </a:effectLst>
          <a:extLst/>
        </p:spPr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xmlns="" id="{22400F38-9F05-4235-9F54-939C6FD58924}"/>
              </a:ext>
            </a:extLst>
          </p:cNvPr>
          <p:cNvCxnSpPr>
            <a:cxnSpLocks/>
            <a:stCxn id="7" idx="3"/>
          </p:cNvCxnSpPr>
          <p:nvPr/>
        </p:nvCxnSpPr>
        <p:spPr bwMode="auto">
          <a:xfrm>
            <a:off x="3345512" y="1751070"/>
            <a:ext cx="1157576" cy="1147411"/>
          </a:xfrm>
          <a:prstGeom prst="bentConnector3">
            <a:avLst>
              <a:gd name="adj1" fmla="val 153900"/>
            </a:avLst>
          </a:prstGeom>
          <a:solidFill>
            <a:schemeClr val="accent1"/>
          </a:solidFill>
          <a:ln w="571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/>
          </a:ln>
          <a:effectLst>
            <a:glow rad="25400">
              <a:schemeClr val="bg1">
                <a:lumMod val="85000"/>
                <a:alpha val="40000"/>
              </a:schemeClr>
            </a:glow>
            <a:outerShdw sx="1000" sy="1000" algn="ctr" rotWithShape="0">
              <a:schemeClr val="bg2"/>
            </a:outerShdw>
          </a:effectLst>
          <a:extLst/>
        </p:spPr>
      </p:cxnSp>
      <p:pic>
        <p:nvPicPr>
          <p:cNvPr id="7" name="Picture 4" descr="Image result for www">
            <a:extLst>
              <a:ext uri="{FF2B5EF4-FFF2-40B4-BE49-F238E27FC236}">
                <a16:creationId xmlns:a16="http://schemas.microsoft.com/office/drawing/2014/main" xmlns="" id="{2A4777B5-2762-424A-A5C3-EA9F0046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887" y="1374895"/>
            <a:ext cx="940625" cy="75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22536">
            <a:extLst>
              <a:ext uri="{FF2B5EF4-FFF2-40B4-BE49-F238E27FC236}">
                <a16:creationId xmlns:a16="http://schemas.microsoft.com/office/drawing/2014/main" xmlns="" id="{6290D567-CE84-477C-9FAC-0E8CCC86184B}"/>
              </a:ext>
            </a:extLst>
          </p:cNvPr>
          <p:cNvSpPr/>
          <p:nvPr/>
        </p:nvSpPr>
        <p:spPr bwMode="auto">
          <a:xfrm>
            <a:off x="5029200" y="3272312"/>
            <a:ext cx="45719" cy="45719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2B7EF918-6E0B-4BFF-9047-C5911483B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60748F9-E4BC-40E1-BF3A-86EDFF0D03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6034314"/>
            <a:ext cx="1933356" cy="708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B04B907-CF19-4D03-9E51-DDB0433A5743}"/>
              </a:ext>
            </a:extLst>
          </p:cNvPr>
          <p:cNvSpPr/>
          <p:nvPr/>
        </p:nvSpPr>
        <p:spPr bwMode="auto">
          <a:xfrm>
            <a:off x="24910" y="685801"/>
            <a:ext cx="9144000" cy="617219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CD3AAA-7C26-47DA-98DB-8AECC5B38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96795"/>
            <a:ext cx="7772400" cy="914400"/>
          </a:xfrm>
        </p:spPr>
        <p:txBody>
          <a:bodyPr/>
          <a:lstStyle/>
          <a:p>
            <a:pPr>
              <a:defRPr/>
            </a:pPr>
            <a:r>
              <a:rPr lang="en-ZA" dirty="0"/>
              <a:t>SIGLUS – Current Expansion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3A2E781-66B9-4BD0-96EC-702495D937D7}"/>
              </a:ext>
            </a:extLst>
          </p:cNvPr>
          <p:cNvSpPr/>
          <p:nvPr/>
        </p:nvSpPr>
        <p:spPr>
          <a:xfrm>
            <a:off x="4263390" y="785777"/>
            <a:ext cx="4346575" cy="14311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800" b="1" dirty="0">
                <a:latin typeface="+mn-lt"/>
              </a:rPr>
              <a:t>Operational</a:t>
            </a:r>
          </a:p>
          <a:p>
            <a:pPr marL="285750" indent="-285750">
              <a:spcAft>
                <a:spcPts val="600"/>
              </a:spcAft>
              <a:buClr>
                <a:srgbClr val="0099FF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9 Provinces</a:t>
            </a:r>
          </a:p>
          <a:p>
            <a:pPr marL="285750" indent="-285750">
              <a:spcAft>
                <a:spcPts val="600"/>
              </a:spcAft>
              <a:buClr>
                <a:srgbClr val="0099FF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54 Districts</a:t>
            </a:r>
          </a:p>
          <a:p>
            <a:pPr marL="285750" indent="-285750">
              <a:spcAft>
                <a:spcPts val="600"/>
              </a:spcAft>
              <a:buClr>
                <a:srgbClr val="0099FF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+mn-lt"/>
              </a:rPr>
              <a:t>675 HF (40% HF of </a:t>
            </a:r>
            <a:r>
              <a:rPr lang="en-US" sz="1800" dirty="0" err="1">
                <a:latin typeface="+mn-lt"/>
              </a:rPr>
              <a:t>Moz</a:t>
            </a:r>
            <a:r>
              <a:rPr lang="en-US" sz="1800" dirty="0">
                <a:latin typeface="+mn-lt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0037D6-5F81-4212-B4B9-E59C8AC026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1011195"/>
            <a:ext cx="4743450" cy="58468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1434ED-3394-435B-841B-440C1F893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60" y="15875"/>
            <a:ext cx="1373360" cy="172983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8FFE41C-3F23-40AE-8FCE-E2265664964C}"/>
              </a:ext>
            </a:extLst>
          </p:cNvPr>
          <p:cNvGrpSpPr/>
          <p:nvPr/>
        </p:nvGrpSpPr>
        <p:grpSpPr>
          <a:xfrm>
            <a:off x="-799842" y="1010165"/>
            <a:ext cx="9413617" cy="5848865"/>
            <a:chOff x="-799842" y="1010165"/>
            <a:chExt cx="9413617" cy="58488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681B3C9-E94F-4BCF-A581-92D426EF6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99842" y="1010165"/>
              <a:ext cx="5667117" cy="584886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73E2C799-A919-4233-998A-EBC026D701FD}"/>
                </a:ext>
              </a:extLst>
            </p:cNvPr>
            <p:cNvSpPr/>
            <p:nvPr/>
          </p:nvSpPr>
          <p:spPr>
            <a:xfrm>
              <a:off x="4267200" y="2351036"/>
              <a:ext cx="4346575" cy="107721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US" sz="1800" b="1" dirty="0">
                  <a:latin typeface="+mn-lt"/>
                </a:rPr>
                <a:t>In the Implementation process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n-lt"/>
                </a:rPr>
                <a:t>22 Districts</a:t>
              </a:r>
            </a:p>
            <a:p>
              <a:pPr marL="285750" indent="-285750">
                <a:spcAft>
                  <a:spcPts val="600"/>
                </a:spcAft>
                <a:buClr>
                  <a:srgbClr val="F69200"/>
                </a:buClr>
                <a:buFont typeface="Wingdings" panose="05000000000000000000" pitchFamily="2" charset="2"/>
                <a:buChar char="§"/>
                <a:defRPr/>
              </a:pPr>
              <a:r>
                <a:rPr lang="en-US" sz="1800" dirty="0">
                  <a:latin typeface="+mn-lt"/>
                </a:rPr>
                <a:t>140 HF (53% HF of </a:t>
              </a:r>
              <a:r>
                <a:rPr lang="en-US" sz="1800" dirty="0" err="1">
                  <a:latin typeface="+mn-lt"/>
                </a:rPr>
                <a:t>Moz</a:t>
              </a:r>
              <a:r>
                <a:rPr lang="en-US" sz="1800" dirty="0">
                  <a:latin typeface="+mn-lt"/>
                </a:rPr>
                <a:t>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C85A2C1-DA2B-48BA-A6C8-E22120482F41}"/>
              </a:ext>
            </a:extLst>
          </p:cNvPr>
          <p:cNvGrpSpPr/>
          <p:nvPr/>
        </p:nvGrpSpPr>
        <p:grpSpPr>
          <a:xfrm>
            <a:off x="4330377" y="3556779"/>
            <a:ext cx="4661223" cy="2959912"/>
            <a:chOff x="4330377" y="3556779"/>
            <a:chExt cx="4661223" cy="295991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9A8E8157-2C2C-4864-AB33-4F40A811DD3E}"/>
                </a:ext>
              </a:extLst>
            </p:cNvPr>
            <p:cNvGrpSpPr/>
            <p:nvPr/>
          </p:nvGrpSpPr>
          <p:grpSpPr>
            <a:xfrm>
              <a:off x="4330377" y="3556779"/>
              <a:ext cx="4661223" cy="2959912"/>
              <a:chOff x="4311327" y="3556779"/>
              <a:chExt cx="4661223" cy="295991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BE2386D3-2F8A-4C36-BB50-A51B2C8A4B80}"/>
                  </a:ext>
                </a:extLst>
              </p:cNvPr>
              <p:cNvSpPr/>
              <p:nvPr/>
            </p:nvSpPr>
            <p:spPr bwMode="auto">
              <a:xfrm>
                <a:off x="4400550" y="3556779"/>
                <a:ext cx="4572000" cy="2959912"/>
              </a:xfrm>
              <a:prstGeom prst="rect">
                <a:avLst/>
              </a:prstGeom>
              <a:solidFill>
                <a:srgbClr val="FAFAFA"/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DAAE4DAF-C7E5-496D-AEB6-94F4A63619D7}"/>
                  </a:ext>
                </a:extLst>
              </p:cNvPr>
              <p:cNvGrpSpPr/>
              <p:nvPr/>
            </p:nvGrpSpPr>
            <p:grpSpPr>
              <a:xfrm>
                <a:off x="4311327" y="3617747"/>
                <a:ext cx="4584589" cy="2890502"/>
                <a:chOff x="4298738" y="3617747"/>
                <a:chExt cx="4584589" cy="2890502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B67462A3-0F6F-4CEA-8547-1133A0565C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298738" y="3752618"/>
                  <a:ext cx="4584589" cy="2755631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xmlns="" id="{AE1A0E77-C521-486F-9643-4F7E8A5CF765}"/>
                    </a:ext>
                  </a:extLst>
                </p:cNvPr>
                <p:cNvSpPr txBox="1"/>
                <p:nvPr/>
              </p:nvSpPr>
              <p:spPr>
                <a:xfrm>
                  <a:off x="4414631" y="3617747"/>
                  <a:ext cx="2202180" cy="900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50" b="1" dirty="0">
                      <a:latin typeface="+mn-lt"/>
                    </a:rPr>
                    <a:t>HF with SIGLUS</a:t>
                  </a:r>
                </a:p>
                <a:p>
                  <a:r>
                    <a:rPr lang="en-US" sz="1050" dirty="0">
                      <a:latin typeface="+mn-lt"/>
                    </a:rPr>
                    <a:t>High expansion of SIGLUS during 2018, </a:t>
                  </a:r>
                  <a:r>
                    <a:rPr lang="en-US" sz="1050" dirty="0" smtClean="0">
                      <a:latin typeface="+mn-lt"/>
                    </a:rPr>
                    <a:t>exceeding </a:t>
                  </a:r>
                  <a:r>
                    <a:rPr lang="en-US" sz="1050" dirty="0">
                      <a:latin typeface="+mn-lt"/>
                    </a:rPr>
                    <a:t>the 30% of the HF with the system implemented by 2020 set as goal.</a:t>
                  </a:r>
                </a:p>
              </p:txBody>
            </p:sp>
          </p:grp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10709EA-3400-4693-AACA-C47168EB10BB}"/>
                </a:ext>
              </a:extLst>
            </p:cNvPr>
            <p:cNvSpPr txBox="1"/>
            <p:nvPr/>
          </p:nvSpPr>
          <p:spPr>
            <a:xfrm>
              <a:off x="4478882" y="4673080"/>
              <a:ext cx="9601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+mn-lt"/>
                </a:rPr>
                <a:t>30%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7A16FD7-7235-40B2-A2AC-71D53EB0AE3C}"/>
              </a:ext>
            </a:extLst>
          </p:cNvPr>
          <p:cNvSpPr/>
          <p:nvPr/>
        </p:nvSpPr>
        <p:spPr bwMode="auto">
          <a:xfrm>
            <a:off x="3947160" y="6677060"/>
            <a:ext cx="1600200" cy="1851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59BE499-4FB1-4D00-A7F9-59DDC1C20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25730" y="6572494"/>
            <a:ext cx="9144000" cy="228600"/>
          </a:xfrm>
        </p:spPr>
        <p:txBody>
          <a:bodyPr/>
          <a:lstStyle/>
          <a:p>
            <a:pPr>
              <a:defRPr/>
            </a:pPr>
            <a:r>
              <a:rPr lang="en-US" dirty="0"/>
              <a:t>2018 Global Health Supply Chain Summit </a:t>
            </a:r>
            <a:r>
              <a:rPr lang="en-US" dirty="0" smtClean="0"/>
              <a:t>- Lusaka</a:t>
            </a:r>
            <a:r>
              <a:rPr lang="en-US" dirty="0"/>
              <a:t>, Zambia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15959</TotalTime>
  <Words>936</Words>
  <Application>Microsoft Office PowerPoint</Application>
  <PresentationFormat>On-screen Show (4:3)</PresentationFormat>
  <Paragraphs>241</Paragraphs>
  <Slides>18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MS PGothic</vt:lpstr>
      <vt:lpstr>MS PGothic</vt:lpstr>
      <vt:lpstr>Arial</vt:lpstr>
      <vt:lpstr>Arial Black</vt:lpstr>
      <vt:lpstr>Calibri</vt:lpstr>
      <vt:lpstr>Times</vt:lpstr>
      <vt:lpstr>Tw Cen MT</vt:lpstr>
      <vt:lpstr>Vodafone Rg</vt:lpstr>
      <vt:lpstr>Wingdings</vt:lpstr>
      <vt:lpstr>Blank</vt:lpstr>
      <vt:lpstr>Custom Design</vt:lpstr>
      <vt:lpstr>PowerPoint Presentation</vt:lpstr>
      <vt:lpstr>SIGLUS</vt:lpstr>
      <vt:lpstr>Context</vt:lpstr>
      <vt:lpstr>Mozambique’s Supply Chain</vt:lpstr>
      <vt:lpstr>Data Gap in Supply Chain</vt:lpstr>
      <vt:lpstr>Mobile Solution for impact</vt:lpstr>
      <vt:lpstr>SIGLUS – The Mobile app</vt:lpstr>
      <vt:lpstr>SIGLUS – The Web Portal</vt:lpstr>
      <vt:lpstr>SIGLUS – Current Expansion</vt:lpstr>
      <vt:lpstr>Mobile solution for end-to-end Visibility</vt:lpstr>
      <vt:lpstr>SIGLUS – Data for decision-making</vt:lpstr>
      <vt:lpstr>SIGLUS – Data for decision-making</vt:lpstr>
      <vt:lpstr>SIGLUS – Data for decision-making</vt:lpstr>
      <vt:lpstr>SIGLUS – Data for decision-making</vt:lpstr>
      <vt:lpstr>SIGLUS – Data for decision-making</vt:lpstr>
      <vt:lpstr>SIGLUS – Data for decision-making</vt:lpstr>
      <vt:lpstr>SIGLUS – Data for decision-making</vt:lpstr>
      <vt:lpstr>Mozambique - Logistic Management Information System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USAID | DELIVER PROJECT PowerPoint Presentation template, Task Order 3, June 2007</dc:title>
  <dc:subject>Template for PPTs with PMI logo</dc:subject>
  <dc:creator>USAID | DELIVER PROJECT</dc:creator>
  <cp:keywords>USAID, Deliver, PowerPoint, template, Task Order 3</cp:keywords>
  <cp:lastModifiedBy>Brana Santos</cp:lastModifiedBy>
  <cp:revision>390</cp:revision>
  <cp:lastPrinted>2018-11-22T09:30:33Z</cp:lastPrinted>
  <dcterms:created xsi:type="dcterms:W3CDTF">2004-09-17T20:07:42Z</dcterms:created>
  <dcterms:modified xsi:type="dcterms:W3CDTF">2018-12-10T07:55:46Z</dcterms:modified>
</cp:coreProperties>
</file>