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3"/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Lato Blac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LatoBlack-bold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schemas.openxmlformats.org/officeDocument/2006/relationships/font" Target="fonts/LatoBlack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Hi! I’m Tamara Goldschmidt,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Global digital health and data company. We build data systems that empower our partners to make data-driven decisions to improve health outcomes.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d78bd4af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4d78bd4af0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d78bd4af0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d78bd4af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We’re best known for our DHIS2 work, but our services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d78bd4af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want to offer this for OpenLMIS</a:t>
            </a:r>
            <a:endParaRPr/>
          </a:p>
        </p:txBody>
      </p:sp>
      <p:sp>
        <p:nvSpPr>
          <p:cNvPr id="201" name="Google Shape;201;g4d78bd4af0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d78bd4af0_0_3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d78bd4af0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d78bd4af0_0_3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d78bd4af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908b64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6908b640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d78bd4af0_0_0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d78bd4a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3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>
  <p:cSld name="Cov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914400" y="3643693"/>
            <a:ext cx="65658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14401" y="5418117"/>
            <a:ext cx="3091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8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O-logo-01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4769" y="457201"/>
            <a:ext cx="22365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8366913" y="645000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3643693"/>
            <a:ext cx="91500" cy="18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ubsection Title - Light">
  <p:cSld name="1_Subsection Title - Ligh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Text.png" id="68" name="Google Shape;6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type="title"/>
          </p:nvPr>
        </p:nvSpPr>
        <p:spPr>
          <a:xfrm>
            <a:off x="924925" y="1333972"/>
            <a:ext cx="7584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924925" y="1911644"/>
            <a:ext cx="4459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/>
          <p:nvPr/>
        </p:nvSpPr>
        <p:spPr>
          <a:xfrm>
            <a:off x="-8467" y="1333972"/>
            <a:ext cx="91500" cy="55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7975" y="6176900"/>
            <a:ext cx="6906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section Title - Dark">
  <p:cSld name="Subsection Title - Dar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Subsection.png" id="74" name="Google Shape;7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type="title"/>
          </p:nvPr>
        </p:nvSpPr>
        <p:spPr>
          <a:xfrm>
            <a:off x="5303130" y="1151471"/>
            <a:ext cx="29781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0" i="0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3"/>
          <p:cNvSpPr/>
          <p:nvPr>
            <p:ph idx="2" type="pic"/>
          </p:nvPr>
        </p:nvSpPr>
        <p:spPr>
          <a:xfrm>
            <a:off x="0" y="0"/>
            <a:ext cx="4629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" type="subTitle"/>
          </p:nvPr>
        </p:nvSpPr>
        <p:spPr>
          <a:xfrm>
            <a:off x="5303130" y="6371830"/>
            <a:ext cx="3091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Content">
  <p:cSld name="Simple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4400" y="977736"/>
            <a:ext cx="7772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4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4400" y="2197100"/>
            <a:ext cx="7772400" cy="3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4"/>
          <p:cNvSpPr/>
          <p:nvPr/>
        </p:nvSpPr>
        <p:spPr>
          <a:xfrm>
            <a:off x="0" y="977735"/>
            <a:ext cx="91500" cy="55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/>
          <p:nvPr/>
        </p:nvSpPr>
        <p:spPr>
          <a:xfrm flipH="1" rot="10800000">
            <a:off x="0" y="120"/>
            <a:ext cx="9144000" cy="45600"/>
          </a:xfrm>
          <a:prstGeom prst="rect">
            <a:avLst/>
          </a:prstGeom>
          <a:gradFill>
            <a:gsLst>
              <a:gs pos="0">
                <a:schemeClr val="accent5"/>
              </a:gs>
              <a:gs pos="51000">
                <a:schemeClr val="accent6"/>
              </a:gs>
              <a:gs pos="91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83" name="Google Shape;8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7975" y="6176900"/>
            <a:ext cx="7251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act or Quote">
  <p:cSld name="Fact or Quot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Quote.png" id="85" name="Google Shape;8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11687" y="4194"/>
            <a:ext cx="14287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type="title"/>
          </p:nvPr>
        </p:nvSpPr>
        <p:spPr>
          <a:xfrm>
            <a:off x="914400" y="3014605"/>
            <a:ext cx="632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  <a:defRPr b="0" i="0" sz="24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4402" y="4457955"/>
            <a:ext cx="33528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10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/>
        </p:nvSpPr>
        <p:spPr>
          <a:xfrm>
            <a:off x="914400" y="4901555"/>
            <a:ext cx="3486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924856" y="4639125"/>
            <a:ext cx="368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/>
        </p:nvSpPr>
        <p:spPr>
          <a:xfrm>
            <a:off x="5960451" y="82769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>
            <p:ph idx="3" type="pic"/>
          </p:nvPr>
        </p:nvSpPr>
        <p:spPr>
          <a:xfrm>
            <a:off x="1464205" y="1052371"/>
            <a:ext cx="1499100" cy="14484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quotes.png"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034" y="2023534"/>
            <a:ext cx="1088100" cy="75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O-logo-01.png" id="93" name="Google Shape;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Caption 2">
  <p:cSld name="Photo Caption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 rot="10800000">
            <a:off x="3505200" y="2270981"/>
            <a:ext cx="685800" cy="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>
            <p:ph idx="2" type="pic"/>
          </p:nvPr>
        </p:nvSpPr>
        <p:spPr>
          <a:xfrm>
            <a:off x="927100" y="19304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4383617" y="2180929"/>
            <a:ext cx="3185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 rot="10800000">
            <a:off x="0" y="120"/>
            <a:ext cx="9144000" cy="45600"/>
          </a:xfrm>
          <a:prstGeom prst="rect">
            <a:avLst/>
          </a:prstGeom>
          <a:gradFill>
            <a:gsLst>
              <a:gs pos="0">
                <a:schemeClr val="accent5"/>
              </a:gs>
              <a:gs pos="51000">
                <a:schemeClr val="accent6"/>
              </a:gs>
              <a:gs pos="91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Caption 1">
  <p:cSld name="Photo Caption 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-200539" y="-122539"/>
            <a:ext cx="9458700" cy="7073700"/>
          </a:xfrm>
          <a:prstGeom prst="rect">
            <a:avLst/>
          </a:prstGeom>
          <a:solidFill>
            <a:srgbClr val="0020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>
            <p:ph idx="2" type="pic"/>
          </p:nvPr>
        </p:nvSpPr>
        <p:spPr>
          <a:xfrm>
            <a:off x="-19961" y="0"/>
            <a:ext cx="91641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696E6C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575734" y="5525674"/>
            <a:ext cx="7890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7"/>
          <p:cNvSpPr/>
          <p:nvPr/>
        </p:nvSpPr>
        <p:spPr>
          <a:xfrm flipH="1" rot="10800000">
            <a:off x="4364568" y="5164435"/>
            <a:ext cx="3201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57200" y="281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Click</a:t>
            </a: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Add Statistic</a:t>
            </a:r>
            <a:endParaRPr sz="8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">
  <p:cSld name="End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hankYouSlide">
  <p:cSld name="2_ThankYou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 flipH="1" rot="10800000">
            <a:off x="0" y="5297700"/>
            <a:ext cx="9144000" cy="15603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20"/>
          <p:cNvSpPr/>
          <p:nvPr/>
        </p:nvSpPr>
        <p:spPr>
          <a:xfrm flipH="1" rot="10800000">
            <a:off x="0" y="126"/>
            <a:ext cx="9144000" cy="15009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0" y="1465941"/>
            <a:ext cx="9144000" cy="4107600"/>
          </a:xfrm>
          <a:prstGeom prst="round2SameRect">
            <a:avLst>
              <a:gd fmla="val 0" name="adj1"/>
              <a:gd fmla="val 0" name="adj2"/>
            </a:avLst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20"/>
          <p:cNvSpPr txBox="1"/>
          <p:nvPr>
            <p:ph type="title"/>
          </p:nvPr>
        </p:nvSpPr>
        <p:spPr>
          <a:xfrm>
            <a:off x="884255" y="2354355"/>
            <a:ext cx="7375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653143" y="5573484"/>
            <a:ext cx="78378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 flipH="1">
            <a:off x="-1" y="0"/>
            <a:ext cx="9144000" cy="1446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51BD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 b="46647" l="-25878" r="13657" t="18558"/>
          <a:stretch/>
        </p:blipFill>
        <p:spPr>
          <a:xfrm>
            <a:off x="4907636" y="0"/>
            <a:ext cx="4560300" cy="14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 flipH="1" rot="10800000">
            <a:off x="0" y="6206100"/>
            <a:ext cx="9144000" cy="6519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0" y="1152570"/>
            <a:ext cx="9144000" cy="505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57200" y="1472780"/>
            <a:ext cx="8229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1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350" y="6264150"/>
            <a:ext cx="14718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463" y="6281783"/>
            <a:ext cx="1107200" cy="5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YouSlide">
  <p:cSld name="ThankYou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0" y="0"/>
            <a:ext cx="9144000" cy="55176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-1" y="0"/>
            <a:ext cx="9144000" cy="5517600"/>
          </a:xfrm>
          <a:prstGeom prst="round2SameRect">
            <a:avLst>
              <a:gd fmla="val 0" name="adj1"/>
              <a:gd fmla="val 0" name="adj2"/>
            </a:avLst>
          </a:prstGeom>
          <a:blipFill rotWithShape="1">
            <a:blip r:embed="rId2">
              <a:alphaModFix amt="4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0" y="0"/>
            <a:ext cx="9144000" cy="55176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884255" y="1593429"/>
            <a:ext cx="7375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2"/>
          <p:cNvSpPr/>
          <p:nvPr/>
        </p:nvSpPr>
        <p:spPr>
          <a:xfrm flipH="1" rot="10800000">
            <a:off x="0" y="5297700"/>
            <a:ext cx="9144000" cy="15603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4356100" y="5297714"/>
            <a:ext cx="47880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ubsection Title - Light">
  <p:cSld name="1_Subsection Title - Ligh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Text.png"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924925" y="1333972"/>
            <a:ext cx="7584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924925" y="1911644"/>
            <a:ext cx="4459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-8467" y="1333972"/>
            <a:ext cx="91500" cy="55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LMIS_Title">
  <p:cSld name="OpenLMIS_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 flipH="1" rot="10800000">
            <a:off x="0" y="5803500"/>
            <a:ext cx="9144000" cy="1054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51BD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1"/>
            <a:ext cx="9144000" cy="2400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0F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B71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23"/>
          <p:cNvSpPr txBox="1"/>
          <p:nvPr>
            <p:ph idx="1" type="subTitle"/>
          </p:nvPr>
        </p:nvSpPr>
        <p:spPr>
          <a:xfrm>
            <a:off x="532435" y="5949060"/>
            <a:ext cx="7903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98989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98989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type="ctrTitle"/>
          </p:nvPr>
        </p:nvSpPr>
        <p:spPr>
          <a:xfrm>
            <a:off x="3544939" y="117487"/>
            <a:ext cx="5323500" cy="17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954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23"/>
          <p:cNvSpPr txBox="1"/>
          <p:nvPr>
            <p:ph idx="2" type="body"/>
          </p:nvPr>
        </p:nvSpPr>
        <p:spPr>
          <a:xfrm>
            <a:off x="3544938" y="1713849"/>
            <a:ext cx="53235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 Content A">
  <p:cSld name="2 Column Content A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flipH="1">
            <a:off x="-1" y="0"/>
            <a:ext cx="9144000" cy="1446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51BD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6647" l="-25878" r="13657" t="18558"/>
          <a:stretch/>
        </p:blipFill>
        <p:spPr>
          <a:xfrm>
            <a:off x="4907636" y="0"/>
            <a:ext cx="4560300" cy="14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0" y="1152570"/>
            <a:ext cx="9144000" cy="505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457200" y="1446693"/>
            <a:ext cx="40794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147" name="Google Shape;147;p24"/>
          <p:cNvCxnSpPr/>
          <p:nvPr/>
        </p:nvCxnSpPr>
        <p:spPr>
          <a:xfrm rot="10800000">
            <a:off x="1" y="6206048"/>
            <a:ext cx="9144000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4"/>
          <p:cNvSpPr txBox="1"/>
          <p:nvPr>
            <p:ph idx="2" type="body"/>
          </p:nvPr>
        </p:nvSpPr>
        <p:spPr>
          <a:xfrm>
            <a:off x="4603072" y="1446693"/>
            <a:ext cx="40794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9" name="Google Shape;149;p24"/>
          <p:cNvSpPr/>
          <p:nvPr/>
        </p:nvSpPr>
        <p:spPr>
          <a:xfrm flipH="1" rot="10800000">
            <a:off x="0" y="6206100"/>
            <a:ext cx="9144000" cy="651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B71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4"/>
          <p:cNvSpPr txBox="1"/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 Content B">
  <p:cSld name="2 Column Content B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5"/>
          <p:cNvCxnSpPr/>
          <p:nvPr/>
        </p:nvCxnSpPr>
        <p:spPr>
          <a:xfrm rot="10800000">
            <a:off x="1" y="6206048"/>
            <a:ext cx="9144000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457200" y="1414022"/>
            <a:ext cx="4038600" cy="4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2" type="body"/>
          </p:nvPr>
        </p:nvSpPr>
        <p:spPr>
          <a:xfrm>
            <a:off x="4648200" y="1414022"/>
            <a:ext cx="4038600" cy="4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25"/>
          <p:cNvSpPr/>
          <p:nvPr/>
        </p:nvSpPr>
        <p:spPr>
          <a:xfrm flipH="1">
            <a:off x="-2" y="0"/>
            <a:ext cx="9144000" cy="1152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51BD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2">
            <a:alphaModFix/>
          </a:blip>
          <a:srcRect b="46647" l="-25878" r="13657" t="18558"/>
          <a:stretch/>
        </p:blipFill>
        <p:spPr>
          <a:xfrm>
            <a:off x="4907636" y="0"/>
            <a:ext cx="4560300" cy="14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type="title"/>
          </p:nvPr>
        </p:nvSpPr>
        <p:spPr>
          <a:xfrm>
            <a:off x="464777" y="68128"/>
            <a:ext cx="78591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25"/>
          <p:cNvSpPr/>
          <p:nvPr/>
        </p:nvSpPr>
        <p:spPr>
          <a:xfrm flipH="1" rot="10800000">
            <a:off x="0" y="6206100"/>
            <a:ext cx="9144000" cy="651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B71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591685" y="367463"/>
            <a:ext cx="7772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1" i="0" sz="2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26"/>
          <p:cNvSpPr/>
          <p:nvPr/>
        </p:nvSpPr>
        <p:spPr>
          <a:xfrm flipH="1" rot="10800000">
            <a:off x="0" y="6206100"/>
            <a:ext cx="9144000" cy="651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B71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_justFooter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/>
          <p:nvPr/>
        </p:nvSpPr>
        <p:spPr>
          <a:xfrm flipH="1" rot="10800000">
            <a:off x="0" y="6206100"/>
            <a:ext cx="9144000" cy="651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B71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153958" y="248193"/>
            <a:ext cx="8867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153958" y="1217181"/>
            <a:ext cx="8867400" cy="5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7154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154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7154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7154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7154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7154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8789746" y="6487975"/>
            <a:ext cx="354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  <a:defRPr b="1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section Title - Dark">
  <p:cSld name="Subsection Title - Dar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Subsection.png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5303130" y="1151471"/>
            <a:ext cx="29781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0" i="0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/>
          <p:nvPr>
            <p:ph idx="2" type="pic"/>
          </p:nvPr>
        </p:nvSpPr>
        <p:spPr>
          <a:xfrm>
            <a:off x="0" y="0"/>
            <a:ext cx="4629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5303130" y="6371830"/>
            <a:ext cx="3091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Content">
  <p:cSld name="Simple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4400" y="977736"/>
            <a:ext cx="7772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4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4400" y="2197100"/>
            <a:ext cx="7772400" cy="3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/>
          <p:nvPr/>
        </p:nvSpPr>
        <p:spPr>
          <a:xfrm>
            <a:off x="0" y="977735"/>
            <a:ext cx="91500" cy="55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 flipH="1" rot="10800000">
            <a:off x="0" y="120"/>
            <a:ext cx="9144000" cy="45600"/>
          </a:xfrm>
          <a:prstGeom prst="rect">
            <a:avLst/>
          </a:prstGeom>
          <a:gradFill>
            <a:gsLst>
              <a:gs pos="0">
                <a:schemeClr val="accent5"/>
              </a:gs>
              <a:gs pos="51000">
                <a:schemeClr val="accent6"/>
              </a:gs>
              <a:gs pos="91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act or Quote">
  <p:cSld name="Fact or Quot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Quote.png"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11687" y="4194"/>
            <a:ext cx="14287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914400" y="3014605"/>
            <a:ext cx="6326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  <a:defRPr b="0" i="0" sz="24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914402" y="4457955"/>
            <a:ext cx="33528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10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914400" y="4901555"/>
            <a:ext cx="34863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924856" y="4639125"/>
            <a:ext cx="368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/>
        </p:nvSpPr>
        <p:spPr>
          <a:xfrm>
            <a:off x="5960451" y="82769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>
            <p:ph idx="3" type="pic"/>
          </p:nvPr>
        </p:nvSpPr>
        <p:spPr>
          <a:xfrm>
            <a:off x="1464205" y="1052371"/>
            <a:ext cx="1499100" cy="14484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quotes.png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034" y="2023534"/>
            <a:ext cx="1088100" cy="75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O-logo-01.png" id="40" name="Google Shape;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Caption 2">
  <p:cSld name="Photo Caption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 rot="10800000">
            <a:off x="3505200" y="2270981"/>
            <a:ext cx="685800" cy="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>
            <p:ph idx="2" type="pic"/>
          </p:nvPr>
        </p:nvSpPr>
        <p:spPr>
          <a:xfrm>
            <a:off x="927100" y="19304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4383617" y="2180929"/>
            <a:ext cx="3185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7"/>
          <p:cNvSpPr/>
          <p:nvPr/>
        </p:nvSpPr>
        <p:spPr>
          <a:xfrm flipH="1" rot="10800000">
            <a:off x="0" y="120"/>
            <a:ext cx="9144000" cy="45600"/>
          </a:xfrm>
          <a:prstGeom prst="rect">
            <a:avLst/>
          </a:prstGeom>
          <a:gradFill>
            <a:gsLst>
              <a:gs pos="0">
                <a:schemeClr val="accent5"/>
              </a:gs>
              <a:gs pos="51000">
                <a:schemeClr val="accent6"/>
              </a:gs>
              <a:gs pos="91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46" name="Google Shape;4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Caption 1">
  <p:cSld name="Photo Caption 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-200539" y="-122539"/>
            <a:ext cx="9458700" cy="7073700"/>
          </a:xfrm>
          <a:prstGeom prst="rect">
            <a:avLst/>
          </a:prstGeom>
          <a:solidFill>
            <a:srgbClr val="0020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>
            <p:ph idx="2" type="pic"/>
          </p:nvPr>
        </p:nvSpPr>
        <p:spPr>
          <a:xfrm>
            <a:off x="-19961" y="0"/>
            <a:ext cx="91641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696E6C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575734" y="5525674"/>
            <a:ext cx="7890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 flipH="1" rot="10800000">
            <a:off x="4364568" y="5164435"/>
            <a:ext cx="3201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57200" y="281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Click</a:t>
            </a:r>
            <a:r>
              <a:rPr lang="en-US" sz="8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Add Statistic</a:t>
            </a:r>
            <a:endParaRPr sz="8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">
  <p:cSld name="End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4400" y="950570"/>
            <a:ext cx="5442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4400" y="2425920"/>
            <a:ext cx="3091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/>
          <p:nvPr/>
        </p:nvSpPr>
        <p:spPr>
          <a:xfrm flipH="1" rot="10800000">
            <a:off x="0" y="120"/>
            <a:ext cx="9144000" cy="45600"/>
          </a:xfrm>
          <a:prstGeom prst="rect">
            <a:avLst/>
          </a:prstGeom>
          <a:gradFill>
            <a:gsLst>
              <a:gs pos="0">
                <a:schemeClr val="accent5"/>
              </a:gs>
              <a:gs pos="51000">
                <a:schemeClr val="accent6"/>
              </a:gs>
              <a:gs pos="91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O-logo-01.png" id="57" name="Google Shape;5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7976" y="6176903"/>
            <a:ext cx="882000" cy="5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>
  <p:cSld name="Cov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914400" y="3643693"/>
            <a:ext cx="65658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914401" y="5418117"/>
            <a:ext cx="3091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8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0"/>
              </a:spcAft>
              <a:buClr>
                <a:srgbClr val="8D8D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spcBef>
                <a:spcPts val="160"/>
              </a:spcBef>
              <a:spcAft>
                <a:spcPts val="0"/>
              </a:spcAft>
              <a:buClr>
                <a:srgbClr val="8D8D8D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D8D8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O-logo-01.png"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4775" y="457200"/>
            <a:ext cx="1758000" cy="14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8366913" y="645000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0" y="3643693"/>
            <a:ext cx="91500" cy="18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4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4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rgbClr val="696E6C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rgbClr val="696E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56.png"/><Relationship Id="rId20" Type="http://schemas.openxmlformats.org/officeDocument/2006/relationships/image" Target="../media/image39.png"/><Relationship Id="rId22" Type="http://schemas.openxmlformats.org/officeDocument/2006/relationships/image" Target="../media/image35.png"/><Relationship Id="rId21" Type="http://schemas.openxmlformats.org/officeDocument/2006/relationships/image" Target="../media/image27.jpg"/><Relationship Id="rId24" Type="http://schemas.openxmlformats.org/officeDocument/2006/relationships/image" Target="../media/image38.png"/><Relationship Id="rId23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Relationship Id="rId26" Type="http://schemas.openxmlformats.org/officeDocument/2006/relationships/image" Target="../media/image33.jpg"/><Relationship Id="rId25" Type="http://schemas.openxmlformats.org/officeDocument/2006/relationships/image" Target="../media/image30.png"/><Relationship Id="rId28" Type="http://schemas.openxmlformats.org/officeDocument/2006/relationships/image" Target="../media/image36.jpg"/><Relationship Id="rId27" Type="http://schemas.openxmlformats.org/officeDocument/2006/relationships/image" Target="../media/image41.png"/><Relationship Id="rId5" Type="http://schemas.openxmlformats.org/officeDocument/2006/relationships/image" Target="../media/image18.jpg"/><Relationship Id="rId6" Type="http://schemas.openxmlformats.org/officeDocument/2006/relationships/image" Target="../media/image13.png"/><Relationship Id="rId29" Type="http://schemas.openxmlformats.org/officeDocument/2006/relationships/image" Target="../media/image4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31" Type="http://schemas.openxmlformats.org/officeDocument/2006/relationships/image" Target="../media/image40.png"/><Relationship Id="rId30" Type="http://schemas.openxmlformats.org/officeDocument/2006/relationships/image" Target="../media/image42.png"/><Relationship Id="rId11" Type="http://schemas.openxmlformats.org/officeDocument/2006/relationships/image" Target="../media/image29.png"/><Relationship Id="rId33" Type="http://schemas.openxmlformats.org/officeDocument/2006/relationships/image" Target="../media/image53.png"/><Relationship Id="rId10" Type="http://schemas.openxmlformats.org/officeDocument/2006/relationships/image" Target="../media/image19.png"/><Relationship Id="rId32" Type="http://schemas.openxmlformats.org/officeDocument/2006/relationships/image" Target="../media/image44.png"/><Relationship Id="rId13" Type="http://schemas.openxmlformats.org/officeDocument/2006/relationships/image" Target="../media/image21.png"/><Relationship Id="rId35" Type="http://schemas.openxmlformats.org/officeDocument/2006/relationships/image" Target="../media/image45.png"/><Relationship Id="rId12" Type="http://schemas.openxmlformats.org/officeDocument/2006/relationships/image" Target="../media/image26.jpg"/><Relationship Id="rId34" Type="http://schemas.openxmlformats.org/officeDocument/2006/relationships/image" Target="../media/image48.png"/><Relationship Id="rId15" Type="http://schemas.openxmlformats.org/officeDocument/2006/relationships/image" Target="../media/image34.png"/><Relationship Id="rId37" Type="http://schemas.openxmlformats.org/officeDocument/2006/relationships/image" Target="../media/image50.png"/><Relationship Id="rId14" Type="http://schemas.openxmlformats.org/officeDocument/2006/relationships/image" Target="../media/image24.png"/><Relationship Id="rId36" Type="http://schemas.openxmlformats.org/officeDocument/2006/relationships/image" Target="../media/image47.jpg"/><Relationship Id="rId17" Type="http://schemas.openxmlformats.org/officeDocument/2006/relationships/image" Target="../media/image49.png"/><Relationship Id="rId39" Type="http://schemas.openxmlformats.org/officeDocument/2006/relationships/image" Target="../media/image51.jpg"/><Relationship Id="rId16" Type="http://schemas.openxmlformats.org/officeDocument/2006/relationships/image" Target="../media/image37.png"/><Relationship Id="rId38" Type="http://schemas.openxmlformats.org/officeDocument/2006/relationships/image" Target="../media/image52.png"/><Relationship Id="rId19" Type="http://schemas.openxmlformats.org/officeDocument/2006/relationships/image" Target="../media/image22.jpg"/><Relationship Id="rId1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914400" y="3717927"/>
            <a:ext cx="68661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lang="en-US" sz="4000"/>
              <a:t>BAO Systems &amp; OpenLMIS</a:t>
            </a:r>
            <a:endParaRPr b="0" i="0" sz="4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914400" y="4406825"/>
            <a:ext cx="51441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</a:pPr>
            <a:r>
              <a:rPr lang="en-US" sz="1800">
                <a:solidFill>
                  <a:srgbClr val="434343"/>
                </a:solidFill>
              </a:rPr>
              <a:t>OpenLMIS Trusted Partner</a:t>
            </a:r>
            <a:endParaRPr b="0" i="0" sz="1800" u="none" cap="none" strike="noStrik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761988" y="782036"/>
            <a:ext cx="7772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lang="en-US"/>
              <a:t>Company Profile</a:t>
            </a:r>
            <a:endParaRPr b="0" i="0" sz="4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771738" y="1618900"/>
            <a:ext cx="76005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Founded in 2012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Headquarters in Washington, D.C.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Projects in 60+ countries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80+ Clients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60 Staff in 5 regions</a:t>
            </a:r>
            <a:endParaRPr sz="18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1600">
                <a:solidFill>
                  <a:srgbClr val="434343"/>
                </a:solidFill>
              </a:rPr>
              <a:t>Europe</a:t>
            </a:r>
            <a:endParaRPr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1600">
                <a:solidFill>
                  <a:srgbClr val="434343"/>
                </a:solidFill>
              </a:rPr>
              <a:t>Africa</a:t>
            </a:r>
            <a:endParaRPr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>
                <a:solidFill>
                  <a:srgbClr val="434343"/>
                </a:solidFill>
              </a:rPr>
              <a:t>North America</a:t>
            </a:r>
            <a:endParaRPr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1600">
                <a:solidFill>
                  <a:srgbClr val="434343"/>
                </a:solidFill>
              </a:rPr>
              <a:t>Caribbean</a:t>
            </a:r>
            <a:endParaRPr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1600">
                <a:solidFill>
                  <a:srgbClr val="434343"/>
                </a:solidFill>
              </a:rPr>
              <a:t>Central America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914400" y="977736"/>
            <a:ext cx="7772400" cy="5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Do Best</a:t>
            </a:r>
            <a:endParaRPr/>
          </a:p>
        </p:txBody>
      </p:sp>
      <p:sp>
        <p:nvSpPr>
          <p:cNvPr id="192" name="Google Shape;192;p32"/>
          <p:cNvSpPr/>
          <p:nvPr/>
        </p:nvSpPr>
        <p:spPr>
          <a:xfrm>
            <a:off x="3276850" y="2621325"/>
            <a:ext cx="2535600" cy="207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OpenHIE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Standards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Connectors*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Systems Integration**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Turnkey - OpenLMIS POC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492750" y="2621325"/>
            <a:ext cx="2535600" cy="207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Hosting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Architecture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Data Model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Implementation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Capacity Building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Governance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1133250" y="1998525"/>
            <a:ext cx="1254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Scale</a:t>
            </a:r>
            <a:endParaRPr sz="24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3340788" y="1998525"/>
            <a:ext cx="23499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Interoperability</a:t>
            </a:r>
            <a:endParaRPr sz="24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6405400" y="1998525"/>
            <a:ext cx="1608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Data Use</a:t>
            </a:r>
            <a:endParaRPr sz="24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678050" y="5262900"/>
            <a:ext cx="67467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*Tableau, Power BI, Kobo,Ona,  MS SQL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**Commcare, OpenMRS, OpenSRP, financial systems, LIS, cStock </a:t>
            </a: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6060950" y="2621325"/>
            <a:ext cx="2535600" cy="207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DHIS2 Analytics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Feedback Loops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Data Visualization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Predictive Analytics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Analytics Platform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761988" y="782036"/>
            <a:ext cx="7772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lang="en-US"/>
              <a:t>Hosting</a:t>
            </a:r>
            <a:endParaRPr b="0" i="0" sz="4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17" y="1508300"/>
            <a:ext cx="340466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4026300" y="782025"/>
            <a:ext cx="4508100" cy="4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Host 300+ Servers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Software as a Service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Built on Amazon Cloud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High availability, high performance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BAO Manager - Self-service system manager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Compliance and Security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HIPPA/FISMA/FIPS - 140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GDPR</a:t>
            </a:r>
            <a:endParaRPr sz="18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1800">
                <a:solidFill>
                  <a:srgbClr val="434343"/>
                </a:solidFill>
              </a:rPr>
              <a:t>Pay for what you use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Hosting Plans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Standard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Continuous Analytics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OpenLMIS - DHIS2 Turnkey Interop.</a:t>
            </a:r>
            <a:r>
              <a:rPr lang="en-US"/>
              <a:t>  </a:t>
            </a:r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00" y="1579926"/>
            <a:ext cx="8215999" cy="45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423200" y="1185438"/>
            <a:ext cx="326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Submitting New Stock Cards</a:t>
            </a:r>
            <a:endParaRPr sz="16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OpenLMIS - DHIS2 Turnkey Interop.</a:t>
            </a:r>
            <a:endParaRPr/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88" y="1585626"/>
            <a:ext cx="8297626" cy="460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/>
        </p:nvSpPr>
        <p:spPr>
          <a:xfrm>
            <a:off x="423200" y="1185438"/>
            <a:ext cx="326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Submitting New Stock Cards</a:t>
            </a:r>
            <a:endParaRPr sz="16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914400" y="977736"/>
            <a:ext cx="7772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lang="en-US"/>
              <a:t>Other BAO Initiatives</a:t>
            </a:r>
            <a:endParaRPr b="0" i="0" sz="4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771750" y="1684700"/>
            <a:ext cx="7600500" cy="4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DHIS 2 → Tableau Connector</a:t>
            </a: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DHIS 2 App Development (BIF, Custom Dashboards, etc.)</a:t>
            </a: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DHIS 2 Integration Driver</a:t>
            </a: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“Connectors” (Kobo, etc.)</a:t>
            </a: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DHIS 2 Annual Symposium  </a:t>
            </a: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SDG Portal Concept</a:t>
            </a: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•"/>
            </a:pPr>
            <a:r>
              <a:rPr lang="en-US" sz="2000">
                <a:solidFill>
                  <a:srgbClr val="434343"/>
                </a:solidFill>
              </a:rPr>
              <a:t>Trainings / Capacity Building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434343"/>
                </a:solidFill>
              </a:rPr>
            </a:br>
            <a:br>
              <a:rPr lang="en-US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522600" y="386142"/>
            <a:ext cx="80988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rPr lang="en-US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Our Clients</a:t>
            </a:r>
            <a:endParaRPr sz="3600"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descr="Image result for unops" id="231" name="Google Shape;231;p37"/>
          <p:cNvPicPr preferRelativeResize="0"/>
          <p:nvPr/>
        </p:nvPicPr>
        <p:blipFill rotWithShape="1">
          <a:blip r:embed="rId3">
            <a:alphaModFix/>
          </a:blip>
          <a:srcRect b="14683" l="0" r="0" t="11786"/>
          <a:stretch/>
        </p:blipFill>
        <p:spPr>
          <a:xfrm>
            <a:off x="7342739" y="3351367"/>
            <a:ext cx="1489562" cy="625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edecins sans frontieres" id="232" name="Google Shape;23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850" y="4538080"/>
            <a:ext cx="1018025" cy="46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ave the children" id="233" name="Google Shape;233;p37"/>
          <p:cNvPicPr preferRelativeResize="0"/>
          <p:nvPr/>
        </p:nvPicPr>
        <p:blipFill rotWithShape="1">
          <a:blip r:embed="rId5">
            <a:alphaModFix/>
          </a:blip>
          <a:srcRect b="23943" l="0" r="0" t="25500"/>
          <a:stretch/>
        </p:blipFill>
        <p:spPr>
          <a:xfrm>
            <a:off x="5967479" y="3429001"/>
            <a:ext cx="1162497" cy="783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rwegian refugee council" id="234" name="Google Shape;234;p37"/>
          <p:cNvPicPr preferRelativeResize="0"/>
          <p:nvPr/>
        </p:nvPicPr>
        <p:blipFill rotWithShape="1">
          <a:blip r:embed="rId6">
            <a:alphaModFix/>
          </a:blip>
          <a:srcRect b="0" l="5715" r="8085" t="0"/>
          <a:stretch/>
        </p:blipFill>
        <p:spPr>
          <a:xfrm>
            <a:off x="3350148" y="5878630"/>
            <a:ext cx="614600" cy="921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io" id="235" name="Google Shape;235;p37"/>
          <p:cNvPicPr preferRelativeResize="0"/>
          <p:nvPr/>
        </p:nvPicPr>
        <p:blipFill rotWithShape="1">
          <a:blip r:embed="rId7">
            <a:alphaModFix/>
          </a:blip>
          <a:srcRect b="27803" l="20533" r="20598" t="29792"/>
          <a:stretch/>
        </p:blipFill>
        <p:spPr>
          <a:xfrm>
            <a:off x="7285162" y="5188600"/>
            <a:ext cx="1777841" cy="455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sh" id="236" name="Google Shape;23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885" y="5252800"/>
            <a:ext cx="1067880" cy="4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95688" y="3914085"/>
            <a:ext cx="928412" cy="469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SI" id="238" name="Google Shape;238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19650" y="1841603"/>
            <a:ext cx="529500" cy="4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len keller international" id="239" name="Google Shape;239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6051" y="1780400"/>
            <a:ext cx="1725474" cy="34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xfam America" id="240" name="Google Shape;240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61500" y="1522167"/>
            <a:ext cx="587675" cy="58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ternational rescue committee" id="241" name="Google Shape;241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45482" y="5138417"/>
            <a:ext cx="415568" cy="55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lanned parenthood global" id="242" name="Google Shape;242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70179" y="5342081"/>
            <a:ext cx="1098173" cy="65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he world bank" id="243" name="Google Shape;243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8909" y="1593500"/>
            <a:ext cx="223051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ma world health" id="244" name="Google Shape;244;p37"/>
          <p:cNvPicPr preferRelativeResize="0"/>
          <p:nvPr/>
        </p:nvPicPr>
        <p:blipFill rotWithShape="1">
          <a:blip r:embed="rId16">
            <a:alphaModFix/>
          </a:blip>
          <a:srcRect b="-95280" l="0" r="0" t="95280"/>
          <a:stretch/>
        </p:blipFill>
        <p:spPr>
          <a:xfrm>
            <a:off x="5967475" y="5990933"/>
            <a:ext cx="19812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ma world health" id="245" name="Google Shape;245;p37"/>
          <p:cNvPicPr preferRelativeResize="0"/>
          <p:nvPr/>
        </p:nvPicPr>
        <p:blipFill rotWithShape="1">
          <a:blip r:embed="rId17">
            <a:alphaModFix/>
          </a:blip>
          <a:srcRect b="0" l="0" r="0" t="14081"/>
          <a:stretch/>
        </p:blipFill>
        <p:spPr>
          <a:xfrm>
            <a:off x="1656137" y="3331050"/>
            <a:ext cx="1162500" cy="73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alladium make it possible" id="246" name="Google Shape;246;p37"/>
          <p:cNvPicPr preferRelativeResize="0"/>
          <p:nvPr/>
        </p:nvPicPr>
        <p:blipFill rotWithShape="1">
          <a:blip r:embed="rId18">
            <a:alphaModFix/>
          </a:blip>
          <a:srcRect b="20155" l="13232" r="13780" t="21724"/>
          <a:stretch/>
        </p:blipFill>
        <p:spPr>
          <a:xfrm>
            <a:off x="4401280" y="2243083"/>
            <a:ext cx="1289345" cy="783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rdaid" id="247" name="Google Shape;247;p37"/>
          <p:cNvPicPr preferRelativeResize="0"/>
          <p:nvPr/>
        </p:nvPicPr>
        <p:blipFill rotWithShape="1">
          <a:blip r:embed="rId19">
            <a:alphaModFix/>
          </a:blip>
          <a:srcRect b="16728" l="0" r="0" t="12480"/>
          <a:stretch/>
        </p:blipFill>
        <p:spPr>
          <a:xfrm>
            <a:off x="214988" y="3767515"/>
            <a:ext cx="1337025" cy="722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hpiego" id="248" name="Google Shape;248;p3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66663" y="5958433"/>
            <a:ext cx="1337025" cy="510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rie stopes" id="249" name="Google Shape;249;p37"/>
          <p:cNvPicPr preferRelativeResize="0"/>
          <p:nvPr/>
        </p:nvPicPr>
        <p:blipFill rotWithShape="1">
          <a:blip r:embed="rId21">
            <a:alphaModFix/>
          </a:blip>
          <a:srcRect b="29208" l="0" r="0" t="22768"/>
          <a:stretch/>
        </p:blipFill>
        <p:spPr>
          <a:xfrm>
            <a:off x="3037988" y="2807502"/>
            <a:ext cx="1279750" cy="819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bt associates" id="250" name="Google Shape;250;p37"/>
          <p:cNvPicPr preferRelativeResize="0"/>
          <p:nvPr/>
        </p:nvPicPr>
        <p:blipFill rotWithShape="1">
          <a:blip r:embed="rId22">
            <a:alphaModFix/>
          </a:blip>
          <a:srcRect b="9246" l="9330" r="55448" t="9506"/>
          <a:stretch/>
        </p:blipFill>
        <p:spPr>
          <a:xfrm>
            <a:off x="359584" y="1626283"/>
            <a:ext cx="529491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iversity of maryland" id="251" name="Google Shape;251;p3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522647" y="4054163"/>
            <a:ext cx="740425" cy="74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icef" id="252" name="Google Shape;252;p3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67512" y="5462000"/>
            <a:ext cx="800875" cy="80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artners in health" id="253" name="Google Shape;253;p37"/>
          <p:cNvPicPr preferRelativeResize="0"/>
          <p:nvPr/>
        </p:nvPicPr>
        <p:blipFill rotWithShape="1">
          <a:blip r:embed="rId25">
            <a:alphaModFix/>
          </a:blip>
          <a:srcRect b="20215" l="0" r="0" t="19167"/>
          <a:stretch/>
        </p:blipFill>
        <p:spPr>
          <a:xfrm>
            <a:off x="4400290" y="3198469"/>
            <a:ext cx="1279750" cy="543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ternational medical corp" id="254" name="Google Shape;254;p37"/>
          <p:cNvPicPr preferRelativeResize="0"/>
          <p:nvPr/>
        </p:nvPicPr>
        <p:blipFill rotWithShape="1">
          <a:blip r:embed="rId26">
            <a:alphaModFix/>
          </a:blip>
          <a:srcRect b="8332" l="10709" r="11177" t="8920"/>
          <a:stretch/>
        </p:blipFill>
        <p:spPr>
          <a:xfrm>
            <a:off x="2121663" y="4163581"/>
            <a:ext cx="740450" cy="878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ngender health" id="255" name="Google Shape;255;p37"/>
          <p:cNvPicPr preferRelativeResize="0"/>
          <p:nvPr/>
        </p:nvPicPr>
        <p:blipFill rotWithShape="1">
          <a:blip r:embed="rId27">
            <a:alphaModFix/>
          </a:blip>
          <a:srcRect b="19900" l="0" r="0" t="21773"/>
          <a:stretch/>
        </p:blipFill>
        <p:spPr>
          <a:xfrm>
            <a:off x="446261" y="5067267"/>
            <a:ext cx="1129739" cy="878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athfinder international" id="256" name="Google Shape;256;p3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401263" y="4635533"/>
            <a:ext cx="1129750" cy="302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re" id="257" name="Google Shape;257;p37"/>
          <p:cNvPicPr preferRelativeResize="0"/>
          <p:nvPr/>
        </p:nvPicPr>
        <p:blipFill rotWithShape="1">
          <a:blip r:embed="rId29">
            <a:alphaModFix/>
          </a:blip>
          <a:srcRect b="17609" l="0" r="0" t="21773"/>
          <a:stretch/>
        </p:blipFill>
        <p:spPr>
          <a:xfrm>
            <a:off x="454652" y="2501700"/>
            <a:ext cx="949498" cy="40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ho" id="258" name="Google Shape;258;p37"/>
          <p:cNvPicPr preferRelativeResize="0"/>
          <p:nvPr/>
        </p:nvPicPr>
        <p:blipFill rotWithShape="1">
          <a:blip r:embed="rId30">
            <a:alphaModFix/>
          </a:blip>
          <a:srcRect b="21303" l="11092" r="11286" t="17142"/>
          <a:stretch/>
        </p:blipFill>
        <p:spPr>
          <a:xfrm>
            <a:off x="7222650" y="2593633"/>
            <a:ext cx="1609649" cy="680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fpa" id="259" name="Google Shape;259;p3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945588" y="4485864"/>
            <a:ext cx="1162500" cy="527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ncv" id="260" name="Google Shape;260;p37"/>
          <p:cNvPicPr preferRelativeResize="0"/>
          <p:nvPr/>
        </p:nvPicPr>
        <p:blipFill rotWithShape="1">
          <a:blip r:embed="rId32">
            <a:alphaModFix/>
          </a:blip>
          <a:srcRect b="29951" l="0" r="0" t="28123"/>
          <a:stretch/>
        </p:blipFill>
        <p:spPr>
          <a:xfrm>
            <a:off x="2996525" y="2235726"/>
            <a:ext cx="1279750" cy="536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AI" id="261" name="Google Shape;261;p37"/>
          <p:cNvPicPr preferRelativeResize="0"/>
          <p:nvPr/>
        </p:nvPicPr>
        <p:blipFill rotWithShape="1">
          <a:blip r:embed="rId33">
            <a:alphaModFix/>
          </a:blip>
          <a:srcRect b="18532" l="8970" r="7973" t="17430"/>
          <a:stretch/>
        </p:blipFill>
        <p:spPr>
          <a:xfrm>
            <a:off x="607050" y="4416480"/>
            <a:ext cx="1162500" cy="622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SAID" id="262" name="Google Shape;262;p37"/>
          <p:cNvPicPr preferRelativeResize="0"/>
          <p:nvPr/>
        </p:nvPicPr>
        <p:blipFill rotWithShape="1">
          <a:blip r:embed="rId34">
            <a:alphaModFix/>
          </a:blip>
          <a:srcRect b="28023" l="17088" r="16677" t="25455"/>
          <a:stretch/>
        </p:blipFill>
        <p:spPr>
          <a:xfrm>
            <a:off x="7522638" y="5791132"/>
            <a:ext cx="1129750" cy="587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hi360" id="263" name="Google Shape;263;p37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17650" y="6041423"/>
            <a:ext cx="928400" cy="386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dc" id="264" name="Google Shape;264;p37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35502" y="2993678"/>
            <a:ext cx="800875" cy="602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ti international" id="265" name="Google Shape;265;p37"/>
          <p:cNvPicPr preferRelativeResize="0"/>
          <p:nvPr/>
        </p:nvPicPr>
        <p:blipFill rotWithShape="1">
          <a:blip r:embed="rId37">
            <a:alphaModFix/>
          </a:blip>
          <a:srcRect b="30484" l="11432" r="13503" t="30647"/>
          <a:stretch/>
        </p:blipFill>
        <p:spPr>
          <a:xfrm>
            <a:off x="5892363" y="2645700"/>
            <a:ext cx="1018037" cy="702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cap" id="266" name="Google Shape;266;p37"/>
          <p:cNvPicPr preferRelativeResize="0"/>
          <p:nvPr/>
        </p:nvPicPr>
        <p:blipFill rotWithShape="1">
          <a:blip r:embed="rId38">
            <a:alphaModFix/>
          </a:blip>
          <a:srcRect b="0" l="0" r="0" t="14310"/>
          <a:stretch/>
        </p:blipFill>
        <p:spPr>
          <a:xfrm>
            <a:off x="1535025" y="2486052"/>
            <a:ext cx="1129750" cy="704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easure evaluation" id="267" name="Google Shape;267;p37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3187877" y="3701366"/>
            <a:ext cx="614600" cy="588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SI" id="268" name="Google Shape;268;p37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125238" y="1522150"/>
            <a:ext cx="469375" cy="4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idx="1" type="subTitle"/>
          </p:nvPr>
        </p:nvSpPr>
        <p:spPr>
          <a:xfrm>
            <a:off x="605750" y="2612601"/>
            <a:ext cx="40674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FOR MORE INFORMATION CONTACT:</a:t>
            </a:r>
            <a:r>
              <a:rPr b="1" i="0" lang="en-US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00">
                <a:solidFill>
                  <a:schemeClr val="dk2"/>
                </a:solidFill>
              </a:rPr>
              <a:t>Tamara Goldschmidt, Business Development Lead</a:t>
            </a:r>
            <a:endParaRPr b="1" sz="1400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00">
                <a:solidFill>
                  <a:schemeClr val="dk2"/>
                </a:solidFill>
              </a:rPr>
              <a:t>tgoldschmidt@</a:t>
            </a:r>
            <a:r>
              <a:rPr b="1" i="0" lang="en-US" sz="1400" u="none" cap="none" strike="noStrike">
                <a:solidFill>
                  <a:schemeClr val="dk2"/>
                </a:solidFill>
              </a:rPr>
              <a:t>@baosystems.com</a:t>
            </a:r>
            <a:endParaRPr b="1" i="0" sz="1400" u="none" cap="none" strike="noStrike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523775" y="3166350"/>
            <a:ext cx="33561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333132"/>
      </a:dk1>
      <a:lt1>
        <a:srgbClr val="FFFFFF"/>
      </a:lt1>
      <a:dk2>
        <a:srgbClr val="0398AF"/>
      </a:dk2>
      <a:lt2>
        <a:srgbClr val="E8EEEF"/>
      </a:lt2>
      <a:accent1>
        <a:srgbClr val="EB3618"/>
      </a:accent1>
      <a:accent2>
        <a:srgbClr val="E8EEEF"/>
      </a:accent2>
      <a:accent3>
        <a:srgbClr val="002B33"/>
      </a:accent3>
      <a:accent4>
        <a:srgbClr val="D7D9D8"/>
      </a:accent4>
      <a:accent5>
        <a:srgbClr val="00505B"/>
      </a:accent5>
      <a:accent6>
        <a:srgbClr val="00B5D1"/>
      </a:accent6>
      <a:hlink>
        <a:srgbClr val="00B5D1"/>
      </a:hlink>
      <a:folHlink>
        <a:srgbClr val="5651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333132"/>
      </a:dk1>
      <a:lt1>
        <a:srgbClr val="FFFFFF"/>
      </a:lt1>
      <a:dk2>
        <a:srgbClr val="0398AF"/>
      </a:dk2>
      <a:lt2>
        <a:srgbClr val="E8EEEF"/>
      </a:lt2>
      <a:accent1>
        <a:srgbClr val="EB3618"/>
      </a:accent1>
      <a:accent2>
        <a:srgbClr val="E8EEEF"/>
      </a:accent2>
      <a:accent3>
        <a:srgbClr val="002B33"/>
      </a:accent3>
      <a:accent4>
        <a:srgbClr val="D7D9D8"/>
      </a:accent4>
      <a:accent5>
        <a:srgbClr val="00505B"/>
      </a:accent5>
      <a:accent6>
        <a:srgbClr val="00B5D1"/>
      </a:accent6>
      <a:hlink>
        <a:srgbClr val="00B5D1"/>
      </a:hlink>
      <a:folHlink>
        <a:srgbClr val="5651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penLMIS Theme ">
  <a:themeElements>
    <a:clrScheme name="Custom 14">
      <a:dk1>
        <a:srgbClr val="58585A"/>
      </a:dk1>
      <a:lt1>
        <a:srgbClr val="FFFFFF"/>
      </a:lt1>
      <a:dk2>
        <a:srgbClr val="008DB3"/>
      </a:dk2>
      <a:lt2>
        <a:srgbClr val="EBEBEB"/>
      </a:lt2>
      <a:accent1>
        <a:srgbClr val="E77325"/>
      </a:accent1>
      <a:accent2>
        <a:srgbClr val="4CBAEA"/>
      </a:accent2>
      <a:accent3>
        <a:srgbClr val="C4581E"/>
      </a:accent3>
      <a:accent4>
        <a:srgbClr val="F6CEAF"/>
      </a:accent4>
      <a:accent5>
        <a:srgbClr val="CBE5F7"/>
      </a:accent5>
      <a:accent6>
        <a:srgbClr val="727476"/>
      </a:accent6>
      <a:hlink>
        <a:srgbClr val="58585A"/>
      </a:hlink>
      <a:folHlink>
        <a:srgbClr val="008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