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9144000"/>
  <p:notesSz cx="6858000" cy="9144000"/>
  <p:embeddedFontLs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BBC08C8-75BE-46A2-BC2A-8C718A1C49A8}">
  <a:tblStyle styleId="{5BBC08C8-75BE-46A2-BC2A-8C718A1C49A8}"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26FF40A-50C8-41EA-A3E2-1A9ABF9C48E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1" Type="http://schemas.openxmlformats.org/officeDocument/2006/relationships/hyperlink" Target="https://www.gs1.org/edi" TargetMode="External"/><Relationship Id="rId10" Type="http://schemas.openxmlformats.org/officeDocument/2006/relationships/hyperlink" Target="https://www.hl7.org/fhir/device.html" TargetMode="External"/><Relationship Id="rId13" Type="http://schemas.openxmlformats.org/officeDocument/2006/relationships/hyperlink" Target="https://en.wikipedia.org/wiki/GS1-128" TargetMode="External"/><Relationship Id="rId12" Type="http://schemas.openxmlformats.org/officeDocument/2006/relationships/hyperlink" Target="https://www.gs1.org/epcis" TargetMode="External"/><Relationship Id="rId1" Type="http://schemas.openxmlformats.org/officeDocument/2006/relationships/notesMaster" Target="../notesMasters/notesMaster1.xml"/><Relationship Id="rId2" Type="http://schemas.openxmlformats.org/officeDocument/2006/relationships/hyperlink" Target="http://gs1.org" TargetMode="External"/><Relationship Id="rId3" Type="http://schemas.openxmlformats.org/officeDocument/2006/relationships/hyperlink" Target="https://www.gs1.org/id-keys/gtin" TargetMode="External"/><Relationship Id="rId4" Type="http://schemas.openxmlformats.org/officeDocument/2006/relationships/hyperlink" Target="https://www.gs1.org/id-keys/gln" TargetMode="External"/><Relationship Id="rId9" Type="http://schemas.openxmlformats.org/officeDocument/2006/relationships/hyperlink" Target="https://www.gs1.org/id-keys/gln" TargetMode="External"/><Relationship Id="rId15" Type="http://schemas.openxmlformats.org/officeDocument/2006/relationships/hyperlink" Target="https://www.w3.org/TR/websub/" TargetMode="External"/><Relationship Id="rId14" Type="http://schemas.openxmlformats.org/officeDocument/2006/relationships/hyperlink" Target="https://www.gs1.org/barcodes/2d" TargetMode="External"/><Relationship Id="rId17" Type="http://schemas.openxmlformats.org/officeDocument/2006/relationships/hyperlink" Target="https://oauth.net/2/" TargetMode="External"/><Relationship Id="rId16" Type="http://schemas.openxmlformats.org/officeDocument/2006/relationships/hyperlink" Target="https://validator.w3.org/feed/docs/atom.html" TargetMode="External"/><Relationship Id="rId5" Type="http://schemas.openxmlformats.org/officeDocument/2006/relationships/hyperlink" Target="https://wiki.ihe.net/index.php/Mobile_Care_Services_Discovery_(mCSD)" TargetMode="External"/><Relationship Id="rId6" Type="http://schemas.openxmlformats.org/officeDocument/2006/relationships/hyperlink" Target="https://www.hl7.org/fhir/overview.html" TargetMode="External"/><Relationship Id="rId7" Type="http://schemas.openxmlformats.org/officeDocument/2006/relationships/hyperlink" Target="https://www.hl7.org/fhir/location.html" TargetMode="External"/><Relationship Id="rId8" Type="http://schemas.openxmlformats.org/officeDocument/2006/relationships/hyperlink" Target="http://gs1.or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35d41ba7c6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400"/>
              <a:t>Speaker:</a:t>
            </a:r>
            <a:r>
              <a:rPr b="0" i="0" lang="en-US" sz="1400" u="none" cap="none" strike="noStrike">
                <a:solidFill>
                  <a:schemeClr val="dk1"/>
                </a:solidFill>
                <a:latin typeface="Calibri"/>
                <a:ea typeface="Calibri"/>
                <a:cs typeface="Calibri"/>
                <a:sym typeface="Calibri"/>
              </a:rPr>
              <a:t> </a:t>
            </a:r>
            <a:r>
              <a:rPr b="0" i="0" lang="en-US" sz="1400" u="none" cap="none" strike="noStrike">
                <a:solidFill>
                  <a:schemeClr val="dk1"/>
                </a:solidFill>
                <a:latin typeface="Calibri"/>
                <a:ea typeface="Calibri"/>
                <a:cs typeface="Calibri"/>
                <a:sym typeface="Calibri"/>
              </a:rPr>
              <a:t>Brandon</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So, OpenLMIS. We believe in a world where all countries have the data they need to manage their health supply chains and lead to healthier communities.</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We are a community initiative and a software platform working to make this vision a reality. AND IT ALL STARTED WITH PATH IN 2008.</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a:t>
            </a:r>
            <a:endParaRPr sz="1400"/>
          </a:p>
          <a:p>
            <a:pPr indent="0" lvl="0" marL="0" marR="0" rtl="0" algn="l">
              <a:lnSpc>
                <a:spcPct val="100000"/>
              </a:lnSpc>
              <a:spcBef>
                <a:spcPts val="0"/>
              </a:spcBef>
              <a:spcAft>
                <a:spcPts val="0"/>
              </a:spcAft>
              <a:buClr>
                <a:srgbClr val="000000"/>
              </a:buClr>
              <a:buSzPts val="1400"/>
              <a:buFont typeface="Arial"/>
              <a:buNone/>
            </a:pPr>
            <a:r>
              <a:rPr lang="en-US" sz="1400"/>
              <a:t>CUT:</a:t>
            </a:r>
            <a:endParaRPr sz="1400"/>
          </a:p>
          <a:p>
            <a:pPr indent="0" lvl="0" marL="0" marR="0" rtl="0" algn="l">
              <a:lnSpc>
                <a:spcPct val="100000"/>
              </a:lnSpc>
              <a:spcBef>
                <a:spcPts val="0"/>
              </a:spcBef>
              <a:spcAft>
                <a:spcPts val="0"/>
              </a:spcAft>
              <a:buClr>
                <a:srgbClr val="000000"/>
              </a:buClr>
              <a:buSzPts val="1400"/>
              <a:buFont typeface="Arial"/>
              <a:buNone/>
            </a:pPr>
            <a:r>
              <a:rPr lang="en-US" sz="1400"/>
              <a:t>I’d like to start off with a quick high-level refresher on what OpenLMIS is before outlining the new features in the upcoming release.</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OpenLMIS</a:t>
            </a:r>
            <a:r>
              <a:rPr lang="en-US" sz="1400"/>
              <a:t> -- it is both an initiative and a software platform. T</a:t>
            </a:r>
            <a:r>
              <a:rPr b="0" i="0" lang="en-US" sz="1400" u="none" cap="none" strike="noStrike">
                <a:solidFill>
                  <a:schemeClr val="dk1"/>
                </a:solidFill>
                <a:latin typeface="Calibri"/>
                <a:ea typeface="Calibri"/>
                <a:cs typeface="Calibri"/>
                <a:sym typeface="Calibri"/>
              </a:rPr>
              <a:t>he software allows</a:t>
            </a:r>
            <a:r>
              <a:rPr b="0" i="0" lang="en-US" sz="1400" u="none" cap="none" strike="noStrike">
                <a:solidFill>
                  <a:srgbClr val="222222"/>
                </a:solidFill>
                <a:latin typeface="Calibri"/>
                <a:ea typeface="Calibri"/>
                <a:cs typeface="Calibri"/>
                <a:sym typeface="Calibri"/>
              </a:rPr>
              <a:t> countries to </a:t>
            </a:r>
            <a:r>
              <a:rPr lang="en-US" sz="1400">
                <a:solidFill>
                  <a:srgbClr val="222222"/>
                </a:solidFill>
              </a:rPr>
              <a:t>track products within their</a:t>
            </a:r>
            <a:r>
              <a:rPr b="0" i="0" lang="en-US" sz="1400" u="none" cap="none" strike="noStrike">
                <a:solidFill>
                  <a:srgbClr val="000000"/>
                </a:solidFill>
                <a:latin typeface="Calibri"/>
                <a:ea typeface="Calibri"/>
                <a:cs typeface="Calibri"/>
                <a:sym typeface="Calibri"/>
              </a:rPr>
              <a:t> health supply chains</a:t>
            </a:r>
            <a:r>
              <a:rPr b="0" i="0" lang="en-US" sz="1400" u="none" cap="none" strike="noStrike">
                <a:solidFill>
                  <a:srgbClr val="000000"/>
                </a:solidFill>
                <a:latin typeface="Calibri"/>
                <a:ea typeface="Calibri"/>
                <a:cs typeface="Calibri"/>
                <a:sym typeface="Calibri"/>
              </a:rPr>
              <a:t> across all major health programs</a:t>
            </a:r>
            <a:r>
              <a:rPr b="0" i="0" lang="en-US" sz="1400" u="none" cap="none" strike="noStrike">
                <a:solidFill>
                  <a:srgbClr val="000000"/>
                </a:solidFill>
                <a:latin typeface="Calibri"/>
                <a:ea typeface="Calibri"/>
                <a:cs typeface="Calibri"/>
                <a:sym typeface="Calibri"/>
              </a:rPr>
              <a:t>, </a:t>
            </a:r>
            <a:r>
              <a:rPr b="1" i="0" lang="en-US" sz="1400" u="none" cap="none" strike="noStrike">
                <a:solidFill>
                  <a:srgbClr val="000000"/>
                </a:solidFill>
                <a:latin typeface="Calibri"/>
                <a:ea typeface="Calibri"/>
                <a:cs typeface="Calibri"/>
                <a:sym typeface="Calibri"/>
              </a:rPr>
              <a:t>from essential medicines, malaria, </a:t>
            </a:r>
            <a:r>
              <a:rPr b="1" lang="en-US" sz="1400">
                <a:solidFill>
                  <a:srgbClr val="000000"/>
                </a:solidFill>
              </a:rPr>
              <a:t>TB, and </a:t>
            </a:r>
            <a:r>
              <a:rPr b="1" i="0" lang="en-US" sz="1400" u="none" cap="none" strike="noStrike">
                <a:solidFill>
                  <a:srgbClr val="000000"/>
                </a:solidFill>
                <a:latin typeface="Calibri"/>
                <a:ea typeface="Calibri"/>
                <a:cs typeface="Calibri"/>
                <a:sym typeface="Calibri"/>
              </a:rPr>
              <a:t>family planning products, to vaccines, diluents, and syringes.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5" name="Google Shape;85;g35d41ba7c6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3727f1a7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Speaker: </a:t>
            </a:r>
            <a:r>
              <a:rPr lang="en-US" sz="1400"/>
              <a:t>Vidya</a:t>
            </a:r>
            <a:endParaRPr sz="1400"/>
          </a:p>
          <a:p>
            <a:pPr indent="0" lvl="0" marL="0" rtl="0" algn="l">
              <a:spcBef>
                <a:spcPts val="0"/>
              </a:spcBef>
              <a:spcAft>
                <a:spcPts val="0"/>
              </a:spcAft>
              <a:buNone/>
            </a:pPr>
            <a:r>
              <a:rPr lang="en-US" sz="1400"/>
              <a:t>Configurability is a key tenant of the OpenLMIS vision</a:t>
            </a:r>
            <a:endParaRPr sz="1400"/>
          </a:p>
          <a:p>
            <a:pPr indent="0" lvl="0" marL="0" rtl="0" algn="l">
              <a:spcBef>
                <a:spcPts val="0"/>
              </a:spcBef>
              <a:spcAft>
                <a:spcPts val="0"/>
              </a:spcAft>
              <a:buNone/>
            </a:pPr>
            <a:r>
              <a:rPr lang="en-US" sz="1400"/>
              <a:t>because we want to meet countries where they are at in their supply chain maturity. </a:t>
            </a:r>
            <a:endParaRPr sz="1400"/>
          </a:p>
          <a:p>
            <a:pPr indent="0" lvl="0" marL="0" rtl="0" algn="l">
              <a:spcBef>
                <a:spcPts val="0"/>
              </a:spcBef>
              <a:spcAft>
                <a:spcPts val="0"/>
              </a:spcAft>
              <a:buNone/>
            </a:pPr>
            <a:r>
              <a:rPr lang="en-US" sz="1400"/>
              <a:t>Configurability means the implementer can easily, through the UI and uploads, configure the system without any extensive software code modifications.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Let’s say Tenly is a national warehouse manager overseeing ARV product distribution and Brandon is a district-level officer managing the vaccine depot and supply to 10 health facilities. </a:t>
            </a:r>
            <a:endParaRPr sz="1400"/>
          </a:p>
          <a:p>
            <a:pPr indent="0" lvl="0" marL="0" rtl="0" algn="l">
              <a:spcBef>
                <a:spcPts val="0"/>
              </a:spcBef>
              <a:spcAft>
                <a:spcPts val="0"/>
              </a:spcAft>
              <a:buNone/>
            </a:pPr>
            <a:r>
              <a:rPr lang="en-US" sz="1400"/>
              <a:t>When they each log in to OpenLMIS, they will see different product lists, approval processes, calendar schedules, and location sites. You can have OpenLMIS support just one level of the health system or multiple, push or pull or mixed method supply practices, have specific supervisory approval rules depending on the level and the program, and have all of the data that is recorded in the system be auditable with a date and user stamp if needed.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----CUT----</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For example…..</a:t>
            </a:r>
            <a:endParaRPr sz="1400"/>
          </a:p>
          <a:p>
            <a:pPr indent="0" lvl="0" marL="0" rtl="0" algn="l">
              <a:spcBef>
                <a:spcPts val="0"/>
              </a:spcBef>
              <a:spcAft>
                <a:spcPts val="0"/>
              </a:spcAft>
              <a:buNone/>
            </a:pPr>
            <a:r>
              <a:rPr lang="en-US" sz="1400" u="sng"/>
              <a:t>Program</a:t>
            </a:r>
            <a:r>
              <a:rPr lang="en-US" sz="1400"/>
              <a:t>: A country can run Essential Meds and Immunizations without an issue. Each program will have different product lists, approvals, schedules and locations!</a:t>
            </a:r>
            <a:endParaRPr sz="1400"/>
          </a:p>
          <a:p>
            <a:pPr indent="0" lvl="0" marL="0" rtl="0" algn="l">
              <a:spcBef>
                <a:spcPts val="0"/>
              </a:spcBef>
              <a:spcAft>
                <a:spcPts val="0"/>
              </a:spcAft>
              <a:buNone/>
            </a:pPr>
            <a:r>
              <a:rPr lang="en-US" sz="1400" u="sng"/>
              <a:t>Level</a:t>
            </a:r>
            <a:r>
              <a:rPr lang="en-US" sz="1400"/>
              <a:t>: Does the country have 3, 4, 5 different </a:t>
            </a:r>
            <a:r>
              <a:rPr lang="en-US" sz="1400"/>
              <a:t>hierarchies</a:t>
            </a:r>
            <a:r>
              <a:rPr lang="en-US" sz="1400"/>
              <a:t>? No problem.</a:t>
            </a:r>
            <a:endParaRPr sz="1400"/>
          </a:p>
          <a:p>
            <a:pPr indent="0" lvl="0" marL="0" rtl="0" algn="l">
              <a:spcBef>
                <a:spcPts val="0"/>
              </a:spcBef>
              <a:spcAft>
                <a:spcPts val="0"/>
              </a:spcAft>
              <a:buNone/>
            </a:pPr>
            <a:r>
              <a:rPr lang="en-US" sz="1400" u="sng"/>
              <a:t>Locations</a:t>
            </a:r>
            <a:r>
              <a:rPr lang="en-US" sz="1400"/>
              <a:t>: Do you want OpenLMIS to support only district? Or maybe some districts and states? Or the whole health system, no issue.</a:t>
            </a:r>
            <a:endParaRPr sz="1400"/>
          </a:p>
          <a:p>
            <a:pPr indent="0" lvl="0" marL="0" rtl="0" algn="l">
              <a:spcBef>
                <a:spcPts val="0"/>
              </a:spcBef>
              <a:spcAft>
                <a:spcPts val="0"/>
              </a:spcAft>
              <a:buNone/>
            </a:pPr>
            <a:r>
              <a:rPr lang="en-US" sz="1400" u="sng"/>
              <a:t>Replenishment</a:t>
            </a:r>
            <a:r>
              <a:rPr lang="en-US" sz="1400"/>
              <a:t>: Do you want to send stock to a facility? OpenLMIS supports that. Do you want to request stock from a facility, that’s supported too.</a:t>
            </a:r>
            <a:endParaRPr sz="1400"/>
          </a:p>
          <a:p>
            <a:pPr indent="0" lvl="0" marL="0" rtl="0" algn="l">
              <a:spcBef>
                <a:spcPts val="0"/>
              </a:spcBef>
              <a:spcAft>
                <a:spcPts val="0"/>
              </a:spcAft>
              <a:buNone/>
            </a:pPr>
            <a:r>
              <a:rPr lang="en-US" sz="1400" u="sng"/>
              <a:t>Approvals</a:t>
            </a:r>
            <a:r>
              <a:rPr lang="en-US" sz="1400"/>
              <a:t>: multiple level or no approvals of requests for new stock.</a:t>
            </a:r>
            <a:endParaRPr sz="1400"/>
          </a:p>
          <a:p>
            <a:pPr indent="0" lvl="0" marL="0" rtl="0" algn="l">
              <a:spcBef>
                <a:spcPts val="0"/>
              </a:spcBef>
              <a:spcAft>
                <a:spcPts val="0"/>
              </a:spcAft>
              <a:buNone/>
            </a:pPr>
            <a:r>
              <a:rPr lang="en-US" sz="1400" u="sng"/>
              <a:t>Schedules</a:t>
            </a:r>
            <a:r>
              <a:rPr lang="en-US" sz="1400"/>
              <a:t>: are flexible and easily changed.</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Not only does the OpenLMIS software offer a robust set of features to manage your stock from the National store to the Facility level, but it is highly configurable to support</a:t>
            </a:r>
            <a:endParaRPr sz="1400"/>
          </a:p>
        </p:txBody>
      </p:sp>
      <p:sp>
        <p:nvSpPr>
          <p:cNvPr id="193" name="Google Shape;193;g3727f1a77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39353bf26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39353bf2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439353bf26_0_10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3727f1a773_1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727f1a773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Speaker: Vidya</a:t>
            </a:r>
            <a:endParaRPr sz="1400"/>
          </a:p>
          <a:p>
            <a:pPr indent="0" lvl="0" marL="0" rtl="0" algn="l">
              <a:spcBef>
                <a:spcPts val="0"/>
              </a:spcBef>
              <a:spcAft>
                <a:spcPts val="0"/>
              </a:spcAft>
              <a:buNone/>
            </a:pPr>
            <a:r>
              <a:rPr lang="en-US" sz="1400"/>
              <a:t>End-to-end supply chain visibility is a desire that a lot of our country stakeholders have expressed, but they often follow that up by saying, we don’t know if that’s really possible in our health systems.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We disagree. We don’t think that end-to-end visibility is just for large private sector supply chains. </a:t>
            </a:r>
            <a:endParaRPr sz="1400"/>
          </a:p>
          <a:p>
            <a:pPr indent="0" lvl="0" marL="0" rtl="0" algn="l">
              <a:spcBef>
                <a:spcPts val="0"/>
              </a:spcBef>
              <a:spcAft>
                <a:spcPts val="0"/>
              </a:spcAft>
              <a:buNone/>
            </a:pPr>
            <a:r>
              <a:rPr lang="en-US" sz="1400"/>
              <a:t>To make this happen, and provide risk management across systems OpenLMIS has invested in an open-source “analytics infrastructure” that  can support three key things: </a:t>
            </a:r>
            <a:endParaRPr sz="1400"/>
          </a:p>
          <a:p>
            <a:pPr indent="-317500" lvl="0" marL="457200" rtl="0" algn="l">
              <a:spcBef>
                <a:spcPts val="0"/>
              </a:spcBef>
              <a:spcAft>
                <a:spcPts val="0"/>
              </a:spcAft>
              <a:buSzPts val="1400"/>
              <a:buAutoNum type="arabicPeriod"/>
            </a:pPr>
            <a:r>
              <a:rPr lang="en-US" sz="1400"/>
              <a:t>high-volume transactional data capture (that means it can support anything from data uploaded monthly or other points in time to transactions that come in every minute), </a:t>
            </a:r>
            <a:endParaRPr sz="1400"/>
          </a:p>
          <a:p>
            <a:pPr indent="-317500" lvl="0" marL="457200" rtl="0" algn="l">
              <a:spcBef>
                <a:spcPts val="0"/>
              </a:spcBef>
              <a:spcAft>
                <a:spcPts val="0"/>
              </a:spcAft>
              <a:buSzPts val="1400"/>
              <a:buAutoNum type="arabicPeriod"/>
            </a:pPr>
            <a:r>
              <a:rPr lang="en-US" sz="1400"/>
              <a:t>In-depth data review to conduct root cause analysis across systems, including filters and drill-down </a:t>
            </a:r>
            <a:r>
              <a:rPr lang="en-US" sz="1400"/>
              <a:t>disaggregation</a:t>
            </a:r>
            <a:r>
              <a:rPr lang="en-US" sz="1400"/>
              <a:t> of interesting data points and </a:t>
            </a:r>
            <a:endParaRPr sz="1400"/>
          </a:p>
          <a:p>
            <a:pPr indent="-317500" lvl="0" marL="457200" rtl="0" algn="l">
              <a:spcBef>
                <a:spcPts val="0"/>
              </a:spcBef>
              <a:spcAft>
                <a:spcPts val="0"/>
              </a:spcAft>
              <a:buSzPts val="1400"/>
              <a:buAutoNum type="arabicPeriod"/>
            </a:pPr>
            <a:r>
              <a:rPr lang="en-US" sz="1400"/>
              <a:t>Routine, easy to use, reports and default dashboards and visualization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This infrastructure is a superb foundation for using machine learning and advanced algorithms once enough data is captured.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So the main takeaway from the slide here is that with our analytics infrastructure you can </a:t>
            </a:r>
            <a:r>
              <a:rPr b="1" lang="en-US" sz="1400"/>
              <a:t>capture data from multiple sources</a:t>
            </a:r>
            <a:r>
              <a:rPr lang="en-US" sz="1400"/>
              <a:t>, such as DHIS2, electronic medical records, OpenLMIS, take all that data in by </a:t>
            </a:r>
            <a:r>
              <a:rPr b="1" lang="en-US" sz="1400"/>
              <a:t>processin</a:t>
            </a:r>
            <a:r>
              <a:rPr lang="en-US" sz="1400"/>
              <a:t>g it, merge duplicate data points, clean it up, and then </a:t>
            </a:r>
            <a:r>
              <a:rPr b="1" lang="en-US" sz="1400"/>
              <a:t>organize</a:t>
            </a:r>
            <a:r>
              <a:rPr lang="en-US" sz="1400"/>
              <a:t> it in a way that allows for fast queries within a large, integrated database, and finally -- the end view that most of us as users are most interested in -- </a:t>
            </a:r>
            <a:r>
              <a:rPr b="1" lang="en-US" sz="1400"/>
              <a:t>visualize it </a:t>
            </a:r>
            <a:r>
              <a:rPr lang="en-US" sz="1400"/>
              <a:t>either in OpenLMIS or another dashboard application that a country is already comfortable with and has spent time and money in making sure people know how to use it.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----------END</a:t>
            </a:r>
            <a:endParaRPr sz="1400"/>
          </a:p>
          <a:p>
            <a:pPr indent="0" lvl="0" marL="0" rtl="0" algn="l">
              <a:spcBef>
                <a:spcPts val="0"/>
              </a:spcBef>
              <a:spcAft>
                <a:spcPts val="0"/>
              </a:spcAft>
              <a:buNone/>
            </a:pPr>
            <a:r>
              <a:t/>
            </a:r>
            <a:endParaRPr>
              <a:latin typeface="Trebuchet MS"/>
              <a:ea typeface="Trebuchet MS"/>
              <a:cs typeface="Trebuchet MS"/>
              <a:sym typeface="Trebuchet MS"/>
            </a:endParaRPr>
          </a:p>
          <a:p>
            <a:pPr indent="0" lvl="0" marL="0" rtl="0" algn="l">
              <a:spcBef>
                <a:spcPts val="0"/>
              </a:spcBef>
              <a:spcAft>
                <a:spcPts val="0"/>
              </a:spcAft>
              <a:buNone/>
            </a:pPr>
            <a:r>
              <a:rPr lang="en-US">
                <a:latin typeface="Trebuchet MS"/>
                <a:ea typeface="Trebuchet MS"/>
                <a:cs typeface="Trebuchet MS"/>
                <a:sym typeface="Trebuchet MS"/>
              </a:rPr>
              <a:t>The infrastructure is setup to follow the key needs of data management:</a:t>
            </a:r>
            <a:endParaRPr>
              <a:latin typeface="Trebuchet MS"/>
              <a:ea typeface="Trebuchet MS"/>
              <a:cs typeface="Trebuchet MS"/>
              <a:sym typeface="Trebuchet MS"/>
            </a:endParaRPr>
          </a:p>
          <a:p>
            <a:pPr indent="0" lvl="0" marL="0" rtl="0" algn="l">
              <a:spcBef>
                <a:spcPts val="0"/>
              </a:spcBef>
              <a:spcAft>
                <a:spcPts val="0"/>
              </a:spcAft>
              <a:buNone/>
            </a:pPr>
            <a:r>
              <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AutoNum type="arabicPeriod"/>
            </a:pPr>
            <a:r>
              <a:rPr b="1" lang="en-US">
                <a:latin typeface="Trebuchet MS"/>
                <a:ea typeface="Trebuchet MS"/>
                <a:cs typeface="Trebuchet MS"/>
                <a:sym typeface="Trebuchet MS"/>
              </a:rPr>
              <a:t>Capture</a:t>
            </a:r>
            <a:r>
              <a:rPr lang="en-US">
                <a:latin typeface="Trebuchet MS"/>
                <a:ea typeface="Trebuchet MS"/>
                <a:cs typeface="Trebuchet MS"/>
                <a:sym typeface="Trebuchet MS"/>
              </a:rPr>
              <a:t> data from multiple sources (includes OpenLMIS) </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AutoNum type="arabicPeriod"/>
            </a:pPr>
            <a:r>
              <a:rPr b="1" lang="en-US">
                <a:latin typeface="Trebuchet MS"/>
                <a:ea typeface="Trebuchet MS"/>
                <a:cs typeface="Trebuchet MS"/>
                <a:sym typeface="Trebuchet MS"/>
              </a:rPr>
              <a:t>Process</a:t>
            </a:r>
            <a:r>
              <a:rPr lang="en-US">
                <a:latin typeface="Trebuchet MS"/>
                <a:ea typeface="Trebuchet MS"/>
                <a:cs typeface="Trebuchet MS"/>
                <a:sym typeface="Trebuchet MS"/>
              </a:rPr>
              <a:t> and clean up data</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AutoNum type="arabicPeriod"/>
            </a:pPr>
            <a:r>
              <a:rPr b="1" lang="en-US">
                <a:latin typeface="Trebuchet MS"/>
                <a:ea typeface="Trebuchet MS"/>
                <a:cs typeface="Trebuchet MS"/>
                <a:sym typeface="Trebuchet MS"/>
              </a:rPr>
              <a:t>Organize</a:t>
            </a:r>
            <a:r>
              <a:rPr lang="en-US">
                <a:latin typeface="Trebuchet MS"/>
                <a:ea typeface="Trebuchet MS"/>
                <a:cs typeface="Trebuchet MS"/>
                <a:sym typeface="Trebuchet MS"/>
              </a:rPr>
              <a:t> data to optimize performance and quick queries </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AutoNum type="arabicPeriod"/>
            </a:pPr>
            <a:r>
              <a:rPr lang="en-US">
                <a:latin typeface="Trebuchet MS"/>
                <a:ea typeface="Trebuchet MS"/>
                <a:cs typeface="Trebuchet MS"/>
                <a:sym typeface="Trebuchet MS"/>
              </a:rPr>
              <a:t>Easy to use open-source </a:t>
            </a:r>
            <a:r>
              <a:rPr b="1" lang="en-US">
                <a:latin typeface="Trebuchet MS"/>
                <a:ea typeface="Trebuchet MS"/>
                <a:cs typeface="Trebuchet MS"/>
                <a:sym typeface="Trebuchet MS"/>
              </a:rPr>
              <a:t>visualizations</a:t>
            </a:r>
            <a:r>
              <a:rPr lang="en-US">
                <a:latin typeface="Trebuchet MS"/>
                <a:ea typeface="Trebuchet MS"/>
                <a:cs typeface="Trebuchet MS"/>
                <a:sym typeface="Trebuchet MS"/>
              </a:rPr>
              <a:t> or use any third party tool already in place in the country</a:t>
            </a:r>
            <a:endParaRPr>
              <a:latin typeface="Trebuchet MS"/>
              <a:ea typeface="Trebuchet MS"/>
              <a:cs typeface="Trebuchet MS"/>
              <a:sym typeface="Trebuchet MS"/>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give you a view introduction to what is possible, we’ll use the framework introduced earlier to demonstrate how to look at the data, specifically focusing in on CVW and FSA DISC indicators…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*notes* The point here is to show that OpenLMIS community has invested in a solid, first class data processing, ingestion and warehousing to support the professionalization of supply chain and increasing amounts of data. This infrastructure can support machine learning </a:t>
            </a:r>
            <a:endParaRPr/>
          </a:p>
        </p:txBody>
      </p:sp>
      <p:sp>
        <p:nvSpPr>
          <p:cNvPr id="219" name="Google Shape;219;g3727f1a773_1_1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3cd8e0844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cd8e084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cd8e0844c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38aac0a835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1400">
                <a:solidFill>
                  <a:srgbClr val="404040"/>
                </a:solidFill>
              </a:rPr>
              <a:t>Speaker: Brandon</a:t>
            </a:r>
            <a:endParaRPr sz="1400">
              <a:solidFill>
                <a:srgbClr val="404040"/>
              </a:solidFill>
            </a:endParaRPr>
          </a:p>
          <a:p>
            <a:pPr indent="0" lvl="0" marL="0" rtl="0" algn="l">
              <a:spcBef>
                <a:spcPts val="400"/>
              </a:spcBef>
              <a:spcAft>
                <a:spcPts val="0"/>
              </a:spcAft>
              <a:buClr>
                <a:srgbClr val="000000"/>
              </a:buClr>
              <a:buSzPts val="1400"/>
              <a:buFont typeface="Arial"/>
              <a:buNone/>
            </a:pPr>
            <a:r>
              <a:t/>
            </a:r>
            <a:endParaRPr b="1" sz="1000">
              <a:solidFill>
                <a:srgbClr val="000000"/>
              </a:solidFill>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lang="en-US" sz="1400">
                <a:solidFill>
                  <a:srgbClr val="404040"/>
                </a:solidFill>
              </a:rPr>
              <a:t>So we have described who the OpenLMIS community is and a brief overview of the software itself.</a:t>
            </a:r>
            <a:endParaRPr sz="1400">
              <a:solidFill>
                <a:srgbClr val="404040"/>
              </a:solidFill>
            </a:endParaRPr>
          </a:p>
          <a:p>
            <a:pPr indent="0" lvl="0" marL="0" rtl="0" algn="l">
              <a:spcBef>
                <a:spcPts val="400"/>
              </a:spcBef>
              <a:spcAft>
                <a:spcPts val="0"/>
              </a:spcAft>
              <a:buClr>
                <a:srgbClr val="000000"/>
              </a:buClr>
              <a:buSzPts val="1100"/>
              <a:buFont typeface="Arial"/>
              <a:buNone/>
            </a:pPr>
            <a:r>
              <a:rPr lang="en-US" sz="1400">
                <a:solidFill>
                  <a:srgbClr val="404040"/>
                </a:solidFill>
              </a:rPr>
              <a:t>I want to give you a picture of the people we support and unveil our new advancements that are addressing some long-standing challenges.</a:t>
            </a:r>
            <a:endParaRPr sz="1400">
              <a:solidFill>
                <a:srgbClr val="404040"/>
              </a:solidFill>
            </a:endParaRPr>
          </a:p>
          <a:p>
            <a:pPr indent="0" lvl="0" marL="0" rtl="0" algn="l">
              <a:spcBef>
                <a:spcPts val="400"/>
              </a:spcBef>
              <a:spcAft>
                <a:spcPts val="0"/>
              </a:spcAft>
              <a:buClr>
                <a:srgbClr val="000000"/>
              </a:buClr>
              <a:buSzPts val="1100"/>
              <a:buFont typeface="Arial"/>
              <a:buNone/>
            </a:pPr>
            <a:r>
              <a:t/>
            </a:r>
            <a:endParaRPr sz="1400">
              <a:solidFill>
                <a:srgbClr val="404040"/>
              </a:solidFill>
            </a:endParaRPr>
          </a:p>
          <a:p>
            <a:pPr indent="0" lvl="0" marL="0" rtl="0" algn="l">
              <a:spcBef>
                <a:spcPts val="400"/>
              </a:spcBef>
              <a:spcAft>
                <a:spcPts val="0"/>
              </a:spcAft>
              <a:buClr>
                <a:srgbClr val="000000"/>
              </a:buClr>
              <a:buSzPts val="1100"/>
              <a:buFont typeface="Arial"/>
              <a:buNone/>
            </a:pPr>
            <a:r>
              <a:rPr lang="en-US" sz="1400">
                <a:solidFill>
                  <a:srgbClr val="404040"/>
                </a:solidFill>
              </a:rPr>
              <a:t>-----CUT</a:t>
            </a:r>
            <a:endParaRPr sz="1400">
              <a:solidFill>
                <a:srgbClr val="404040"/>
              </a:solidFill>
            </a:endParaRPr>
          </a:p>
          <a:p>
            <a:pPr indent="0" lvl="0" marL="0" rtl="0" algn="l">
              <a:spcBef>
                <a:spcPts val="400"/>
              </a:spcBef>
              <a:spcAft>
                <a:spcPts val="0"/>
              </a:spcAft>
              <a:buClr>
                <a:srgbClr val="000000"/>
              </a:buClr>
              <a:buSzPts val="1100"/>
              <a:buFont typeface="Arial"/>
              <a:buNone/>
            </a:pPr>
            <a:r>
              <a:rPr lang="en-US" sz="1400">
                <a:solidFill>
                  <a:srgbClr val="404040"/>
                </a:solidFill>
              </a:rPr>
              <a:t>Next Vidya is here to tell us about the latest advancements.</a:t>
            </a:r>
            <a:endParaRPr sz="1400">
              <a:solidFill>
                <a:srgbClr val="404040"/>
              </a:solidFill>
            </a:endParaRPr>
          </a:p>
          <a:p>
            <a:pPr indent="0" lvl="0" marL="0" rtl="0" algn="l">
              <a:spcBef>
                <a:spcPts val="400"/>
              </a:spcBef>
              <a:spcAft>
                <a:spcPts val="400"/>
              </a:spcAft>
              <a:buClr>
                <a:srgbClr val="000000"/>
              </a:buClr>
              <a:buSzPts val="1100"/>
              <a:buFont typeface="Arial"/>
              <a:buNone/>
            </a:pPr>
            <a:r>
              <a:t/>
            </a:r>
            <a:endParaRPr sz="1400">
              <a:solidFill>
                <a:srgbClr val="404040"/>
              </a:solidFill>
            </a:endParaRPr>
          </a:p>
        </p:txBody>
      </p:sp>
      <p:sp>
        <p:nvSpPr>
          <p:cNvPr id="245" name="Google Shape;245;g38aac0a835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35d41ba7c6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35d41ba7c6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400"/>
              <a:t>Speaker: </a:t>
            </a:r>
            <a:r>
              <a:rPr lang="en-US" sz="1400"/>
              <a:t>Brandon</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OpenLMIS </a:t>
            </a:r>
            <a:r>
              <a:rPr lang="en-US" sz="1400"/>
              <a:t>software is now used in </a:t>
            </a:r>
            <a:r>
              <a:rPr b="0" i="0" lang="en-US" sz="1400" u="none" cap="none" strike="noStrike">
                <a:solidFill>
                  <a:schemeClr val="dk1"/>
                </a:solidFill>
                <a:latin typeface="Calibri"/>
                <a:ea typeface="Calibri"/>
                <a:cs typeface="Calibri"/>
                <a:sym typeface="Calibri"/>
              </a:rPr>
              <a:t>multiple countries, each with a local partner who has implemented a </a:t>
            </a:r>
            <a:r>
              <a:rPr lang="en-US" sz="1400"/>
              <a:t>specific</a:t>
            </a:r>
            <a:r>
              <a:rPr b="0" i="0" lang="en-US" sz="1400" u="none" cap="none" strike="noStrike">
                <a:solidFill>
                  <a:schemeClr val="dk1"/>
                </a:solidFill>
                <a:latin typeface="Calibri"/>
                <a:ea typeface="Calibri"/>
                <a:cs typeface="Calibri"/>
                <a:sym typeface="Calibri"/>
              </a:rPr>
              <a:t> version…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sz="1400"/>
              <a:t>I</a:t>
            </a:r>
            <a:r>
              <a:rPr b="0" i="0" lang="en-US" sz="1400" u="none" cap="none" strike="noStrike">
                <a:solidFill>
                  <a:schemeClr val="dk1"/>
                </a:solidFill>
                <a:latin typeface="Calibri"/>
                <a:ea typeface="Calibri"/>
                <a:cs typeface="Calibri"/>
                <a:sym typeface="Calibri"/>
              </a:rPr>
              <a:t>f you have heard of VIMS in Tanzania, eLMIS in Zambia, SELV in Mozambique, or eSIGL in Cote d’Ivoire, you have heard of some of the country implementations of OpenLMIS.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These systems are used</a:t>
            </a:r>
            <a:r>
              <a:rPr lang="en-US" sz="1400"/>
              <a:t> for both vaccine and non-vaccine supply chains to manage logistics processes for over 10,000 health facilities across Africa, with more on the way.</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a:t>
            </a:r>
            <a:endParaRPr sz="1400"/>
          </a:p>
          <a:p>
            <a:pPr indent="0" lvl="0" marL="0" marR="0" rtl="0" algn="l">
              <a:lnSpc>
                <a:spcPct val="100000"/>
              </a:lnSpc>
              <a:spcBef>
                <a:spcPts val="0"/>
              </a:spcBef>
              <a:spcAft>
                <a:spcPts val="0"/>
              </a:spcAft>
              <a:buClr>
                <a:srgbClr val="000000"/>
              </a:buClr>
              <a:buSzPts val="1400"/>
              <a:buFont typeface="Arial"/>
              <a:buNone/>
            </a:pPr>
            <a:r>
              <a:rPr lang="en-US" sz="1400"/>
              <a:t>CUT:</a:t>
            </a:r>
            <a:endParaRPr sz="1400"/>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We focus on meeting countries where they are currently at in their supply chain maturity while making the case to shift toward automation and best practices. This month</a:t>
            </a:r>
            <a:r>
              <a:rPr lang="en-US" sz="1400"/>
              <a:t>, w</a:t>
            </a:r>
            <a:r>
              <a:rPr b="0" i="0" lang="en-US" sz="1400" u="none" cap="none" strike="noStrike">
                <a:solidFill>
                  <a:schemeClr val="dk1"/>
                </a:solidFill>
                <a:latin typeface="Calibri"/>
                <a:ea typeface="Calibri"/>
                <a:cs typeface="Calibri"/>
                <a:sym typeface="Calibri"/>
              </a:rPr>
              <a:t>e’re excited to be releasing version 3.3, the latest version of the software, </a:t>
            </a:r>
            <a:r>
              <a:rPr lang="en-US" sz="1400"/>
              <a:t>w</a:t>
            </a:r>
            <a:r>
              <a:rPr b="0" i="0" lang="en-US" sz="1400" u="none" cap="none" strike="noStrike">
                <a:solidFill>
                  <a:schemeClr val="dk1"/>
                </a:solidFill>
                <a:latin typeface="Calibri"/>
                <a:ea typeface="Calibri"/>
                <a:cs typeface="Calibri"/>
                <a:sym typeface="Calibri"/>
              </a:rPr>
              <a:t>hich will have brand new vaccine functionality. </a:t>
            </a:r>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253" name="Google Shape;253;g35d41ba7c6_0_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3ccccff693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3ccccff693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Mary Jo: </a:t>
            </a:r>
            <a:endParaRPr/>
          </a:p>
          <a:p>
            <a:pPr indent="0" lvl="0" marL="0" rtl="0" algn="l">
              <a:spcBef>
                <a:spcPts val="0"/>
              </a:spcBef>
              <a:spcAft>
                <a:spcPts val="0"/>
              </a:spcAft>
              <a:buClr>
                <a:srgbClr val="000000"/>
              </a:buClr>
              <a:buSzPts val="1100"/>
              <a:buFont typeface="Arial"/>
              <a:buNone/>
            </a:pPr>
            <a:r>
              <a:rPr lang="en-US" sz="1400"/>
              <a:t>We have heard about the challenges of seeing relevant data when making key decisions, as we just saw briefly in the last demo, when you are about to send stock - there is a lot of things the officer wants to be aware of in making the decision about how many vaccines to send. Cold chain equipment functionality status and active alerts. We are going to specifically zoom in on CCE.</a:t>
            </a:r>
            <a:endParaRPr sz="1400"/>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p:txBody>
      </p:sp>
      <p:sp>
        <p:nvSpPr>
          <p:cNvPr id="266" name="Google Shape;266;g3ccccff693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ccccff693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3ccccff693_1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Mary Jo</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en-US" sz="1400">
                <a:solidFill>
                  <a:srgbClr val="000000"/>
                </a:solidFill>
              </a:rPr>
              <a:t>We’ve heard about how supply data does not always match up with reported demand or coverage numbers.  </a:t>
            </a:r>
            <a:r>
              <a:rPr b="0" i="0" lang="en-US" sz="1400" u="none" cap="none" strike="noStrike">
                <a:solidFill>
                  <a:srgbClr val="000000"/>
                </a:solidFill>
                <a:latin typeface="Calibri"/>
                <a:ea typeface="Calibri"/>
                <a:cs typeface="Calibri"/>
                <a:sym typeface="Calibri"/>
              </a:rPr>
              <a:t>This quote here highlights what all of you in the room deal with on a regular basis -- coverage rates over a 100% and yet a deeper look at the data shows that </a:t>
            </a:r>
            <a:r>
              <a:rPr lang="en-US" sz="1400">
                <a:solidFill>
                  <a:srgbClr val="000000"/>
                </a:solidFill>
              </a:rPr>
              <a:t>there were stock outs.</a:t>
            </a:r>
            <a:endParaRPr b="0" i="0" sz="1200" u="none" cap="none" strike="noStrike">
              <a:solidFill>
                <a:schemeClr val="dk1"/>
              </a:solidFill>
              <a:latin typeface="Calibri"/>
              <a:ea typeface="Calibri"/>
              <a:cs typeface="Calibri"/>
              <a:sym typeface="Calibri"/>
            </a:endParaRPr>
          </a:p>
        </p:txBody>
      </p:sp>
      <p:sp>
        <p:nvSpPr>
          <p:cNvPr id="275" name="Google Shape;275;g3ccccff693_1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3ccccff693_1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3ccccff693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a:t>By standardising ordering and increasing </a:t>
            </a:r>
            <a:r>
              <a:rPr lang="en-US"/>
              <a:t>visibility</a:t>
            </a:r>
            <a:r>
              <a:rPr lang="en-US"/>
              <a:t> into stock levels, it can reduce stock outs.</a:t>
            </a:r>
            <a:endParaRPr b="0" i="0" sz="1200" u="none" cap="none" strike="noStrike">
              <a:solidFill>
                <a:schemeClr val="dk1"/>
              </a:solidFill>
              <a:latin typeface="Calibri"/>
              <a:ea typeface="Calibri"/>
              <a:cs typeface="Calibri"/>
              <a:sym typeface="Calibri"/>
            </a:endParaRPr>
          </a:p>
        </p:txBody>
      </p:sp>
      <p:sp>
        <p:nvSpPr>
          <p:cNvPr id="284" name="Google Shape;284;g3ccccff693_1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3cc5d08313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cc5d0831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cc5d08313_0_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38b0eee6d9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8b0eee6d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00"/>
              <a:t>Speaker: Tenly</a:t>
            </a:r>
            <a:endParaRPr sz="1600"/>
          </a:p>
          <a:p>
            <a:pPr indent="0" lvl="0" marL="0" rtl="0" algn="l">
              <a:spcBef>
                <a:spcPts val="0"/>
              </a:spcBef>
              <a:spcAft>
                <a:spcPts val="0"/>
              </a:spcAft>
              <a:buNone/>
            </a:pPr>
            <a:r>
              <a:rPr lang="en-US" sz="1600"/>
              <a:t>So what is our goal for this discussion today? We would like to ensure that you leave today with a better understanding of:</a:t>
            </a:r>
            <a:endParaRPr sz="1600"/>
          </a:p>
          <a:p>
            <a:pPr indent="0" lvl="0" marL="0" rtl="0" algn="l">
              <a:spcBef>
                <a:spcPts val="0"/>
              </a:spcBef>
              <a:spcAft>
                <a:spcPts val="0"/>
              </a:spcAft>
              <a:buNone/>
            </a:pPr>
            <a:r>
              <a:rPr lang="en-US" sz="1600"/>
              <a:t>1, 2, 3 </a:t>
            </a:r>
            <a:endParaRPr sz="1600"/>
          </a:p>
          <a:p>
            <a:pPr indent="0" lvl="0" marL="0" rtl="0" algn="l">
              <a:spcBef>
                <a:spcPts val="0"/>
              </a:spcBef>
              <a:spcAft>
                <a:spcPts val="0"/>
              </a:spcAft>
              <a:buNone/>
            </a:pPr>
            <a:r>
              <a:rPr lang="en-US" sz="1600"/>
              <a:t>If we haven’t met that goal, or if you’d just like to talk, come see us after the session where Brandon will also be demoing some of the key features and integrations we mention today. We’ll also be at the happy hour following the session as well if you’d like to connect then. </a:t>
            </a:r>
            <a:endParaRPr sz="1600"/>
          </a:p>
        </p:txBody>
      </p:sp>
      <p:sp>
        <p:nvSpPr>
          <p:cNvPr id="94" name="Google Shape;94;g38b0eee6d9_0_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34f35b867e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4f35b867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Speaker: Brandon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The other key innovation is our progress on interoperability using global standards.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We believe in a world where appropriate systems are used throughout the ecosystem to deliver health commodities and services at the last mile. We believe end-to-end visibility is crucial and achieved through standards based interoperability.   Let me tell you what I mean.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------CUT</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If there is one slide we hope you remember today, it is this. There is a lot here, but this is the key message: We believe in a world where many systems interoperate to deliver better health care. The different systems and standards in this picture show how we are making interoperability a reality.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E</a:t>
            </a:r>
            <a:r>
              <a:rPr lang="en-US" sz="1400"/>
              <a:t>nd-to-end </a:t>
            </a:r>
            <a:r>
              <a:rPr lang="en-US" sz="1400"/>
              <a:t>visibility</a:t>
            </a:r>
            <a:r>
              <a:rPr lang="en-US" sz="1400"/>
              <a:t> is most </a:t>
            </a:r>
            <a:r>
              <a:rPr lang="en-US" sz="1400"/>
              <a:t>efficiently</a:t>
            </a:r>
            <a:r>
              <a:rPr lang="en-US" sz="1400"/>
              <a:t> achieved by interoperating with other systems using industry, best practice, standards.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For example, GS1 standard of a Global Trade Item Number which identifies the exact item so all systems refer to it the same way.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With standard based interoperability, countries can determine which systems are best for which function without giving up the ability to push and pull data across all systems for </a:t>
            </a:r>
            <a:r>
              <a:rPr lang="en-US" sz="1400"/>
              <a:t>critical</a:t>
            </a:r>
            <a:r>
              <a:rPr lang="en-US" sz="1400"/>
              <a:t> </a:t>
            </a:r>
            <a:r>
              <a:rPr lang="en-US" sz="1400"/>
              <a:t>decision</a:t>
            </a:r>
            <a:r>
              <a:rPr lang="en-US" sz="1400"/>
              <a:t> making. We have already done, either a country specific integration or global proof of concept, with: DHIS2, a national warehouse management systems (ERPs), a Remote Temperature monitoring platform, and multiple mobile applications… </a:t>
            </a:r>
            <a:endParaRPr sz="1400"/>
          </a:p>
          <a:p>
            <a:pPr indent="0" lvl="0" marL="0" rtl="0" algn="l">
              <a:spcBef>
                <a:spcPts val="0"/>
              </a:spcBef>
              <a:spcAft>
                <a:spcPts val="0"/>
              </a:spcAft>
              <a:buNone/>
            </a:pPr>
            <a:r>
              <a:t/>
            </a:r>
            <a:endParaRPr b="1"/>
          </a:p>
          <a:p>
            <a:pPr indent="0" lvl="0" marL="0" rtl="0" algn="l">
              <a:spcBef>
                <a:spcPts val="0"/>
              </a:spcBef>
              <a:spcAft>
                <a:spcPts val="0"/>
              </a:spcAft>
              <a:buNone/>
            </a:pPr>
            <a:r>
              <a:rPr b="1" lang="en-US"/>
              <a:t>----------------------------END</a:t>
            </a:r>
            <a:endParaRPr b="1"/>
          </a:p>
          <a:p>
            <a:pPr indent="0" lvl="0" marL="0" rtl="0" algn="l">
              <a:spcBef>
                <a:spcPts val="0"/>
              </a:spcBef>
              <a:spcAft>
                <a:spcPts val="0"/>
              </a:spcAft>
              <a:buNone/>
            </a:pPr>
            <a:r>
              <a:rPr lang="en-US"/>
              <a:t>Mary Jo:  Our vision for Interoperability is rooted in standards. Standards for identifying something with shared definitions, standards for sharing and transmitting data with agreed upon protocols, and standards for capturing data with clear guidance on how information is organized.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Supply Chains are complex, and OpenLMIS, nor any one IT system will ever manage it effectively end-to-end.  OpenLMIS has a deep well of functionality to help you manage your logistics, however interoperability through best-practice standards is at the heart of what will make OpenLMIS a part of supply chain best-practice.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approach to integration is to define interfaces, based in best practices and industry accepted standards, using well documented Restful APIs so that we can be product and system agnostic. Today we demonstrated two examples of those integrations, one with an EMR/mobile case management tool, OpenSRP, and an RTM platform, Nexleaf.  The blue band highlights other example systems which would make sense to integrate with.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grey band highlights some examples of standards we use.  We encourage and advocate for all systems to prioritize using standards, like the GS1 standard of Global Trade Item Number (aka GTIN) so that all systems know exactly what physical item/product/commodity/thing is being referred to. We cannot underscore or emphasis enough how standards can reduce friction, duplication and manual processes of updating multiple systems to refer to the same facility or the same product.  </a:t>
            </a:r>
            <a:endParaRPr/>
          </a:p>
          <a:p>
            <a:pPr indent="0" lvl="0" marL="0" rtl="0" algn="l">
              <a:spcBef>
                <a:spcPts val="0"/>
              </a:spcBef>
              <a:spcAft>
                <a:spcPts val="0"/>
              </a:spcAft>
              <a:buNone/>
            </a:pPr>
            <a:r>
              <a:rPr lang="en-US">
                <a:latin typeface="Trebuchet MS"/>
                <a:ea typeface="Trebuchet MS"/>
                <a:cs typeface="Trebuchet MS"/>
                <a:sym typeface="Trebuchet MS"/>
              </a:rPr>
              <a:t> </a:t>
            </a:r>
            <a:endParaRPr>
              <a:latin typeface="Trebuchet MS"/>
              <a:ea typeface="Trebuchet MS"/>
              <a:cs typeface="Trebuchet MS"/>
              <a:sym typeface="Trebuchet MS"/>
            </a:endParaRPr>
          </a:p>
          <a:p>
            <a:pPr indent="0" lvl="0" marL="0" rtl="0" algn="l">
              <a:spcBef>
                <a:spcPts val="1080"/>
              </a:spcBef>
              <a:spcAft>
                <a:spcPts val="0"/>
              </a:spcAft>
              <a:buNone/>
            </a:pPr>
            <a:r>
              <a:rPr b="1" lang="en-US">
                <a:latin typeface="Trebuchet MS"/>
                <a:ea typeface="Trebuchet MS"/>
                <a:cs typeface="Trebuchet MS"/>
                <a:sym typeface="Trebuchet MS"/>
              </a:rPr>
              <a:t>Standards </a:t>
            </a:r>
            <a:endParaRPr b="1">
              <a:latin typeface="Trebuchet MS"/>
              <a:ea typeface="Trebuchet MS"/>
              <a:cs typeface="Trebuchet MS"/>
              <a:sym typeface="Trebuchet MS"/>
            </a:endParaRPr>
          </a:p>
          <a:p>
            <a:pPr indent="-304800" lvl="0" marL="457200" rtl="0" algn="l">
              <a:spcBef>
                <a:spcPts val="1080"/>
              </a:spcBef>
              <a:spcAft>
                <a:spcPts val="0"/>
              </a:spcAft>
              <a:buClr>
                <a:schemeClr val="dk1"/>
              </a:buClr>
              <a:buSzPts val="1200"/>
              <a:buChar char="●"/>
            </a:pPr>
            <a:r>
              <a:rPr lang="en-US">
                <a:latin typeface="Trebuchet MS"/>
                <a:ea typeface="Trebuchet MS"/>
                <a:cs typeface="Trebuchet MS"/>
                <a:sym typeface="Trebuchet MS"/>
              </a:rPr>
              <a:t>Product Registry: </a:t>
            </a:r>
            <a:r>
              <a:rPr lang="en-US" u="sng">
                <a:latin typeface="Trebuchet MS"/>
                <a:ea typeface="Trebuchet MS"/>
                <a:cs typeface="Trebuchet MS"/>
                <a:sym typeface="Trebuchet MS"/>
                <a:hlinkClick r:id="rId2"/>
              </a:rPr>
              <a:t>GS1</a:t>
            </a:r>
            <a:r>
              <a:rPr lang="en-US">
                <a:latin typeface="Trebuchet MS"/>
                <a:ea typeface="Trebuchet MS"/>
                <a:cs typeface="Trebuchet MS"/>
                <a:sym typeface="Trebuchet MS"/>
              </a:rPr>
              <a:t> (</a:t>
            </a:r>
            <a:r>
              <a:rPr lang="en-US" u="sng">
                <a:latin typeface="Trebuchet MS"/>
                <a:ea typeface="Trebuchet MS"/>
                <a:cs typeface="Trebuchet MS"/>
                <a:sym typeface="Trebuchet MS"/>
                <a:hlinkClick r:id="rId3"/>
              </a:rPr>
              <a:t>GTIN</a:t>
            </a:r>
            <a:r>
              <a:rPr lang="en-US">
                <a:latin typeface="Trebuchet MS"/>
                <a:ea typeface="Trebuchet MS"/>
                <a:cs typeface="Trebuchet MS"/>
                <a:sym typeface="Trebuchet MS"/>
              </a:rPr>
              <a:t>, </a:t>
            </a:r>
            <a:r>
              <a:rPr lang="en-US" u="sng">
                <a:latin typeface="Trebuchet MS"/>
                <a:ea typeface="Trebuchet MS"/>
                <a:cs typeface="Trebuchet MS"/>
                <a:sym typeface="Trebuchet MS"/>
                <a:hlinkClick r:id="rId4"/>
              </a:rPr>
              <a:t>GLN</a:t>
            </a:r>
            <a:r>
              <a:rPr lang="en-US">
                <a:latin typeface="Trebuchet MS"/>
                <a:ea typeface="Trebuchet MS"/>
                <a:cs typeface="Trebuchet MS"/>
                <a:sym typeface="Trebuchet MS"/>
              </a:rPr>
              <a:t>)</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Facility Registry: IHE </a:t>
            </a:r>
            <a:r>
              <a:rPr lang="en-US" u="sng">
                <a:latin typeface="Trebuchet MS"/>
                <a:ea typeface="Trebuchet MS"/>
                <a:cs typeface="Trebuchet MS"/>
                <a:sym typeface="Trebuchet MS"/>
                <a:hlinkClick r:id="rId5"/>
              </a:rPr>
              <a:t>mCSD</a:t>
            </a:r>
            <a:r>
              <a:rPr lang="en-US">
                <a:latin typeface="Trebuchet MS"/>
                <a:ea typeface="Trebuchet MS"/>
                <a:cs typeface="Trebuchet MS"/>
                <a:sym typeface="Trebuchet MS"/>
              </a:rPr>
              <a:t> w/ </a:t>
            </a:r>
            <a:r>
              <a:rPr lang="en-US" u="sng">
                <a:latin typeface="Trebuchet MS"/>
                <a:ea typeface="Trebuchet MS"/>
                <a:cs typeface="Trebuchet MS"/>
                <a:sym typeface="Trebuchet MS"/>
                <a:hlinkClick r:id="rId6"/>
              </a:rPr>
              <a:t>FHIR STU3</a:t>
            </a:r>
            <a:r>
              <a:rPr lang="en-US">
                <a:latin typeface="Trebuchet MS"/>
                <a:ea typeface="Trebuchet MS"/>
                <a:cs typeface="Trebuchet MS"/>
                <a:sym typeface="Trebuchet MS"/>
              </a:rPr>
              <a:t> (</a:t>
            </a:r>
            <a:r>
              <a:rPr lang="en-US" u="sng">
                <a:solidFill>
                  <a:schemeClr val="hlink"/>
                </a:solidFill>
                <a:latin typeface="Trebuchet MS"/>
                <a:ea typeface="Trebuchet MS"/>
                <a:cs typeface="Trebuchet MS"/>
                <a:sym typeface="Trebuchet MS"/>
                <a:hlinkClick r:id="rId7"/>
              </a:rPr>
              <a:t>Location</a:t>
            </a:r>
            <a:r>
              <a:rPr lang="en-US">
                <a:latin typeface="Trebuchet MS"/>
                <a:ea typeface="Trebuchet MS"/>
                <a:cs typeface="Trebuchet MS"/>
                <a:sym typeface="Trebuchet MS"/>
              </a:rPr>
              <a:t>),  </a:t>
            </a:r>
            <a:r>
              <a:rPr lang="en-US" u="sng">
                <a:latin typeface="Trebuchet MS"/>
                <a:ea typeface="Trebuchet MS"/>
                <a:cs typeface="Trebuchet MS"/>
                <a:sym typeface="Trebuchet MS"/>
                <a:hlinkClick r:id="rId8"/>
              </a:rPr>
              <a:t>GS1</a:t>
            </a:r>
            <a:r>
              <a:rPr lang="en-US"/>
              <a:t> (</a:t>
            </a:r>
            <a:r>
              <a:rPr lang="en-US" u="sng">
                <a:latin typeface="Trebuchet MS"/>
                <a:ea typeface="Trebuchet MS"/>
                <a:cs typeface="Trebuchet MS"/>
                <a:sym typeface="Trebuchet MS"/>
                <a:hlinkClick r:id="rId9"/>
              </a:rPr>
              <a:t>GLN</a:t>
            </a:r>
            <a:r>
              <a:rPr lang="en-US">
                <a:latin typeface="Trebuchet MS"/>
                <a:ea typeface="Trebuchet MS"/>
                <a:cs typeface="Trebuchet MS"/>
                <a:sym typeface="Trebuchet MS"/>
              </a:rPr>
              <a:t>)</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Equipment Registry: FHIR STU3 </a:t>
            </a:r>
            <a:r>
              <a:rPr lang="en-US" u="sng">
                <a:latin typeface="Trebuchet MS"/>
                <a:ea typeface="Trebuchet MS"/>
                <a:cs typeface="Trebuchet MS"/>
                <a:sym typeface="Trebuchet MS"/>
                <a:hlinkClick r:id="rId10"/>
              </a:rPr>
              <a:t>Device</a:t>
            </a:r>
            <a:r>
              <a:rPr lang="en-US">
                <a:latin typeface="Trebuchet MS"/>
                <a:ea typeface="Trebuchet MS"/>
                <a:cs typeface="Trebuchet MS"/>
                <a:sym typeface="Trebuchet MS"/>
              </a:rPr>
              <a:t> (inventory location)</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Supply Chain transactions and events: </a:t>
            </a:r>
            <a:r>
              <a:rPr lang="en-US" u="sng">
                <a:latin typeface="Trebuchet MS"/>
                <a:ea typeface="Trebuchet MS"/>
                <a:cs typeface="Trebuchet MS"/>
                <a:sym typeface="Trebuchet MS"/>
                <a:hlinkClick r:id="rId11"/>
              </a:rPr>
              <a:t>GS1 EDI</a:t>
            </a:r>
            <a:r>
              <a:rPr lang="en-US">
                <a:latin typeface="Trebuchet MS"/>
                <a:ea typeface="Trebuchet MS"/>
                <a:cs typeface="Trebuchet MS"/>
                <a:sym typeface="Trebuchet MS"/>
              </a:rPr>
              <a:t> and </a:t>
            </a:r>
            <a:r>
              <a:rPr lang="en-US" u="sng">
                <a:latin typeface="Trebuchet MS"/>
                <a:ea typeface="Trebuchet MS"/>
                <a:cs typeface="Trebuchet MS"/>
                <a:sym typeface="Trebuchet MS"/>
                <a:hlinkClick r:id="rId12"/>
              </a:rPr>
              <a:t>EPCIS</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Barcoding:  </a:t>
            </a:r>
            <a:r>
              <a:rPr lang="en-US" u="sng">
                <a:latin typeface="Trebuchet MS"/>
                <a:ea typeface="Trebuchet MS"/>
                <a:cs typeface="Trebuchet MS"/>
                <a:sym typeface="Trebuchet MS"/>
                <a:hlinkClick r:id="rId13"/>
              </a:rPr>
              <a:t>Code 128</a:t>
            </a:r>
            <a:r>
              <a:rPr lang="en-US">
                <a:latin typeface="Trebuchet MS"/>
                <a:ea typeface="Trebuchet MS"/>
                <a:cs typeface="Trebuchet MS"/>
                <a:sym typeface="Trebuchet MS"/>
              </a:rPr>
              <a:t> and </a:t>
            </a:r>
            <a:r>
              <a:rPr lang="en-US" u="sng">
                <a:latin typeface="Trebuchet MS"/>
                <a:ea typeface="Trebuchet MS"/>
                <a:cs typeface="Trebuchet MS"/>
                <a:sym typeface="Trebuchet MS"/>
                <a:hlinkClick r:id="rId14"/>
              </a:rPr>
              <a:t>DataMatrix</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Web and Tech:  HTTP, REST w/JSON, </a:t>
            </a:r>
            <a:r>
              <a:rPr lang="en-US" u="sng">
                <a:latin typeface="Trebuchet MS"/>
                <a:ea typeface="Trebuchet MS"/>
                <a:cs typeface="Trebuchet MS"/>
                <a:sym typeface="Trebuchet MS"/>
                <a:hlinkClick r:id="rId15"/>
              </a:rPr>
              <a:t>WebSub</a:t>
            </a:r>
            <a:r>
              <a:rPr lang="en-US">
                <a:latin typeface="Trebuchet MS"/>
                <a:ea typeface="Trebuchet MS"/>
                <a:cs typeface="Trebuchet MS"/>
                <a:sym typeface="Trebuchet MS"/>
              </a:rPr>
              <a:t> and </a:t>
            </a:r>
            <a:r>
              <a:rPr lang="en-US" u="sng">
                <a:latin typeface="Trebuchet MS"/>
                <a:ea typeface="Trebuchet MS"/>
                <a:cs typeface="Trebuchet MS"/>
                <a:sym typeface="Trebuchet MS"/>
                <a:hlinkClick r:id="rId16"/>
              </a:rPr>
              <a:t>ATOM</a:t>
            </a:r>
            <a:r>
              <a:rPr lang="en-US">
                <a:latin typeface="Trebuchet MS"/>
                <a:ea typeface="Trebuchet MS"/>
                <a:cs typeface="Trebuchet MS"/>
                <a:sym typeface="Trebuchet MS"/>
              </a:rPr>
              <a:t>, </a:t>
            </a:r>
            <a:r>
              <a:rPr lang="en-US" u="sng">
                <a:latin typeface="Trebuchet MS"/>
                <a:ea typeface="Trebuchet MS"/>
                <a:cs typeface="Trebuchet MS"/>
                <a:sym typeface="Trebuchet MS"/>
                <a:hlinkClick r:id="rId17"/>
              </a:rPr>
              <a:t>OAuth2</a:t>
            </a:r>
            <a:r>
              <a:rPr lang="en-US">
                <a:latin typeface="Trebuchet MS"/>
                <a:ea typeface="Trebuchet MS"/>
                <a:cs typeface="Trebuchet MS"/>
                <a:sym typeface="Trebuchet MS"/>
              </a:rPr>
              <a:t>, etc</a:t>
            </a:r>
            <a:endParaRPr>
              <a:latin typeface="Trebuchet MS"/>
              <a:ea typeface="Trebuchet MS"/>
              <a:cs typeface="Trebuchet MS"/>
              <a:sym typeface="Trebuchet MS"/>
            </a:endParaRPr>
          </a:p>
          <a:p>
            <a:pPr indent="0" lvl="0" marL="0" rtl="0" algn="l">
              <a:spcBef>
                <a:spcPts val="1080"/>
              </a:spcBef>
              <a:spcAft>
                <a:spcPts val="0"/>
              </a:spcAft>
              <a:buNone/>
            </a:pPr>
            <a:r>
              <a:rPr b="1" lang="en-US">
                <a:latin typeface="Trebuchet MS"/>
                <a:ea typeface="Trebuchet MS"/>
                <a:cs typeface="Trebuchet MS"/>
                <a:sym typeface="Trebuchet MS"/>
              </a:rPr>
              <a:t>Within a supply chain(s):</a:t>
            </a:r>
            <a:endParaRPr b="1">
              <a:latin typeface="Trebuchet MS"/>
              <a:ea typeface="Trebuchet MS"/>
              <a:cs typeface="Trebuchet MS"/>
              <a:sym typeface="Trebuchet MS"/>
            </a:endParaRPr>
          </a:p>
          <a:p>
            <a:pPr indent="-304800" lvl="0" marL="457200" rtl="0" algn="l">
              <a:spcBef>
                <a:spcPts val="1080"/>
              </a:spcBef>
              <a:spcAft>
                <a:spcPts val="0"/>
              </a:spcAft>
              <a:buClr>
                <a:schemeClr val="dk1"/>
              </a:buClr>
              <a:buSzPts val="1200"/>
              <a:buChar char="●"/>
            </a:pPr>
            <a:r>
              <a:rPr lang="en-US">
                <a:latin typeface="Trebuchet MS"/>
                <a:ea typeface="Trebuchet MS"/>
                <a:cs typeface="Trebuchet MS"/>
                <a:sym typeface="Trebuchet MS"/>
              </a:rPr>
              <a:t>Metadata alignment, e.g. Identify trade items (GTIN), locations (FHIR and GLN), shipments (SSCC).</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Capture devices reading identifiers in barcodes (Code-128 and Datamatrix) - on items, shipments, locations</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EDI Transactions such as Order, ASN, Receive Advice (XML)</a:t>
            </a:r>
            <a:endParaRPr>
              <a:latin typeface="Trebuchet MS"/>
              <a:ea typeface="Trebuchet MS"/>
              <a:cs typeface="Trebuchet MS"/>
              <a:sym typeface="Trebuchet MS"/>
            </a:endParaRPr>
          </a:p>
          <a:p>
            <a:pPr indent="-304800" lvl="0" marL="457200" rtl="0" algn="l">
              <a:spcBef>
                <a:spcPts val="0"/>
              </a:spcBef>
              <a:spcAft>
                <a:spcPts val="0"/>
              </a:spcAft>
              <a:buClr>
                <a:schemeClr val="dk1"/>
              </a:buClr>
              <a:buSzPts val="1200"/>
              <a:buChar char="●"/>
            </a:pPr>
            <a:r>
              <a:rPr lang="en-US">
                <a:latin typeface="Trebuchet MS"/>
                <a:ea typeface="Trebuchet MS"/>
                <a:cs typeface="Trebuchet MS"/>
                <a:sym typeface="Trebuchet MS"/>
              </a:rPr>
              <a:t>Web protocols &amp; standards:  SSO, leverage HTTP, WebSub to bring ATOM further.</a:t>
            </a:r>
            <a:endParaRPr>
              <a:latin typeface="Trebuchet MS"/>
              <a:ea typeface="Trebuchet MS"/>
              <a:cs typeface="Trebuchet MS"/>
              <a:sym typeface="Trebuchet MS"/>
            </a:endParaRPr>
          </a:p>
        </p:txBody>
      </p:sp>
      <p:sp>
        <p:nvSpPr>
          <p:cNvPr id="305" name="Google Shape;305;g34f35b867e_0_8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3cc27bb48f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cc27bb48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3cc27bb48f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34f35b867e_0_2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4f35b867e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Speaker: Tenly</a:t>
            </a:r>
            <a:endParaRPr sz="1400"/>
          </a:p>
          <a:p>
            <a:pPr indent="0" lvl="0" marL="0" rtl="0" algn="l">
              <a:spcBef>
                <a:spcPts val="0"/>
              </a:spcBef>
              <a:spcAft>
                <a:spcPts val="0"/>
              </a:spcAft>
              <a:buNone/>
            </a:pPr>
            <a:r>
              <a:rPr lang="en-US" sz="1400"/>
              <a:t>With the 3.3 release, The OpenLMIS community is also releasing the first iteration of the Implement Toolkit which has resources for </a:t>
            </a:r>
            <a:r>
              <a:rPr lang="en-US" sz="1400"/>
              <a:t>countries</a:t>
            </a:r>
            <a:r>
              <a:rPr lang="en-US" sz="1400"/>
              <a:t> to both contribute to and reference when thinking about or planning to implement an electronic LMIS. OpenLMIS has a consortium of partners like </a:t>
            </a:r>
            <a:r>
              <a:rPr lang="en-US" sz="1400"/>
              <a:t>Ona, PATH, JSI, VillageReach, CHAI, BAO systems, and more, </a:t>
            </a:r>
            <a:r>
              <a:rPr lang="en-US" sz="1400"/>
              <a:t>who can support implementations in a variety of countries.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
        <p:nvSpPr>
          <p:cNvPr id="323" name="Google Shape;323;g34f35b867e_0_22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383c5220a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83c5220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Speaker: Tenly</a:t>
            </a:r>
            <a:endParaRPr/>
          </a:p>
        </p:txBody>
      </p:sp>
      <p:sp>
        <p:nvSpPr>
          <p:cNvPr id="332" name="Google Shape;332;g383c5220a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39353bf26_0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39353bf26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Speaker: Tenly </a:t>
            </a:r>
            <a:endParaRPr/>
          </a:p>
        </p:txBody>
      </p:sp>
      <p:sp>
        <p:nvSpPr>
          <p:cNvPr id="343" name="Google Shape;343;g439353bf26_0_1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439353bf26_0_2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439353bf26_0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US" sz="1400">
                <a:solidFill>
                  <a:srgbClr val="404040"/>
                </a:solidFill>
                <a:latin typeface="Arial"/>
                <a:ea typeface="Arial"/>
                <a:cs typeface="Arial"/>
                <a:sym typeface="Arial"/>
              </a:rPr>
              <a:t>In summary: Tenly</a:t>
            </a:r>
            <a:endParaRPr b="1" sz="1400">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400">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400">
                <a:solidFill>
                  <a:srgbClr val="404040"/>
                </a:solidFill>
                <a:latin typeface="Arial"/>
                <a:ea typeface="Arial"/>
                <a:cs typeface="Arial"/>
                <a:sym typeface="Arial"/>
              </a:rPr>
              <a:t>Who are we?</a:t>
            </a:r>
            <a:r>
              <a:rPr lang="en-US" sz="1400">
                <a:solidFill>
                  <a:srgbClr val="404040"/>
                </a:solidFill>
                <a:latin typeface="Arial"/>
                <a:ea typeface="Arial"/>
                <a:cs typeface="Arial"/>
                <a:sym typeface="Arial"/>
              </a:rPr>
              <a:t> </a:t>
            </a:r>
            <a:r>
              <a:rPr i="0" lang="en-US" sz="1400" u="none" cap="none" strike="noStrike">
                <a:solidFill>
                  <a:srgbClr val="404040"/>
                </a:solidFill>
                <a:latin typeface="Arial"/>
                <a:ea typeface="Arial"/>
                <a:cs typeface="Arial"/>
                <a:sym typeface="Arial"/>
              </a:rPr>
              <a:t>As more products get added to the immunization schedule or as countries integrate across supply chains, OpenLMIS is a solution that can help countries actively manage their complex supply chains. </a:t>
            </a:r>
            <a:endParaRPr i="0" sz="1400" u="none" cap="none" strike="noStrike">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400">
                <a:solidFill>
                  <a:srgbClr val="404040"/>
                </a:solidFill>
                <a:latin typeface="Arial"/>
                <a:ea typeface="Arial"/>
                <a:cs typeface="Arial"/>
                <a:sym typeface="Arial"/>
              </a:rPr>
              <a:t>What we can do?</a:t>
            </a:r>
            <a:r>
              <a:rPr lang="en-US" sz="1400">
                <a:solidFill>
                  <a:srgbClr val="404040"/>
                </a:solidFill>
                <a:latin typeface="Arial"/>
                <a:ea typeface="Arial"/>
                <a:cs typeface="Arial"/>
                <a:sym typeface="Arial"/>
              </a:rPr>
              <a:t> End to end visibility and improved data </a:t>
            </a:r>
            <a:r>
              <a:rPr i="0" lang="en-US" sz="1400" u="none" cap="none" strike="noStrike">
                <a:solidFill>
                  <a:srgbClr val="404040"/>
                </a:solidFill>
                <a:latin typeface="Arial"/>
                <a:ea typeface="Arial"/>
                <a:cs typeface="Arial"/>
                <a:sym typeface="Arial"/>
              </a:rPr>
              <a:t>access and quality to </a:t>
            </a:r>
            <a:r>
              <a:rPr lang="en-US" sz="1400">
                <a:solidFill>
                  <a:srgbClr val="404040"/>
                </a:solidFill>
                <a:latin typeface="Arial"/>
                <a:ea typeface="Arial"/>
                <a:cs typeface="Arial"/>
                <a:sym typeface="Arial"/>
              </a:rPr>
              <a:t>manage risk and improve use of data. </a:t>
            </a:r>
            <a:endParaRPr i="0" sz="1400" u="none" cap="none" strike="noStrike">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400">
                <a:solidFill>
                  <a:srgbClr val="404040"/>
                </a:solidFill>
                <a:latin typeface="Arial"/>
                <a:ea typeface="Arial"/>
                <a:cs typeface="Arial"/>
                <a:sym typeface="Arial"/>
              </a:rPr>
              <a:t>What sets us apart? </a:t>
            </a:r>
            <a:r>
              <a:rPr lang="en-US" sz="1400">
                <a:solidFill>
                  <a:srgbClr val="404040"/>
                </a:solidFill>
                <a:latin typeface="Arial"/>
                <a:ea typeface="Arial"/>
                <a:cs typeface="Arial"/>
                <a:sym typeface="Arial"/>
              </a:rPr>
              <a:t>We are a standards-based software, providing interoperability capabilities with other systems, and being highly configurable to meet current country needs while supporting their supply chain evolution and maturity by keeping the link going to the global codebase</a:t>
            </a:r>
            <a:endParaRPr sz="1400">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400">
              <a:solidFill>
                <a:srgbClr val="40404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400">
                <a:solidFill>
                  <a:srgbClr val="404040"/>
                </a:solidFill>
                <a:latin typeface="Arial"/>
                <a:ea typeface="Arial"/>
                <a:cs typeface="Arial"/>
                <a:sym typeface="Arial"/>
              </a:rPr>
              <a:t>How can we work together?</a:t>
            </a:r>
            <a:r>
              <a:rPr lang="en-US" sz="1400">
                <a:solidFill>
                  <a:srgbClr val="404040"/>
                </a:solidFill>
                <a:latin typeface="Arial"/>
                <a:ea typeface="Arial"/>
                <a:cs typeface="Arial"/>
                <a:sym typeface="Arial"/>
              </a:rPr>
              <a:t> the money you invest in implementation of this software is focused on the people, the processes, and improving local health systems  --- not to pay for a software licensing fee. We have a consortium of implementing partners to work with in deploying the system to meet country needs. </a:t>
            </a:r>
            <a:endParaRPr/>
          </a:p>
          <a:p>
            <a:pPr indent="0" lvl="0" marL="0" marR="0" rtl="0" algn="l">
              <a:lnSpc>
                <a:spcPct val="100000"/>
              </a:lnSpc>
              <a:spcBef>
                <a:spcPts val="1080"/>
              </a:spcBef>
              <a:spcAft>
                <a:spcPts val="0"/>
              </a:spcAft>
              <a:buClr>
                <a:srgbClr val="000000"/>
              </a:buClr>
              <a:buSzPts val="14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1080"/>
              </a:spcBef>
              <a:spcAft>
                <a:spcPts val="0"/>
              </a:spcAft>
              <a:buClr>
                <a:srgbClr val="000000"/>
              </a:buClr>
              <a:buSzPts val="14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1080"/>
              </a:spcBef>
              <a:spcAft>
                <a:spcPts val="0"/>
              </a:spcAft>
              <a:buClr>
                <a:srgbClr val="000000"/>
              </a:buClr>
              <a:buSzPts val="14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400"/>
              </a:spcBef>
              <a:spcAft>
                <a:spcPts val="400"/>
              </a:spcAft>
              <a:buClr>
                <a:srgbClr val="000000"/>
              </a:buClr>
              <a:buSzPts val="1400"/>
              <a:buFont typeface="Arial"/>
              <a:buNone/>
            </a:pPr>
            <a:r>
              <a:t/>
            </a:r>
            <a:endParaRPr b="1" i="0" sz="1500" u="none" cap="none" strike="noStrike">
              <a:solidFill>
                <a:srgbClr val="404040"/>
              </a:solidFill>
              <a:latin typeface="Georgia"/>
              <a:ea typeface="Georgia"/>
              <a:cs typeface="Georgia"/>
              <a:sym typeface="Georgia"/>
            </a:endParaRPr>
          </a:p>
        </p:txBody>
      </p:sp>
      <p:sp>
        <p:nvSpPr>
          <p:cNvPr id="357" name="Google Shape;357;g439353bf26_0_2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3cc27bb48f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400"/>
              <a:t>Speaker:</a:t>
            </a:r>
            <a:r>
              <a:rPr b="0" i="0" lang="en-US" sz="1400" u="none" cap="none" strike="noStrike">
                <a:solidFill>
                  <a:schemeClr val="dk1"/>
                </a:solidFill>
                <a:latin typeface="Calibri"/>
                <a:ea typeface="Calibri"/>
                <a:cs typeface="Calibri"/>
                <a:sym typeface="Calibri"/>
              </a:rPr>
              <a:t> Brandon</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So, OpenLMIS. We believe in a world where all countries have the data they need to manage their health supply chains and lead to healthier communities.</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We are a community initiative and a software platform working to make this vision a reality. AND IT ALL STARTED WITH PATH IN 2008.</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a:t>
            </a:r>
            <a:endParaRPr sz="1400"/>
          </a:p>
          <a:p>
            <a:pPr indent="0" lvl="0" marL="0" marR="0" rtl="0" algn="l">
              <a:lnSpc>
                <a:spcPct val="100000"/>
              </a:lnSpc>
              <a:spcBef>
                <a:spcPts val="0"/>
              </a:spcBef>
              <a:spcAft>
                <a:spcPts val="0"/>
              </a:spcAft>
              <a:buClr>
                <a:srgbClr val="000000"/>
              </a:buClr>
              <a:buSzPts val="1400"/>
              <a:buFont typeface="Arial"/>
              <a:buNone/>
            </a:pPr>
            <a:r>
              <a:rPr lang="en-US" sz="1400"/>
              <a:t>CUT:</a:t>
            </a:r>
            <a:endParaRPr sz="1400"/>
          </a:p>
          <a:p>
            <a:pPr indent="0" lvl="0" marL="0" marR="0" rtl="0" algn="l">
              <a:lnSpc>
                <a:spcPct val="100000"/>
              </a:lnSpc>
              <a:spcBef>
                <a:spcPts val="0"/>
              </a:spcBef>
              <a:spcAft>
                <a:spcPts val="0"/>
              </a:spcAft>
              <a:buClr>
                <a:srgbClr val="000000"/>
              </a:buClr>
              <a:buSzPts val="1400"/>
              <a:buFont typeface="Arial"/>
              <a:buNone/>
            </a:pPr>
            <a:r>
              <a:rPr lang="en-US" sz="1400"/>
              <a:t>I’d like to start off with a quick high-level refresher on what OpenLMIS is before outlining the new features in the upcoming release.</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OpenLMIS</a:t>
            </a:r>
            <a:r>
              <a:rPr lang="en-US" sz="1400"/>
              <a:t> -- it is both an initiative and a software platform. T</a:t>
            </a:r>
            <a:r>
              <a:rPr b="0" i="0" lang="en-US" sz="1400" u="none" cap="none" strike="noStrike">
                <a:solidFill>
                  <a:schemeClr val="dk1"/>
                </a:solidFill>
                <a:latin typeface="Calibri"/>
                <a:ea typeface="Calibri"/>
                <a:cs typeface="Calibri"/>
                <a:sym typeface="Calibri"/>
              </a:rPr>
              <a:t>he software allows</a:t>
            </a:r>
            <a:r>
              <a:rPr b="0" i="0" lang="en-US" sz="1400" u="none" cap="none" strike="noStrike">
                <a:solidFill>
                  <a:srgbClr val="222222"/>
                </a:solidFill>
                <a:latin typeface="Calibri"/>
                <a:ea typeface="Calibri"/>
                <a:cs typeface="Calibri"/>
                <a:sym typeface="Calibri"/>
              </a:rPr>
              <a:t> countries to </a:t>
            </a:r>
            <a:r>
              <a:rPr lang="en-US" sz="1400">
                <a:solidFill>
                  <a:srgbClr val="222222"/>
                </a:solidFill>
              </a:rPr>
              <a:t>track products within their</a:t>
            </a:r>
            <a:r>
              <a:rPr b="0" i="0" lang="en-US" sz="1400" u="none" cap="none" strike="noStrike">
                <a:solidFill>
                  <a:srgbClr val="000000"/>
                </a:solidFill>
                <a:latin typeface="Calibri"/>
                <a:ea typeface="Calibri"/>
                <a:cs typeface="Calibri"/>
                <a:sym typeface="Calibri"/>
              </a:rPr>
              <a:t> health supply chains across all major health programs, </a:t>
            </a:r>
            <a:r>
              <a:rPr b="1" i="0" lang="en-US" sz="1400" u="none" cap="none" strike="noStrike">
                <a:solidFill>
                  <a:srgbClr val="000000"/>
                </a:solidFill>
                <a:latin typeface="Calibri"/>
                <a:ea typeface="Calibri"/>
                <a:cs typeface="Calibri"/>
                <a:sym typeface="Calibri"/>
              </a:rPr>
              <a:t>from essential medicines, malaria, </a:t>
            </a:r>
            <a:r>
              <a:rPr b="1" lang="en-US" sz="1400">
                <a:solidFill>
                  <a:srgbClr val="000000"/>
                </a:solidFill>
              </a:rPr>
              <a:t>TB, and </a:t>
            </a:r>
            <a:r>
              <a:rPr b="1" i="0" lang="en-US" sz="1400" u="none" cap="none" strike="noStrike">
                <a:solidFill>
                  <a:srgbClr val="000000"/>
                </a:solidFill>
                <a:latin typeface="Calibri"/>
                <a:ea typeface="Calibri"/>
                <a:cs typeface="Calibri"/>
                <a:sym typeface="Calibri"/>
              </a:rPr>
              <a:t>family planning products, to vaccines, diluents, and syringes.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64" name="Google Shape;364;g3cc27bb48f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41da9ec5b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41da9ec5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41da9ec5b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1da9ec5b1_2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0" name="Google Shape;380;g41da9ec5b1_2_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81" name="Google Shape;381;g41da9ec5b1_2_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1da9ec5b1_2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41da9ec5b1_2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6" name="Google Shape;396;g41da9ec5b1_2_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39353bf26_0_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439353bf26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02" name="Google Shape;102;g439353bf26_0_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41da9ec5b1_2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1" name="Google Shape;441;g41da9ec5b1_2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42" name="Google Shape;442;g41da9ec5b1_2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41da9ec5b1_2_1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41da9ec5b1_2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38aac0a835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38aac0a835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400">
                <a:solidFill>
                  <a:srgbClr val="000000"/>
                </a:solidFill>
              </a:rPr>
              <a:t>Brandon</a:t>
            </a:r>
            <a:endParaRPr sz="1400">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sz="1400">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lang="en-US" sz="1400">
                <a:solidFill>
                  <a:srgbClr val="000000"/>
                </a:solidFill>
              </a:rPr>
              <a:t>At the health facility level, we hear </a:t>
            </a:r>
            <a:r>
              <a:rPr lang="en-US" sz="1400">
                <a:solidFill>
                  <a:srgbClr val="000000"/>
                </a:solidFill>
              </a:rPr>
              <a:t>how supply data does not always match up with reported demand or coverage numbers. </a:t>
            </a:r>
            <a:r>
              <a:rPr i="1" lang="en-US" sz="1400">
                <a:solidFill>
                  <a:srgbClr val="000000"/>
                </a:solidFill>
              </a:rPr>
              <a:t>Which data should we trust?</a:t>
            </a:r>
            <a:endParaRPr i="1" sz="1400">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sz="1400">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t/>
            </a:r>
            <a:endParaRPr sz="1400">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lang="en-US" sz="1400">
                <a:solidFill>
                  <a:srgbClr val="000000"/>
                </a:solidFill>
              </a:rPr>
              <a:t>-----CUT:</a:t>
            </a:r>
            <a:endParaRPr sz="1400">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This quote here highlights what all of you in the room deal with on a regular basis -- coverage rates over a 100% and yet a deeper look at the data shows that </a:t>
            </a:r>
            <a:r>
              <a:rPr lang="en-US" sz="1400">
                <a:solidFill>
                  <a:srgbClr val="000000"/>
                </a:solidFill>
              </a:rPr>
              <a:t>there were stock outs.</a:t>
            </a:r>
            <a:endParaRPr b="0" i="0" sz="1200" u="none" cap="none" strike="noStrike">
              <a:solidFill>
                <a:schemeClr val="dk1"/>
              </a:solidFill>
              <a:latin typeface="Calibri"/>
              <a:ea typeface="Calibri"/>
              <a:cs typeface="Calibri"/>
              <a:sym typeface="Calibri"/>
            </a:endParaRPr>
          </a:p>
        </p:txBody>
      </p:sp>
      <p:sp>
        <p:nvSpPr>
          <p:cNvPr id="113" name="Google Shape;113;g38aac0a835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439353bf2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439353bf2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US" sz="1400"/>
              <a:t>Speaker: Brandon</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Today, the OpenLMIS initiative has many members. But in 2008, it all started when PATH co-lead a collaborative process to define requirements and develop a global standard for logistics systems.</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rtl="0" algn="l">
              <a:spcBef>
                <a:spcPts val="0"/>
              </a:spcBef>
              <a:spcAft>
                <a:spcPts val="0"/>
              </a:spcAft>
              <a:buClr>
                <a:srgbClr val="000000"/>
              </a:buClr>
              <a:buSzPts val="1400"/>
              <a:buFont typeface="Arial"/>
              <a:buNone/>
            </a:pPr>
            <a:r>
              <a:rPr lang="en-US" sz="1400"/>
              <a:t>A decade later, OpenLMIS is now this diverse community of 20+ partners bringing expertise from technology to data analytics and quality software development, to on-the-ground implementers, and a global network of engaged donors.</a:t>
            </a:r>
            <a:endParaRPr sz="1400"/>
          </a:p>
          <a:p>
            <a:pPr indent="0" lvl="0" marL="0" rtl="0" algn="l">
              <a:spcBef>
                <a:spcPts val="0"/>
              </a:spcBef>
              <a:spcAft>
                <a:spcPts val="0"/>
              </a:spcAft>
              <a:buClr>
                <a:srgbClr val="000000"/>
              </a:buClr>
              <a:buSzPts val="1400"/>
              <a:buFont typeface="Arial"/>
              <a:buNone/>
            </a:pPr>
            <a:r>
              <a:t/>
            </a:r>
            <a:endParaRPr sz="1400"/>
          </a:p>
          <a:p>
            <a:pPr indent="0" lvl="0" marL="0" rtl="0" algn="l">
              <a:spcBef>
                <a:spcPts val="0"/>
              </a:spcBef>
              <a:spcAft>
                <a:spcPts val="0"/>
              </a:spcAft>
              <a:buClr>
                <a:srgbClr val="000000"/>
              </a:buClr>
              <a:buSzPts val="1400"/>
              <a:buFont typeface="Arial"/>
              <a:buNone/>
            </a:pPr>
            <a:r>
              <a:rPr lang="en-US" sz="1400"/>
              <a:t>And the impact has been astounding...</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a:t>
            </a:r>
            <a:endParaRPr sz="1400"/>
          </a:p>
          <a:p>
            <a:pPr indent="0" lvl="0" marL="0" marR="0" rtl="0" algn="l">
              <a:lnSpc>
                <a:spcPct val="100000"/>
              </a:lnSpc>
              <a:spcBef>
                <a:spcPts val="0"/>
              </a:spcBef>
              <a:spcAft>
                <a:spcPts val="0"/>
              </a:spcAft>
              <a:buClr>
                <a:srgbClr val="000000"/>
              </a:buClr>
              <a:buSzPts val="1400"/>
              <a:buFont typeface="Arial"/>
              <a:buNone/>
            </a:pPr>
            <a:r>
              <a:rPr lang="en-US" sz="1400"/>
              <a:t>CUT: </a:t>
            </a:r>
            <a:endParaRPr sz="1400"/>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OpenLMIS is an initiative. </a:t>
            </a:r>
            <a:r>
              <a:rPr lang="en-US" sz="1400"/>
              <a:t>It</a:t>
            </a:r>
            <a:r>
              <a:rPr b="0" i="0" lang="en-US" sz="1400" u="none" cap="none" strike="noStrike">
                <a:solidFill>
                  <a:schemeClr val="dk1"/>
                </a:solidFill>
                <a:latin typeface="Calibri"/>
                <a:ea typeface="Calibri"/>
                <a:cs typeface="Calibri"/>
                <a:sym typeface="Calibri"/>
              </a:rPr>
              <a:t> started in 2008 as a collaborative process between four organizations, which </a:t>
            </a:r>
            <a:r>
              <a:rPr lang="en-US" sz="1400"/>
              <a:t>included PATH,</a:t>
            </a:r>
            <a:r>
              <a:rPr b="0" i="0" lang="en-US" sz="1400" u="none" cap="none" strike="noStrike">
                <a:solidFill>
                  <a:schemeClr val="dk1"/>
                </a:solidFill>
                <a:latin typeface="Calibri"/>
                <a:ea typeface="Calibri"/>
                <a:cs typeface="Calibri"/>
                <a:sym typeface="Calibri"/>
              </a:rPr>
              <a:t> looking to develop a set of common, globally applicable requirements for logistics management systems.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400"/>
          </a:p>
          <a:p>
            <a:pPr indent="0" lvl="0" marL="0" marR="0" rtl="0" algn="l">
              <a:lnSpc>
                <a:spcPct val="100000"/>
              </a:lnSpc>
              <a:spcBef>
                <a:spcPts val="0"/>
              </a:spcBef>
              <a:spcAft>
                <a:spcPts val="0"/>
              </a:spcAft>
              <a:buClr>
                <a:srgbClr val="000000"/>
              </a:buClr>
              <a:buSzPts val="1400"/>
              <a:buFont typeface="Arial"/>
              <a:buNone/>
            </a:pPr>
            <a:r>
              <a:rPr lang="en-US" sz="1400"/>
              <a:t>Today, this diverse community comprising 20 partners brings expertise from technology partners specializing in data analytics and quality software development,  on-the-ground implementers, to a global network of engaged donors. </a:t>
            </a:r>
            <a:endParaRPr sz="1400"/>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22" name="Google Shape;122;g439353bf2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39353bf26_0_3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39353bf26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439353bf26_0_3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38aac0a835_1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8aac0a835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Brandon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Managers, both at National and Provincial levels, have only aggregate, delayed data with no ability to drill in to what is happening or get quick insights. </a:t>
            </a:r>
            <a:r>
              <a:rPr i="1" lang="en-US"/>
              <a:t>My hands are tied until I can know more.</a:t>
            </a:r>
            <a:endParaRPr i="1"/>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US"/>
              <a:t>-----CUT</a:t>
            </a:r>
            <a:endParaRPr>
              <a:solidFill>
                <a:srgbClr val="000000"/>
              </a:solidFill>
              <a:latin typeface="Arial"/>
              <a:ea typeface="Arial"/>
              <a:cs typeface="Arial"/>
              <a:sym typeface="Arial"/>
            </a:endParaRPr>
          </a:p>
          <a:p>
            <a:pPr indent="0" lvl="0" marL="0" rtl="0" algn="l">
              <a:spcBef>
                <a:spcPts val="0"/>
              </a:spcBef>
              <a:spcAft>
                <a:spcPts val="0"/>
              </a:spcAft>
              <a:buNone/>
            </a:pPr>
            <a:r>
              <a:rPr b="1" lang="en-US" sz="1400">
                <a:solidFill>
                  <a:srgbClr val="C00000"/>
                </a:solidFill>
                <a:latin typeface="Arial"/>
                <a:ea typeface="Arial"/>
                <a:cs typeface="Arial"/>
                <a:sym typeface="Arial"/>
              </a:rPr>
              <a:t>Every single EPI Manager --both at the central and provincial levels -- talked to us about their unique role in the EPI hierarchy. They are constantly putting out fires and much of their time is focused on responding to pressures from above them – senior Ministry officials, cabinet members, donors – and in turn, they put pressure on those below them. And at all times, the data that they rely on is quite simply aggregate numbers. They have no way of looking at a national or provincial aggregated indicator on stock availability or cold chain performance or coverage and knowing, “ah, this is the issue!”. Nor can the people that provide them these figures help – because they’re getting a series of static numbers on a piece of paper form themselves. The view and the out-size role that is played by individuals storage sites or health facilities is completely lost when one works in the world of aggregates. And so much of public health supply chain is just lost in the world of aggregates.</a:t>
            </a:r>
            <a:endParaRPr b="1" sz="1400">
              <a:solidFill>
                <a:srgbClr val="C00000"/>
              </a:solidFill>
              <a:latin typeface="Arial"/>
              <a:ea typeface="Arial"/>
              <a:cs typeface="Arial"/>
              <a:sym typeface="Arial"/>
            </a:endParaRPr>
          </a:p>
          <a:p>
            <a:pPr indent="0" lvl="0" marL="0" rtl="0" algn="l">
              <a:lnSpc>
                <a:spcPct val="115000"/>
              </a:lnSpc>
              <a:spcBef>
                <a:spcPts val="0"/>
              </a:spcBef>
              <a:spcAft>
                <a:spcPts val="0"/>
              </a:spcAft>
              <a:buNone/>
            </a:pPr>
            <a:r>
              <a:t/>
            </a:r>
            <a:endParaRPr b="1">
              <a:solidFill>
                <a:srgbClr val="C00000"/>
              </a:solidFill>
              <a:latin typeface="Arial"/>
              <a:ea typeface="Arial"/>
              <a:cs typeface="Arial"/>
              <a:sym typeface="Arial"/>
            </a:endParaRPr>
          </a:p>
          <a:p>
            <a:pPr indent="0" lvl="0" marL="0" rtl="0" algn="l">
              <a:lnSpc>
                <a:spcPct val="115000"/>
              </a:lnSpc>
              <a:spcBef>
                <a:spcPts val="0"/>
              </a:spcBef>
              <a:spcAft>
                <a:spcPts val="0"/>
              </a:spcAft>
              <a:buNone/>
            </a:pPr>
            <a:r>
              <a:t/>
            </a:r>
            <a:endParaRPr b="1">
              <a:solidFill>
                <a:srgbClr val="C00000"/>
              </a:solidFill>
              <a:latin typeface="Arial"/>
              <a:ea typeface="Arial"/>
              <a:cs typeface="Arial"/>
              <a:sym typeface="Arial"/>
            </a:endParaRPr>
          </a:p>
          <a:p>
            <a:pPr indent="0" lvl="0" marL="0" rtl="0" algn="l">
              <a:spcBef>
                <a:spcPts val="0"/>
              </a:spcBef>
              <a:spcAft>
                <a:spcPts val="0"/>
              </a:spcAft>
              <a:buNone/>
            </a:pPr>
            <a:r>
              <a:t/>
            </a:r>
            <a:endParaRPr sz="1400"/>
          </a:p>
        </p:txBody>
      </p:sp>
      <p:sp>
        <p:nvSpPr>
          <p:cNvPr id="166" name="Google Shape;166;g38aac0a835_1_18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3103eb9571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solidFill>
                  <a:srgbClr val="404040"/>
                </a:solidFill>
              </a:rPr>
              <a:t>Speaker: </a:t>
            </a:r>
            <a:r>
              <a:rPr lang="en-US" sz="1400">
                <a:solidFill>
                  <a:srgbClr val="404040"/>
                </a:solidFill>
              </a:rPr>
              <a:t>Brandon</a:t>
            </a:r>
            <a:endParaRPr sz="1400">
              <a:solidFill>
                <a:srgbClr val="404040"/>
              </a:solidFill>
            </a:endParaRPr>
          </a:p>
          <a:p>
            <a:pPr indent="0" lvl="0" marL="0" rtl="0" algn="l">
              <a:spcBef>
                <a:spcPts val="400"/>
              </a:spcBef>
              <a:spcAft>
                <a:spcPts val="0"/>
              </a:spcAft>
              <a:buNone/>
            </a:pPr>
            <a:r>
              <a:rPr lang="en-US" sz="1400">
                <a:solidFill>
                  <a:srgbClr val="404040"/>
                </a:solidFill>
              </a:rPr>
              <a:t>Our philosophy is what sets us apart.</a:t>
            </a:r>
            <a:endParaRPr sz="1400">
              <a:solidFill>
                <a:srgbClr val="404040"/>
              </a:solidFill>
            </a:endParaRPr>
          </a:p>
          <a:p>
            <a:pPr indent="0" lvl="0" marL="0" rtl="0" algn="l">
              <a:spcBef>
                <a:spcPts val="400"/>
              </a:spcBef>
              <a:spcAft>
                <a:spcPts val="0"/>
              </a:spcAft>
              <a:buNone/>
            </a:pPr>
            <a:r>
              <a:rPr lang="en-US" sz="1400">
                <a:solidFill>
                  <a:srgbClr val="404040"/>
                </a:solidFill>
              </a:rPr>
              <a:t>OpenLMIS is </a:t>
            </a:r>
            <a:r>
              <a:rPr b="1" lang="en-US" sz="1400">
                <a:solidFill>
                  <a:srgbClr val="404040"/>
                </a:solidFill>
              </a:rPr>
              <a:t>Open Source</a:t>
            </a:r>
            <a:r>
              <a:rPr lang="en-US" sz="1400">
                <a:solidFill>
                  <a:srgbClr val="404040"/>
                </a:solidFill>
              </a:rPr>
              <a:t> software that uses a shared </a:t>
            </a:r>
            <a:r>
              <a:rPr b="1" lang="en-US" sz="1400">
                <a:solidFill>
                  <a:srgbClr val="404040"/>
                </a:solidFill>
              </a:rPr>
              <a:t>investment and shared benefit model</a:t>
            </a:r>
            <a:r>
              <a:rPr lang="en-US" sz="1400">
                <a:solidFill>
                  <a:srgbClr val="404040"/>
                </a:solidFill>
              </a:rPr>
              <a:t>. This means new features built into the system, either by a global donor or specific country, can be leveraged across implementers with its open source reusable micro-service codebase.</a:t>
            </a:r>
            <a:endParaRPr sz="1400">
              <a:solidFill>
                <a:srgbClr val="404040"/>
              </a:solidFill>
            </a:endParaRPr>
          </a:p>
          <a:p>
            <a:pPr indent="0" lvl="0" marL="0" rtl="0" algn="l">
              <a:spcBef>
                <a:spcPts val="400"/>
              </a:spcBef>
              <a:spcAft>
                <a:spcPts val="0"/>
              </a:spcAft>
              <a:buNone/>
            </a:pPr>
            <a:r>
              <a:rPr lang="en-US" sz="1400">
                <a:solidFill>
                  <a:srgbClr val="404040"/>
                </a:solidFill>
              </a:rPr>
              <a:t>We strive for </a:t>
            </a:r>
            <a:r>
              <a:rPr b="1" lang="en-US" sz="1400">
                <a:solidFill>
                  <a:srgbClr val="404040"/>
                </a:solidFill>
              </a:rPr>
              <a:t>interoperability</a:t>
            </a:r>
            <a:r>
              <a:rPr lang="en-US" sz="1400">
                <a:solidFill>
                  <a:srgbClr val="404040"/>
                </a:solidFill>
              </a:rPr>
              <a:t> using standards because we know each country has specific needs and will leverage more than one system. We believe interoperability between all those systems is the best way to achieve visibility and to meet the needs of whole health ecosystem.</a:t>
            </a:r>
            <a:endParaRPr sz="1400">
              <a:solidFill>
                <a:srgbClr val="404040"/>
              </a:solidFill>
            </a:endParaRPr>
          </a:p>
          <a:p>
            <a:pPr indent="0" lvl="0" marL="0" rtl="0" algn="l">
              <a:spcBef>
                <a:spcPts val="400"/>
              </a:spcBef>
              <a:spcAft>
                <a:spcPts val="0"/>
              </a:spcAft>
              <a:buNone/>
            </a:pPr>
            <a:r>
              <a:rPr lang="en-US" sz="1400">
                <a:solidFill>
                  <a:srgbClr val="404040"/>
                </a:solidFill>
              </a:rPr>
              <a:t>And we drive to provide a highly </a:t>
            </a:r>
            <a:r>
              <a:rPr b="1" lang="en-US" sz="1400">
                <a:solidFill>
                  <a:srgbClr val="404040"/>
                </a:solidFill>
              </a:rPr>
              <a:t>configurable</a:t>
            </a:r>
            <a:r>
              <a:rPr lang="en-US" sz="1400">
                <a:solidFill>
                  <a:srgbClr val="404040"/>
                </a:solidFill>
              </a:rPr>
              <a:t> system and an </a:t>
            </a:r>
            <a:r>
              <a:rPr b="1" lang="en-US" sz="1400">
                <a:solidFill>
                  <a:srgbClr val="404040"/>
                </a:solidFill>
              </a:rPr>
              <a:t>extensible </a:t>
            </a:r>
            <a:r>
              <a:rPr lang="en-US" sz="1400">
                <a:solidFill>
                  <a:srgbClr val="404040"/>
                </a:solidFill>
              </a:rPr>
              <a:t>codebase. Any country implementation can extend and change features to address the in-country context. OpenLMIS aims to meet countries where they are at in their supply chain maturity and grow with them as they professionalize and standardise. </a:t>
            </a:r>
            <a:endParaRPr sz="1400">
              <a:solidFill>
                <a:srgbClr val="404040"/>
              </a:solidFill>
            </a:endParaRPr>
          </a:p>
          <a:p>
            <a:pPr indent="0" lvl="0" marL="0" rtl="0" algn="l">
              <a:spcBef>
                <a:spcPts val="400"/>
              </a:spcBef>
              <a:spcAft>
                <a:spcPts val="0"/>
              </a:spcAft>
              <a:buNone/>
            </a:pPr>
            <a:r>
              <a:rPr lang="en-US" sz="1400">
                <a:solidFill>
                  <a:srgbClr val="404040"/>
                </a:solidFill>
              </a:rPr>
              <a:t>Our community of developers delivering this software are rooted in a </a:t>
            </a:r>
            <a:r>
              <a:rPr b="1" lang="en-US" sz="1400">
                <a:solidFill>
                  <a:srgbClr val="404040"/>
                </a:solidFill>
              </a:rPr>
              <a:t>collaborative and</a:t>
            </a:r>
            <a:r>
              <a:rPr lang="en-US" sz="1400">
                <a:solidFill>
                  <a:srgbClr val="404040"/>
                </a:solidFill>
              </a:rPr>
              <a:t> </a:t>
            </a:r>
            <a:r>
              <a:rPr b="1" lang="en-US" sz="1400">
                <a:solidFill>
                  <a:srgbClr val="404040"/>
                </a:solidFill>
              </a:rPr>
              <a:t>supportive</a:t>
            </a:r>
            <a:r>
              <a:rPr lang="en-US" sz="1400">
                <a:solidFill>
                  <a:srgbClr val="404040"/>
                </a:solidFill>
              </a:rPr>
              <a:t> culture of excellence and transparency. </a:t>
            </a:r>
            <a:endParaRPr sz="1400">
              <a:solidFill>
                <a:srgbClr val="404040"/>
              </a:solidFill>
            </a:endParaRPr>
          </a:p>
          <a:p>
            <a:pPr indent="0" lvl="0" marL="0" rtl="0" algn="l">
              <a:spcBef>
                <a:spcPts val="400"/>
              </a:spcBef>
              <a:spcAft>
                <a:spcPts val="0"/>
              </a:spcAft>
              <a:buNone/>
            </a:pPr>
            <a:r>
              <a:t/>
            </a:r>
            <a:endParaRPr sz="1400">
              <a:solidFill>
                <a:srgbClr val="404040"/>
              </a:solidFill>
            </a:endParaRPr>
          </a:p>
          <a:p>
            <a:pPr indent="0" lvl="0" marL="0" rtl="0" algn="l">
              <a:spcBef>
                <a:spcPts val="400"/>
              </a:spcBef>
              <a:spcAft>
                <a:spcPts val="0"/>
              </a:spcAft>
              <a:buNone/>
            </a:pPr>
            <a:r>
              <a:rPr lang="en-US" sz="1400">
                <a:solidFill>
                  <a:srgbClr val="404040"/>
                </a:solidFill>
              </a:rPr>
              <a:t>….Vidya will tell us more</a:t>
            </a:r>
            <a:endParaRPr sz="1400">
              <a:solidFill>
                <a:srgbClr val="404040"/>
              </a:solidFill>
            </a:endParaRPr>
          </a:p>
          <a:p>
            <a:pPr indent="0" lvl="0" marL="0" rtl="0" algn="l">
              <a:spcBef>
                <a:spcPts val="400"/>
              </a:spcBef>
              <a:spcAft>
                <a:spcPts val="0"/>
              </a:spcAft>
              <a:buNone/>
            </a:pPr>
            <a:r>
              <a:t/>
            </a:r>
            <a:endParaRPr>
              <a:solidFill>
                <a:srgbClr val="333333"/>
              </a:solidFill>
              <a:highlight>
                <a:srgbClr val="F5F5F5"/>
              </a:highlight>
              <a:latin typeface="Arial"/>
              <a:ea typeface="Arial"/>
              <a:cs typeface="Arial"/>
              <a:sym typeface="Arial"/>
            </a:endParaRPr>
          </a:p>
        </p:txBody>
      </p:sp>
      <p:sp>
        <p:nvSpPr>
          <p:cNvPr id="174" name="Google Shape;174;g3103eb9571_0_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38aac0a835_1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38aac0a835_1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a:t>Brandon</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US"/>
              <a:t>At intermediate levels of the supply chain, logisticians tell us their </a:t>
            </a:r>
            <a:r>
              <a:rPr lang="en-US" sz="1400"/>
              <a:t>challenges of seeing relevant data, like fridge status, when making key decisions. </a:t>
            </a:r>
            <a:r>
              <a:rPr i="1" lang="en-US" sz="1400"/>
              <a:t>I don’t know for sure.</a:t>
            </a:r>
            <a:endParaRPr i="1" sz="1400"/>
          </a:p>
          <a:p>
            <a:pPr indent="0" lvl="0" marL="0" rtl="0" algn="l">
              <a:spcBef>
                <a:spcPts val="0"/>
              </a:spcBef>
              <a:spcAft>
                <a:spcPts val="0"/>
              </a:spcAft>
              <a:buClr>
                <a:srgbClr val="000000"/>
              </a:buClr>
              <a:buSzPts val="1100"/>
              <a:buFont typeface="Arial"/>
              <a:buNone/>
            </a:pPr>
            <a:r>
              <a:t/>
            </a:r>
            <a:endParaRPr sz="1400"/>
          </a:p>
          <a:p>
            <a:pPr indent="0" lvl="0" marL="0" rtl="0" algn="l">
              <a:spcBef>
                <a:spcPts val="0"/>
              </a:spcBef>
              <a:spcAft>
                <a:spcPts val="0"/>
              </a:spcAft>
              <a:buClr>
                <a:srgbClr val="000000"/>
              </a:buClr>
              <a:buSzPts val="1100"/>
              <a:buFont typeface="Arial"/>
              <a:buNone/>
            </a:pPr>
            <a:r>
              <a:t/>
            </a:r>
            <a:endParaRPr sz="1400"/>
          </a:p>
          <a:p>
            <a:pPr indent="0" lvl="0" marL="0" rtl="0" algn="l">
              <a:spcBef>
                <a:spcPts val="0"/>
              </a:spcBef>
              <a:spcAft>
                <a:spcPts val="0"/>
              </a:spcAft>
              <a:buClr>
                <a:srgbClr val="000000"/>
              </a:buClr>
              <a:buSzPts val="1100"/>
              <a:buFont typeface="Arial"/>
              <a:buNone/>
            </a:pPr>
            <a:r>
              <a:t/>
            </a:r>
            <a:endParaRPr sz="1400"/>
          </a:p>
          <a:p>
            <a:pPr indent="0" lvl="0" marL="0" rtl="0" algn="l">
              <a:spcBef>
                <a:spcPts val="0"/>
              </a:spcBef>
              <a:spcAft>
                <a:spcPts val="0"/>
              </a:spcAft>
              <a:buClr>
                <a:srgbClr val="000000"/>
              </a:buClr>
              <a:buSzPts val="1100"/>
              <a:buFont typeface="Arial"/>
              <a:buNone/>
            </a:pPr>
            <a:r>
              <a:rPr lang="en-US" sz="1400"/>
              <a:t>------CUT</a:t>
            </a:r>
            <a:endParaRPr sz="1400"/>
          </a:p>
          <a:p>
            <a:pPr indent="0" lvl="0" marL="0" rtl="0" algn="l">
              <a:spcBef>
                <a:spcPts val="0"/>
              </a:spcBef>
              <a:spcAft>
                <a:spcPts val="0"/>
              </a:spcAft>
              <a:buClr>
                <a:srgbClr val="000000"/>
              </a:buClr>
              <a:buSzPts val="1100"/>
              <a:buFont typeface="Arial"/>
              <a:buNone/>
            </a:pPr>
            <a:r>
              <a:rPr lang="en-US" sz="1400"/>
              <a:t>...as we just saw briefly in the last demo, when you are about to send stock - there is a lot of things the officer wants to be aware of in making the decision about how many vaccines to send. Cold chain equipment functionality status and active alerts. We are going to specifically zoom in on CCE.</a:t>
            </a:r>
            <a:endParaRPr sz="1400"/>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t/>
            </a:r>
            <a:endParaRPr/>
          </a:p>
        </p:txBody>
      </p:sp>
      <p:sp>
        <p:nvSpPr>
          <p:cNvPr id="185" name="Google Shape;185;g38aac0a835_1_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hankYouSlide">
  <p:cSld name="2_ThankYouSlide">
    <p:spTree>
      <p:nvGrpSpPr>
        <p:cNvPr id="15" name="Shape 15"/>
        <p:cNvGrpSpPr/>
        <p:nvPr/>
      </p:nvGrpSpPr>
      <p:grpSpPr>
        <a:xfrm>
          <a:off x="0" y="0"/>
          <a:ext cx="0" cy="0"/>
          <a:chOff x="0" y="0"/>
          <a:chExt cx="0" cy="0"/>
        </a:xfrm>
      </p:grpSpPr>
      <p:sp>
        <p:nvSpPr>
          <p:cNvPr id="16" name="Google Shape;16;p2"/>
          <p:cNvSpPr/>
          <p:nvPr/>
        </p:nvSpPr>
        <p:spPr>
          <a:xfrm flipH="1" rot="10800000">
            <a:off x="0" y="5297700"/>
            <a:ext cx="9144000" cy="1560300"/>
          </a:xfrm>
          <a:prstGeom prst="round2SameRect">
            <a:avLst>
              <a:gd fmla="val 0" name="adj1"/>
              <a:gd fmla="val 0" name="adj2"/>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7" name="Google Shape;17;p2"/>
          <p:cNvSpPr/>
          <p:nvPr/>
        </p:nvSpPr>
        <p:spPr>
          <a:xfrm flipH="1" rot="10800000">
            <a:off x="0" y="126"/>
            <a:ext cx="9144000" cy="1500900"/>
          </a:xfrm>
          <a:prstGeom prst="round2SameRect">
            <a:avLst>
              <a:gd fmla="val 0" name="adj1"/>
              <a:gd fmla="val 0" name="adj2"/>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8" name="Google Shape;18;p2"/>
          <p:cNvSpPr/>
          <p:nvPr/>
        </p:nvSpPr>
        <p:spPr>
          <a:xfrm>
            <a:off x="0" y="1465941"/>
            <a:ext cx="9144000" cy="4107600"/>
          </a:xfrm>
          <a:prstGeom prst="round2SameRect">
            <a:avLst>
              <a:gd fmla="val 0" name="adj1"/>
              <a:gd fmla="val 0" name="adj2"/>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19" name="Google Shape;19;p2"/>
          <p:cNvSpPr txBox="1"/>
          <p:nvPr>
            <p:ph type="title"/>
          </p:nvPr>
        </p:nvSpPr>
        <p:spPr>
          <a:xfrm>
            <a:off x="884255" y="2354355"/>
            <a:ext cx="7375500" cy="2330700"/>
          </a:xfrm>
          <a:prstGeom prst="rect">
            <a:avLst/>
          </a:prstGeom>
          <a:noFill/>
          <a:ln>
            <a:noFill/>
          </a:ln>
        </p:spPr>
        <p:txBody>
          <a:bodyPr anchorCtr="0" anchor="ctr" bIns="91425" lIns="91425" spcFirstLastPara="1" rIns="91425" wrap="square" tIns="91425"/>
          <a:lstStyle>
            <a:lvl1pPr indent="0" lvl="0" marL="0" marR="0" rtl="0" algn="ctr">
              <a:lnSpc>
                <a:spcPct val="103030"/>
              </a:lnSpc>
              <a:spcBef>
                <a:spcPts val="0"/>
              </a:spcBef>
              <a:spcAft>
                <a:spcPts val="0"/>
              </a:spcAft>
              <a:buClr>
                <a:schemeClr val="lt1"/>
              </a:buClr>
              <a:buSzPts val="1400"/>
              <a:buFont typeface="Trebuchet MS"/>
              <a:buNone/>
              <a:defRPr b="0" i="0" sz="6600" u="none" cap="none" strike="noStrike">
                <a:solidFill>
                  <a:schemeClr val="lt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0" name="Google Shape;20;p2"/>
          <p:cNvSpPr txBox="1"/>
          <p:nvPr>
            <p:ph idx="1" type="body"/>
          </p:nvPr>
        </p:nvSpPr>
        <p:spPr>
          <a:xfrm>
            <a:off x="653143" y="5573484"/>
            <a:ext cx="7837800" cy="1284600"/>
          </a:xfrm>
          <a:prstGeom prst="rect">
            <a:avLst/>
          </a:prstGeom>
          <a:noFill/>
          <a:ln>
            <a:noFill/>
          </a:ln>
        </p:spPr>
        <p:txBody>
          <a:bodyPr anchorCtr="0" anchor="ctr" bIns="91425" lIns="91425" spcFirstLastPara="1" rIns="91425" wrap="square" tIns="91425"/>
          <a:lstStyle>
            <a:lvl1pPr indent="-228600" lvl="0" marL="457200" marR="0" rtl="0" algn="ctr">
              <a:spcBef>
                <a:spcPts val="0"/>
              </a:spcBef>
              <a:spcAft>
                <a:spcPts val="0"/>
              </a:spcAft>
              <a:buClr>
                <a:schemeClr val="dk1"/>
              </a:buClr>
              <a:buSzPts val="3200"/>
              <a:buFont typeface="Arial"/>
              <a:buNone/>
              <a:defRPr b="0" i="0" sz="2400" u="none" cap="none" strike="noStrike">
                <a:solidFill>
                  <a:schemeClr val="dk1"/>
                </a:solidFill>
                <a:latin typeface="Trebuchet MS"/>
                <a:ea typeface="Trebuchet MS"/>
                <a:cs typeface="Trebuchet MS"/>
                <a:sym typeface="Trebuchet MS"/>
              </a:defRPr>
            </a:lvl1pPr>
            <a:lvl2pPr indent="-406400" lvl="1" marL="914400" marR="0" rtl="0" algn="r">
              <a:spcBef>
                <a:spcPts val="560"/>
              </a:spcBef>
              <a:spcAft>
                <a:spcPts val="0"/>
              </a:spcAft>
              <a:buClr>
                <a:schemeClr val="lt1"/>
              </a:buClr>
              <a:buSzPts val="2800"/>
              <a:buFont typeface="Arial"/>
              <a:buChar char="–"/>
              <a:defRPr b="0" i="0" sz="2800" u="none" cap="none" strike="noStrike">
                <a:solidFill>
                  <a:schemeClr val="lt1"/>
                </a:solidFill>
                <a:latin typeface="Trebuchet MS"/>
                <a:ea typeface="Trebuchet MS"/>
                <a:cs typeface="Trebuchet MS"/>
                <a:sym typeface="Trebuchet MS"/>
              </a:defRPr>
            </a:lvl2pPr>
            <a:lvl3pPr indent="-381000" lvl="2" marL="1371600" marR="0" rtl="0" algn="r">
              <a:spcBef>
                <a:spcPts val="48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3pPr>
            <a:lvl4pPr indent="-355600" lvl="3" marL="1828800" marR="0" rtl="0" algn="r">
              <a:spcBef>
                <a:spcPts val="4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4pPr>
            <a:lvl5pPr indent="-355600" lvl="4" marL="2286000" marR="0" rtl="0" algn="r">
              <a:spcBef>
                <a:spcPts val="4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pic>
        <p:nvPicPr>
          <p:cNvPr id="21" name="Google Shape;21;p2"/>
          <p:cNvPicPr preferRelativeResize="0"/>
          <p:nvPr/>
        </p:nvPicPr>
        <p:blipFill rotWithShape="1">
          <a:blip r:embed="rId3">
            <a:alphaModFix/>
          </a:blip>
          <a:srcRect b="0" l="0" r="0" t="0"/>
          <a:stretch/>
        </p:blipFill>
        <p:spPr>
          <a:xfrm>
            <a:off x="2470941" y="58056"/>
            <a:ext cx="4202100" cy="1386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0" name="Shape 80"/>
        <p:cNvGrpSpPr/>
        <p:nvPr/>
      </p:nvGrpSpPr>
      <p:grpSpPr>
        <a:xfrm>
          <a:off x="0" y="0"/>
          <a:ext cx="0" cy="0"/>
          <a:chOff x="0" y="0"/>
          <a:chExt cx="0" cy="0"/>
        </a:xfrm>
      </p:grpSpPr>
      <p:sp>
        <p:nvSpPr>
          <p:cNvPr id="81" name="Google Shape;81;p11"/>
          <p:cNvSpPr txBox="1"/>
          <p:nvPr>
            <p:ph type="title"/>
          </p:nvPr>
        </p:nvSpPr>
        <p:spPr>
          <a:xfrm>
            <a:off x="311700" y="593367"/>
            <a:ext cx="8520600" cy="763500"/>
          </a:xfrm>
          <a:prstGeom prst="rect">
            <a:avLst/>
          </a:prstGeom>
        </p:spPr>
        <p:txBody>
          <a:bodyPr anchorCtr="0" anchor="ctr" bIns="91425" lIns="91425" spcFirstLastPara="1" rIns="91425" wrap="square" tIns="91425"/>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1"/>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2" name="Shape 22"/>
        <p:cNvGrpSpPr/>
        <p:nvPr/>
      </p:nvGrpSpPr>
      <p:grpSpPr>
        <a:xfrm>
          <a:off x="0" y="0"/>
          <a:ext cx="0" cy="0"/>
          <a:chOff x="0" y="0"/>
          <a:chExt cx="0" cy="0"/>
        </a:xfrm>
      </p:grpSpPr>
      <p:sp>
        <p:nvSpPr>
          <p:cNvPr id="23" name="Google Shape;23;p3"/>
          <p:cNvSpPr/>
          <p:nvPr/>
        </p:nvSpPr>
        <p:spPr>
          <a:xfrm flipH="1">
            <a:off x="-1" y="0"/>
            <a:ext cx="9144000" cy="1446600"/>
          </a:xfrm>
          <a:prstGeom prst="round2SameRect">
            <a:avLst>
              <a:gd fmla="val 0" name="adj1"/>
              <a:gd fmla="val 0" name="adj2"/>
            </a:avLst>
          </a:prstGeom>
          <a:solidFill>
            <a:srgbClr val="51BD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24" name="Google Shape;24;p3"/>
          <p:cNvPicPr preferRelativeResize="0"/>
          <p:nvPr/>
        </p:nvPicPr>
        <p:blipFill rotWithShape="1">
          <a:blip r:embed="rId2">
            <a:alphaModFix/>
          </a:blip>
          <a:srcRect b="46647" l="-25878" r="13657" t="18558"/>
          <a:stretch/>
        </p:blipFill>
        <p:spPr>
          <a:xfrm>
            <a:off x="4907636" y="0"/>
            <a:ext cx="4560300" cy="1413900"/>
          </a:xfrm>
          <a:prstGeom prst="rect">
            <a:avLst/>
          </a:prstGeom>
          <a:noFill/>
          <a:ln>
            <a:noFill/>
          </a:ln>
        </p:spPr>
      </p:pic>
      <p:sp>
        <p:nvSpPr>
          <p:cNvPr id="25" name="Google Shape;25;p3"/>
          <p:cNvSpPr/>
          <p:nvPr/>
        </p:nvSpPr>
        <p:spPr>
          <a:xfrm flipH="1" rot="10800000">
            <a:off x="0" y="6206100"/>
            <a:ext cx="9144000" cy="651900"/>
          </a:xfrm>
          <a:prstGeom prst="round2SameRect">
            <a:avLst>
              <a:gd fmla="val 0" name="adj1"/>
              <a:gd fmla="val 0" name="adj2"/>
            </a:avLst>
          </a:prstGeom>
          <a:solidFill>
            <a:srgbClr val="6B71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6" name="Google Shape;26;p3"/>
          <p:cNvSpPr/>
          <p:nvPr/>
        </p:nvSpPr>
        <p:spPr>
          <a:xfrm>
            <a:off x="0" y="1152570"/>
            <a:ext cx="9144000" cy="50535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27" name="Google Shape;27;p3"/>
          <p:cNvSpPr txBox="1"/>
          <p:nvPr>
            <p:ph type="title"/>
          </p:nvPr>
        </p:nvSpPr>
        <p:spPr>
          <a:xfrm>
            <a:off x="464777" y="82642"/>
            <a:ext cx="7859100" cy="1070100"/>
          </a:xfrm>
          <a:prstGeom prst="rect">
            <a:avLst/>
          </a:prstGeom>
          <a:noFill/>
          <a:ln>
            <a:noFill/>
          </a:ln>
        </p:spPr>
        <p:txBody>
          <a:bodyPr anchorCtr="0" anchor="ctr" bIns="91425" lIns="91425" spcFirstLastPara="1" rIns="91425" wrap="square" tIns="91425"/>
          <a:lstStyle>
            <a:lvl1pPr indent="0" lvl="0" marL="0" marR="0" rtl="0" algn="l">
              <a:lnSpc>
                <a:spcPct val="103333"/>
              </a:lnSpc>
              <a:spcBef>
                <a:spcPts val="0"/>
              </a:spcBef>
              <a:spcAft>
                <a:spcPts val="0"/>
              </a:spcAft>
              <a:buClr>
                <a:schemeClr val="lt1"/>
              </a:buClr>
              <a:buSzPts val="1400"/>
              <a:buFont typeface="Trebuchet MS"/>
              <a:buNone/>
              <a:defRPr b="0" i="0" sz="3600" u="none" cap="none" strike="noStrike">
                <a:solidFill>
                  <a:schemeClr val="lt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28" name="Google Shape;28;p3"/>
          <p:cNvSpPr txBox="1"/>
          <p:nvPr>
            <p:ph idx="1" type="body"/>
          </p:nvPr>
        </p:nvSpPr>
        <p:spPr>
          <a:xfrm>
            <a:off x="457200" y="1472780"/>
            <a:ext cx="8229600" cy="4439400"/>
          </a:xfrm>
          <a:prstGeom prst="rect">
            <a:avLst/>
          </a:prstGeom>
          <a:noFill/>
          <a:ln>
            <a:noFill/>
          </a:ln>
        </p:spPr>
        <p:txBody>
          <a:bodyPr anchorCtr="0" anchor="t" bIns="91425" lIns="91425" spcFirstLastPara="1" rIns="91425" wrap="square" tIns="91425"/>
          <a:lstStyle>
            <a:lvl1pPr indent="-361950" lvl="0" marL="457200" marR="0" rtl="0" algn="l">
              <a:spcBef>
                <a:spcPts val="1080"/>
              </a:spcBef>
              <a:spcAft>
                <a:spcPts val="0"/>
              </a:spcAft>
              <a:buClr>
                <a:schemeClr val="dk1"/>
              </a:buClr>
              <a:buSzPts val="2100"/>
              <a:buFont typeface="Arial"/>
              <a:buChar char="•"/>
              <a:defRPr b="1" i="0" sz="2100" u="none" cap="none" strike="noStrike">
                <a:solidFill>
                  <a:schemeClr val="dk1"/>
                </a:solidFill>
                <a:latin typeface="Trebuchet MS"/>
                <a:ea typeface="Trebuchet MS"/>
                <a:cs typeface="Trebuchet MS"/>
                <a:sym typeface="Trebuchet MS"/>
              </a:defRPr>
            </a:lvl1pPr>
            <a:lvl2pPr indent="-342900" lvl="1" marL="9144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sp>
        <p:nvSpPr>
          <p:cNvPr id="29" name="Google Shape;29;p3"/>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lt2"/>
                </a:solidFill>
                <a:latin typeface="Trebuchet MS"/>
                <a:ea typeface="Trebuchet MS"/>
                <a:cs typeface="Trebuchet MS"/>
                <a:sym typeface="Trebuchet MS"/>
              </a:defRPr>
            </a:lvl1pPr>
            <a:lvl2pPr indent="0" lvl="1" marL="0" marR="0" rtl="0" algn="r">
              <a:spcBef>
                <a:spcPts val="0"/>
              </a:spcBef>
              <a:buNone/>
              <a:defRPr b="1" i="0" sz="1200" u="none" cap="none" strike="noStrike">
                <a:solidFill>
                  <a:schemeClr val="lt2"/>
                </a:solidFill>
                <a:latin typeface="Trebuchet MS"/>
                <a:ea typeface="Trebuchet MS"/>
                <a:cs typeface="Trebuchet MS"/>
                <a:sym typeface="Trebuchet MS"/>
              </a:defRPr>
            </a:lvl2pPr>
            <a:lvl3pPr indent="0" lvl="2" marL="0" marR="0" rtl="0" algn="r">
              <a:spcBef>
                <a:spcPts val="0"/>
              </a:spcBef>
              <a:buNone/>
              <a:defRPr b="1" i="0" sz="1200" u="none" cap="none" strike="noStrike">
                <a:solidFill>
                  <a:schemeClr val="lt2"/>
                </a:solidFill>
                <a:latin typeface="Trebuchet MS"/>
                <a:ea typeface="Trebuchet MS"/>
                <a:cs typeface="Trebuchet MS"/>
                <a:sym typeface="Trebuchet MS"/>
              </a:defRPr>
            </a:lvl3pPr>
            <a:lvl4pPr indent="0" lvl="3" marL="0" marR="0" rtl="0" algn="r">
              <a:spcBef>
                <a:spcPts val="0"/>
              </a:spcBef>
              <a:buNone/>
              <a:defRPr b="1" i="0" sz="1200" u="none" cap="none" strike="noStrike">
                <a:solidFill>
                  <a:schemeClr val="lt2"/>
                </a:solidFill>
                <a:latin typeface="Trebuchet MS"/>
                <a:ea typeface="Trebuchet MS"/>
                <a:cs typeface="Trebuchet MS"/>
                <a:sym typeface="Trebuchet MS"/>
              </a:defRPr>
            </a:lvl4pPr>
            <a:lvl5pPr indent="0" lvl="4" marL="0" marR="0" rtl="0" algn="r">
              <a:spcBef>
                <a:spcPts val="0"/>
              </a:spcBef>
              <a:buNone/>
              <a:defRPr b="1" i="0" sz="1200" u="none" cap="none" strike="noStrike">
                <a:solidFill>
                  <a:schemeClr val="lt2"/>
                </a:solidFill>
                <a:latin typeface="Trebuchet MS"/>
                <a:ea typeface="Trebuchet MS"/>
                <a:cs typeface="Trebuchet MS"/>
                <a:sym typeface="Trebuchet MS"/>
              </a:defRPr>
            </a:lvl5pPr>
            <a:lvl6pPr indent="0" lvl="5" marL="0" marR="0" rtl="0" algn="r">
              <a:spcBef>
                <a:spcPts val="0"/>
              </a:spcBef>
              <a:buNone/>
              <a:defRPr b="1" i="0" sz="1200" u="none" cap="none" strike="noStrike">
                <a:solidFill>
                  <a:schemeClr val="lt2"/>
                </a:solidFill>
                <a:latin typeface="Trebuchet MS"/>
                <a:ea typeface="Trebuchet MS"/>
                <a:cs typeface="Trebuchet MS"/>
                <a:sym typeface="Trebuchet MS"/>
              </a:defRPr>
            </a:lvl6pPr>
            <a:lvl7pPr indent="0" lvl="6" marL="0" marR="0" rtl="0" algn="r">
              <a:spcBef>
                <a:spcPts val="0"/>
              </a:spcBef>
              <a:buNone/>
              <a:defRPr b="1" i="0" sz="1200" u="none" cap="none" strike="noStrike">
                <a:solidFill>
                  <a:schemeClr val="lt2"/>
                </a:solidFill>
                <a:latin typeface="Trebuchet MS"/>
                <a:ea typeface="Trebuchet MS"/>
                <a:cs typeface="Trebuchet MS"/>
                <a:sym typeface="Trebuchet MS"/>
              </a:defRPr>
            </a:lvl7pPr>
            <a:lvl8pPr indent="0" lvl="7" marL="0" marR="0" rtl="0" algn="r">
              <a:spcBef>
                <a:spcPts val="0"/>
              </a:spcBef>
              <a:buNone/>
              <a:defRPr b="1" i="0" sz="1200" u="none" cap="none" strike="noStrike">
                <a:solidFill>
                  <a:schemeClr val="lt2"/>
                </a:solidFill>
                <a:latin typeface="Trebuchet MS"/>
                <a:ea typeface="Trebuchet MS"/>
                <a:cs typeface="Trebuchet MS"/>
                <a:sym typeface="Trebuchet MS"/>
              </a:defRPr>
            </a:lvl8pPr>
            <a:lvl9pPr indent="0" lvl="8" marL="0" marR="0" rtl="0" algn="r">
              <a:spcBef>
                <a:spcPts val="0"/>
              </a:spcBef>
              <a:buNone/>
              <a:defRPr b="1" i="0" sz="1200" u="none" cap="none" strike="noStrike">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30" name="Google Shape;30;p3"/>
          <p:cNvPicPr preferRelativeResize="0"/>
          <p:nvPr/>
        </p:nvPicPr>
        <p:blipFill rotWithShape="1">
          <a:blip r:embed="rId3">
            <a:alphaModFix/>
          </a:blip>
          <a:srcRect b="0" l="0" r="0" t="0"/>
          <a:stretch/>
        </p:blipFill>
        <p:spPr>
          <a:xfrm>
            <a:off x="229293" y="6299435"/>
            <a:ext cx="1479000" cy="488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Content A">
  <p:cSld name="2 Column Content A">
    <p:bg>
      <p:bgPr>
        <a:solidFill>
          <a:schemeClr val="lt1"/>
        </a:solidFill>
      </p:bgPr>
    </p:bg>
    <p:spTree>
      <p:nvGrpSpPr>
        <p:cNvPr id="31" name="Shape 31"/>
        <p:cNvGrpSpPr/>
        <p:nvPr/>
      </p:nvGrpSpPr>
      <p:grpSpPr>
        <a:xfrm>
          <a:off x="0" y="0"/>
          <a:ext cx="0" cy="0"/>
          <a:chOff x="0" y="0"/>
          <a:chExt cx="0" cy="0"/>
        </a:xfrm>
      </p:grpSpPr>
      <p:sp>
        <p:nvSpPr>
          <p:cNvPr id="32" name="Google Shape;32;p4"/>
          <p:cNvSpPr/>
          <p:nvPr/>
        </p:nvSpPr>
        <p:spPr>
          <a:xfrm flipH="1">
            <a:off x="-1" y="0"/>
            <a:ext cx="9144000" cy="1446600"/>
          </a:xfrm>
          <a:prstGeom prst="round2SameRect">
            <a:avLst>
              <a:gd fmla="val 0" name="adj1"/>
              <a:gd fmla="val 0" name="adj2"/>
            </a:avLst>
          </a:prstGeom>
          <a:solidFill>
            <a:srgbClr val="51BD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33" name="Google Shape;33;p4"/>
          <p:cNvPicPr preferRelativeResize="0"/>
          <p:nvPr/>
        </p:nvPicPr>
        <p:blipFill rotWithShape="1">
          <a:blip r:embed="rId2">
            <a:alphaModFix/>
          </a:blip>
          <a:srcRect b="46647" l="-25878" r="13657" t="18558"/>
          <a:stretch/>
        </p:blipFill>
        <p:spPr>
          <a:xfrm>
            <a:off x="4907636" y="0"/>
            <a:ext cx="4560300" cy="1413900"/>
          </a:xfrm>
          <a:prstGeom prst="rect">
            <a:avLst/>
          </a:prstGeom>
          <a:noFill/>
          <a:ln>
            <a:noFill/>
          </a:ln>
        </p:spPr>
      </p:pic>
      <p:sp>
        <p:nvSpPr>
          <p:cNvPr id="34" name="Google Shape;34;p4"/>
          <p:cNvSpPr/>
          <p:nvPr/>
        </p:nvSpPr>
        <p:spPr>
          <a:xfrm>
            <a:off x="0" y="1152570"/>
            <a:ext cx="9144000" cy="5053500"/>
          </a:xfrm>
          <a:prstGeom prst="rect">
            <a:avLst/>
          </a:prstGeom>
          <a:solidFill>
            <a:srgbClr val="F0F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35" name="Google Shape;35;p4"/>
          <p:cNvSpPr txBox="1"/>
          <p:nvPr>
            <p:ph idx="1" type="body"/>
          </p:nvPr>
        </p:nvSpPr>
        <p:spPr>
          <a:xfrm>
            <a:off x="457200" y="1446693"/>
            <a:ext cx="4079400" cy="4465800"/>
          </a:xfrm>
          <a:prstGeom prst="rect">
            <a:avLst/>
          </a:prstGeom>
          <a:noFill/>
          <a:ln>
            <a:noFill/>
          </a:ln>
        </p:spPr>
        <p:txBody>
          <a:bodyPr anchorCtr="0" anchor="t" bIns="91425" lIns="91425" spcFirstLastPara="1" rIns="91425" wrap="square" tIns="91425"/>
          <a:lstStyle>
            <a:lvl1pPr indent="-381000" lvl="0" marL="457200" marR="0" rtl="0" algn="l">
              <a:spcBef>
                <a:spcPts val="108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cxnSp>
        <p:nvCxnSpPr>
          <p:cNvPr id="36" name="Google Shape;36;p4"/>
          <p:cNvCxnSpPr/>
          <p:nvPr/>
        </p:nvCxnSpPr>
        <p:spPr>
          <a:xfrm rot="10800000">
            <a:off x="1" y="6206048"/>
            <a:ext cx="9144000" cy="0"/>
          </a:xfrm>
          <a:prstGeom prst="straightConnector1">
            <a:avLst/>
          </a:prstGeom>
          <a:noFill/>
          <a:ln cap="flat" cmpd="sng" w="50800">
            <a:solidFill>
              <a:schemeClr val="lt1"/>
            </a:solidFill>
            <a:prstDash val="solid"/>
            <a:round/>
            <a:headEnd len="sm" w="sm" type="none"/>
            <a:tailEnd len="sm" w="sm" type="none"/>
          </a:ln>
        </p:spPr>
      </p:cxnSp>
      <p:sp>
        <p:nvSpPr>
          <p:cNvPr id="37" name="Google Shape;37;p4"/>
          <p:cNvSpPr txBox="1"/>
          <p:nvPr>
            <p:ph idx="2" type="body"/>
          </p:nvPr>
        </p:nvSpPr>
        <p:spPr>
          <a:xfrm>
            <a:off x="4603072" y="1446693"/>
            <a:ext cx="4079400" cy="4465800"/>
          </a:xfrm>
          <a:prstGeom prst="rect">
            <a:avLst/>
          </a:prstGeom>
          <a:noFill/>
          <a:ln>
            <a:noFill/>
          </a:ln>
        </p:spPr>
        <p:txBody>
          <a:bodyPr anchorCtr="0" anchor="t" bIns="91425" lIns="91425" spcFirstLastPara="1" rIns="91425" wrap="square" tIns="91425"/>
          <a:lstStyle>
            <a:lvl1pPr indent="-381000" lvl="0" marL="457200" marR="0" rtl="0" algn="l">
              <a:spcBef>
                <a:spcPts val="108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1pPr>
            <a:lvl2pPr indent="-330200" lvl="1" marL="9144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sp>
        <p:nvSpPr>
          <p:cNvPr id="38" name="Google Shape;38;p4"/>
          <p:cNvSpPr/>
          <p:nvPr/>
        </p:nvSpPr>
        <p:spPr>
          <a:xfrm flipH="1" rot="10800000">
            <a:off x="0" y="6206100"/>
            <a:ext cx="9144000" cy="651900"/>
          </a:xfrm>
          <a:prstGeom prst="round2SameRect">
            <a:avLst>
              <a:gd fmla="val 0" name="adj1"/>
              <a:gd fmla="val 0" name="adj2"/>
            </a:avLst>
          </a:prstGeom>
          <a:solidFill>
            <a:srgbClr val="6B71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39" name="Google Shape;39;p4"/>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lt2"/>
                </a:solidFill>
                <a:latin typeface="Trebuchet MS"/>
                <a:ea typeface="Trebuchet MS"/>
                <a:cs typeface="Trebuchet MS"/>
                <a:sym typeface="Trebuchet MS"/>
              </a:defRPr>
            </a:lvl1pPr>
            <a:lvl2pPr indent="0" lvl="1" marL="0" marR="0" rtl="0" algn="r">
              <a:spcBef>
                <a:spcPts val="0"/>
              </a:spcBef>
              <a:buNone/>
              <a:defRPr b="1" i="0" sz="1200" u="none" cap="none" strike="noStrike">
                <a:solidFill>
                  <a:schemeClr val="lt2"/>
                </a:solidFill>
                <a:latin typeface="Trebuchet MS"/>
                <a:ea typeface="Trebuchet MS"/>
                <a:cs typeface="Trebuchet MS"/>
                <a:sym typeface="Trebuchet MS"/>
              </a:defRPr>
            </a:lvl2pPr>
            <a:lvl3pPr indent="0" lvl="2" marL="0" marR="0" rtl="0" algn="r">
              <a:spcBef>
                <a:spcPts val="0"/>
              </a:spcBef>
              <a:buNone/>
              <a:defRPr b="1" i="0" sz="1200" u="none" cap="none" strike="noStrike">
                <a:solidFill>
                  <a:schemeClr val="lt2"/>
                </a:solidFill>
                <a:latin typeface="Trebuchet MS"/>
                <a:ea typeface="Trebuchet MS"/>
                <a:cs typeface="Trebuchet MS"/>
                <a:sym typeface="Trebuchet MS"/>
              </a:defRPr>
            </a:lvl3pPr>
            <a:lvl4pPr indent="0" lvl="3" marL="0" marR="0" rtl="0" algn="r">
              <a:spcBef>
                <a:spcPts val="0"/>
              </a:spcBef>
              <a:buNone/>
              <a:defRPr b="1" i="0" sz="1200" u="none" cap="none" strike="noStrike">
                <a:solidFill>
                  <a:schemeClr val="lt2"/>
                </a:solidFill>
                <a:latin typeface="Trebuchet MS"/>
                <a:ea typeface="Trebuchet MS"/>
                <a:cs typeface="Trebuchet MS"/>
                <a:sym typeface="Trebuchet MS"/>
              </a:defRPr>
            </a:lvl4pPr>
            <a:lvl5pPr indent="0" lvl="4" marL="0" marR="0" rtl="0" algn="r">
              <a:spcBef>
                <a:spcPts val="0"/>
              </a:spcBef>
              <a:buNone/>
              <a:defRPr b="1" i="0" sz="1200" u="none" cap="none" strike="noStrike">
                <a:solidFill>
                  <a:schemeClr val="lt2"/>
                </a:solidFill>
                <a:latin typeface="Trebuchet MS"/>
                <a:ea typeface="Trebuchet MS"/>
                <a:cs typeface="Trebuchet MS"/>
                <a:sym typeface="Trebuchet MS"/>
              </a:defRPr>
            </a:lvl5pPr>
            <a:lvl6pPr indent="0" lvl="5" marL="0" marR="0" rtl="0" algn="r">
              <a:spcBef>
                <a:spcPts val="0"/>
              </a:spcBef>
              <a:buNone/>
              <a:defRPr b="1" i="0" sz="1200" u="none" cap="none" strike="noStrike">
                <a:solidFill>
                  <a:schemeClr val="lt2"/>
                </a:solidFill>
                <a:latin typeface="Trebuchet MS"/>
                <a:ea typeface="Trebuchet MS"/>
                <a:cs typeface="Trebuchet MS"/>
                <a:sym typeface="Trebuchet MS"/>
              </a:defRPr>
            </a:lvl6pPr>
            <a:lvl7pPr indent="0" lvl="6" marL="0" marR="0" rtl="0" algn="r">
              <a:spcBef>
                <a:spcPts val="0"/>
              </a:spcBef>
              <a:buNone/>
              <a:defRPr b="1" i="0" sz="1200" u="none" cap="none" strike="noStrike">
                <a:solidFill>
                  <a:schemeClr val="lt2"/>
                </a:solidFill>
                <a:latin typeface="Trebuchet MS"/>
                <a:ea typeface="Trebuchet MS"/>
                <a:cs typeface="Trebuchet MS"/>
                <a:sym typeface="Trebuchet MS"/>
              </a:defRPr>
            </a:lvl7pPr>
            <a:lvl8pPr indent="0" lvl="7" marL="0" marR="0" rtl="0" algn="r">
              <a:spcBef>
                <a:spcPts val="0"/>
              </a:spcBef>
              <a:buNone/>
              <a:defRPr b="1" i="0" sz="1200" u="none" cap="none" strike="noStrike">
                <a:solidFill>
                  <a:schemeClr val="lt2"/>
                </a:solidFill>
                <a:latin typeface="Trebuchet MS"/>
                <a:ea typeface="Trebuchet MS"/>
                <a:cs typeface="Trebuchet MS"/>
                <a:sym typeface="Trebuchet MS"/>
              </a:defRPr>
            </a:lvl8pPr>
            <a:lvl9pPr indent="0" lvl="8" marL="0" marR="0" rtl="0" algn="r">
              <a:spcBef>
                <a:spcPts val="0"/>
              </a:spcBef>
              <a:buNone/>
              <a:defRPr b="1" i="0" sz="1200" u="none" cap="none" strike="noStrike">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40" name="Google Shape;40;p4"/>
          <p:cNvPicPr preferRelativeResize="0"/>
          <p:nvPr/>
        </p:nvPicPr>
        <p:blipFill rotWithShape="1">
          <a:blip r:embed="rId3">
            <a:alphaModFix/>
          </a:blip>
          <a:srcRect b="0" l="0" r="0" t="0"/>
          <a:stretch/>
        </p:blipFill>
        <p:spPr>
          <a:xfrm>
            <a:off x="229293" y="6299435"/>
            <a:ext cx="1479000" cy="488100"/>
          </a:xfrm>
          <a:prstGeom prst="rect">
            <a:avLst/>
          </a:prstGeom>
          <a:noFill/>
          <a:ln>
            <a:noFill/>
          </a:ln>
        </p:spPr>
      </p:pic>
      <p:sp>
        <p:nvSpPr>
          <p:cNvPr id="41" name="Google Shape;41;p4"/>
          <p:cNvSpPr txBox="1"/>
          <p:nvPr>
            <p:ph type="title"/>
          </p:nvPr>
        </p:nvSpPr>
        <p:spPr>
          <a:xfrm>
            <a:off x="464777" y="82642"/>
            <a:ext cx="7859100" cy="1070100"/>
          </a:xfrm>
          <a:prstGeom prst="rect">
            <a:avLst/>
          </a:prstGeom>
          <a:noFill/>
          <a:ln>
            <a:noFill/>
          </a:ln>
        </p:spPr>
        <p:txBody>
          <a:bodyPr anchorCtr="0" anchor="ctr" bIns="91425" lIns="91425" spcFirstLastPara="1" rIns="91425" wrap="square" tIns="91425"/>
          <a:lstStyle>
            <a:lvl1pPr indent="0" lvl="0" marL="0" marR="0" rtl="0" algn="l">
              <a:lnSpc>
                <a:spcPct val="103333"/>
              </a:lnSpc>
              <a:spcBef>
                <a:spcPts val="0"/>
              </a:spcBef>
              <a:spcAft>
                <a:spcPts val="0"/>
              </a:spcAft>
              <a:buClr>
                <a:schemeClr val="lt1"/>
              </a:buClr>
              <a:buSzPts val="1400"/>
              <a:buFont typeface="Trebuchet MS"/>
              <a:buNone/>
              <a:defRPr b="0" i="0" sz="3600" u="none" cap="none" strike="noStrike">
                <a:solidFill>
                  <a:schemeClr val="lt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YouSlide">
  <p:cSld name="ThankYouSlide">
    <p:spTree>
      <p:nvGrpSpPr>
        <p:cNvPr id="42" name="Shape 42"/>
        <p:cNvGrpSpPr/>
        <p:nvPr/>
      </p:nvGrpSpPr>
      <p:grpSpPr>
        <a:xfrm>
          <a:off x="0" y="0"/>
          <a:ext cx="0" cy="0"/>
          <a:chOff x="0" y="0"/>
          <a:chExt cx="0" cy="0"/>
        </a:xfrm>
      </p:grpSpPr>
      <p:sp>
        <p:nvSpPr>
          <p:cNvPr id="43" name="Google Shape;43;p5"/>
          <p:cNvSpPr/>
          <p:nvPr/>
        </p:nvSpPr>
        <p:spPr>
          <a:xfrm>
            <a:off x="0" y="0"/>
            <a:ext cx="9144000" cy="5517600"/>
          </a:xfrm>
          <a:prstGeom prst="round2SameRect">
            <a:avLst>
              <a:gd fmla="val 0" name="adj1"/>
              <a:gd fmla="val 0" name="adj2"/>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44" name="Google Shape;44;p5"/>
          <p:cNvSpPr/>
          <p:nvPr/>
        </p:nvSpPr>
        <p:spPr>
          <a:xfrm>
            <a:off x="-1" y="0"/>
            <a:ext cx="9144000" cy="5517600"/>
          </a:xfrm>
          <a:prstGeom prst="round2SameRect">
            <a:avLst>
              <a:gd fmla="val 0" name="adj1"/>
              <a:gd fmla="val 0" name="adj2"/>
            </a:avLst>
          </a:prstGeom>
          <a:blipFill rotWithShape="1">
            <a:blip r:embed="rId2">
              <a:alphaModFix amt="40000"/>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45" name="Google Shape;45;p5"/>
          <p:cNvSpPr/>
          <p:nvPr/>
        </p:nvSpPr>
        <p:spPr>
          <a:xfrm>
            <a:off x="0" y="0"/>
            <a:ext cx="9144000" cy="5517600"/>
          </a:xfrm>
          <a:prstGeom prst="round2SameRect">
            <a:avLst>
              <a:gd fmla="val 0" name="adj1"/>
              <a:gd fmla="val 0" name="adj2"/>
            </a:avLst>
          </a:prstGeom>
          <a:solidFill>
            <a:schemeClr val="accent2">
              <a:alpha val="4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46" name="Google Shape;46;p5"/>
          <p:cNvSpPr txBox="1"/>
          <p:nvPr>
            <p:ph type="title"/>
          </p:nvPr>
        </p:nvSpPr>
        <p:spPr>
          <a:xfrm>
            <a:off x="884255" y="1593429"/>
            <a:ext cx="7375500" cy="2330700"/>
          </a:xfrm>
          <a:prstGeom prst="rect">
            <a:avLst/>
          </a:prstGeom>
          <a:noFill/>
          <a:ln>
            <a:noFill/>
          </a:ln>
        </p:spPr>
        <p:txBody>
          <a:bodyPr anchorCtr="0" anchor="ctr" bIns="91425" lIns="91425" spcFirstLastPara="1" rIns="91425" wrap="square" tIns="91425"/>
          <a:lstStyle>
            <a:lvl1pPr indent="0" lvl="0" marL="0" marR="0" rtl="0" algn="ctr">
              <a:lnSpc>
                <a:spcPct val="103030"/>
              </a:lnSpc>
              <a:spcBef>
                <a:spcPts val="0"/>
              </a:spcBef>
              <a:spcAft>
                <a:spcPts val="0"/>
              </a:spcAft>
              <a:buClr>
                <a:schemeClr val="lt1"/>
              </a:buClr>
              <a:buSzPts val="1400"/>
              <a:buFont typeface="Trebuchet MS"/>
              <a:buNone/>
              <a:defRPr b="0" i="0" sz="6600" u="none" cap="none" strike="noStrike">
                <a:solidFill>
                  <a:schemeClr val="lt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7" name="Google Shape;47;p5"/>
          <p:cNvSpPr/>
          <p:nvPr/>
        </p:nvSpPr>
        <p:spPr>
          <a:xfrm flipH="1" rot="10800000">
            <a:off x="0" y="5297700"/>
            <a:ext cx="9144000" cy="1560300"/>
          </a:xfrm>
          <a:prstGeom prst="round2SameRect">
            <a:avLst>
              <a:gd fmla="val 0" name="adj1"/>
              <a:gd fmla="val 0" name="adj2"/>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48" name="Google Shape;48;p5"/>
          <p:cNvSpPr txBox="1"/>
          <p:nvPr>
            <p:ph idx="1" type="body"/>
          </p:nvPr>
        </p:nvSpPr>
        <p:spPr>
          <a:xfrm>
            <a:off x="4356100" y="5297714"/>
            <a:ext cx="4788000" cy="1560300"/>
          </a:xfrm>
          <a:prstGeom prst="rect">
            <a:avLst/>
          </a:prstGeom>
          <a:noFill/>
          <a:ln>
            <a:noFill/>
          </a:ln>
        </p:spPr>
        <p:txBody>
          <a:bodyPr anchorCtr="0" anchor="ctr" bIns="91425" lIns="91425" spcFirstLastPara="1" rIns="91425" wrap="square" tIns="91425"/>
          <a:lstStyle>
            <a:lvl1pPr indent="-228600" lvl="0" marL="457200" marR="0" rtl="0" algn="ctr">
              <a:spcBef>
                <a:spcPts val="0"/>
              </a:spcBef>
              <a:spcAft>
                <a:spcPts val="0"/>
              </a:spcAft>
              <a:buClr>
                <a:schemeClr val="dk1"/>
              </a:buClr>
              <a:buSzPts val="3200"/>
              <a:buFont typeface="Arial"/>
              <a:buNone/>
              <a:defRPr b="0" i="0" sz="2400" u="none" cap="none" strike="noStrike">
                <a:solidFill>
                  <a:schemeClr val="dk1"/>
                </a:solidFill>
                <a:latin typeface="Trebuchet MS"/>
                <a:ea typeface="Trebuchet MS"/>
                <a:cs typeface="Trebuchet MS"/>
                <a:sym typeface="Trebuchet MS"/>
              </a:defRPr>
            </a:lvl1pPr>
            <a:lvl2pPr indent="-406400" lvl="1" marL="914400" marR="0" rtl="0" algn="r">
              <a:spcBef>
                <a:spcPts val="560"/>
              </a:spcBef>
              <a:spcAft>
                <a:spcPts val="0"/>
              </a:spcAft>
              <a:buClr>
                <a:schemeClr val="lt1"/>
              </a:buClr>
              <a:buSzPts val="2800"/>
              <a:buFont typeface="Arial"/>
              <a:buChar char="–"/>
              <a:defRPr b="0" i="0" sz="2800" u="none" cap="none" strike="noStrike">
                <a:solidFill>
                  <a:schemeClr val="lt1"/>
                </a:solidFill>
                <a:latin typeface="Trebuchet MS"/>
                <a:ea typeface="Trebuchet MS"/>
                <a:cs typeface="Trebuchet MS"/>
                <a:sym typeface="Trebuchet MS"/>
              </a:defRPr>
            </a:lvl2pPr>
            <a:lvl3pPr indent="-381000" lvl="2" marL="1371600" marR="0" rtl="0" algn="r">
              <a:spcBef>
                <a:spcPts val="480"/>
              </a:spcBef>
              <a:spcAft>
                <a:spcPts val="0"/>
              </a:spcAft>
              <a:buClr>
                <a:schemeClr val="lt1"/>
              </a:buClr>
              <a:buSzPts val="2400"/>
              <a:buFont typeface="Arial"/>
              <a:buChar char="•"/>
              <a:defRPr b="0" i="0" sz="2400" u="none" cap="none" strike="noStrike">
                <a:solidFill>
                  <a:schemeClr val="lt1"/>
                </a:solidFill>
                <a:latin typeface="Trebuchet MS"/>
                <a:ea typeface="Trebuchet MS"/>
                <a:cs typeface="Trebuchet MS"/>
                <a:sym typeface="Trebuchet MS"/>
              </a:defRPr>
            </a:lvl3pPr>
            <a:lvl4pPr indent="-355600" lvl="3" marL="1828800" marR="0" rtl="0" algn="r">
              <a:spcBef>
                <a:spcPts val="4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4pPr>
            <a:lvl5pPr indent="-355600" lvl="4" marL="2286000" marR="0" rtl="0" algn="r">
              <a:spcBef>
                <a:spcPts val="400"/>
              </a:spcBef>
              <a:spcAft>
                <a:spcPts val="0"/>
              </a:spcAft>
              <a:buClr>
                <a:schemeClr val="lt1"/>
              </a:buClr>
              <a:buSzPts val="2000"/>
              <a:buFont typeface="Arial"/>
              <a:buChar char="»"/>
              <a:defRPr b="0" i="0" sz="2000" u="none" cap="none" strike="noStrike">
                <a:solidFill>
                  <a:schemeClr val="lt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pic>
        <p:nvPicPr>
          <p:cNvPr id="49" name="Google Shape;49;p5"/>
          <p:cNvPicPr preferRelativeResize="0"/>
          <p:nvPr/>
        </p:nvPicPr>
        <p:blipFill rotWithShape="1">
          <a:blip r:embed="rId3">
            <a:alphaModFix/>
          </a:blip>
          <a:srcRect b="0" l="0" r="0" t="0"/>
          <a:stretch/>
        </p:blipFill>
        <p:spPr>
          <a:xfrm>
            <a:off x="347751" y="5544242"/>
            <a:ext cx="3477600" cy="1147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penLMIS_Title">
  <p:cSld name="OpenLMIS_Title">
    <p:spTree>
      <p:nvGrpSpPr>
        <p:cNvPr id="50" name="Shape 50"/>
        <p:cNvGrpSpPr/>
        <p:nvPr/>
      </p:nvGrpSpPr>
      <p:grpSpPr>
        <a:xfrm>
          <a:off x="0" y="0"/>
          <a:ext cx="0" cy="0"/>
          <a:chOff x="0" y="0"/>
          <a:chExt cx="0" cy="0"/>
        </a:xfrm>
      </p:grpSpPr>
      <p:sp>
        <p:nvSpPr>
          <p:cNvPr id="51" name="Google Shape;51;p6"/>
          <p:cNvSpPr/>
          <p:nvPr/>
        </p:nvSpPr>
        <p:spPr>
          <a:xfrm flipH="1" rot="10800000">
            <a:off x="0" y="5803800"/>
            <a:ext cx="9144000" cy="1054200"/>
          </a:xfrm>
          <a:prstGeom prst="round2SameRect">
            <a:avLst>
              <a:gd fmla="val 0" name="adj1"/>
              <a:gd fmla="val 0" name="adj2"/>
            </a:avLst>
          </a:prstGeom>
          <a:solidFill>
            <a:srgbClr val="51BD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52" name="Google Shape;52;p6"/>
          <p:cNvSpPr/>
          <p:nvPr/>
        </p:nvSpPr>
        <p:spPr>
          <a:xfrm>
            <a:off x="0" y="1"/>
            <a:ext cx="9144000" cy="2400900"/>
          </a:xfrm>
          <a:prstGeom prst="round2SameRect">
            <a:avLst>
              <a:gd fmla="val 0" name="adj1"/>
              <a:gd fmla="val 0" name="adj2"/>
            </a:avLst>
          </a:prstGeom>
          <a:solidFill>
            <a:srgbClr val="F0F0F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6B7173"/>
              </a:solidFill>
              <a:latin typeface="Trebuchet MS"/>
              <a:ea typeface="Trebuchet MS"/>
              <a:cs typeface="Trebuchet MS"/>
              <a:sym typeface="Trebuchet MS"/>
            </a:endParaRPr>
          </a:p>
        </p:txBody>
      </p:sp>
      <p:sp>
        <p:nvSpPr>
          <p:cNvPr id="53" name="Google Shape;53;p6"/>
          <p:cNvSpPr txBox="1"/>
          <p:nvPr>
            <p:ph idx="1" type="subTitle"/>
          </p:nvPr>
        </p:nvSpPr>
        <p:spPr>
          <a:xfrm>
            <a:off x="532435" y="5949060"/>
            <a:ext cx="7903500" cy="7635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400"/>
              </a:spcBef>
              <a:spcAft>
                <a:spcPts val="0"/>
              </a:spcAft>
              <a:buClr>
                <a:schemeClr val="lt1"/>
              </a:buClr>
              <a:buSzPts val="3200"/>
              <a:buFont typeface="Arial"/>
              <a:buNone/>
              <a:defRPr b="0" i="0" sz="2000" u="none" cap="none" strike="noStrike">
                <a:solidFill>
                  <a:schemeClr val="lt1"/>
                </a:solidFill>
                <a:latin typeface="Trebuchet MS"/>
                <a:ea typeface="Trebuchet MS"/>
                <a:cs typeface="Trebuchet MS"/>
                <a:sym typeface="Trebuchet MS"/>
              </a:defRPr>
            </a:lvl1pPr>
            <a:lvl2pPr indent="0" lvl="1" marL="457200" marR="0" rtl="0" algn="ctr">
              <a:spcBef>
                <a:spcPts val="560"/>
              </a:spcBef>
              <a:spcAft>
                <a:spcPts val="0"/>
              </a:spcAft>
              <a:buClr>
                <a:srgbClr val="989899"/>
              </a:buClr>
              <a:buSzPts val="2800"/>
              <a:buFont typeface="Arial"/>
              <a:buNone/>
              <a:defRPr b="0" i="0" sz="2800" u="none" cap="none" strike="noStrike">
                <a:solidFill>
                  <a:srgbClr val="989899"/>
                </a:solidFill>
                <a:latin typeface="Trebuchet MS"/>
                <a:ea typeface="Trebuchet MS"/>
                <a:cs typeface="Trebuchet MS"/>
                <a:sym typeface="Trebuchet MS"/>
              </a:defRPr>
            </a:lvl2pPr>
            <a:lvl3pPr indent="0" lvl="2" marL="914400" marR="0" rtl="0" algn="ctr">
              <a:spcBef>
                <a:spcPts val="480"/>
              </a:spcBef>
              <a:spcAft>
                <a:spcPts val="0"/>
              </a:spcAft>
              <a:buClr>
                <a:srgbClr val="989899"/>
              </a:buClr>
              <a:buSzPts val="2400"/>
              <a:buFont typeface="Arial"/>
              <a:buNone/>
              <a:defRPr b="0" i="0" sz="2400" u="none" cap="none" strike="noStrike">
                <a:solidFill>
                  <a:srgbClr val="989899"/>
                </a:solidFill>
                <a:latin typeface="Trebuchet MS"/>
                <a:ea typeface="Trebuchet MS"/>
                <a:cs typeface="Trebuchet MS"/>
                <a:sym typeface="Trebuchet MS"/>
              </a:defRPr>
            </a:lvl3pPr>
            <a:lvl4pPr indent="0" lvl="3" marL="1371600" marR="0" rtl="0" algn="ctr">
              <a:spcBef>
                <a:spcPts val="400"/>
              </a:spcBef>
              <a:spcAft>
                <a:spcPts val="0"/>
              </a:spcAft>
              <a:buClr>
                <a:srgbClr val="989899"/>
              </a:buClr>
              <a:buSzPts val="2000"/>
              <a:buFont typeface="Arial"/>
              <a:buNone/>
              <a:defRPr b="0" i="0" sz="2000" u="none" cap="none" strike="noStrike">
                <a:solidFill>
                  <a:srgbClr val="989899"/>
                </a:solidFill>
                <a:latin typeface="Trebuchet MS"/>
                <a:ea typeface="Trebuchet MS"/>
                <a:cs typeface="Trebuchet MS"/>
                <a:sym typeface="Trebuchet MS"/>
              </a:defRPr>
            </a:lvl4pPr>
            <a:lvl5pPr indent="0" lvl="4" marL="1828800" marR="0" rtl="0" algn="ctr">
              <a:spcBef>
                <a:spcPts val="400"/>
              </a:spcBef>
              <a:spcAft>
                <a:spcPts val="0"/>
              </a:spcAft>
              <a:buClr>
                <a:srgbClr val="989899"/>
              </a:buClr>
              <a:buSzPts val="2000"/>
              <a:buFont typeface="Arial"/>
              <a:buNone/>
              <a:defRPr b="0" i="0" sz="2000" u="none" cap="none" strike="noStrike">
                <a:solidFill>
                  <a:srgbClr val="989899"/>
                </a:solidFill>
                <a:latin typeface="Trebuchet MS"/>
                <a:ea typeface="Trebuchet MS"/>
                <a:cs typeface="Trebuchet MS"/>
                <a:sym typeface="Trebuchet MS"/>
              </a:defRPr>
            </a:lvl5pPr>
            <a:lvl6pPr indent="0" lvl="5" marL="2286000" marR="0" rtl="0" algn="ctr">
              <a:spcBef>
                <a:spcPts val="400"/>
              </a:spcBef>
              <a:spcAft>
                <a:spcPts val="0"/>
              </a:spcAft>
              <a:buClr>
                <a:srgbClr val="989899"/>
              </a:buClr>
              <a:buSzPts val="2000"/>
              <a:buFont typeface="Arial"/>
              <a:buNone/>
              <a:defRPr b="0" i="0" sz="2000" u="none" cap="none" strike="noStrike">
                <a:solidFill>
                  <a:srgbClr val="989899"/>
                </a:solidFill>
                <a:latin typeface="Trebuchet MS"/>
                <a:ea typeface="Trebuchet MS"/>
                <a:cs typeface="Trebuchet MS"/>
                <a:sym typeface="Trebuchet MS"/>
              </a:defRPr>
            </a:lvl6pPr>
            <a:lvl7pPr indent="0" lvl="6" marL="2743200" marR="0" rtl="0" algn="ctr">
              <a:spcBef>
                <a:spcPts val="400"/>
              </a:spcBef>
              <a:spcAft>
                <a:spcPts val="0"/>
              </a:spcAft>
              <a:buClr>
                <a:srgbClr val="989899"/>
              </a:buClr>
              <a:buSzPts val="2000"/>
              <a:buFont typeface="Arial"/>
              <a:buNone/>
              <a:defRPr b="0" i="0" sz="2000" u="none" cap="none" strike="noStrike">
                <a:solidFill>
                  <a:srgbClr val="989899"/>
                </a:solidFill>
                <a:latin typeface="Trebuchet MS"/>
                <a:ea typeface="Trebuchet MS"/>
                <a:cs typeface="Trebuchet MS"/>
                <a:sym typeface="Trebuchet MS"/>
              </a:defRPr>
            </a:lvl7pPr>
            <a:lvl8pPr indent="0" lvl="7" marL="3200400" marR="0" rtl="0" algn="ctr">
              <a:spcBef>
                <a:spcPts val="400"/>
              </a:spcBef>
              <a:spcAft>
                <a:spcPts val="0"/>
              </a:spcAft>
              <a:buClr>
                <a:srgbClr val="989899"/>
              </a:buClr>
              <a:buSzPts val="2000"/>
              <a:buFont typeface="Arial"/>
              <a:buNone/>
              <a:defRPr b="0" i="0" sz="2000" u="none" cap="none" strike="noStrike">
                <a:solidFill>
                  <a:srgbClr val="989899"/>
                </a:solidFill>
                <a:latin typeface="Trebuchet MS"/>
                <a:ea typeface="Trebuchet MS"/>
                <a:cs typeface="Trebuchet MS"/>
                <a:sym typeface="Trebuchet MS"/>
              </a:defRPr>
            </a:lvl8pPr>
            <a:lvl9pPr indent="0" lvl="8" marL="3657600" marR="0" rtl="0" algn="ctr">
              <a:spcBef>
                <a:spcPts val="400"/>
              </a:spcBef>
              <a:spcAft>
                <a:spcPts val="0"/>
              </a:spcAft>
              <a:buClr>
                <a:srgbClr val="989899"/>
              </a:buClr>
              <a:buSzPts val="2000"/>
              <a:buFont typeface="Arial"/>
              <a:buNone/>
              <a:defRPr b="0" i="0" sz="2000" u="none" cap="none" strike="noStrike">
                <a:solidFill>
                  <a:srgbClr val="989899"/>
                </a:solidFill>
                <a:latin typeface="Trebuchet MS"/>
                <a:ea typeface="Trebuchet MS"/>
                <a:cs typeface="Trebuchet MS"/>
                <a:sym typeface="Trebuchet MS"/>
              </a:defRPr>
            </a:lvl9pPr>
          </a:lstStyle>
          <a:p/>
        </p:txBody>
      </p:sp>
      <p:sp>
        <p:nvSpPr>
          <p:cNvPr id="54" name="Google Shape;54;p6"/>
          <p:cNvSpPr txBox="1"/>
          <p:nvPr>
            <p:ph type="ctrTitle"/>
          </p:nvPr>
        </p:nvSpPr>
        <p:spPr>
          <a:xfrm>
            <a:off x="3544939" y="117487"/>
            <a:ext cx="5323500" cy="1782900"/>
          </a:xfrm>
          <a:prstGeom prst="rect">
            <a:avLst/>
          </a:prstGeom>
          <a:noFill/>
          <a:ln>
            <a:noFill/>
          </a:ln>
        </p:spPr>
        <p:txBody>
          <a:bodyPr anchorCtr="0" anchor="ctr" bIns="91425" lIns="91425" spcFirstLastPara="1" rIns="91425" wrap="square" tIns="91425"/>
          <a:lstStyle>
            <a:lvl1pPr indent="0" lvl="0" marL="0" marR="0" rtl="0" algn="r">
              <a:lnSpc>
                <a:spcPct val="95416"/>
              </a:lnSpc>
              <a:spcBef>
                <a:spcPts val="0"/>
              </a:spcBef>
              <a:spcAft>
                <a:spcPts val="0"/>
              </a:spcAft>
              <a:buClr>
                <a:schemeClr val="dk1"/>
              </a:buClr>
              <a:buSzPts val="1400"/>
              <a:buFont typeface="Trebuchet MS"/>
              <a:buNone/>
              <a:defRPr b="0" i="0" sz="4800" u="none" cap="none" strike="noStrike">
                <a:solidFill>
                  <a:schemeClr val="dk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55" name="Google Shape;55;p6"/>
          <p:cNvSpPr txBox="1"/>
          <p:nvPr>
            <p:ph idx="2" type="body"/>
          </p:nvPr>
        </p:nvSpPr>
        <p:spPr>
          <a:xfrm>
            <a:off x="3544938" y="1713849"/>
            <a:ext cx="5323500" cy="541800"/>
          </a:xfrm>
          <a:prstGeom prst="rect">
            <a:avLst/>
          </a:prstGeom>
          <a:noFill/>
          <a:ln>
            <a:noFill/>
          </a:ln>
        </p:spPr>
        <p:txBody>
          <a:bodyPr anchorCtr="0" anchor="t" bIns="91425" lIns="91425" spcFirstLastPara="1" rIns="91425" wrap="square" tIns="91425"/>
          <a:lstStyle>
            <a:lvl1pPr indent="-228600" lvl="0" marL="457200" marR="0" rtl="0" algn="r">
              <a:spcBef>
                <a:spcPts val="360"/>
              </a:spcBef>
              <a:spcAft>
                <a:spcPts val="0"/>
              </a:spcAft>
              <a:buClr>
                <a:schemeClr val="dk1"/>
              </a:buClr>
              <a:buSzPts val="3200"/>
              <a:buFont typeface="Arial"/>
              <a:buNone/>
              <a:defRPr b="0" i="0" sz="1800" u="none" cap="none" strike="noStrike">
                <a:solidFill>
                  <a:schemeClr val="dk1"/>
                </a:solidFill>
                <a:latin typeface="Trebuchet MS"/>
                <a:ea typeface="Trebuchet MS"/>
                <a:cs typeface="Trebuchet MS"/>
                <a:sym typeface="Trebuchet MS"/>
              </a:defRPr>
            </a:lvl1pPr>
            <a:lvl2pPr indent="-406400" lvl="1" marL="914400" marR="0" rtl="0" algn="r">
              <a:spcBef>
                <a:spcPts val="560"/>
              </a:spcBef>
              <a:spcAft>
                <a:spcPts val="0"/>
              </a:spcAft>
              <a:buClr>
                <a:schemeClr val="dk1"/>
              </a:buClr>
              <a:buSzPts val="2800"/>
              <a:buFont typeface="Arial"/>
              <a:buChar char="–"/>
              <a:defRPr b="0" i="0" sz="2800" u="none" cap="none" strike="noStrike">
                <a:solidFill>
                  <a:schemeClr val="dk1"/>
                </a:solidFill>
                <a:latin typeface="Trebuchet MS"/>
                <a:ea typeface="Trebuchet MS"/>
                <a:cs typeface="Trebuchet MS"/>
                <a:sym typeface="Trebuchet MS"/>
              </a:defRPr>
            </a:lvl2pPr>
            <a:lvl3pPr indent="-381000" lvl="2" marL="1371600" marR="0" rtl="0" algn="r">
              <a:spcBef>
                <a:spcPts val="48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3pPr>
            <a:lvl4pPr indent="-355600" lvl="3" marL="1828800" marR="0" rtl="0" algn="r">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4pPr>
            <a:lvl5pPr indent="-355600" lvl="4" marL="2286000" marR="0" rtl="0" algn="r">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pic>
        <p:nvPicPr>
          <p:cNvPr id="56" name="Google Shape;56;p6"/>
          <p:cNvPicPr preferRelativeResize="0"/>
          <p:nvPr/>
        </p:nvPicPr>
        <p:blipFill rotWithShape="1">
          <a:blip r:embed="rId2">
            <a:alphaModFix/>
          </a:blip>
          <a:srcRect b="0" l="0" r="0" t="0"/>
          <a:stretch/>
        </p:blipFill>
        <p:spPr>
          <a:xfrm>
            <a:off x="450019" y="329088"/>
            <a:ext cx="3432900" cy="1716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lumn Content B">
  <p:cSld name="2 Column Content B">
    <p:spTree>
      <p:nvGrpSpPr>
        <p:cNvPr id="57" name="Shape 57"/>
        <p:cNvGrpSpPr/>
        <p:nvPr/>
      </p:nvGrpSpPr>
      <p:grpSpPr>
        <a:xfrm>
          <a:off x="0" y="0"/>
          <a:ext cx="0" cy="0"/>
          <a:chOff x="0" y="0"/>
          <a:chExt cx="0" cy="0"/>
        </a:xfrm>
      </p:grpSpPr>
      <p:cxnSp>
        <p:nvCxnSpPr>
          <p:cNvPr id="58" name="Google Shape;58;p7"/>
          <p:cNvCxnSpPr/>
          <p:nvPr/>
        </p:nvCxnSpPr>
        <p:spPr>
          <a:xfrm rot="10800000">
            <a:off x="1" y="6206048"/>
            <a:ext cx="9144000" cy="0"/>
          </a:xfrm>
          <a:prstGeom prst="straightConnector1">
            <a:avLst/>
          </a:prstGeom>
          <a:noFill/>
          <a:ln cap="flat" cmpd="sng" w="50800">
            <a:solidFill>
              <a:schemeClr val="lt1"/>
            </a:solidFill>
            <a:prstDash val="solid"/>
            <a:round/>
            <a:headEnd len="sm" w="sm" type="none"/>
            <a:tailEnd len="sm" w="sm" type="none"/>
          </a:ln>
        </p:spPr>
      </p:cxnSp>
      <p:sp>
        <p:nvSpPr>
          <p:cNvPr id="59" name="Google Shape;59;p7"/>
          <p:cNvSpPr txBox="1"/>
          <p:nvPr>
            <p:ph idx="1" type="body"/>
          </p:nvPr>
        </p:nvSpPr>
        <p:spPr>
          <a:xfrm>
            <a:off x="457200" y="1414022"/>
            <a:ext cx="4038600" cy="4659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accent1"/>
              </a:buClr>
              <a:buSzPts val="2400"/>
              <a:buFont typeface="Arial"/>
              <a:buChar char="•"/>
              <a:defRPr b="1" i="0" sz="2400" u="none" cap="none" strike="noStrike">
                <a:solidFill>
                  <a:schemeClr val="accent1"/>
                </a:solidFill>
                <a:latin typeface="Trebuchet MS"/>
                <a:ea typeface="Trebuchet MS"/>
                <a:cs typeface="Trebuchet MS"/>
                <a:sym typeface="Trebuchet MS"/>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60" name="Google Shape;60;p7"/>
          <p:cNvSpPr txBox="1"/>
          <p:nvPr>
            <p:ph idx="2" type="body"/>
          </p:nvPr>
        </p:nvSpPr>
        <p:spPr>
          <a:xfrm>
            <a:off x="4648200" y="1414022"/>
            <a:ext cx="4038600" cy="4659900"/>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accent1"/>
              </a:buClr>
              <a:buSzPts val="2400"/>
              <a:buFont typeface="Arial"/>
              <a:buChar char="•"/>
              <a:defRPr b="1" i="0" sz="2400" u="none" cap="none" strike="noStrike">
                <a:solidFill>
                  <a:schemeClr val="accent1"/>
                </a:solidFill>
                <a:latin typeface="Trebuchet MS"/>
                <a:ea typeface="Trebuchet MS"/>
                <a:cs typeface="Trebuchet MS"/>
                <a:sym typeface="Trebuchet MS"/>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9pPr>
          </a:lstStyle>
          <a:p/>
        </p:txBody>
      </p:sp>
      <p:sp>
        <p:nvSpPr>
          <p:cNvPr id="61" name="Google Shape;61;p7"/>
          <p:cNvSpPr/>
          <p:nvPr/>
        </p:nvSpPr>
        <p:spPr>
          <a:xfrm flipH="1">
            <a:off x="-2" y="0"/>
            <a:ext cx="9144000" cy="1152900"/>
          </a:xfrm>
          <a:prstGeom prst="round2SameRect">
            <a:avLst>
              <a:gd fmla="val 0" name="adj1"/>
              <a:gd fmla="val 0" name="adj2"/>
            </a:avLst>
          </a:prstGeom>
          <a:solidFill>
            <a:srgbClr val="51BDE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pic>
        <p:nvPicPr>
          <p:cNvPr id="62" name="Google Shape;62;p7"/>
          <p:cNvPicPr preferRelativeResize="0"/>
          <p:nvPr/>
        </p:nvPicPr>
        <p:blipFill rotWithShape="1">
          <a:blip r:embed="rId2">
            <a:alphaModFix/>
          </a:blip>
          <a:srcRect b="46647" l="-25878" r="13657" t="18558"/>
          <a:stretch/>
        </p:blipFill>
        <p:spPr>
          <a:xfrm>
            <a:off x="4907636" y="0"/>
            <a:ext cx="4560300" cy="1413900"/>
          </a:xfrm>
          <a:prstGeom prst="rect">
            <a:avLst/>
          </a:prstGeom>
          <a:noFill/>
          <a:ln>
            <a:noFill/>
          </a:ln>
        </p:spPr>
      </p:pic>
      <p:sp>
        <p:nvSpPr>
          <p:cNvPr id="63" name="Google Shape;63;p7"/>
          <p:cNvSpPr txBox="1"/>
          <p:nvPr>
            <p:ph type="title"/>
          </p:nvPr>
        </p:nvSpPr>
        <p:spPr>
          <a:xfrm>
            <a:off x="464777" y="68128"/>
            <a:ext cx="7859100" cy="1070100"/>
          </a:xfrm>
          <a:prstGeom prst="rect">
            <a:avLst/>
          </a:prstGeom>
          <a:noFill/>
          <a:ln>
            <a:noFill/>
          </a:ln>
        </p:spPr>
        <p:txBody>
          <a:bodyPr anchorCtr="0" anchor="ctr" bIns="91425" lIns="91425" spcFirstLastPara="1" rIns="91425" wrap="square" tIns="91425"/>
          <a:lstStyle>
            <a:lvl1pPr indent="0" lvl="0" marL="0" marR="0" rtl="0" algn="l">
              <a:lnSpc>
                <a:spcPct val="103333"/>
              </a:lnSpc>
              <a:spcBef>
                <a:spcPts val="0"/>
              </a:spcBef>
              <a:spcAft>
                <a:spcPts val="0"/>
              </a:spcAft>
              <a:buClr>
                <a:schemeClr val="lt1"/>
              </a:buClr>
              <a:buSzPts val="1400"/>
              <a:buFont typeface="Trebuchet MS"/>
              <a:buNone/>
              <a:defRPr b="0" i="0" sz="3600" u="none" cap="none" strike="noStrike">
                <a:solidFill>
                  <a:schemeClr val="lt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4" name="Google Shape;64;p7"/>
          <p:cNvSpPr/>
          <p:nvPr/>
        </p:nvSpPr>
        <p:spPr>
          <a:xfrm flipH="1" rot="10800000">
            <a:off x="0" y="6206100"/>
            <a:ext cx="9144000" cy="651900"/>
          </a:xfrm>
          <a:prstGeom prst="round2SameRect">
            <a:avLst>
              <a:gd fmla="val 0" name="adj1"/>
              <a:gd fmla="val 0" name="adj2"/>
            </a:avLst>
          </a:prstGeom>
          <a:solidFill>
            <a:srgbClr val="6B71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65" name="Google Shape;65;p7"/>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lt2"/>
                </a:solidFill>
                <a:latin typeface="Trebuchet MS"/>
                <a:ea typeface="Trebuchet MS"/>
                <a:cs typeface="Trebuchet MS"/>
                <a:sym typeface="Trebuchet MS"/>
              </a:defRPr>
            </a:lvl1pPr>
            <a:lvl2pPr indent="0" lvl="1" marL="0" marR="0" rtl="0" algn="r">
              <a:spcBef>
                <a:spcPts val="0"/>
              </a:spcBef>
              <a:buNone/>
              <a:defRPr b="1" i="0" sz="1200" u="none" cap="none" strike="noStrike">
                <a:solidFill>
                  <a:schemeClr val="lt2"/>
                </a:solidFill>
                <a:latin typeface="Trebuchet MS"/>
                <a:ea typeface="Trebuchet MS"/>
                <a:cs typeface="Trebuchet MS"/>
                <a:sym typeface="Trebuchet MS"/>
              </a:defRPr>
            </a:lvl2pPr>
            <a:lvl3pPr indent="0" lvl="2" marL="0" marR="0" rtl="0" algn="r">
              <a:spcBef>
                <a:spcPts val="0"/>
              </a:spcBef>
              <a:buNone/>
              <a:defRPr b="1" i="0" sz="1200" u="none" cap="none" strike="noStrike">
                <a:solidFill>
                  <a:schemeClr val="lt2"/>
                </a:solidFill>
                <a:latin typeface="Trebuchet MS"/>
                <a:ea typeface="Trebuchet MS"/>
                <a:cs typeface="Trebuchet MS"/>
                <a:sym typeface="Trebuchet MS"/>
              </a:defRPr>
            </a:lvl3pPr>
            <a:lvl4pPr indent="0" lvl="3" marL="0" marR="0" rtl="0" algn="r">
              <a:spcBef>
                <a:spcPts val="0"/>
              </a:spcBef>
              <a:buNone/>
              <a:defRPr b="1" i="0" sz="1200" u="none" cap="none" strike="noStrike">
                <a:solidFill>
                  <a:schemeClr val="lt2"/>
                </a:solidFill>
                <a:latin typeface="Trebuchet MS"/>
                <a:ea typeface="Trebuchet MS"/>
                <a:cs typeface="Trebuchet MS"/>
                <a:sym typeface="Trebuchet MS"/>
              </a:defRPr>
            </a:lvl4pPr>
            <a:lvl5pPr indent="0" lvl="4" marL="0" marR="0" rtl="0" algn="r">
              <a:spcBef>
                <a:spcPts val="0"/>
              </a:spcBef>
              <a:buNone/>
              <a:defRPr b="1" i="0" sz="1200" u="none" cap="none" strike="noStrike">
                <a:solidFill>
                  <a:schemeClr val="lt2"/>
                </a:solidFill>
                <a:latin typeface="Trebuchet MS"/>
                <a:ea typeface="Trebuchet MS"/>
                <a:cs typeface="Trebuchet MS"/>
                <a:sym typeface="Trebuchet MS"/>
              </a:defRPr>
            </a:lvl5pPr>
            <a:lvl6pPr indent="0" lvl="5" marL="0" marR="0" rtl="0" algn="r">
              <a:spcBef>
                <a:spcPts val="0"/>
              </a:spcBef>
              <a:buNone/>
              <a:defRPr b="1" i="0" sz="1200" u="none" cap="none" strike="noStrike">
                <a:solidFill>
                  <a:schemeClr val="lt2"/>
                </a:solidFill>
                <a:latin typeface="Trebuchet MS"/>
                <a:ea typeface="Trebuchet MS"/>
                <a:cs typeface="Trebuchet MS"/>
                <a:sym typeface="Trebuchet MS"/>
              </a:defRPr>
            </a:lvl6pPr>
            <a:lvl7pPr indent="0" lvl="6" marL="0" marR="0" rtl="0" algn="r">
              <a:spcBef>
                <a:spcPts val="0"/>
              </a:spcBef>
              <a:buNone/>
              <a:defRPr b="1" i="0" sz="1200" u="none" cap="none" strike="noStrike">
                <a:solidFill>
                  <a:schemeClr val="lt2"/>
                </a:solidFill>
                <a:latin typeface="Trebuchet MS"/>
                <a:ea typeface="Trebuchet MS"/>
                <a:cs typeface="Trebuchet MS"/>
                <a:sym typeface="Trebuchet MS"/>
              </a:defRPr>
            </a:lvl7pPr>
            <a:lvl8pPr indent="0" lvl="7" marL="0" marR="0" rtl="0" algn="r">
              <a:spcBef>
                <a:spcPts val="0"/>
              </a:spcBef>
              <a:buNone/>
              <a:defRPr b="1" i="0" sz="1200" u="none" cap="none" strike="noStrike">
                <a:solidFill>
                  <a:schemeClr val="lt2"/>
                </a:solidFill>
                <a:latin typeface="Trebuchet MS"/>
                <a:ea typeface="Trebuchet MS"/>
                <a:cs typeface="Trebuchet MS"/>
                <a:sym typeface="Trebuchet MS"/>
              </a:defRPr>
            </a:lvl8pPr>
            <a:lvl9pPr indent="0" lvl="8" marL="0" marR="0" rtl="0" algn="r">
              <a:spcBef>
                <a:spcPts val="0"/>
              </a:spcBef>
              <a:buNone/>
              <a:defRPr b="1" i="0" sz="1200" u="none" cap="none" strike="noStrike">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66" name="Google Shape;66;p7"/>
          <p:cNvPicPr preferRelativeResize="0"/>
          <p:nvPr/>
        </p:nvPicPr>
        <p:blipFill rotWithShape="1">
          <a:blip r:embed="rId3">
            <a:alphaModFix/>
          </a:blip>
          <a:srcRect b="0" l="0" r="0" t="0"/>
          <a:stretch/>
        </p:blipFill>
        <p:spPr>
          <a:xfrm>
            <a:off x="229293" y="6299435"/>
            <a:ext cx="1479000" cy="4881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67" name="Shape 67"/>
        <p:cNvGrpSpPr/>
        <p:nvPr/>
      </p:nvGrpSpPr>
      <p:grpSpPr>
        <a:xfrm>
          <a:off x="0" y="0"/>
          <a:ext cx="0" cy="0"/>
          <a:chOff x="0" y="0"/>
          <a:chExt cx="0" cy="0"/>
        </a:xfrm>
      </p:grpSpPr>
      <p:sp>
        <p:nvSpPr>
          <p:cNvPr id="68" name="Google Shape;68;p8"/>
          <p:cNvSpPr txBox="1"/>
          <p:nvPr>
            <p:ph type="title"/>
          </p:nvPr>
        </p:nvSpPr>
        <p:spPr>
          <a:xfrm>
            <a:off x="591685" y="367463"/>
            <a:ext cx="7772400" cy="5469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Clr>
                <a:schemeClr val="accent1"/>
              </a:buClr>
              <a:buSzPts val="1400"/>
              <a:buFont typeface="Trebuchet MS"/>
              <a:buNone/>
              <a:defRPr b="1" i="0" sz="2800" u="none" cap="none" strike="noStrike">
                <a:solidFill>
                  <a:schemeClr val="accent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69" name="Google Shape;69;p8"/>
          <p:cNvSpPr/>
          <p:nvPr/>
        </p:nvSpPr>
        <p:spPr>
          <a:xfrm flipH="1" rot="10800000">
            <a:off x="0" y="6206100"/>
            <a:ext cx="9144000" cy="651900"/>
          </a:xfrm>
          <a:prstGeom prst="round2SameRect">
            <a:avLst>
              <a:gd fmla="val 0" name="adj1"/>
              <a:gd fmla="val 0" name="adj2"/>
            </a:avLst>
          </a:prstGeom>
          <a:solidFill>
            <a:srgbClr val="6B71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70" name="Google Shape;70;p8"/>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lt2"/>
                </a:solidFill>
                <a:latin typeface="Trebuchet MS"/>
                <a:ea typeface="Trebuchet MS"/>
                <a:cs typeface="Trebuchet MS"/>
                <a:sym typeface="Trebuchet MS"/>
              </a:defRPr>
            </a:lvl1pPr>
            <a:lvl2pPr indent="0" lvl="1" marL="0" marR="0" rtl="0" algn="r">
              <a:spcBef>
                <a:spcPts val="0"/>
              </a:spcBef>
              <a:buNone/>
              <a:defRPr b="1" i="0" sz="1200" u="none" cap="none" strike="noStrike">
                <a:solidFill>
                  <a:schemeClr val="lt2"/>
                </a:solidFill>
                <a:latin typeface="Trebuchet MS"/>
                <a:ea typeface="Trebuchet MS"/>
                <a:cs typeface="Trebuchet MS"/>
                <a:sym typeface="Trebuchet MS"/>
              </a:defRPr>
            </a:lvl2pPr>
            <a:lvl3pPr indent="0" lvl="2" marL="0" marR="0" rtl="0" algn="r">
              <a:spcBef>
                <a:spcPts val="0"/>
              </a:spcBef>
              <a:buNone/>
              <a:defRPr b="1" i="0" sz="1200" u="none" cap="none" strike="noStrike">
                <a:solidFill>
                  <a:schemeClr val="lt2"/>
                </a:solidFill>
                <a:latin typeface="Trebuchet MS"/>
                <a:ea typeface="Trebuchet MS"/>
                <a:cs typeface="Trebuchet MS"/>
                <a:sym typeface="Trebuchet MS"/>
              </a:defRPr>
            </a:lvl3pPr>
            <a:lvl4pPr indent="0" lvl="3" marL="0" marR="0" rtl="0" algn="r">
              <a:spcBef>
                <a:spcPts val="0"/>
              </a:spcBef>
              <a:buNone/>
              <a:defRPr b="1" i="0" sz="1200" u="none" cap="none" strike="noStrike">
                <a:solidFill>
                  <a:schemeClr val="lt2"/>
                </a:solidFill>
                <a:latin typeface="Trebuchet MS"/>
                <a:ea typeface="Trebuchet MS"/>
                <a:cs typeface="Trebuchet MS"/>
                <a:sym typeface="Trebuchet MS"/>
              </a:defRPr>
            </a:lvl4pPr>
            <a:lvl5pPr indent="0" lvl="4" marL="0" marR="0" rtl="0" algn="r">
              <a:spcBef>
                <a:spcPts val="0"/>
              </a:spcBef>
              <a:buNone/>
              <a:defRPr b="1" i="0" sz="1200" u="none" cap="none" strike="noStrike">
                <a:solidFill>
                  <a:schemeClr val="lt2"/>
                </a:solidFill>
                <a:latin typeface="Trebuchet MS"/>
                <a:ea typeface="Trebuchet MS"/>
                <a:cs typeface="Trebuchet MS"/>
                <a:sym typeface="Trebuchet MS"/>
              </a:defRPr>
            </a:lvl5pPr>
            <a:lvl6pPr indent="0" lvl="5" marL="0" marR="0" rtl="0" algn="r">
              <a:spcBef>
                <a:spcPts val="0"/>
              </a:spcBef>
              <a:buNone/>
              <a:defRPr b="1" i="0" sz="1200" u="none" cap="none" strike="noStrike">
                <a:solidFill>
                  <a:schemeClr val="lt2"/>
                </a:solidFill>
                <a:latin typeface="Trebuchet MS"/>
                <a:ea typeface="Trebuchet MS"/>
                <a:cs typeface="Trebuchet MS"/>
                <a:sym typeface="Trebuchet MS"/>
              </a:defRPr>
            </a:lvl6pPr>
            <a:lvl7pPr indent="0" lvl="6" marL="0" marR="0" rtl="0" algn="r">
              <a:spcBef>
                <a:spcPts val="0"/>
              </a:spcBef>
              <a:buNone/>
              <a:defRPr b="1" i="0" sz="1200" u="none" cap="none" strike="noStrike">
                <a:solidFill>
                  <a:schemeClr val="lt2"/>
                </a:solidFill>
                <a:latin typeface="Trebuchet MS"/>
                <a:ea typeface="Trebuchet MS"/>
                <a:cs typeface="Trebuchet MS"/>
                <a:sym typeface="Trebuchet MS"/>
              </a:defRPr>
            </a:lvl7pPr>
            <a:lvl8pPr indent="0" lvl="7" marL="0" marR="0" rtl="0" algn="r">
              <a:spcBef>
                <a:spcPts val="0"/>
              </a:spcBef>
              <a:buNone/>
              <a:defRPr b="1" i="0" sz="1200" u="none" cap="none" strike="noStrike">
                <a:solidFill>
                  <a:schemeClr val="lt2"/>
                </a:solidFill>
                <a:latin typeface="Trebuchet MS"/>
                <a:ea typeface="Trebuchet MS"/>
                <a:cs typeface="Trebuchet MS"/>
                <a:sym typeface="Trebuchet MS"/>
              </a:defRPr>
            </a:lvl8pPr>
            <a:lvl9pPr indent="0" lvl="8" marL="0" marR="0" rtl="0" algn="r">
              <a:spcBef>
                <a:spcPts val="0"/>
              </a:spcBef>
              <a:buNone/>
              <a:defRPr b="1" i="0" sz="1200" u="none" cap="none" strike="noStrike">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71" name="Google Shape;71;p8"/>
          <p:cNvPicPr preferRelativeResize="0"/>
          <p:nvPr/>
        </p:nvPicPr>
        <p:blipFill rotWithShape="1">
          <a:blip r:embed="rId2">
            <a:alphaModFix/>
          </a:blip>
          <a:srcRect b="0" l="0" r="0" t="0"/>
          <a:stretch/>
        </p:blipFill>
        <p:spPr>
          <a:xfrm>
            <a:off x="229293" y="6299435"/>
            <a:ext cx="1479000" cy="4881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justFooter" type="blank">
  <p:cSld name="BLANK">
    <p:spTree>
      <p:nvGrpSpPr>
        <p:cNvPr id="72" name="Shape 72"/>
        <p:cNvGrpSpPr/>
        <p:nvPr/>
      </p:nvGrpSpPr>
      <p:grpSpPr>
        <a:xfrm>
          <a:off x="0" y="0"/>
          <a:ext cx="0" cy="0"/>
          <a:chOff x="0" y="0"/>
          <a:chExt cx="0" cy="0"/>
        </a:xfrm>
      </p:grpSpPr>
      <p:sp>
        <p:nvSpPr>
          <p:cNvPr id="73" name="Google Shape;73;p9"/>
          <p:cNvSpPr/>
          <p:nvPr/>
        </p:nvSpPr>
        <p:spPr>
          <a:xfrm flipH="1" rot="10800000">
            <a:off x="0" y="6206100"/>
            <a:ext cx="9144000" cy="651900"/>
          </a:xfrm>
          <a:prstGeom prst="round2SameRect">
            <a:avLst>
              <a:gd fmla="val 0" name="adj1"/>
              <a:gd fmla="val 0" name="adj2"/>
            </a:avLst>
          </a:prstGeom>
          <a:solidFill>
            <a:srgbClr val="6B71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74" name="Google Shape;74;p9"/>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chemeClr val="lt2"/>
                </a:solidFill>
                <a:latin typeface="Trebuchet MS"/>
                <a:ea typeface="Trebuchet MS"/>
                <a:cs typeface="Trebuchet MS"/>
                <a:sym typeface="Trebuchet MS"/>
              </a:defRPr>
            </a:lvl1pPr>
            <a:lvl2pPr indent="0" lvl="1" marL="0" marR="0" rtl="0" algn="r">
              <a:spcBef>
                <a:spcPts val="0"/>
              </a:spcBef>
              <a:buNone/>
              <a:defRPr b="1" i="0" sz="1200" u="none" cap="none" strike="noStrike">
                <a:solidFill>
                  <a:schemeClr val="lt2"/>
                </a:solidFill>
                <a:latin typeface="Trebuchet MS"/>
                <a:ea typeface="Trebuchet MS"/>
                <a:cs typeface="Trebuchet MS"/>
                <a:sym typeface="Trebuchet MS"/>
              </a:defRPr>
            </a:lvl2pPr>
            <a:lvl3pPr indent="0" lvl="2" marL="0" marR="0" rtl="0" algn="r">
              <a:spcBef>
                <a:spcPts val="0"/>
              </a:spcBef>
              <a:buNone/>
              <a:defRPr b="1" i="0" sz="1200" u="none" cap="none" strike="noStrike">
                <a:solidFill>
                  <a:schemeClr val="lt2"/>
                </a:solidFill>
                <a:latin typeface="Trebuchet MS"/>
                <a:ea typeface="Trebuchet MS"/>
                <a:cs typeface="Trebuchet MS"/>
                <a:sym typeface="Trebuchet MS"/>
              </a:defRPr>
            </a:lvl3pPr>
            <a:lvl4pPr indent="0" lvl="3" marL="0" marR="0" rtl="0" algn="r">
              <a:spcBef>
                <a:spcPts val="0"/>
              </a:spcBef>
              <a:buNone/>
              <a:defRPr b="1" i="0" sz="1200" u="none" cap="none" strike="noStrike">
                <a:solidFill>
                  <a:schemeClr val="lt2"/>
                </a:solidFill>
                <a:latin typeface="Trebuchet MS"/>
                <a:ea typeface="Trebuchet MS"/>
                <a:cs typeface="Trebuchet MS"/>
                <a:sym typeface="Trebuchet MS"/>
              </a:defRPr>
            </a:lvl4pPr>
            <a:lvl5pPr indent="0" lvl="4" marL="0" marR="0" rtl="0" algn="r">
              <a:spcBef>
                <a:spcPts val="0"/>
              </a:spcBef>
              <a:buNone/>
              <a:defRPr b="1" i="0" sz="1200" u="none" cap="none" strike="noStrike">
                <a:solidFill>
                  <a:schemeClr val="lt2"/>
                </a:solidFill>
                <a:latin typeface="Trebuchet MS"/>
                <a:ea typeface="Trebuchet MS"/>
                <a:cs typeface="Trebuchet MS"/>
                <a:sym typeface="Trebuchet MS"/>
              </a:defRPr>
            </a:lvl5pPr>
            <a:lvl6pPr indent="0" lvl="5" marL="0" marR="0" rtl="0" algn="r">
              <a:spcBef>
                <a:spcPts val="0"/>
              </a:spcBef>
              <a:buNone/>
              <a:defRPr b="1" i="0" sz="1200" u="none" cap="none" strike="noStrike">
                <a:solidFill>
                  <a:schemeClr val="lt2"/>
                </a:solidFill>
                <a:latin typeface="Trebuchet MS"/>
                <a:ea typeface="Trebuchet MS"/>
                <a:cs typeface="Trebuchet MS"/>
                <a:sym typeface="Trebuchet MS"/>
              </a:defRPr>
            </a:lvl6pPr>
            <a:lvl7pPr indent="0" lvl="6" marL="0" marR="0" rtl="0" algn="r">
              <a:spcBef>
                <a:spcPts val="0"/>
              </a:spcBef>
              <a:buNone/>
              <a:defRPr b="1" i="0" sz="1200" u="none" cap="none" strike="noStrike">
                <a:solidFill>
                  <a:schemeClr val="lt2"/>
                </a:solidFill>
                <a:latin typeface="Trebuchet MS"/>
                <a:ea typeface="Trebuchet MS"/>
                <a:cs typeface="Trebuchet MS"/>
                <a:sym typeface="Trebuchet MS"/>
              </a:defRPr>
            </a:lvl7pPr>
            <a:lvl8pPr indent="0" lvl="7" marL="0" marR="0" rtl="0" algn="r">
              <a:spcBef>
                <a:spcPts val="0"/>
              </a:spcBef>
              <a:buNone/>
              <a:defRPr b="1" i="0" sz="1200" u="none" cap="none" strike="noStrike">
                <a:solidFill>
                  <a:schemeClr val="lt2"/>
                </a:solidFill>
                <a:latin typeface="Trebuchet MS"/>
                <a:ea typeface="Trebuchet MS"/>
                <a:cs typeface="Trebuchet MS"/>
                <a:sym typeface="Trebuchet MS"/>
              </a:defRPr>
            </a:lvl8pPr>
            <a:lvl9pPr indent="0" lvl="8" marL="0" marR="0" rtl="0" algn="r">
              <a:spcBef>
                <a:spcPts val="0"/>
              </a:spcBef>
              <a:buNone/>
              <a:defRPr b="1" i="0" sz="1200" u="none" cap="none" strike="noStrike">
                <a:solidFill>
                  <a:schemeClr val="lt2"/>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pic>
        <p:nvPicPr>
          <p:cNvPr id="75" name="Google Shape;75;p9"/>
          <p:cNvPicPr preferRelativeResize="0"/>
          <p:nvPr/>
        </p:nvPicPr>
        <p:blipFill rotWithShape="1">
          <a:blip r:embed="rId2">
            <a:alphaModFix/>
          </a:blip>
          <a:srcRect b="0" l="0" r="0" t="0"/>
          <a:stretch/>
        </p:blipFill>
        <p:spPr>
          <a:xfrm>
            <a:off x="229293" y="6299435"/>
            <a:ext cx="1479000" cy="4881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6" name="Shape 76"/>
        <p:cNvGrpSpPr/>
        <p:nvPr/>
      </p:nvGrpSpPr>
      <p:grpSpPr>
        <a:xfrm>
          <a:off x="0" y="0"/>
          <a:ext cx="0" cy="0"/>
          <a:chOff x="0" y="0"/>
          <a:chExt cx="0" cy="0"/>
        </a:xfrm>
      </p:grpSpPr>
      <p:sp>
        <p:nvSpPr>
          <p:cNvPr id="77" name="Google Shape;77;p10"/>
          <p:cNvSpPr txBox="1"/>
          <p:nvPr>
            <p:ph type="title"/>
          </p:nvPr>
        </p:nvSpPr>
        <p:spPr>
          <a:xfrm>
            <a:off x="311700" y="593367"/>
            <a:ext cx="8520600" cy="763500"/>
          </a:xfrm>
          <a:prstGeom prst="rect">
            <a:avLst/>
          </a:prstGeom>
        </p:spPr>
        <p:txBody>
          <a:bodyPr anchorCtr="0" anchor="ctr" bIns="91425" lIns="91425" spcFirstLastPara="1" rIns="91425" wrap="square" tIns="91425"/>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p10"/>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79" name="Google Shape;79;p10"/>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Clr>
                <a:schemeClr val="dk1"/>
              </a:buClr>
              <a:buSzPts val="1400"/>
              <a:buFont typeface="Trebuchet MS"/>
              <a:buNone/>
              <a:defRPr b="0" i="0" sz="4400" u="none" cap="none" strike="noStrike">
                <a:solidFill>
                  <a:schemeClr val="dk1"/>
                </a:solidFill>
                <a:latin typeface="Trebuchet MS"/>
                <a:ea typeface="Trebuchet MS"/>
                <a:cs typeface="Trebuchet MS"/>
                <a:sym typeface="Trebuchet MS"/>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Trebuchet MS"/>
                <a:ea typeface="Trebuchet MS"/>
                <a:cs typeface="Trebuchet MS"/>
                <a:sym typeface="Trebuchet MS"/>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Trebuchet MS"/>
                <a:ea typeface="Trebuchet MS"/>
                <a:cs typeface="Trebuchet MS"/>
                <a:sym typeface="Trebuchet MS"/>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Trebuchet MS"/>
                <a:ea typeface="Trebuchet MS"/>
                <a:cs typeface="Trebuchet MS"/>
                <a:sym typeface="Trebuchet MS"/>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Trebuchet MS"/>
                <a:ea typeface="Trebuchet MS"/>
                <a:cs typeface="Trebuchet MS"/>
                <a:sym typeface="Trebuchet MS"/>
              </a:defRPr>
            </a:lvl9pPr>
          </a:lstStyle>
          <a:p/>
        </p:txBody>
      </p:sp>
      <p:sp>
        <p:nvSpPr>
          <p:cNvPr id="12" name="Google Shape;12;p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989899"/>
                </a:solidFill>
                <a:latin typeface="Trebuchet MS"/>
                <a:ea typeface="Trebuchet MS"/>
                <a:cs typeface="Trebuchet MS"/>
                <a:sym typeface="Trebuchet MS"/>
              </a:defRPr>
            </a:lvl1pPr>
            <a:lvl2pPr indent="0" lvl="1" marL="4572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3" name="Google Shape;13;p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989899"/>
                </a:solidFill>
                <a:latin typeface="Trebuchet MS"/>
                <a:ea typeface="Trebuchet MS"/>
                <a:cs typeface="Trebuchet MS"/>
                <a:sym typeface="Trebuchet MS"/>
              </a:defRPr>
            </a:lvl1pPr>
            <a:lvl2pPr indent="0" lvl="1" marL="4572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14" name="Google Shape;14;p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989899"/>
                </a:solidFill>
                <a:latin typeface="Trebuchet MS"/>
                <a:ea typeface="Trebuchet MS"/>
                <a:cs typeface="Trebuchet MS"/>
                <a:sym typeface="Trebuchet MS"/>
              </a:defRPr>
            </a:lvl1pPr>
            <a:lvl2pPr indent="0" lvl="1" marL="0" marR="0" rtl="0" algn="r">
              <a:spcBef>
                <a:spcPts val="0"/>
              </a:spcBef>
              <a:buNone/>
              <a:defRPr b="0" i="0" sz="1200" u="none" cap="none" strike="noStrike">
                <a:solidFill>
                  <a:srgbClr val="989899"/>
                </a:solidFill>
                <a:latin typeface="Trebuchet MS"/>
                <a:ea typeface="Trebuchet MS"/>
                <a:cs typeface="Trebuchet MS"/>
                <a:sym typeface="Trebuchet MS"/>
              </a:defRPr>
            </a:lvl2pPr>
            <a:lvl3pPr indent="0" lvl="2" marL="0" marR="0" rtl="0" algn="r">
              <a:spcBef>
                <a:spcPts val="0"/>
              </a:spcBef>
              <a:buNone/>
              <a:defRPr b="0" i="0" sz="1200" u="none" cap="none" strike="noStrike">
                <a:solidFill>
                  <a:srgbClr val="989899"/>
                </a:solidFill>
                <a:latin typeface="Trebuchet MS"/>
                <a:ea typeface="Trebuchet MS"/>
                <a:cs typeface="Trebuchet MS"/>
                <a:sym typeface="Trebuchet MS"/>
              </a:defRPr>
            </a:lvl3pPr>
            <a:lvl4pPr indent="0" lvl="3" marL="0" marR="0" rtl="0" algn="r">
              <a:spcBef>
                <a:spcPts val="0"/>
              </a:spcBef>
              <a:buNone/>
              <a:defRPr b="0" i="0" sz="1200" u="none" cap="none" strike="noStrike">
                <a:solidFill>
                  <a:srgbClr val="989899"/>
                </a:solidFill>
                <a:latin typeface="Trebuchet MS"/>
                <a:ea typeface="Trebuchet MS"/>
                <a:cs typeface="Trebuchet MS"/>
                <a:sym typeface="Trebuchet MS"/>
              </a:defRPr>
            </a:lvl4pPr>
            <a:lvl5pPr indent="0" lvl="4" marL="0" marR="0" rtl="0" algn="r">
              <a:spcBef>
                <a:spcPts val="0"/>
              </a:spcBef>
              <a:buNone/>
              <a:defRPr b="0" i="0" sz="1200" u="none" cap="none" strike="noStrike">
                <a:solidFill>
                  <a:srgbClr val="989899"/>
                </a:solidFill>
                <a:latin typeface="Trebuchet MS"/>
                <a:ea typeface="Trebuchet MS"/>
                <a:cs typeface="Trebuchet MS"/>
                <a:sym typeface="Trebuchet MS"/>
              </a:defRPr>
            </a:lvl5pPr>
            <a:lvl6pPr indent="0" lvl="5" marL="0" marR="0" rtl="0" algn="r">
              <a:spcBef>
                <a:spcPts val="0"/>
              </a:spcBef>
              <a:buNone/>
              <a:defRPr b="0" i="0" sz="1200" u="none" cap="none" strike="noStrike">
                <a:solidFill>
                  <a:srgbClr val="989899"/>
                </a:solidFill>
                <a:latin typeface="Trebuchet MS"/>
                <a:ea typeface="Trebuchet MS"/>
                <a:cs typeface="Trebuchet MS"/>
                <a:sym typeface="Trebuchet MS"/>
              </a:defRPr>
            </a:lvl6pPr>
            <a:lvl7pPr indent="0" lvl="6" marL="0" marR="0" rtl="0" algn="r">
              <a:spcBef>
                <a:spcPts val="0"/>
              </a:spcBef>
              <a:buNone/>
              <a:defRPr b="0" i="0" sz="1200" u="none" cap="none" strike="noStrike">
                <a:solidFill>
                  <a:srgbClr val="989899"/>
                </a:solidFill>
                <a:latin typeface="Trebuchet MS"/>
                <a:ea typeface="Trebuchet MS"/>
                <a:cs typeface="Trebuchet MS"/>
                <a:sym typeface="Trebuchet MS"/>
              </a:defRPr>
            </a:lvl7pPr>
            <a:lvl8pPr indent="0" lvl="7" marL="0" marR="0" rtl="0" algn="r">
              <a:spcBef>
                <a:spcPts val="0"/>
              </a:spcBef>
              <a:buNone/>
              <a:defRPr b="0" i="0" sz="1200" u="none" cap="none" strike="noStrike">
                <a:solidFill>
                  <a:srgbClr val="989899"/>
                </a:solidFill>
                <a:latin typeface="Trebuchet MS"/>
                <a:ea typeface="Trebuchet MS"/>
                <a:cs typeface="Trebuchet MS"/>
                <a:sym typeface="Trebuchet MS"/>
              </a:defRPr>
            </a:lvl8pPr>
            <a:lvl9pPr indent="0" lvl="8" marL="0" marR="0" rtl="0" algn="r">
              <a:spcBef>
                <a:spcPts val="0"/>
              </a:spcBef>
              <a:buNone/>
              <a:defRPr b="0" i="0" sz="1200" u="none" cap="none" strike="noStrike">
                <a:solidFill>
                  <a:srgbClr val="989899"/>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6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8.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8.jp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47.png"/><Relationship Id="rId5" Type="http://schemas.openxmlformats.org/officeDocument/2006/relationships/image" Target="../media/image51.jpg"/><Relationship Id="rId6" Type="http://schemas.openxmlformats.org/officeDocument/2006/relationships/image" Target="../media/image54.png"/><Relationship Id="rId7"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20" Type="http://schemas.openxmlformats.org/officeDocument/2006/relationships/image" Target="../media/image10.png"/><Relationship Id="rId11" Type="http://schemas.openxmlformats.org/officeDocument/2006/relationships/image" Target="../media/image15.png"/><Relationship Id="rId22" Type="http://schemas.openxmlformats.org/officeDocument/2006/relationships/image" Target="../media/image33.png"/><Relationship Id="rId10" Type="http://schemas.openxmlformats.org/officeDocument/2006/relationships/image" Target="../media/image26.png"/><Relationship Id="rId21" Type="http://schemas.openxmlformats.org/officeDocument/2006/relationships/image" Target="../media/image30.png"/><Relationship Id="rId13" Type="http://schemas.openxmlformats.org/officeDocument/2006/relationships/image" Target="../media/image14.png"/><Relationship Id="rId24" Type="http://schemas.openxmlformats.org/officeDocument/2006/relationships/image" Target="../media/image58.png"/><Relationship Id="rId12" Type="http://schemas.openxmlformats.org/officeDocument/2006/relationships/image" Target="../media/image17.png"/><Relationship Id="rId23"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0.jpg"/><Relationship Id="rId9" Type="http://schemas.openxmlformats.org/officeDocument/2006/relationships/image" Target="../media/image13.png"/><Relationship Id="rId15" Type="http://schemas.openxmlformats.org/officeDocument/2006/relationships/image" Target="../media/image18.png"/><Relationship Id="rId14" Type="http://schemas.openxmlformats.org/officeDocument/2006/relationships/image" Target="../media/image21.png"/><Relationship Id="rId17" Type="http://schemas.openxmlformats.org/officeDocument/2006/relationships/image" Target="../media/image39.png"/><Relationship Id="rId16" Type="http://schemas.openxmlformats.org/officeDocument/2006/relationships/image" Target="../media/image19.png"/><Relationship Id="rId5" Type="http://schemas.openxmlformats.org/officeDocument/2006/relationships/image" Target="../media/image12.jpg"/><Relationship Id="rId19" Type="http://schemas.openxmlformats.org/officeDocument/2006/relationships/image" Target="../media/image16.png"/><Relationship Id="rId6" Type="http://schemas.openxmlformats.org/officeDocument/2006/relationships/image" Target="../media/image11.jpg"/><Relationship Id="rId18" Type="http://schemas.openxmlformats.org/officeDocument/2006/relationships/image" Target="../media/image23.jpg"/><Relationship Id="rId7" Type="http://schemas.openxmlformats.org/officeDocument/2006/relationships/image" Target="../media/image59.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7.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2"/>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b="1" lang="en-US" sz="1200">
                <a:solidFill>
                  <a:schemeClr val="lt2"/>
                </a:solidFill>
                <a:latin typeface="Trebuchet MS"/>
                <a:ea typeface="Trebuchet MS"/>
                <a:cs typeface="Trebuchet MS"/>
                <a:sym typeface="Trebuchet MS"/>
              </a:rPr>
              <a:t>‹#›</a:t>
            </a:fld>
            <a:endParaRPr b="1" sz="1200">
              <a:solidFill>
                <a:schemeClr val="lt2"/>
              </a:solidFill>
              <a:latin typeface="Trebuchet MS"/>
              <a:ea typeface="Trebuchet MS"/>
              <a:cs typeface="Trebuchet MS"/>
              <a:sym typeface="Trebuchet MS"/>
            </a:endParaRPr>
          </a:p>
        </p:txBody>
      </p:sp>
      <p:pic>
        <p:nvPicPr>
          <p:cNvPr id="88" name="Google Shape;88;p12"/>
          <p:cNvPicPr preferRelativeResize="0"/>
          <p:nvPr/>
        </p:nvPicPr>
        <p:blipFill rotWithShape="1">
          <a:blip r:embed="rId3">
            <a:alphaModFix/>
          </a:blip>
          <a:srcRect b="0" l="17620" r="0" t="0"/>
          <a:stretch/>
        </p:blipFill>
        <p:spPr>
          <a:xfrm>
            <a:off x="-22034" y="-14269"/>
            <a:ext cx="9166031" cy="6872271"/>
          </a:xfrm>
          <a:prstGeom prst="rect">
            <a:avLst/>
          </a:prstGeom>
          <a:noFill/>
          <a:ln>
            <a:noFill/>
          </a:ln>
        </p:spPr>
      </p:pic>
      <p:pic>
        <p:nvPicPr>
          <p:cNvPr id="89" name="Google Shape;89;p12"/>
          <p:cNvPicPr preferRelativeResize="0"/>
          <p:nvPr/>
        </p:nvPicPr>
        <p:blipFill rotWithShape="1">
          <a:blip r:embed="rId4">
            <a:alphaModFix/>
          </a:blip>
          <a:srcRect b="0" l="0" r="0" t="0"/>
          <a:stretch/>
        </p:blipFill>
        <p:spPr>
          <a:xfrm>
            <a:off x="1416788" y="3020000"/>
            <a:ext cx="5715000" cy="1885950"/>
          </a:xfrm>
          <a:prstGeom prst="rect">
            <a:avLst/>
          </a:prstGeom>
          <a:noFill/>
          <a:ln>
            <a:noFill/>
          </a:ln>
        </p:spPr>
      </p:pic>
      <p:sp>
        <p:nvSpPr>
          <p:cNvPr id="90" name="Google Shape;90;p12"/>
          <p:cNvSpPr txBox="1"/>
          <p:nvPr/>
        </p:nvSpPr>
        <p:spPr>
          <a:xfrm>
            <a:off x="568175" y="900300"/>
            <a:ext cx="8035500" cy="227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3400">
                <a:solidFill>
                  <a:srgbClr val="434343"/>
                </a:solidFill>
                <a:latin typeface="Lato"/>
                <a:ea typeface="Lato"/>
                <a:cs typeface="Lato"/>
                <a:sym typeface="Lato"/>
              </a:rPr>
              <a:t>The Impact of Standards-Based </a:t>
            </a:r>
            <a:endParaRPr b="1" sz="3400">
              <a:solidFill>
                <a:srgbClr val="434343"/>
              </a:solidFill>
              <a:latin typeface="Lato"/>
              <a:ea typeface="Lato"/>
              <a:cs typeface="Lato"/>
              <a:sym typeface="Lato"/>
            </a:endParaRPr>
          </a:p>
          <a:p>
            <a:pPr indent="0" lvl="0" marL="0" rtl="0" algn="ctr">
              <a:lnSpc>
                <a:spcPct val="115000"/>
              </a:lnSpc>
              <a:spcBef>
                <a:spcPts val="0"/>
              </a:spcBef>
              <a:spcAft>
                <a:spcPts val="0"/>
              </a:spcAft>
              <a:buNone/>
            </a:pPr>
            <a:r>
              <a:rPr b="1" lang="en-US" sz="3400">
                <a:solidFill>
                  <a:srgbClr val="434343"/>
                </a:solidFill>
                <a:latin typeface="Lato"/>
                <a:ea typeface="Lato"/>
                <a:cs typeface="Lato"/>
                <a:sym typeface="Lato"/>
              </a:rPr>
              <a:t>Open Source LMIS for </a:t>
            </a:r>
            <a:endParaRPr b="1" sz="3400">
              <a:solidFill>
                <a:srgbClr val="434343"/>
              </a:solidFill>
              <a:latin typeface="Lato"/>
              <a:ea typeface="Lato"/>
              <a:cs typeface="Lato"/>
              <a:sym typeface="Lato"/>
            </a:endParaRPr>
          </a:p>
          <a:p>
            <a:pPr indent="0" lvl="0" marL="0" rtl="0" algn="ctr">
              <a:lnSpc>
                <a:spcPct val="115000"/>
              </a:lnSpc>
              <a:spcBef>
                <a:spcPts val="0"/>
              </a:spcBef>
              <a:spcAft>
                <a:spcPts val="0"/>
              </a:spcAft>
              <a:buNone/>
            </a:pPr>
            <a:r>
              <a:rPr b="1" lang="en-US" sz="3400">
                <a:solidFill>
                  <a:srgbClr val="434343"/>
                </a:solidFill>
                <a:latin typeface="Lato"/>
                <a:ea typeface="Lato"/>
                <a:cs typeface="Lato"/>
                <a:sym typeface="Lato"/>
              </a:rPr>
              <a:t>Sustainable Supply Chain Management</a:t>
            </a:r>
            <a:r>
              <a:rPr b="1" lang="en-US" sz="3400">
                <a:solidFill>
                  <a:srgbClr val="666666"/>
                </a:solidFill>
                <a:latin typeface="Lato"/>
                <a:ea typeface="Lato"/>
                <a:cs typeface="Lato"/>
                <a:sym typeface="Lato"/>
              </a:rPr>
              <a:t> </a:t>
            </a:r>
            <a:r>
              <a:rPr b="1" lang="en-US" sz="3000">
                <a:solidFill>
                  <a:srgbClr val="FFFFFF"/>
                </a:solidFill>
                <a:latin typeface="Lato"/>
                <a:ea typeface="Lato"/>
                <a:cs typeface="Lato"/>
                <a:sym typeface="Lato"/>
              </a:rPr>
              <a:t> </a:t>
            </a:r>
            <a:endParaRPr b="1" sz="30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1"/>
          <p:cNvSpPr txBox="1"/>
          <p:nvPr>
            <p:ph idx="12" type="sldNum"/>
          </p:nvPr>
        </p:nvSpPr>
        <p:spPr>
          <a:xfrm>
            <a:off x="8158606" y="6361544"/>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96" name="Google Shape;196;p21"/>
          <p:cNvSpPr txBox="1"/>
          <p:nvPr>
            <p:ph type="title"/>
          </p:nvPr>
        </p:nvSpPr>
        <p:spPr>
          <a:xfrm>
            <a:off x="464777" y="82642"/>
            <a:ext cx="7859100" cy="1070100"/>
          </a:xfrm>
          <a:prstGeom prst="rect">
            <a:avLst/>
          </a:prstGeom>
          <a:noFill/>
          <a:ln>
            <a:noFill/>
          </a:ln>
        </p:spPr>
        <p:txBody>
          <a:bodyPr anchorCtr="0" anchor="ctr" bIns="45700" lIns="91425" spcFirstLastPara="1" rIns="91425" wrap="square" tIns="45700">
            <a:noAutofit/>
          </a:bodyPr>
          <a:lstStyle/>
          <a:p>
            <a:pPr indent="0" lvl="0" marL="0" marR="0" rtl="0" algn="l">
              <a:lnSpc>
                <a:spcPct val="103333"/>
              </a:lnSpc>
              <a:spcBef>
                <a:spcPts val="0"/>
              </a:spcBef>
              <a:spcAft>
                <a:spcPts val="0"/>
              </a:spcAft>
              <a:buClr>
                <a:schemeClr val="lt1"/>
              </a:buClr>
              <a:buFont typeface="Trebuchet MS"/>
              <a:buNone/>
            </a:pPr>
            <a:r>
              <a:rPr b="0" i="0" lang="en-US" sz="3600" u="none" cap="none" strike="noStrike">
                <a:solidFill>
                  <a:schemeClr val="lt1"/>
                </a:solidFill>
                <a:latin typeface="Trebuchet MS"/>
                <a:ea typeface="Trebuchet MS"/>
                <a:cs typeface="Trebuchet MS"/>
                <a:sym typeface="Trebuchet MS"/>
              </a:rPr>
              <a:t>Configurability</a:t>
            </a:r>
            <a:endParaRPr b="0" i="0" sz="3600" u="none" cap="none" strike="noStrike">
              <a:solidFill>
                <a:schemeClr val="lt1"/>
              </a:solidFill>
              <a:latin typeface="Trebuchet MS"/>
              <a:ea typeface="Trebuchet MS"/>
              <a:cs typeface="Trebuchet MS"/>
              <a:sym typeface="Trebuchet MS"/>
            </a:endParaRPr>
          </a:p>
        </p:txBody>
      </p:sp>
      <p:pic>
        <p:nvPicPr>
          <p:cNvPr id="197" name="Google Shape;197;p21"/>
          <p:cNvPicPr preferRelativeResize="0"/>
          <p:nvPr/>
        </p:nvPicPr>
        <p:blipFill rotWithShape="1">
          <a:blip r:embed="rId3">
            <a:alphaModFix/>
          </a:blip>
          <a:srcRect b="0" l="0" r="0" t="0"/>
          <a:stretch/>
        </p:blipFill>
        <p:spPr>
          <a:xfrm>
            <a:off x="420669" y="1634634"/>
            <a:ext cx="8342700" cy="3719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2"/>
          <p:cNvSpPr/>
          <p:nvPr/>
        </p:nvSpPr>
        <p:spPr>
          <a:xfrm>
            <a:off x="66800" y="1222275"/>
            <a:ext cx="4359900" cy="4936500"/>
          </a:xfrm>
          <a:prstGeom prst="roundRect">
            <a:avLst>
              <a:gd fmla="val 16667" name="adj"/>
            </a:avLst>
          </a:prstGeom>
          <a:solidFill>
            <a:schemeClr val="lt2"/>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2"/>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05" name="Google Shape;205;p22"/>
          <p:cNvSpPr txBox="1"/>
          <p:nvPr>
            <p:ph type="title"/>
          </p:nvPr>
        </p:nvSpPr>
        <p:spPr>
          <a:xfrm>
            <a:off x="464777" y="82642"/>
            <a:ext cx="7859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Version 3 Key Features</a:t>
            </a:r>
            <a:endParaRPr/>
          </a:p>
        </p:txBody>
      </p:sp>
      <p:pic>
        <p:nvPicPr>
          <p:cNvPr id="206" name="Google Shape;206;p22"/>
          <p:cNvPicPr preferRelativeResize="0"/>
          <p:nvPr/>
        </p:nvPicPr>
        <p:blipFill>
          <a:blip r:embed="rId3">
            <a:alphaModFix/>
          </a:blip>
          <a:stretch>
            <a:fillRect/>
          </a:stretch>
        </p:blipFill>
        <p:spPr>
          <a:xfrm>
            <a:off x="152400" y="2363725"/>
            <a:ext cx="3019200" cy="702025"/>
          </a:xfrm>
          <a:prstGeom prst="rect">
            <a:avLst/>
          </a:prstGeom>
          <a:noFill/>
          <a:ln>
            <a:noFill/>
          </a:ln>
        </p:spPr>
      </p:pic>
      <p:pic>
        <p:nvPicPr>
          <p:cNvPr id="207" name="Google Shape;207;p22"/>
          <p:cNvPicPr preferRelativeResize="0"/>
          <p:nvPr/>
        </p:nvPicPr>
        <p:blipFill>
          <a:blip r:embed="rId4">
            <a:alphaModFix/>
          </a:blip>
          <a:stretch>
            <a:fillRect/>
          </a:stretch>
        </p:blipFill>
        <p:spPr>
          <a:xfrm>
            <a:off x="148288" y="3276575"/>
            <a:ext cx="4137996" cy="702025"/>
          </a:xfrm>
          <a:prstGeom prst="rect">
            <a:avLst/>
          </a:prstGeom>
          <a:noFill/>
          <a:ln>
            <a:noFill/>
          </a:ln>
        </p:spPr>
      </p:pic>
      <p:pic>
        <p:nvPicPr>
          <p:cNvPr id="208" name="Google Shape;208;p22"/>
          <p:cNvPicPr preferRelativeResize="0"/>
          <p:nvPr/>
        </p:nvPicPr>
        <p:blipFill>
          <a:blip r:embed="rId5">
            <a:alphaModFix/>
          </a:blip>
          <a:stretch>
            <a:fillRect/>
          </a:stretch>
        </p:blipFill>
        <p:spPr>
          <a:xfrm>
            <a:off x="194663" y="1450875"/>
            <a:ext cx="4197626" cy="702025"/>
          </a:xfrm>
          <a:prstGeom prst="rect">
            <a:avLst/>
          </a:prstGeom>
          <a:noFill/>
          <a:ln>
            <a:noFill/>
          </a:ln>
        </p:spPr>
      </p:pic>
      <p:pic>
        <p:nvPicPr>
          <p:cNvPr id="209" name="Google Shape;209;p22"/>
          <p:cNvPicPr preferRelativeResize="0"/>
          <p:nvPr/>
        </p:nvPicPr>
        <p:blipFill>
          <a:blip r:embed="rId6">
            <a:alphaModFix/>
          </a:blip>
          <a:stretch>
            <a:fillRect/>
          </a:stretch>
        </p:blipFill>
        <p:spPr>
          <a:xfrm>
            <a:off x="118475" y="4189413"/>
            <a:ext cx="3019200" cy="724408"/>
          </a:xfrm>
          <a:prstGeom prst="rect">
            <a:avLst/>
          </a:prstGeom>
          <a:noFill/>
          <a:ln>
            <a:noFill/>
          </a:ln>
        </p:spPr>
      </p:pic>
      <p:pic>
        <p:nvPicPr>
          <p:cNvPr id="210" name="Google Shape;210;p22"/>
          <p:cNvPicPr preferRelativeResize="0"/>
          <p:nvPr/>
        </p:nvPicPr>
        <p:blipFill>
          <a:blip r:embed="rId7">
            <a:alphaModFix/>
          </a:blip>
          <a:stretch>
            <a:fillRect/>
          </a:stretch>
        </p:blipFill>
        <p:spPr>
          <a:xfrm>
            <a:off x="115074" y="5048462"/>
            <a:ext cx="3025994" cy="702025"/>
          </a:xfrm>
          <a:prstGeom prst="rect">
            <a:avLst/>
          </a:prstGeom>
          <a:noFill/>
          <a:ln>
            <a:noFill/>
          </a:ln>
        </p:spPr>
      </p:pic>
      <p:sp>
        <p:nvSpPr>
          <p:cNvPr id="211" name="Google Shape;211;p22"/>
          <p:cNvSpPr/>
          <p:nvPr/>
        </p:nvSpPr>
        <p:spPr>
          <a:xfrm>
            <a:off x="4631650" y="1404825"/>
            <a:ext cx="4359900" cy="724500"/>
          </a:xfrm>
          <a:prstGeom prst="wedgeRoundRectCallout">
            <a:avLst>
              <a:gd fmla="val -54438" name="adj1"/>
              <a:gd fmla="val 21163" name="adj2"/>
              <a:gd fmla="val 0" name="adj3"/>
            </a:avLst>
          </a:prstGeom>
          <a:solidFill>
            <a:schemeClr val="accent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Lato"/>
                <a:ea typeface="Lato"/>
                <a:cs typeface="Lato"/>
                <a:sym typeface="Lato"/>
              </a:rPr>
              <a:t>Modular, API-driven approach emphasizes extensibility and ease-of-customization </a:t>
            </a:r>
            <a:endParaRPr/>
          </a:p>
        </p:txBody>
      </p:sp>
      <p:sp>
        <p:nvSpPr>
          <p:cNvPr id="212" name="Google Shape;212;p22"/>
          <p:cNvSpPr/>
          <p:nvPr/>
        </p:nvSpPr>
        <p:spPr>
          <a:xfrm>
            <a:off x="4635775" y="2305200"/>
            <a:ext cx="4359900" cy="724500"/>
          </a:xfrm>
          <a:prstGeom prst="wedgeRoundRectCallout">
            <a:avLst>
              <a:gd fmla="val -54438" name="adj1"/>
              <a:gd fmla="val 21163" name="adj2"/>
              <a:gd fmla="val 0" name="adj3"/>
            </a:avLst>
          </a:prstGeom>
          <a:solidFill>
            <a:schemeClr val="accent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600">
                <a:solidFill>
                  <a:srgbClr val="FFFFFF"/>
                </a:solidFill>
                <a:latin typeface="Lato"/>
                <a:ea typeface="Lato"/>
                <a:cs typeface="Lato"/>
                <a:sym typeface="Lato"/>
              </a:rPr>
              <a:t>Request new stock based on consumption or estimated need</a:t>
            </a:r>
            <a:endParaRPr b="1" sz="1600">
              <a:solidFill>
                <a:srgbClr val="FFFFFF"/>
              </a:solidFill>
              <a:latin typeface="Lato"/>
              <a:ea typeface="Lato"/>
              <a:cs typeface="Lato"/>
              <a:sym typeface="Lato"/>
            </a:endParaRPr>
          </a:p>
        </p:txBody>
      </p:sp>
      <p:sp>
        <p:nvSpPr>
          <p:cNvPr id="213" name="Google Shape;213;p22"/>
          <p:cNvSpPr/>
          <p:nvPr/>
        </p:nvSpPr>
        <p:spPr>
          <a:xfrm>
            <a:off x="4635775" y="3205575"/>
            <a:ext cx="4359900" cy="724500"/>
          </a:xfrm>
          <a:prstGeom prst="wedgeRoundRectCallout">
            <a:avLst>
              <a:gd fmla="val -54438" name="adj1"/>
              <a:gd fmla="val 21163" name="adj2"/>
              <a:gd fmla="val 0" name="adj3"/>
            </a:avLst>
          </a:prstGeom>
          <a:solidFill>
            <a:schemeClr val="accent6"/>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b="1" lang="en-US" sz="1600">
                <a:solidFill>
                  <a:srgbClr val="FFFFFF"/>
                </a:solidFill>
                <a:latin typeface="Lato"/>
                <a:ea typeface="Lato"/>
                <a:cs typeface="Lato"/>
                <a:sym typeface="Lato"/>
              </a:rPr>
            </a:br>
            <a:r>
              <a:rPr b="1" lang="en-US" sz="1600">
                <a:solidFill>
                  <a:srgbClr val="FFFFFF"/>
                </a:solidFill>
                <a:latin typeface="Lato"/>
                <a:ea typeface="Lato"/>
                <a:cs typeface="Lato"/>
                <a:sym typeface="Lato"/>
              </a:rPr>
              <a:t>Quality, real-time, data on stock availability for supply chain managers </a:t>
            </a:r>
            <a:endParaRPr b="1" sz="16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b="1" sz="1600">
              <a:solidFill>
                <a:srgbClr val="FFFFFF"/>
              </a:solidFill>
              <a:latin typeface="Lato"/>
              <a:ea typeface="Lato"/>
              <a:cs typeface="Lato"/>
              <a:sym typeface="Lato"/>
            </a:endParaRPr>
          </a:p>
        </p:txBody>
      </p:sp>
      <p:sp>
        <p:nvSpPr>
          <p:cNvPr id="214" name="Google Shape;214;p22"/>
          <p:cNvSpPr/>
          <p:nvPr/>
        </p:nvSpPr>
        <p:spPr>
          <a:xfrm>
            <a:off x="4631650" y="4105950"/>
            <a:ext cx="4359900" cy="724500"/>
          </a:xfrm>
          <a:prstGeom prst="wedgeRoundRectCallout">
            <a:avLst>
              <a:gd fmla="val -54438" name="adj1"/>
              <a:gd fmla="val 21163" name="adj2"/>
              <a:gd fmla="val 0" name="adj3"/>
            </a:avLst>
          </a:prstGeom>
          <a:solidFill>
            <a:schemeClr val="accent2"/>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600">
                <a:solidFill>
                  <a:srgbClr val="FFFFFF"/>
                </a:solidFill>
                <a:latin typeface="Lato"/>
                <a:ea typeface="Lato"/>
                <a:cs typeface="Lato"/>
                <a:sym typeface="Lato"/>
              </a:rPr>
              <a:t>Cold chain inventory and vaccine stock management, vaccine logistics data</a:t>
            </a:r>
            <a:endParaRPr b="1" sz="1600">
              <a:solidFill>
                <a:srgbClr val="FFFFFF"/>
              </a:solidFill>
              <a:latin typeface="Lato"/>
              <a:ea typeface="Lato"/>
              <a:cs typeface="Lato"/>
              <a:sym typeface="Lato"/>
            </a:endParaRPr>
          </a:p>
        </p:txBody>
      </p:sp>
      <p:sp>
        <p:nvSpPr>
          <p:cNvPr id="215" name="Google Shape;215;p22"/>
          <p:cNvSpPr/>
          <p:nvPr/>
        </p:nvSpPr>
        <p:spPr>
          <a:xfrm>
            <a:off x="4635775" y="4990025"/>
            <a:ext cx="4359900" cy="724500"/>
          </a:xfrm>
          <a:prstGeom prst="wedgeRoundRectCallout">
            <a:avLst>
              <a:gd fmla="val -54438" name="adj1"/>
              <a:gd fmla="val 21163" name="adj2"/>
              <a:gd fmla="val 0" name="adj3"/>
            </a:avLst>
          </a:prstGeom>
          <a:solidFill>
            <a:schemeClr val="accent1"/>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Lato"/>
                <a:ea typeface="Lato"/>
                <a:cs typeface="Lato"/>
                <a:sym typeface="Lato"/>
              </a:rPr>
              <a:t>Open source, big data warehouse and analytics infrastructure with visualizations</a:t>
            </a:r>
            <a:endParaRPr b="1" sz="1600">
              <a:solidFill>
                <a:srgbClr val="FFFFFF"/>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0" name="Shape 220"/>
        <p:cNvGrpSpPr/>
        <p:nvPr/>
      </p:nvGrpSpPr>
      <p:grpSpPr>
        <a:xfrm>
          <a:off x="0" y="0"/>
          <a:ext cx="0" cy="0"/>
          <a:chOff x="0" y="0"/>
          <a:chExt cx="0" cy="0"/>
        </a:xfrm>
      </p:grpSpPr>
      <p:sp>
        <p:nvSpPr>
          <p:cNvPr id="221" name="Google Shape;221;p23"/>
          <p:cNvSpPr txBox="1"/>
          <p:nvPr>
            <p:ph type="title"/>
          </p:nvPr>
        </p:nvSpPr>
        <p:spPr>
          <a:xfrm>
            <a:off x="464777" y="68128"/>
            <a:ext cx="7859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Analytics Infrastructure</a:t>
            </a:r>
            <a:endParaRPr/>
          </a:p>
        </p:txBody>
      </p:sp>
      <p:sp>
        <p:nvSpPr>
          <p:cNvPr id="222" name="Google Shape;222;p23"/>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23" name="Google Shape;223;p23"/>
          <p:cNvPicPr preferRelativeResize="0"/>
          <p:nvPr/>
        </p:nvPicPr>
        <p:blipFill>
          <a:blip r:embed="rId3">
            <a:alphaModFix/>
          </a:blip>
          <a:stretch>
            <a:fillRect/>
          </a:stretch>
        </p:blipFill>
        <p:spPr>
          <a:xfrm>
            <a:off x="0" y="1349714"/>
            <a:ext cx="9144000" cy="4632937"/>
          </a:xfrm>
          <a:prstGeom prst="rect">
            <a:avLst/>
          </a:prstGeom>
          <a:noFill/>
          <a:ln>
            <a:noFill/>
          </a:ln>
        </p:spPr>
      </p:pic>
      <p:sp>
        <p:nvSpPr>
          <p:cNvPr id="224" name="Google Shape;224;p23"/>
          <p:cNvSpPr txBox="1"/>
          <p:nvPr/>
        </p:nvSpPr>
        <p:spPr>
          <a:xfrm>
            <a:off x="284600" y="1267363"/>
            <a:ext cx="1856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Lato"/>
                <a:ea typeface="Lato"/>
                <a:cs typeface="Lato"/>
                <a:sym typeface="Lato"/>
              </a:rPr>
              <a:t>Capture </a:t>
            </a:r>
            <a:endParaRPr b="1" sz="2400">
              <a:solidFill>
                <a:schemeClr val="dk1"/>
              </a:solidFill>
              <a:latin typeface="Lato"/>
              <a:ea typeface="Lato"/>
              <a:cs typeface="Lato"/>
              <a:sym typeface="Lato"/>
            </a:endParaRPr>
          </a:p>
        </p:txBody>
      </p:sp>
      <p:sp>
        <p:nvSpPr>
          <p:cNvPr id="225" name="Google Shape;225;p23"/>
          <p:cNvSpPr txBox="1"/>
          <p:nvPr/>
        </p:nvSpPr>
        <p:spPr>
          <a:xfrm>
            <a:off x="2417650" y="1267363"/>
            <a:ext cx="1856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Lato"/>
                <a:ea typeface="Lato"/>
                <a:cs typeface="Lato"/>
                <a:sym typeface="Lato"/>
              </a:rPr>
              <a:t>Process </a:t>
            </a:r>
            <a:endParaRPr b="1" sz="2400">
              <a:solidFill>
                <a:schemeClr val="dk1"/>
              </a:solidFill>
              <a:latin typeface="Lato"/>
              <a:ea typeface="Lato"/>
              <a:cs typeface="Lato"/>
              <a:sym typeface="Lato"/>
            </a:endParaRPr>
          </a:p>
        </p:txBody>
      </p:sp>
      <p:sp>
        <p:nvSpPr>
          <p:cNvPr id="226" name="Google Shape;226;p23"/>
          <p:cNvSpPr txBox="1"/>
          <p:nvPr/>
        </p:nvSpPr>
        <p:spPr>
          <a:xfrm>
            <a:off x="4550700" y="1267363"/>
            <a:ext cx="1856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Lato"/>
                <a:ea typeface="Lato"/>
                <a:cs typeface="Lato"/>
                <a:sym typeface="Lato"/>
              </a:rPr>
              <a:t>Organize </a:t>
            </a:r>
            <a:endParaRPr b="1" sz="2400">
              <a:solidFill>
                <a:schemeClr val="dk1"/>
              </a:solidFill>
              <a:latin typeface="Lato"/>
              <a:ea typeface="Lato"/>
              <a:cs typeface="Lato"/>
              <a:sym typeface="Lato"/>
            </a:endParaRPr>
          </a:p>
        </p:txBody>
      </p:sp>
      <p:sp>
        <p:nvSpPr>
          <p:cNvPr id="227" name="Google Shape;227;p23"/>
          <p:cNvSpPr txBox="1"/>
          <p:nvPr/>
        </p:nvSpPr>
        <p:spPr>
          <a:xfrm>
            <a:off x="6683750" y="1267363"/>
            <a:ext cx="1856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Lato"/>
                <a:ea typeface="Lato"/>
                <a:cs typeface="Lato"/>
                <a:sym typeface="Lato"/>
              </a:rPr>
              <a:t>Visualize </a:t>
            </a:r>
            <a:endParaRPr b="1" sz="2400">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24"/>
          <p:cNvSpPr/>
          <p:nvPr/>
        </p:nvSpPr>
        <p:spPr>
          <a:xfrm>
            <a:off x="4724400" y="1281975"/>
            <a:ext cx="4038600" cy="1278600"/>
          </a:xfrm>
          <a:prstGeom prst="roundRect">
            <a:avLst>
              <a:gd fmla="val 16667" name="adj"/>
            </a:avLst>
          </a:prstGeom>
          <a:solidFill>
            <a:srgbClr val="EFEFEF"/>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4"/>
          <p:cNvSpPr/>
          <p:nvPr/>
        </p:nvSpPr>
        <p:spPr>
          <a:xfrm>
            <a:off x="379075" y="1281975"/>
            <a:ext cx="4038600" cy="1278600"/>
          </a:xfrm>
          <a:prstGeom prst="roundRect">
            <a:avLst>
              <a:gd fmla="val 16667" name="adj"/>
            </a:avLst>
          </a:prstGeom>
          <a:solidFill>
            <a:srgbClr val="EFEFEF"/>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4"/>
          <p:cNvSpPr txBox="1"/>
          <p:nvPr>
            <p:ph type="title"/>
          </p:nvPr>
        </p:nvSpPr>
        <p:spPr>
          <a:xfrm>
            <a:off x="464777" y="68128"/>
            <a:ext cx="7859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Integrations</a:t>
            </a:r>
            <a:endParaRPr/>
          </a:p>
        </p:txBody>
      </p:sp>
      <p:sp>
        <p:nvSpPr>
          <p:cNvPr id="236" name="Google Shape;236;p24"/>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37" name="Google Shape;237;p24"/>
          <p:cNvPicPr preferRelativeResize="0"/>
          <p:nvPr/>
        </p:nvPicPr>
        <p:blipFill>
          <a:blip r:embed="rId3">
            <a:alphaModFix/>
          </a:blip>
          <a:stretch>
            <a:fillRect/>
          </a:stretch>
        </p:blipFill>
        <p:spPr>
          <a:xfrm>
            <a:off x="5360775" y="1330599"/>
            <a:ext cx="2610427" cy="1153801"/>
          </a:xfrm>
          <a:prstGeom prst="rect">
            <a:avLst/>
          </a:prstGeom>
          <a:noFill/>
          <a:ln>
            <a:noFill/>
          </a:ln>
        </p:spPr>
      </p:pic>
      <p:pic>
        <p:nvPicPr>
          <p:cNvPr id="238" name="Google Shape;238;p24"/>
          <p:cNvPicPr preferRelativeResize="0"/>
          <p:nvPr/>
        </p:nvPicPr>
        <p:blipFill>
          <a:blip r:embed="rId4">
            <a:alphaModFix/>
          </a:blip>
          <a:stretch>
            <a:fillRect/>
          </a:stretch>
        </p:blipFill>
        <p:spPr>
          <a:xfrm>
            <a:off x="588800" y="1414038"/>
            <a:ext cx="3536749" cy="920925"/>
          </a:xfrm>
          <a:prstGeom prst="rect">
            <a:avLst/>
          </a:prstGeom>
          <a:noFill/>
          <a:ln>
            <a:noFill/>
          </a:ln>
        </p:spPr>
      </p:pic>
      <p:sp>
        <p:nvSpPr>
          <p:cNvPr id="239" name="Google Shape;239;p24"/>
          <p:cNvSpPr/>
          <p:nvPr/>
        </p:nvSpPr>
        <p:spPr>
          <a:xfrm>
            <a:off x="349225" y="2686975"/>
            <a:ext cx="4098300" cy="3426600"/>
          </a:xfrm>
          <a:prstGeom prst="roundRect">
            <a:avLst>
              <a:gd fmla="val 16667" name="adj"/>
            </a:avLst>
          </a:pr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Clr>
                <a:srgbClr val="434343"/>
              </a:buClr>
              <a:buSzPts val="1400"/>
              <a:buFont typeface="Lato"/>
              <a:buChar char="●"/>
            </a:pPr>
            <a:r>
              <a:rPr b="1" lang="en-US">
                <a:solidFill>
                  <a:srgbClr val="434343"/>
                </a:solidFill>
                <a:latin typeface="Lato"/>
                <a:ea typeface="Lato"/>
                <a:cs typeface="Lato"/>
                <a:sym typeface="Lato"/>
              </a:rPr>
              <a:t>Connects dispensing and supply information at the point of care </a:t>
            </a:r>
            <a:br>
              <a:rPr b="1" lang="en-US">
                <a:solidFill>
                  <a:srgbClr val="434343"/>
                </a:solidFill>
                <a:latin typeface="Lato"/>
                <a:ea typeface="Lato"/>
                <a:cs typeface="Lato"/>
                <a:sym typeface="Lato"/>
              </a:rPr>
            </a:br>
            <a:endParaRPr b="1">
              <a:solidFill>
                <a:srgbClr val="434343"/>
              </a:solidFill>
              <a:latin typeface="Lato"/>
              <a:ea typeface="Lato"/>
              <a:cs typeface="Lato"/>
              <a:sym typeface="Lato"/>
            </a:endParaRPr>
          </a:p>
          <a:p>
            <a:pPr indent="-317500" lvl="0" marL="457200" rtl="0" algn="l">
              <a:lnSpc>
                <a:spcPct val="115000"/>
              </a:lnSpc>
              <a:spcBef>
                <a:spcPts val="0"/>
              </a:spcBef>
              <a:spcAft>
                <a:spcPts val="0"/>
              </a:spcAft>
              <a:buClr>
                <a:srgbClr val="434343"/>
              </a:buClr>
              <a:buSzPts val="1400"/>
              <a:buFont typeface="Lato"/>
              <a:buChar char="●"/>
            </a:pPr>
            <a:r>
              <a:rPr b="1" lang="en-US">
                <a:solidFill>
                  <a:srgbClr val="434343"/>
                </a:solidFill>
                <a:latin typeface="Lato"/>
                <a:ea typeface="Lato"/>
                <a:cs typeface="Lato"/>
                <a:sym typeface="Lato"/>
              </a:rPr>
              <a:t>Proof-of-concept built with Ona</a:t>
            </a:r>
            <a:endParaRPr b="1">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b="1">
              <a:solidFill>
                <a:srgbClr val="434343"/>
              </a:solidFill>
              <a:latin typeface="Lato"/>
              <a:ea typeface="Lato"/>
              <a:cs typeface="Lato"/>
              <a:sym typeface="Lato"/>
            </a:endParaRPr>
          </a:p>
          <a:p>
            <a:pPr indent="0" lvl="0" marL="0" rtl="0" algn="l">
              <a:spcBef>
                <a:spcPts val="1080"/>
              </a:spcBef>
              <a:spcAft>
                <a:spcPts val="0"/>
              </a:spcAft>
              <a:buNone/>
            </a:pPr>
            <a:r>
              <a:t/>
            </a:r>
            <a:endParaRPr b="1">
              <a:solidFill>
                <a:srgbClr val="434343"/>
              </a:solidFill>
              <a:latin typeface="Lato"/>
              <a:ea typeface="Lato"/>
              <a:cs typeface="Lato"/>
              <a:sym typeface="Lato"/>
            </a:endParaRPr>
          </a:p>
        </p:txBody>
      </p:sp>
      <p:sp>
        <p:nvSpPr>
          <p:cNvPr id="240" name="Google Shape;240;p24"/>
          <p:cNvSpPr/>
          <p:nvPr/>
        </p:nvSpPr>
        <p:spPr>
          <a:xfrm>
            <a:off x="4702900" y="2676775"/>
            <a:ext cx="4098300" cy="3426600"/>
          </a:xfrm>
          <a:prstGeom prst="roundRect">
            <a:avLst>
              <a:gd fmla="val 16667" name="adj"/>
            </a:avLst>
          </a:prstGeom>
          <a:solidFill>
            <a:schemeClr val="l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434343"/>
              </a:buClr>
              <a:buSzPts val="1400"/>
              <a:buFont typeface="Lato"/>
              <a:buChar char="●"/>
            </a:pPr>
            <a:r>
              <a:rPr b="1" lang="en-US">
                <a:solidFill>
                  <a:srgbClr val="434343"/>
                </a:solidFill>
                <a:latin typeface="Lato"/>
                <a:ea typeface="Lato"/>
                <a:cs typeface="Lato"/>
                <a:sym typeface="Lato"/>
              </a:rPr>
              <a:t>First time RTM data is directly available within the OpenLMIS core platform</a:t>
            </a:r>
            <a:br>
              <a:rPr b="1" lang="en-US">
                <a:solidFill>
                  <a:srgbClr val="434343"/>
                </a:solidFill>
                <a:latin typeface="Lato"/>
                <a:ea typeface="Lato"/>
                <a:cs typeface="Lato"/>
                <a:sym typeface="Lato"/>
              </a:rPr>
            </a:br>
            <a:endParaRPr b="1">
              <a:solidFill>
                <a:srgbClr val="434343"/>
              </a:solidFill>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b="1" lang="en-US">
                <a:solidFill>
                  <a:srgbClr val="434343"/>
                </a:solidFill>
                <a:latin typeface="Lato"/>
                <a:ea typeface="Lato"/>
                <a:cs typeface="Lato"/>
                <a:sym typeface="Lato"/>
              </a:rPr>
              <a:t>Leverages the FHIR standard for exchanging information on facilities and devices </a:t>
            </a:r>
            <a:endParaRPr b="1">
              <a:solidFill>
                <a:srgbClr val="434343"/>
              </a:solidFill>
              <a:latin typeface="Lato"/>
              <a:ea typeface="Lato"/>
              <a:cs typeface="Lato"/>
              <a:sym typeface="Lato"/>
            </a:endParaRPr>
          </a:p>
          <a:p>
            <a:pPr indent="0" lvl="0" marL="0" rtl="0" algn="l">
              <a:spcBef>
                <a:spcPts val="0"/>
              </a:spcBef>
              <a:spcAft>
                <a:spcPts val="0"/>
              </a:spcAft>
              <a:buNone/>
            </a:pPr>
            <a:r>
              <a:t/>
            </a:r>
            <a:endParaRPr b="1">
              <a:solidFill>
                <a:srgbClr val="434343"/>
              </a:solidFill>
              <a:latin typeface="Lato"/>
              <a:ea typeface="Lato"/>
              <a:cs typeface="Lato"/>
              <a:sym typeface="Lato"/>
            </a:endParaRPr>
          </a:p>
          <a:p>
            <a:pPr indent="0" lvl="0" marL="0" rtl="0" algn="l">
              <a:spcBef>
                <a:spcPts val="0"/>
              </a:spcBef>
              <a:spcAft>
                <a:spcPts val="0"/>
              </a:spcAft>
              <a:buNone/>
            </a:pPr>
            <a:r>
              <a:t/>
            </a:r>
            <a:endParaRPr b="1">
              <a:solidFill>
                <a:srgbClr val="434343"/>
              </a:solidFill>
              <a:latin typeface="Lato"/>
              <a:ea typeface="Lato"/>
              <a:cs typeface="Lato"/>
              <a:sym typeface="Lato"/>
            </a:endParaRPr>
          </a:p>
          <a:p>
            <a:pPr indent="0" lvl="0" marL="0" rtl="0" algn="l">
              <a:spcBef>
                <a:spcPts val="0"/>
              </a:spcBef>
              <a:spcAft>
                <a:spcPts val="0"/>
              </a:spcAft>
              <a:buNone/>
            </a:pPr>
            <a:r>
              <a:t/>
            </a:r>
            <a:endParaRPr b="1">
              <a:solidFill>
                <a:srgbClr val="434343"/>
              </a:solidFill>
              <a:latin typeface="Lato"/>
              <a:ea typeface="Lato"/>
              <a:cs typeface="Lato"/>
              <a:sym typeface="Lato"/>
            </a:endParaRPr>
          </a:p>
          <a:p>
            <a:pPr indent="0" lvl="0" marL="0" rtl="0" algn="l">
              <a:spcBef>
                <a:spcPts val="0"/>
              </a:spcBef>
              <a:spcAft>
                <a:spcPts val="0"/>
              </a:spcAft>
              <a:buNone/>
            </a:pPr>
            <a:r>
              <a:t/>
            </a:r>
            <a:endParaRPr b="1">
              <a:solidFill>
                <a:srgbClr val="434343"/>
              </a:solidFill>
              <a:latin typeface="Lato"/>
              <a:ea typeface="Lato"/>
              <a:cs typeface="Lato"/>
              <a:sym typeface="Lato"/>
            </a:endParaRPr>
          </a:p>
          <a:p>
            <a:pPr indent="0" lvl="0" marL="0" rtl="0" algn="l">
              <a:spcBef>
                <a:spcPts val="0"/>
              </a:spcBef>
              <a:spcAft>
                <a:spcPts val="0"/>
              </a:spcAft>
              <a:buNone/>
            </a:pPr>
            <a:r>
              <a:t/>
            </a:r>
            <a:endParaRPr b="1">
              <a:solidFill>
                <a:srgbClr val="434343"/>
              </a:solidFill>
              <a:latin typeface="Lato"/>
              <a:ea typeface="Lato"/>
              <a:cs typeface="Lato"/>
              <a:sym typeface="Lato"/>
            </a:endParaRPr>
          </a:p>
          <a:p>
            <a:pPr indent="0" lvl="0" marL="0" rtl="0" algn="l">
              <a:spcBef>
                <a:spcPts val="0"/>
              </a:spcBef>
              <a:spcAft>
                <a:spcPts val="0"/>
              </a:spcAft>
              <a:buNone/>
            </a:pPr>
            <a:r>
              <a:t/>
            </a:r>
            <a:endParaRPr b="1">
              <a:solidFill>
                <a:srgbClr val="434343"/>
              </a:solidFill>
              <a:latin typeface="Lato"/>
              <a:ea typeface="Lato"/>
              <a:cs typeface="Lato"/>
              <a:sym typeface="Lato"/>
            </a:endParaRPr>
          </a:p>
        </p:txBody>
      </p:sp>
      <p:sp>
        <p:nvSpPr>
          <p:cNvPr id="241" name="Google Shape;241;p24"/>
          <p:cNvSpPr txBox="1"/>
          <p:nvPr/>
        </p:nvSpPr>
        <p:spPr>
          <a:xfrm>
            <a:off x="4860325" y="4713025"/>
            <a:ext cx="3779100" cy="9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500">
                <a:solidFill>
                  <a:schemeClr val="accent2"/>
                </a:solidFill>
                <a:latin typeface="Lato"/>
                <a:ea typeface="Lato"/>
                <a:cs typeface="Lato"/>
                <a:sym typeface="Lato"/>
              </a:rPr>
              <a:t>Notifies users about outages in cold chain equipment </a:t>
            </a:r>
            <a:endParaRPr b="1" sz="1500">
              <a:solidFill>
                <a:schemeClr val="accent2"/>
              </a:solidFill>
              <a:latin typeface="Lato"/>
              <a:ea typeface="Lato"/>
              <a:cs typeface="Lato"/>
              <a:sym typeface="Lato"/>
            </a:endParaRPr>
          </a:p>
          <a:p>
            <a:pPr indent="0" lvl="0" marL="0" rtl="0" algn="l">
              <a:spcBef>
                <a:spcPts val="0"/>
              </a:spcBef>
              <a:spcAft>
                <a:spcPts val="0"/>
              </a:spcAft>
              <a:buNone/>
            </a:pPr>
            <a:r>
              <a:t/>
            </a:r>
            <a:endParaRPr b="1" sz="1500">
              <a:solidFill>
                <a:schemeClr val="accent2"/>
              </a:solidFill>
              <a:latin typeface="Lato"/>
              <a:ea typeface="Lato"/>
              <a:cs typeface="Lato"/>
              <a:sym typeface="Lato"/>
            </a:endParaRPr>
          </a:p>
          <a:p>
            <a:pPr indent="0" lvl="0" marL="0" rtl="0" algn="l">
              <a:spcBef>
                <a:spcPts val="0"/>
              </a:spcBef>
              <a:spcAft>
                <a:spcPts val="0"/>
              </a:spcAft>
              <a:buNone/>
            </a:pPr>
            <a:r>
              <a:rPr b="1" lang="en-US" sz="1500">
                <a:solidFill>
                  <a:schemeClr val="accent2"/>
                </a:solidFill>
                <a:latin typeface="Lato"/>
                <a:ea typeface="Lato"/>
                <a:cs typeface="Lato"/>
                <a:sym typeface="Lato"/>
              </a:rPr>
              <a:t>Within OpenLMIS, logisticiens can review CCE status when planning resupply </a:t>
            </a:r>
            <a:endParaRPr sz="1500">
              <a:solidFill>
                <a:schemeClr val="accent2"/>
              </a:solidFill>
              <a:latin typeface="Lato"/>
              <a:ea typeface="Lato"/>
              <a:cs typeface="Lato"/>
              <a:sym typeface="Lato"/>
            </a:endParaRPr>
          </a:p>
        </p:txBody>
      </p:sp>
      <p:sp>
        <p:nvSpPr>
          <p:cNvPr id="242" name="Google Shape;242;p24"/>
          <p:cNvSpPr txBox="1"/>
          <p:nvPr/>
        </p:nvSpPr>
        <p:spPr>
          <a:xfrm>
            <a:off x="588800" y="4636825"/>
            <a:ext cx="3779100" cy="921000"/>
          </a:xfrm>
          <a:prstGeom prst="rect">
            <a:avLst/>
          </a:prstGeom>
          <a:noFill/>
          <a:ln>
            <a:noFill/>
          </a:ln>
        </p:spPr>
        <p:txBody>
          <a:bodyPr anchorCtr="0" anchor="t" bIns="91425" lIns="91425" spcFirstLastPara="1" rIns="91425" wrap="square" tIns="91425">
            <a:noAutofit/>
          </a:bodyPr>
          <a:lstStyle/>
          <a:p>
            <a:pPr indent="0" lvl="0" marL="0" rtl="0" algn="l">
              <a:spcBef>
                <a:spcPts val="1080"/>
              </a:spcBef>
              <a:spcAft>
                <a:spcPts val="0"/>
              </a:spcAft>
              <a:buNone/>
            </a:pPr>
            <a:r>
              <a:rPr b="1" lang="en-US">
                <a:solidFill>
                  <a:schemeClr val="accent2"/>
                </a:solidFill>
                <a:latin typeface="Lato"/>
                <a:ea typeface="Lato"/>
                <a:cs typeface="Lato"/>
                <a:sym typeface="Lato"/>
              </a:rPr>
              <a:t>Supports offline health records for all registered clients </a:t>
            </a:r>
            <a:endParaRPr b="1">
              <a:solidFill>
                <a:schemeClr val="accent2"/>
              </a:solidFill>
              <a:latin typeface="Lato"/>
              <a:ea typeface="Lato"/>
              <a:cs typeface="Lato"/>
              <a:sym typeface="Lato"/>
            </a:endParaRPr>
          </a:p>
          <a:p>
            <a:pPr indent="0" lvl="0" marL="0" rtl="0" algn="l">
              <a:spcBef>
                <a:spcPts val="1080"/>
              </a:spcBef>
              <a:spcAft>
                <a:spcPts val="0"/>
              </a:spcAft>
              <a:buNone/>
            </a:pPr>
            <a:r>
              <a:rPr b="1" lang="en-US">
                <a:solidFill>
                  <a:schemeClr val="accent2"/>
                </a:solidFill>
                <a:latin typeface="Lato"/>
                <a:ea typeface="Lato"/>
                <a:cs typeface="Lato"/>
                <a:sym typeface="Lato"/>
              </a:rPr>
              <a:t>Manages stock and is able to match the client to commodity disbursement </a:t>
            </a:r>
            <a:endParaRPr b="1" sz="1500">
              <a:solidFill>
                <a:schemeClr val="accent2"/>
              </a:solidFill>
              <a:latin typeface="Lato"/>
              <a:ea typeface="Lato"/>
              <a:cs typeface="Lato"/>
              <a:sym typeface="Lato"/>
            </a:endParaRPr>
          </a:p>
          <a:p>
            <a:pPr indent="0" lvl="0" marL="0" rtl="0" algn="l">
              <a:spcBef>
                <a:spcPts val="0"/>
              </a:spcBef>
              <a:spcAft>
                <a:spcPts val="0"/>
              </a:spcAft>
              <a:buNone/>
            </a:pPr>
            <a:r>
              <a:t/>
            </a:r>
            <a:endParaRPr sz="1500">
              <a:solidFill>
                <a:schemeClr val="accent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5"/>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b="1" lang="en-US" sz="1200">
                <a:solidFill>
                  <a:schemeClr val="lt2"/>
                </a:solidFill>
                <a:latin typeface="Trebuchet MS"/>
                <a:ea typeface="Trebuchet MS"/>
                <a:cs typeface="Trebuchet MS"/>
                <a:sym typeface="Trebuchet MS"/>
              </a:rPr>
              <a:t>‹#›</a:t>
            </a:fld>
            <a:endParaRPr b="1" sz="1200">
              <a:solidFill>
                <a:schemeClr val="lt2"/>
              </a:solidFill>
              <a:latin typeface="Trebuchet MS"/>
              <a:ea typeface="Trebuchet MS"/>
              <a:cs typeface="Trebuchet MS"/>
              <a:sym typeface="Trebuchet MS"/>
            </a:endParaRPr>
          </a:p>
        </p:txBody>
      </p:sp>
      <p:pic>
        <p:nvPicPr>
          <p:cNvPr id="248" name="Google Shape;248;p25"/>
          <p:cNvPicPr preferRelativeResize="0"/>
          <p:nvPr/>
        </p:nvPicPr>
        <p:blipFill rotWithShape="1">
          <a:blip r:embed="rId3">
            <a:alphaModFix/>
          </a:blip>
          <a:srcRect b="0" l="17620" r="0" t="0"/>
          <a:stretch/>
        </p:blipFill>
        <p:spPr>
          <a:xfrm>
            <a:off x="-22034" y="-14269"/>
            <a:ext cx="9166031" cy="6872271"/>
          </a:xfrm>
          <a:prstGeom prst="rect">
            <a:avLst/>
          </a:prstGeom>
          <a:noFill/>
          <a:ln>
            <a:noFill/>
          </a:ln>
        </p:spPr>
      </p:pic>
      <p:sp>
        <p:nvSpPr>
          <p:cNvPr id="249" name="Google Shape;249;p25"/>
          <p:cNvSpPr txBox="1"/>
          <p:nvPr/>
        </p:nvSpPr>
        <p:spPr>
          <a:xfrm>
            <a:off x="2251575" y="1838450"/>
            <a:ext cx="44514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6000">
                <a:solidFill>
                  <a:schemeClr val="lt1"/>
                </a:solidFill>
                <a:latin typeface="Lato"/>
                <a:ea typeface="Lato"/>
                <a:cs typeface="Lato"/>
                <a:sym typeface="Lato"/>
              </a:rPr>
              <a:t>Impact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26"/>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56" name="Google Shape;256;p26"/>
          <p:cNvSpPr txBox="1"/>
          <p:nvPr/>
        </p:nvSpPr>
        <p:spPr>
          <a:xfrm>
            <a:off x="0" y="706582"/>
            <a:ext cx="9144000" cy="6151500"/>
          </a:xfrm>
          <a:prstGeom prst="rect">
            <a:avLst/>
          </a:prstGeom>
          <a:solidFill>
            <a:srgbClr val="CCCCCC"/>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6"/>
          <p:cNvSpPr txBox="1"/>
          <p:nvPr/>
        </p:nvSpPr>
        <p:spPr>
          <a:xfrm>
            <a:off x="70275" y="2477988"/>
            <a:ext cx="2104500" cy="1270800"/>
          </a:xfrm>
          <a:prstGeom prst="rect">
            <a:avLst/>
          </a:prstGeom>
          <a:solidFill>
            <a:srgbClr val="666666"/>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rgbClr val="FFFFFF"/>
                </a:solidFill>
                <a:latin typeface="Lato"/>
                <a:ea typeface="Lato"/>
                <a:cs typeface="Lato"/>
                <a:sym typeface="Lato"/>
              </a:rPr>
              <a:t>OpenLMIS </a:t>
            </a:r>
            <a:r>
              <a:rPr b="1" lang="en-US">
                <a:solidFill>
                  <a:srgbClr val="FFFFFF"/>
                </a:solidFill>
                <a:latin typeface="Lato"/>
                <a:ea typeface="Lato"/>
                <a:cs typeface="Lato"/>
                <a:sym typeface="Lato"/>
              </a:rPr>
              <a:t> manages logistics processes</a:t>
            </a:r>
            <a:r>
              <a:rPr b="1" i="0" lang="en-US" sz="1400" u="none" cap="none" strike="noStrike">
                <a:solidFill>
                  <a:srgbClr val="FFFFFF"/>
                </a:solidFill>
                <a:latin typeface="Lato"/>
                <a:ea typeface="Lato"/>
                <a:cs typeface="Lato"/>
                <a:sym typeface="Lato"/>
              </a:rPr>
              <a:t> for over</a:t>
            </a:r>
            <a:r>
              <a:rPr b="1" i="0" lang="en-US" sz="1800" u="none" cap="none" strike="noStrike">
                <a:solidFill>
                  <a:srgbClr val="FFFFFF"/>
                </a:solidFill>
                <a:latin typeface="Lato"/>
                <a:ea typeface="Lato"/>
                <a:cs typeface="Lato"/>
                <a:sym typeface="Lato"/>
              </a:rPr>
              <a:t> 1</a:t>
            </a:r>
            <a:r>
              <a:rPr b="1" lang="en-US" sz="1800">
                <a:solidFill>
                  <a:srgbClr val="FFFFFF"/>
                </a:solidFill>
                <a:latin typeface="Lato"/>
                <a:ea typeface="Lato"/>
                <a:cs typeface="Lato"/>
                <a:sym typeface="Lato"/>
              </a:rPr>
              <a:t>1</a:t>
            </a:r>
            <a:r>
              <a:rPr b="1" i="0" lang="en-US" sz="1800" u="none" cap="none" strike="noStrike">
                <a:solidFill>
                  <a:srgbClr val="FFFFFF"/>
                </a:solidFill>
                <a:latin typeface="Lato"/>
                <a:ea typeface="Lato"/>
                <a:cs typeface="Lato"/>
                <a:sym typeface="Lato"/>
              </a:rPr>
              <a:t>,000</a:t>
            </a:r>
            <a:r>
              <a:rPr b="1" i="0" lang="en-US" sz="1400" u="none" cap="none" strike="noStrike">
                <a:solidFill>
                  <a:srgbClr val="FFFFFF"/>
                </a:solidFill>
                <a:latin typeface="Lato"/>
                <a:ea typeface="Lato"/>
                <a:cs typeface="Lato"/>
                <a:sym typeface="Lato"/>
              </a:rPr>
              <a:t> health facilities across Africa</a:t>
            </a:r>
            <a:br>
              <a:rPr b="1" i="0" lang="en-US" sz="1400" u="none" cap="none" strike="noStrike">
                <a:solidFill>
                  <a:srgbClr val="FFFFFF"/>
                </a:solidFill>
                <a:latin typeface="Lato"/>
                <a:ea typeface="Lato"/>
                <a:cs typeface="Lato"/>
                <a:sym typeface="Lato"/>
              </a:rPr>
            </a:br>
            <a:endParaRPr b="1" i="0" sz="14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6"/>
          <p:cNvSpPr txBox="1"/>
          <p:nvPr/>
        </p:nvSpPr>
        <p:spPr>
          <a:xfrm>
            <a:off x="70275" y="919849"/>
            <a:ext cx="2104500" cy="795300"/>
          </a:xfrm>
          <a:prstGeom prst="rect">
            <a:avLst/>
          </a:prstGeom>
          <a:solidFill>
            <a:schemeClr val="accent2"/>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en-US" sz="1400" u="none" cap="none" strike="noStrike">
                <a:solidFill>
                  <a:srgbClr val="FFFFFF"/>
                </a:solidFill>
                <a:latin typeface="Lato"/>
                <a:ea typeface="Lato"/>
                <a:cs typeface="Lato"/>
                <a:sym typeface="Lato"/>
              </a:rPr>
              <a:t>Through</a:t>
            </a:r>
            <a:r>
              <a:rPr b="1" i="0" lang="en-US" sz="1800" u="none" cap="none" strike="noStrike">
                <a:solidFill>
                  <a:srgbClr val="FFFFFF"/>
                </a:solidFill>
                <a:latin typeface="Lato"/>
                <a:ea typeface="Lato"/>
                <a:cs typeface="Lato"/>
                <a:sym typeface="Lato"/>
              </a:rPr>
              <a:t> 9 </a:t>
            </a:r>
            <a:r>
              <a:rPr b="1" i="0" lang="en-US" sz="1400" u="none" cap="none" strike="noStrike">
                <a:solidFill>
                  <a:srgbClr val="FFFFFF"/>
                </a:solidFill>
                <a:latin typeface="Lato"/>
                <a:ea typeface="Lato"/>
                <a:cs typeface="Lato"/>
                <a:sym typeface="Lato"/>
              </a:rPr>
              <a:t>implementations</a:t>
            </a:r>
            <a:br>
              <a:rPr b="1" i="0" lang="en-US" sz="1400" u="none" cap="none" strike="noStrike">
                <a:solidFill>
                  <a:srgbClr val="FFFFFF"/>
                </a:solidFill>
                <a:latin typeface="Lato"/>
                <a:ea typeface="Lato"/>
                <a:cs typeface="Lato"/>
                <a:sym typeface="Lato"/>
              </a:rPr>
            </a:br>
            <a:endParaRPr b="1" i="0" sz="1400" u="none" cap="none" strike="noStrike">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6"/>
          <p:cNvSpPr/>
          <p:nvPr/>
        </p:nvSpPr>
        <p:spPr>
          <a:xfrm>
            <a:off x="987075" y="1836410"/>
            <a:ext cx="270900" cy="406200"/>
          </a:xfrm>
          <a:prstGeom prst="downArrow">
            <a:avLst>
              <a:gd fmla="val 50000" name="adj1"/>
              <a:gd fmla="val 67524" name="adj2"/>
            </a:avLst>
          </a:prstGeom>
          <a:solidFill>
            <a:srgbClr val="6666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6"/>
          <p:cNvSpPr/>
          <p:nvPr/>
        </p:nvSpPr>
        <p:spPr>
          <a:xfrm>
            <a:off x="987075" y="3978510"/>
            <a:ext cx="270900" cy="406200"/>
          </a:xfrm>
          <a:prstGeom prst="downArrow">
            <a:avLst>
              <a:gd fmla="val 50000" name="adj1"/>
              <a:gd fmla="val 67524" name="adj2"/>
            </a:avLst>
          </a:prstGeom>
          <a:solidFill>
            <a:srgbClr val="6666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6"/>
          <p:cNvSpPr txBox="1"/>
          <p:nvPr/>
        </p:nvSpPr>
        <p:spPr>
          <a:xfrm>
            <a:off x="70275" y="4539850"/>
            <a:ext cx="2104500" cy="2091000"/>
          </a:xfrm>
          <a:prstGeom prst="rect">
            <a:avLst/>
          </a:prstGeom>
          <a:solidFill>
            <a:srgbClr val="FFD966"/>
          </a:solid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lang="en-US" sz="1800">
                <a:solidFill>
                  <a:srgbClr val="666666"/>
                </a:solidFill>
                <a:latin typeface="Lato"/>
                <a:ea typeface="Lato"/>
                <a:cs typeface="Lato"/>
                <a:sym typeface="Lato"/>
              </a:rPr>
              <a:t>Increasing</a:t>
            </a:r>
            <a:r>
              <a:rPr b="1" lang="en-US">
                <a:solidFill>
                  <a:srgbClr val="666666"/>
                </a:solidFill>
                <a:latin typeface="Lato"/>
                <a:ea typeface="Lato"/>
                <a:cs typeface="Lato"/>
                <a:sym typeface="Lato"/>
              </a:rPr>
              <a:t> </a:t>
            </a:r>
            <a:br>
              <a:rPr b="1" lang="en-US">
                <a:solidFill>
                  <a:srgbClr val="666666"/>
                </a:solidFill>
                <a:latin typeface="Lato"/>
                <a:ea typeface="Lato"/>
                <a:cs typeface="Lato"/>
                <a:sym typeface="Lato"/>
              </a:rPr>
            </a:br>
            <a:r>
              <a:rPr b="1" lang="en-US" sz="1600">
                <a:solidFill>
                  <a:srgbClr val="666666"/>
                </a:solidFill>
                <a:latin typeface="Lato"/>
                <a:ea typeface="Lato"/>
                <a:cs typeface="Lato"/>
                <a:sym typeface="Lato"/>
              </a:rPr>
              <a:t>data visibility and timeliness</a:t>
            </a:r>
            <a:br>
              <a:rPr b="1" lang="en-US" sz="1600">
                <a:solidFill>
                  <a:srgbClr val="666666"/>
                </a:solidFill>
                <a:latin typeface="Lato"/>
                <a:ea typeface="Lato"/>
                <a:cs typeface="Lato"/>
                <a:sym typeface="Lato"/>
              </a:rPr>
            </a:br>
            <a:endParaRPr b="1">
              <a:solidFill>
                <a:srgbClr val="666666"/>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1" lang="en-US" sz="1800">
                <a:solidFill>
                  <a:srgbClr val="666666"/>
                </a:solidFill>
                <a:latin typeface="Lato"/>
                <a:ea typeface="Lato"/>
                <a:cs typeface="Lato"/>
                <a:sym typeface="Lato"/>
              </a:rPr>
              <a:t>Reducing</a:t>
            </a:r>
            <a:r>
              <a:rPr b="1" lang="en-US" sz="1600">
                <a:solidFill>
                  <a:srgbClr val="666666"/>
                </a:solidFill>
                <a:latin typeface="Lato"/>
                <a:ea typeface="Lato"/>
                <a:cs typeface="Lato"/>
                <a:sym typeface="Lato"/>
              </a:rPr>
              <a:t> </a:t>
            </a:r>
            <a:endParaRPr b="1" sz="1600">
              <a:solidFill>
                <a:srgbClr val="666666"/>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1" lang="en-US" sz="1600">
                <a:solidFill>
                  <a:srgbClr val="666666"/>
                </a:solidFill>
                <a:latin typeface="Lato"/>
                <a:ea typeface="Lato"/>
                <a:cs typeface="Lato"/>
                <a:sym typeface="Lato"/>
              </a:rPr>
              <a:t>stockout frequency and duration</a:t>
            </a:r>
            <a:br>
              <a:rPr b="1" i="0" lang="en-US" sz="1400" u="none" cap="none" strike="noStrike">
                <a:solidFill>
                  <a:srgbClr val="434343"/>
                </a:solidFill>
                <a:latin typeface="Arial"/>
                <a:ea typeface="Arial"/>
                <a:cs typeface="Arial"/>
                <a:sym typeface="Arial"/>
              </a:rPr>
            </a:br>
            <a:endParaRPr b="1" i="0" sz="1400" u="none" cap="none" strike="noStrike">
              <a:solidFill>
                <a:srgbClr val="43434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2" name="Google Shape;262;p26"/>
          <p:cNvPicPr preferRelativeResize="0"/>
          <p:nvPr/>
        </p:nvPicPr>
        <p:blipFill>
          <a:blip r:embed="rId3">
            <a:alphaModFix/>
          </a:blip>
          <a:stretch>
            <a:fillRect/>
          </a:stretch>
        </p:blipFill>
        <p:spPr>
          <a:xfrm>
            <a:off x="2284025" y="75"/>
            <a:ext cx="6791404" cy="685800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300"/>
                                        <p:tgtEl>
                                          <p:spTgt spid="259"/>
                                        </p:tgtEl>
                                      </p:cBhvr>
                                    </p:animEffect>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3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27"/>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9" name="Google Shape;269;p27"/>
          <p:cNvPicPr preferRelativeResize="0"/>
          <p:nvPr/>
        </p:nvPicPr>
        <p:blipFill rotWithShape="1">
          <a:blip r:embed="rId3">
            <a:alphaModFix amt="90000"/>
          </a:blip>
          <a:srcRect b="0" l="0" r="11111" t="0"/>
          <a:stretch/>
        </p:blipFill>
        <p:spPr>
          <a:xfrm>
            <a:off x="0" y="25"/>
            <a:ext cx="9144000" cy="6857996"/>
          </a:xfrm>
          <a:prstGeom prst="rect">
            <a:avLst/>
          </a:prstGeom>
          <a:noFill/>
          <a:ln>
            <a:noFill/>
          </a:ln>
        </p:spPr>
      </p:pic>
      <p:sp>
        <p:nvSpPr>
          <p:cNvPr id="270" name="Google Shape;270;p27"/>
          <p:cNvSpPr/>
          <p:nvPr/>
        </p:nvSpPr>
        <p:spPr>
          <a:xfrm>
            <a:off x="-10950" y="0"/>
            <a:ext cx="9165900" cy="68580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71" name="Google Shape;271;p27"/>
          <p:cNvSpPr txBox="1"/>
          <p:nvPr/>
        </p:nvSpPr>
        <p:spPr>
          <a:xfrm>
            <a:off x="412425" y="1929000"/>
            <a:ext cx="85506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lang="en-US" sz="3600">
                <a:solidFill>
                  <a:srgbClr val="FFFFFF"/>
                </a:solidFill>
                <a:latin typeface="Lato"/>
                <a:ea typeface="Lato"/>
                <a:cs typeface="Lato"/>
                <a:sym typeface="Lato"/>
              </a:rPr>
              <a:t>OpenLMIS makes it easier for me to elaborate reports at the end of each distribution.  </a:t>
            </a:r>
            <a:endParaRPr sz="3600">
              <a:solidFill>
                <a:srgbClr val="FFFFFF"/>
              </a:solidFill>
              <a:latin typeface="Lato"/>
              <a:ea typeface="Lato"/>
              <a:cs typeface="Lato"/>
              <a:sym typeface="Lato"/>
            </a:endParaRPr>
          </a:p>
          <a:p>
            <a:pPr indent="0" lvl="0" marL="3200400" marR="0" rtl="0" algn="l">
              <a:lnSpc>
                <a:spcPct val="100000"/>
              </a:lnSpc>
              <a:spcBef>
                <a:spcPts val="0"/>
              </a:spcBef>
              <a:spcAft>
                <a:spcPts val="0"/>
              </a:spcAft>
              <a:buClr>
                <a:srgbClr val="000000"/>
              </a:buClr>
              <a:buSzPts val="2200"/>
              <a:buFont typeface="Arial"/>
              <a:buNone/>
            </a:pPr>
            <a:r>
              <a:rPr lang="en-US" sz="3000">
                <a:solidFill>
                  <a:srgbClr val="FFFFFF"/>
                </a:solidFill>
                <a:latin typeface="Lato"/>
                <a:ea typeface="Lato"/>
                <a:cs typeface="Lato"/>
                <a:sym typeface="Lato"/>
              </a:rPr>
              <a:t>Mumino Amisse, Provincial EPI Manager (Cabo Delgado) </a:t>
            </a:r>
            <a:endParaRPr b="1" sz="3000" u="none" cap="none" strike="noStrike">
              <a:solidFill>
                <a:srgbClr val="FFFFFF"/>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pic>
        <p:nvPicPr>
          <p:cNvPr id="277" name="Google Shape;277;p28"/>
          <p:cNvPicPr preferRelativeResize="0"/>
          <p:nvPr/>
        </p:nvPicPr>
        <p:blipFill rotWithShape="1">
          <a:blip r:embed="rId3">
            <a:alphaModFix amt="90000"/>
          </a:blip>
          <a:srcRect b="0" l="0" r="9950" t="0"/>
          <a:stretch/>
        </p:blipFill>
        <p:spPr>
          <a:xfrm>
            <a:off x="0" y="0"/>
            <a:ext cx="9144000" cy="6857996"/>
          </a:xfrm>
          <a:prstGeom prst="rect">
            <a:avLst/>
          </a:prstGeom>
          <a:noFill/>
          <a:ln>
            <a:noFill/>
          </a:ln>
        </p:spPr>
      </p:pic>
      <p:sp>
        <p:nvSpPr>
          <p:cNvPr id="278" name="Google Shape;278;p28"/>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79" name="Google Shape;279;p28"/>
          <p:cNvSpPr/>
          <p:nvPr/>
        </p:nvSpPr>
        <p:spPr>
          <a:xfrm>
            <a:off x="-10950" y="0"/>
            <a:ext cx="9165900" cy="68910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sz="3600">
              <a:solidFill>
                <a:srgbClr val="FFFFFF"/>
              </a:solidFill>
              <a:latin typeface="Lato"/>
              <a:ea typeface="Lato"/>
              <a:cs typeface="Lato"/>
              <a:sym typeface="Lato"/>
            </a:endParaRPr>
          </a:p>
        </p:txBody>
      </p:sp>
      <p:sp>
        <p:nvSpPr>
          <p:cNvPr id="280" name="Google Shape;280;p28"/>
          <p:cNvSpPr txBox="1"/>
          <p:nvPr/>
        </p:nvSpPr>
        <p:spPr>
          <a:xfrm>
            <a:off x="312675" y="1194200"/>
            <a:ext cx="8778300" cy="4307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US" sz="3000">
                <a:solidFill>
                  <a:srgbClr val="FFFFFF"/>
                </a:solidFill>
                <a:latin typeface="Lato"/>
                <a:ea typeface="Lato"/>
                <a:cs typeface="Lato"/>
                <a:sym typeface="Lato"/>
              </a:rPr>
              <a:t>With </a:t>
            </a:r>
            <a:r>
              <a:rPr lang="en-US" sz="3000">
                <a:solidFill>
                  <a:srgbClr val="FFFFFF"/>
                </a:solidFill>
                <a:latin typeface="Lato"/>
                <a:ea typeface="Lato"/>
                <a:cs typeface="Lato"/>
                <a:sym typeface="Lato"/>
              </a:rPr>
              <a:t>OpenLMIS we have an accurate view of actual consumption. Before, it was hard to know what we actually needed.  Having access to this data has helped to reduce stockouts and also address the issue of overstocking.”</a:t>
            </a:r>
            <a:endParaRPr sz="3000">
              <a:solidFill>
                <a:srgbClr val="FFFFFF"/>
              </a:solidFill>
              <a:latin typeface="Lato"/>
              <a:ea typeface="Lato"/>
              <a:cs typeface="Lato"/>
              <a:sym typeface="Lato"/>
            </a:endParaRPr>
          </a:p>
          <a:p>
            <a:pPr indent="0" lvl="0" marL="4114800" marR="0" rtl="0" algn="l">
              <a:lnSpc>
                <a:spcPct val="115000"/>
              </a:lnSpc>
              <a:spcBef>
                <a:spcPts val="0"/>
              </a:spcBef>
              <a:spcAft>
                <a:spcPts val="0"/>
              </a:spcAft>
              <a:buClr>
                <a:srgbClr val="000000"/>
              </a:buClr>
              <a:buSzPts val="1100"/>
              <a:buFont typeface="Arial"/>
              <a:buNone/>
            </a:pPr>
            <a:r>
              <a:rPr lang="en-US" sz="2800">
                <a:solidFill>
                  <a:srgbClr val="FFFFFF"/>
                </a:solidFill>
                <a:latin typeface="Lato"/>
                <a:ea typeface="Lato"/>
                <a:cs typeface="Lato"/>
                <a:sym typeface="Lato"/>
              </a:rPr>
              <a:t>Provincial Medical Chief, Mozambique (Bertur Alface) </a:t>
            </a:r>
            <a:endParaRPr sz="2800">
              <a:solidFill>
                <a:srgbClr val="FFFFFF"/>
              </a:solidFill>
              <a:latin typeface="Lato"/>
              <a:ea typeface="Lato"/>
              <a:cs typeface="Lato"/>
              <a:sym typeface="Lato"/>
            </a:endParaRPr>
          </a:p>
          <a:p>
            <a:pPr indent="457200" lvl="0" marL="3200400" marR="0" rtl="0" algn="l">
              <a:lnSpc>
                <a:spcPct val="115000"/>
              </a:lnSpc>
              <a:spcBef>
                <a:spcPts val="0"/>
              </a:spcBef>
              <a:spcAft>
                <a:spcPts val="0"/>
              </a:spcAft>
              <a:buClr>
                <a:srgbClr val="000000"/>
              </a:buClr>
              <a:buSzPts val="1100"/>
              <a:buFont typeface="Arial"/>
              <a:buNone/>
            </a:pPr>
            <a:r>
              <a:t/>
            </a:r>
            <a:endParaRPr sz="3600">
              <a:solidFill>
                <a:srgbClr val="FFFFFF"/>
              </a:solidFill>
              <a:latin typeface="Lato"/>
              <a:ea typeface="Lato"/>
              <a:cs typeface="Lato"/>
              <a:sym typeface="Lato"/>
            </a:endParaRPr>
          </a:p>
          <a:p>
            <a:pPr indent="0" lvl="0" marL="0" marR="0" rtl="0" algn="l">
              <a:lnSpc>
                <a:spcPct val="115000"/>
              </a:lnSpc>
              <a:spcBef>
                <a:spcPts val="0"/>
              </a:spcBef>
              <a:spcAft>
                <a:spcPts val="0"/>
              </a:spcAft>
              <a:buClr>
                <a:srgbClr val="000000"/>
              </a:buClr>
              <a:buSzPts val="2700"/>
              <a:buFont typeface="Arial"/>
              <a:buNone/>
            </a:pPr>
            <a:r>
              <a:t/>
            </a:r>
            <a:endParaRPr b="1" i="1" sz="2700">
              <a:solidFill>
                <a:srgbClr val="FFFFFF"/>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700"/>
              <a:buFont typeface="Arial"/>
              <a:buNone/>
            </a:pPr>
            <a:r>
              <a:t/>
            </a:r>
            <a:endParaRPr b="1" i="0" sz="2200" u="none" cap="none" strike="noStrik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grpSp>
        <p:nvGrpSpPr>
          <p:cNvPr id="286" name="Google Shape;286;p29"/>
          <p:cNvGrpSpPr/>
          <p:nvPr/>
        </p:nvGrpSpPr>
        <p:grpSpPr>
          <a:xfrm>
            <a:off x="-66" y="1160089"/>
            <a:ext cx="9144131" cy="5064592"/>
            <a:chOff x="-66" y="1160026"/>
            <a:chExt cx="9144131" cy="5208878"/>
          </a:xfrm>
        </p:grpSpPr>
        <p:pic>
          <p:nvPicPr>
            <p:cNvPr id="287" name="Google Shape;287;p29"/>
            <p:cNvPicPr preferRelativeResize="0"/>
            <p:nvPr/>
          </p:nvPicPr>
          <p:blipFill rotWithShape="1">
            <a:blip r:embed="rId3">
              <a:alphaModFix/>
            </a:blip>
            <a:srcRect b="0" l="0" r="5669" t="0"/>
            <a:stretch/>
          </p:blipFill>
          <p:spPr>
            <a:xfrm>
              <a:off x="-66" y="1160026"/>
              <a:ext cx="9144131" cy="5208878"/>
            </a:xfrm>
            <a:prstGeom prst="rect">
              <a:avLst/>
            </a:prstGeom>
            <a:noFill/>
            <a:ln>
              <a:noFill/>
            </a:ln>
          </p:spPr>
        </p:pic>
        <p:sp>
          <p:nvSpPr>
            <p:cNvPr id="288" name="Google Shape;288;p29"/>
            <p:cNvSpPr/>
            <p:nvPr/>
          </p:nvSpPr>
          <p:spPr>
            <a:xfrm>
              <a:off x="0" y="1160395"/>
              <a:ext cx="9144000" cy="5208000"/>
            </a:xfrm>
            <a:prstGeom prst="rect">
              <a:avLst/>
            </a:prstGeom>
            <a:solidFill>
              <a:srgbClr val="A6A6A6">
                <a:alpha val="705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Trebuchet MS"/>
                <a:ea typeface="Trebuchet MS"/>
                <a:cs typeface="Trebuchet MS"/>
                <a:sym typeface="Trebuchet MS"/>
              </a:endParaRPr>
            </a:p>
          </p:txBody>
        </p:sp>
      </p:grpSp>
      <p:sp>
        <p:nvSpPr>
          <p:cNvPr id="289" name="Google Shape;289;p29"/>
          <p:cNvSpPr txBox="1"/>
          <p:nvPr>
            <p:ph type="title"/>
          </p:nvPr>
        </p:nvSpPr>
        <p:spPr>
          <a:xfrm>
            <a:off x="195675" y="82650"/>
            <a:ext cx="8687100" cy="1070100"/>
          </a:xfrm>
          <a:prstGeom prst="rect">
            <a:avLst/>
          </a:prstGeom>
          <a:noFill/>
          <a:ln>
            <a:noFill/>
          </a:ln>
        </p:spPr>
        <p:txBody>
          <a:bodyPr anchorCtr="0" anchor="ctr" bIns="91425" lIns="91425" spcFirstLastPara="1" rIns="91425" wrap="square" tIns="91425">
            <a:noAutofit/>
          </a:bodyPr>
          <a:lstStyle/>
          <a:p>
            <a:pPr indent="0" lvl="0" marL="0" marR="0" rtl="0" algn="l">
              <a:lnSpc>
                <a:spcPct val="103333"/>
              </a:lnSpc>
              <a:spcBef>
                <a:spcPts val="0"/>
              </a:spcBef>
              <a:spcAft>
                <a:spcPts val="0"/>
              </a:spcAft>
              <a:buClr>
                <a:schemeClr val="lt1"/>
              </a:buClr>
              <a:buSzPts val="1400"/>
              <a:buFont typeface="Trebuchet MS"/>
              <a:buNone/>
            </a:pPr>
            <a:r>
              <a:rPr i="0" lang="en-US" sz="3200" u="none" cap="none" strike="noStrike">
                <a:solidFill>
                  <a:schemeClr val="lt1"/>
                </a:solidFill>
                <a:latin typeface="Lato"/>
                <a:ea typeface="Lato"/>
                <a:cs typeface="Lato"/>
                <a:sym typeface="Lato"/>
              </a:rPr>
              <a:t>How countries have performed with OpenLMIS</a:t>
            </a:r>
            <a:endParaRPr i="0" sz="3200" u="none" cap="none" strike="noStrike">
              <a:solidFill>
                <a:schemeClr val="lt1"/>
              </a:solidFill>
              <a:latin typeface="Lato"/>
              <a:ea typeface="Lato"/>
              <a:cs typeface="Lato"/>
              <a:sym typeface="Lato"/>
            </a:endParaRPr>
          </a:p>
        </p:txBody>
      </p:sp>
      <p:sp>
        <p:nvSpPr>
          <p:cNvPr id="290" name="Google Shape;290;p29"/>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291" name="Google Shape;291;p29"/>
          <p:cNvGraphicFramePr/>
          <p:nvPr/>
        </p:nvGraphicFramePr>
        <p:xfrm>
          <a:off x="395850" y="1311525"/>
          <a:ext cx="3000000" cy="3000000"/>
        </p:xfrm>
        <a:graphic>
          <a:graphicData uri="http://schemas.openxmlformats.org/drawingml/2006/table">
            <a:tbl>
              <a:tblPr>
                <a:noFill/>
                <a:tableStyleId>{026FF40A-50C8-41EA-A3E2-1A9ABF9C48E4}</a:tableStyleId>
              </a:tblPr>
              <a:tblGrid>
                <a:gridCol w="2781300"/>
                <a:gridCol w="2752725"/>
                <a:gridCol w="2752725"/>
              </a:tblGrid>
              <a:tr h="833125">
                <a:tc>
                  <a:txBody>
                    <a:bodyPr>
                      <a:noAutofit/>
                    </a:bodyPr>
                    <a:lstStyle/>
                    <a:p>
                      <a:pPr indent="0" lvl="0" marL="0" rtl="0" algn="l">
                        <a:spcBef>
                          <a:spcPts val="0"/>
                        </a:spcBef>
                        <a:spcAft>
                          <a:spcPts val="0"/>
                        </a:spcAft>
                        <a:buNone/>
                      </a:pPr>
                      <a:r>
                        <a:t/>
                      </a:r>
                      <a:endParaRPr/>
                    </a:p>
                  </a:txBody>
                  <a:tcPr marT="91425" marB="91425" marR="91425" marL="91425">
                    <a:lnR cap="flat" cmpd="sng" w="19050">
                      <a:solidFill>
                        <a:srgbClr val="D9D9D9"/>
                      </a:solidFill>
                      <a:prstDash val="dot"/>
                      <a:round/>
                      <a:headEnd len="sm" w="sm" type="none"/>
                      <a:tailEnd len="sm" w="sm" type="none"/>
                    </a:lnR>
                    <a:lnB cap="flat" cmpd="sng" w="19050">
                      <a:solidFill>
                        <a:srgbClr val="D9D9D9"/>
                      </a:solidFill>
                      <a:prstDash val="dot"/>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2600">
                          <a:solidFill>
                            <a:srgbClr val="FFFFFF"/>
                          </a:solidFill>
                        </a:rPr>
                        <a:t>Without OpenLMIS</a:t>
                      </a:r>
                      <a:endParaRPr b="1" sz="2600">
                        <a:solidFill>
                          <a:srgbClr val="FFFFFF"/>
                        </a:solidFill>
                      </a:endParaRPr>
                    </a:p>
                  </a:txBody>
                  <a:tcPr marT="91425" marB="91425" marR="91425" marL="91425">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solidFill>
                      <a:srgbClr val="666666"/>
                    </a:solidFill>
                  </a:tcPr>
                </a:tc>
                <a:tc>
                  <a:txBody>
                    <a:bodyPr>
                      <a:noAutofit/>
                    </a:bodyPr>
                    <a:lstStyle/>
                    <a:p>
                      <a:pPr indent="0" lvl="0" marL="0" rtl="0" algn="ctr">
                        <a:lnSpc>
                          <a:spcPct val="115000"/>
                        </a:lnSpc>
                        <a:spcBef>
                          <a:spcPts val="0"/>
                        </a:spcBef>
                        <a:spcAft>
                          <a:spcPts val="0"/>
                        </a:spcAft>
                        <a:buNone/>
                      </a:pPr>
                      <a:r>
                        <a:rPr b="1" lang="en-US" sz="2600">
                          <a:solidFill>
                            <a:srgbClr val="FFFFFF"/>
                          </a:solidFill>
                        </a:rPr>
                        <a:t>With</a:t>
                      </a:r>
                      <a:endParaRPr b="1" sz="2600">
                        <a:solidFill>
                          <a:srgbClr val="FFFFFF"/>
                        </a:solidFill>
                      </a:endParaRPr>
                    </a:p>
                    <a:p>
                      <a:pPr indent="0" lvl="0" marL="0" rtl="0" algn="ctr">
                        <a:lnSpc>
                          <a:spcPct val="115000"/>
                        </a:lnSpc>
                        <a:spcBef>
                          <a:spcPts val="0"/>
                        </a:spcBef>
                        <a:spcAft>
                          <a:spcPts val="0"/>
                        </a:spcAft>
                        <a:buNone/>
                      </a:pPr>
                      <a:r>
                        <a:rPr b="1" lang="en-US" sz="2600">
                          <a:solidFill>
                            <a:srgbClr val="FFFFFF"/>
                          </a:solidFill>
                        </a:rPr>
                        <a:t>OpenLMIS</a:t>
                      </a:r>
                      <a:endParaRPr b="1" sz="2600">
                        <a:solidFill>
                          <a:srgbClr val="FFFFFF"/>
                        </a:solidFill>
                      </a:endParaRPr>
                    </a:p>
                  </a:txBody>
                  <a:tcPr marT="91425" marB="91425" marR="91425" marL="91425">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solidFill>
                      <a:schemeClr val="accent2"/>
                    </a:solidFill>
                  </a:tcPr>
                </a:tc>
              </a:tr>
              <a:tr h="1668750">
                <a:tc>
                  <a:txBody>
                    <a:bodyPr>
                      <a:noAutofit/>
                    </a:bodyPr>
                    <a:lstStyle/>
                    <a:p>
                      <a:pPr indent="0" lvl="0" marL="0" rtl="0" algn="ctr">
                        <a:lnSpc>
                          <a:spcPct val="115000"/>
                        </a:lnSpc>
                        <a:spcBef>
                          <a:spcPts val="0"/>
                        </a:spcBef>
                        <a:spcAft>
                          <a:spcPts val="0"/>
                        </a:spcAft>
                        <a:buNone/>
                      </a:pPr>
                      <a:r>
                        <a:rPr b="1" lang="en-US" sz="2800">
                          <a:solidFill>
                            <a:srgbClr val="FFFFFF"/>
                          </a:solidFill>
                        </a:rPr>
                        <a:t>Time taken to perform order calculations</a:t>
                      </a:r>
                      <a:endParaRPr b="1" sz="2800">
                        <a:solidFill>
                          <a:srgbClr val="FFFFFF"/>
                        </a:solidFill>
                      </a:endParaRPr>
                    </a:p>
                  </a:txBody>
                  <a:tcPr marT="91425" marB="91425" marR="91425" marL="91425" anchor="ctr">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4400">
                          <a:solidFill>
                            <a:srgbClr val="FFFFFF"/>
                          </a:solidFill>
                        </a:rPr>
                        <a:t>3 hours</a:t>
                      </a:r>
                      <a:endParaRPr b="1" sz="4400">
                        <a:solidFill>
                          <a:srgbClr val="FFFFFF"/>
                        </a:solidFill>
                      </a:endParaRPr>
                    </a:p>
                  </a:txBody>
                  <a:tcPr marT="91425" marB="91425" marR="91425" marL="91425" anchor="ctr">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4400">
                          <a:solidFill>
                            <a:srgbClr val="FFFFFF"/>
                          </a:solidFill>
                        </a:rPr>
                        <a:t>1 minute</a:t>
                      </a:r>
                      <a:endParaRPr b="1" sz="4400">
                        <a:solidFill>
                          <a:srgbClr val="FFFFFF"/>
                        </a:solidFill>
                      </a:endParaRPr>
                    </a:p>
                  </a:txBody>
                  <a:tcPr marT="91425" marB="91425" marR="91425" marL="91425" anchor="ctr">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tcPr>
                </a:tc>
              </a:tr>
              <a:tr h="1668750">
                <a:tc>
                  <a:txBody>
                    <a:bodyPr>
                      <a:noAutofit/>
                    </a:bodyPr>
                    <a:lstStyle/>
                    <a:p>
                      <a:pPr indent="0" lvl="0" marL="0" rtl="0" algn="ctr">
                        <a:lnSpc>
                          <a:spcPct val="115000"/>
                        </a:lnSpc>
                        <a:spcBef>
                          <a:spcPts val="0"/>
                        </a:spcBef>
                        <a:spcAft>
                          <a:spcPts val="0"/>
                        </a:spcAft>
                        <a:buNone/>
                      </a:pPr>
                      <a:r>
                        <a:rPr b="1" lang="en-US" sz="2800">
                          <a:solidFill>
                            <a:srgbClr val="FFFFFF"/>
                          </a:solidFill>
                        </a:rPr>
                        <a:t>Stockout rates</a:t>
                      </a:r>
                      <a:endParaRPr b="1" sz="2800">
                        <a:solidFill>
                          <a:srgbClr val="FFFFFF"/>
                        </a:solidFill>
                      </a:endParaRPr>
                    </a:p>
                  </a:txBody>
                  <a:tcPr marT="91425" marB="91425" marR="91425" marL="91425" anchor="ctr">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4400">
                          <a:solidFill>
                            <a:srgbClr val="FFFFFF"/>
                          </a:solidFill>
                        </a:rPr>
                        <a:t>19%</a:t>
                      </a:r>
                      <a:endParaRPr b="1" sz="4400">
                        <a:solidFill>
                          <a:srgbClr val="FFFFFF"/>
                        </a:solidFill>
                      </a:endParaRPr>
                    </a:p>
                  </a:txBody>
                  <a:tcPr marT="91425" marB="91425" marR="91425" marL="91425" anchor="ctr">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en-US" sz="4400">
                          <a:solidFill>
                            <a:srgbClr val="FFFFFF"/>
                          </a:solidFill>
                        </a:rPr>
                        <a:t>5%</a:t>
                      </a:r>
                      <a:endParaRPr b="1" sz="4400">
                        <a:solidFill>
                          <a:srgbClr val="FFFFFF"/>
                        </a:solidFill>
                      </a:endParaRPr>
                    </a:p>
                  </a:txBody>
                  <a:tcPr marT="91425" marB="91425" marR="91425" marL="91425" anchor="ctr">
                    <a:lnL cap="flat" cmpd="sng" w="19050">
                      <a:solidFill>
                        <a:srgbClr val="D9D9D9"/>
                      </a:solidFill>
                      <a:prstDash val="dot"/>
                      <a:round/>
                      <a:headEnd len="sm" w="sm" type="none"/>
                      <a:tailEnd len="sm" w="sm" type="none"/>
                    </a:lnL>
                    <a:lnR cap="flat" cmpd="sng" w="19050">
                      <a:solidFill>
                        <a:srgbClr val="D9D9D9"/>
                      </a:solidFill>
                      <a:prstDash val="dot"/>
                      <a:round/>
                      <a:headEnd len="sm" w="sm" type="none"/>
                      <a:tailEnd len="sm" w="sm" type="none"/>
                    </a:lnR>
                    <a:lnT cap="flat" cmpd="sng" w="19050">
                      <a:solidFill>
                        <a:srgbClr val="D9D9D9"/>
                      </a:solidFill>
                      <a:prstDash val="dot"/>
                      <a:round/>
                      <a:headEnd len="sm" w="sm" type="none"/>
                      <a:tailEnd len="sm" w="sm" type="none"/>
                    </a:lnT>
                    <a:lnB cap="flat" cmpd="sng" w="19050">
                      <a:solidFill>
                        <a:srgbClr val="D9D9D9"/>
                      </a:solidFill>
                      <a:prstDash val="dot"/>
                      <a:round/>
                      <a:headEnd len="sm" w="sm" type="none"/>
                      <a:tailEnd len="sm" w="sm" type="none"/>
                    </a:lnB>
                  </a:tcPr>
                </a:tc>
              </a:tr>
            </a:tbl>
          </a:graphicData>
        </a:graphic>
      </p:graphicFrame>
      <p:sp>
        <p:nvSpPr>
          <p:cNvPr id="292" name="Google Shape;292;p29"/>
          <p:cNvSpPr txBox="1"/>
          <p:nvPr/>
        </p:nvSpPr>
        <p:spPr>
          <a:xfrm>
            <a:off x="104050" y="5746275"/>
            <a:ext cx="7380300" cy="4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rPr>
              <a:t>Source: User Satisfaction Survey, Mozambique, 2014</a:t>
            </a:r>
            <a:endParaRPr b="1" sz="18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0"/>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rgbClr val="989899"/>
                </a:solidFill>
                <a:latin typeface="Trebuchet MS"/>
                <a:ea typeface="Trebuchet MS"/>
                <a:cs typeface="Trebuchet MS"/>
                <a:sym typeface="Trebuchet MS"/>
              </a:rPr>
              <a:t>‹#›</a:t>
            </a:fld>
            <a:endParaRPr sz="1200">
              <a:solidFill>
                <a:srgbClr val="989899"/>
              </a:solidFill>
              <a:latin typeface="Trebuchet MS"/>
              <a:ea typeface="Trebuchet MS"/>
              <a:cs typeface="Trebuchet MS"/>
              <a:sym typeface="Trebuchet MS"/>
            </a:endParaRPr>
          </a:p>
        </p:txBody>
      </p:sp>
      <p:pic>
        <p:nvPicPr>
          <p:cNvPr id="299" name="Google Shape;299;p30"/>
          <p:cNvPicPr preferRelativeResize="0"/>
          <p:nvPr/>
        </p:nvPicPr>
        <p:blipFill rotWithShape="1">
          <a:blip r:embed="rId3">
            <a:alphaModFix amt="82000"/>
          </a:blip>
          <a:srcRect b="0" l="10474" r="0" t="0"/>
          <a:stretch/>
        </p:blipFill>
        <p:spPr>
          <a:xfrm>
            <a:off x="0" y="0"/>
            <a:ext cx="9209750" cy="6857998"/>
          </a:xfrm>
          <a:prstGeom prst="rect">
            <a:avLst/>
          </a:prstGeom>
          <a:noFill/>
          <a:ln>
            <a:noFill/>
          </a:ln>
        </p:spPr>
      </p:pic>
      <p:sp>
        <p:nvSpPr>
          <p:cNvPr id="300" name="Google Shape;300;p30"/>
          <p:cNvSpPr/>
          <p:nvPr/>
        </p:nvSpPr>
        <p:spPr>
          <a:xfrm>
            <a:off x="-10950" y="0"/>
            <a:ext cx="9209700" cy="68580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01" name="Google Shape;301;p30"/>
          <p:cNvSpPr txBox="1"/>
          <p:nvPr/>
        </p:nvSpPr>
        <p:spPr>
          <a:xfrm>
            <a:off x="2455375" y="1445975"/>
            <a:ext cx="44514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6000">
                <a:solidFill>
                  <a:srgbClr val="FFFFFF"/>
                </a:solidFill>
                <a:latin typeface="Lato"/>
                <a:ea typeface="Lato"/>
                <a:cs typeface="Lato"/>
                <a:sym typeface="Lato"/>
              </a:rPr>
              <a:t>Standards</a:t>
            </a:r>
            <a:endParaRPr>
              <a:solidFill>
                <a:srgbClr val="FFFFFF"/>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3"/>
          <p:cNvPicPr preferRelativeResize="0"/>
          <p:nvPr/>
        </p:nvPicPr>
        <p:blipFill rotWithShape="1">
          <a:blip r:embed="rId3">
            <a:alphaModFix amt="35000"/>
          </a:blip>
          <a:srcRect b="0" l="17620" r="0" t="0"/>
          <a:stretch/>
        </p:blipFill>
        <p:spPr>
          <a:xfrm>
            <a:off x="-22034" y="-14269"/>
            <a:ext cx="9166031" cy="6872271"/>
          </a:xfrm>
          <a:prstGeom prst="rect">
            <a:avLst/>
          </a:prstGeom>
          <a:noFill/>
          <a:ln>
            <a:noFill/>
          </a:ln>
        </p:spPr>
      </p:pic>
      <p:sp>
        <p:nvSpPr>
          <p:cNvPr id="97" name="Google Shape;97;p13"/>
          <p:cNvSpPr txBox="1"/>
          <p:nvPr/>
        </p:nvSpPr>
        <p:spPr>
          <a:xfrm>
            <a:off x="142475" y="0"/>
            <a:ext cx="3440400" cy="13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4800">
                <a:solidFill>
                  <a:schemeClr val="dk1"/>
                </a:solidFill>
                <a:latin typeface="Lato"/>
                <a:ea typeface="Lato"/>
                <a:cs typeface="Lato"/>
                <a:sym typeface="Lato"/>
              </a:rPr>
              <a:t>The goal</a:t>
            </a:r>
            <a:endParaRPr sz="4800">
              <a:solidFill>
                <a:schemeClr val="dk1"/>
              </a:solidFill>
              <a:latin typeface="Lato"/>
              <a:ea typeface="Lato"/>
              <a:cs typeface="Lato"/>
              <a:sym typeface="Lato"/>
            </a:endParaRPr>
          </a:p>
          <a:p>
            <a:pPr indent="457200" lvl="0" marL="0" rtl="0" algn="l">
              <a:spcBef>
                <a:spcPts val="0"/>
              </a:spcBef>
              <a:spcAft>
                <a:spcPts val="0"/>
              </a:spcAft>
              <a:buNone/>
            </a:pPr>
            <a:r>
              <a:rPr lang="en-US" sz="2400">
                <a:solidFill>
                  <a:schemeClr val="dk1"/>
                </a:solidFill>
                <a:latin typeface="Lato"/>
                <a:ea typeface="Lato"/>
                <a:cs typeface="Lato"/>
                <a:sym typeface="Lato"/>
              </a:rPr>
              <a:t>         </a:t>
            </a:r>
            <a:endParaRPr>
              <a:solidFill>
                <a:schemeClr val="dk1"/>
              </a:solidFill>
              <a:latin typeface="Lato"/>
              <a:ea typeface="Lato"/>
              <a:cs typeface="Lato"/>
              <a:sym typeface="Lato"/>
            </a:endParaRPr>
          </a:p>
        </p:txBody>
      </p:sp>
      <p:sp>
        <p:nvSpPr>
          <p:cNvPr id="98" name="Google Shape;98;p13"/>
          <p:cNvSpPr txBox="1"/>
          <p:nvPr/>
        </p:nvSpPr>
        <p:spPr>
          <a:xfrm>
            <a:off x="448200" y="1003775"/>
            <a:ext cx="8247600" cy="53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600">
                <a:solidFill>
                  <a:srgbClr val="434343"/>
                </a:solidFill>
                <a:latin typeface="Lato"/>
                <a:ea typeface="Lato"/>
                <a:cs typeface="Lato"/>
                <a:sym typeface="Lato"/>
              </a:rPr>
              <a:t>Today, I </a:t>
            </a:r>
            <a:r>
              <a:rPr b="1" lang="en-US" sz="2600">
                <a:solidFill>
                  <a:srgbClr val="434343"/>
                </a:solidFill>
                <a:latin typeface="Lato"/>
                <a:ea typeface="Lato"/>
                <a:cs typeface="Lato"/>
                <a:sym typeface="Lato"/>
              </a:rPr>
              <a:t>hope that you </a:t>
            </a:r>
            <a:r>
              <a:rPr b="1" lang="en-US" sz="2600">
                <a:solidFill>
                  <a:srgbClr val="434343"/>
                </a:solidFill>
                <a:latin typeface="Lato"/>
                <a:ea typeface="Lato"/>
                <a:cs typeface="Lato"/>
                <a:sym typeface="Lato"/>
              </a:rPr>
              <a:t>leave with a better understanding of: </a:t>
            </a:r>
            <a:endParaRPr b="1" sz="2600">
              <a:solidFill>
                <a:srgbClr val="434343"/>
              </a:solidFill>
              <a:latin typeface="Lato"/>
              <a:ea typeface="Lato"/>
              <a:cs typeface="Lato"/>
              <a:sym typeface="Lato"/>
            </a:endParaRPr>
          </a:p>
          <a:p>
            <a:pPr indent="0" lvl="0" marL="0" rtl="0" algn="l">
              <a:spcBef>
                <a:spcPts val="0"/>
              </a:spcBef>
              <a:spcAft>
                <a:spcPts val="0"/>
              </a:spcAft>
              <a:buNone/>
            </a:pPr>
            <a:r>
              <a:t/>
            </a:r>
            <a:endParaRPr b="1" sz="2400">
              <a:solidFill>
                <a:srgbClr val="434343"/>
              </a:solidFill>
              <a:latin typeface="Lato"/>
              <a:ea typeface="Lato"/>
              <a:cs typeface="Lato"/>
              <a:sym typeface="Lato"/>
            </a:endParaRPr>
          </a:p>
          <a:p>
            <a:pPr indent="-381000" lvl="0" marL="457200" rtl="0" algn="l">
              <a:spcBef>
                <a:spcPts val="0"/>
              </a:spcBef>
              <a:spcAft>
                <a:spcPts val="0"/>
              </a:spcAft>
              <a:buClr>
                <a:srgbClr val="434343"/>
              </a:buClr>
              <a:buSzPts val="2400"/>
              <a:buFont typeface="Lato"/>
              <a:buAutoNum type="arabicPeriod"/>
            </a:pPr>
            <a:r>
              <a:rPr b="1" lang="en-US" sz="2400">
                <a:solidFill>
                  <a:srgbClr val="434343"/>
                </a:solidFill>
                <a:latin typeface="Lato"/>
                <a:ea typeface="Lato"/>
                <a:cs typeface="Lato"/>
                <a:sym typeface="Lato"/>
              </a:rPr>
              <a:t>What OpenLMIS is and what is in the latest release </a:t>
            </a:r>
            <a:br>
              <a:rPr b="1" lang="en-US" sz="2400">
                <a:solidFill>
                  <a:srgbClr val="434343"/>
                </a:solidFill>
                <a:latin typeface="Lato"/>
                <a:ea typeface="Lato"/>
                <a:cs typeface="Lato"/>
                <a:sym typeface="Lato"/>
              </a:rPr>
            </a:br>
            <a:endParaRPr b="1" sz="2400">
              <a:solidFill>
                <a:srgbClr val="434343"/>
              </a:solidFill>
              <a:latin typeface="Lato"/>
              <a:ea typeface="Lato"/>
              <a:cs typeface="Lato"/>
              <a:sym typeface="Lato"/>
            </a:endParaRPr>
          </a:p>
          <a:p>
            <a:pPr indent="-381000" lvl="0" marL="457200" rtl="0" algn="l">
              <a:spcBef>
                <a:spcPts val="0"/>
              </a:spcBef>
              <a:spcAft>
                <a:spcPts val="0"/>
              </a:spcAft>
              <a:buClr>
                <a:srgbClr val="434343"/>
              </a:buClr>
              <a:buSzPts val="2400"/>
              <a:buFont typeface="Lato"/>
              <a:buAutoNum type="arabicPeriod"/>
            </a:pPr>
            <a:r>
              <a:rPr b="1" lang="en-US" sz="2400">
                <a:solidFill>
                  <a:srgbClr val="434343"/>
                </a:solidFill>
                <a:latin typeface="Lato"/>
                <a:ea typeface="Lato"/>
                <a:cs typeface="Lato"/>
                <a:sym typeface="Lato"/>
              </a:rPr>
              <a:t>Where OpenLMIS fits into a country’s information system landscape and where it can provide value </a:t>
            </a:r>
            <a:br>
              <a:rPr b="1" lang="en-US" sz="2400">
                <a:solidFill>
                  <a:srgbClr val="434343"/>
                </a:solidFill>
                <a:latin typeface="Lato"/>
                <a:ea typeface="Lato"/>
                <a:cs typeface="Lato"/>
                <a:sym typeface="Lato"/>
              </a:rPr>
            </a:br>
            <a:endParaRPr b="1" sz="2400">
              <a:solidFill>
                <a:srgbClr val="434343"/>
              </a:solidFill>
              <a:latin typeface="Lato"/>
              <a:ea typeface="Lato"/>
              <a:cs typeface="Lato"/>
              <a:sym typeface="Lato"/>
            </a:endParaRPr>
          </a:p>
          <a:p>
            <a:pPr indent="-381000" lvl="0" marL="457200" rtl="0" algn="l">
              <a:spcBef>
                <a:spcPts val="0"/>
              </a:spcBef>
              <a:spcAft>
                <a:spcPts val="0"/>
              </a:spcAft>
              <a:buClr>
                <a:srgbClr val="434343"/>
              </a:buClr>
              <a:buSzPts val="2400"/>
              <a:buFont typeface="Lato"/>
              <a:buAutoNum type="arabicPeriod"/>
            </a:pPr>
            <a:r>
              <a:rPr b="1" lang="en-US" sz="2400">
                <a:solidFill>
                  <a:srgbClr val="434343"/>
                </a:solidFill>
                <a:latin typeface="Lato"/>
                <a:ea typeface="Lato"/>
                <a:cs typeface="Lato"/>
                <a:sym typeface="Lato"/>
              </a:rPr>
              <a:t>Ways to engage with the OpenLMIS Community and learn more about potential implementation </a:t>
            </a:r>
            <a:endParaRPr b="1" sz="2400">
              <a:solidFill>
                <a:srgbClr val="434343"/>
              </a:solidFill>
              <a:latin typeface="Lato"/>
              <a:ea typeface="Lato"/>
              <a:cs typeface="Lato"/>
              <a:sym typeface="Lato"/>
            </a:endParaRPr>
          </a:p>
          <a:p>
            <a:pPr indent="0" lvl="0" marL="0" rtl="0" algn="l">
              <a:spcBef>
                <a:spcPts val="0"/>
              </a:spcBef>
              <a:spcAft>
                <a:spcPts val="0"/>
              </a:spcAft>
              <a:buNone/>
            </a:pPr>
            <a:r>
              <a:t/>
            </a:r>
            <a:endParaRPr b="1" sz="2400">
              <a:solidFill>
                <a:srgbClr val="434343"/>
              </a:solidFill>
              <a:latin typeface="Lato"/>
              <a:ea typeface="Lato"/>
              <a:cs typeface="Lato"/>
              <a:sym typeface="Lato"/>
            </a:endParaRPr>
          </a:p>
          <a:p>
            <a:pPr indent="0" lvl="0" marL="0" rtl="0" algn="l">
              <a:spcBef>
                <a:spcPts val="0"/>
              </a:spcBef>
              <a:spcAft>
                <a:spcPts val="0"/>
              </a:spcAft>
              <a:buNone/>
            </a:pPr>
            <a:r>
              <a:t/>
            </a:r>
            <a:endParaRPr b="1" sz="2200">
              <a:solidFill>
                <a:srgbClr val="0B5394"/>
              </a:solidFill>
              <a:latin typeface="Lato"/>
              <a:ea typeface="Lato"/>
              <a:cs typeface="Lato"/>
              <a:sym typeface="Lato"/>
            </a:endParaRPr>
          </a:p>
          <a:p>
            <a:pPr indent="0" lvl="0" marL="0" rtl="0" algn="l">
              <a:spcBef>
                <a:spcPts val="0"/>
              </a:spcBef>
              <a:spcAft>
                <a:spcPts val="0"/>
              </a:spcAft>
              <a:buNone/>
            </a:pPr>
            <a:r>
              <a:rPr b="1" lang="en-US" sz="2200">
                <a:solidFill>
                  <a:srgbClr val="0B5394"/>
                </a:solidFill>
                <a:latin typeface="Lato"/>
                <a:ea typeface="Lato"/>
                <a:cs typeface="Lato"/>
                <a:sym typeface="Lato"/>
              </a:rPr>
              <a:t>If I don’t meet this goal or if you’d just like to learn more, please get in touch </a:t>
            </a:r>
            <a:r>
              <a:rPr b="1" lang="en-US" sz="2200">
                <a:solidFill>
                  <a:srgbClr val="0B5394"/>
                </a:solidFill>
                <a:latin typeface="Lato"/>
                <a:ea typeface="Lato"/>
                <a:cs typeface="Lato"/>
                <a:sym typeface="Lato"/>
              </a:rPr>
              <a:t>after the presentation</a:t>
            </a:r>
            <a:endParaRPr b="1" sz="2200">
              <a:solidFill>
                <a:srgbClr val="0B5394"/>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1"/>
          <p:cNvSpPr txBox="1"/>
          <p:nvPr>
            <p:ph type="title"/>
          </p:nvPr>
        </p:nvSpPr>
        <p:spPr>
          <a:xfrm>
            <a:off x="464777" y="68128"/>
            <a:ext cx="7859100" cy="1070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a:t>Standards based interoperability</a:t>
            </a:r>
            <a:endParaRPr/>
          </a:p>
        </p:txBody>
      </p:sp>
      <p:sp>
        <p:nvSpPr>
          <p:cNvPr id="308" name="Google Shape;308;p31"/>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09" name="Google Shape;309;p31"/>
          <p:cNvPicPr preferRelativeResize="0"/>
          <p:nvPr/>
        </p:nvPicPr>
        <p:blipFill>
          <a:blip r:embed="rId3">
            <a:alphaModFix/>
          </a:blip>
          <a:stretch>
            <a:fillRect/>
          </a:stretch>
        </p:blipFill>
        <p:spPr>
          <a:xfrm>
            <a:off x="239500" y="1290625"/>
            <a:ext cx="8643300" cy="4683374"/>
          </a:xfrm>
          <a:prstGeom prst="rect">
            <a:avLst/>
          </a:prstGeom>
          <a:noFill/>
          <a:ln>
            <a:noFill/>
          </a:ln>
        </p:spPr>
      </p:pic>
      <p:pic>
        <p:nvPicPr>
          <p:cNvPr id="310" name="Google Shape;310;p31"/>
          <p:cNvPicPr preferRelativeResize="0"/>
          <p:nvPr/>
        </p:nvPicPr>
        <p:blipFill rotWithShape="1">
          <a:blip r:embed="rId4">
            <a:alphaModFix/>
          </a:blip>
          <a:srcRect b="1960" l="0" r="0" t="0"/>
          <a:stretch/>
        </p:blipFill>
        <p:spPr>
          <a:xfrm>
            <a:off x="152400" y="1290625"/>
            <a:ext cx="8839200" cy="4741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2"/>
          <p:cNvSpPr txBox="1"/>
          <p:nvPr>
            <p:ph idx="12" type="sldNum"/>
          </p:nvPr>
        </p:nvSpPr>
        <p:spPr>
          <a:xfrm>
            <a:off x="8472458" y="6217622"/>
            <a:ext cx="548700" cy="524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rgbClr val="989899"/>
                </a:solidFill>
                <a:latin typeface="Trebuchet MS"/>
                <a:ea typeface="Trebuchet MS"/>
                <a:cs typeface="Trebuchet MS"/>
                <a:sym typeface="Trebuchet MS"/>
              </a:rPr>
              <a:t>‹#›</a:t>
            </a:fld>
            <a:endParaRPr sz="1200">
              <a:solidFill>
                <a:srgbClr val="989899"/>
              </a:solidFill>
              <a:latin typeface="Trebuchet MS"/>
              <a:ea typeface="Trebuchet MS"/>
              <a:cs typeface="Trebuchet MS"/>
              <a:sym typeface="Trebuchet MS"/>
            </a:endParaRPr>
          </a:p>
        </p:txBody>
      </p:sp>
      <p:pic>
        <p:nvPicPr>
          <p:cNvPr id="317" name="Google Shape;317;p32"/>
          <p:cNvPicPr preferRelativeResize="0"/>
          <p:nvPr/>
        </p:nvPicPr>
        <p:blipFill>
          <a:blip r:embed="rId3">
            <a:alphaModFix/>
          </a:blip>
          <a:stretch>
            <a:fillRect/>
          </a:stretch>
        </p:blipFill>
        <p:spPr>
          <a:xfrm>
            <a:off x="0" y="0"/>
            <a:ext cx="9143986" cy="6858003"/>
          </a:xfrm>
          <a:prstGeom prst="rect">
            <a:avLst/>
          </a:prstGeom>
          <a:noFill/>
          <a:ln>
            <a:noFill/>
          </a:ln>
        </p:spPr>
      </p:pic>
      <p:sp>
        <p:nvSpPr>
          <p:cNvPr id="318" name="Google Shape;318;p32"/>
          <p:cNvSpPr/>
          <p:nvPr/>
        </p:nvSpPr>
        <p:spPr>
          <a:xfrm>
            <a:off x="-10950" y="0"/>
            <a:ext cx="9165900" cy="68580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19" name="Google Shape;319;p32"/>
          <p:cNvSpPr txBox="1"/>
          <p:nvPr/>
        </p:nvSpPr>
        <p:spPr>
          <a:xfrm>
            <a:off x="2226775" y="1674575"/>
            <a:ext cx="44514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6000">
                <a:solidFill>
                  <a:srgbClr val="FFFFFF"/>
                </a:solidFill>
                <a:latin typeface="Lato"/>
                <a:ea typeface="Lato"/>
                <a:cs typeface="Lato"/>
                <a:sym typeface="Lato"/>
              </a:rPr>
              <a:t>Getting </a:t>
            </a:r>
            <a:endParaRPr b="1" sz="60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b="1" lang="en-US" sz="6000">
                <a:solidFill>
                  <a:srgbClr val="FFFFFF"/>
                </a:solidFill>
                <a:latin typeface="Lato"/>
                <a:ea typeface="Lato"/>
                <a:cs typeface="Lato"/>
                <a:sym typeface="Lato"/>
              </a:rPr>
              <a:t>Involved</a:t>
            </a:r>
            <a:endParaRPr b="1" sz="6000">
              <a:solidFill>
                <a:srgbClr val="FFFFFF"/>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33"/>
          <p:cNvSpPr txBox="1"/>
          <p:nvPr>
            <p:ph type="title"/>
          </p:nvPr>
        </p:nvSpPr>
        <p:spPr>
          <a:xfrm>
            <a:off x="169152" y="-8"/>
            <a:ext cx="7859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New Support Materials</a:t>
            </a:r>
            <a:endParaRPr/>
          </a:p>
        </p:txBody>
      </p:sp>
      <p:sp>
        <p:nvSpPr>
          <p:cNvPr id="326" name="Google Shape;326;p33"/>
          <p:cNvSpPr txBox="1"/>
          <p:nvPr>
            <p:ph idx="1" type="body"/>
          </p:nvPr>
        </p:nvSpPr>
        <p:spPr>
          <a:xfrm>
            <a:off x="457200" y="1472780"/>
            <a:ext cx="8229600" cy="4439400"/>
          </a:xfrm>
          <a:prstGeom prst="rect">
            <a:avLst/>
          </a:prstGeom>
        </p:spPr>
        <p:txBody>
          <a:bodyPr anchorCtr="0" anchor="t" bIns="91425" lIns="91425" spcFirstLastPara="1" rIns="91425" wrap="square" tIns="91425">
            <a:noAutofit/>
          </a:bodyPr>
          <a:lstStyle/>
          <a:p>
            <a:pPr indent="-209550" lvl="0" marL="342900" rtl="0" algn="l">
              <a:spcBef>
                <a:spcPts val="1080"/>
              </a:spcBef>
              <a:spcAft>
                <a:spcPts val="0"/>
              </a:spcAft>
              <a:buNone/>
            </a:pPr>
            <a:r>
              <a:t/>
            </a:r>
            <a:endParaRPr/>
          </a:p>
        </p:txBody>
      </p:sp>
      <p:sp>
        <p:nvSpPr>
          <p:cNvPr id="327" name="Google Shape;327;p33"/>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28" name="Google Shape;328;p33"/>
          <p:cNvPicPr preferRelativeResize="0"/>
          <p:nvPr/>
        </p:nvPicPr>
        <p:blipFill>
          <a:blip r:embed="rId3">
            <a:alphaModFix/>
          </a:blip>
          <a:stretch>
            <a:fillRect/>
          </a:stretch>
        </p:blipFill>
        <p:spPr>
          <a:xfrm>
            <a:off x="0" y="1054788"/>
            <a:ext cx="9143999" cy="5803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4"/>
          <p:cNvSpPr txBox="1"/>
          <p:nvPr>
            <p:ph type="title"/>
          </p:nvPr>
        </p:nvSpPr>
        <p:spPr>
          <a:xfrm>
            <a:off x="464777" y="82642"/>
            <a:ext cx="7859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Getting involved</a:t>
            </a:r>
            <a:endParaRPr/>
          </a:p>
        </p:txBody>
      </p:sp>
      <p:sp>
        <p:nvSpPr>
          <p:cNvPr id="335" name="Google Shape;335;p34"/>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36" name="Google Shape;336;p34"/>
          <p:cNvSpPr txBox="1"/>
          <p:nvPr/>
        </p:nvSpPr>
        <p:spPr>
          <a:xfrm>
            <a:off x="-12725" y="1152750"/>
            <a:ext cx="4589100" cy="5116800"/>
          </a:xfrm>
          <a:prstGeom prst="rect">
            <a:avLst/>
          </a:prstGeom>
          <a:solidFill>
            <a:srgbClr val="D9D9D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ctr">
              <a:spcBef>
                <a:spcPts val="0"/>
              </a:spcBef>
              <a:spcAft>
                <a:spcPts val="0"/>
              </a:spcAft>
              <a:buNone/>
            </a:pPr>
            <a:r>
              <a:rPr b="1" lang="en-US" sz="1800">
                <a:solidFill>
                  <a:srgbClr val="434343"/>
                </a:solidFill>
                <a:latin typeface="Lato"/>
                <a:ea typeface="Lato"/>
                <a:cs typeface="Lato"/>
                <a:sym typeface="Lato"/>
              </a:rPr>
              <a:t>Contribute to the toolkit</a:t>
            </a:r>
            <a:endParaRPr b="1" sz="1800">
              <a:solidFill>
                <a:srgbClr val="434343"/>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The OpenLMIS Implementer Toolkit is </a:t>
            </a:r>
            <a:endParaRPr b="1" sz="1800">
              <a:solidFill>
                <a:srgbClr val="434343"/>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only as good as its contributors! </a:t>
            </a:r>
            <a:endParaRPr b="1" sz="1800">
              <a:solidFill>
                <a:srgbClr val="434343"/>
              </a:solidFill>
              <a:latin typeface="Lato"/>
              <a:ea typeface="Lato"/>
              <a:cs typeface="Lato"/>
              <a:sym typeface="Lato"/>
            </a:endParaRPr>
          </a:p>
          <a:p>
            <a:pPr indent="0" lvl="0" marL="0" rtl="0" algn="ctr">
              <a:spcBef>
                <a:spcPts val="0"/>
              </a:spcBef>
              <a:spcAft>
                <a:spcPts val="0"/>
              </a:spcAft>
              <a:buNone/>
            </a:pPr>
            <a:r>
              <a:t/>
            </a:r>
            <a:endParaRPr b="1" sz="1800">
              <a:solidFill>
                <a:srgbClr val="434343"/>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We welcome feedback and additional resources to help make the Toolkit a valuable and useful guide</a:t>
            </a:r>
            <a:endParaRPr b="1" sz="1800">
              <a:solidFill>
                <a:srgbClr val="434343"/>
              </a:solidFill>
              <a:latin typeface="Lato"/>
              <a:ea typeface="Lato"/>
              <a:cs typeface="Lato"/>
              <a:sym typeface="Lato"/>
            </a:endParaRPr>
          </a:p>
        </p:txBody>
      </p:sp>
      <p:sp>
        <p:nvSpPr>
          <p:cNvPr id="337" name="Google Shape;337;p34"/>
          <p:cNvSpPr txBox="1"/>
          <p:nvPr/>
        </p:nvSpPr>
        <p:spPr>
          <a:xfrm>
            <a:off x="4525100" y="1152800"/>
            <a:ext cx="4640400" cy="51168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Join the Community</a:t>
            </a:r>
            <a:endParaRPr b="1" sz="1800">
              <a:solidFill>
                <a:srgbClr val="434343"/>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What sets OpenLMIS apart is the support </a:t>
            </a:r>
            <a:endParaRPr b="1" sz="1800">
              <a:solidFill>
                <a:srgbClr val="434343"/>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of highly skilled  and experienced partners </a:t>
            </a:r>
            <a:endParaRPr b="1" sz="1800">
              <a:solidFill>
                <a:srgbClr val="434343"/>
              </a:solidFill>
              <a:latin typeface="Lato"/>
              <a:ea typeface="Lato"/>
              <a:cs typeface="Lato"/>
              <a:sym typeface="Lato"/>
            </a:endParaRPr>
          </a:p>
          <a:p>
            <a:pPr indent="0" lvl="0" marL="0" rtl="0" algn="ctr">
              <a:spcBef>
                <a:spcPts val="0"/>
              </a:spcBef>
              <a:spcAft>
                <a:spcPts val="0"/>
              </a:spcAft>
              <a:buNone/>
            </a:pPr>
            <a:r>
              <a:t/>
            </a:r>
            <a:endParaRPr b="1" sz="1800">
              <a:solidFill>
                <a:srgbClr val="434343"/>
              </a:solidFill>
              <a:latin typeface="Lato"/>
              <a:ea typeface="Lato"/>
              <a:cs typeface="Lato"/>
              <a:sym typeface="Lato"/>
            </a:endParaRPr>
          </a:p>
          <a:p>
            <a:pPr indent="0" lvl="0" marL="0" rtl="0" algn="ctr">
              <a:spcBef>
                <a:spcPts val="0"/>
              </a:spcBef>
              <a:spcAft>
                <a:spcPts val="0"/>
              </a:spcAft>
              <a:buNone/>
            </a:pPr>
            <a:r>
              <a:rPr b="1" lang="en-US" sz="1800">
                <a:solidFill>
                  <a:srgbClr val="434343"/>
                </a:solidFill>
                <a:latin typeface="Lato"/>
                <a:ea typeface="Lato"/>
                <a:cs typeface="Lato"/>
                <a:sym typeface="Lato"/>
              </a:rPr>
              <a:t>Add your voice to this growing community of global health leaders and help make OpenLMIS even better </a:t>
            </a:r>
            <a:endParaRPr b="1" sz="1800">
              <a:solidFill>
                <a:srgbClr val="434343"/>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p:txBody>
      </p:sp>
      <p:pic>
        <p:nvPicPr>
          <p:cNvPr id="338" name="Google Shape;338;p34"/>
          <p:cNvPicPr preferRelativeResize="0"/>
          <p:nvPr/>
        </p:nvPicPr>
        <p:blipFill>
          <a:blip r:embed="rId3">
            <a:alphaModFix/>
          </a:blip>
          <a:stretch>
            <a:fillRect/>
          </a:stretch>
        </p:blipFill>
        <p:spPr>
          <a:xfrm>
            <a:off x="704862" y="1601425"/>
            <a:ext cx="3153924" cy="1976051"/>
          </a:xfrm>
          <a:prstGeom prst="rect">
            <a:avLst/>
          </a:prstGeom>
          <a:noFill/>
          <a:ln cap="flat" cmpd="sng" w="9525">
            <a:solidFill>
              <a:srgbClr val="434343"/>
            </a:solidFill>
            <a:prstDash val="solid"/>
            <a:round/>
            <a:headEnd len="sm" w="sm" type="none"/>
            <a:tailEnd len="sm" w="sm" type="none"/>
          </a:ln>
        </p:spPr>
      </p:pic>
      <p:pic>
        <p:nvPicPr>
          <p:cNvPr id="339" name="Google Shape;339;p34"/>
          <p:cNvPicPr preferRelativeResize="0"/>
          <p:nvPr/>
        </p:nvPicPr>
        <p:blipFill>
          <a:blip r:embed="rId4">
            <a:alphaModFix/>
          </a:blip>
          <a:stretch>
            <a:fillRect/>
          </a:stretch>
        </p:blipFill>
        <p:spPr>
          <a:xfrm>
            <a:off x="5373562" y="1601421"/>
            <a:ext cx="3079920" cy="1976051"/>
          </a:xfrm>
          <a:prstGeom prst="rect">
            <a:avLst/>
          </a:prstGeom>
          <a:noFill/>
          <a:ln cap="flat" cmpd="sng" w="9525">
            <a:solidFill>
              <a:srgbClr val="434343"/>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35"/>
          <p:cNvSpPr txBox="1"/>
          <p:nvPr>
            <p:ph type="title"/>
          </p:nvPr>
        </p:nvSpPr>
        <p:spPr>
          <a:xfrm>
            <a:off x="159977" y="82642"/>
            <a:ext cx="7859100" cy="107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Learning more</a:t>
            </a:r>
            <a:endParaRPr/>
          </a:p>
        </p:txBody>
      </p:sp>
      <p:sp>
        <p:nvSpPr>
          <p:cNvPr id="346" name="Google Shape;346;p35"/>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47" name="Google Shape;347;p35"/>
          <p:cNvPicPr preferRelativeResize="0"/>
          <p:nvPr/>
        </p:nvPicPr>
        <p:blipFill rotWithShape="1">
          <a:blip r:embed="rId3">
            <a:alphaModFix/>
          </a:blip>
          <a:srcRect b="0" l="0" r="4498" t="0"/>
          <a:stretch/>
        </p:blipFill>
        <p:spPr>
          <a:xfrm>
            <a:off x="216375" y="1249225"/>
            <a:ext cx="2160675" cy="1222132"/>
          </a:xfrm>
          <a:prstGeom prst="rect">
            <a:avLst/>
          </a:prstGeom>
          <a:noFill/>
          <a:ln cap="flat" cmpd="sng" w="9525">
            <a:solidFill>
              <a:srgbClr val="434343"/>
            </a:solidFill>
            <a:prstDash val="solid"/>
            <a:round/>
            <a:headEnd len="sm" w="sm" type="none"/>
            <a:tailEnd len="sm" w="sm" type="none"/>
          </a:ln>
        </p:spPr>
      </p:pic>
      <p:pic>
        <p:nvPicPr>
          <p:cNvPr id="348" name="Google Shape;348;p35"/>
          <p:cNvPicPr preferRelativeResize="0"/>
          <p:nvPr/>
        </p:nvPicPr>
        <p:blipFill rotWithShape="1">
          <a:blip r:embed="rId4">
            <a:alphaModFix/>
          </a:blip>
          <a:srcRect b="26680" l="0" r="0" t="0"/>
          <a:stretch/>
        </p:blipFill>
        <p:spPr>
          <a:xfrm>
            <a:off x="216375" y="4208025"/>
            <a:ext cx="2160674" cy="1403800"/>
          </a:xfrm>
          <a:prstGeom prst="rect">
            <a:avLst/>
          </a:prstGeom>
          <a:noFill/>
          <a:ln cap="flat" cmpd="sng" w="9525">
            <a:solidFill>
              <a:srgbClr val="434343"/>
            </a:solidFill>
            <a:prstDash val="solid"/>
            <a:round/>
            <a:headEnd len="sm" w="sm" type="none"/>
            <a:tailEnd len="sm" w="sm" type="none"/>
          </a:ln>
        </p:spPr>
      </p:pic>
      <p:sp>
        <p:nvSpPr>
          <p:cNvPr id="349" name="Google Shape;349;p35"/>
          <p:cNvSpPr txBox="1"/>
          <p:nvPr/>
        </p:nvSpPr>
        <p:spPr>
          <a:xfrm>
            <a:off x="2547375" y="1249188"/>
            <a:ext cx="6204900" cy="12222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FFFFFF"/>
                </a:solidFill>
                <a:latin typeface="Lato"/>
                <a:ea typeface="Lato"/>
                <a:cs typeface="Lato"/>
                <a:sym typeface="Lato"/>
              </a:rPr>
              <a:t>openlmis.org</a:t>
            </a:r>
            <a:endParaRPr b="1" sz="2000">
              <a:solidFill>
                <a:srgbClr val="FFFFFF"/>
              </a:solidFill>
              <a:latin typeface="Lato"/>
              <a:ea typeface="Lato"/>
              <a:cs typeface="Lato"/>
              <a:sym typeface="Lato"/>
            </a:endParaRPr>
          </a:p>
          <a:p>
            <a:pPr indent="0" lvl="0" marL="0" rtl="0" algn="l">
              <a:spcBef>
                <a:spcPts val="0"/>
              </a:spcBef>
              <a:spcAft>
                <a:spcPts val="0"/>
              </a:spcAft>
              <a:buNone/>
            </a:pPr>
            <a:r>
              <a:rPr b="1" lang="en-US" sz="1600">
                <a:solidFill>
                  <a:srgbClr val="FFFFFF"/>
                </a:solidFill>
                <a:latin typeface="Lato"/>
                <a:ea typeface="Lato"/>
                <a:cs typeface="Lato"/>
                <a:sym typeface="Lato"/>
              </a:rPr>
              <a:t>Blog posts, implementation map, features, tools, and the Implementer Toolkit can be found on the OpenLMIS website.</a:t>
            </a:r>
            <a:endParaRPr b="1" sz="1600">
              <a:solidFill>
                <a:srgbClr val="FFFFFF"/>
              </a:solidFill>
              <a:latin typeface="Lato"/>
              <a:ea typeface="Lato"/>
              <a:cs typeface="Lato"/>
              <a:sym typeface="Lato"/>
            </a:endParaRPr>
          </a:p>
        </p:txBody>
      </p:sp>
      <p:sp>
        <p:nvSpPr>
          <p:cNvPr id="350" name="Google Shape;350;p35"/>
          <p:cNvSpPr txBox="1"/>
          <p:nvPr/>
        </p:nvSpPr>
        <p:spPr>
          <a:xfrm>
            <a:off x="2547375" y="2634675"/>
            <a:ext cx="6204900" cy="13557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FFFFFF"/>
                </a:solidFill>
                <a:latin typeface="Lato"/>
                <a:ea typeface="Lato"/>
                <a:cs typeface="Lato"/>
                <a:sym typeface="Lato"/>
              </a:rPr>
              <a:t>Wiki</a:t>
            </a:r>
            <a:endParaRPr b="1" sz="2000">
              <a:solidFill>
                <a:srgbClr val="FFFFFF"/>
              </a:solidFill>
              <a:latin typeface="Lato"/>
              <a:ea typeface="Lato"/>
              <a:cs typeface="Lato"/>
              <a:sym typeface="Lato"/>
            </a:endParaRPr>
          </a:p>
          <a:p>
            <a:pPr indent="0" lvl="0" marL="0" rtl="0" algn="l">
              <a:spcBef>
                <a:spcPts val="0"/>
              </a:spcBef>
              <a:spcAft>
                <a:spcPts val="0"/>
              </a:spcAft>
              <a:buNone/>
            </a:pPr>
            <a:r>
              <a:rPr b="1" lang="en-US" sz="1600">
                <a:solidFill>
                  <a:srgbClr val="FFFFFF"/>
                </a:solidFill>
                <a:latin typeface="Lato"/>
                <a:ea typeface="Lato"/>
                <a:cs typeface="Lato"/>
                <a:sym typeface="Lato"/>
              </a:rPr>
              <a:t>The wiki is the source for community meeting notes, committee descriptions, product design considerations, project management, and the living product roadmap. </a:t>
            </a:r>
            <a:endParaRPr b="1" sz="2000">
              <a:solidFill>
                <a:srgbClr val="FFFFFF"/>
              </a:solidFill>
              <a:latin typeface="Lato"/>
              <a:ea typeface="Lato"/>
              <a:cs typeface="Lato"/>
              <a:sym typeface="Lato"/>
            </a:endParaRPr>
          </a:p>
        </p:txBody>
      </p:sp>
      <p:sp>
        <p:nvSpPr>
          <p:cNvPr id="351" name="Google Shape;351;p35"/>
          <p:cNvSpPr txBox="1"/>
          <p:nvPr/>
        </p:nvSpPr>
        <p:spPr>
          <a:xfrm>
            <a:off x="2547375" y="4182575"/>
            <a:ext cx="6204900" cy="14547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FFFFFF"/>
                </a:solidFill>
                <a:latin typeface="Lato"/>
                <a:ea typeface="Lato"/>
                <a:cs typeface="Lato"/>
                <a:sym typeface="Lato"/>
              </a:rPr>
              <a:t>Documentation</a:t>
            </a:r>
            <a:endParaRPr b="1" sz="20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b="1" lang="en-US" sz="1600">
                <a:solidFill>
                  <a:srgbClr val="FFFFFF"/>
                </a:solidFill>
                <a:latin typeface="Lato"/>
                <a:ea typeface="Lato"/>
                <a:cs typeface="Lato"/>
                <a:sym typeface="Lato"/>
              </a:rPr>
              <a:t>ReadtheDocs contains developer-oriented OpenLMIS documentation. Users can find developer docs, ERD schemas, an OpenLMIS coding style guide, and API documentation.</a:t>
            </a:r>
            <a:endParaRPr b="1" sz="1600">
              <a:solidFill>
                <a:srgbClr val="FFFFFF"/>
              </a:solidFill>
              <a:latin typeface="Lato"/>
              <a:ea typeface="Lato"/>
              <a:cs typeface="Lato"/>
              <a:sym typeface="Lato"/>
            </a:endParaRPr>
          </a:p>
          <a:p>
            <a:pPr indent="0" lvl="0" marL="0" rtl="0" algn="l">
              <a:spcBef>
                <a:spcPts val="2300"/>
              </a:spcBef>
              <a:spcAft>
                <a:spcPts val="0"/>
              </a:spcAft>
              <a:buNone/>
            </a:pPr>
            <a:r>
              <a:t/>
            </a:r>
            <a:endParaRPr b="1" sz="2000">
              <a:solidFill>
                <a:srgbClr val="FFFFFF"/>
              </a:solidFill>
              <a:latin typeface="Lato"/>
              <a:ea typeface="Lato"/>
              <a:cs typeface="Lato"/>
              <a:sym typeface="Lato"/>
            </a:endParaRPr>
          </a:p>
        </p:txBody>
      </p:sp>
      <p:sp>
        <p:nvSpPr>
          <p:cNvPr id="352" name="Google Shape;352;p35"/>
          <p:cNvSpPr txBox="1"/>
          <p:nvPr/>
        </p:nvSpPr>
        <p:spPr>
          <a:xfrm>
            <a:off x="2547375" y="5738050"/>
            <a:ext cx="6204900" cy="365100"/>
          </a:xfrm>
          <a:prstGeom prst="rect">
            <a:avLst/>
          </a:prstGeom>
          <a:solidFill>
            <a:schemeClr val="accent1"/>
          </a:solidFill>
          <a:ln cap="flat" cmpd="sng" w="9525">
            <a:solidFill>
              <a:srgbClr val="D9D9D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Lato"/>
                <a:ea typeface="Lato"/>
                <a:cs typeface="Lato"/>
                <a:sym typeface="Lato"/>
              </a:rPr>
              <a:t>Visit the OpenLMIS YouTube channel for demo videos and more</a:t>
            </a:r>
            <a:endParaRPr b="1">
              <a:solidFill>
                <a:srgbClr val="FFFFFF"/>
              </a:solidFill>
              <a:latin typeface="Lato"/>
              <a:ea typeface="Lato"/>
              <a:cs typeface="Lato"/>
              <a:sym typeface="Lato"/>
            </a:endParaRPr>
          </a:p>
        </p:txBody>
      </p:sp>
      <p:pic>
        <p:nvPicPr>
          <p:cNvPr id="353" name="Google Shape;353;p35"/>
          <p:cNvPicPr preferRelativeResize="0"/>
          <p:nvPr/>
        </p:nvPicPr>
        <p:blipFill rotWithShape="1">
          <a:blip r:embed="rId5">
            <a:alphaModFix/>
          </a:blip>
          <a:srcRect b="11611" l="0" r="0" t="2373"/>
          <a:stretch/>
        </p:blipFill>
        <p:spPr>
          <a:xfrm>
            <a:off x="216375" y="2634675"/>
            <a:ext cx="2160675" cy="1355699"/>
          </a:xfrm>
          <a:prstGeom prst="rect">
            <a:avLst/>
          </a:prstGeom>
          <a:noFill/>
          <a:ln cap="flat" cmpd="sng" w="9525">
            <a:solidFill>
              <a:srgbClr val="434343"/>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6"/>
          <p:cNvSpPr txBox="1"/>
          <p:nvPr>
            <p:ph type="title"/>
          </p:nvPr>
        </p:nvSpPr>
        <p:spPr>
          <a:xfrm>
            <a:off x="159975" y="82650"/>
            <a:ext cx="8229600" cy="1070100"/>
          </a:xfrm>
          <a:prstGeom prst="rect">
            <a:avLst/>
          </a:prstGeom>
          <a:noFill/>
          <a:ln>
            <a:noFill/>
          </a:ln>
        </p:spPr>
        <p:txBody>
          <a:bodyPr anchorCtr="0" anchor="ctr" bIns="91425" lIns="91425" spcFirstLastPara="1" rIns="91425" wrap="square" tIns="91425">
            <a:noAutofit/>
          </a:bodyPr>
          <a:lstStyle/>
          <a:p>
            <a:pPr indent="0" lvl="0" marL="0" marR="0" rtl="0" algn="l">
              <a:lnSpc>
                <a:spcPct val="103333"/>
              </a:lnSpc>
              <a:spcBef>
                <a:spcPts val="0"/>
              </a:spcBef>
              <a:spcAft>
                <a:spcPts val="0"/>
              </a:spcAft>
              <a:buClr>
                <a:schemeClr val="lt1"/>
              </a:buClr>
              <a:buSzPts val="3600"/>
              <a:buFont typeface="Trebuchet MS"/>
              <a:buNone/>
            </a:pPr>
            <a:r>
              <a:rPr lang="en-US"/>
              <a:t>Takeaways</a:t>
            </a:r>
            <a:endParaRPr b="0" i="0" sz="3600" u="none" cap="none" strike="noStrike">
              <a:solidFill>
                <a:schemeClr val="lt1"/>
              </a:solidFill>
              <a:latin typeface="Trebuchet MS"/>
              <a:ea typeface="Trebuchet MS"/>
              <a:cs typeface="Trebuchet MS"/>
              <a:sym typeface="Trebuchet MS"/>
            </a:endParaRPr>
          </a:p>
        </p:txBody>
      </p:sp>
      <p:sp>
        <p:nvSpPr>
          <p:cNvPr id="360" name="Google Shape;360;p36"/>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361" name="Google Shape;361;p36"/>
          <p:cNvGraphicFramePr/>
          <p:nvPr/>
        </p:nvGraphicFramePr>
        <p:xfrm>
          <a:off x="266700" y="1282699"/>
          <a:ext cx="3000000" cy="3000000"/>
        </p:xfrm>
        <a:graphic>
          <a:graphicData uri="http://schemas.openxmlformats.org/drawingml/2006/table">
            <a:tbl>
              <a:tblPr bandRow="1" firstRow="1">
                <a:noFill/>
                <a:tableStyleId>{5BBC08C8-75BE-46A2-BC2A-8C718A1C49A8}</a:tableStyleId>
              </a:tblPr>
              <a:tblGrid>
                <a:gridCol w="8610600"/>
              </a:tblGrid>
              <a:tr h="427700">
                <a:tc>
                  <a:txBody>
                    <a:bodyPr>
                      <a:noAutofit/>
                    </a:bodyPr>
                    <a:lstStyle/>
                    <a:p>
                      <a:pPr indent="0" lvl="0" marL="0" marR="0" rtl="0" algn="l">
                        <a:lnSpc>
                          <a:spcPct val="100000"/>
                        </a:lnSpc>
                        <a:spcBef>
                          <a:spcPts val="0"/>
                        </a:spcBef>
                        <a:spcAft>
                          <a:spcPts val="0"/>
                        </a:spcAft>
                        <a:buNone/>
                      </a:pPr>
                      <a:r>
                        <a:rPr b="1" lang="en-US" sz="1600" u="none" cap="none" strike="noStrike">
                          <a:solidFill>
                            <a:schemeClr val="lt1"/>
                          </a:solidFill>
                          <a:latin typeface="Arial"/>
                          <a:ea typeface="Arial"/>
                          <a:cs typeface="Arial"/>
                          <a:sym typeface="Arial"/>
                        </a:rPr>
                        <a:t>1. WHO</a:t>
                      </a:r>
                      <a:r>
                        <a:rPr b="1" lang="en-US" sz="1600" u="none" cap="none" strike="noStrike">
                          <a:solidFill>
                            <a:schemeClr val="lt1"/>
                          </a:solidFill>
                          <a:latin typeface="Arial"/>
                          <a:ea typeface="Arial"/>
                          <a:cs typeface="Arial"/>
                          <a:sym typeface="Arial"/>
                        </a:rPr>
                        <a:t> WE ARE</a:t>
                      </a:r>
                      <a:endParaRPr b="1" sz="1600" u="none" cap="none" strike="noStrike">
                        <a:solidFill>
                          <a:schemeClr val="lt1"/>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774275">
                <a:tc>
                  <a:txBody>
                    <a:bodyPr>
                      <a:noAutofit/>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Arial"/>
                          <a:ea typeface="Arial"/>
                          <a:cs typeface="Arial"/>
                          <a:sym typeface="Arial"/>
                        </a:rPr>
                        <a:t>An</a:t>
                      </a:r>
                      <a:r>
                        <a:rPr b="0" lang="en-US" sz="1600" u="none" cap="none" strike="noStrike">
                          <a:latin typeface="Arial"/>
                          <a:ea typeface="Arial"/>
                          <a:cs typeface="Arial"/>
                          <a:sym typeface="Arial"/>
                        </a:rPr>
                        <a:t> </a:t>
                      </a:r>
                      <a:r>
                        <a:rPr b="1" lang="en-US" sz="1600" u="none" cap="none" strike="noStrike">
                          <a:latin typeface="Arial"/>
                          <a:ea typeface="Arial"/>
                          <a:cs typeface="Arial"/>
                          <a:sym typeface="Arial"/>
                        </a:rPr>
                        <a:t>open source </a:t>
                      </a:r>
                      <a:r>
                        <a:rPr b="0" lang="en-US" sz="1600" u="none" cap="none" strike="noStrike">
                          <a:latin typeface="Arial"/>
                          <a:ea typeface="Arial"/>
                          <a:cs typeface="Arial"/>
                          <a:sym typeface="Arial"/>
                        </a:rPr>
                        <a:t>technology solution and </a:t>
                      </a:r>
                      <a:r>
                        <a:rPr b="1" lang="en-US" sz="1600" u="none" cap="none" strike="noStrike">
                          <a:latin typeface="Arial"/>
                          <a:ea typeface="Arial"/>
                          <a:cs typeface="Arial"/>
                          <a:sym typeface="Arial"/>
                        </a:rPr>
                        <a:t>initiative</a:t>
                      </a:r>
                      <a:r>
                        <a:rPr b="0" lang="en-US" sz="1600" u="none" cap="none" strike="noStrike">
                          <a:latin typeface="Arial"/>
                          <a:ea typeface="Arial"/>
                          <a:cs typeface="Arial"/>
                          <a:sym typeface="Arial"/>
                        </a:rPr>
                        <a:t> that can help countries </a:t>
                      </a:r>
                      <a:r>
                        <a:rPr b="1" lang="en-US" sz="1600" u="none" cap="none" strike="noStrike">
                          <a:latin typeface="Arial"/>
                          <a:ea typeface="Arial"/>
                          <a:cs typeface="Arial"/>
                          <a:sym typeface="Arial"/>
                        </a:rPr>
                        <a:t>actively manage </a:t>
                      </a:r>
                      <a:r>
                        <a:rPr b="0" lang="en-US" sz="1600" u="none" cap="none" strike="noStrike">
                          <a:latin typeface="Arial"/>
                          <a:ea typeface="Arial"/>
                          <a:cs typeface="Arial"/>
                          <a:sym typeface="Arial"/>
                        </a:rPr>
                        <a:t>their complex supply chains. </a:t>
                      </a:r>
                      <a:endParaRPr sz="1500"/>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7700">
                <a:tc>
                  <a:txBody>
                    <a:bodyPr>
                      <a:noAutofit/>
                    </a:bodyPr>
                    <a:lstStyle/>
                    <a:p>
                      <a:pPr indent="0" lvl="0" marL="0" marR="0" rtl="0" algn="l">
                        <a:lnSpc>
                          <a:spcPct val="100000"/>
                        </a:lnSpc>
                        <a:spcBef>
                          <a:spcPts val="0"/>
                        </a:spcBef>
                        <a:spcAft>
                          <a:spcPts val="0"/>
                        </a:spcAft>
                        <a:buNone/>
                      </a:pPr>
                      <a:r>
                        <a:rPr b="1" lang="en-US" sz="1600" u="none" cap="none" strike="noStrike">
                          <a:solidFill>
                            <a:schemeClr val="lt1"/>
                          </a:solidFill>
                          <a:latin typeface="Arial"/>
                          <a:ea typeface="Arial"/>
                          <a:cs typeface="Arial"/>
                          <a:sym typeface="Arial"/>
                        </a:rPr>
                        <a:t>2. WHAT WE CAN DO</a:t>
                      </a:r>
                      <a:endParaRPr sz="1500"/>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1"/>
                    </a:solidFill>
                  </a:tcPr>
                </a:tc>
              </a:tr>
              <a:tr h="820000">
                <a:tc>
                  <a:txBody>
                    <a:bodyPr>
                      <a:noAutofit/>
                    </a:bodyPr>
                    <a:lstStyle/>
                    <a:p>
                      <a:pPr indent="0" lvl="0" marL="0" marR="0" rtl="0" algn="l">
                        <a:lnSpc>
                          <a:spcPct val="100000"/>
                        </a:lnSpc>
                        <a:spcBef>
                          <a:spcPts val="0"/>
                        </a:spcBef>
                        <a:spcAft>
                          <a:spcPts val="0"/>
                        </a:spcAft>
                        <a:buClr>
                          <a:srgbClr val="000000"/>
                        </a:buClr>
                        <a:buSzPts val="1600"/>
                        <a:buFont typeface="Arial"/>
                        <a:buNone/>
                      </a:pPr>
                      <a:r>
                        <a:rPr lang="en-US" sz="1600"/>
                        <a:t>End-to-end d</a:t>
                      </a:r>
                      <a:r>
                        <a:rPr b="0" lang="en-US" sz="1600" u="none" cap="none" strike="noStrike">
                          <a:latin typeface="Arial"/>
                          <a:ea typeface="Arial"/>
                          <a:cs typeface="Arial"/>
                          <a:sym typeface="Arial"/>
                        </a:rPr>
                        <a:t>ata visibility</a:t>
                      </a:r>
                      <a:r>
                        <a:rPr lang="en-US" sz="1600"/>
                        <a:t>, with improved </a:t>
                      </a:r>
                      <a:r>
                        <a:rPr b="0" lang="en-US" sz="1600" u="none" cap="none" strike="noStrike">
                          <a:latin typeface="Arial"/>
                          <a:ea typeface="Arial"/>
                          <a:cs typeface="Arial"/>
                          <a:sym typeface="Arial"/>
                        </a:rPr>
                        <a:t>access and quality dat</a:t>
                      </a:r>
                      <a:r>
                        <a:rPr lang="en-US" sz="1600"/>
                        <a:t>a</a:t>
                      </a:r>
                      <a:r>
                        <a:rPr b="0" lang="en-US" sz="1600" u="none" cap="none" strike="noStrike">
                          <a:latin typeface="Arial"/>
                          <a:ea typeface="Arial"/>
                          <a:cs typeface="Arial"/>
                          <a:sym typeface="Arial"/>
                        </a:rPr>
                        <a:t> to address barriers to data usage---  OpenLMIS </a:t>
                      </a:r>
                      <a:r>
                        <a:rPr b="1" lang="en-US" sz="1600" u="none" cap="none" strike="noStrike">
                          <a:latin typeface="Arial"/>
                          <a:ea typeface="Arial"/>
                          <a:cs typeface="Arial"/>
                          <a:sym typeface="Arial"/>
                        </a:rPr>
                        <a:t>improves data reporting</a:t>
                      </a:r>
                      <a:r>
                        <a:rPr b="0" lang="en-US" sz="1600" u="none" cap="none" strike="noStrike">
                          <a:latin typeface="Arial"/>
                          <a:ea typeface="Arial"/>
                          <a:cs typeface="Arial"/>
                          <a:sym typeface="Arial"/>
                        </a:rPr>
                        <a:t> and makes it enticing. </a:t>
                      </a:r>
                      <a:endParaRPr sz="1500"/>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7700">
                <a:tc>
                  <a:txBody>
                    <a:bodyPr>
                      <a:noAutofit/>
                    </a:bodyPr>
                    <a:lstStyle/>
                    <a:p>
                      <a:pPr indent="0" lvl="0" marL="0" marR="0" rtl="0" algn="l">
                        <a:lnSpc>
                          <a:spcPct val="100000"/>
                        </a:lnSpc>
                        <a:spcBef>
                          <a:spcPts val="0"/>
                        </a:spcBef>
                        <a:spcAft>
                          <a:spcPts val="0"/>
                        </a:spcAft>
                        <a:buNone/>
                      </a:pPr>
                      <a:r>
                        <a:rPr b="1" lang="en-US" sz="1600" u="none" cap="none" strike="noStrike">
                          <a:solidFill>
                            <a:schemeClr val="lt1"/>
                          </a:solidFill>
                          <a:latin typeface="Arial"/>
                          <a:ea typeface="Arial"/>
                          <a:cs typeface="Arial"/>
                          <a:sym typeface="Arial"/>
                        </a:rPr>
                        <a:t>3.</a:t>
                      </a:r>
                      <a:r>
                        <a:rPr b="1" lang="en-US" sz="1600" u="none" cap="none" strike="noStrike">
                          <a:solidFill>
                            <a:schemeClr val="lt1"/>
                          </a:solidFill>
                          <a:latin typeface="Arial"/>
                          <a:ea typeface="Arial"/>
                          <a:cs typeface="Arial"/>
                          <a:sym typeface="Arial"/>
                        </a:rPr>
                        <a:t> WHAT SETS US APART</a:t>
                      </a:r>
                      <a:endParaRPr b="1" sz="1600" u="none" cap="none" strike="noStrike">
                        <a:solidFill>
                          <a:schemeClr val="dk2"/>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dk2"/>
                    </a:solidFill>
                  </a:tcPr>
                </a:tc>
              </a:tr>
              <a:tr h="756700">
                <a:tc>
                  <a:txBody>
                    <a:bodyPr>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8585A"/>
                          </a:solidFill>
                          <a:latin typeface="Arial"/>
                          <a:ea typeface="Arial"/>
                          <a:cs typeface="Arial"/>
                          <a:sym typeface="Arial"/>
                        </a:rPr>
                        <a:t>OpenLMIS strives for </a:t>
                      </a:r>
                      <a:r>
                        <a:rPr b="1" i="0" lang="en-US" sz="1600" u="none" cap="none" strike="noStrike">
                          <a:solidFill>
                            <a:srgbClr val="58585A"/>
                          </a:solidFill>
                          <a:latin typeface="Arial"/>
                          <a:ea typeface="Arial"/>
                          <a:cs typeface="Arial"/>
                          <a:sym typeface="Arial"/>
                        </a:rPr>
                        <a:t>standards-based interoperability</a:t>
                      </a:r>
                      <a:r>
                        <a:rPr b="0" i="0" lang="en-US" sz="1600" u="none" cap="none" strike="noStrike">
                          <a:solidFill>
                            <a:srgbClr val="58585A"/>
                          </a:solidFill>
                          <a:latin typeface="Arial"/>
                          <a:ea typeface="Arial"/>
                          <a:cs typeface="Arial"/>
                          <a:sym typeface="Arial"/>
                        </a:rPr>
                        <a:t> and provides a </a:t>
                      </a:r>
                      <a:r>
                        <a:rPr b="1" i="0" lang="en-US" sz="1600" u="none" cap="none" strike="noStrike">
                          <a:solidFill>
                            <a:srgbClr val="58585A"/>
                          </a:solidFill>
                        </a:rPr>
                        <a:t>highly configurable and extensible system</a:t>
                      </a:r>
                      <a:r>
                        <a:rPr b="0" i="0" lang="en-US" sz="1600" u="none" cap="none" strike="noStrike">
                          <a:solidFill>
                            <a:srgbClr val="58585A"/>
                          </a:solidFill>
                          <a:latin typeface="Arial"/>
                          <a:ea typeface="Arial"/>
                          <a:cs typeface="Arial"/>
                          <a:sym typeface="Arial"/>
                        </a:rPr>
                        <a:t> to meet countries where they are at.  </a:t>
                      </a:r>
                      <a:endParaRPr b="0" sz="1600" u="none" cap="none" strike="noStrike">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7700">
                <a:tc>
                  <a:txBody>
                    <a:bodyPr>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4.</a:t>
                      </a:r>
                      <a:r>
                        <a:rPr b="1" i="0" lang="en-US" sz="1600" u="none" cap="none" strike="noStrike">
                          <a:solidFill>
                            <a:schemeClr val="lt1"/>
                          </a:solidFill>
                          <a:latin typeface="Arial"/>
                          <a:ea typeface="Arial"/>
                          <a:cs typeface="Arial"/>
                          <a:sym typeface="Arial"/>
                        </a:rPr>
                        <a:t> HOW </a:t>
                      </a:r>
                      <a:r>
                        <a:rPr b="1" lang="en-US" sz="1600">
                          <a:solidFill>
                            <a:schemeClr val="lt1"/>
                          </a:solidFill>
                        </a:rPr>
                        <a:t>CAN</a:t>
                      </a:r>
                      <a:r>
                        <a:rPr b="1" i="0" lang="en-US" sz="1600" u="none" cap="none" strike="noStrike">
                          <a:solidFill>
                            <a:schemeClr val="lt1"/>
                          </a:solidFill>
                          <a:latin typeface="Arial"/>
                          <a:ea typeface="Arial"/>
                          <a:cs typeface="Arial"/>
                          <a:sym typeface="Arial"/>
                        </a:rPr>
                        <a:t> WE WORK TOGETHER</a:t>
                      </a:r>
                      <a:endParaRPr b="1" i="0" sz="1600" u="none" cap="none" strike="noStrike">
                        <a:solidFill>
                          <a:schemeClr val="dk2"/>
                        </a:solidFill>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6"/>
                    </a:solidFill>
                  </a:tcPr>
                </a:tc>
              </a:tr>
              <a:tr h="767600">
                <a:tc>
                  <a:txBody>
                    <a:bodyPr>
                      <a:noAutofit/>
                    </a:bodyPr>
                    <a:lstStyle/>
                    <a:p>
                      <a:pPr indent="0" lvl="0" marL="0" marR="0" rtl="0" algn="l">
                        <a:lnSpc>
                          <a:spcPct val="100000"/>
                        </a:lnSpc>
                        <a:spcBef>
                          <a:spcPts val="0"/>
                        </a:spcBef>
                        <a:spcAft>
                          <a:spcPts val="0"/>
                        </a:spcAft>
                        <a:buClr>
                          <a:srgbClr val="000000"/>
                        </a:buClr>
                        <a:buSzPts val="1600"/>
                        <a:buFont typeface="Arial"/>
                        <a:buNone/>
                      </a:pPr>
                      <a:r>
                        <a:rPr b="0" lang="en-US" sz="1600" u="none" cap="none" strike="noStrike">
                          <a:latin typeface="Arial"/>
                          <a:ea typeface="Arial"/>
                          <a:cs typeface="Arial"/>
                          <a:sym typeface="Arial"/>
                        </a:rPr>
                        <a:t>Open</a:t>
                      </a:r>
                      <a:r>
                        <a:rPr b="0" lang="en-US" sz="1600" u="none" cap="none" strike="noStrike">
                          <a:latin typeface="Arial"/>
                          <a:ea typeface="Arial"/>
                          <a:cs typeface="Arial"/>
                          <a:sym typeface="Arial"/>
                        </a:rPr>
                        <a:t>LMIS has </a:t>
                      </a:r>
                      <a:r>
                        <a:rPr b="1" lang="en-US" sz="1600" u="none" cap="none" strike="noStrike">
                          <a:latin typeface="Arial"/>
                          <a:ea typeface="Arial"/>
                          <a:cs typeface="Arial"/>
                          <a:sym typeface="Arial"/>
                        </a:rPr>
                        <a:t>no software li</a:t>
                      </a:r>
                      <a:r>
                        <a:rPr b="1" lang="en-US" sz="1600"/>
                        <a:t>censing fee</a:t>
                      </a:r>
                      <a:r>
                        <a:rPr b="0" lang="en-US" sz="1600" u="none" cap="none" strike="noStrike">
                          <a:latin typeface="Arial"/>
                          <a:ea typeface="Arial"/>
                          <a:cs typeface="Arial"/>
                          <a:sym typeface="Arial"/>
                        </a:rPr>
                        <a:t> – allowing </a:t>
                      </a:r>
                      <a:r>
                        <a:rPr lang="en-US" sz="1600"/>
                        <a:t>countries</a:t>
                      </a:r>
                      <a:r>
                        <a:rPr b="0" lang="en-US" sz="1600" u="none" cap="none" strike="noStrike">
                          <a:latin typeface="Arial"/>
                          <a:ea typeface="Arial"/>
                          <a:cs typeface="Arial"/>
                          <a:sym typeface="Arial"/>
                        </a:rPr>
                        <a:t> to focus investments on </a:t>
                      </a:r>
                      <a:r>
                        <a:rPr lang="en-US" sz="1600"/>
                        <a:t>people, processes, and improving local health systems.</a:t>
                      </a:r>
                      <a:endParaRPr b="0" sz="1600" u="none" cap="none" strike="noStrike">
                        <a:latin typeface="Arial"/>
                        <a:ea typeface="Arial"/>
                        <a:cs typeface="Arial"/>
                        <a:sym typeface="Aria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37"/>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b="1" lang="en-US" sz="1200">
                <a:solidFill>
                  <a:schemeClr val="lt2"/>
                </a:solidFill>
                <a:latin typeface="Trebuchet MS"/>
                <a:ea typeface="Trebuchet MS"/>
                <a:cs typeface="Trebuchet MS"/>
                <a:sym typeface="Trebuchet MS"/>
              </a:rPr>
              <a:t>‹#›</a:t>
            </a:fld>
            <a:endParaRPr b="1" sz="1200">
              <a:solidFill>
                <a:schemeClr val="lt2"/>
              </a:solidFill>
              <a:latin typeface="Trebuchet MS"/>
              <a:ea typeface="Trebuchet MS"/>
              <a:cs typeface="Trebuchet MS"/>
              <a:sym typeface="Trebuchet MS"/>
            </a:endParaRPr>
          </a:p>
        </p:txBody>
      </p:sp>
      <p:pic>
        <p:nvPicPr>
          <p:cNvPr id="367" name="Google Shape;367;p37"/>
          <p:cNvPicPr preferRelativeResize="0"/>
          <p:nvPr/>
        </p:nvPicPr>
        <p:blipFill rotWithShape="1">
          <a:blip r:embed="rId3">
            <a:alphaModFix/>
          </a:blip>
          <a:srcRect b="0" l="17620" r="0" t="0"/>
          <a:stretch/>
        </p:blipFill>
        <p:spPr>
          <a:xfrm>
            <a:off x="-22034" y="-14269"/>
            <a:ext cx="9166031" cy="6872271"/>
          </a:xfrm>
          <a:prstGeom prst="rect">
            <a:avLst/>
          </a:prstGeom>
          <a:noFill/>
          <a:ln>
            <a:noFill/>
          </a:ln>
        </p:spPr>
      </p:pic>
      <p:pic>
        <p:nvPicPr>
          <p:cNvPr id="368" name="Google Shape;368;p37"/>
          <p:cNvPicPr preferRelativeResize="0"/>
          <p:nvPr/>
        </p:nvPicPr>
        <p:blipFill rotWithShape="1">
          <a:blip r:embed="rId4">
            <a:alphaModFix/>
          </a:blip>
          <a:srcRect b="0" l="0" r="0" t="0"/>
          <a:stretch/>
        </p:blipFill>
        <p:spPr>
          <a:xfrm>
            <a:off x="3065962" y="1707600"/>
            <a:ext cx="2990050" cy="986725"/>
          </a:xfrm>
          <a:prstGeom prst="rect">
            <a:avLst/>
          </a:prstGeom>
          <a:noFill/>
          <a:ln>
            <a:noFill/>
          </a:ln>
        </p:spPr>
      </p:pic>
      <p:sp>
        <p:nvSpPr>
          <p:cNvPr id="369" name="Google Shape;369;p37"/>
          <p:cNvSpPr txBox="1"/>
          <p:nvPr/>
        </p:nvSpPr>
        <p:spPr>
          <a:xfrm>
            <a:off x="530775" y="671700"/>
            <a:ext cx="8035500" cy="1112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7000">
                <a:solidFill>
                  <a:srgbClr val="434343"/>
                </a:solidFill>
                <a:latin typeface="Lato"/>
                <a:ea typeface="Lato"/>
                <a:cs typeface="Lato"/>
                <a:sym typeface="Lato"/>
              </a:rPr>
              <a:t>Thank you</a:t>
            </a:r>
            <a:r>
              <a:rPr b="1" lang="en-US" sz="7000">
                <a:solidFill>
                  <a:srgbClr val="666666"/>
                </a:solidFill>
                <a:latin typeface="Lato"/>
                <a:ea typeface="Lato"/>
                <a:cs typeface="Lato"/>
                <a:sym typeface="Lato"/>
              </a:rPr>
              <a:t> </a:t>
            </a:r>
            <a:r>
              <a:rPr b="1" lang="en-US" sz="7000">
                <a:solidFill>
                  <a:srgbClr val="FFFFFF"/>
                </a:solidFill>
                <a:latin typeface="Lato"/>
                <a:ea typeface="Lato"/>
                <a:cs typeface="Lato"/>
                <a:sym typeface="Lato"/>
              </a:rPr>
              <a:t> </a:t>
            </a:r>
            <a:endParaRPr b="1" sz="7000">
              <a:solidFill>
                <a:srgbClr val="FFFFFF"/>
              </a:solidFill>
              <a:latin typeface="Lato"/>
              <a:ea typeface="Lato"/>
              <a:cs typeface="Lato"/>
              <a:sym typeface="Lato"/>
            </a:endParaRPr>
          </a:p>
        </p:txBody>
      </p:sp>
      <p:sp>
        <p:nvSpPr>
          <p:cNvPr id="370" name="Google Shape;370;p37"/>
          <p:cNvSpPr txBox="1"/>
          <p:nvPr/>
        </p:nvSpPr>
        <p:spPr>
          <a:xfrm>
            <a:off x="2134350" y="2758525"/>
            <a:ext cx="4875300" cy="396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600">
                <a:solidFill>
                  <a:srgbClr val="FFFFFF"/>
                </a:solidFill>
                <a:latin typeface="Lato"/>
                <a:ea typeface="Lato"/>
                <a:cs typeface="Lato"/>
                <a:sym typeface="Lato"/>
              </a:rPr>
              <a:t>Come chat now with questions</a:t>
            </a:r>
            <a:endParaRPr b="1" sz="2600">
              <a:solidFill>
                <a:srgbClr val="FFFFFF"/>
              </a:solidFill>
              <a:latin typeface="Lato"/>
              <a:ea typeface="Lato"/>
              <a:cs typeface="Lato"/>
              <a:sym typeface="Lato"/>
            </a:endParaRPr>
          </a:p>
          <a:p>
            <a:pPr indent="0" lvl="0" marL="0" rtl="0" algn="ctr">
              <a:spcBef>
                <a:spcPts val="0"/>
              </a:spcBef>
              <a:spcAft>
                <a:spcPts val="0"/>
              </a:spcAft>
              <a:buNone/>
            </a:pPr>
            <a:r>
              <a:t/>
            </a:r>
            <a:endParaRPr b="1" sz="18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t/>
            </a:r>
            <a:endParaRPr b="1" sz="2000">
              <a:solidFill>
                <a:srgbClr val="FFFFFF"/>
              </a:solidFill>
              <a:latin typeface="Lato"/>
              <a:ea typeface="Lato"/>
              <a:cs typeface="Lato"/>
              <a:sym typeface="Lato"/>
            </a:endParaRPr>
          </a:p>
          <a:p>
            <a:pPr indent="0" lvl="0" marL="0" rtl="0" algn="ctr">
              <a:spcBef>
                <a:spcPts val="0"/>
              </a:spcBef>
              <a:spcAft>
                <a:spcPts val="0"/>
              </a:spcAft>
              <a:buNone/>
            </a:pPr>
            <a:r>
              <a:rPr b="1" lang="en-US" sz="2000">
                <a:solidFill>
                  <a:srgbClr val="FFFFFF"/>
                </a:solidFill>
                <a:latin typeface="Lato"/>
                <a:ea typeface="Lato"/>
                <a:cs typeface="Lato"/>
                <a:sym typeface="Lato"/>
              </a:rPr>
              <a:t>openlmis.org</a:t>
            </a:r>
            <a:endParaRPr b="1" sz="2000">
              <a:solidFill>
                <a:srgbClr val="FFFFFF"/>
              </a:solidFill>
              <a:latin typeface="Lato"/>
              <a:ea typeface="Lato"/>
              <a:cs typeface="Lato"/>
              <a:sym typeface="Lato"/>
            </a:endParaRPr>
          </a:p>
          <a:p>
            <a:pPr indent="0" lvl="0" marL="0" rtl="0" algn="ctr">
              <a:spcBef>
                <a:spcPts val="0"/>
              </a:spcBef>
              <a:spcAft>
                <a:spcPts val="0"/>
              </a:spcAft>
              <a:buNone/>
            </a:pPr>
            <a:r>
              <a:rPr b="1" lang="en-US" sz="2000">
                <a:solidFill>
                  <a:srgbClr val="FFFFFF"/>
                </a:solidFill>
                <a:latin typeface="Lato"/>
                <a:ea typeface="Lato"/>
                <a:cs typeface="Lato"/>
                <a:sym typeface="Lato"/>
              </a:rPr>
              <a:t>info@openlmis.org</a:t>
            </a:r>
            <a:endParaRPr b="1" sz="2000">
              <a:solidFill>
                <a:srgbClr val="FFFFFF"/>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38"/>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b="1" lang="en-US" sz="1200">
                <a:solidFill>
                  <a:schemeClr val="lt2"/>
                </a:solidFill>
                <a:latin typeface="Trebuchet MS"/>
                <a:ea typeface="Trebuchet MS"/>
                <a:cs typeface="Trebuchet MS"/>
                <a:sym typeface="Trebuchet MS"/>
              </a:rPr>
              <a:t>‹#›</a:t>
            </a:fld>
            <a:endParaRPr b="1" sz="1200">
              <a:solidFill>
                <a:schemeClr val="lt2"/>
              </a:solidFill>
              <a:latin typeface="Trebuchet MS"/>
              <a:ea typeface="Trebuchet MS"/>
              <a:cs typeface="Trebuchet MS"/>
              <a:sym typeface="Trebuchet MS"/>
            </a:endParaRPr>
          </a:p>
        </p:txBody>
      </p:sp>
      <p:sp>
        <p:nvSpPr>
          <p:cNvPr id="377" name="Google Shape;377;p38"/>
          <p:cNvSpPr txBox="1"/>
          <p:nvPr/>
        </p:nvSpPr>
        <p:spPr>
          <a:xfrm>
            <a:off x="2729625" y="2444425"/>
            <a:ext cx="73332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t>Additional slides</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id="383" name="Google Shape;383;p39"/>
          <p:cNvPicPr preferRelativeResize="0"/>
          <p:nvPr/>
        </p:nvPicPr>
        <p:blipFill rotWithShape="1">
          <a:blip r:embed="rId3">
            <a:alphaModFix/>
          </a:blip>
          <a:srcRect b="0" l="0" r="0" t="0"/>
          <a:stretch/>
        </p:blipFill>
        <p:spPr>
          <a:xfrm>
            <a:off x="138113" y="1216025"/>
            <a:ext cx="8839200" cy="4975225"/>
          </a:xfrm>
          <a:prstGeom prst="rect">
            <a:avLst/>
          </a:prstGeom>
          <a:noFill/>
          <a:ln>
            <a:noFill/>
          </a:ln>
        </p:spPr>
      </p:pic>
      <p:sp>
        <p:nvSpPr>
          <p:cNvPr id="384" name="Google Shape;384;p39"/>
          <p:cNvSpPr txBox="1"/>
          <p:nvPr>
            <p:ph idx="4294967295" type="title"/>
          </p:nvPr>
        </p:nvSpPr>
        <p:spPr>
          <a:xfrm>
            <a:off x="-5230813" y="-993775"/>
            <a:ext cx="8229601"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3333"/>
              </a:lnSpc>
              <a:spcBef>
                <a:spcPts val="0"/>
              </a:spcBef>
              <a:spcAft>
                <a:spcPts val="0"/>
              </a:spcAft>
              <a:buClr>
                <a:schemeClr val="lt1"/>
              </a:buClr>
              <a:buSzPts val="3600"/>
              <a:buFont typeface="Trebuchet MS"/>
              <a:buNone/>
            </a:pPr>
            <a:r>
              <a:rPr b="0" i="0" lang="en-US" sz="3600" u="none" cap="none" strike="noStrike">
                <a:solidFill>
                  <a:schemeClr val="lt1"/>
                </a:solidFill>
                <a:latin typeface="Trebuchet MS"/>
                <a:ea typeface="Trebuchet MS"/>
                <a:cs typeface="Trebuchet MS"/>
                <a:sym typeface="Trebuchet MS"/>
              </a:rPr>
              <a:t>Complex Supply Chain Environment</a:t>
            </a:r>
            <a:endParaRPr b="0" i="0" sz="3600" u="none" cap="none" strike="noStrike">
              <a:solidFill>
                <a:schemeClr val="lt1"/>
              </a:solidFill>
              <a:latin typeface="Trebuchet MS"/>
              <a:ea typeface="Trebuchet MS"/>
              <a:cs typeface="Trebuchet MS"/>
              <a:sym typeface="Trebuchet MS"/>
            </a:endParaRPr>
          </a:p>
        </p:txBody>
      </p:sp>
      <p:sp>
        <p:nvSpPr>
          <p:cNvPr id="385" name="Google Shape;385;p39"/>
          <p:cNvSpPr/>
          <p:nvPr/>
        </p:nvSpPr>
        <p:spPr>
          <a:xfrm>
            <a:off x="5645150" y="6246813"/>
            <a:ext cx="1092200" cy="528637"/>
          </a:xfrm>
          <a:prstGeom prst="roundRect">
            <a:avLst>
              <a:gd fmla="val 16667" name="adj"/>
            </a:avLst>
          </a:prstGeom>
          <a:solidFill>
            <a:srgbClr val="F5C6A6">
              <a:alpha val="368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386" name="Google Shape;386;p39"/>
          <p:cNvSpPr txBox="1"/>
          <p:nvPr/>
        </p:nvSpPr>
        <p:spPr>
          <a:xfrm>
            <a:off x="6802438" y="6311900"/>
            <a:ext cx="2162175"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scope of OpenLMIS</a:t>
            </a:r>
            <a:endParaRPr/>
          </a:p>
        </p:txBody>
      </p:sp>
      <p:sp>
        <p:nvSpPr>
          <p:cNvPr id="387" name="Google Shape;387;p39"/>
          <p:cNvSpPr/>
          <p:nvPr/>
        </p:nvSpPr>
        <p:spPr>
          <a:xfrm>
            <a:off x="90488" y="4279900"/>
            <a:ext cx="8874125" cy="1608138"/>
          </a:xfrm>
          <a:prstGeom prst="roundRect">
            <a:avLst>
              <a:gd fmla="val 16667" name="adj"/>
            </a:avLst>
          </a:prstGeom>
          <a:solidFill>
            <a:srgbClr val="F5C6A6">
              <a:alpha val="3686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388" name="Google Shape;388;p39"/>
          <p:cNvSpPr/>
          <p:nvPr/>
        </p:nvSpPr>
        <p:spPr>
          <a:xfrm>
            <a:off x="90488" y="2552700"/>
            <a:ext cx="8886825" cy="1747838"/>
          </a:xfrm>
          <a:prstGeom prst="roundRect">
            <a:avLst>
              <a:gd fmla="val 16667" name="adj"/>
            </a:avLst>
          </a:prstGeom>
          <a:solidFill>
            <a:srgbClr val="7F7F7F">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389" name="Google Shape;389;p39"/>
          <p:cNvSpPr/>
          <p:nvPr/>
        </p:nvSpPr>
        <p:spPr>
          <a:xfrm>
            <a:off x="90488" y="6265863"/>
            <a:ext cx="1092200" cy="528637"/>
          </a:xfrm>
          <a:prstGeom prst="roundRect">
            <a:avLst>
              <a:gd fmla="val 16667" name="adj"/>
            </a:avLst>
          </a:prstGeom>
          <a:solidFill>
            <a:srgbClr val="7F7F7F">
              <a:alpha val="2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
        <p:nvSpPr>
          <p:cNvPr id="390" name="Google Shape;390;p39"/>
          <p:cNvSpPr txBox="1"/>
          <p:nvPr/>
        </p:nvSpPr>
        <p:spPr>
          <a:xfrm>
            <a:off x="1247775" y="6330950"/>
            <a:ext cx="3554413"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 scope of ERP / Warehouse System</a:t>
            </a:r>
            <a:endParaRPr/>
          </a:p>
        </p:txBody>
      </p:sp>
      <p:sp>
        <p:nvSpPr>
          <p:cNvPr id="391" name="Google Shape;391;p39"/>
          <p:cNvSpPr txBox="1"/>
          <p:nvPr/>
        </p:nvSpPr>
        <p:spPr>
          <a:xfrm>
            <a:off x="457200" y="14922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0" lang="en-US" sz="3959" u="none" cap="none" strike="noStrike">
                <a:solidFill>
                  <a:schemeClr val="dk1"/>
                </a:solidFill>
                <a:latin typeface="Trebuchet MS"/>
                <a:ea typeface="Trebuchet MS"/>
                <a:cs typeface="Trebuchet MS"/>
                <a:sym typeface="Trebuchet MS"/>
              </a:rPr>
              <a:t>Complex Supply Chain Environment</a:t>
            </a:r>
            <a:endParaRPr b="0" i="0" sz="3959" u="none" cap="none" strike="noStrike">
              <a:solidFill>
                <a:schemeClr val="dk1"/>
              </a:solidFill>
              <a:latin typeface="Trebuchet MS"/>
              <a:ea typeface="Trebuchet MS"/>
              <a:cs typeface="Trebuchet MS"/>
              <a:sym typeface="Trebuchet MS"/>
            </a:endParaRPr>
          </a:p>
        </p:txBody>
      </p:sp>
      <p:sp>
        <p:nvSpPr>
          <p:cNvPr id="392" name="Google Shape;392;p39"/>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b="1" lang="en-US" sz="1200">
                <a:solidFill>
                  <a:schemeClr val="lt2"/>
                </a:solidFill>
                <a:latin typeface="Trebuchet MS"/>
                <a:ea typeface="Trebuchet MS"/>
                <a:cs typeface="Trebuchet MS"/>
                <a:sym typeface="Trebuchet MS"/>
              </a:rPr>
              <a:t>‹#›</a:t>
            </a:fld>
            <a:endParaRPr b="1" sz="1200">
              <a:solidFill>
                <a:schemeClr val="lt2"/>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grpSp>
        <p:nvGrpSpPr>
          <p:cNvPr id="398" name="Google Shape;398;p40"/>
          <p:cNvGrpSpPr/>
          <p:nvPr/>
        </p:nvGrpSpPr>
        <p:grpSpPr>
          <a:xfrm>
            <a:off x="530484" y="3344744"/>
            <a:ext cx="7263926" cy="3331434"/>
            <a:chOff x="2162144" y="415162"/>
            <a:chExt cx="7263926" cy="3331434"/>
          </a:xfrm>
        </p:grpSpPr>
        <p:sp>
          <p:nvSpPr>
            <p:cNvPr id="399" name="Google Shape;399;p40"/>
            <p:cNvSpPr/>
            <p:nvPr/>
          </p:nvSpPr>
          <p:spPr>
            <a:xfrm>
              <a:off x="5414669" y="2426200"/>
              <a:ext cx="1225481" cy="1225481"/>
            </a:xfrm>
            <a:prstGeom prst="roundRect">
              <a:avLst>
                <a:gd fmla="val 16667" name="adj"/>
              </a:avLst>
            </a:prstGeom>
            <a:solidFill>
              <a:srgbClr val="C4E6FD"/>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0"/>
            <p:cNvSpPr txBox="1"/>
            <p:nvPr/>
          </p:nvSpPr>
          <p:spPr>
            <a:xfrm>
              <a:off x="5474492" y="2486023"/>
              <a:ext cx="1105835" cy="1105835"/>
            </a:xfrm>
            <a:prstGeom prst="rect">
              <a:avLst/>
            </a:prstGeom>
            <a:solidFill>
              <a:srgbClr val="C4E6FD"/>
            </a:soli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0" i="0" lang="en-US" sz="2400" u="none" cap="none" strike="noStrike">
                  <a:solidFill>
                    <a:schemeClr val="dk2"/>
                  </a:solidFill>
                  <a:latin typeface="Trebuchet MS"/>
                  <a:ea typeface="Trebuchet MS"/>
                  <a:cs typeface="Trebuchet MS"/>
                  <a:sym typeface="Trebuchet MS"/>
                </a:rPr>
                <a:t>Poor Data Quality</a:t>
              </a:r>
              <a:endParaRPr b="0" i="0" sz="2400" u="none" cap="none" strike="noStrike">
                <a:solidFill>
                  <a:schemeClr val="dk2"/>
                </a:solidFill>
                <a:latin typeface="Trebuchet MS"/>
                <a:ea typeface="Trebuchet MS"/>
                <a:cs typeface="Trebuchet MS"/>
                <a:sym typeface="Trebuchet MS"/>
              </a:endParaRPr>
            </a:p>
          </p:txBody>
        </p:sp>
        <p:sp>
          <p:nvSpPr>
            <p:cNvPr id="401" name="Google Shape;401;p40"/>
            <p:cNvSpPr/>
            <p:nvPr/>
          </p:nvSpPr>
          <p:spPr>
            <a:xfrm rot="-8841281">
              <a:off x="2755133" y="1867549"/>
              <a:ext cx="2887620" cy="0"/>
            </a:xfrm>
            <a:custGeom>
              <a:rect b="b" l="l" r="r" t="t"/>
              <a:pathLst>
                <a:path extrusionOk="0" h="120000" w="120000">
                  <a:moveTo>
                    <a:pt x="0" y="0"/>
                  </a:moveTo>
                  <a:lnTo>
                    <a:pt x="120000" y="0"/>
                  </a:lnTo>
                </a:path>
              </a:pathLst>
            </a:custGeom>
            <a:solidFill>
              <a:srgbClr val="C4E6FD"/>
            </a:solidFill>
            <a:ln cap="flat" cmpd="sng" w="9525">
              <a:solidFill>
                <a:schemeClr val="dk2"/>
              </a:solidFill>
              <a:prstDash val="solid"/>
              <a:round/>
              <a:headEnd len="sm" w="sm" type="none"/>
              <a:tailEnd len="sm" w="sm" type="none"/>
            </a:ln>
          </p:spPr>
        </p:sp>
        <p:sp>
          <p:nvSpPr>
            <p:cNvPr id="402" name="Google Shape;402;p40"/>
            <p:cNvSpPr/>
            <p:nvPr/>
          </p:nvSpPr>
          <p:spPr>
            <a:xfrm>
              <a:off x="2162144" y="415162"/>
              <a:ext cx="821072" cy="821072"/>
            </a:xfrm>
            <a:prstGeom prst="roundRect">
              <a:avLst>
                <a:gd fmla="val 16667" name="adj"/>
              </a:avLst>
            </a:prstGeom>
            <a:solidFill>
              <a:srgbClr val="C4E6FD"/>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0"/>
            <p:cNvSpPr txBox="1"/>
            <p:nvPr/>
          </p:nvSpPr>
          <p:spPr>
            <a:xfrm>
              <a:off x="2202225" y="455243"/>
              <a:ext cx="740910" cy="740910"/>
            </a:xfrm>
            <a:prstGeom prst="rect">
              <a:avLst/>
            </a:prstGeom>
            <a:solidFill>
              <a:srgbClr val="C4E6FD"/>
            </a:solidFill>
            <a:ln cap="flat" cmpd="sng" w="9525">
              <a:solidFill>
                <a:schemeClr val="dk2"/>
              </a:solidFill>
              <a:prstDash val="solid"/>
              <a:round/>
              <a:headEnd len="sm" w="sm" type="none"/>
              <a:tailEnd len="sm" w="sm" type="none"/>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None/>
              </a:pPr>
              <a:r>
                <a:rPr b="0" i="0" lang="en-US" sz="1200" u="none" cap="none" strike="noStrike">
                  <a:solidFill>
                    <a:schemeClr val="dk2"/>
                  </a:solidFill>
                  <a:latin typeface="Trebuchet MS"/>
                  <a:ea typeface="Trebuchet MS"/>
                  <a:cs typeface="Trebuchet MS"/>
                  <a:sym typeface="Trebuchet MS"/>
                </a:rPr>
                <a:t>Low Reporting Rates</a:t>
              </a:r>
              <a:endParaRPr b="0" i="0" sz="1200" u="none" cap="none" strike="noStrike">
                <a:solidFill>
                  <a:schemeClr val="dk2"/>
                </a:solidFill>
                <a:latin typeface="Trebuchet MS"/>
                <a:ea typeface="Trebuchet MS"/>
                <a:cs typeface="Trebuchet MS"/>
                <a:sym typeface="Trebuchet MS"/>
              </a:endParaRPr>
            </a:p>
          </p:txBody>
        </p:sp>
        <p:sp>
          <p:nvSpPr>
            <p:cNvPr id="404" name="Google Shape;404;p40"/>
            <p:cNvSpPr/>
            <p:nvPr/>
          </p:nvSpPr>
          <p:spPr>
            <a:xfrm rot="-2564459">
              <a:off x="6465932" y="2027482"/>
              <a:ext cx="1312026" cy="0"/>
            </a:xfrm>
            <a:custGeom>
              <a:rect b="b" l="l" r="r" t="t"/>
              <a:pathLst>
                <a:path extrusionOk="0" h="120000" w="120000">
                  <a:moveTo>
                    <a:pt x="0" y="0"/>
                  </a:moveTo>
                  <a:lnTo>
                    <a:pt x="120000" y="0"/>
                  </a:lnTo>
                </a:path>
              </a:pathLst>
            </a:custGeom>
            <a:solidFill>
              <a:srgbClr val="C4E6FD"/>
            </a:solidFill>
            <a:ln cap="flat" cmpd="sng" w="9525">
              <a:solidFill>
                <a:schemeClr val="dk2"/>
              </a:solidFill>
              <a:prstDash val="solid"/>
              <a:round/>
              <a:headEnd len="sm" w="sm" type="none"/>
              <a:tailEnd len="sm" w="sm" type="none"/>
            </a:ln>
          </p:spPr>
        </p:sp>
        <p:sp>
          <p:nvSpPr>
            <p:cNvPr id="405" name="Google Shape;405;p40"/>
            <p:cNvSpPr/>
            <p:nvPr/>
          </p:nvSpPr>
          <p:spPr>
            <a:xfrm>
              <a:off x="7603741" y="792343"/>
              <a:ext cx="821072" cy="821072"/>
            </a:xfrm>
            <a:prstGeom prst="roundRect">
              <a:avLst>
                <a:gd fmla="val 16667" name="adj"/>
              </a:avLst>
            </a:prstGeom>
            <a:solidFill>
              <a:srgbClr val="C4E6FD"/>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0"/>
            <p:cNvSpPr txBox="1"/>
            <p:nvPr/>
          </p:nvSpPr>
          <p:spPr>
            <a:xfrm>
              <a:off x="7643822" y="832424"/>
              <a:ext cx="740910" cy="740910"/>
            </a:xfrm>
            <a:prstGeom prst="rect">
              <a:avLst/>
            </a:prstGeom>
            <a:solidFill>
              <a:srgbClr val="C4E6FD"/>
            </a:soli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b="0" i="0" lang="en-US" sz="2400" u="none" cap="none" strike="noStrike">
                  <a:solidFill>
                    <a:srgbClr val="333333"/>
                  </a:solidFill>
                  <a:latin typeface="Trebuchet MS"/>
                  <a:ea typeface="Trebuchet MS"/>
                  <a:cs typeface="Trebuchet MS"/>
                  <a:sym typeface="Trebuchet MS"/>
                </a:rPr>
                <a:t>Late</a:t>
              </a:r>
              <a:endParaRPr b="0" i="0" sz="2400" u="none" cap="none" strike="noStrike">
                <a:solidFill>
                  <a:srgbClr val="333333"/>
                </a:solidFill>
                <a:latin typeface="Trebuchet MS"/>
                <a:ea typeface="Trebuchet MS"/>
                <a:cs typeface="Trebuchet MS"/>
                <a:sym typeface="Trebuchet MS"/>
              </a:endParaRPr>
            </a:p>
          </p:txBody>
        </p:sp>
        <p:sp>
          <p:nvSpPr>
            <p:cNvPr id="407" name="Google Shape;407;p40"/>
            <p:cNvSpPr/>
            <p:nvPr/>
          </p:nvSpPr>
          <p:spPr>
            <a:xfrm rot="-10670498">
              <a:off x="3773852" y="2984939"/>
              <a:ext cx="1641399" cy="0"/>
            </a:xfrm>
            <a:custGeom>
              <a:rect b="b" l="l" r="r" t="t"/>
              <a:pathLst>
                <a:path extrusionOk="0" h="120000" w="120000">
                  <a:moveTo>
                    <a:pt x="0" y="0"/>
                  </a:moveTo>
                  <a:lnTo>
                    <a:pt x="120000" y="0"/>
                  </a:lnTo>
                </a:path>
              </a:pathLst>
            </a:custGeom>
            <a:solidFill>
              <a:srgbClr val="C4E6FD"/>
            </a:solidFill>
            <a:ln cap="flat" cmpd="sng" w="9525">
              <a:solidFill>
                <a:schemeClr val="dk2"/>
              </a:solidFill>
              <a:prstDash val="solid"/>
              <a:round/>
              <a:headEnd len="sm" w="sm" type="none"/>
              <a:tailEnd len="sm" w="sm" type="none"/>
            </a:ln>
          </p:spPr>
        </p:sp>
        <p:sp>
          <p:nvSpPr>
            <p:cNvPr id="408" name="Google Shape;408;p40"/>
            <p:cNvSpPr/>
            <p:nvPr/>
          </p:nvSpPr>
          <p:spPr>
            <a:xfrm>
              <a:off x="2953361" y="2528021"/>
              <a:ext cx="821072" cy="821072"/>
            </a:xfrm>
            <a:prstGeom prst="roundRect">
              <a:avLst>
                <a:gd fmla="val 16667" name="adj"/>
              </a:avLst>
            </a:prstGeom>
            <a:solidFill>
              <a:srgbClr val="C4E6FD"/>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0"/>
            <p:cNvSpPr txBox="1"/>
            <p:nvPr/>
          </p:nvSpPr>
          <p:spPr>
            <a:xfrm>
              <a:off x="2993442" y="2568102"/>
              <a:ext cx="740910" cy="740910"/>
            </a:xfrm>
            <a:prstGeom prst="rect">
              <a:avLst/>
            </a:prstGeom>
            <a:solidFill>
              <a:srgbClr val="C4E6FD"/>
            </a:solidFill>
            <a:ln cap="flat" cmpd="sng" w="9525">
              <a:solidFill>
                <a:schemeClr val="dk2"/>
              </a:solidFill>
              <a:prstDash val="solid"/>
              <a:round/>
              <a:headEnd len="sm" w="sm" type="none"/>
              <a:tailEnd len="sm" w="sm" type="none"/>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None/>
              </a:pPr>
              <a:r>
                <a:rPr b="0" i="0" lang="en-US" sz="1100" u="none" cap="none" strike="noStrike">
                  <a:solidFill>
                    <a:srgbClr val="343434"/>
                  </a:solidFill>
                  <a:latin typeface="Trebuchet MS"/>
                  <a:ea typeface="Trebuchet MS"/>
                  <a:cs typeface="Trebuchet MS"/>
                  <a:sym typeface="Trebuchet MS"/>
                </a:rPr>
                <a:t>Inaccurate</a:t>
              </a:r>
              <a:endParaRPr b="0" i="0" sz="1100" u="none" cap="none" strike="noStrike">
                <a:solidFill>
                  <a:srgbClr val="343434"/>
                </a:solidFill>
                <a:latin typeface="Trebuchet MS"/>
                <a:ea typeface="Trebuchet MS"/>
                <a:cs typeface="Trebuchet MS"/>
                <a:sym typeface="Trebuchet MS"/>
              </a:endParaRPr>
            </a:p>
          </p:txBody>
        </p:sp>
        <p:sp>
          <p:nvSpPr>
            <p:cNvPr id="410" name="Google Shape;410;p40"/>
            <p:cNvSpPr/>
            <p:nvPr/>
          </p:nvSpPr>
          <p:spPr>
            <a:xfrm rot="340707">
              <a:off x="6635305" y="3197553"/>
              <a:ext cx="1974537" cy="0"/>
            </a:xfrm>
            <a:custGeom>
              <a:rect b="b" l="l" r="r" t="t"/>
              <a:pathLst>
                <a:path extrusionOk="0" h="120000" w="120000">
                  <a:moveTo>
                    <a:pt x="0" y="0"/>
                  </a:moveTo>
                  <a:lnTo>
                    <a:pt x="120000" y="0"/>
                  </a:lnTo>
                </a:path>
              </a:pathLst>
            </a:custGeom>
            <a:solidFill>
              <a:srgbClr val="C4E6FD"/>
            </a:solidFill>
            <a:ln cap="flat" cmpd="sng" w="9525">
              <a:solidFill>
                <a:schemeClr val="dk2"/>
              </a:solidFill>
              <a:prstDash val="solid"/>
              <a:round/>
              <a:headEnd len="sm" w="sm" type="none"/>
              <a:tailEnd len="sm" w="sm" type="none"/>
            </a:ln>
          </p:spPr>
        </p:sp>
        <p:sp>
          <p:nvSpPr>
            <p:cNvPr id="411" name="Google Shape;411;p40"/>
            <p:cNvSpPr/>
            <p:nvPr/>
          </p:nvSpPr>
          <p:spPr>
            <a:xfrm>
              <a:off x="8604998" y="2925524"/>
              <a:ext cx="821072" cy="821072"/>
            </a:xfrm>
            <a:prstGeom prst="roundRect">
              <a:avLst>
                <a:gd fmla="val 16667" name="adj"/>
              </a:avLst>
            </a:prstGeom>
            <a:solidFill>
              <a:srgbClr val="C4E6FD"/>
            </a:solidFill>
            <a:ln cap="flat" cmpd="sng" w="9525">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0"/>
            <p:cNvSpPr txBox="1"/>
            <p:nvPr/>
          </p:nvSpPr>
          <p:spPr>
            <a:xfrm>
              <a:off x="8645079" y="2965605"/>
              <a:ext cx="740910" cy="740910"/>
            </a:xfrm>
            <a:prstGeom prst="rect">
              <a:avLst/>
            </a:prstGeom>
            <a:solidFill>
              <a:srgbClr val="C4E6FD"/>
            </a:solidFill>
            <a:ln cap="flat" cmpd="sng" w="9525">
              <a:solidFill>
                <a:schemeClr val="dk2"/>
              </a:solidFill>
              <a:prstDash val="solid"/>
              <a:round/>
              <a:headEnd len="sm" w="sm" type="none"/>
              <a:tailEnd len="sm" w="sm" type="none"/>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None/>
              </a:pPr>
              <a:r>
                <a:rPr b="0" i="0" lang="en-US" sz="1400" u="none" cap="none" strike="noStrike">
                  <a:solidFill>
                    <a:schemeClr val="dk2"/>
                  </a:solidFill>
                  <a:latin typeface="Trebuchet MS"/>
                  <a:ea typeface="Trebuchet MS"/>
                  <a:cs typeface="Trebuchet MS"/>
                  <a:sym typeface="Trebuchet MS"/>
                </a:rPr>
                <a:t>Paper Systems</a:t>
              </a:r>
              <a:endParaRPr b="0" i="0" sz="1400" u="none" cap="none" strike="noStrike">
                <a:solidFill>
                  <a:schemeClr val="dk2"/>
                </a:solidFill>
                <a:latin typeface="Trebuchet MS"/>
                <a:ea typeface="Trebuchet MS"/>
                <a:cs typeface="Trebuchet MS"/>
                <a:sym typeface="Trebuchet MS"/>
              </a:endParaRPr>
            </a:p>
          </p:txBody>
        </p:sp>
      </p:grpSp>
      <p:grpSp>
        <p:nvGrpSpPr>
          <p:cNvPr id="413" name="Google Shape;413;p40"/>
          <p:cNvGrpSpPr/>
          <p:nvPr/>
        </p:nvGrpSpPr>
        <p:grpSpPr>
          <a:xfrm>
            <a:off x="457200" y="1417642"/>
            <a:ext cx="2760406" cy="4153218"/>
            <a:chOff x="0" y="4"/>
            <a:chExt cx="2760406" cy="4153218"/>
          </a:xfrm>
        </p:grpSpPr>
        <p:sp>
          <p:nvSpPr>
            <p:cNvPr id="414" name="Google Shape;414;p40"/>
            <p:cNvSpPr/>
            <p:nvPr/>
          </p:nvSpPr>
          <p:spPr>
            <a:xfrm>
              <a:off x="1280698" y="4"/>
              <a:ext cx="1479708" cy="1479708"/>
            </a:xfrm>
            <a:prstGeom prst="roundRect">
              <a:avLst>
                <a:gd fmla="val 16667" name="adj"/>
              </a:avLst>
            </a:prstGeom>
            <a:solidFill>
              <a:srgbClr val="A85218"/>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0"/>
            <p:cNvSpPr txBox="1"/>
            <p:nvPr/>
          </p:nvSpPr>
          <p:spPr>
            <a:xfrm>
              <a:off x="1352931" y="72237"/>
              <a:ext cx="1335242" cy="1335242"/>
            </a:xfrm>
            <a:prstGeom prst="rect">
              <a:avLst/>
            </a:prstGeom>
            <a:noFill/>
            <a:ln>
              <a:noFill/>
            </a:ln>
          </p:spPr>
          <p:txBody>
            <a:bodyPr anchorCtr="0" anchor="ctr" bIns="45700" lIns="45700" spcFirstLastPara="1" rIns="45700" wrap="square" tIns="45700">
              <a:noAutofit/>
            </a:bodyPr>
            <a:lstStyle/>
            <a:p>
              <a:pPr indent="0" lvl="0" marL="0" marR="0" rtl="0" algn="l">
                <a:lnSpc>
                  <a:spcPct val="90000"/>
                </a:lnSpc>
                <a:spcBef>
                  <a:spcPts val="0"/>
                </a:spcBef>
                <a:spcAft>
                  <a:spcPts val="0"/>
                </a:spcAft>
                <a:buNone/>
              </a:pPr>
              <a:r>
                <a:rPr b="0" i="0" lang="en-US" sz="1800" u="none" cap="none" strike="noStrike">
                  <a:solidFill>
                    <a:schemeClr val="lt1"/>
                  </a:solidFill>
                  <a:latin typeface="Trebuchet MS"/>
                  <a:ea typeface="Trebuchet MS"/>
                  <a:cs typeface="Trebuchet MS"/>
                  <a:sym typeface="Trebuchet MS"/>
                </a:rPr>
                <a:t>Fragmented Solutions</a:t>
              </a:r>
              <a:endParaRPr b="0" i="0" sz="1800" u="none" cap="none" strike="noStrike">
                <a:solidFill>
                  <a:schemeClr val="lt1"/>
                </a:solidFill>
                <a:latin typeface="Trebuchet MS"/>
                <a:ea typeface="Trebuchet MS"/>
                <a:cs typeface="Trebuchet MS"/>
                <a:sym typeface="Trebuchet MS"/>
              </a:endParaRPr>
            </a:p>
          </p:txBody>
        </p:sp>
        <p:sp>
          <p:nvSpPr>
            <p:cNvPr id="416" name="Google Shape;416;p40"/>
            <p:cNvSpPr/>
            <p:nvPr/>
          </p:nvSpPr>
          <p:spPr>
            <a:xfrm rot="10118090">
              <a:off x="988515" y="917645"/>
              <a:ext cx="295075" cy="0"/>
            </a:xfrm>
            <a:custGeom>
              <a:rect b="b" l="l" r="r" t="t"/>
              <a:pathLst>
                <a:path extrusionOk="0" h="120000" w="120000">
                  <a:moveTo>
                    <a:pt x="0" y="0"/>
                  </a:moveTo>
                  <a:lnTo>
                    <a:pt x="120000" y="0"/>
                  </a:lnTo>
                </a:path>
              </a:pathLst>
            </a:custGeom>
            <a:noFill/>
            <a:ln cap="flat" cmpd="sng" w="25400">
              <a:solidFill>
                <a:srgbClr val="EA885E"/>
              </a:solidFill>
              <a:prstDash val="solid"/>
              <a:round/>
              <a:headEnd len="sm" w="sm" type="none"/>
              <a:tailEnd len="sm" w="sm" type="none"/>
            </a:ln>
          </p:spPr>
        </p:sp>
        <p:sp>
          <p:nvSpPr>
            <p:cNvPr id="417" name="Google Shape;417;p40"/>
            <p:cNvSpPr/>
            <p:nvPr/>
          </p:nvSpPr>
          <p:spPr>
            <a:xfrm>
              <a:off x="3" y="550654"/>
              <a:ext cx="991404" cy="991404"/>
            </a:xfrm>
            <a:prstGeom prst="roundRect">
              <a:avLst>
                <a:gd fmla="val 16667" name="adj"/>
              </a:avLst>
            </a:prstGeom>
            <a:solidFill>
              <a:srgbClr val="E17D5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0"/>
            <p:cNvSpPr txBox="1"/>
            <p:nvPr/>
          </p:nvSpPr>
          <p:spPr>
            <a:xfrm>
              <a:off x="48399" y="599050"/>
              <a:ext cx="894612" cy="894612"/>
            </a:xfrm>
            <a:prstGeom prst="rect">
              <a:avLst/>
            </a:prstGeom>
            <a:noFill/>
            <a:ln>
              <a:noFill/>
            </a:ln>
          </p:spPr>
          <p:txBody>
            <a:bodyPr anchorCtr="0" anchor="ctr" bIns="43175" lIns="43175" spcFirstLastPara="1" rIns="43175" wrap="square" tIns="43175">
              <a:noAutofit/>
            </a:bodyPr>
            <a:lstStyle/>
            <a:p>
              <a:pPr indent="0" lvl="0" marL="0" marR="0" rtl="0" algn="l">
                <a:lnSpc>
                  <a:spcPct val="90000"/>
                </a:lnSpc>
                <a:spcBef>
                  <a:spcPts val="0"/>
                </a:spcBef>
                <a:spcAft>
                  <a:spcPts val="0"/>
                </a:spcAft>
                <a:buNone/>
              </a:pPr>
              <a:r>
                <a:rPr b="0" i="0" lang="en-US" sz="1700" u="none" cap="none" strike="noStrike">
                  <a:solidFill>
                    <a:schemeClr val="lt1"/>
                  </a:solidFill>
                  <a:latin typeface="Trebuchet MS"/>
                  <a:ea typeface="Trebuchet MS"/>
                  <a:cs typeface="Trebuchet MS"/>
                  <a:sym typeface="Trebuchet MS"/>
                </a:rPr>
                <a:t>Program Specific</a:t>
              </a:r>
              <a:endParaRPr b="0" i="0" sz="1700" u="none" cap="none" strike="noStrike">
                <a:solidFill>
                  <a:schemeClr val="lt1"/>
                </a:solidFill>
                <a:latin typeface="Trebuchet MS"/>
                <a:ea typeface="Trebuchet MS"/>
                <a:cs typeface="Trebuchet MS"/>
                <a:sym typeface="Trebuchet MS"/>
              </a:endParaRPr>
            </a:p>
          </p:txBody>
        </p:sp>
        <p:sp>
          <p:nvSpPr>
            <p:cNvPr id="419" name="Google Shape;419;p40"/>
            <p:cNvSpPr/>
            <p:nvPr/>
          </p:nvSpPr>
          <p:spPr>
            <a:xfrm rot="5066816">
              <a:off x="1801003" y="1800906"/>
              <a:ext cx="645415" cy="0"/>
            </a:xfrm>
            <a:custGeom>
              <a:rect b="b" l="l" r="r" t="t"/>
              <a:pathLst>
                <a:path extrusionOk="0" h="120000" w="120000">
                  <a:moveTo>
                    <a:pt x="0" y="0"/>
                  </a:moveTo>
                  <a:lnTo>
                    <a:pt x="120000" y="0"/>
                  </a:lnTo>
                </a:path>
              </a:pathLst>
            </a:custGeom>
            <a:noFill/>
            <a:ln cap="flat" cmpd="sng" w="25400">
              <a:solidFill>
                <a:srgbClr val="EA885E"/>
              </a:solidFill>
              <a:prstDash val="solid"/>
              <a:round/>
              <a:headEnd len="sm" w="sm" type="none"/>
              <a:tailEnd len="sm" w="sm" type="none"/>
            </a:ln>
          </p:spPr>
        </p:sp>
        <p:sp>
          <p:nvSpPr>
            <p:cNvPr id="420" name="Google Shape;420;p40"/>
            <p:cNvSpPr/>
            <p:nvPr/>
          </p:nvSpPr>
          <p:spPr>
            <a:xfrm>
              <a:off x="1707431" y="2122100"/>
              <a:ext cx="991404" cy="991404"/>
            </a:xfrm>
            <a:prstGeom prst="roundRect">
              <a:avLst>
                <a:gd fmla="val 16667" name="adj"/>
              </a:avLst>
            </a:prstGeom>
            <a:solidFill>
              <a:srgbClr val="F1C2B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0"/>
            <p:cNvSpPr txBox="1"/>
            <p:nvPr/>
          </p:nvSpPr>
          <p:spPr>
            <a:xfrm>
              <a:off x="1755827" y="2170496"/>
              <a:ext cx="894612" cy="894612"/>
            </a:xfrm>
            <a:prstGeom prst="rect">
              <a:avLst/>
            </a:prstGeom>
            <a:noFill/>
            <a:ln>
              <a:noFill/>
            </a:ln>
          </p:spPr>
          <p:txBody>
            <a:bodyPr anchorCtr="0" anchor="ctr" bIns="43175" lIns="43175" spcFirstLastPara="1" rIns="43175" wrap="square" tIns="43175">
              <a:noAutofit/>
            </a:bodyPr>
            <a:lstStyle/>
            <a:p>
              <a:pPr indent="0" lvl="0" marL="0" marR="0" rtl="0" algn="l">
                <a:lnSpc>
                  <a:spcPct val="90000"/>
                </a:lnSpc>
                <a:spcBef>
                  <a:spcPts val="0"/>
                </a:spcBef>
                <a:spcAft>
                  <a:spcPts val="0"/>
                </a:spcAft>
                <a:buNone/>
              </a:pPr>
              <a:r>
                <a:rPr b="0" i="0" lang="en-US" sz="1700" u="none" cap="none" strike="noStrike">
                  <a:solidFill>
                    <a:schemeClr val="lt1"/>
                  </a:solidFill>
                  <a:latin typeface="Trebuchet MS"/>
                  <a:ea typeface="Trebuchet MS"/>
                  <a:cs typeface="Trebuchet MS"/>
                  <a:sym typeface="Trebuchet MS"/>
                </a:rPr>
                <a:t>Country Specific</a:t>
              </a:r>
              <a:endParaRPr b="0" i="0" sz="1700" u="none" cap="none" strike="noStrike">
                <a:solidFill>
                  <a:schemeClr val="lt1"/>
                </a:solidFill>
                <a:latin typeface="Trebuchet MS"/>
                <a:ea typeface="Trebuchet MS"/>
                <a:cs typeface="Trebuchet MS"/>
                <a:sym typeface="Trebuchet MS"/>
              </a:endParaRPr>
            </a:p>
          </p:txBody>
        </p:sp>
        <p:sp>
          <p:nvSpPr>
            <p:cNvPr id="422" name="Google Shape;422;p40"/>
            <p:cNvSpPr/>
            <p:nvPr/>
          </p:nvSpPr>
          <p:spPr>
            <a:xfrm rot="7055568">
              <a:off x="245338" y="2320765"/>
              <a:ext cx="1897977" cy="0"/>
            </a:xfrm>
            <a:custGeom>
              <a:rect b="b" l="l" r="r" t="t"/>
              <a:pathLst>
                <a:path extrusionOk="0" h="120000" w="120000">
                  <a:moveTo>
                    <a:pt x="0" y="0"/>
                  </a:moveTo>
                  <a:lnTo>
                    <a:pt x="120000" y="0"/>
                  </a:lnTo>
                </a:path>
              </a:pathLst>
            </a:custGeom>
            <a:noFill/>
            <a:ln cap="flat" cmpd="sng" w="25400">
              <a:solidFill>
                <a:srgbClr val="EA885E"/>
              </a:solidFill>
              <a:prstDash val="solid"/>
              <a:round/>
              <a:headEnd len="sm" w="sm" type="none"/>
              <a:tailEnd len="sm" w="sm" type="none"/>
            </a:ln>
          </p:spPr>
        </p:sp>
        <p:sp>
          <p:nvSpPr>
            <p:cNvPr id="423" name="Google Shape;423;p40"/>
            <p:cNvSpPr/>
            <p:nvPr/>
          </p:nvSpPr>
          <p:spPr>
            <a:xfrm>
              <a:off x="0" y="3161818"/>
              <a:ext cx="991404" cy="991404"/>
            </a:xfrm>
            <a:prstGeom prst="roundRect">
              <a:avLst>
                <a:gd fmla="val 16667" name="adj"/>
              </a:avLst>
            </a:prstGeom>
            <a:solidFill>
              <a:srgbClr val="E17D51"/>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0"/>
            <p:cNvSpPr txBox="1"/>
            <p:nvPr/>
          </p:nvSpPr>
          <p:spPr>
            <a:xfrm>
              <a:off x="48396" y="3210214"/>
              <a:ext cx="894612" cy="894612"/>
            </a:xfrm>
            <a:prstGeom prst="rect">
              <a:avLst/>
            </a:prstGeom>
            <a:noFill/>
            <a:ln>
              <a:noFill/>
            </a:ln>
          </p:spPr>
          <p:txBody>
            <a:bodyPr anchorCtr="0" anchor="ctr" bIns="43175" lIns="43175" spcFirstLastPara="1" rIns="43175" wrap="square" tIns="43175">
              <a:noAutofit/>
            </a:bodyPr>
            <a:lstStyle/>
            <a:p>
              <a:pPr indent="0" lvl="0" marL="0" marR="0" rtl="0" algn="l">
                <a:lnSpc>
                  <a:spcPct val="90000"/>
                </a:lnSpc>
                <a:spcBef>
                  <a:spcPts val="0"/>
                </a:spcBef>
                <a:spcAft>
                  <a:spcPts val="0"/>
                </a:spcAft>
                <a:buNone/>
              </a:pPr>
              <a:r>
                <a:rPr b="0" i="0" lang="en-US" sz="1700" u="none" cap="none" strike="noStrike">
                  <a:solidFill>
                    <a:schemeClr val="lt1"/>
                  </a:solidFill>
                  <a:latin typeface="Trebuchet MS"/>
                  <a:ea typeface="Trebuchet MS"/>
                  <a:cs typeface="Trebuchet MS"/>
                  <a:sym typeface="Trebuchet MS"/>
                </a:rPr>
                <a:t>Level Specific</a:t>
              </a:r>
              <a:endParaRPr b="0" i="0" sz="1700" u="none" cap="none" strike="noStrike">
                <a:solidFill>
                  <a:schemeClr val="lt1"/>
                </a:solidFill>
                <a:latin typeface="Trebuchet MS"/>
                <a:ea typeface="Trebuchet MS"/>
                <a:cs typeface="Trebuchet MS"/>
                <a:sym typeface="Trebuchet MS"/>
              </a:endParaRPr>
            </a:p>
          </p:txBody>
        </p:sp>
      </p:grpSp>
      <p:grpSp>
        <p:nvGrpSpPr>
          <p:cNvPr id="425" name="Google Shape;425;p40"/>
          <p:cNvGrpSpPr/>
          <p:nvPr/>
        </p:nvGrpSpPr>
        <p:grpSpPr>
          <a:xfrm>
            <a:off x="4432750" y="1360586"/>
            <a:ext cx="4212833" cy="4205455"/>
            <a:chOff x="1614194" y="230608"/>
            <a:chExt cx="4212833" cy="4205455"/>
          </a:xfrm>
        </p:grpSpPr>
        <p:sp>
          <p:nvSpPr>
            <p:cNvPr id="426" name="Google Shape;426;p40"/>
            <p:cNvSpPr/>
            <p:nvPr/>
          </p:nvSpPr>
          <p:spPr>
            <a:xfrm>
              <a:off x="4435129" y="1482477"/>
              <a:ext cx="1391898" cy="1391898"/>
            </a:xfrm>
            <a:prstGeom prst="roundRect">
              <a:avLst>
                <a:gd fmla="val 16667" name="adj"/>
              </a:avLst>
            </a:prstGeom>
            <a:gradFill>
              <a:gsLst>
                <a:gs pos="0">
                  <a:srgbClr val="EA6003"/>
                </a:gs>
                <a:gs pos="100000">
                  <a:srgbClr val="FFA481"/>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0"/>
            <p:cNvSpPr txBox="1"/>
            <p:nvPr/>
          </p:nvSpPr>
          <p:spPr>
            <a:xfrm>
              <a:off x="4503076" y="1550424"/>
              <a:ext cx="1256004" cy="1256004"/>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Trebuchet MS"/>
                  <a:ea typeface="Trebuchet MS"/>
                  <a:cs typeface="Trebuchet MS"/>
                  <a:sym typeface="Trebuchet MS"/>
                </a:rPr>
                <a:t>Expensive</a:t>
              </a:r>
              <a:endParaRPr b="0" i="0" sz="2000" u="none" cap="none" strike="noStrike">
                <a:solidFill>
                  <a:schemeClr val="lt1"/>
                </a:solidFill>
                <a:latin typeface="Trebuchet MS"/>
                <a:ea typeface="Trebuchet MS"/>
                <a:cs typeface="Trebuchet MS"/>
                <a:sym typeface="Trebuchet MS"/>
              </a:endParaRPr>
            </a:p>
          </p:txBody>
        </p:sp>
        <p:sp>
          <p:nvSpPr>
            <p:cNvPr id="428" name="Google Shape;428;p40"/>
            <p:cNvSpPr/>
            <p:nvPr/>
          </p:nvSpPr>
          <p:spPr>
            <a:xfrm rot="-7043102">
              <a:off x="4508064" y="1322829"/>
              <a:ext cx="359595" cy="0"/>
            </a:xfrm>
            <a:custGeom>
              <a:rect b="b" l="l" r="r" t="t"/>
              <a:pathLst>
                <a:path extrusionOk="0" h="120000" w="120000">
                  <a:moveTo>
                    <a:pt x="0" y="0"/>
                  </a:moveTo>
                  <a:lnTo>
                    <a:pt x="120000" y="0"/>
                  </a:lnTo>
                </a:path>
              </a:pathLst>
            </a:custGeom>
            <a:noFill/>
            <a:ln cap="flat" cmpd="sng" w="9525">
              <a:solidFill>
                <a:srgbClr val="E7752F"/>
              </a:solidFill>
              <a:prstDash val="solid"/>
              <a:round/>
              <a:headEnd len="sm" w="sm" type="none"/>
              <a:tailEnd len="sm" w="sm" type="none"/>
            </a:ln>
          </p:spPr>
        </p:sp>
        <p:sp>
          <p:nvSpPr>
            <p:cNvPr id="429" name="Google Shape;429;p40"/>
            <p:cNvSpPr/>
            <p:nvPr/>
          </p:nvSpPr>
          <p:spPr>
            <a:xfrm>
              <a:off x="3897330" y="230608"/>
              <a:ext cx="932572" cy="932572"/>
            </a:xfrm>
            <a:prstGeom prst="roundRect">
              <a:avLst>
                <a:gd fmla="val 16667" name="adj"/>
              </a:avLst>
            </a:prstGeom>
            <a:gradFill>
              <a:gsLst>
                <a:gs pos="0">
                  <a:srgbClr val="F97026"/>
                </a:gs>
                <a:gs pos="100000">
                  <a:srgbClr val="FFA47E"/>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40"/>
            <p:cNvSpPr txBox="1"/>
            <p:nvPr/>
          </p:nvSpPr>
          <p:spPr>
            <a:xfrm>
              <a:off x="3942854" y="276132"/>
              <a:ext cx="841524" cy="841524"/>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Trebuchet MS"/>
                  <a:ea typeface="Trebuchet MS"/>
                  <a:cs typeface="Trebuchet MS"/>
                  <a:sym typeface="Trebuchet MS"/>
                </a:rPr>
                <a:t>Costly to Donors</a:t>
              </a:r>
              <a:endParaRPr b="0" i="0" sz="1800" u="none" cap="none" strike="noStrike">
                <a:solidFill>
                  <a:schemeClr val="lt1"/>
                </a:solidFill>
                <a:latin typeface="Trebuchet MS"/>
                <a:ea typeface="Trebuchet MS"/>
                <a:cs typeface="Trebuchet MS"/>
                <a:sym typeface="Trebuchet MS"/>
              </a:endParaRPr>
            </a:p>
          </p:txBody>
        </p:sp>
        <p:sp>
          <p:nvSpPr>
            <p:cNvPr id="431" name="Google Shape;431;p40"/>
            <p:cNvSpPr/>
            <p:nvPr/>
          </p:nvSpPr>
          <p:spPr>
            <a:xfrm rot="7291354">
              <a:off x="4142281" y="3188933"/>
              <a:ext cx="738021" cy="0"/>
            </a:xfrm>
            <a:custGeom>
              <a:rect b="b" l="l" r="r" t="t"/>
              <a:pathLst>
                <a:path extrusionOk="0" h="120000" w="120000">
                  <a:moveTo>
                    <a:pt x="0" y="0"/>
                  </a:moveTo>
                  <a:lnTo>
                    <a:pt x="120000" y="0"/>
                  </a:lnTo>
                </a:path>
              </a:pathLst>
            </a:custGeom>
            <a:noFill/>
            <a:ln cap="flat" cmpd="sng" w="9525">
              <a:solidFill>
                <a:srgbClr val="E7752F"/>
              </a:solidFill>
              <a:prstDash val="solid"/>
              <a:round/>
              <a:headEnd len="sm" w="sm" type="none"/>
              <a:tailEnd len="sm" w="sm" type="none"/>
            </a:ln>
          </p:spPr>
        </p:sp>
        <p:sp>
          <p:nvSpPr>
            <p:cNvPr id="432" name="Google Shape;432;p40"/>
            <p:cNvSpPr/>
            <p:nvPr/>
          </p:nvSpPr>
          <p:spPr>
            <a:xfrm>
              <a:off x="3236855" y="3503491"/>
              <a:ext cx="1591023" cy="932572"/>
            </a:xfrm>
            <a:prstGeom prst="roundRect">
              <a:avLst>
                <a:gd fmla="val 16667" name="adj"/>
              </a:avLst>
            </a:prstGeom>
            <a:gradFill>
              <a:gsLst>
                <a:gs pos="0">
                  <a:srgbClr val="F98857"/>
                </a:gs>
                <a:gs pos="100000">
                  <a:srgbClr val="FFB48D"/>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0"/>
            <p:cNvSpPr txBox="1"/>
            <p:nvPr/>
          </p:nvSpPr>
          <p:spPr>
            <a:xfrm>
              <a:off x="3282379" y="3549015"/>
              <a:ext cx="1499975" cy="84152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0" i="0" lang="en-US" sz="2100" u="none" cap="none" strike="noStrike">
                  <a:solidFill>
                    <a:schemeClr val="lt1"/>
                  </a:solidFill>
                  <a:latin typeface="Trebuchet MS"/>
                  <a:ea typeface="Trebuchet MS"/>
                  <a:cs typeface="Trebuchet MS"/>
                  <a:sym typeface="Trebuchet MS"/>
                </a:rPr>
                <a:t>Proprietary</a:t>
              </a:r>
              <a:endParaRPr b="0" i="0" sz="2100" u="none" cap="none" strike="noStrike">
                <a:solidFill>
                  <a:schemeClr val="lt1"/>
                </a:solidFill>
                <a:latin typeface="Trebuchet MS"/>
                <a:ea typeface="Trebuchet MS"/>
                <a:cs typeface="Trebuchet MS"/>
                <a:sym typeface="Trebuchet MS"/>
              </a:endParaRPr>
            </a:p>
          </p:txBody>
        </p:sp>
        <p:sp>
          <p:nvSpPr>
            <p:cNvPr id="434" name="Google Shape;434;p40"/>
            <p:cNvSpPr/>
            <p:nvPr/>
          </p:nvSpPr>
          <p:spPr>
            <a:xfrm rot="-9450434">
              <a:off x="2933943" y="1591752"/>
              <a:ext cx="1560542" cy="0"/>
            </a:xfrm>
            <a:custGeom>
              <a:rect b="b" l="l" r="r" t="t"/>
              <a:pathLst>
                <a:path extrusionOk="0" h="120000" w="120000">
                  <a:moveTo>
                    <a:pt x="0" y="0"/>
                  </a:moveTo>
                  <a:lnTo>
                    <a:pt x="120000" y="0"/>
                  </a:lnTo>
                </a:path>
              </a:pathLst>
            </a:custGeom>
            <a:noFill/>
            <a:ln cap="flat" cmpd="sng" w="9525">
              <a:solidFill>
                <a:srgbClr val="E7752F"/>
              </a:solidFill>
              <a:prstDash val="solid"/>
              <a:round/>
              <a:headEnd len="sm" w="sm" type="none"/>
              <a:tailEnd len="sm" w="sm" type="none"/>
            </a:ln>
          </p:spPr>
        </p:sp>
        <p:sp>
          <p:nvSpPr>
            <p:cNvPr id="435" name="Google Shape;435;p40"/>
            <p:cNvSpPr/>
            <p:nvPr/>
          </p:nvSpPr>
          <p:spPr>
            <a:xfrm>
              <a:off x="1614194" y="685228"/>
              <a:ext cx="1379106" cy="644994"/>
            </a:xfrm>
            <a:prstGeom prst="roundRect">
              <a:avLst>
                <a:gd fmla="val 16667" name="adj"/>
              </a:avLst>
            </a:prstGeom>
            <a:gradFill>
              <a:gsLst>
                <a:gs pos="0">
                  <a:srgbClr val="FBA486"/>
                </a:gs>
                <a:gs pos="100000">
                  <a:srgbClr val="FFBFA3"/>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0"/>
            <p:cNvSpPr txBox="1"/>
            <p:nvPr/>
          </p:nvSpPr>
          <p:spPr>
            <a:xfrm>
              <a:off x="1645680" y="716714"/>
              <a:ext cx="1316134" cy="58202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1800" u="none" cap="none" strike="noStrike">
                  <a:solidFill>
                    <a:schemeClr val="lt1"/>
                  </a:solidFill>
                  <a:latin typeface="Trebuchet MS"/>
                  <a:ea typeface="Trebuchet MS"/>
                  <a:cs typeface="Trebuchet MS"/>
                  <a:sym typeface="Trebuchet MS"/>
                </a:rPr>
                <a:t>Hard to Maintain</a:t>
              </a:r>
              <a:endParaRPr b="0" i="0" sz="1800" u="none" cap="none" strike="noStrike">
                <a:solidFill>
                  <a:schemeClr val="lt1"/>
                </a:solidFill>
                <a:latin typeface="Trebuchet MS"/>
                <a:ea typeface="Trebuchet MS"/>
                <a:cs typeface="Trebuchet MS"/>
                <a:sym typeface="Trebuchet MS"/>
              </a:endParaRPr>
            </a:p>
          </p:txBody>
        </p:sp>
      </p:grpSp>
      <p:pic>
        <p:nvPicPr>
          <p:cNvPr descr="selvuat-4.jpg" id="437" name="Google Shape;437;p40"/>
          <p:cNvPicPr preferRelativeResize="0"/>
          <p:nvPr/>
        </p:nvPicPr>
        <p:blipFill rotWithShape="1">
          <a:blip r:embed="rId3">
            <a:alphaModFix/>
          </a:blip>
          <a:srcRect b="0" l="0" r="0" t="0"/>
          <a:stretch/>
        </p:blipFill>
        <p:spPr>
          <a:xfrm>
            <a:off x="3290888" y="2811463"/>
            <a:ext cx="2493962" cy="1871662"/>
          </a:xfrm>
          <a:prstGeom prst="rect">
            <a:avLst/>
          </a:prstGeom>
          <a:noFill/>
          <a:ln>
            <a:noFill/>
          </a:ln>
        </p:spPr>
      </p:pic>
      <p:sp>
        <p:nvSpPr>
          <p:cNvPr id="438" name="Google Shape;438;p40"/>
          <p:cNvSpPr txBox="1"/>
          <p:nvPr>
            <p:ph type="title"/>
          </p:nvPr>
        </p:nvSpPr>
        <p:spPr>
          <a:xfrm>
            <a:off x="464777" y="82642"/>
            <a:ext cx="7859100" cy="1070100"/>
          </a:xfrm>
          <a:prstGeom prst="rect">
            <a:avLst/>
          </a:prstGeom>
          <a:noFill/>
          <a:ln>
            <a:noFill/>
          </a:ln>
        </p:spPr>
        <p:txBody>
          <a:bodyPr anchorCtr="0" anchor="ctr" bIns="45700" lIns="91425" spcFirstLastPara="1" rIns="91425" wrap="square" tIns="45700">
            <a:noAutofit/>
          </a:bodyPr>
          <a:lstStyle/>
          <a:p>
            <a:pPr indent="0" lvl="0" marL="0" marR="0" rtl="0" algn="l">
              <a:lnSpc>
                <a:spcPct val="103333"/>
              </a:lnSpc>
              <a:spcBef>
                <a:spcPts val="0"/>
              </a:spcBef>
              <a:spcAft>
                <a:spcPts val="0"/>
              </a:spcAft>
              <a:buClr>
                <a:schemeClr val="lt1"/>
              </a:buClr>
              <a:buSzPts val="3600"/>
              <a:buFont typeface="Calibri"/>
              <a:buNone/>
            </a:pPr>
            <a:r>
              <a:rPr b="0" i="0" lang="en-US" sz="3600" u="none" cap="none" strike="noStrike">
                <a:solidFill>
                  <a:schemeClr val="lt1"/>
                </a:solidFill>
                <a:latin typeface="Calibri"/>
                <a:ea typeface="Calibri"/>
                <a:cs typeface="Calibri"/>
                <a:sym typeface="Calibri"/>
              </a:rPr>
              <a:t>Information System Challenges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4"/>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5" name="Google Shape;105;p14"/>
          <p:cNvSpPr txBox="1"/>
          <p:nvPr>
            <p:ph type="title"/>
          </p:nvPr>
        </p:nvSpPr>
        <p:spPr>
          <a:xfrm>
            <a:off x="182900" y="82650"/>
            <a:ext cx="8141100" cy="1070100"/>
          </a:xfrm>
          <a:prstGeom prst="rect">
            <a:avLst/>
          </a:prstGeom>
          <a:noFill/>
          <a:ln>
            <a:noFill/>
          </a:ln>
        </p:spPr>
        <p:txBody>
          <a:bodyPr anchorCtr="0" anchor="ctr" bIns="91425" lIns="91425" spcFirstLastPara="1" rIns="91425" wrap="square" tIns="91425">
            <a:noAutofit/>
          </a:bodyPr>
          <a:lstStyle/>
          <a:p>
            <a:pPr indent="0" lvl="0" marL="0" marR="0" rtl="0" algn="l">
              <a:lnSpc>
                <a:spcPct val="103333"/>
              </a:lnSpc>
              <a:spcBef>
                <a:spcPts val="0"/>
              </a:spcBef>
              <a:spcAft>
                <a:spcPts val="0"/>
              </a:spcAft>
              <a:buClr>
                <a:schemeClr val="lt1"/>
              </a:buClr>
              <a:buSzPts val="1400"/>
              <a:buFont typeface="Trebuchet MS"/>
              <a:buNone/>
            </a:pPr>
            <a:r>
              <a:rPr lang="en-US">
                <a:latin typeface="Lato"/>
                <a:ea typeface="Lato"/>
                <a:cs typeface="Lato"/>
                <a:sym typeface="Lato"/>
              </a:rPr>
              <a:t>Presenter &amp; Topics</a:t>
            </a:r>
            <a:endParaRPr b="0" i="0" sz="3600" u="none" cap="none" strike="noStrike">
              <a:solidFill>
                <a:schemeClr val="lt1"/>
              </a:solidFill>
              <a:latin typeface="Lato"/>
              <a:ea typeface="Lato"/>
              <a:cs typeface="Lato"/>
              <a:sym typeface="Lato"/>
            </a:endParaRPr>
          </a:p>
        </p:txBody>
      </p:sp>
      <p:sp>
        <p:nvSpPr>
          <p:cNvPr id="106" name="Google Shape;106;p14"/>
          <p:cNvSpPr txBox="1"/>
          <p:nvPr>
            <p:ph idx="1" type="body"/>
          </p:nvPr>
        </p:nvSpPr>
        <p:spPr>
          <a:xfrm>
            <a:off x="196350" y="3343850"/>
            <a:ext cx="8751300" cy="2713500"/>
          </a:xfrm>
          <a:prstGeom prst="rect">
            <a:avLst/>
          </a:prstGeom>
          <a:solidFill>
            <a:schemeClr val="accent2"/>
          </a:solidFill>
          <a:ln>
            <a:noFill/>
          </a:ln>
        </p:spPr>
        <p:txBody>
          <a:bodyPr anchorCtr="0" anchor="t" bIns="91425" lIns="91425" spcFirstLastPara="1" rIns="91425" wrap="square" tIns="91425">
            <a:noAutofit/>
          </a:bodyPr>
          <a:lstStyle/>
          <a:p>
            <a:pPr indent="0" lvl="0" marL="0" marR="0" rtl="0" algn="l">
              <a:lnSpc>
                <a:spcPct val="100000"/>
              </a:lnSpc>
              <a:spcBef>
                <a:spcPts val="1080"/>
              </a:spcBef>
              <a:spcAft>
                <a:spcPts val="0"/>
              </a:spcAft>
              <a:buClr>
                <a:schemeClr val="dk1"/>
              </a:buClr>
              <a:buSzPts val="2100"/>
              <a:buFont typeface="Arial"/>
              <a:buNone/>
            </a:pPr>
            <a:r>
              <a:rPr lang="en-US" sz="2400">
                <a:solidFill>
                  <a:srgbClr val="FFFFFF"/>
                </a:solidFill>
                <a:latin typeface="Lato"/>
                <a:ea typeface="Lato"/>
                <a:cs typeface="Lato"/>
                <a:sym typeface="Lato"/>
              </a:rPr>
              <a:t>Topics</a:t>
            </a:r>
            <a:endParaRPr sz="2400">
              <a:solidFill>
                <a:srgbClr val="FFFFFF"/>
              </a:solidFill>
              <a:latin typeface="Lato"/>
              <a:ea typeface="Lato"/>
              <a:cs typeface="Lato"/>
              <a:sym typeface="Lato"/>
            </a:endParaRPr>
          </a:p>
          <a:p>
            <a:pPr indent="-342900" lvl="0" marL="457200" marR="0" rtl="0" algn="l">
              <a:lnSpc>
                <a:spcPct val="100000"/>
              </a:lnSpc>
              <a:spcBef>
                <a:spcPts val="1080"/>
              </a:spcBef>
              <a:spcAft>
                <a:spcPts val="0"/>
              </a:spcAft>
              <a:buClr>
                <a:srgbClr val="FFFFFF"/>
              </a:buClr>
              <a:buSzPts val="1800"/>
              <a:buFont typeface="Lato"/>
              <a:buChar char="•"/>
            </a:pPr>
            <a:r>
              <a:rPr lang="en-US" sz="1800">
                <a:solidFill>
                  <a:srgbClr val="FFFFFF"/>
                </a:solidFill>
                <a:latin typeface="Lato"/>
                <a:ea typeface="Lato"/>
                <a:cs typeface="Lato"/>
                <a:sym typeface="Lato"/>
              </a:rPr>
              <a:t>Community</a:t>
            </a:r>
            <a:endParaRPr sz="1800">
              <a:solidFill>
                <a:srgbClr val="FFFFFF"/>
              </a:solidFill>
              <a:latin typeface="Lato"/>
              <a:ea typeface="Lato"/>
              <a:cs typeface="Lato"/>
              <a:sym typeface="Lato"/>
            </a:endParaRPr>
          </a:p>
          <a:p>
            <a:pPr indent="-342900" lvl="0" marL="457200" marR="0" rtl="0" algn="l">
              <a:lnSpc>
                <a:spcPct val="100000"/>
              </a:lnSpc>
              <a:spcBef>
                <a:spcPts val="0"/>
              </a:spcBef>
              <a:spcAft>
                <a:spcPts val="0"/>
              </a:spcAft>
              <a:buClr>
                <a:srgbClr val="FFFFFF"/>
              </a:buClr>
              <a:buSzPts val="1800"/>
              <a:buFont typeface="Lato"/>
              <a:buChar char="•"/>
            </a:pPr>
            <a:r>
              <a:rPr lang="en-US" sz="1800">
                <a:solidFill>
                  <a:srgbClr val="FFFFFF"/>
                </a:solidFill>
                <a:latin typeface="Lato"/>
                <a:ea typeface="Lato"/>
                <a:cs typeface="Lato"/>
                <a:sym typeface="Lato"/>
              </a:rPr>
              <a:t>Vision</a:t>
            </a:r>
            <a:endParaRPr sz="1800">
              <a:solidFill>
                <a:srgbClr val="FFFFFF"/>
              </a:solidFill>
              <a:latin typeface="Lato"/>
              <a:ea typeface="Lato"/>
              <a:cs typeface="Lato"/>
              <a:sym typeface="Lato"/>
            </a:endParaRPr>
          </a:p>
          <a:p>
            <a:pPr indent="-342900" lvl="0" marL="457200" marR="0" rtl="0" algn="l">
              <a:lnSpc>
                <a:spcPct val="100000"/>
              </a:lnSpc>
              <a:spcBef>
                <a:spcPts val="0"/>
              </a:spcBef>
              <a:spcAft>
                <a:spcPts val="0"/>
              </a:spcAft>
              <a:buClr>
                <a:srgbClr val="FFFFFF"/>
              </a:buClr>
              <a:buSzPts val="1800"/>
              <a:buFont typeface="Lato"/>
              <a:buChar char="•"/>
            </a:pPr>
            <a:r>
              <a:rPr lang="en-US" sz="1800">
                <a:solidFill>
                  <a:srgbClr val="FFFFFF"/>
                </a:solidFill>
                <a:latin typeface="Lato"/>
                <a:ea typeface="Lato"/>
                <a:cs typeface="Lato"/>
                <a:sym typeface="Lato"/>
              </a:rPr>
              <a:t>Features</a:t>
            </a:r>
            <a:endParaRPr sz="1800">
              <a:solidFill>
                <a:srgbClr val="FFFFFF"/>
              </a:solidFill>
              <a:latin typeface="Lato"/>
              <a:ea typeface="Lato"/>
              <a:cs typeface="Lato"/>
              <a:sym typeface="Lato"/>
            </a:endParaRPr>
          </a:p>
          <a:p>
            <a:pPr indent="-342900" lvl="0" marL="457200" marR="0" rtl="0" algn="l">
              <a:lnSpc>
                <a:spcPct val="100000"/>
              </a:lnSpc>
              <a:spcBef>
                <a:spcPts val="0"/>
              </a:spcBef>
              <a:spcAft>
                <a:spcPts val="0"/>
              </a:spcAft>
              <a:buClr>
                <a:srgbClr val="FFFFFF"/>
              </a:buClr>
              <a:buSzPts val="1800"/>
              <a:buFont typeface="Lato"/>
              <a:buChar char="•"/>
            </a:pPr>
            <a:r>
              <a:rPr lang="en-US" sz="1800">
                <a:solidFill>
                  <a:srgbClr val="FFFFFF"/>
                </a:solidFill>
                <a:latin typeface="Lato"/>
                <a:ea typeface="Lato"/>
                <a:cs typeface="Lato"/>
                <a:sym typeface="Lato"/>
              </a:rPr>
              <a:t>Impact</a:t>
            </a:r>
            <a:endParaRPr sz="1800">
              <a:solidFill>
                <a:srgbClr val="FFFFFF"/>
              </a:solidFill>
              <a:latin typeface="Lato"/>
              <a:ea typeface="Lato"/>
              <a:cs typeface="Lato"/>
              <a:sym typeface="Lato"/>
            </a:endParaRPr>
          </a:p>
          <a:p>
            <a:pPr indent="-342900" lvl="0" marL="457200" marR="0" rtl="0" algn="l">
              <a:lnSpc>
                <a:spcPct val="100000"/>
              </a:lnSpc>
              <a:spcBef>
                <a:spcPts val="0"/>
              </a:spcBef>
              <a:spcAft>
                <a:spcPts val="0"/>
              </a:spcAft>
              <a:buClr>
                <a:srgbClr val="FFFFFF"/>
              </a:buClr>
              <a:buSzPts val="1800"/>
              <a:buFont typeface="Lato"/>
              <a:buChar char="•"/>
            </a:pPr>
            <a:r>
              <a:rPr lang="en-US" sz="1800">
                <a:solidFill>
                  <a:srgbClr val="FFFFFF"/>
                </a:solidFill>
                <a:latin typeface="Lato"/>
                <a:ea typeface="Lato"/>
                <a:cs typeface="Lato"/>
                <a:sym typeface="Lato"/>
              </a:rPr>
              <a:t>Standards</a:t>
            </a:r>
            <a:endParaRPr sz="1800">
              <a:solidFill>
                <a:srgbClr val="FFFFFF"/>
              </a:solidFill>
              <a:latin typeface="Lato"/>
              <a:ea typeface="Lato"/>
              <a:cs typeface="Lato"/>
              <a:sym typeface="Lato"/>
            </a:endParaRPr>
          </a:p>
          <a:p>
            <a:pPr indent="-342900" lvl="0" marL="457200" marR="0" rtl="0" algn="l">
              <a:lnSpc>
                <a:spcPct val="100000"/>
              </a:lnSpc>
              <a:spcBef>
                <a:spcPts val="0"/>
              </a:spcBef>
              <a:spcAft>
                <a:spcPts val="0"/>
              </a:spcAft>
              <a:buClr>
                <a:srgbClr val="FFFFFF"/>
              </a:buClr>
              <a:buSzPts val="1800"/>
              <a:buFont typeface="Lato"/>
              <a:buChar char="•"/>
            </a:pPr>
            <a:r>
              <a:rPr lang="en-US" sz="1800">
                <a:solidFill>
                  <a:srgbClr val="FFFFFF"/>
                </a:solidFill>
                <a:latin typeface="Lato"/>
                <a:ea typeface="Lato"/>
                <a:cs typeface="Lato"/>
                <a:sym typeface="Lato"/>
              </a:rPr>
              <a:t>Getting involved</a:t>
            </a:r>
            <a:endParaRPr sz="1800">
              <a:solidFill>
                <a:srgbClr val="FFFFFF"/>
              </a:solidFill>
              <a:latin typeface="Lato"/>
              <a:ea typeface="Lato"/>
              <a:cs typeface="Lato"/>
              <a:sym typeface="Lato"/>
            </a:endParaRPr>
          </a:p>
        </p:txBody>
      </p:sp>
      <p:pic>
        <p:nvPicPr>
          <p:cNvPr id="107" name="Google Shape;107;p14"/>
          <p:cNvPicPr preferRelativeResize="0"/>
          <p:nvPr/>
        </p:nvPicPr>
        <p:blipFill>
          <a:blip r:embed="rId3">
            <a:alphaModFix/>
          </a:blip>
          <a:stretch>
            <a:fillRect/>
          </a:stretch>
        </p:blipFill>
        <p:spPr>
          <a:xfrm>
            <a:off x="4704675" y="3774175"/>
            <a:ext cx="4025500" cy="2012750"/>
          </a:xfrm>
          <a:prstGeom prst="rect">
            <a:avLst/>
          </a:prstGeom>
          <a:noFill/>
          <a:ln>
            <a:noFill/>
          </a:ln>
        </p:spPr>
      </p:pic>
      <p:sp>
        <p:nvSpPr>
          <p:cNvPr id="108" name="Google Shape;108;p14"/>
          <p:cNvSpPr txBox="1"/>
          <p:nvPr>
            <p:ph idx="1" type="body"/>
          </p:nvPr>
        </p:nvSpPr>
        <p:spPr>
          <a:xfrm>
            <a:off x="1612650" y="1304050"/>
            <a:ext cx="7321500" cy="1888500"/>
          </a:xfrm>
          <a:prstGeom prst="rect">
            <a:avLst/>
          </a:prstGeom>
          <a:solidFill>
            <a:srgbClr val="999999"/>
          </a:solidFill>
          <a:ln>
            <a:noFill/>
          </a:ln>
        </p:spPr>
        <p:txBody>
          <a:bodyPr anchorCtr="0" anchor="t" bIns="91425" lIns="91425" spcFirstLastPara="1" rIns="91425" wrap="square" tIns="91425">
            <a:noAutofit/>
          </a:bodyPr>
          <a:lstStyle/>
          <a:p>
            <a:pPr indent="0" lvl="0" marL="0" marR="0" rtl="0" algn="l">
              <a:lnSpc>
                <a:spcPct val="100000"/>
              </a:lnSpc>
              <a:spcBef>
                <a:spcPts val="1080"/>
              </a:spcBef>
              <a:spcAft>
                <a:spcPts val="0"/>
              </a:spcAft>
              <a:buClr>
                <a:schemeClr val="dk1"/>
              </a:buClr>
              <a:buSzPts val="2100"/>
              <a:buFont typeface="Arial"/>
              <a:buNone/>
            </a:pPr>
            <a:r>
              <a:rPr lang="en-US" sz="2400">
                <a:solidFill>
                  <a:srgbClr val="FFFFFF"/>
                </a:solidFill>
                <a:latin typeface="Lato"/>
                <a:ea typeface="Lato"/>
                <a:cs typeface="Lato"/>
                <a:sym typeface="Lato"/>
              </a:rPr>
              <a:t>&lt;Insert Name&gt;</a:t>
            </a:r>
            <a:endParaRPr b="1" i="0" sz="2400" u="none" cap="none" strike="noStrike">
              <a:solidFill>
                <a:srgbClr val="FFFFFF"/>
              </a:solidFill>
              <a:latin typeface="Lato"/>
              <a:ea typeface="Lato"/>
              <a:cs typeface="Lato"/>
              <a:sym typeface="Lato"/>
            </a:endParaRPr>
          </a:p>
          <a:p>
            <a:pPr indent="0" lvl="0" marL="0" marR="0" rtl="0" algn="l">
              <a:lnSpc>
                <a:spcPct val="100000"/>
              </a:lnSpc>
              <a:spcBef>
                <a:spcPts val="1080"/>
              </a:spcBef>
              <a:spcAft>
                <a:spcPts val="0"/>
              </a:spcAft>
              <a:buClr>
                <a:schemeClr val="dk1"/>
              </a:buClr>
              <a:buSzPts val="2100"/>
              <a:buFont typeface="Arial"/>
              <a:buNone/>
            </a:pPr>
            <a:r>
              <a:rPr lang="en-US" sz="1900">
                <a:solidFill>
                  <a:schemeClr val="lt1"/>
                </a:solidFill>
                <a:latin typeface="Lato"/>
                <a:ea typeface="Lato"/>
                <a:cs typeface="Lato"/>
                <a:sym typeface="Lato"/>
              </a:rPr>
              <a:t>&lt;Insert Title&gt;</a:t>
            </a:r>
            <a:endParaRPr b="0" i="0" sz="1900" u="none" cap="none" strike="noStrike">
              <a:solidFill>
                <a:srgbClr val="FFFFFF"/>
              </a:solidFill>
              <a:latin typeface="Lato"/>
              <a:ea typeface="Lato"/>
              <a:cs typeface="Lato"/>
              <a:sym typeface="Lato"/>
            </a:endParaRPr>
          </a:p>
          <a:p>
            <a:pPr indent="0" lvl="0" marL="0" marR="0" rtl="0" algn="l">
              <a:lnSpc>
                <a:spcPct val="100000"/>
              </a:lnSpc>
              <a:spcBef>
                <a:spcPts val="1080"/>
              </a:spcBef>
              <a:spcAft>
                <a:spcPts val="0"/>
              </a:spcAft>
              <a:buClr>
                <a:schemeClr val="dk1"/>
              </a:buClr>
              <a:buSzPts val="2100"/>
              <a:buFont typeface="Arial"/>
              <a:buNone/>
            </a:pPr>
            <a:r>
              <a:rPr b="0" lang="en-US" sz="1600">
                <a:solidFill>
                  <a:srgbClr val="FFFFFF"/>
                </a:solidFill>
                <a:latin typeface="Lato"/>
                <a:ea typeface="Lato"/>
                <a:cs typeface="Lato"/>
                <a:sym typeface="Lato"/>
              </a:rPr>
              <a:t>&lt;Insert description of responsibility and reasons to be contacted&gt;</a:t>
            </a:r>
            <a:endParaRPr b="0" i="0" sz="1600" u="none" cap="none" strike="noStrike">
              <a:solidFill>
                <a:srgbClr val="FFFFFF"/>
              </a:solidFill>
              <a:latin typeface="Trebuchet MS"/>
              <a:ea typeface="Trebuchet MS"/>
              <a:cs typeface="Trebuchet MS"/>
              <a:sym typeface="Trebuchet MS"/>
            </a:endParaRPr>
          </a:p>
        </p:txBody>
      </p:sp>
      <p:sp>
        <p:nvSpPr>
          <p:cNvPr id="109" name="Google Shape;109;p14"/>
          <p:cNvSpPr/>
          <p:nvPr/>
        </p:nvSpPr>
        <p:spPr>
          <a:xfrm>
            <a:off x="203425" y="1288300"/>
            <a:ext cx="1409100" cy="1904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rgbClr val="FF0000"/>
                </a:solidFill>
              </a:rPr>
              <a:t>&lt;INSERT PHOTO&gt;</a:t>
            </a:r>
            <a:endParaRPr b="1" sz="180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41"/>
          <p:cNvSpPr/>
          <p:nvPr/>
        </p:nvSpPr>
        <p:spPr>
          <a:xfrm>
            <a:off x="169863" y="5562600"/>
            <a:ext cx="8815387" cy="574675"/>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b" bIns="45700" lIns="91425" spcFirstLastPara="1" rIns="91425" wrap="square" tIns="45700">
            <a:noAutofit/>
          </a:bodyPr>
          <a:lstStyle/>
          <a:p>
            <a:pPr indent="0" lvl="0" marL="0" marR="0" rtl="0" algn="l">
              <a:spcBef>
                <a:spcPts val="0"/>
              </a:spcBef>
              <a:spcAft>
                <a:spcPts val="0"/>
              </a:spcAft>
              <a:buNone/>
            </a:pPr>
            <a:r>
              <a:rPr lang="en-US" sz="1400">
                <a:solidFill>
                  <a:srgbClr val="707679"/>
                </a:solidFill>
                <a:latin typeface="Trebuchet MS"/>
                <a:ea typeface="Trebuchet MS"/>
                <a:cs typeface="Trebuchet MS"/>
                <a:sym typeface="Trebuchet MS"/>
              </a:rPr>
              <a:t>                                                                Health Facilities</a:t>
            </a:r>
            <a:endParaRPr/>
          </a:p>
        </p:txBody>
      </p:sp>
      <p:sp>
        <p:nvSpPr>
          <p:cNvPr id="445" name="Google Shape;445;p41"/>
          <p:cNvSpPr txBox="1"/>
          <p:nvPr>
            <p:ph type="title"/>
          </p:nvPr>
        </p:nvSpPr>
        <p:spPr>
          <a:xfrm>
            <a:off x="457200" y="166688"/>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3333"/>
              </a:lnSpc>
              <a:spcBef>
                <a:spcPts val="0"/>
              </a:spcBef>
              <a:spcAft>
                <a:spcPts val="0"/>
              </a:spcAft>
              <a:buClr>
                <a:schemeClr val="lt1"/>
              </a:buClr>
              <a:buSzPts val="3600"/>
              <a:buFont typeface="Calibri"/>
              <a:buNone/>
            </a:pPr>
            <a:r>
              <a:rPr b="0" i="0" lang="en-US" sz="3600" u="none" cap="none" strike="noStrike">
                <a:solidFill>
                  <a:schemeClr val="lt1"/>
                </a:solidFill>
                <a:latin typeface="Calibri"/>
                <a:ea typeface="Calibri"/>
                <a:cs typeface="Calibri"/>
                <a:sym typeface="Calibri"/>
              </a:rPr>
              <a:t>OpenLMIS Requisition Workflow</a:t>
            </a:r>
            <a:endParaRPr b="0" i="0" sz="3200" u="none" cap="none" strike="noStrike">
              <a:solidFill>
                <a:schemeClr val="lt1"/>
              </a:solidFill>
              <a:latin typeface="Calibri"/>
              <a:ea typeface="Calibri"/>
              <a:cs typeface="Calibri"/>
              <a:sym typeface="Calibri"/>
            </a:endParaRPr>
          </a:p>
        </p:txBody>
      </p:sp>
      <p:sp>
        <p:nvSpPr>
          <p:cNvPr id="446" name="Google Shape;446;p41"/>
          <p:cNvSpPr/>
          <p:nvPr/>
        </p:nvSpPr>
        <p:spPr>
          <a:xfrm>
            <a:off x="398463" y="5724525"/>
            <a:ext cx="265112" cy="246063"/>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47" name="Google Shape;447;p41"/>
          <p:cNvSpPr/>
          <p:nvPr/>
        </p:nvSpPr>
        <p:spPr>
          <a:xfrm>
            <a:off x="796925" y="5724525"/>
            <a:ext cx="265113" cy="246063"/>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48" name="Google Shape;448;p41"/>
          <p:cNvSpPr/>
          <p:nvPr/>
        </p:nvSpPr>
        <p:spPr>
          <a:xfrm>
            <a:off x="1195388" y="5724525"/>
            <a:ext cx="265112" cy="246063"/>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49" name="Google Shape;449;p41"/>
          <p:cNvSpPr/>
          <p:nvPr/>
        </p:nvSpPr>
        <p:spPr>
          <a:xfrm>
            <a:off x="1593850" y="5724525"/>
            <a:ext cx="265113" cy="246063"/>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0" name="Google Shape;450;p41"/>
          <p:cNvSpPr/>
          <p:nvPr/>
        </p:nvSpPr>
        <p:spPr>
          <a:xfrm>
            <a:off x="663575" y="4662488"/>
            <a:ext cx="930275" cy="341312"/>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707679"/>
                </a:solidFill>
                <a:latin typeface="Trebuchet MS"/>
                <a:ea typeface="Trebuchet MS"/>
                <a:cs typeface="Trebuchet MS"/>
                <a:sym typeface="Trebuchet MS"/>
              </a:rPr>
              <a:t>District</a:t>
            </a:r>
            <a:endParaRPr/>
          </a:p>
        </p:txBody>
      </p:sp>
      <p:sp>
        <p:nvSpPr>
          <p:cNvPr id="451" name="Google Shape;451;p41"/>
          <p:cNvSpPr/>
          <p:nvPr/>
        </p:nvSpPr>
        <p:spPr>
          <a:xfrm>
            <a:off x="1489075" y="2824163"/>
            <a:ext cx="928688" cy="341312"/>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a:solidFill>
                  <a:srgbClr val="707679"/>
                </a:solidFill>
                <a:latin typeface="Trebuchet MS"/>
                <a:ea typeface="Trebuchet MS"/>
                <a:cs typeface="Trebuchet MS"/>
                <a:sym typeface="Trebuchet MS"/>
              </a:rPr>
              <a:t>Regional</a:t>
            </a:r>
            <a:endParaRPr sz="1400">
              <a:solidFill>
                <a:srgbClr val="707679"/>
              </a:solidFill>
              <a:latin typeface="Trebuchet MS"/>
              <a:ea typeface="Trebuchet MS"/>
              <a:cs typeface="Trebuchet MS"/>
              <a:sym typeface="Trebuchet MS"/>
            </a:endParaRPr>
          </a:p>
        </p:txBody>
      </p:sp>
      <p:sp>
        <p:nvSpPr>
          <p:cNvPr id="452" name="Google Shape;452;p41"/>
          <p:cNvSpPr/>
          <p:nvPr/>
        </p:nvSpPr>
        <p:spPr>
          <a:xfrm>
            <a:off x="2219325" y="5715000"/>
            <a:ext cx="265113" cy="247650"/>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3" name="Google Shape;453;p41"/>
          <p:cNvSpPr/>
          <p:nvPr/>
        </p:nvSpPr>
        <p:spPr>
          <a:xfrm>
            <a:off x="2617788" y="5715000"/>
            <a:ext cx="265112" cy="247650"/>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4" name="Google Shape;454;p41"/>
          <p:cNvSpPr/>
          <p:nvPr/>
        </p:nvSpPr>
        <p:spPr>
          <a:xfrm>
            <a:off x="3016250" y="5715000"/>
            <a:ext cx="265113" cy="247650"/>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5" name="Google Shape;455;p41"/>
          <p:cNvSpPr/>
          <p:nvPr/>
        </p:nvSpPr>
        <p:spPr>
          <a:xfrm>
            <a:off x="3413125" y="5715000"/>
            <a:ext cx="265113" cy="247650"/>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6" name="Google Shape;456;p41"/>
          <p:cNvSpPr/>
          <p:nvPr/>
        </p:nvSpPr>
        <p:spPr>
          <a:xfrm>
            <a:off x="5146675" y="5745163"/>
            <a:ext cx="266700"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7" name="Google Shape;457;p41"/>
          <p:cNvSpPr/>
          <p:nvPr/>
        </p:nvSpPr>
        <p:spPr>
          <a:xfrm>
            <a:off x="5545138" y="5745163"/>
            <a:ext cx="266700"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8" name="Google Shape;458;p41"/>
          <p:cNvSpPr/>
          <p:nvPr/>
        </p:nvSpPr>
        <p:spPr>
          <a:xfrm>
            <a:off x="5943600" y="5745163"/>
            <a:ext cx="266700"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59" name="Google Shape;459;p41"/>
          <p:cNvSpPr/>
          <p:nvPr/>
        </p:nvSpPr>
        <p:spPr>
          <a:xfrm>
            <a:off x="6342063" y="5745163"/>
            <a:ext cx="265112"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0" name="Google Shape;460;p41"/>
          <p:cNvSpPr/>
          <p:nvPr/>
        </p:nvSpPr>
        <p:spPr>
          <a:xfrm>
            <a:off x="7356475" y="5773738"/>
            <a:ext cx="265113"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1" name="Google Shape;461;p41"/>
          <p:cNvSpPr/>
          <p:nvPr/>
        </p:nvSpPr>
        <p:spPr>
          <a:xfrm>
            <a:off x="7754938" y="5773738"/>
            <a:ext cx="265112"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2" name="Google Shape;462;p41"/>
          <p:cNvSpPr/>
          <p:nvPr/>
        </p:nvSpPr>
        <p:spPr>
          <a:xfrm>
            <a:off x="8153400" y="5773738"/>
            <a:ext cx="265113"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3" name="Google Shape;463;p41"/>
          <p:cNvSpPr/>
          <p:nvPr/>
        </p:nvSpPr>
        <p:spPr>
          <a:xfrm>
            <a:off x="8550275" y="5773738"/>
            <a:ext cx="265113" cy="246062"/>
          </a:xfrm>
          <a:prstGeom prst="ellipse">
            <a:avLst/>
          </a:prstGeom>
          <a:solidFill>
            <a:srgbClr val="FFFFFF"/>
          </a:soli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464" name="Google Shape;464;p41"/>
          <p:cNvSpPr/>
          <p:nvPr/>
        </p:nvSpPr>
        <p:spPr>
          <a:xfrm>
            <a:off x="6426200" y="2827338"/>
            <a:ext cx="930275" cy="341312"/>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a:solidFill>
                  <a:schemeClr val="dk1"/>
                </a:solidFill>
                <a:latin typeface="Trebuchet MS"/>
                <a:ea typeface="Trebuchet MS"/>
                <a:cs typeface="Trebuchet MS"/>
                <a:sym typeface="Trebuchet MS"/>
              </a:rPr>
              <a:t>Regional</a:t>
            </a:r>
            <a:endParaRPr sz="1400">
              <a:solidFill>
                <a:schemeClr val="dk1"/>
              </a:solidFill>
              <a:latin typeface="Trebuchet MS"/>
              <a:ea typeface="Trebuchet MS"/>
              <a:cs typeface="Trebuchet MS"/>
              <a:sym typeface="Trebuchet MS"/>
            </a:endParaRPr>
          </a:p>
        </p:txBody>
      </p:sp>
      <p:sp>
        <p:nvSpPr>
          <p:cNvPr id="465" name="Google Shape;465;p41"/>
          <p:cNvSpPr/>
          <p:nvPr/>
        </p:nvSpPr>
        <p:spPr>
          <a:xfrm>
            <a:off x="3316288" y="1492250"/>
            <a:ext cx="2030412" cy="341313"/>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707679"/>
                </a:solidFill>
                <a:latin typeface="Trebuchet MS"/>
                <a:ea typeface="Trebuchet MS"/>
                <a:cs typeface="Trebuchet MS"/>
                <a:sym typeface="Trebuchet MS"/>
              </a:rPr>
              <a:t>Central Warehouse</a:t>
            </a:r>
            <a:endParaRPr/>
          </a:p>
        </p:txBody>
      </p:sp>
      <p:cxnSp>
        <p:nvCxnSpPr>
          <p:cNvPr id="466" name="Google Shape;466;p41"/>
          <p:cNvCxnSpPr>
            <a:stCxn id="446" idx="0"/>
            <a:endCxn id="450" idx="2"/>
          </p:cNvCxnSpPr>
          <p:nvPr/>
        </p:nvCxnSpPr>
        <p:spPr>
          <a:xfrm flipH="1" rot="10800000">
            <a:off x="531019" y="5003925"/>
            <a:ext cx="5976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67" name="Google Shape;467;p41"/>
          <p:cNvCxnSpPr>
            <a:stCxn id="447" idx="0"/>
            <a:endCxn id="450" idx="2"/>
          </p:cNvCxnSpPr>
          <p:nvPr/>
        </p:nvCxnSpPr>
        <p:spPr>
          <a:xfrm flipH="1" rot="10800000">
            <a:off x="929482" y="5003925"/>
            <a:ext cx="1992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68" name="Google Shape;468;p41"/>
          <p:cNvCxnSpPr>
            <a:stCxn id="448" idx="0"/>
            <a:endCxn id="450" idx="2"/>
          </p:cNvCxnSpPr>
          <p:nvPr/>
        </p:nvCxnSpPr>
        <p:spPr>
          <a:xfrm rot="10800000">
            <a:off x="1128744" y="5003925"/>
            <a:ext cx="1992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69" name="Google Shape;469;p41"/>
          <p:cNvCxnSpPr>
            <a:stCxn id="449" idx="0"/>
            <a:endCxn id="450" idx="2"/>
          </p:cNvCxnSpPr>
          <p:nvPr/>
        </p:nvCxnSpPr>
        <p:spPr>
          <a:xfrm rot="10800000">
            <a:off x="1128807" y="5003925"/>
            <a:ext cx="5976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sp>
        <p:nvSpPr>
          <p:cNvPr id="470" name="Google Shape;470;p41"/>
          <p:cNvSpPr/>
          <p:nvPr/>
        </p:nvSpPr>
        <p:spPr>
          <a:xfrm>
            <a:off x="2476500" y="4654550"/>
            <a:ext cx="930275" cy="341313"/>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707679"/>
                </a:solidFill>
                <a:latin typeface="Trebuchet MS"/>
                <a:ea typeface="Trebuchet MS"/>
                <a:cs typeface="Trebuchet MS"/>
                <a:sym typeface="Trebuchet MS"/>
              </a:rPr>
              <a:t>District</a:t>
            </a:r>
            <a:endParaRPr/>
          </a:p>
        </p:txBody>
      </p:sp>
      <p:cxnSp>
        <p:nvCxnSpPr>
          <p:cNvPr id="471" name="Google Shape;471;p41"/>
          <p:cNvCxnSpPr>
            <a:endCxn id="470" idx="2"/>
          </p:cNvCxnSpPr>
          <p:nvPr/>
        </p:nvCxnSpPr>
        <p:spPr>
          <a:xfrm flipH="1" rot="10800000">
            <a:off x="2343138" y="4995863"/>
            <a:ext cx="5985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72" name="Google Shape;472;p41"/>
          <p:cNvCxnSpPr>
            <a:endCxn id="470" idx="2"/>
          </p:cNvCxnSpPr>
          <p:nvPr/>
        </p:nvCxnSpPr>
        <p:spPr>
          <a:xfrm flipH="1" rot="10800000">
            <a:off x="2741538" y="4995863"/>
            <a:ext cx="2001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73" name="Google Shape;473;p41"/>
          <p:cNvCxnSpPr>
            <a:endCxn id="470" idx="2"/>
          </p:cNvCxnSpPr>
          <p:nvPr/>
        </p:nvCxnSpPr>
        <p:spPr>
          <a:xfrm rot="10800000">
            <a:off x="2941638" y="4995863"/>
            <a:ext cx="1983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74" name="Google Shape;474;p41"/>
          <p:cNvCxnSpPr>
            <a:endCxn id="470" idx="2"/>
          </p:cNvCxnSpPr>
          <p:nvPr/>
        </p:nvCxnSpPr>
        <p:spPr>
          <a:xfrm rot="10800000">
            <a:off x="2941638" y="4995863"/>
            <a:ext cx="5970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sp>
        <p:nvSpPr>
          <p:cNvPr id="475" name="Google Shape;475;p41"/>
          <p:cNvSpPr/>
          <p:nvPr/>
        </p:nvSpPr>
        <p:spPr>
          <a:xfrm>
            <a:off x="5413375" y="4684713"/>
            <a:ext cx="928688" cy="341312"/>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707679"/>
                </a:solidFill>
                <a:latin typeface="Trebuchet MS"/>
                <a:ea typeface="Trebuchet MS"/>
                <a:cs typeface="Trebuchet MS"/>
                <a:sym typeface="Trebuchet MS"/>
              </a:rPr>
              <a:t>District</a:t>
            </a:r>
            <a:endParaRPr/>
          </a:p>
        </p:txBody>
      </p:sp>
      <p:cxnSp>
        <p:nvCxnSpPr>
          <p:cNvPr id="476" name="Google Shape;476;p41"/>
          <p:cNvCxnSpPr>
            <a:endCxn id="475" idx="2"/>
          </p:cNvCxnSpPr>
          <p:nvPr/>
        </p:nvCxnSpPr>
        <p:spPr>
          <a:xfrm flipH="1" rot="10800000">
            <a:off x="5280719" y="5026025"/>
            <a:ext cx="5970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77" name="Google Shape;477;p41"/>
          <p:cNvCxnSpPr>
            <a:endCxn id="475" idx="2"/>
          </p:cNvCxnSpPr>
          <p:nvPr/>
        </p:nvCxnSpPr>
        <p:spPr>
          <a:xfrm flipH="1" rot="10800000">
            <a:off x="5679419" y="5026025"/>
            <a:ext cx="1983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78" name="Google Shape;478;p41"/>
          <p:cNvCxnSpPr>
            <a:endCxn id="475" idx="2"/>
          </p:cNvCxnSpPr>
          <p:nvPr/>
        </p:nvCxnSpPr>
        <p:spPr>
          <a:xfrm rot="10800000">
            <a:off x="5877719" y="5026025"/>
            <a:ext cx="2001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79" name="Google Shape;479;p41"/>
          <p:cNvCxnSpPr>
            <a:endCxn id="475" idx="2"/>
          </p:cNvCxnSpPr>
          <p:nvPr/>
        </p:nvCxnSpPr>
        <p:spPr>
          <a:xfrm rot="10800000">
            <a:off x="5877719" y="5026025"/>
            <a:ext cx="598500" cy="719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sp>
        <p:nvSpPr>
          <p:cNvPr id="480" name="Google Shape;480;p41"/>
          <p:cNvSpPr/>
          <p:nvPr/>
        </p:nvSpPr>
        <p:spPr>
          <a:xfrm>
            <a:off x="7621588" y="4703763"/>
            <a:ext cx="928687" cy="339725"/>
          </a:xfrm>
          <a:prstGeom prst="roundRect">
            <a:avLst>
              <a:gd fmla="val 16667"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400">
                <a:solidFill>
                  <a:srgbClr val="707679"/>
                </a:solidFill>
                <a:latin typeface="Trebuchet MS"/>
                <a:ea typeface="Trebuchet MS"/>
                <a:cs typeface="Trebuchet MS"/>
                <a:sym typeface="Trebuchet MS"/>
              </a:rPr>
              <a:t>District</a:t>
            </a:r>
            <a:endParaRPr/>
          </a:p>
        </p:txBody>
      </p:sp>
      <p:cxnSp>
        <p:nvCxnSpPr>
          <p:cNvPr id="481" name="Google Shape;481;p41"/>
          <p:cNvCxnSpPr>
            <a:endCxn id="480" idx="2"/>
          </p:cNvCxnSpPr>
          <p:nvPr/>
        </p:nvCxnSpPr>
        <p:spPr>
          <a:xfrm flipH="1" rot="10800000">
            <a:off x="7488932" y="5043488"/>
            <a:ext cx="5970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2" name="Google Shape;482;p41"/>
          <p:cNvCxnSpPr>
            <a:endCxn id="480" idx="2"/>
          </p:cNvCxnSpPr>
          <p:nvPr/>
        </p:nvCxnSpPr>
        <p:spPr>
          <a:xfrm flipH="1" rot="10800000">
            <a:off x="7887632" y="5043488"/>
            <a:ext cx="1983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3" name="Google Shape;483;p41"/>
          <p:cNvCxnSpPr>
            <a:endCxn id="480" idx="2"/>
          </p:cNvCxnSpPr>
          <p:nvPr/>
        </p:nvCxnSpPr>
        <p:spPr>
          <a:xfrm rot="10800000">
            <a:off x="8085932" y="5043488"/>
            <a:ext cx="2001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4" name="Google Shape;484;p41"/>
          <p:cNvCxnSpPr>
            <a:endCxn id="480" idx="2"/>
          </p:cNvCxnSpPr>
          <p:nvPr/>
        </p:nvCxnSpPr>
        <p:spPr>
          <a:xfrm rot="10800000">
            <a:off x="8085932" y="5043488"/>
            <a:ext cx="598500" cy="72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5" name="Google Shape;485;p41"/>
          <p:cNvCxnSpPr>
            <a:stCxn id="475" idx="0"/>
            <a:endCxn id="464" idx="2"/>
          </p:cNvCxnSpPr>
          <p:nvPr/>
        </p:nvCxnSpPr>
        <p:spPr>
          <a:xfrm flipH="1" rot="10800000">
            <a:off x="5877719" y="3168513"/>
            <a:ext cx="1013700" cy="15162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6" name="Google Shape;486;p41"/>
          <p:cNvCxnSpPr>
            <a:stCxn id="480" idx="0"/>
            <a:endCxn id="464" idx="2"/>
          </p:cNvCxnSpPr>
          <p:nvPr/>
        </p:nvCxnSpPr>
        <p:spPr>
          <a:xfrm rot="10800000">
            <a:off x="6891332" y="3168663"/>
            <a:ext cx="1194600" cy="15351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7" name="Google Shape;487;p41"/>
          <p:cNvCxnSpPr>
            <a:stCxn id="470" idx="0"/>
            <a:endCxn id="451" idx="2"/>
          </p:cNvCxnSpPr>
          <p:nvPr/>
        </p:nvCxnSpPr>
        <p:spPr>
          <a:xfrm rot="10800000">
            <a:off x="1953438" y="3165350"/>
            <a:ext cx="988200" cy="14892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8" name="Google Shape;488;p41"/>
          <p:cNvCxnSpPr>
            <a:stCxn id="450" idx="0"/>
            <a:endCxn id="451" idx="2"/>
          </p:cNvCxnSpPr>
          <p:nvPr/>
        </p:nvCxnSpPr>
        <p:spPr>
          <a:xfrm flipH="1" rot="10800000">
            <a:off x="1128713" y="3165488"/>
            <a:ext cx="824700" cy="14970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89" name="Google Shape;489;p41"/>
          <p:cNvCxnSpPr>
            <a:stCxn id="451" idx="0"/>
            <a:endCxn id="465" idx="2"/>
          </p:cNvCxnSpPr>
          <p:nvPr/>
        </p:nvCxnSpPr>
        <p:spPr>
          <a:xfrm flipH="1" rot="10800000">
            <a:off x="1953419" y="1833563"/>
            <a:ext cx="2378100" cy="9906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cxnSp>
        <p:nvCxnSpPr>
          <p:cNvPr id="490" name="Google Shape;490;p41"/>
          <p:cNvCxnSpPr>
            <a:stCxn id="464" idx="0"/>
            <a:endCxn id="465" idx="2"/>
          </p:cNvCxnSpPr>
          <p:nvPr/>
        </p:nvCxnSpPr>
        <p:spPr>
          <a:xfrm rot="10800000">
            <a:off x="4331438" y="1833438"/>
            <a:ext cx="2559900" cy="993900"/>
          </a:xfrm>
          <a:prstGeom prst="straightConnector1">
            <a:avLst/>
          </a:prstGeom>
          <a:noFill/>
          <a:ln cap="flat" cmpd="sng" w="12700">
            <a:solidFill>
              <a:schemeClr val="accent1"/>
            </a:solidFill>
            <a:prstDash val="solid"/>
            <a:round/>
            <a:headEnd len="sm" w="sm" type="none"/>
            <a:tailEnd len="sm" w="sm" type="none"/>
          </a:ln>
          <a:effectLst>
            <a:outerShdw blurRad="40000" rotWithShape="0" dir="5400000" dist="20000">
              <a:srgbClr val="000000">
                <a:alpha val="37647"/>
              </a:srgbClr>
            </a:outerShdw>
          </a:effectLst>
        </p:spPr>
      </p:cxnSp>
      <p:grpSp>
        <p:nvGrpSpPr>
          <p:cNvPr id="491" name="Google Shape;491;p41"/>
          <p:cNvGrpSpPr/>
          <p:nvPr/>
        </p:nvGrpSpPr>
        <p:grpSpPr>
          <a:xfrm>
            <a:off x="2951023" y="2321953"/>
            <a:ext cx="2926329" cy="2113947"/>
            <a:chOff x="606853" y="123990"/>
            <a:chExt cx="2926329" cy="2113947"/>
          </a:xfrm>
        </p:grpSpPr>
        <p:sp>
          <p:nvSpPr>
            <p:cNvPr id="492" name="Google Shape;492;p41"/>
            <p:cNvSpPr/>
            <p:nvPr/>
          </p:nvSpPr>
          <p:spPr>
            <a:xfrm>
              <a:off x="1512737" y="123990"/>
              <a:ext cx="1114561" cy="302259"/>
            </a:xfrm>
            <a:prstGeom prst="roundRect">
              <a:avLst>
                <a:gd fmla="val 16667" name="adj"/>
              </a:avLst>
            </a:prstGeom>
            <a:solidFill>
              <a:schemeClr val="lt1"/>
            </a:solidFill>
            <a:ln cap="flat" cmpd="sng" w="25400">
              <a:solidFill>
                <a:srgbClr val="008D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1"/>
            <p:cNvSpPr txBox="1"/>
            <p:nvPr/>
          </p:nvSpPr>
          <p:spPr>
            <a:xfrm>
              <a:off x="1527492" y="138745"/>
              <a:ext cx="1085051" cy="272749"/>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dk1"/>
                  </a:solidFill>
                  <a:latin typeface="Trebuchet MS"/>
                  <a:ea typeface="Trebuchet MS"/>
                  <a:cs typeface="Trebuchet MS"/>
                  <a:sym typeface="Trebuchet MS"/>
                </a:rPr>
                <a:t>Fill/Ship</a:t>
              </a:r>
              <a:endParaRPr sz="1600">
                <a:solidFill>
                  <a:schemeClr val="dk1"/>
                </a:solidFill>
                <a:latin typeface="Trebuchet MS"/>
                <a:ea typeface="Trebuchet MS"/>
                <a:cs typeface="Trebuchet MS"/>
                <a:sym typeface="Trebuchet MS"/>
              </a:endParaRPr>
            </a:p>
          </p:txBody>
        </p:sp>
        <p:sp>
          <p:nvSpPr>
            <p:cNvPr id="494" name="Google Shape;494;p41"/>
            <p:cNvSpPr/>
            <p:nvPr/>
          </p:nvSpPr>
          <p:spPr>
            <a:xfrm>
              <a:off x="1073036" y="393263"/>
              <a:ext cx="1811767" cy="1811767"/>
            </a:xfrm>
            <a:custGeom>
              <a:rect b="b" l="l" r="r" t="t"/>
              <a:pathLst>
                <a:path extrusionOk="0" h="120000" w="120000">
                  <a:moveTo>
                    <a:pt x="87045" y="6441"/>
                  </a:moveTo>
                  <a:lnTo>
                    <a:pt x="87045" y="6441"/>
                  </a:lnTo>
                  <a:cubicBezTo>
                    <a:pt x="98489" y="12220"/>
                    <a:pt x="107781" y="21512"/>
                    <a:pt x="113559" y="32955"/>
                  </a:cubicBezTo>
                </a:path>
              </a:pathLst>
            </a:custGeom>
            <a:noFill/>
            <a:ln cap="flat" cmpd="sng" w="25400">
              <a:solidFill>
                <a:srgbClr val="008DB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1"/>
            <p:cNvSpPr/>
            <p:nvPr/>
          </p:nvSpPr>
          <p:spPr>
            <a:xfrm>
              <a:off x="2418621" y="1056919"/>
              <a:ext cx="1114561" cy="248167"/>
            </a:xfrm>
            <a:prstGeom prst="roundRect">
              <a:avLst>
                <a:gd fmla="val 16667" name="adj"/>
              </a:avLst>
            </a:prstGeom>
            <a:solidFill>
              <a:schemeClr val="lt1"/>
            </a:solidFill>
            <a:ln cap="flat" cmpd="sng" w="25400">
              <a:solidFill>
                <a:srgbClr val="008D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1"/>
            <p:cNvSpPr txBox="1"/>
            <p:nvPr/>
          </p:nvSpPr>
          <p:spPr>
            <a:xfrm>
              <a:off x="2430736" y="1069034"/>
              <a:ext cx="1090331" cy="223937"/>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dk1"/>
                  </a:solidFill>
                  <a:latin typeface="Trebuchet MS"/>
                  <a:ea typeface="Trebuchet MS"/>
                  <a:cs typeface="Trebuchet MS"/>
                  <a:sym typeface="Trebuchet MS"/>
                </a:rPr>
                <a:t>Receive</a:t>
              </a:r>
              <a:endParaRPr sz="1600">
                <a:solidFill>
                  <a:schemeClr val="dk1"/>
                </a:solidFill>
                <a:latin typeface="Trebuchet MS"/>
                <a:ea typeface="Trebuchet MS"/>
                <a:cs typeface="Trebuchet MS"/>
                <a:sym typeface="Trebuchet MS"/>
              </a:endParaRPr>
            </a:p>
          </p:txBody>
        </p:sp>
        <p:sp>
          <p:nvSpPr>
            <p:cNvPr id="497" name="Google Shape;497;p41"/>
            <p:cNvSpPr/>
            <p:nvPr/>
          </p:nvSpPr>
          <p:spPr>
            <a:xfrm>
              <a:off x="1073019" y="157038"/>
              <a:ext cx="1811767" cy="1811767"/>
            </a:xfrm>
            <a:custGeom>
              <a:rect b="b" l="l" r="r" t="t"/>
              <a:pathLst>
                <a:path extrusionOk="0" h="120000" w="120000">
                  <a:moveTo>
                    <a:pt x="113560" y="87042"/>
                  </a:moveTo>
                  <a:cubicBezTo>
                    <a:pt x="107781" y="98488"/>
                    <a:pt x="98488" y="107781"/>
                    <a:pt x="87042" y="113560"/>
                  </a:cubicBezTo>
                </a:path>
              </a:pathLst>
            </a:custGeom>
            <a:noFill/>
            <a:ln cap="flat" cmpd="sng" w="25400">
              <a:solidFill>
                <a:srgbClr val="008DB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1"/>
            <p:cNvSpPr/>
            <p:nvPr/>
          </p:nvSpPr>
          <p:spPr>
            <a:xfrm>
              <a:off x="1512737" y="1935837"/>
              <a:ext cx="1114561" cy="302100"/>
            </a:xfrm>
            <a:prstGeom prst="roundRect">
              <a:avLst>
                <a:gd fmla="val 16667" name="adj"/>
              </a:avLst>
            </a:prstGeom>
            <a:solidFill>
              <a:schemeClr val="lt1"/>
            </a:solidFill>
            <a:ln cap="flat" cmpd="sng" w="25400">
              <a:solidFill>
                <a:srgbClr val="008D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1"/>
            <p:cNvSpPr txBox="1"/>
            <p:nvPr/>
          </p:nvSpPr>
          <p:spPr>
            <a:xfrm>
              <a:off x="1527484" y="1950584"/>
              <a:ext cx="1085067" cy="27260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dk1"/>
                  </a:solidFill>
                  <a:latin typeface="Trebuchet MS"/>
                  <a:ea typeface="Trebuchet MS"/>
                  <a:cs typeface="Trebuchet MS"/>
                  <a:sym typeface="Trebuchet MS"/>
                </a:rPr>
                <a:t>Request</a:t>
              </a:r>
              <a:endParaRPr sz="1600">
                <a:solidFill>
                  <a:schemeClr val="dk1"/>
                </a:solidFill>
                <a:latin typeface="Trebuchet MS"/>
                <a:ea typeface="Trebuchet MS"/>
                <a:cs typeface="Trebuchet MS"/>
                <a:sym typeface="Trebuchet MS"/>
              </a:endParaRPr>
            </a:p>
          </p:txBody>
        </p:sp>
        <p:sp>
          <p:nvSpPr>
            <p:cNvPr id="500" name="Google Shape;500;p41"/>
            <p:cNvSpPr/>
            <p:nvPr/>
          </p:nvSpPr>
          <p:spPr>
            <a:xfrm>
              <a:off x="1262844" y="159180"/>
              <a:ext cx="1811767" cy="1811767"/>
            </a:xfrm>
            <a:custGeom>
              <a:rect b="b" l="l" r="r" t="t"/>
              <a:pathLst>
                <a:path extrusionOk="0" h="120000" w="120000">
                  <a:moveTo>
                    <a:pt x="32654" y="113406"/>
                  </a:moveTo>
                  <a:lnTo>
                    <a:pt x="32654" y="113406"/>
                  </a:lnTo>
                  <a:cubicBezTo>
                    <a:pt x="21448" y="107668"/>
                    <a:pt x="12331" y="98551"/>
                    <a:pt x="6593" y="87345"/>
                  </a:cubicBezTo>
                </a:path>
              </a:pathLst>
            </a:custGeom>
            <a:noFill/>
            <a:ln cap="flat" cmpd="sng" w="25400">
              <a:solidFill>
                <a:srgbClr val="008DB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1"/>
            <p:cNvSpPr/>
            <p:nvPr/>
          </p:nvSpPr>
          <p:spPr>
            <a:xfrm>
              <a:off x="606853" y="1047183"/>
              <a:ext cx="1114561" cy="267641"/>
            </a:xfrm>
            <a:prstGeom prst="roundRect">
              <a:avLst>
                <a:gd fmla="val 16667" name="adj"/>
              </a:avLst>
            </a:prstGeom>
            <a:solidFill>
              <a:schemeClr val="lt1"/>
            </a:solidFill>
            <a:ln cap="flat" cmpd="sng" w="25400">
              <a:solidFill>
                <a:srgbClr val="008D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1"/>
            <p:cNvSpPr txBox="1"/>
            <p:nvPr/>
          </p:nvSpPr>
          <p:spPr>
            <a:xfrm>
              <a:off x="619918" y="1060248"/>
              <a:ext cx="1088431" cy="24151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dk1"/>
                  </a:solidFill>
                  <a:latin typeface="Trebuchet MS"/>
                  <a:ea typeface="Trebuchet MS"/>
                  <a:cs typeface="Trebuchet MS"/>
                  <a:sym typeface="Trebuchet MS"/>
                </a:rPr>
                <a:t>Order</a:t>
              </a:r>
              <a:endParaRPr sz="1600">
                <a:solidFill>
                  <a:schemeClr val="dk1"/>
                </a:solidFill>
                <a:latin typeface="Trebuchet MS"/>
                <a:ea typeface="Trebuchet MS"/>
                <a:cs typeface="Trebuchet MS"/>
                <a:sym typeface="Trebuchet MS"/>
              </a:endParaRPr>
            </a:p>
          </p:txBody>
        </p:sp>
        <p:sp>
          <p:nvSpPr>
            <p:cNvPr id="503" name="Google Shape;503;p41"/>
            <p:cNvSpPr/>
            <p:nvPr/>
          </p:nvSpPr>
          <p:spPr>
            <a:xfrm>
              <a:off x="1262826" y="391120"/>
              <a:ext cx="1811767" cy="1811767"/>
            </a:xfrm>
            <a:custGeom>
              <a:rect b="b" l="l" r="r" t="t"/>
              <a:pathLst>
                <a:path extrusionOk="0" h="120000" w="120000">
                  <a:moveTo>
                    <a:pt x="6595" y="32652"/>
                  </a:moveTo>
                  <a:lnTo>
                    <a:pt x="6595" y="32652"/>
                  </a:lnTo>
                  <a:cubicBezTo>
                    <a:pt x="12332" y="21448"/>
                    <a:pt x="21448" y="12332"/>
                    <a:pt x="32652" y="6595"/>
                  </a:cubicBezTo>
                </a:path>
              </a:pathLst>
            </a:custGeom>
            <a:noFill/>
            <a:ln cap="flat" cmpd="sng" w="25400">
              <a:solidFill>
                <a:srgbClr val="008DB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42"/>
          <p:cNvSpPr txBox="1"/>
          <p:nvPr>
            <p:ph type="title"/>
          </p:nvPr>
        </p:nvSpPr>
        <p:spPr>
          <a:xfrm>
            <a:off x="311700" y="593367"/>
            <a:ext cx="8520600" cy="76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“Pull” System Workflow</a:t>
            </a:r>
            <a:endParaRPr/>
          </a:p>
        </p:txBody>
      </p:sp>
      <p:pic>
        <p:nvPicPr>
          <p:cNvPr id="509" name="Google Shape;509;p42"/>
          <p:cNvPicPr preferRelativeResize="0"/>
          <p:nvPr/>
        </p:nvPicPr>
        <p:blipFill rotWithShape="1">
          <a:blip r:embed="rId3">
            <a:alphaModFix/>
          </a:blip>
          <a:srcRect b="0" l="0" r="0" t="0"/>
          <a:stretch/>
        </p:blipFill>
        <p:spPr>
          <a:xfrm>
            <a:off x="1916113" y="2406650"/>
            <a:ext cx="1406525" cy="1298575"/>
          </a:xfrm>
          <a:prstGeom prst="rect">
            <a:avLst/>
          </a:prstGeom>
          <a:noFill/>
          <a:ln>
            <a:noFill/>
          </a:ln>
        </p:spPr>
      </p:pic>
      <p:pic>
        <p:nvPicPr>
          <p:cNvPr id="510" name="Google Shape;510;p42"/>
          <p:cNvPicPr preferRelativeResize="0"/>
          <p:nvPr/>
        </p:nvPicPr>
        <p:blipFill rotWithShape="1">
          <a:blip r:embed="rId4">
            <a:alphaModFix/>
          </a:blip>
          <a:srcRect b="0" l="0" r="0" t="0"/>
          <a:stretch/>
        </p:blipFill>
        <p:spPr>
          <a:xfrm>
            <a:off x="119063" y="2406650"/>
            <a:ext cx="1406525" cy="1298575"/>
          </a:xfrm>
          <a:prstGeom prst="rect">
            <a:avLst/>
          </a:prstGeom>
          <a:noFill/>
          <a:ln>
            <a:noFill/>
          </a:ln>
        </p:spPr>
      </p:pic>
      <p:pic>
        <p:nvPicPr>
          <p:cNvPr descr="http://pathlibrary.path.org/dbtw-wpd/images/06530.jpg" id="511" name="Google Shape;511;p42"/>
          <p:cNvPicPr preferRelativeResize="0"/>
          <p:nvPr/>
        </p:nvPicPr>
        <p:blipFill rotWithShape="1">
          <a:blip r:embed="rId5">
            <a:alphaModFix/>
          </a:blip>
          <a:srcRect b="0" l="0" r="-33333" t="0"/>
          <a:stretch/>
        </p:blipFill>
        <p:spPr>
          <a:xfrm>
            <a:off x="3862388" y="2416175"/>
            <a:ext cx="1843087" cy="1289050"/>
          </a:xfrm>
          <a:prstGeom prst="rect">
            <a:avLst/>
          </a:prstGeom>
          <a:noFill/>
          <a:ln>
            <a:noFill/>
          </a:ln>
        </p:spPr>
      </p:pic>
      <p:pic>
        <p:nvPicPr>
          <p:cNvPr id="512" name="Google Shape;512;p42"/>
          <p:cNvPicPr preferRelativeResize="0"/>
          <p:nvPr/>
        </p:nvPicPr>
        <p:blipFill rotWithShape="1">
          <a:blip r:embed="rId6">
            <a:alphaModFix/>
          </a:blip>
          <a:srcRect b="0" l="0" r="0" t="0"/>
          <a:stretch/>
        </p:blipFill>
        <p:spPr>
          <a:xfrm>
            <a:off x="5675313" y="2416175"/>
            <a:ext cx="1371600" cy="1239838"/>
          </a:xfrm>
          <a:prstGeom prst="rect">
            <a:avLst/>
          </a:prstGeom>
          <a:noFill/>
          <a:ln>
            <a:noFill/>
          </a:ln>
        </p:spPr>
      </p:pic>
      <p:sp>
        <p:nvSpPr>
          <p:cNvPr id="513" name="Google Shape;513;p42"/>
          <p:cNvSpPr txBox="1"/>
          <p:nvPr/>
        </p:nvSpPr>
        <p:spPr>
          <a:xfrm>
            <a:off x="-73025" y="3597275"/>
            <a:ext cx="1687513" cy="6508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Store Room Clerk</a:t>
            </a:r>
            <a:endParaRPr/>
          </a:p>
        </p:txBody>
      </p:sp>
      <p:sp>
        <p:nvSpPr>
          <p:cNvPr id="514" name="Google Shape;514;p42"/>
          <p:cNvSpPr txBox="1"/>
          <p:nvPr/>
        </p:nvSpPr>
        <p:spPr>
          <a:xfrm>
            <a:off x="1808163" y="3621088"/>
            <a:ext cx="1593850" cy="369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In-Charge</a:t>
            </a:r>
            <a:endParaRPr/>
          </a:p>
        </p:txBody>
      </p:sp>
      <p:sp>
        <p:nvSpPr>
          <p:cNvPr id="515" name="Google Shape;515;p42"/>
          <p:cNvSpPr txBox="1"/>
          <p:nvPr/>
        </p:nvSpPr>
        <p:spPr>
          <a:xfrm>
            <a:off x="5646738" y="3648075"/>
            <a:ext cx="1458912" cy="6461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Warehouse Clerk</a:t>
            </a:r>
            <a:endParaRPr/>
          </a:p>
        </p:txBody>
      </p:sp>
      <p:sp>
        <p:nvSpPr>
          <p:cNvPr id="516" name="Google Shape;516;p42"/>
          <p:cNvSpPr txBox="1"/>
          <p:nvPr/>
        </p:nvSpPr>
        <p:spPr>
          <a:xfrm>
            <a:off x="3821113" y="3635375"/>
            <a:ext cx="1217612" cy="6461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District Manager</a:t>
            </a:r>
            <a:endParaRPr/>
          </a:p>
        </p:txBody>
      </p:sp>
      <p:sp>
        <p:nvSpPr>
          <p:cNvPr id="517" name="Google Shape;517;p42"/>
          <p:cNvSpPr/>
          <p:nvPr/>
        </p:nvSpPr>
        <p:spPr>
          <a:xfrm>
            <a:off x="119063" y="4633913"/>
            <a:ext cx="1528762" cy="957262"/>
          </a:xfrm>
          <a:prstGeom prst="homePlate">
            <a:avLst>
              <a:gd fmla="val 50000" name="adj"/>
            </a:avLst>
          </a:prstGeom>
          <a:solidFill>
            <a:schemeClr val="accent1"/>
          </a:solidFill>
          <a:ln cap="flat" cmpd="sng" w="25400">
            <a:solidFill>
              <a:srgbClr val="A8531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Submit Requisition</a:t>
            </a:r>
            <a:endParaRPr/>
          </a:p>
        </p:txBody>
      </p:sp>
      <p:sp>
        <p:nvSpPr>
          <p:cNvPr id="518" name="Google Shape;518;p42"/>
          <p:cNvSpPr/>
          <p:nvPr/>
        </p:nvSpPr>
        <p:spPr>
          <a:xfrm>
            <a:off x="1963738" y="4687888"/>
            <a:ext cx="1528762" cy="854075"/>
          </a:xfrm>
          <a:prstGeom prst="homePlate">
            <a:avLst>
              <a:gd fmla="val 50000" name="adj"/>
            </a:avLst>
          </a:prstGeom>
          <a:gradFill>
            <a:gsLst>
              <a:gs pos="0">
                <a:srgbClr val="FF6D07"/>
              </a:gs>
              <a:gs pos="100000">
                <a:srgbClr val="FFA274"/>
              </a:gs>
            </a:gsLst>
            <a:lin ang="16200000" scaled="0"/>
          </a:gradFill>
          <a:ln cap="flat" cmpd="sng" w="9525">
            <a:solidFill>
              <a:srgbClr val="E56F1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Authorize Requisition</a:t>
            </a:r>
            <a:endParaRPr/>
          </a:p>
        </p:txBody>
      </p:sp>
      <p:sp>
        <p:nvSpPr>
          <p:cNvPr id="519" name="Google Shape;519;p42"/>
          <p:cNvSpPr/>
          <p:nvPr/>
        </p:nvSpPr>
        <p:spPr>
          <a:xfrm>
            <a:off x="3813175" y="4692650"/>
            <a:ext cx="1528763" cy="862013"/>
          </a:xfrm>
          <a:prstGeom prst="homePlate">
            <a:avLst>
              <a:gd fmla="val 50000" name="adj"/>
            </a:avLst>
          </a:prstGeom>
          <a:gradFill>
            <a:gsLst>
              <a:gs pos="0">
                <a:srgbClr val="FFAA83"/>
              </a:gs>
              <a:gs pos="35000">
                <a:srgbClr val="FFC3A8"/>
              </a:gs>
              <a:gs pos="100000">
                <a:srgbClr val="FFE4DA"/>
              </a:gs>
            </a:gsLst>
            <a:lin ang="16200000" scaled="0"/>
          </a:gradFill>
          <a:ln cap="flat" cmpd="sng" w="9525">
            <a:solidFill>
              <a:srgbClr val="E56F1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Approve Requisition</a:t>
            </a:r>
            <a:endParaRPr/>
          </a:p>
        </p:txBody>
      </p:sp>
      <p:sp>
        <p:nvSpPr>
          <p:cNvPr id="520" name="Google Shape;520;p42"/>
          <p:cNvSpPr/>
          <p:nvPr/>
        </p:nvSpPr>
        <p:spPr>
          <a:xfrm>
            <a:off x="5641975" y="4721225"/>
            <a:ext cx="1528763" cy="815975"/>
          </a:xfrm>
          <a:prstGeom prst="homePlate">
            <a:avLst>
              <a:gd fmla="val 50000" name="adj"/>
            </a:avLst>
          </a:prstGeom>
          <a:gradFill>
            <a:gsLst>
              <a:gs pos="0">
                <a:srgbClr val="D3F4FF"/>
              </a:gs>
              <a:gs pos="35000">
                <a:srgbClr val="DEF9FF"/>
              </a:gs>
              <a:gs pos="100000">
                <a:srgbClr val="F0FBFF"/>
              </a:gs>
            </a:gsLst>
            <a:lin ang="16200000" scaled="0"/>
          </a:gradFill>
          <a:ln cap="flat" cmpd="sng" w="9525">
            <a:solidFill>
              <a:srgbClr val="C4DFF2"/>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Release Order</a:t>
            </a:r>
            <a:endParaRPr/>
          </a:p>
        </p:txBody>
      </p:sp>
      <p:sp>
        <p:nvSpPr>
          <p:cNvPr id="521" name="Google Shape;521;p42"/>
          <p:cNvSpPr/>
          <p:nvPr/>
        </p:nvSpPr>
        <p:spPr>
          <a:xfrm>
            <a:off x="7558088" y="4711938"/>
            <a:ext cx="1527175" cy="814387"/>
          </a:xfrm>
          <a:prstGeom prst="homePlate">
            <a:avLst>
              <a:gd fmla="val 50000" name="adj"/>
            </a:avLst>
          </a:prstGeom>
          <a:gradFill>
            <a:gsLst>
              <a:gs pos="0">
                <a:srgbClr val="C4E6FD"/>
              </a:gs>
              <a:gs pos="100000">
                <a:srgbClr val="CEF4FF"/>
              </a:gs>
            </a:gsLst>
            <a:lin ang="16200000" scaled="0"/>
          </a:gra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Trebuchet MS"/>
                <a:ea typeface="Trebuchet MS"/>
                <a:cs typeface="Trebuchet MS"/>
                <a:sym typeface="Trebuchet MS"/>
              </a:rPr>
              <a:t>Enter Proof of Delivery</a:t>
            </a:r>
            <a:endParaRPr/>
          </a:p>
        </p:txBody>
      </p:sp>
      <p:sp>
        <p:nvSpPr>
          <p:cNvPr id="522" name="Google Shape;522;p42"/>
          <p:cNvSpPr txBox="1"/>
          <p:nvPr/>
        </p:nvSpPr>
        <p:spPr>
          <a:xfrm>
            <a:off x="7616825" y="3660775"/>
            <a:ext cx="1458913" cy="64611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Delivery Driver</a:t>
            </a:r>
            <a:endParaRPr/>
          </a:p>
        </p:txBody>
      </p:sp>
      <p:pic>
        <p:nvPicPr>
          <p:cNvPr id="523" name="Google Shape;523;p42"/>
          <p:cNvPicPr preferRelativeResize="0"/>
          <p:nvPr/>
        </p:nvPicPr>
        <p:blipFill rotWithShape="1">
          <a:blip r:embed="rId7">
            <a:alphaModFix/>
          </a:blip>
          <a:srcRect b="0" l="0" r="0" t="0"/>
          <a:stretch/>
        </p:blipFill>
        <p:spPr>
          <a:xfrm>
            <a:off x="7637463" y="2416175"/>
            <a:ext cx="1247775" cy="1289050"/>
          </a:xfrm>
          <a:prstGeom prst="rect">
            <a:avLst/>
          </a:prstGeom>
          <a:noFill/>
          <a:ln>
            <a:noFill/>
          </a:ln>
        </p:spPr>
      </p:pic>
      <p:sp>
        <p:nvSpPr>
          <p:cNvPr id="524" name="Google Shape;524;p42"/>
          <p:cNvSpPr/>
          <p:nvPr/>
        </p:nvSpPr>
        <p:spPr>
          <a:xfrm>
            <a:off x="60325" y="1485900"/>
            <a:ext cx="3632200" cy="4257675"/>
          </a:xfrm>
          <a:prstGeom prst="rect">
            <a:avLst/>
          </a:prstGeom>
          <a:noFill/>
          <a:ln cap="flat" cmpd="sng" w="9525">
            <a:solidFill>
              <a:srgbClr val="E56F1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5" name="Google Shape;525;p42"/>
          <p:cNvSpPr/>
          <p:nvPr/>
        </p:nvSpPr>
        <p:spPr>
          <a:xfrm>
            <a:off x="3692525" y="1485900"/>
            <a:ext cx="1708150" cy="4257675"/>
          </a:xfrm>
          <a:prstGeom prst="rect">
            <a:avLst/>
          </a:prstGeom>
          <a:noFill/>
          <a:ln cap="flat" cmpd="sng" w="9525">
            <a:solidFill>
              <a:srgbClr val="E56F1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6" name="Google Shape;526;p42"/>
          <p:cNvSpPr/>
          <p:nvPr/>
        </p:nvSpPr>
        <p:spPr>
          <a:xfrm>
            <a:off x="5400675" y="1485900"/>
            <a:ext cx="2057400" cy="4257675"/>
          </a:xfrm>
          <a:prstGeom prst="rect">
            <a:avLst/>
          </a:prstGeom>
          <a:noFill/>
          <a:ln cap="flat" cmpd="sng" w="9525">
            <a:solidFill>
              <a:srgbClr val="E56F1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7" name="Google Shape;527;p42"/>
          <p:cNvSpPr/>
          <p:nvPr/>
        </p:nvSpPr>
        <p:spPr>
          <a:xfrm>
            <a:off x="7458075" y="1485900"/>
            <a:ext cx="1617663" cy="4257675"/>
          </a:xfrm>
          <a:prstGeom prst="rect">
            <a:avLst/>
          </a:prstGeom>
          <a:noFill/>
          <a:ln cap="flat" cmpd="sng" w="9525">
            <a:solidFill>
              <a:srgbClr val="E56F1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
        <p:nvSpPr>
          <p:cNvPr id="528" name="Google Shape;528;p42"/>
          <p:cNvSpPr txBox="1"/>
          <p:nvPr/>
        </p:nvSpPr>
        <p:spPr>
          <a:xfrm>
            <a:off x="1276350" y="1492250"/>
            <a:ext cx="1593850"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Facility</a:t>
            </a:r>
            <a:endParaRPr/>
          </a:p>
        </p:txBody>
      </p:sp>
      <p:sp>
        <p:nvSpPr>
          <p:cNvPr id="529" name="Google Shape;529;p42"/>
          <p:cNvSpPr txBox="1"/>
          <p:nvPr/>
        </p:nvSpPr>
        <p:spPr>
          <a:xfrm>
            <a:off x="3997325" y="1492250"/>
            <a:ext cx="1595438" cy="369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District</a:t>
            </a:r>
            <a:endParaRPr/>
          </a:p>
        </p:txBody>
      </p:sp>
      <p:sp>
        <p:nvSpPr>
          <p:cNvPr id="530" name="Google Shape;530;p42"/>
          <p:cNvSpPr txBox="1"/>
          <p:nvPr/>
        </p:nvSpPr>
        <p:spPr>
          <a:xfrm>
            <a:off x="5697538" y="1503363"/>
            <a:ext cx="1595437" cy="36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Warehouse</a:t>
            </a:r>
            <a:endParaRPr/>
          </a:p>
        </p:txBody>
      </p:sp>
      <p:sp>
        <p:nvSpPr>
          <p:cNvPr id="531" name="Google Shape;531;p42"/>
          <p:cNvSpPr txBox="1"/>
          <p:nvPr/>
        </p:nvSpPr>
        <p:spPr>
          <a:xfrm>
            <a:off x="7421563" y="1462088"/>
            <a:ext cx="1595437" cy="36988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Delivery Site</a:t>
            </a:r>
            <a:endParaRPr/>
          </a:p>
        </p:txBody>
      </p:sp>
      <p:sp>
        <p:nvSpPr>
          <p:cNvPr id="532" name="Google Shape;532;p42"/>
          <p:cNvSpPr/>
          <p:nvPr/>
        </p:nvSpPr>
        <p:spPr>
          <a:xfrm>
            <a:off x="60325" y="6408738"/>
            <a:ext cx="8956675" cy="33972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800">
                <a:solidFill>
                  <a:srgbClr val="555758"/>
                </a:solidFill>
                <a:latin typeface="Trebuchet MS"/>
                <a:ea typeface="Trebuchet MS"/>
                <a:cs typeface="Trebuchet MS"/>
                <a:sym typeface="Trebuchet MS"/>
              </a:rPr>
              <a:t>Example workflow. Actual workflow can be configured to match target fulfillment process.</a:t>
            </a:r>
            <a:endParaRPr/>
          </a:p>
        </p:txBody>
      </p:sp>
      <p:sp>
        <p:nvSpPr>
          <p:cNvPr id="533" name="Google Shape;533;p42"/>
          <p:cNvSpPr/>
          <p:nvPr/>
        </p:nvSpPr>
        <p:spPr>
          <a:xfrm>
            <a:off x="52388" y="5751513"/>
            <a:ext cx="9015412" cy="473075"/>
          </a:xfrm>
          <a:prstGeom prst="rect">
            <a:avLst/>
          </a:prstGeom>
          <a:solidFill>
            <a:srgbClr val="A5A5A5"/>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Trebuchet MS"/>
                <a:ea typeface="Trebuchet MS"/>
                <a:cs typeface="Trebuchet MS"/>
                <a:sym typeface="Trebuchet MS"/>
              </a:rPr>
              <a:t>System Administration</a:t>
            </a:r>
            <a:endParaRPr/>
          </a:p>
        </p:txBody>
      </p:sp>
      <p:sp>
        <p:nvSpPr>
          <p:cNvPr id="534" name="Google Shape;534;p42"/>
          <p:cNvSpPr/>
          <p:nvPr/>
        </p:nvSpPr>
        <p:spPr>
          <a:xfrm rot="-5400000">
            <a:off x="5265737" y="3492501"/>
            <a:ext cx="4270375" cy="234950"/>
          </a:xfrm>
          <a:prstGeom prst="rect">
            <a:avLst/>
          </a:prstGeom>
          <a:solidFill>
            <a:schemeClr val="accen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Trebuchet MS"/>
                <a:ea typeface="Trebuchet MS"/>
                <a:cs typeface="Trebuchet MS"/>
                <a:sym typeface="Trebuchet MS"/>
              </a:rPr>
              <a:t>Pack and Ship in Warehouse System (ERP)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Google Shape;115;p15"/>
          <p:cNvPicPr preferRelativeResize="0"/>
          <p:nvPr/>
        </p:nvPicPr>
        <p:blipFill rotWithShape="1">
          <a:blip r:embed="rId3">
            <a:alphaModFix amt="90000"/>
          </a:blip>
          <a:srcRect b="8991" l="0" r="9950" t="0"/>
          <a:stretch/>
        </p:blipFill>
        <p:spPr>
          <a:xfrm>
            <a:off x="0" y="0"/>
            <a:ext cx="9144000" cy="6241523"/>
          </a:xfrm>
          <a:prstGeom prst="rect">
            <a:avLst/>
          </a:prstGeom>
          <a:noFill/>
          <a:ln>
            <a:noFill/>
          </a:ln>
        </p:spPr>
      </p:pic>
      <p:sp>
        <p:nvSpPr>
          <p:cNvPr id="116" name="Google Shape;116;p15"/>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7" name="Google Shape;117;p15"/>
          <p:cNvSpPr/>
          <p:nvPr/>
        </p:nvSpPr>
        <p:spPr>
          <a:xfrm>
            <a:off x="-10950" y="0"/>
            <a:ext cx="9165900" cy="62415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8" name="Google Shape;118;p15"/>
          <p:cNvSpPr txBox="1"/>
          <p:nvPr/>
        </p:nvSpPr>
        <p:spPr>
          <a:xfrm>
            <a:off x="1933125" y="2363663"/>
            <a:ext cx="4926600" cy="97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700"/>
              <a:buFont typeface="Arial"/>
              <a:buNone/>
            </a:pPr>
            <a:r>
              <a:rPr b="1" lang="en-US" sz="6000">
                <a:solidFill>
                  <a:srgbClr val="FFFFFF"/>
                </a:solidFill>
                <a:latin typeface="Lato"/>
                <a:ea typeface="Lato"/>
                <a:cs typeface="Lato"/>
                <a:sym typeface="Lato"/>
              </a:rPr>
              <a:t>Community</a:t>
            </a:r>
            <a:endParaRPr b="1" sz="6000" u="none" cap="none" strike="noStrike">
              <a:solidFill>
                <a:srgbClr val="FFFFFF"/>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3" name="Shape 123"/>
        <p:cNvGrpSpPr/>
        <p:nvPr/>
      </p:nvGrpSpPr>
      <p:grpSpPr>
        <a:xfrm>
          <a:off x="0" y="0"/>
          <a:ext cx="0" cy="0"/>
          <a:chOff x="0" y="0"/>
          <a:chExt cx="0" cy="0"/>
        </a:xfrm>
      </p:grpSpPr>
      <p:sp>
        <p:nvSpPr>
          <p:cNvPr id="124" name="Google Shape;124;p16"/>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125" name="Google Shape;125;p16"/>
          <p:cNvGraphicFramePr/>
          <p:nvPr/>
        </p:nvGraphicFramePr>
        <p:xfrm>
          <a:off x="266272" y="1357746"/>
          <a:ext cx="3000000" cy="3000000"/>
        </p:xfrm>
        <a:graphic>
          <a:graphicData uri="http://schemas.openxmlformats.org/drawingml/2006/table">
            <a:tbl>
              <a:tblPr bandRow="1" firstRow="1">
                <a:noFill/>
                <a:tableStyleId>{5BBC08C8-75BE-46A2-BC2A-8C718A1C49A8}</a:tableStyleId>
              </a:tblPr>
              <a:tblGrid>
                <a:gridCol w="1887950"/>
                <a:gridCol w="6723500"/>
              </a:tblGrid>
              <a:tr h="1524000">
                <a:tc>
                  <a:txBody>
                    <a:bodyPr>
                      <a:noAutofit/>
                    </a:bodyPr>
                    <a:lstStyle/>
                    <a:p>
                      <a:pPr indent="0" lvl="0" marL="0" marR="0" rtl="0" algn="ctr">
                        <a:lnSpc>
                          <a:spcPct val="100000"/>
                        </a:lnSpc>
                        <a:spcBef>
                          <a:spcPts val="0"/>
                        </a:spcBef>
                        <a:spcAft>
                          <a:spcPts val="0"/>
                        </a:spcAft>
                        <a:buNone/>
                      </a:pPr>
                      <a:r>
                        <a:rPr b="1" lang="en-US" sz="2000" u="none" cap="none" strike="noStrike">
                          <a:solidFill>
                            <a:srgbClr val="F2F2F2"/>
                          </a:solidFill>
                        </a:rPr>
                        <a:t>Donors</a:t>
                      </a:r>
                      <a:endParaRPr b="1" sz="2000" u="none" cap="none" strike="noStrike">
                        <a:solidFill>
                          <a:srgbClr val="F2F2F2"/>
                        </a:solidFill>
                      </a:endParaRPr>
                    </a:p>
                  </a:txBody>
                  <a:tcPr marT="45725" marB="45725" marR="91450" marL="91450" anchor="ctr">
                    <a:lnL cap="flat" cmpd="sng" w="76200">
                      <a:solidFill>
                        <a:srgbClr val="F0F0F0"/>
                      </a:solidFill>
                      <a:prstDash val="solid"/>
                      <a:round/>
                      <a:headEnd len="sm" w="sm" type="none"/>
                      <a:tailEnd len="sm" w="sm" type="none"/>
                    </a:lnL>
                    <a:lnR cap="flat" cmpd="sng" w="76200">
                      <a:solidFill>
                        <a:srgbClr val="F0F0F0"/>
                      </a:solidFill>
                      <a:prstDash val="solid"/>
                      <a:round/>
                      <a:headEnd len="sm" w="sm" type="none"/>
                      <a:tailEnd len="sm" w="sm" type="none"/>
                    </a:lnR>
                    <a:lnT cap="flat" cmpd="sng" w="76200">
                      <a:solidFill>
                        <a:srgbClr val="F0F0F0"/>
                      </a:solidFill>
                      <a:prstDash val="solid"/>
                      <a:round/>
                      <a:headEnd len="sm" w="sm" type="none"/>
                      <a:tailEnd len="sm" w="sm" type="none"/>
                    </a:lnT>
                    <a:lnB cap="flat" cmpd="sng" w="76200">
                      <a:solidFill>
                        <a:srgbClr val="F0F0F0"/>
                      </a:solidFill>
                      <a:prstDash val="solid"/>
                      <a:round/>
                      <a:headEnd len="sm" w="sm" type="none"/>
                      <a:tailEnd len="sm" w="sm" type="none"/>
                    </a:lnB>
                    <a:solidFill>
                      <a:schemeClr val="dk2"/>
                    </a:solidFill>
                  </a:tcPr>
                </a:tc>
                <a:tc>
                  <a:txBody>
                    <a:bodyPr>
                      <a:noAutofit/>
                    </a:bodyPr>
                    <a:lstStyle/>
                    <a:p>
                      <a:pPr indent="0" lvl="0" marL="0" marR="0" rtl="0" algn="l">
                        <a:lnSpc>
                          <a:spcPct val="100000"/>
                        </a:lnSpc>
                        <a:spcBef>
                          <a:spcPts val="0"/>
                        </a:spcBef>
                        <a:spcAft>
                          <a:spcPts val="0"/>
                        </a:spcAft>
                        <a:buNone/>
                      </a:pPr>
                      <a:r>
                        <a:t/>
                      </a:r>
                      <a:endParaRPr sz="1500" u="none" cap="none" strike="noStrike"/>
                    </a:p>
                  </a:txBody>
                  <a:tcPr marT="45725" marB="45725" marR="91450" marL="91450">
                    <a:lnL cap="flat" cmpd="sng" w="76200">
                      <a:solidFill>
                        <a:srgbClr val="F0F0F0"/>
                      </a:solidFill>
                      <a:prstDash val="solid"/>
                      <a:round/>
                      <a:headEnd len="sm" w="sm" type="none"/>
                      <a:tailEnd len="sm" w="sm" type="none"/>
                    </a:lnL>
                    <a:lnR cap="flat" cmpd="sng" w="76200">
                      <a:solidFill>
                        <a:srgbClr val="F0F0F0"/>
                      </a:solidFill>
                      <a:prstDash val="solid"/>
                      <a:round/>
                      <a:headEnd len="sm" w="sm" type="none"/>
                      <a:tailEnd len="sm" w="sm" type="none"/>
                    </a:lnR>
                    <a:lnT cap="flat" cmpd="sng" w="76200">
                      <a:solidFill>
                        <a:srgbClr val="F0F0F0"/>
                      </a:solidFill>
                      <a:prstDash val="solid"/>
                      <a:round/>
                      <a:headEnd len="sm" w="sm" type="none"/>
                      <a:tailEnd len="sm" w="sm" type="none"/>
                    </a:lnT>
                    <a:lnB cap="flat" cmpd="sng" w="76200">
                      <a:solidFill>
                        <a:srgbClr val="F0F0F0"/>
                      </a:solidFill>
                      <a:prstDash val="solid"/>
                      <a:round/>
                      <a:headEnd len="sm" w="sm" type="none"/>
                      <a:tailEnd len="sm" w="sm" type="none"/>
                    </a:lnB>
                    <a:solidFill>
                      <a:schemeClr val="lt1"/>
                    </a:solidFill>
                  </a:tcPr>
                </a:tc>
              </a:tr>
              <a:tr h="1524000">
                <a:tc>
                  <a:txBody>
                    <a:bodyPr>
                      <a:noAutofit/>
                    </a:bodyPr>
                    <a:lstStyle/>
                    <a:p>
                      <a:pPr indent="0" lvl="0" marL="0" marR="0" rtl="0" algn="ctr">
                        <a:lnSpc>
                          <a:spcPct val="100000"/>
                        </a:lnSpc>
                        <a:spcBef>
                          <a:spcPts val="0"/>
                        </a:spcBef>
                        <a:spcAft>
                          <a:spcPts val="0"/>
                        </a:spcAft>
                        <a:buNone/>
                      </a:pPr>
                      <a:r>
                        <a:rPr b="1" lang="en-US" sz="2000" u="none" cap="none" strike="noStrike">
                          <a:solidFill>
                            <a:srgbClr val="F2F2F2"/>
                          </a:solidFill>
                        </a:rPr>
                        <a:t>Implementers </a:t>
                      </a:r>
                      <a:endParaRPr b="1" sz="2000" u="none" cap="none" strike="noStrike">
                        <a:solidFill>
                          <a:srgbClr val="F2F2F2"/>
                        </a:solidFill>
                      </a:endParaRPr>
                    </a:p>
                  </a:txBody>
                  <a:tcPr marT="45725" marB="45725" marR="91450" marL="91450" anchor="ctr">
                    <a:lnL cap="flat" cmpd="sng" w="76200">
                      <a:solidFill>
                        <a:srgbClr val="F0F0F0"/>
                      </a:solidFill>
                      <a:prstDash val="solid"/>
                      <a:round/>
                      <a:headEnd len="sm" w="sm" type="none"/>
                      <a:tailEnd len="sm" w="sm" type="none"/>
                    </a:lnL>
                    <a:lnR cap="flat" cmpd="sng" w="76200">
                      <a:solidFill>
                        <a:srgbClr val="F0F0F0"/>
                      </a:solidFill>
                      <a:prstDash val="solid"/>
                      <a:round/>
                      <a:headEnd len="sm" w="sm" type="none"/>
                      <a:tailEnd len="sm" w="sm" type="none"/>
                    </a:lnR>
                    <a:lnT cap="flat" cmpd="sng" w="76200">
                      <a:solidFill>
                        <a:srgbClr val="F0F0F0"/>
                      </a:solidFill>
                      <a:prstDash val="solid"/>
                      <a:round/>
                      <a:headEnd len="sm" w="sm" type="none"/>
                      <a:tailEnd len="sm" w="sm" type="none"/>
                    </a:lnT>
                    <a:lnB cap="flat" cmpd="sng" w="76200">
                      <a:solidFill>
                        <a:srgbClr val="F0F0F0"/>
                      </a:solidFill>
                      <a:prstDash val="solid"/>
                      <a:round/>
                      <a:headEnd len="sm" w="sm" type="none"/>
                      <a:tailEnd len="sm" w="sm" type="none"/>
                    </a:lnB>
                    <a:solidFill>
                      <a:schemeClr val="accent1"/>
                    </a:solidFill>
                  </a:tcPr>
                </a:tc>
                <a:tc>
                  <a:txBody>
                    <a:bodyPr>
                      <a:noAutofit/>
                    </a:bodyPr>
                    <a:lstStyle/>
                    <a:p>
                      <a:pPr indent="0" lvl="0" marL="0" marR="0" rtl="0" algn="l">
                        <a:lnSpc>
                          <a:spcPct val="100000"/>
                        </a:lnSpc>
                        <a:spcBef>
                          <a:spcPts val="0"/>
                        </a:spcBef>
                        <a:spcAft>
                          <a:spcPts val="0"/>
                        </a:spcAft>
                        <a:buNone/>
                      </a:pPr>
                      <a:r>
                        <a:t/>
                      </a:r>
                      <a:endParaRPr sz="1500" u="none" cap="none" strike="noStrike"/>
                    </a:p>
                  </a:txBody>
                  <a:tcPr marT="45725" marB="45725" marR="91450" marL="91450">
                    <a:lnL cap="flat" cmpd="sng" w="76200">
                      <a:solidFill>
                        <a:srgbClr val="F0F0F0"/>
                      </a:solidFill>
                      <a:prstDash val="solid"/>
                      <a:round/>
                      <a:headEnd len="sm" w="sm" type="none"/>
                      <a:tailEnd len="sm" w="sm" type="none"/>
                    </a:lnL>
                    <a:lnR cap="flat" cmpd="sng" w="76200">
                      <a:solidFill>
                        <a:srgbClr val="F0F0F0"/>
                      </a:solidFill>
                      <a:prstDash val="solid"/>
                      <a:round/>
                      <a:headEnd len="sm" w="sm" type="none"/>
                      <a:tailEnd len="sm" w="sm" type="none"/>
                    </a:lnR>
                    <a:lnT cap="flat" cmpd="sng" w="76200">
                      <a:solidFill>
                        <a:srgbClr val="F0F0F0"/>
                      </a:solidFill>
                      <a:prstDash val="solid"/>
                      <a:round/>
                      <a:headEnd len="sm" w="sm" type="none"/>
                      <a:tailEnd len="sm" w="sm" type="none"/>
                    </a:lnT>
                    <a:lnB cap="flat" cmpd="sng" w="76200">
                      <a:solidFill>
                        <a:srgbClr val="F0F0F0"/>
                      </a:solidFill>
                      <a:prstDash val="solid"/>
                      <a:round/>
                      <a:headEnd len="sm" w="sm" type="none"/>
                      <a:tailEnd len="sm" w="sm" type="none"/>
                    </a:lnB>
                    <a:solidFill>
                      <a:schemeClr val="lt1"/>
                    </a:solidFill>
                  </a:tcPr>
                </a:tc>
              </a:tr>
              <a:tr h="1524000">
                <a:tc>
                  <a:txBody>
                    <a:bodyPr>
                      <a:noAutofit/>
                    </a:bodyPr>
                    <a:lstStyle/>
                    <a:p>
                      <a:pPr indent="0" lvl="0" marL="0" marR="0" rtl="0" algn="ctr">
                        <a:lnSpc>
                          <a:spcPct val="100000"/>
                        </a:lnSpc>
                        <a:spcBef>
                          <a:spcPts val="0"/>
                        </a:spcBef>
                        <a:spcAft>
                          <a:spcPts val="0"/>
                        </a:spcAft>
                        <a:buNone/>
                      </a:pPr>
                      <a:r>
                        <a:rPr b="1" lang="en-US" sz="2000" u="none" cap="none" strike="noStrike">
                          <a:solidFill>
                            <a:srgbClr val="F2F2F2"/>
                          </a:solidFill>
                        </a:rPr>
                        <a:t>Technology Partners </a:t>
                      </a:r>
                      <a:endParaRPr b="1" sz="2000" u="none" cap="none" strike="noStrike">
                        <a:solidFill>
                          <a:srgbClr val="F2F2F2"/>
                        </a:solidFill>
                      </a:endParaRPr>
                    </a:p>
                  </a:txBody>
                  <a:tcPr marT="45725" marB="45725" marR="91450" marL="91450" anchor="ctr">
                    <a:lnL cap="flat" cmpd="sng" w="76200">
                      <a:solidFill>
                        <a:srgbClr val="F0F0F0"/>
                      </a:solidFill>
                      <a:prstDash val="solid"/>
                      <a:round/>
                      <a:headEnd len="sm" w="sm" type="none"/>
                      <a:tailEnd len="sm" w="sm" type="none"/>
                    </a:lnL>
                    <a:lnR cap="flat" cmpd="sng" w="76200">
                      <a:solidFill>
                        <a:srgbClr val="F0F0F0"/>
                      </a:solidFill>
                      <a:prstDash val="solid"/>
                      <a:round/>
                      <a:headEnd len="sm" w="sm" type="none"/>
                      <a:tailEnd len="sm" w="sm" type="none"/>
                    </a:lnR>
                    <a:lnT cap="flat" cmpd="sng" w="76200">
                      <a:solidFill>
                        <a:srgbClr val="F0F0F0"/>
                      </a:solidFill>
                      <a:prstDash val="solid"/>
                      <a:round/>
                      <a:headEnd len="sm" w="sm" type="none"/>
                      <a:tailEnd len="sm" w="sm" type="none"/>
                    </a:lnT>
                    <a:lnB cap="flat" cmpd="sng" w="76200">
                      <a:solidFill>
                        <a:srgbClr val="F0F0F0"/>
                      </a:solidFill>
                      <a:prstDash val="solid"/>
                      <a:round/>
                      <a:headEnd len="sm" w="sm" type="none"/>
                      <a:tailEnd len="sm" w="sm" type="none"/>
                    </a:lnB>
                    <a:solidFill>
                      <a:srgbClr val="B0B0B0"/>
                    </a:solidFill>
                  </a:tcPr>
                </a:tc>
                <a:tc>
                  <a:txBody>
                    <a:bodyPr>
                      <a:noAutofit/>
                    </a:bodyPr>
                    <a:lstStyle/>
                    <a:p>
                      <a:pPr indent="0" lvl="0" marL="0" marR="0" rtl="0" algn="l">
                        <a:lnSpc>
                          <a:spcPct val="100000"/>
                        </a:lnSpc>
                        <a:spcBef>
                          <a:spcPts val="0"/>
                        </a:spcBef>
                        <a:spcAft>
                          <a:spcPts val="0"/>
                        </a:spcAft>
                        <a:buNone/>
                      </a:pPr>
                      <a:r>
                        <a:t/>
                      </a:r>
                      <a:endParaRPr sz="1500" u="none" cap="none" strike="noStrike"/>
                    </a:p>
                  </a:txBody>
                  <a:tcPr marT="45725" marB="45725" marR="91450" marL="91450">
                    <a:lnL cap="flat" cmpd="sng" w="76200">
                      <a:solidFill>
                        <a:srgbClr val="F0F0F0"/>
                      </a:solidFill>
                      <a:prstDash val="solid"/>
                      <a:round/>
                      <a:headEnd len="sm" w="sm" type="none"/>
                      <a:tailEnd len="sm" w="sm" type="none"/>
                    </a:lnL>
                    <a:lnR cap="flat" cmpd="sng" w="76200">
                      <a:solidFill>
                        <a:srgbClr val="F0F0F0"/>
                      </a:solidFill>
                      <a:prstDash val="solid"/>
                      <a:round/>
                      <a:headEnd len="sm" w="sm" type="none"/>
                      <a:tailEnd len="sm" w="sm" type="none"/>
                    </a:lnR>
                    <a:lnT cap="flat" cmpd="sng" w="76200">
                      <a:solidFill>
                        <a:srgbClr val="F0F0F0"/>
                      </a:solidFill>
                      <a:prstDash val="solid"/>
                      <a:round/>
                      <a:headEnd len="sm" w="sm" type="none"/>
                      <a:tailEnd len="sm" w="sm" type="none"/>
                    </a:lnT>
                    <a:lnB cap="flat" cmpd="sng" w="76200">
                      <a:solidFill>
                        <a:srgbClr val="F0F0F0"/>
                      </a:solidFill>
                      <a:prstDash val="solid"/>
                      <a:round/>
                      <a:headEnd len="sm" w="sm" type="none"/>
                      <a:tailEnd len="sm" w="sm" type="none"/>
                    </a:lnB>
                    <a:solidFill>
                      <a:schemeClr val="lt1"/>
                    </a:solidFill>
                  </a:tcPr>
                </a:tc>
              </a:tr>
            </a:tbl>
          </a:graphicData>
        </a:graphic>
      </p:graphicFrame>
      <p:pic>
        <p:nvPicPr>
          <p:cNvPr descr="UNFPA Logo 2.jpg" id="126" name="Google Shape;126;p16"/>
          <p:cNvPicPr preferRelativeResize="0"/>
          <p:nvPr/>
        </p:nvPicPr>
        <p:blipFill rotWithShape="1">
          <a:blip r:embed="rId3">
            <a:alphaModFix/>
          </a:blip>
          <a:srcRect b="0" l="0" r="0" t="0"/>
          <a:stretch/>
        </p:blipFill>
        <p:spPr>
          <a:xfrm>
            <a:off x="4140799" y="3707142"/>
            <a:ext cx="1197525" cy="446133"/>
          </a:xfrm>
          <a:prstGeom prst="rect">
            <a:avLst/>
          </a:prstGeom>
          <a:noFill/>
          <a:ln>
            <a:noFill/>
          </a:ln>
        </p:spPr>
      </p:pic>
      <p:pic>
        <p:nvPicPr>
          <p:cNvPr descr="Gavi logo_UK.jpg" id="127" name="Google Shape;127;p16"/>
          <p:cNvPicPr preferRelativeResize="0"/>
          <p:nvPr/>
        </p:nvPicPr>
        <p:blipFill rotWithShape="1">
          <a:blip r:embed="rId4">
            <a:alphaModFix/>
          </a:blip>
          <a:srcRect b="0" l="0" r="0" t="0"/>
          <a:stretch/>
        </p:blipFill>
        <p:spPr>
          <a:xfrm>
            <a:off x="6806200" y="1964350"/>
            <a:ext cx="1691725" cy="835375"/>
          </a:xfrm>
          <a:prstGeom prst="rect">
            <a:avLst/>
          </a:prstGeom>
          <a:noFill/>
          <a:ln>
            <a:noFill/>
          </a:ln>
        </p:spPr>
      </p:pic>
      <p:pic>
        <p:nvPicPr>
          <p:cNvPr descr="LSC_LOGO.jpg" id="128" name="Google Shape;128;p16"/>
          <p:cNvPicPr preferRelativeResize="0"/>
          <p:nvPr/>
        </p:nvPicPr>
        <p:blipFill rotWithShape="1">
          <a:blip r:embed="rId5">
            <a:alphaModFix/>
          </a:blip>
          <a:srcRect b="0" l="0" r="0" t="0"/>
          <a:stretch/>
        </p:blipFill>
        <p:spPr>
          <a:xfrm>
            <a:off x="4594525" y="2088100"/>
            <a:ext cx="1782475" cy="711625"/>
          </a:xfrm>
          <a:prstGeom prst="rect">
            <a:avLst/>
          </a:prstGeom>
          <a:noFill/>
          <a:ln>
            <a:noFill/>
          </a:ln>
        </p:spPr>
      </p:pic>
      <p:pic>
        <p:nvPicPr>
          <p:cNvPr descr="Rockefeller.jpg" id="129" name="Google Shape;129;p16"/>
          <p:cNvPicPr preferRelativeResize="0"/>
          <p:nvPr/>
        </p:nvPicPr>
        <p:blipFill rotWithShape="1">
          <a:blip r:embed="rId6">
            <a:alphaModFix/>
          </a:blip>
          <a:srcRect b="0" l="0" r="0" t="0"/>
          <a:stretch/>
        </p:blipFill>
        <p:spPr>
          <a:xfrm>
            <a:off x="7100074" y="1495981"/>
            <a:ext cx="1616850" cy="427194"/>
          </a:xfrm>
          <a:prstGeom prst="rect">
            <a:avLst/>
          </a:prstGeom>
          <a:noFill/>
          <a:ln>
            <a:noFill/>
          </a:ln>
        </p:spPr>
      </p:pic>
      <p:pic>
        <p:nvPicPr>
          <p:cNvPr descr="PEPFAR logo brandmark.JPG" id="130" name="Google Shape;130;p16"/>
          <p:cNvPicPr preferRelativeResize="0"/>
          <p:nvPr/>
        </p:nvPicPr>
        <p:blipFill rotWithShape="1">
          <a:blip r:embed="rId7">
            <a:alphaModFix/>
          </a:blip>
          <a:srcRect b="0" l="0" r="0" t="0"/>
          <a:stretch/>
        </p:blipFill>
        <p:spPr>
          <a:xfrm>
            <a:off x="2399670" y="2158154"/>
            <a:ext cx="1782469" cy="644774"/>
          </a:xfrm>
          <a:prstGeom prst="rect">
            <a:avLst/>
          </a:prstGeom>
          <a:noFill/>
          <a:ln>
            <a:noFill/>
          </a:ln>
        </p:spPr>
      </p:pic>
      <p:pic>
        <p:nvPicPr>
          <p:cNvPr descr="USAID.png" id="131" name="Google Shape;131;p16"/>
          <p:cNvPicPr preferRelativeResize="0"/>
          <p:nvPr/>
        </p:nvPicPr>
        <p:blipFill rotWithShape="1">
          <a:blip r:embed="rId8">
            <a:alphaModFix/>
          </a:blip>
          <a:srcRect b="0" l="0" r="0" t="0"/>
          <a:stretch/>
        </p:blipFill>
        <p:spPr>
          <a:xfrm>
            <a:off x="3980725" y="1390451"/>
            <a:ext cx="1691725" cy="560374"/>
          </a:xfrm>
          <a:prstGeom prst="rect">
            <a:avLst/>
          </a:prstGeom>
          <a:noFill/>
          <a:ln>
            <a:noFill/>
          </a:ln>
        </p:spPr>
      </p:pic>
      <p:pic>
        <p:nvPicPr>
          <p:cNvPr descr="Bill &amp; Melinda Gates Foundation.png" id="132" name="Google Shape;132;p16"/>
          <p:cNvPicPr preferRelativeResize="0"/>
          <p:nvPr/>
        </p:nvPicPr>
        <p:blipFill rotWithShape="1">
          <a:blip r:embed="rId9">
            <a:alphaModFix/>
          </a:blip>
          <a:srcRect b="0" l="0" r="0" t="0"/>
          <a:stretch/>
        </p:blipFill>
        <p:spPr>
          <a:xfrm>
            <a:off x="2217625" y="1539499"/>
            <a:ext cx="1733375" cy="343073"/>
          </a:xfrm>
          <a:prstGeom prst="rect">
            <a:avLst/>
          </a:prstGeom>
          <a:noFill/>
          <a:ln>
            <a:noFill/>
          </a:ln>
        </p:spPr>
      </p:pic>
      <p:pic>
        <p:nvPicPr>
          <p:cNvPr descr="Chemonics_RGB_Horizontal_NoTagline.png" id="133" name="Google Shape;133;p16"/>
          <p:cNvPicPr preferRelativeResize="0"/>
          <p:nvPr/>
        </p:nvPicPr>
        <p:blipFill rotWithShape="1">
          <a:blip r:embed="rId10">
            <a:alphaModFix/>
          </a:blip>
          <a:srcRect b="0" l="0" r="0" t="0"/>
          <a:stretch/>
        </p:blipFill>
        <p:spPr>
          <a:xfrm>
            <a:off x="3316525" y="2937011"/>
            <a:ext cx="2053752" cy="644775"/>
          </a:xfrm>
          <a:prstGeom prst="rect">
            <a:avLst/>
          </a:prstGeom>
          <a:noFill/>
          <a:ln>
            <a:noFill/>
          </a:ln>
        </p:spPr>
      </p:pic>
      <p:pic>
        <p:nvPicPr>
          <p:cNvPr descr="John Snow, Inc..png" id="134" name="Google Shape;134;p16"/>
          <p:cNvPicPr preferRelativeResize="0"/>
          <p:nvPr/>
        </p:nvPicPr>
        <p:blipFill rotWithShape="1">
          <a:blip r:embed="rId11">
            <a:alphaModFix/>
          </a:blip>
          <a:srcRect b="0" l="0" r="0" t="0"/>
          <a:stretch/>
        </p:blipFill>
        <p:spPr>
          <a:xfrm>
            <a:off x="2323475" y="2997525"/>
            <a:ext cx="1012450" cy="644775"/>
          </a:xfrm>
          <a:prstGeom prst="rect">
            <a:avLst/>
          </a:prstGeom>
          <a:noFill/>
          <a:ln>
            <a:noFill/>
          </a:ln>
        </p:spPr>
      </p:pic>
      <p:pic>
        <p:nvPicPr>
          <p:cNvPr descr="CHAI.png" id="135" name="Google Shape;135;p16"/>
          <p:cNvPicPr preferRelativeResize="0"/>
          <p:nvPr/>
        </p:nvPicPr>
        <p:blipFill rotWithShape="1">
          <a:blip r:embed="rId12">
            <a:alphaModFix/>
          </a:blip>
          <a:srcRect b="0" l="0" r="0" t="0"/>
          <a:stretch/>
        </p:blipFill>
        <p:spPr>
          <a:xfrm>
            <a:off x="7190213" y="3625839"/>
            <a:ext cx="1436575" cy="582234"/>
          </a:xfrm>
          <a:prstGeom prst="rect">
            <a:avLst/>
          </a:prstGeom>
          <a:noFill/>
          <a:ln>
            <a:noFill/>
          </a:ln>
        </p:spPr>
      </p:pic>
      <p:pic>
        <p:nvPicPr>
          <p:cNvPr descr="VillageReachLOGO MAIN PNG.png" id="136" name="Google Shape;136;p16"/>
          <p:cNvPicPr preferRelativeResize="0"/>
          <p:nvPr/>
        </p:nvPicPr>
        <p:blipFill rotWithShape="1">
          <a:blip r:embed="rId13">
            <a:alphaModFix/>
          </a:blip>
          <a:srcRect b="0" l="0" r="0" t="0"/>
          <a:stretch/>
        </p:blipFill>
        <p:spPr>
          <a:xfrm>
            <a:off x="5248476" y="3056417"/>
            <a:ext cx="2146550" cy="480106"/>
          </a:xfrm>
          <a:prstGeom prst="rect">
            <a:avLst/>
          </a:prstGeom>
          <a:noFill/>
          <a:ln>
            <a:noFill/>
          </a:ln>
        </p:spPr>
      </p:pic>
      <p:pic>
        <p:nvPicPr>
          <p:cNvPr descr="PATH.png" id="137" name="Google Shape;137;p16"/>
          <p:cNvPicPr preferRelativeResize="0"/>
          <p:nvPr/>
        </p:nvPicPr>
        <p:blipFill rotWithShape="1">
          <a:blip r:embed="rId14">
            <a:alphaModFix/>
          </a:blip>
          <a:srcRect b="0" l="0" r="0" t="0"/>
          <a:stretch/>
        </p:blipFill>
        <p:spPr>
          <a:xfrm>
            <a:off x="7244424" y="2961449"/>
            <a:ext cx="1528088" cy="510975"/>
          </a:xfrm>
          <a:prstGeom prst="rect">
            <a:avLst/>
          </a:prstGeom>
          <a:noFill/>
          <a:ln>
            <a:noFill/>
          </a:ln>
        </p:spPr>
      </p:pic>
      <p:pic>
        <p:nvPicPr>
          <p:cNvPr descr="Nexleaf_Analytics_logo-(clear_bg_300dpi).png" id="138" name="Google Shape;138;p16"/>
          <p:cNvPicPr preferRelativeResize="0"/>
          <p:nvPr/>
        </p:nvPicPr>
        <p:blipFill rotWithShape="1">
          <a:blip r:embed="rId15">
            <a:alphaModFix/>
          </a:blip>
          <a:srcRect b="0" l="0" r="0" t="0"/>
          <a:stretch/>
        </p:blipFill>
        <p:spPr>
          <a:xfrm>
            <a:off x="3846738" y="4567949"/>
            <a:ext cx="1436599" cy="510974"/>
          </a:xfrm>
          <a:prstGeom prst="rect">
            <a:avLst/>
          </a:prstGeom>
          <a:noFill/>
          <a:ln>
            <a:noFill/>
          </a:ln>
        </p:spPr>
      </p:pic>
      <p:pic>
        <p:nvPicPr>
          <p:cNvPr descr="BrowserStack.png" id="139" name="Google Shape;139;p16"/>
          <p:cNvPicPr preferRelativeResize="0"/>
          <p:nvPr/>
        </p:nvPicPr>
        <p:blipFill rotWithShape="1">
          <a:blip r:embed="rId16">
            <a:alphaModFix/>
          </a:blip>
          <a:srcRect b="0" l="0" r="0" t="0"/>
          <a:stretch/>
        </p:blipFill>
        <p:spPr>
          <a:xfrm>
            <a:off x="6446350" y="5123850"/>
            <a:ext cx="2058849" cy="702525"/>
          </a:xfrm>
          <a:prstGeom prst="rect">
            <a:avLst/>
          </a:prstGeom>
          <a:noFill/>
          <a:ln>
            <a:noFill/>
          </a:ln>
        </p:spPr>
      </p:pic>
      <p:pic>
        <p:nvPicPr>
          <p:cNvPr descr="ThoughtWorks.png" id="140" name="Google Shape;140;p16"/>
          <p:cNvPicPr preferRelativeResize="0"/>
          <p:nvPr/>
        </p:nvPicPr>
        <p:blipFill rotWithShape="1">
          <a:blip r:embed="rId17">
            <a:alphaModFix/>
          </a:blip>
          <a:srcRect b="0" l="0" r="0" t="0"/>
          <a:stretch/>
        </p:blipFill>
        <p:spPr>
          <a:xfrm>
            <a:off x="4646241" y="5341062"/>
            <a:ext cx="1679026" cy="262348"/>
          </a:xfrm>
          <a:prstGeom prst="rect">
            <a:avLst/>
          </a:prstGeom>
          <a:noFill/>
          <a:ln>
            <a:noFill/>
          </a:ln>
        </p:spPr>
      </p:pic>
      <p:pic>
        <p:nvPicPr>
          <p:cNvPr descr="AMP 2012 new.jpg" id="141" name="Google Shape;141;p16"/>
          <p:cNvPicPr preferRelativeResize="0"/>
          <p:nvPr/>
        </p:nvPicPr>
        <p:blipFill rotWithShape="1">
          <a:blip r:embed="rId18">
            <a:alphaModFix/>
          </a:blip>
          <a:srcRect b="0" l="0" r="0" t="0"/>
          <a:stretch/>
        </p:blipFill>
        <p:spPr>
          <a:xfrm>
            <a:off x="2821175" y="3757750"/>
            <a:ext cx="1159550" cy="510975"/>
          </a:xfrm>
          <a:prstGeom prst="rect">
            <a:avLst/>
          </a:prstGeom>
          <a:noFill/>
          <a:ln>
            <a:noFill/>
          </a:ln>
        </p:spPr>
      </p:pic>
      <p:pic>
        <p:nvPicPr>
          <p:cNvPr descr="BAO Systems.png" id="142" name="Google Shape;142;p16"/>
          <p:cNvPicPr preferRelativeResize="0"/>
          <p:nvPr/>
        </p:nvPicPr>
        <p:blipFill rotWithShape="1">
          <a:blip r:embed="rId19">
            <a:alphaModFix/>
          </a:blip>
          <a:srcRect b="0" l="0" r="0" t="0"/>
          <a:stretch/>
        </p:blipFill>
        <p:spPr>
          <a:xfrm>
            <a:off x="7521790" y="4529226"/>
            <a:ext cx="1197535" cy="560375"/>
          </a:xfrm>
          <a:prstGeom prst="rect">
            <a:avLst/>
          </a:prstGeom>
          <a:noFill/>
          <a:ln>
            <a:noFill/>
          </a:ln>
        </p:spPr>
      </p:pic>
      <p:pic>
        <p:nvPicPr>
          <p:cNvPr descr="Soldevelo_logo_EPS_CMYK (1).png" id="143" name="Google Shape;143;p16"/>
          <p:cNvPicPr preferRelativeResize="0"/>
          <p:nvPr/>
        </p:nvPicPr>
        <p:blipFill rotWithShape="1">
          <a:blip r:embed="rId20">
            <a:alphaModFix/>
          </a:blip>
          <a:srcRect b="0" l="0" r="0" t="0"/>
          <a:stretch/>
        </p:blipFill>
        <p:spPr>
          <a:xfrm>
            <a:off x="2436883" y="5266028"/>
            <a:ext cx="1928142" cy="428718"/>
          </a:xfrm>
          <a:prstGeom prst="rect">
            <a:avLst/>
          </a:prstGeom>
          <a:noFill/>
          <a:ln>
            <a:noFill/>
          </a:ln>
        </p:spPr>
      </p:pic>
      <p:sp>
        <p:nvSpPr>
          <p:cNvPr id="144" name="Google Shape;144;p16"/>
          <p:cNvSpPr txBox="1"/>
          <p:nvPr>
            <p:ph type="title"/>
          </p:nvPr>
        </p:nvSpPr>
        <p:spPr>
          <a:xfrm>
            <a:off x="464777" y="68128"/>
            <a:ext cx="7859100" cy="1070100"/>
          </a:xfrm>
          <a:prstGeom prst="rect">
            <a:avLst/>
          </a:prstGeom>
          <a:noFill/>
          <a:ln>
            <a:noFill/>
          </a:ln>
        </p:spPr>
        <p:txBody>
          <a:bodyPr anchorCtr="0" anchor="ctr" bIns="91425" lIns="91425" spcFirstLastPara="1" rIns="91425" wrap="square" tIns="91425">
            <a:noAutofit/>
          </a:bodyPr>
          <a:lstStyle/>
          <a:p>
            <a:pPr indent="0" lvl="0" marL="0" marR="0" rtl="0" algn="l">
              <a:lnSpc>
                <a:spcPct val="103333"/>
              </a:lnSpc>
              <a:spcBef>
                <a:spcPts val="0"/>
              </a:spcBef>
              <a:spcAft>
                <a:spcPts val="0"/>
              </a:spcAft>
              <a:buClr>
                <a:schemeClr val="lt1"/>
              </a:buClr>
              <a:buSzPts val="1400"/>
              <a:buFont typeface="Trebuchet MS"/>
              <a:buNone/>
            </a:pPr>
            <a:r>
              <a:rPr b="0" i="0" lang="en-US" sz="3600" u="none" cap="none" strike="noStrike">
                <a:solidFill>
                  <a:schemeClr val="lt1"/>
                </a:solidFill>
                <a:latin typeface="Trebuchet MS"/>
                <a:ea typeface="Trebuchet MS"/>
                <a:cs typeface="Trebuchet MS"/>
                <a:sym typeface="Trebuchet MS"/>
              </a:rPr>
              <a:t>OpenLMIS Initiative</a:t>
            </a:r>
            <a:endParaRPr b="0" i="0" sz="3600" u="none" cap="none" strike="noStrike">
              <a:solidFill>
                <a:schemeClr val="lt1"/>
              </a:solidFill>
              <a:latin typeface="Trebuchet MS"/>
              <a:ea typeface="Trebuchet MS"/>
              <a:cs typeface="Trebuchet MS"/>
              <a:sym typeface="Trebuchet MS"/>
            </a:endParaRPr>
          </a:p>
        </p:txBody>
      </p:sp>
      <p:pic>
        <p:nvPicPr>
          <p:cNvPr id="145" name="Google Shape;145;p16"/>
          <p:cNvPicPr preferRelativeResize="0"/>
          <p:nvPr/>
        </p:nvPicPr>
        <p:blipFill>
          <a:blip r:embed="rId21">
            <a:alphaModFix/>
          </a:blip>
          <a:stretch>
            <a:fillRect/>
          </a:stretch>
        </p:blipFill>
        <p:spPr>
          <a:xfrm>
            <a:off x="2428338" y="4559992"/>
            <a:ext cx="1159548" cy="510987"/>
          </a:xfrm>
          <a:prstGeom prst="rect">
            <a:avLst/>
          </a:prstGeom>
          <a:noFill/>
          <a:ln>
            <a:noFill/>
          </a:ln>
        </p:spPr>
      </p:pic>
      <p:pic>
        <p:nvPicPr>
          <p:cNvPr id="146" name="Google Shape;146;p16"/>
          <p:cNvPicPr preferRelativeResize="0"/>
          <p:nvPr/>
        </p:nvPicPr>
        <p:blipFill>
          <a:blip r:embed="rId22">
            <a:alphaModFix/>
          </a:blip>
          <a:stretch>
            <a:fillRect/>
          </a:stretch>
        </p:blipFill>
        <p:spPr>
          <a:xfrm>
            <a:off x="6024161" y="1419775"/>
            <a:ext cx="724199" cy="724199"/>
          </a:xfrm>
          <a:prstGeom prst="rect">
            <a:avLst/>
          </a:prstGeom>
          <a:noFill/>
          <a:ln>
            <a:noFill/>
          </a:ln>
        </p:spPr>
      </p:pic>
      <p:pic>
        <p:nvPicPr>
          <p:cNvPr id="147" name="Google Shape;147;p16"/>
          <p:cNvPicPr preferRelativeResize="0"/>
          <p:nvPr/>
        </p:nvPicPr>
        <p:blipFill>
          <a:blip r:embed="rId23">
            <a:alphaModFix/>
          </a:blip>
          <a:stretch>
            <a:fillRect/>
          </a:stretch>
        </p:blipFill>
        <p:spPr>
          <a:xfrm>
            <a:off x="5511050" y="4555492"/>
            <a:ext cx="1733375" cy="451357"/>
          </a:xfrm>
          <a:prstGeom prst="rect">
            <a:avLst/>
          </a:prstGeom>
          <a:noFill/>
          <a:ln>
            <a:noFill/>
          </a:ln>
        </p:spPr>
      </p:pic>
      <p:pic>
        <p:nvPicPr>
          <p:cNvPr id="148" name="Google Shape;148;p16"/>
          <p:cNvPicPr preferRelativeResize="0"/>
          <p:nvPr/>
        </p:nvPicPr>
        <p:blipFill>
          <a:blip r:embed="rId24">
            <a:alphaModFix/>
          </a:blip>
          <a:stretch>
            <a:fillRect/>
          </a:stretch>
        </p:blipFill>
        <p:spPr>
          <a:xfrm>
            <a:off x="5498400" y="3720775"/>
            <a:ext cx="1528075" cy="4249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17"/>
          <p:cNvSpPr txBox="1"/>
          <p:nvPr/>
        </p:nvSpPr>
        <p:spPr>
          <a:xfrm>
            <a:off x="6192050" y="1663850"/>
            <a:ext cx="2871300" cy="2912700"/>
          </a:xfrm>
          <a:prstGeom prst="rect">
            <a:avLst/>
          </a:prstGeom>
          <a:solidFill>
            <a:srgbClr val="FFFFFF"/>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434343"/>
                </a:solidFill>
                <a:latin typeface="Lato"/>
                <a:ea typeface="Lato"/>
                <a:cs typeface="Lato"/>
                <a:sym typeface="Lato"/>
              </a:rPr>
              <a:t>Builds the product the “right way.”</a:t>
            </a:r>
            <a:endParaRPr>
              <a:solidFill>
                <a:srgbClr val="434343"/>
              </a:solidFill>
              <a:latin typeface="Lato"/>
              <a:ea typeface="Lato"/>
              <a:cs typeface="Lato"/>
              <a:sym typeface="Lato"/>
            </a:endParaRPr>
          </a:p>
          <a:p>
            <a:pPr indent="0" lvl="0" marL="0" rtl="0" algn="l">
              <a:spcBef>
                <a:spcPts val="0"/>
              </a:spcBef>
              <a:spcAft>
                <a:spcPts val="0"/>
              </a:spcAft>
              <a:buNone/>
            </a:pPr>
            <a:r>
              <a:t/>
            </a:r>
            <a:endParaRPr>
              <a:solidFill>
                <a:srgbClr val="434343"/>
              </a:solidFill>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lang="en-US">
                <a:solidFill>
                  <a:srgbClr val="434343"/>
                </a:solidFill>
                <a:latin typeface="Lato"/>
                <a:ea typeface="Lato"/>
                <a:cs typeface="Lato"/>
                <a:sym typeface="Lato"/>
              </a:rPr>
              <a:t>manages the system architecture</a:t>
            </a:r>
            <a:endParaRPr>
              <a:solidFill>
                <a:srgbClr val="434343"/>
              </a:solidFill>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lang="en-US">
                <a:solidFill>
                  <a:srgbClr val="434343"/>
                </a:solidFill>
                <a:latin typeface="Lato"/>
                <a:ea typeface="Lato"/>
                <a:cs typeface="Lato"/>
                <a:sym typeface="Lato"/>
              </a:rPr>
              <a:t>sets clear standards for code quality</a:t>
            </a:r>
            <a:endParaRPr>
              <a:solidFill>
                <a:srgbClr val="434343"/>
              </a:solidFill>
              <a:latin typeface="Lato"/>
              <a:ea typeface="Lato"/>
              <a:cs typeface="Lato"/>
              <a:sym typeface="Lato"/>
            </a:endParaRPr>
          </a:p>
          <a:p>
            <a:pPr indent="0" lvl="0" marL="0" rtl="0" algn="l">
              <a:spcBef>
                <a:spcPts val="0"/>
              </a:spcBef>
              <a:spcAft>
                <a:spcPts val="0"/>
              </a:spcAft>
              <a:buNone/>
            </a:pPr>
            <a:r>
              <a:t/>
            </a:r>
            <a:endParaRPr>
              <a:solidFill>
                <a:srgbClr val="434343"/>
              </a:solidFill>
              <a:latin typeface="Lato"/>
              <a:ea typeface="Lato"/>
              <a:cs typeface="Lato"/>
              <a:sym typeface="Lato"/>
            </a:endParaRPr>
          </a:p>
          <a:p>
            <a:pPr indent="0" lvl="0" marL="0" rtl="0" algn="l">
              <a:spcBef>
                <a:spcPts val="0"/>
              </a:spcBef>
              <a:spcAft>
                <a:spcPts val="0"/>
              </a:spcAft>
              <a:buNone/>
            </a:pPr>
            <a:r>
              <a:t/>
            </a:r>
            <a:endParaRPr>
              <a:solidFill>
                <a:srgbClr val="434343"/>
              </a:solidFill>
              <a:latin typeface="Lato"/>
              <a:ea typeface="Lato"/>
              <a:cs typeface="Lato"/>
              <a:sym typeface="Lato"/>
            </a:endParaRPr>
          </a:p>
          <a:p>
            <a:pPr indent="0" lvl="0" marL="0" rtl="0" algn="l">
              <a:spcBef>
                <a:spcPts val="0"/>
              </a:spcBef>
              <a:spcAft>
                <a:spcPts val="0"/>
              </a:spcAft>
              <a:buNone/>
            </a:pPr>
            <a:r>
              <a:rPr b="1" lang="en-US">
                <a:solidFill>
                  <a:srgbClr val="434343"/>
                </a:solidFill>
                <a:latin typeface="Lato"/>
                <a:ea typeface="Lato"/>
                <a:cs typeface="Lato"/>
                <a:sym typeface="Lato"/>
              </a:rPr>
              <a:t>Members: Software developers and active OpenLMIS developers</a:t>
            </a:r>
            <a:endParaRPr b="1">
              <a:solidFill>
                <a:srgbClr val="434343"/>
              </a:solidFill>
              <a:latin typeface="Lato"/>
              <a:ea typeface="Lato"/>
              <a:cs typeface="Lato"/>
              <a:sym typeface="Lato"/>
            </a:endParaRPr>
          </a:p>
        </p:txBody>
      </p:sp>
      <p:sp>
        <p:nvSpPr>
          <p:cNvPr id="155" name="Google Shape;155;p17"/>
          <p:cNvSpPr txBox="1"/>
          <p:nvPr/>
        </p:nvSpPr>
        <p:spPr>
          <a:xfrm>
            <a:off x="3194788" y="1663850"/>
            <a:ext cx="2871300" cy="2912700"/>
          </a:xfrm>
          <a:prstGeom prst="rect">
            <a:avLst/>
          </a:prstGeom>
          <a:solidFill>
            <a:srgbClr val="FFFFFF"/>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434343"/>
                </a:solidFill>
                <a:highlight>
                  <a:srgbClr val="FFFFFF"/>
                </a:highlight>
                <a:latin typeface="Lato"/>
                <a:ea typeface="Lato"/>
                <a:cs typeface="Lato"/>
                <a:sym typeface="Lato"/>
              </a:rPr>
              <a:t>Helps “build the right product.” </a:t>
            </a:r>
            <a:br>
              <a:rPr lang="en-US">
                <a:solidFill>
                  <a:srgbClr val="434343"/>
                </a:solidFill>
                <a:highlight>
                  <a:srgbClr val="FFFFFF"/>
                </a:highlight>
                <a:latin typeface="Lato"/>
                <a:ea typeface="Lato"/>
                <a:cs typeface="Lato"/>
                <a:sym typeface="Lato"/>
              </a:rPr>
            </a:br>
            <a:endParaRPr>
              <a:solidFill>
                <a:srgbClr val="434343"/>
              </a:solidFill>
              <a:highlight>
                <a:srgbClr val="FFFFFF"/>
              </a:highlight>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lang="en-US">
                <a:solidFill>
                  <a:srgbClr val="434343"/>
                </a:solidFill>
                <a:highlight>
                  <a:srgbClr val="FFFFFF"/>
                </a:highlight>
                <a:latin typeface="Lato"/>
                <a:ea typeface="Lato"/>
                <a:cs typeface="Lato"/>
                <a:sym typeface="Lato"/>
              </a:rPr>
              <a:t>discuss roadmap requirements and new features</a:t>
            </a:r>
            <a:endParaRPr>
              <a:solidFill>
                <a:srgbClr val="434343"/>
              </a:solidFill>
              <a:highlight>
                <a:srgbClr val="FFFFFF"/>
              </a:highlight>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lang="en-US">
                <a:solidFill>
                  <a:srgbClr val="434343"/>
                </a:solidFill>
                <a:highlight>
                  <a:srgbClr val="FFFFFF"/>
                </a:highlight>
                <a:latin typeface="Lato"/>
                <a:ea typeface="Lato"/>
                <a:cs typeface="Lato"/>
                <a:sym typeface="Lato"/>
              </a:rPr>
              <a:t>reviews contributions from implementations</a:t>
            </a:r>
            <a:endParaRPr>
              <a:solidFill>
                <a:srgbClr val="434343"/>
              </a:solidFill>
              <a:highlight>
                <a:srgbClr val="FFFFFF"/>
              </a:highlight>
              <a:latin typeface="Lato"/>
              <a:ea typeface="Lato"/>
              <a:cs typeface="Lato"/>
              <a:sym typeface="Lato"/>
            </a:endParaRPr>
          </a:p>
          <a:p>
            <a:pPr indent="0" lvl="0" marL="0" rtl="0" algn="l">
              <a:spcBef>
                <a:spcPts val="0"/>
              </a:spcBef>
              <a:spcAft>
                <a:spcPts val="0"/>
              </a:spcAft>
              <a:buNone/>
            </a:pPr>
            <a:r>
              <a:t/>
            </a:r>
            <a:endParaRPr>
              <a:solidFill>
                <a:srgbClr val="434343"/>
              </a:solidFill>
              <a:highlight>
                <a:srgbClr val="FFFFFF"/>
              </a:highlight>
              <a:latin typeface="Lato"/>
              <a:ea typeface="Lato"/>
              <a:cs typeface="Lato"/>
              <a:sym typeface="Lato"/>
            </a:endParaRPr>
          </a:p>
          <a:p>
            <a:pPr indent="0" lvl="0" marL="0" rtl="0" algn="l">
              <a:spcBef>
                <a:spcPts val="0"/>
              </a:spcBef>
              <a:spcAft>
                <a:spcPts val="0"/>
              </a:spcAft>
              <a:buNone/>
            </a:pPr>
            <a:r>
              <a:rPr b="1" lang="en-US">
                <a:solidFill>
                  <a:srgbClr val="434343"/>
                </a:solidFill>
                <a:highlight>
                  <a:srgbClr val="FFFFFF"/>
                </a:highlight>
                <a:latin typeface="Lato"/>
                <a:ea typeface="Lato"/>
                <a:cs typeface="Lato"/>
                <a:sym typeface="Lato"/>
              </a:rPr>
              <a:t>Members</a:t>
            </a:r>
            <a:r>
              <a:rPr lang="en-US">
                <a:solidFill>
                  <a:srgbClr val="434343"/>
                </a:solidFill>
                <a:highlight>
                  <a:srgbClr val="FFFFFF"/>
                </a:highlight>
                <a:latin typeface="Lato"/>
                <a:ea typeface="Lato"/>
                <a:cs typeface="Lato"/>
                <a:sym typeface="Lato"/>
              </a:rPr>
              <a:t>:  </a:t>
            </a:r>
            <a:r>
              <a:rPr b="1" lang="en-US">
                <a:solidFill>
                  <a:srgbClr val="434343"/>
                </a:solidFill>
                <a:highlight>
                  <a:srgbClr val="FFFFFF"/>
                </a:highlight>
                <a:latin typeface="Lato"/>
                <a:ea typeface="Lato"/>
                <a:cs typeface="Lato"/>
                <a:sym typeface="Lato"/>
              </a:rPr>
              <a:t>Community partners with technical experience</a:t>
            </a:r>
            <a:endParaRPr b="1">
              <a:solidFill>
                <a:srgbClr val="434343"/>
              </a:solidFill>
              <a:highlight>
                <a:srgbClr val="FFFFFF"/>
              </a:highlight>
              <a:latin typeface="Lato"/>
              <a:ea typeface="Lato"/>
              <a:cs typeface="Lato"/>
              <a:sym typeface="Lato"/>
            </a:endParaRPr>
          </a:p>
          <a:p>
            <a:pPr indent="0" lvl="0" marL="0" rtl="0" algn="l">
              <a:spcBef>
                <a:spcPts val="0"/>
              </a:spcBef>
              <a:spcAft>
                <a:spcPts val="0"/>
              </a:spcAft>
              <a:buNone/>
            </a:pPr>
            <a:r>
              <a:t/>
            </a:r>
            <a:endParaRPr sz="1200">
              <a:solidFill>
                <a:srgbClr val="58585A"/>
              </a:solidFill>
              <a:highlight>
                <a:srgbClr val="FFFFFF"/>
              </a:highlight>
            </a:endParaRPr>
          </a:p>
        </p:txBody>
      </p:sp>
      <p:sp>
        <p:nvSpPr>
          <p:cNvPr id="156" name="Google Shape;156;p17"/>
          <p:cNvSpPr txBox="1"/>
          <p:nvPr/>
        </p:nvSpPr>
        <p:spPr>
          <a:xfrm>
            <a:off x="103400" y="1663850"/>
            <a:ext cx="2871300" cy="2912700"/>
          </a:xfrm>
          <a:prstGeom prst="rect">
            <a:avLst/>
          </a:prstGeom>
          <a:solidFill>
            <a:srgbClr val="FFFFFF"/>
          </a:solidFill>
          <a:ln cap="flat" cmpd="sng" w="38100">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en-US">
                <a:solidFill>
                  <a:srgbClr val="434343"/>
                </a:solidFill>
                <a:highlight>
                  <a:srgbClr val="FFFFFF"/>
                </a:highlight>
                <a:latin typeface="Lato"/>
                <a:ea typeface="Lato"/>
                <a:cs typeface="Lato"/>
                <a:sym typeface="Lato"/>
              </a:rPr>
              <a:t>Leadership for the community.</a:t>
            </a:r>
            <a:br>
              <a:rPr lang="en-US">
                <a:solidFill>
                  <a:srgbClr val="434343"/>
                </a:solidFill>
                <a:highlight>
                  <a:srgbClr val="FFFFFF"/>
                </a:highlight>
                <a:latin typeface="Lato"/>
                <a:ea typeface="Lato"/>
                <a:cs typeface="Lato"/>
                <a:sym typeface="Lato"/>
              </a:rPr>
            </a:br>
            <a:endParaRPr>
              <a:solidFill>
                <a:srgbClr val="434343"/>
              </a:solidFill>
              <a:highlight>
                <a:srgbClr val="FFFFFF"/>
              </a:highlight>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lang="en-US">
                <a:solidFill>
                  <a:srgbClr val="434343"/>
                </a:solidFill>
                <a:highlight>
                  <a:srgbClr val="FFFFFF"/>
                </a:highlight>
                <a:latin typeface="Lato"/>
                <a:ea typeface="Lato"/>
                <a:cs typeface="Lato"/>
                <a:sym typeface="Lato"/>
              </a:rPr>
              <a:t>defines community processes</a:t>
            </a:r>
            <a:endParaRPr>
              <a:solidFill>
                <a:srgbClr val="434343"/>
              </a:solidFill>
              <a:highlight>
                <a:srgbClr val="FFFFFF"/>
              </a:highlight>
              <a:latin typeface="Lato"/>
              <a:ea typeface="Lato"/>
              <a:cs typeface="Lato"/>
              <a:sym typeface="Lato"/>
            </a:endParaRPr>
          </a:p>
          <a:p>
            <a:pPr indent="-317500" lvl="0" marL="457200" rtl="0" algn="l">
              <a:spcBef>
                <a:spcPts val="0"/>
              </a:spcBef>
              <a:spcAft>
                <a:spcPts val="0"/>
              </a:spcAft>
              <a:buClr>
                <a:srgbClr val="434343"/>
              </a:buClr>
              <a:buSzPts val="1400"/>
              <a:buFont typeface="Lato"/>
              <a:buChar char="●"/>
            </a:pPr>
            <a:r>
              <a:rPr lang="en-US">
                <a:solidFill>
                  <a:srgbClr val="434343"/>
                </a:solidFill>
                <a:highlight>
                  <a:srgbClr val="FFFFFF"/>
                </a:highlight>
                <a:latin typeface="Lato"/>
                <a:ea typeface="Lato"/>
                <a:cs typeface="Lato"/>
                <a:sym typeface="Lato"/>
              </a:rPr>
              <a:t>leads fundraising and advocacy efforts</a:t>
            </a:r>
            <a:endParaRPr>
              <a:solidFill>
                <a:srgbClr val="434343"/>
              </a:solidFill>
              <a:highlight>
                <a:srgbClr val="FFFFFF"/>
              </a:highlight>
              <a:latin typeface="Lato"/>
              <a:ea typeface="Lato"/>
              <a:cs typeface="Lato"/>
              <a:sym typeface="Lato"/>
            </a:endParaRPr>
          </a:p>
          <a:p>
            <a:pPr indent="0" lvl="0" marL="0" rtl="0" algn="l">
              <a:spcBef>
                <a:spcPts val="0"/>
              </a:spcBef>
              <a:spcAft>
                <a:spcPts val="0"/>
              </a:spcAft>
              <a:buNone/>
            </a:pPr>
            <a:r>
              <a:t/>
            </a:r>
            <a:endParaRPr>
              <a:solidFill>
                <a:srgbClr val="434343"/>
              </a:solidFill>
              <a:highlight>
                <a:srgbClr val="FFFFFF"/>
              </a:highlight>
              <a:latin typeface="Lato"/>
              <a:ea typeface="Lato"/>
              <a:cs typeface="Lato"/>
              <a:sym typeface="Lato"/>
            </a:endParaRPr>
          </a:p>
          <a:p>
            <a:pPr indent="0" lvl="0" marL="0" rtl="0" algn="l">
              <a:spcBef>
                <a:spcPts val="0"/>
              </a:spcBef>
              <a:spcAft>
                <a:spcPts val="0"/>
              </a:spcAft>
              <a:buNone/>
            </a:pPr>
            <a:r>
              <a:t/>
            </a:r>
            <a:endParaRPr b="1">
              <a:solidFill>
                <a:srgbClr val="434343"/>
              </a:solidFill>
              <a:highlight>
                <a:srgbClr val="FFFFFF"/>
              </a:highlight>
              <a:latin typeface="Lato"/>
              <a:ea typeface="Lato"/>
              <a:cs typeface="Lato"/>
              <a:sym typeface="Lato"/>
            </a:endParaRPr>
          </a:p>
          <a:p>
            <a:pPr indent="0" lvl="0" marL="0" rtl="0" algn="l">
              <a:spcBef>
                <a:spcPts val="0"/>
              </a:spcBef>
              <a:spcAft>
                <a:spcPts val="0"/>
              </a:spcAft>
              <a:buNone/>
            </a:pPr>
            <a:r>
              <a:rPr b="1" lang="en-US">
                <a:solidFill>
                  <a:srgbClr val="434343"/>
                </a:solidFill>
                <a:highlight>
                  <a:srgbClr val="FFFFFF"/>
                </a:highlight>
                <a:latin typeface="Lato"/>
                <a:ea typeface="Lato"/>
                <a:cs typeface="Lato"/>
                <a:sym typeface="Lato"/>
              </a:rPr>
              <a:t>Members: Senior representatives of Trusted Community Partners</a:t>
            </a:r>
            <a:endParaRPr b="1">
              <a:solidFill>
                <a:srgbClr val="434343"/>
              </a:solidFill>
              <a:highlight>
                <a:srgbClr val="FFFFFF"/>
              </a:highlight>
              <a:latin typeface="Lato"/>
              <a:ea typeface="Lato"/>
              <a:cs typeface="Lato"/>
              <a:sym typeface="Lato"/>
            </a:endParaRPr>
          </a:p>
        </p:txBody>
      </p:sp>
      <p:sp>
        <p:nvSpPr>
          <p:cNvPr id="157" name="Google Shape;157;p17"/>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58" name="Google Shape;158;p17"/>
          <p:cNvPicPr preferRelativeResize="0"/>
          <p:nvPr/>
        </p:nvPicPr>
        <p:blipFill>
          <a:blip r:embed="rId3">
            <a:alphaModFix/>
          </a:blip>
          <a:stretch>
            <a:fillRect/>
          </a:stretch>
        </p:blipFill>
        <p:spPr>
          <a:xfrm>
            <a:off x="0" y="-1"/>
            <a:ext cx="9143999" cy="1555102"/>
          </a:xfrm>
          <a:prstGeom prst="rect">
            <a:avLst/>
          </a:prstGeom>
          <a:noFill/>
          <a:ln>
            <a:noFill/>
          </a:ln>
        </p:spPr>
      </p:pic>
      <p:pic>
        <p:nvPicPr>
          <p:cNvPr id="159" name="Google Shape;159;p17"/>
          <p:cNvPicPr preferRelativeResize="0"/>
          <p:nvPr/>
        </p:nvPicPr>
        <p:blipFill>
          <a:blip r:embed="rId4">
            <a:alphaModFix/>
          </a:blip>
          <a:stretch>
            <a:fillRect/>
          </a:stretch>
        </p:blipFill>
        <p:spPr>
          <a:xfrm>
            <a:off x="103400" y="1663850"/>
            <a:ext cx="2819625" cy="673250"/>
          </a:xfrm>
          <a:prstGeom prst="rect">
            <a:avLst/>
          </a:prstGeom>
          <a:noFill/>
          <a:ln>
            <a:noFill/>
          </a:ln>
        </p:spPr>
      </p:pic>
      <p:pic>
        <p:nvPicPr>
          <p:cNvPr id="160" name="Google Shape;160;p17"/>
          <p:cNvPicPr preferRelativeResize="0"/>
          <p:nvPr/>
        </p:nvPicPr>
        <p:blipFill>
          <a:blip r:embed="rId5">
            <a:alphaModFix/>
          </a:blip>
          <a:stretch>
            <a:fillRect/>
          </a:stretch>
        </p:blipFill>
        <p:spPr>
          <a:xfrm>
            <a:off x="3271000" y="1697300"/>
            <a:ext cx="2368375" cy="595400"/>
          </a:xfrm>
          <a:prstGeom prst="rect">
            <a:avLst/>
          </a:prstGeom>
          <a:noFill/>
          <a:ln>
            <a:noFill/>
          </a:ln>
        </p:spPr>
      </p:pic>
      <p:pic>
        <p:nvPicPr>
          <p:cNvPr id="161" name="Google Shape;161;p17"/>
          <p:cNvPicPr preferRelativeResize="0"/>
          <p:nvPr/>
        </p:nvPicPr>
        <p:blipFill>
          <a:blip r:embed="rId6">
            <a:alphaModFix/>
          </a:blip>
          <a:stretch>
            <a:fillRect/>
          </a:stretch>
        </p:blipFill>
        <p:spPr>
          <a:xfrm>
            <a:off x="6192050" y="1658374"/>
            <a:ext cx="2619710" cy="673250"/>
          </a:xfrm>
          <a:prstGeom prst="rect">
            <a:avLst/>
          </a:prstGeom>
          <a:noFill/>
          <a:ln>
            <a:noFill/>
          </a:ln>
        </p:spPr>
      </p:pic>
      <p:sp>
        <p:nvSpPr>
          <p:cNvPr id="162" name="Google Shape;162;p17"/>
          <p:cNvSpPr txBox="1"/>
          <p:nvPr/>
        </p:nvSpPr>
        <p:spPr>
          <a:xfrm>
            <a:off x="103400" y="4725875"/>
            <a:ext cx="8960100" cy="13323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solidFill>
                  <a:schemeClr val="lt1"/>
                </a:solidFill>
                <a:latin typeface="Lato"/>
                <a:ea typeface="Lato"/>
                <a:cs typeface="Lato"/>
                <a:sym typeface="Lato"/>
              </a:rPr>
              <a:t>OpenLMIS Trusted Partners have experience implementing OpenLMIS and other Health Information Systems (HIS) tools. </a:t>
            </a:r>
            <a:endParaRPr b="1" sz="1600">
              <a:solidFill>
                <a:srgbClr val="FFFFFF"/>
              </a:solidFill>
              <a:latin typeface="Lato"/>
              <a:ea typeface="Lato"/>
              <a:cs typeface="Lato"/>
              <a:sym typeface="Lato"/>
            </a:endParaRPr>
          </a:p>
          <a:p>
            <a:pPr indent="0" lvl="0" marL="0" rtl="0" algn="ctr">
              <a:spcBef>
                <a:spcPts val="0"/>
              </a:spcBef>
              <a:spcAft>
                <a:spcPts val="0"/>
              </a:spcAft>
              <a:buNone/>
            </a:pPr>
            <a:br>
              <a:rPr b="1" lang="en-US" sz="1600">
                <a:solidFill>
                  <a:srgbClr val="FFFFFF"/>
                </a:solidFill>
                <a:latin typeface="Lato"/>
                <a:ea typeface="Lato"/>
                <a:cs typeface="Lato"/>
                <a:sym typeface="Lato"/>
              </a:rPr>
            </a:br>
            <a:r>
              <a:rPr b="1" lang="en-US" sz="1600">
                <a:solidFill>
                  <a:schemeClr val="lt1"/>
                </a:solidFill>
                <a:latin typeface="Lato"/>
                <a:ea typeface="Lato"/>
                <a:cs typeface="Lato"/>
                <a:sym typeface="Lato"/>
              </a:rPr>
              <a:t>These partners are available to support OpenLMIS implementations in a variety of ways.</a:t>
            </a:r>
            <a:endParaRPr b="1" sz="16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8"/>
          <p:cNvSpPr txBox="1"/>
          <p:nvPr>
            <p:ph idx="12" type="sldNum"/>
          </p:nvPr>
        </p:nvSpPr>
        <p:spPr>
          <a:xfrm>
            <a:off x="8158606" y="6360883"/>
            <a:ext cx="724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9" name="Google Shape;169;p18"/>
          <p:cNvPicPr preferRelativeResize="0"/>
          <p:nvPr/>
        </p:nvPicPr>
        <p:blipFill rotWithShape="1">
          <a:blip r:embed="rId3">
            <a:alphaModFix/>
          </a:blip>
          <a:srcRect b="0" l="2717" r="2612" t="0"/>
          <a:stretch/>
        </p:blipFill>
        <p:spPr>
          <a:xfrm>
            <a:off x="-22025" y="-29375"/>
            <a:ext cx="9199072" cy="6240900"/>
          </a:xfrm>
          <a:prstGeom prst="rect">
            <a:avLst/>
          </a:prstGeom>
          <a:noFill/>
          <a:ln>
            <a:noFill/>
          </a:ln>
        </p:spPr>
      </p:pic>
      <p:sp>
        <p:nvSpPr>
          <p:cNvPr id="170" name="Google Shape;170;p18"/>
          <p:cNvSpPr/>
          <p:nvPr/>
        </p:nvSpPr>
        <p:spPr>
          <a:xfrm>
            <a:off x="-11025" y="-33050"/>
            <a:ext cx="9165900" cy="62409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71" name="Google Shape;171;p18"/>
          <p:cNvSpPr txBox="1"/>
          <p:nvPr/>
        </p:nvSpPr>
        <p:spPr>
          <a:xfrm>
            <a:off x="2881600" y="1929000"/>
            <a:ext cx="30000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6000">
                <a:solidFill>
                  <a:schemeClr val="lt1"/>
                </a:solidFill>
                <a:latin typeface="Lato"/>
                <a:ea typeface="Lato"/>
                <a:cs typeface="Lato"/>
                <a:sym typeface="Lato"/>
              </a:rPr>
              <a:t>Vision</a:t>
            </a:r>
            <a:endParaRPr b="1" sz="6000">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9"/>
          <p:cNvSpPr txBox="1"/>
          <p:nvPr/>
        </p:nvSpPr>
        <p:spPr>
          <a:xfrm>
            <a:off x="0" y="1152750"/>
            <a:ext cx="9144000" cy="50637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txBox="1"/>
          <p:nvPr>
            <p:ph type="title"/>
          </p:nvPr>
        </p:nvSpPr>
        <p:spPr>
          <a:xfrm>
            <a:off x="464777" y="82642"/>
            <a:ext cx="7859100" cy="1070100"/>
          </a:xfrm>
          <a:prstGeom prst="rect">
            <a:avLst/>
          </a:prstGeom>
          <a:noFill/>
          <a:ln>
            <a:noFill/>
          </a:ln>
        </p:spPr>
        <p:txBody>
          <a:bodyPr anchorCtr="0" anchor="ctr" bIns="45700" lIns="91425" spcFirstLastPara="1" rIns="91425" wrap="square" tIns="45700">
            <a:noAutofit/>
          </a:bodyPr>
          <a:lstStyle/>
          <a:p>
            <a:pPr indent="0" lvl="0" marL="0" marR="0" rtl="0" algn="l">
              <a:lnSpc>
                <a:spcPct val="103333"/>
              </a:lnSpc>
              <a:spcBef>
                <a:spcPts val="0"/>
              </a:spcBef>
              <a:spcAft>
                <a:spcPts val="0"/>
              </a:spcAft>
              <a:buClr>
                <a:schemeClr val="lt1"/>
              </a:buClr>
              <a:buFont typeface="Trebuchet MS"/>
              <a:buNone/>
            </a:pPr>
            <a:r>
              <a:rPr b="0" i="0" lang="en-US" sz="3600" u="none" cap="none" strike="noStrike">
                <a:solidFill>
                  <a:schemeClr val="lt1"/>
                </a:solidFill>
                <a:latin typeface="Trebuchet MS"/>
                <a:ea typeface="Trebuchet MS"/>
                <a:cs typeface="Trebuchet MS"/>
                <a:sym typeface="Trebuchet MS"/>
              </a:rPr>
              <a:t>The OpenLMIS </a:t>
            </a:r>
            <a:r>
              <a:rPr lang="en-US"/>
              <a:t>Software Vision</a:t>
            </a:r>
            <a:endParaRPr b="0" i="0" sz="3600" u="none" cap="none" strike="noStrike">
              <a:solidFill>
                <a:schemeClr val="lt1"/>
              </a:solidFill>
              <a:latin typeface="Trebuchet MS"/>
              <a:ea typeface="Trebuchet MS"/>
              <a:cs typeface="Trebuchet MS"/>
              <a:sym typeface="Trebuchet MS"/>
            </a:endParaRPr>
          </a:p>
        </p:txBody>
      </p:sp>
      <p:sp>
        <p:nvSpPr>
          <p:cNvPr id="178" name="Google Shape;178;p19"/>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9" name="Google Shape;179;p19"/>
          <p:cNvPicPr preferRelativeResize="0"/>
          <p:nvPr/>
        </p:nvPicPr>
        <p:blipFill>
          <a:blip r:embed="rId3">
            <a:alphaModFix/>
          </a:blip>
          <a:stretch>
            <a:fillRect/>
          </a:stretch>
        </p:blipFill>
        <p:spPr>
          <a:xfrm>
            <a:off x="776775" y="847949"/>
            <a:ext cx="7635351" cy="2616475"/>
          </a:xfrm>
          <a:prstGeom prst="rect">
            <a:avLst/>
          </a:prstGeom>
          <a:noFill/>
          <a:ln>
            <a:noFill/>
          </a:ln>
        </p:spPr>
      </p:pic>
      <p:pic>
        <p:nvPicPr>
          <p:cNvPr id="180" name="Google Shape;180;p19"/>
          <p:cNvPicPr preferRelativeResize="0"/>
          <p:nvPr/>
        </p:nvPicPr>
        <p:blipFill>
          <a:blip r:embed="rId4">
            <a:alphaModFix/>
          </a:blip>
          <a:stretch>
            <a:fillRect/>
          </a:stretch>
        </p:blipFill>
        <p:spPr>
          <a:xfrm>
            <a:off x="1893800" y="4871078"/>
            <a:ext cx="5288183" cy="1750372"/>
          </a:xfrm>
          <a:prstGeom prst="rect">
            <a:avLst/>
          </a:prstGeom>
          <a:noFill/>
          <a:ln>
            <a:noFill/>
          </a:ln>
        </p:spPr>
      </p:pic>
      <p:pic>
        <p:nvPicPr>
          <p:cNvPr id="181" name="Google Shape;181;p19"/>
          <p:cNvPicPr preferRelativeResize="0"/>
          <p:nvPr/>
        </p:nvPicPr>
        <p:blipFill>
          <a:blip r:embed="rId5">
            <a:alphaModFix/>
          </a:blip>
          <a:stretch>
            <a:fillRect/>
          </a:stretch>
        </p:blipFill>
        <p:spPr>
          <a:xfrm>
            <a:off x="1244175" y="3167775"/>
            <a:ext cx="6587424" cy="163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0"/>
          <p:cNvSpPr txBox="1"/>
          <p:nvPr>
            <p:ph idx="12" type="sldNum"/>
          </p:nvPr>
        </p:nvSpPr>
        <p:spPr>
          <a:xfrm>
            <a:off x="8158606" y="6360883"/>
            <a:ext cx="724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88" name="Google Shape;188;p20"/>
          <p:cNvPicPr preferRelativeResize="0"/>
          <p:nvPr/>
        </p:nvPicPr>
        <p:blipFill rotWithShape="1">
          <a:blip r:embed="rId3">
            <a:alphaModFix amt="90000"/>
          </a:blip>
          <a:srcRect b="9449" l="0" r="11111" t="-9450"/>
          <a:stretch/>
        </p:blipFill>
        <p:spPr>
          <a:xfrm>
            <a:off x="0" y="-648300"/>
            <a:ext cx="9144000" cy="6857996"/>
          </a:xfrm>
          <a:prstGeom prst="rect">
            <a:avLst/>
          </a:prstGeom>
          <a:noFill/>
          <a:ln>
            <a:noFill/>
          </a:ln>
        </p:spPr>
      </p:pic>
      <p:sp>
        <p:nvSpPr>
          <p:cNvPr id="189" name="Google Shape;189;p20"/>
          <p:cNvSpPr/>
          <p:nvPr/>
        </p:nvSpPr>
        <p:spPr>
          <a:xfrm>
            <a:off x="-10950" y="0"/>
            <a:ext cx="9165900" cy="6209700"/>
          </a:xfrm>
          <a:prstGeom prst="rect">
            <a:avLst/>
          </a:prstGeom>
          <a:solidFill>
            <a:srgbClr val="4CBAEA">
              <a:alpha val="4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90" name="Google Shape;190;p20"/>
          <p:cNvSpPr txBox="1"/>
          <p:nvPr/>
        </p:nvSpPr>
        <p:spPr>
          <a:xfrm>
            <a:off x="2113775" y="1825725"/>
            <a:ext cx="47925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US" sz="6000">
                <a:solidFill>
                  <a:schemeClr val="lt1"/>
                </a:solidFill>
                <a:latin typeface="Lato"/>
                <a:ea typeface="Lato"/>
                <a:cs typeface="Lato"/>
                <a:sym typeface="Lato"/>
              </a:rPr>
              <a:t>Features</a:t>
            </a: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OpenLMIS Theme ">
  <a:themeElements>
    <a:clrScheme name="Custom 14">
      <a:dk1>
        <a:srgbClr val="58585A"/>
      </a:dk1>
      <a:lt1>
        <a:srgbClr val="FFFFFF"/>
      </a:lt1>
      <a:dk2>
        <a:srgbClr val="008DB3"/>
      </a:dk2>
      <a:lt2>
        <a:srgbClr val="EBEBEB"/>
      </a:lt2>
      <a:accent1>
        <a:srgbClr val="E77325"/>
      </a:accent1>
      <a:accent2>
        <a:srgbClr val="4CBAEA"/>
      </a:accent2>
      <a:accent3>
        <a:srgbClr val="C4581E"/>
      </a:accent3>
      <a:accent4>
        <a:srgbClr val="F6CEAF"/>
      </a:accent4>
      <a:accent5>
        <a:srgbClr val="CBE5F7"/>
      </a:accent5>
      <a:accent6>
        <a:srgbClr val="727476"/>
      </a:accent6>
      <a:hlink>
        <a:srgbClr val="58585A"/>
      </a:hlink>
      <a:folHlink>
        <a:srgbClr val="008D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