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59"/>
  </p:notesMasterIdLst>
  <p:sldIdLst>
    <p:sldId id="256" r:id="rId2"/>
    <p:sldId id="294" r:id="rId3"/>
    <p:sldId id="296" r:id="rId4"/>
    <p:sldId id="325" r:id="rId5"/>
    <p:sldId id="282" r:id="rId6"/>
    <p:sldId id="283" r:id="rId7"/>
    <p:sldId id="326" r:id="rId8"/>
    <p:sldId id="331" r:id="rId9"/>
    <p:sldId id="289" r:id="rId10"/>
    <p:sldId id="290" r:id="rId11"/>
    <p:sldId id="328" r:id="rId12"/>
    <p:sldId id="330" r:id="rId13"/>
    <p:sldId id="329" r:id="rId14"/>
    <p:sldId id="297" r:id="rId15"/>
    <p:sldId id="293" r:id="rId16"/>
    <p:sldId id="324" r:id="rId17"/>
    <p:sldId id="285" r:id="rId18"/>
    <p:sldId id="286" r:id="rId19"/>
    <p:sldId id="292" r:id="rId20"/>
    <p:sldId id="265" r:id="rId21"/>
    <p:sldId id="298" r:id="rId22"/>
    <p:sldId id="299" r:id="rId23"/>
    <p:sldId id="300" r:id="rId24"/>
    <p:sldId id="301" r:id="rId25"/>
    <p:sldId id="302" r:id="rId26"/>
    <p:sldId id="303" r:id="rId27"/>
    <p:sldId id="304" r:id="rId28"/>
    <p:sldId id="305" r:id="rId29"/>
    <p:sldId id="306" r:id="rId30"/>
    <p:sldId id="307" r:id="rId31"/>
    <p:sldId id="308" r:id="rId32"/>
    <p:sldId id="333" r:id="rId33"/>
    <p:sldId id="334" r:id="rId34"/>
    <p:sldId id="335" r:id="rId35"/>
    <p:sldId id="336" r:id="rId36"/>
    <p:sldId id="337" r:id="rId37"/>
    <p:sldId id="316" r:id="rId38"/>
    <p:sldId id="317" r:id="rId39"/>
    <p:sldId id="318" r:id="rId40"/>
    <p:sldId id="319" r:id="rId41"/>
    <p:sldId id="338" r:id="rId42"/>
    <p:sldId id="339" r:id="rId43"/>
    <p:sldId id="340" r:id="rId44"/>
    <p:sldId id="341" r:id="rId45"/>
    <p:sldId id="315" r:id="rId46"/>
    <p:sldId id="271" r:id="rId47"/>
    <p:sldId id="272" r:id="rId48"/>
    <p:sldId id="273" r:id="rId49"/>
    <p:sldId id="274" r:id="rId50"/>
    <p:sldId id="275" r:id="rId51"/>
    <p:sldId id="276" r:id="rId52"/>
    <p:sldId id="277" r:id="rId53"/>
    <p:sldId id="278" r:id="rId54"/>
    <p:sldId id="279" r:id="rId55"/>
    <p:sldId id="280" r:id="rId56"/>
    <p:sldId id="332" r:id="rId57"/>
    <p:sldId id="327" r:id="rId58"/>
  </p:sldIdLst>
  <p:sldSz cx="6858000" cy="5143500"/>
  <p:notesSz cx="6858000" cy="9144000"/>
  <p:embeddedFontLst>
    <p:embeddedFont>
      <p:font typeface="Trebuchet MS" panose="020B0603020202020204" pitchFamily="34" charset="0"/>
      <p:regular r:id="rId60"/>
      <p:bold r:id="rId61"/>
      <p:italic r:id="rId62"/>
      <p:boldItalic r:id="rId63"/>
    </p:embeddedFont>
    <p:embeddedFont>
      <p:font typeface="Malgun Gothic" panose="020B0503020000020004" pitchFamily="34" charset="-127"/>
      <p:regular r:id="rId64"/>
      <p:bold r:id="rId65"/>
    </p:embeddedFont>
    <p:embeddedFont>
      <p:font typeface="Calibri" panose="020F0502020204030204" pitchFamily="34" charset="0"/>
      <p:regular r:id="rId66"/>
      <p:bold r:id="rId67"/>
      <p:italic r:id="rId68"/>
      <p:boldItalic r:id="rId69"/>
    </p:embeddedFont>
    <p:embeddedFont>
      <p:font typeface="Lato" panose="020B0604020202020204" charset="0"/>
      <p:regular r:id="rId70"/>
      <p:bold r:id="rId71"/>
      <p:italic r:id="rId72"/>
      <p:boldItalic r:id="rId73"/>
    </p:embeddedFont>
    <p:embeddedFont>
      <p:font typeface="Roboto" panose="020B0604020202020204" charset="0"/>
      <p:regular r:id="rId74"/>
      <p:bold r:id="rId75"/>
      <p:italic r:id="rId76"/>
      <p:boldItalic r:id="rId77"/>
    </p:embeddedFont>
    <p:embeddedFont>
      <p:font typeface="Ebrima" panose="02000000000000000000" pitchFamily="2" charset="0"/>
      <p:regular r:id="rId78"/>
      <p:bold r:id="rId79"/>
    </p:embeddedFont>
    <p:embeddedFont>
      <p:font typeface="Segoe UI Historic" panose="020B0502040204020203" pitchFamily="34" charset="0"/>
      <p:regular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Alban" initials="RA" lastIdx="7" clrIdx="0">
    <p:extLst>
      <p:ext uri="{19B8F6BF-5375-455C-9EA6-DF929625EA0E}">
        <p15:presenceInfo xmlns:p15="http://schemas.microsoft.com/office/powerpoint/2012/main" userId="S-1-12-1-2895659622-1335505260-1866718361-185258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2190756-9CAA-47CB-A9DF-92B45B044C83}">
  <a:tblStyle styleId="{E2190756-9CAA-47CB-A9DF-92B45B044C83}" styleName="Table_0">
    <a:wholeTbl>
      <a:tcTxStyle b="off" i="off">
        <a:font>
          <a:latin typeface="Arial"/>
          <a:ea typeface="Arial"/>
          <a:cs typeface="Arial"/>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88"/>
    <p:restoredTop sz="82924" autoAdjust="0"/>
  </p:normalViewPr>
  <p:slideViewPr>
    <p:cSldViewPr snapToGrid="0">
      <p:cViewPr varScale="1">
        <p:scale>
          <a:sx n="96" d="100"/>
          <a:sy n="96" d="100"/>
        </p:scale>
        <p:origin x="1963" y="67"/>
      </p:cViewPr>
      <p:guideLst>
        <p:guide orient="horz" pos="162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font" Target="fonts/font17.fntdata"/><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 Target="slides/slide4.xml"/><Relationship Id="rId61" Type="http://schemas.openxmlformats.org/officeDocument/2006/relationships/font" Target="fonts/font2.fntdata"/><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454ffdc8a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100" b="0" i="0" u="none" strike="noStrike" cap="none" dirty="0">
              <a:solidFill>
                <a:srgbClr val="000000"/>
              </a:solidFill>
              <a:effectLst/>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lang="en-US" sz="1100" b="0" i="0" u="none" strike="noStrike" cap="none" dirty="0">
              <a:solidFill>
                <a:srgbClr val="000000"/>
              </a:solidFill>
              <a:effectLst/>
              <a:latin typeface="Arial"/>
              <a:ea typeface="Arial"/>
              <a:cs typeface="Arial"/>
              <a:sym typeface="Arial"/>
            </a:endParaRPr>
          </a:p>
        </p:txBody>
      </p:sp>
      <p:sp>
        <p:nvSpPr>
          <p:cNvPr id="126" name="Google Shape;126;g454ffdc8ad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43154286bb_0_1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43154286bb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What</a:t>
            </a:r>
            <a:r>
              <a:rPr lang="en-US" baseline="0" dirty="0"/>
              <a:t> you are seeing here is what we call ‘data validations’- meaning that they system has automatic built-in checks to make sure that the user fills in all data fields appropriately. If the user tries to move forward without filling in a required field, you will see a red indicator (as seen on the screen). As you can imagine, these </a:t>
            </a:r>
            <a:r>
              <a:rPr lang="en-US" dirty="0"/>
              <a:t>data validations make life</a:t>
            </a:r>
            <a:r>
              <a:rPr lang="en-US" baseline="0" dirty="0"/>
              <a:t> easier for the user, and increase data accuracy</a:t>
            </a:r>
            <a:r>
              <a:rPr lang="en-US" dirty="0"/>
              <a:t> </a:t>
            </a:r>
          </a:p>
          <a:p>
            <a:pPr marL="0" lvl="0" indent="0" algn="l" rtl="0">
              <a:spcBef>
                <a:spcPts val="0"/>
              </a:spcBef>
              <a:spcAft>
                <a:spcPts val="0"/>
              </a:spcAft>
              <a:buNone/>
            </a:pPr>
            <a:endParaRPr lang="en-US" dirty="0"/>
          </a:p>
        </p:txBody>
      </p:sp>
      <p:sp>
        <p:nvSpPr>
          <p:cNvPr id="321" name="Google Shape;321;g43154286bb_0_16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extLst>
      <p:ext uri="{BB962C8B-B14F-4D97-AF65-F5344CB8AC3E}">
        <p14:creationId xmlns:p14="http://schemas.microsoft.com/office/powerpoint/2010/main" val="3408449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43154286bb_0_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43154286bb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400" dirty="0">
              <a:solidFill>
                <a:srgbClr val="000000"/>
              </a:solidFill>
            </a:endParaRPr>
          </a:p>
          <a:p>
            <a:pPr marL="0" lvl="0" indent="0" algn="l" rtl="0">
              <a:lnSpc>
                <a:spcPct val="115000"/>
              </a:lnSpc>
              <a:spcBef>
                <a:spcPts val="0"/>
              </a:spcBef>
              <a:spcAft>
                <a:spcPts val="0"/>
              </a:spcAft>
              <a:buNone/>
            </a:pPr>
            <a:r>
              <a:rPr lang="en-IE" sz="1400" dirty="0" smtClean="0">
                <a:solidFill>
                  <a:srgbClr val="000000"/>
                </a:solidFill>
              </a:rPr>
              <a:t>I’m </a:t>
            </a:r>
            <a:r>
              <a:rPr lang="en-IE" sz="1400" dirty="0" smtClean="0">
                <a:solidFill>
                  <a:srgbClr val="000000"/>
                </a:solidFill>
              </a:rPr>
              <a:t>going </a:t>
            </a:r>
            <a:r>
              <a:rPr lang="en-IE" sz="1400" dirty="0" smtClean="0">
                <a:solidFill>
                  <a:srgbClr val="000000"/>
                </a:solidFill>
              </a:rPr>
              <a:t>to</a:t>
            </a:r>
            <a:r>
              <a:rPr lang="en-IE" sz="1400" baseline="0" dirty="0" smtClean="0">
                <a:solidFill>
                  <a:srgbClr val="000000"/>
                </a:solidFill>
              </a:rPr>
              <a:t> s</a:t>
            </a:r>
            <a:r>
              <a:rPr lang="en-IE" sz="1400" dirty="0" smtClean="0">
                <a:solidFill>
                  <a:srgbClr val="000000"/>
                </a:solidFill>
              </a:rPr>
              <a:t>how a quick snapshot of the stock management feature</a:t>
            </a:r>
            <a:endParaRPr sz="1400" dirty="0">
              <a:solidFill>
                <a:srgbClr val="000000"/>
              </a:solidFill>
            </a:endParaRPr>
          </a:p>
        </p:txBody>
      </p:sp>
      <p:sp>
        <p:nvSpPr>
          <p:cNvPr id="449" name="Google Shape;449;g43154286bb_0_23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extLst>
      <p:ext uri="{BB962C8B-B14F-4D97-AF65-F5344CB8AC3E}">
        <p14:creationId xmlns:p14="http://schemas.microsoft.com/office/powerpoint/2010/main" val="38322946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IE" dirty="0" smtClean="0"/>
              <a:t>Quick</a:t>
            </a:r>
            <a:r>
              <a:rPr lang="en-IE" baseline="0" dirty="0" smtClean="0"/>
              <a:t> peek into our Stock Management feature: possible actions are to issue stock, receive stock, conduct a physical inventory, make adjustments to stock quantities, and view current stock on hand (electronic stock card)</a:t>
            </a:r>
          </a:p>
          <a:p>
            <a:pPr marL="158750" indent="0">
              <a:buNone/>
            </a:pPr>
            <a:endParaRPr lang="en-IE" baseline="0" dirty="0" smtClean="0"/>
          </a:p>
          <a:p>
            <a:pPr marL="158750" indent="0">
              <a:buNone/>
            </a:pPr>
            <a:r>
              <a:rPr lang="en-IE" baseline="0" dirty="0" smtClean="0"/>
              <a:t>This screen shot shows what you would see if you were to take a physical inventory—list of your products, current </a:t>
            </a:r>
            <a:r>
              <a:rPr lang="en-IE" baseline="0" dirty="0" err="1" smtClean="0"/>
              <a:t>SoH</a:t>
            </a:r>
            <a:r>
              <a:rPr lang="en-IE" baseline="0" dirty="0" smtClean="0"/>
              <a:t> in the system, physical count. Space for notes in case there are </a:t>
            </a:r>
            <a:r>
              <a:rPr lang="en-IE" baseline="0" dirty="0" err="1" smtClean="0"/>
              <a:t>discrepencies</a:t>
            </a:r>
            <a:endParaRPr lang="en-IE" dirty="0"/>
          </a:p>
        </p:txBody>
      </p:sp>
    </p:spTree>
    <p:extLst>
      <p:ext uri="{BB962C8B-B14F-4D97-AF65-F5344CB8AC3E}">
        <p14:creationId xmlns:p14="http://schemas.microsoft.com/office/powerpoint/2010/main" val="3249468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43154286bb_0_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43154286bb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IE" sz="1400" dirty="0" smtClean="0">
                <a:solidFill>
                  <a:srgbClr val="000000"/>
                </a:solidFill>
              </a:rPr>
              <a:t>Now</a:t>
            </a:r>
            <a:r>
              <a:rPr lang="en-IE" sz="1400" baseline="0" dirty="0" smtClean="0">
                <a:solidFill>
                  <a:srgbClr val="000000"/>
                </a:solidFill>
              </a:rPr>
              <a:t> we will show a couple of examples of the systems reporting capabilities</a:t>
            </a:r>
            <a:endParaRPr sz="1400" dirty="0">
              <a:solidFill>
                <a:srgbClr val="000000"/>
              </a:solidFill>
            </a:endParaRPr>
          </a:p>
        </p:txBody>
      </p:sp>
      <p:sp>
        <p:nvSpPr>
          <p:cNvPr id="449" name="Google Shape;449;g43154286bb_0_23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extLst>
      <p:ext uri="{BB962C8B-B14F-4D97-AF65-F5344CB8AC3E}">
        <p14:creationId xmlns:p14="http://schemas.microsoft.com/office/powerpoint/2010/main" val="21485695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smtClean="0"/>
              <a:t>As a community we recognize the importance of data visibility across the supply chain; and the importance of using data for decision-making</a:t>
            </a:r>
            <a:r>
              <a:rPr lang="en-US" sz="1100" baseline="0" dirty="0" smtClean="0"/>
              <a:t>. That is why the O</a:t>
            </a:r>
            <a:r>
              <a:rPr lang="en-US" sz="1100" dirty="0" smtClean="0"/>
              <a:t>penLMIS community has invested in a  first class data processing, ingestion and warehousing to support the professionalization of supply chain and increasing amounts of data..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pPr marL="0" lvl="0" indent="0" algn="l" rtl="0">
              <a:spcBef>
                <a:spcPts val="0"/>
              </a:spcBef>
              <a:spcAft>
                <a:spcPts val="0"/>
              </a:spcAft>
              <a:buNone/>
            </a:pPr>
            <a:r>
              <a:rPr lang="en-US" dirty="0"/>
              <a:t>Here</a:t>
            </a:r>
            <a:r>
              <a:rPr lang="en-US" baseline="0" dirty="0"/>
              <a:t> are </a:t>
            </a:r>
            <a:r>
              <a:rPr lang="en-US" baseline="0" dirty="0" smtClean="0"/>
              <a:t>a few </a:t>
            </a:r>
            <a:r>
              <a:rPr lang="en-US" baseline="0" dirty="0"/>
              <a:t>e</a:t>
            </a:r>
            <a:r>
              <a:rPr lang="en-US" dirty="0"/>
              <a:t>xample of reports</a:t>
            </a:r>
            <a:r>
              <a:rPr lang="en-US" baseline="0" dirty="0"/>
              <a:t> /visualizations that are possible…</a:t>
            </a:r>
          </a:p>
          <a:p>
            <a:pPr marL="0" lvl="0" indent="0" algn="l" rtl="0">
              <a:spcBef>
                <a:spcPts val="0"/>
              </a:spcBef>
              <a:spcAft>
                <a:spcPts val="0"/>
              </a:spcAft>
              <a:buNone/>
            </a:pPr>
            <a:endParaRPr lang="en-US" baseline="0" dirty="0"/>
          </a:p>
          <a:p>
            <a:pPr marL="0" lvl="0" indent="0" algn="l" rtl="0">
              <a:spcBef>
                <a:spcPts val="0"/>
              </a:spcBef>
              <a:spcAft>
                <a:spcPts val="0"/>
              </a:spcAft>
              <a:buNone/>
            </a:pPr>
            <a:r>
              <a:rPr lang="en-US" baseline="0" dirty="0"/>
              <a:t>Ex; </a:t>
            </a:r>
            <a:r>
              <a:rPr lang="en-US" baseline="0" dirty="0" smtClean="0"/>
              <a:t>Consumption per facility—track consumption patterns</a:t>
            </a:r>
            <a:endParaRPr lang="en-US" baseline="0" dirty="0"/>
          </a:p>
          <a:p>
            <a:pPr marL="0" lvl="0" indent="0" algn="l" rtl="0">
              <a:spcBef>
                <a:spcPts val="0"/>
              </a:spcBef>
              <a:spcAft>
                <a:spcPts val="0"/>
              </a:spcAft>
              <a:buNone/>
            </a:pPr>
            <a:r>
              <a:rPr lang="en-US" baseline="0" dirty="0"/>
              <a:t>Ex: </a:t>
            </a:r>
            <a:r>
              <a:rPr lang="en-US" baseline="0" dirty="0" smtClean="0"/>
              <a:t>Closed vial wastage- look for patterns and act on them</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smtClean="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t>Another popular visualization is to show data on </a:t>
            </a:r>
            <a:r>
              <a:rPr lang="en-US" baseline="0" dirty="0" smtClean="0"/>
              <a:t>report submissions. The system can measure r</a:t>
            </a:r>
            <a:r>
              <a:rPr lang="en-US" dirty="0" smtClean="0"/>
              <a:t>eporting rates</a:t>
            </a:r>
            <a:r>
              <a:rPr lang="en-US" baseline="0" dirty="0" smtClean="0"/>
              <a:t> and</a:t>
            </a:r>
            <a:r>
              <a:rPr lang="en-US" dirty="0" smtClean="0"/>
              <a:t> measure timeliness of reporting; another option is to get map view of reporting rates. </a:t>
            </a:r>
            <a:r>
              <a:rPr lang="en-US" baseline="0" dirty="0" smtClean="0"/>
              <a:t>It is visuals such as these that improve data visibility across levels of the supply chain; these can help with conducting root cause analysis and aid decision-makers in follow up actions  </a:t>
            </a:r>
            <a:endParaRPr lang="en-US" dirty="0" smtClean="0"/>
          </a:p>
          <a:p>
            <a:pPr marL="0" lvl="0" indent="0" algn="l" rtl="0">
              <a:spcBef>
                <a:spcPts val="0"/>
              </a:spcBef>
              <a:spcAft>
                <a:spcPts val="0"/>
              </a:spcAft>
              <a:buNone/>
            </a:pPr>
            <a:endParaRPr lang="en-US" dirty="0"/>
          </a:p>
          <a:p>
            <a:endParaRPr lang="en-IE" dirty="0"/>
          </a:p>
        </p:txBody>
      </p:sp>
    </p:spTree>
    <p:extLst>
      <p:ext uri="{BB962C8B-B14F-4D97-AF65-F5344CB8AC3E}">
        <p14:creationId xmlns:p14="http://schemas.microsoft.com/office/powerpoint/2010/main" val="2512445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727f1a7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E" sz="1400" dirty="0"/>
              <a:t>All of the features that</a:t>
            </a:r>
            <a:r>
              <a:rPr lang="en-IE" sz="1400" baseline="0" dirty="0"/>
              <a:t> we have mentioned so far are configurable; meaning that the implementing country can make changes to how they work in their specific country. Configurability is a key tenant of OpenLMIS, because we want to meet and support countries wherever they are in their supply chain maturity</a:t>
            </a:r>
            <a:endParaRPr sz="1400" dirty="0"/>
          </a:p>
          <a:p>
            <a:pPr marL="0" lvl="0" indent="0" algn="l" rtl="0">
              <a:spcBef>
                <a:spcPts val="0"/>
              </a:spcBef>
              <a:spcAft>
                <a:spcPts val="0"/>
              </a:spcAft>
              <a:buNone/>
            </a:pPr>
            <a:endParaRPr sz="1400" dirty="0"/>
          </a:p>
          <a:p>
            <a:pPr marL="0" lvl="0" indent="0" algn="l" rtl="0">
              <a:spcBef>
                <a:spcPts val="0"/>
              </a:spcBef>
              <a:spcAft>
                <a:spcPts val="0"/>
              </a:spcAft>
              <a:buNone/>
            </a:pPr>
            <a:r>
              <a:rPr lang="en-US" sz="1400" dirty="0"/>
              <a:t>For example…..</a:t>
            </a:r>
            <a:endParaRPr sz="1400" dirty="0"/>
          </a:p>
          <a:p>
            <a:pPr marL="0" lvl="0" indent="0" algn="l" rtl="0">
              <a:spcBef>
                <a:spcPts val="0"/>
              </a:spcBef>
              <a:spcAft>
                <a:spcPts val="0"/>
              </a:spcAft>
              <a:buNone/>
            </a:pPr>
            <a:r>
              <a:rPr lang="en-US" sz="1400" u="sng" dirty="0"/>
              <a:t>Program</a:t>
            </a:r>
            <a:r>
              <a:rPr lang="en-US" sz="1400" dirty="0"/>
              <a:t>: A country can run Essential Meds and Immunizations without an issue. Each program will have different product lists, approvals, schedules and locations!</a:t>
            </a:r>
            <a:endParaRPr sz="1400" dirty="0"/>
          </a:p>
          <a:p>
            <a:pPr marL="0" lvl="0" indent="0" algn="l" rtl="0">
              <a:spcBef>
                <a:spcPts val="0"/>
              </a:spcBef>
              <a:spcAft>
                <a:spcPts val="0"/>
              </a:spcAft>
              <a:buNone/>
            </a:pPr>
            <a:r>
              <a:rPr lang="en-US" sz="1400" u="sng" dirty="0"/>
              <a:t>Level</a:t>
            </a:r>
            <a:r>
              <a:rPr lang="en-US" sz="1400" dirty="0"/>
              <a:t>: Does the country have 3, 4, 5 different hierarchies? No problem.</a:t>
            </a:r>
            <a:endParaRPr sz="1400" dirty="0"/>
          </a:p>
          <a:p>
            <a:pPr marL="0" lvl="0" indent="0" algn="l" rtl="0">
              <a:spcBef>
                <a:spcPts val="0"/>
              </a:spcBef>
              <a:spcAft>
                <a:spcPts val="0"/>
              </a:spcAft>
              <a:buNone/>
            </a:pPr>
            <a:r>
              <a:rPr lang="en-US" sz="1400" u="sng" dirty="0"/>
              <a:t>Locations</a:t>
            </a:r>
            <a:r>
              <a:rPr lang="en-US" sz="1400" dirty="0"/>
              <a:t>: Do you want OpenLMIS to support only district? Or maybe some districts and states? Or the whole health system, no issue.</a:t>
            </a:r>
            <a:endParaRPr sz="1400" dirty="0"/>
          </a:p>
          <a:p>
            <a:pPr marL="0" lvl="0" indent="0" algn="l" rtl="0">
              <a:spcBef>
                <a:spcPts val="0"/>
              </a:spcBef>
              <a:spcAft>
                <a:spcPts val="0"/>
              </a:spcAft>
              <a:buNone/>
            </a:pPr>
            <a:r>
              <a:rPr lang="en-US" sz="1400" u="sng" dirty="0"/>
              <a:t>Replenishment</a:t>
            </a:r>
            <a:r>
              <a:rPr lang="en-US" sz="1400" dirty="0"/>
              <a:t>: Do you want to send stock to a facility? OpenLMIS supports that. Do you want to request stock from a facility, that’s supported too.</a:t>
            </a:r>
            <a:endParaRPr sz="1400" dirty="0"/>
          </a:p>
          <a:p>
            <a:pPr marL="0" lvl="0" indent="0" algn="l" rtl="0">
              <a:spcBef>
                <a:spcPts val="0"/>
              </a:spcBef>
              <a:spcAft>
                <a:spcPts val="0"/>
              </a:spcAft>
              <a:buNone/>
            </a:pPr>
            <a:r>
              <a:rPr lang="en-US" sz="1400" u="sng" dirty="0"/>
              <a:t>Approvals</a:t>
            </a:r>
            <a:r>
              <a:rPr lang="en-US" sz="1400" dirty="0"/>
              <a:t>: multiple level or no approvals of requests for new stock.</a:t>
            </a:r>
            <a:endParaRPr sz="1400" dirty="0"/>
          </a:p>
          <a:p>
            <a:pPr marL="0" lvl="0" indent="0" algn="l" rtl="0">
              <a:spcBef>
                <a:spcPts val="0"/>
              </a:spcBef>
              <a:spcAft>
                <a:spcPts val="0"/>
              </a:spcAft>
              <a:buNone/>
            </a:pPr>
            <a:r>
              <a:rPr lang="en-US" sz="1400" u="sng" dirty="0"/>
              <a:t>Schedules</a:t>
            </a:r>
            <a:r>
              <a:rPr lang="en-US" sz="1400" dirty="0"/>
              <a:t>: are flexible and easily changed.</a:t>
            </a:r>
            <a:endParaRPr sz="1400" dirty="0"/>
          </a:p>
          <a:p>
            <a:pPr marL="0" lvl="0" indent="0" algn="l" rtl="0">
              <a:spcBef>
                <a:spcPts val="0"/>
              </a:spcBef>
              <a:spcAft>
                <a:spcPts val="0"/>
              </a:spcAft>
              <a:buNone/>
            </a:pPr>
            <a:endParaRPr sz="1400" dirty="0"/>
          </a:p>
          <a:p>
            <a:pPr marL="0" lvl="0" indent="0" algn="l" rtl="0">
              <a:spcBef>
                <a:spcPts val="0"/>
              </a:spcBef>
              <a:spcAft>
                <a:spcPts val="0"/>
              </a:spcAft>
              <a:buNone/>
            </a:pPr>
            <a:r>
              <a:rPr lang="en-US" sz="1400" dirty="0"/>
              <a:t>--------</a:t>
            </a:r>
            <a:endParaRPr sz="1400" dirty="0"/>
          </a:p>
        </p:txBody>
      </p:sp>
      <p:sp>
        <p:nvSpPr>
          <p:cNvPr id="193" name="Google Shape;193;g3727f1a773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345032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4f35b867e_0_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34f35b867e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Supply Chains are complex, and OpenLMIS, nor any one system will ever manage it effectively end-to-end.  OpenLMIS has a deep well of functionality to help you manage your logistics, however</a:t>
            </a:r>
            <a:r>
              <a:rPr lang="en-US" baseline="0" dirty="0"/>
              <a:t> </a:t>
            </a:r>
            <a:r>
              <a:rPr lang="en-US" dirty="0"/>
              <a:t>interoperability through standards is the best way to optimize systems and ensure</a:t>
            </a:r>
            <a:r>
              <a:rPr lang="en-US" baseline="0" dirty="0"/>
              <a:t> they work together effectively to cover all key areas of the supply chain.</a:t>
            </a:r>
            <a:r>
              <a:rPr lang="en-US" dirty="0"/>
              <a:t> The grey band highlights some examples of standards we use,</a:t>
            </a:r>
            <a:r>
              <a:rPr lang="en-US" baseline="0" dirty="0"/>
              <a:t> allowing interoperability with external HMIS, warehouse mgmt. systems, electronic medical records, facility registries, and mobile data collection apps.</a:t>
            </a:r>
            <a:r>
              <a:rPr lang="en-US" dirty="0"/>
              <a:t>  We encourage and advocate for all systems to prioritize using standards, like the GS1 standard for example</a:t>
            </a:r>
          </a:p>
        </p:txBody>
      </p:sp>
      <p:sp>
        <p:nvSpPr>
          <p:cNvPr id="305" name="Google Shape;305;g34f35b867e_0_8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extLst>
      <p:ext uri="{BB962C8B-B14F-4D97-AF65-F5344CB8AC3E}">
        <p14:creationId xmlns:p14="http://schemas.microsoft.com/office/powerpoint/2010/main" val="2350463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3cd8e0844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3cd8e0844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E" baseline="0" dirty="0" err="1" smtClean="0"/>
              <a:t>OpenSRP</a:t>
            </a:r>
            <a:r>
              <a:rPr lang="en-IE" baseline="0" dirty="0" smtClean="0"/>
              <a:t> integrations—links supply chain data with patient level dispensing records</a:t>
            </a:r>
            <a:endParaRPr dirty="0"/>
          </a:p>
        </p:txBody>
      </p:sp>
      <p:sp>
        <p:nvSpPr>
          <p:cNvPr id="535" name="Google Shape;535;g3cd8e0844c_0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extLst>
      <p:ext uri="{BB962C8B-B14F-4D97-AF65-F5344CB8AC3E}">
        <p14:creationId xmlns:p14="http://schemas.microsoft.com/office/powerpoint/2010/main" val="3232990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43154286bb_0_1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 name="Google Shape;548;g43154286bb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err="1" smtClean="0"/>
              <a:t>NextLeaf</a:t>
            </a:r>
            <a:r>
              <a:rPr lang="en-US" baseline="0" dirty="0" smtClean="0"/>
              <a:t> </a:t>
            </a:r>
            <a:r>
              <a:rPr lang="en-US" baseline="0" dirty="0"/>
              <a:t>integrations- </a:t>
            </a:r>
            <a:r>
              <a:rPr lang="en-US" baseline="0" dirty="0" smtClean="0"/>
              <a:t>remote temperature monitoring, cold chain equipment management</a:t>
            </a:r>
            <a:endParaRPr dirty="0"/>
          </a:p>
        </p:txBody>
      </p:sp>
      <p:sp>
        <p:nvSpPr>
          <p:cNvPr id="549" name="Google Shape;549;g43154286bb_0_188: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extLst>
      <p:ext uri="{BB962C8B-B14F-4D97-AF65-F5344CB8AC3E}">
        <p14:creationId xmlns:p14="http://schemas.microsoft.com/office/powerpoint/2010/main" val="2945579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447aa95acb_1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447aa95acb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End User Benefits</a:t>
            </a:r>
          </a:p>
          <a:p>
            <a:pPr marL="171450" lvl="0" indent="-171450" algn="l" rtl="0">
              <a:spcBef>
                <a:spcPts val="0"/>
              </a:spcBef>
              <a:spcAft>
                <a:spcPts val="0"/>
              </a:spcAft>
            </a:pPr>
            <a:r>
              <a:rPr lang="en-US" dirty="0"/>
              <a:t>Data validations--&gt;increased data accuracy and confidence in data</a:t>
            </a:r>
          </a:p>
          <a:p>
            <a:pPr marL="171450" marR="0" lvl="0" indent="-171450" algn="l" defTabSz="914400" rtl="0" eaLnBrk="1" fontAlgn="auto" latinLnBrk="0" hangingPunct="1">
              <a:lnSpc>
                <a:spcPct val="100000"/>
              </a:lnSpc>
              <a:spcBef>
                <a:spcPts val="0"/>
              </a:spcBef>
              <a:spcAft>
                <a:spcPts val="0"/>
              </a:spcAft>
              <a:buClr>
                <a:srgbClr val="000000"/>
              </a:buClr>
              <a:buSzPts val="1100"/>
              <a:tabLst/>
              <a:defRPr/>
            </a:pPr>
            <a:r>
              <a:rPr lang="en-US" dirty="0"/>
              <a:t>Faster data calculations</a:t>
            </a:r>
            <a:r>
              <a:rPr lang="en-US" dirty="0">
                <a:sym typeface="Wingdings" panose="05000000000000000000" pitchFamily="2" charset="2"/>
              </a:rPr>
              <a:t> makes the life</a:t>
            </a:r>
            <a:r>
              <a:rPr lang="en-US" baseline="0" dirty="0">
                <a:sym typeface="Wingdings" panose="05000000000000000000" pitchFamily="2" charset="2"/>
              </a:rPr>
              <a:t> of end user easier; and can encourage improved reporting. </a:t>
            </a:r>
            <a:r>
              <a:rPr lang="en-US" baseline="0" dirty="0">
                <a:sym typeface="Arial"/>
              </a:rPr>
              <a:t>D</a:t>
            </a:r>
            <a:r>
              <a:rPr lang="en-US" baseline="0" dirty="0"/>
              <a:t>ata has shown that OpenLMIS can improve reporting rates and timeliness</a:t>
            </a:r>
            <a:endParaRPr lang="en-US" dirty="0"/>
          </a:p>
          <a:p>
            <a:pPr marL="171450" lvl="0" indent="-171450" algn="l" rtl="0">
              <a:spcBef>
                <a:spcPts val="0"/>
              </a:spcBef>
              <a:spcAft>
                <a:spcPts val="0"/>
              </a:spcAft>
            </a:pPr>
            <a:r>
              <a:rPr lang="en-US" dirty="0"/>
              <a:t>Offline mode- this is a unique capability not offered by other software; don’t miss a beat when there is poor internet connection</a:t>
            </a:r>
          </a:p>
          <a:p>
            <a:pPr marL="171450" lvl="0" indent="-171450" algn="l" rtl="0">
              <a:spcBef>
                <a:spcPts val="0"/>
              </a:spcBef>
              <a:spcAft>
                <a:spcPts val="0"/>
              </a:spcAft>
            </a:pPr>
            <a:r>
              <a:rPr lang="en-US" dirty="0"/>
              <a:t>Improved monitoring of reporting rates</a:t>
            </a:r>
            <a:r>
              <a:rPr lang="en-US" dirty="0">
                <a:sym typeface="Wingdings" panose="05000000000000000000" pitchFamily="2" charset="2"/>
              </a:rPr>
              <a:t> another example of how OpenLMIS increases</a:t>
            </a:r>
            <a:r>
              <a:rPr lang="en-US" baseline="0" dirty="0">
                <a:sym typeface="Wingdings" panose="05000000000000000000" pitchFamily="2" charset="2"/>
              </a:rPr>
              <a:t> accountability in the supply chain</a:t>
            </a:r>
            <a:endParaRPr lang="en-US" baseline="0" dirty="0"/>
          </a:p>
          <a:p>
            <a:pPr marL="171450" lvl="0" indent="-171450" algn="l" rtl="0">
              <a:spcBef>
                <a:spcPts val="0"/>
              </a:spcBef>
              <a:spcAft>
                <a:spcPts val="0"/>
              </a:spcAft>
            </a:pPr>
            <a:r>
              <a:rPr lang="en-US" baseline="0" dirty="0"/>
              <a:t>Reporting capabilities are very sophisticated; allow for synthesized information to be shared across the supply chain</a:t>
            </a:r>
            <a:r>
              <a:rPr lang="en-US" baseline="0" dirty="0">
                <a:sym typeface="Wingdings" panose="05000000000000000000" pitchFamily="2" charset="2"/>
              </a:rPr>
              <a:t> this is increased data visibility</a:t>
            </a:r>
            <a:endParaRPr lang="en-US" baseline="0" dirty="0"/>
          </a:p>
          <a:p>
            <a:pPr marL="171450" lvl="0" indent="-171450" algn="l" rtl="0">
              <a:spcBef>
                <a:spcPts val="0"/>
              </a:spcBef>
              <a:spcAft>
                <a:spcPts val="0"/>
              </a:spcAft>
            </a:pPr>
            <a:r>
              <a:rPr lang="en-US" baseline="0" dirty="0"/>
              <a:t>Ability to interface with other ERPs- so systems can choose what warehouse management took works best for them</a:t>
            </a:r>
          </a:p>
          <a:p>
            <a:pPr marL="171450" lvl="0" indent="-171450" algn="l" rtl="0">
              <a:spcBef>
                <a:spcPts val="0"/>
              </a:spcBef>
              <a:spcAft>
                <a:spcPts val="0"/>
              </a:spcAft>
            </a:pPr>
            <a:endParaRPr lang="en-US" dirty="0"/>
          </a:p>
          <a:p>
            <a:pPr marL="0" lvl="0" indent="0" algn="l" rtl="0">
              <a:spcBef>
                <a:spcPts val="0"/>
              </a:spcBef>
              <a:spcAft>
                <a:spcPts val="0"/>
              </a:spcAft>
              <a:buNone/>
            </a:pPr>
            <a:r>
              <a:rPr lang="en-US" b="1" dirty="0"/>
              <a:t>Long Term Benefits:</a:t>
            </a:r>
          </a:p>
          <a:p>
            <a:pPr marL="171450" lvl="0" indent="-171450" algn="l" rtl="0">
              <a:spcBef>
                <a:spcPts val="0"/>
              </a:spcBef>
              <a:spcAft>
                <a:spcPts val="0"/>
              </a:spcAft>
            </a:pPr>
            <a:r>
              <a:rPr lang="en-US" b="0" dirty="0"/>
              <a:t>OpenLMIS</a:t>
            </a:r>
            <a:r>
              <a:rPr lang="en-US" b="0" baseline="0" dirty="0"/>
              <a:t> is an open-source tool and therefore you would pay no software licensing fees to use it; leaving lots of room in your budget for training and other implementation costs</a:t>
            </a:r>
          </a:p>
          <a:p>
            <a:pPr marL="171450" lvl="0" indent="-171450" algn="l" rtl="0">
              <a:spcBef>
                <a:spcPts val="0"/>
              </a:spcBef>
              <a:spcAft>
                <a:spcPts val="0"/>
              </a:spcAft>
            </a:pPr>
            <a:r>
              <a:rPr lang="en-US" b="0" baseline="0" dirty="0"/>
              <a:t>We are an established community of experts to help support the implementation process, and ensure that the software is continually improving to respond to user needs</a:t>
            </a:r>
          </a:p>
          <a:p>
            <a:pPr marL="171450" lvl="0" indent="-171450" algn="l" rtl="0">
              <a:spcBef>
                <a:spcPts val="0"/>
              </a:spcBef>
              <a:spcAft>
                <a:spcPts val="0"/>
              </a:spcAft>
            </a:pPr>
            <a:r>
              <a:rPr lang="en-US" b="0" baseline="0" dirty="0"/>
              <a:t>OpenLMIS has many capabilities- a country could choose to gradually implement certain features; or add new features over time as their needs/capabilities evolve</a:t>
            </a:r>
          </a:p>
          <a:p>
            <a:pPr marL="171450" lvl="0" indent="-171450" algn="l" rtl="0">
              <a:spcBef>
                <a:spcPts val="0"/>
              </a:spcBef>
              <a:spcAft>
                <a:spcPts val="0"/>
              </a:spcAft>
            </a:pPr>
            <a:r>
              <a:rPr lang="en-US" b="0" baseline="0" dirty="0"/>
              <a:t>We draw from implementation experience from many countries throughout Africa</a:t>
            </a:r>
          </a:p>
          <a:p>
            <a:pPr marL="171450" lvl="0" indent="-171450" algn="l" rtl="0">
              <a:spcBef>
                <a:spcPts val="0"/>
              </a:spcBef>
              <a:spcAft>
                <a:spcPts val="0"/>
              </a:spcAft>
            </a:pPr>
            <a:r>
              <a:rPr lang="en-US" b="0" baseline="0" dirty="0"/>
              <a:t>As the software continues to improve, all countries that use OpenLMIS benefit from the enhancements made over time</a:t>
            </a:r>
          </a:p>
          <a:p>
            <a:pPr marL="171450" lvl="0" indent="-171450" algn="l" rtl="0">
              <a:spcBef>
                <a:spcPts val="0"/>
              </a:spcBef>
              <a:spcAft>
                <a:spcPts val="0"/>
              </a:spcAft>
            </a:pPr>
            <a:r>
              <a:rPr lang="en-US" baseline="0" dirty="0" err="1"/>
              <a:t>OpenLMIS</a:t>
            </a:r>
            <a:r>
              <a:rPr lang="en-US" baseline="0" dirty="0"/>
              <a:t> does not take an ‘all or nothing approach’ to implementation– it is flexible. Countries determine what their priorities are and only implement features that they want (for example some only use report and requisition, and plan to integrate stock management at a later phase). </a:t>
            </a:r>
            <a:endParaRPr lang="en-US" b="0" dirty="0"/>
          </a:p>
          <a:p>
            <a:pPr marL="0" lvl="0" indent="0" algn="l" rtl="0">
              <a:spcBef>
                <a:spcPts val="0"/>
              </a:spcBef>
              <a:spcAft>
                <a:spcPts val="0"/>
              </a:spcAft>
              <a:buNone/>
            </a:pPr>
            <a:endParaRPr b="1" dirty="0"/>
          </a:p>
        </p:txBody>
      </p:sp>
      <p:sp>
        <p:nvSpPr>
          <p:cNvPr id="391" name="Google Shape;391;g447aa95acb_1_15: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2706188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8b0eee6d9_0_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8b0eee6d9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600" b="0" i="0" u="none" strike="noStrike" cap="none" dirty="0">
                <a:solidFill>
                  <a:srgbClr val="000000"/>
                </a:solidFill>
                <a:effectLst/>
                <a:latin typeface="Arial"/>
                <a:ea typeface="Arial"/>
                <a:cs typeface="Arial"/>
                <a:sym typeface="Arial"/>
              </a:rPr>
              <a:t>Today’s presentation</a:t>
            </a:r>
            <a:r>
              <a:rPr lang="en-US" sz="1600" b="0" i="0" u="none" strike="noStrike" cap="none" baseline="0" dirty="0">
                <a:solidFill>
                  <a:srgbClr val="000000"/>
                </a:solidFill>
                <a:effectLst/>
                <a:latin typeface="Arial"/>
                <a:ea typeface="Arial"/>
                <a:cs typeface="Arial"/>
                <a:sym typeface="Arial"/>
              </a:rPr>
              <a:t> will be broken into three pieces. </a:t>
            </a:r>
            <a:r>
              <a:rPr lang="en-US" sz="1600" b="0" i="0" u="none" strike="noStrike" cap="none" dirty="0">
                <a:solidFill>
                  <a:srgbClr val="000000"/>
                </a:solidFill>
                <a:effectLst/>
                <a:latin typeface="Arial"/>
                <a:ea typeface="Arial"/>
                <a:cs typeface="Arial"/>
                <a:sym typeface="Arial"/>
              </a:rPr>
              <a:t>We</a:t>
            </a:r>
            <a:r>
              <a:rPr lang="en-US" sz="1600" b="0" i="0" u="none" strike="noStrike" cap="none" baseline="0" dirty="0">
                <a:solidFill>
                  <a:srgbClr val="000000"/>
                </a:solidFill>
                <a:effectLst/>
                <a:latin typeface="Arial"/>
                <a:ea typeface="Arial"/>
                <a:cs typeface="Arial"/>
                <a:sym typeface="Arial"/>
              </a:rPr>
              <a:t> hope that the presentation will enlighten you about:</a:t>
            </a:r>
          </a:p>
          <a:p>
            <a:pPr marL="342900" marR="0" lvl="0" indent="-342900" algn="l" rtl="0">
              <a:lnSpc>
                <a:spcPct val="100000"/>
              </a:lnSpc>
              <a:spcBef>
                <a:spcPts val="0"/>
              </a:spcBef>
              <a:spcAft>
                <a:spcPts val="0"/>
              </a:spcAft>
              <a:buClr>
                <a:srgbClr val="000000"/>
              </a:buClr>
              <a:buSzPts val="1400"/>
              <a:buFont typeface="Arial"/>
              <a:buAutoNum type="arabicPeriod"/>
            </a:pPr>
            <a:r>
              <a:rPr lang="en-US" sz="1600" b="0" i="0" u="none" strike="noStrike" cap="none" baseline="0" dirty="0">
                <a:solidFill>
                  <a:srgbClr val="000000"/>
                </a:solidFill>
                <a:effectLst/>
                <a:latin typeface="Arial"/>
                <a:ea typeface="Arial"/>
                <a:cs typeface="Arial"/>
                <a:sym typeface="Arial"/>
              </a:rPr>
              <a:t>What is OpenLMIS; in terms of its capabilities as a software and its benefits,</a:t>
            </a:r>
          </a:p>
          <a:p>
            <a:pPr marL="342900" marR="0" lvl="0" indent="-342900" algn="l" rtl="0">
              <a:lnSpc>
                <a:spcPct val="100000"/>
              </a:lnSpc>
              <a:spcBef>
                <a:spcPts val="0"/>
              </a:spcBef>
              <a:spcAft>
                <a:spcPts val="0"/>
              </a:spcAft>
              <a:buClr>
                <a:srgbClr val="000000"/>
              </a:buClr>
              <a:buSzPts val="1400"/>
              <a:buFont typeface="Arial"/>
              <a:buAutoNum type="arabicPeriod"/>
            </a:pPr>
            <a:r>
              <a:rPr lang="en-US" sz="1600" b="0" i="0" u="none" strike="noStrike" cap="none" baseline="0" dirty="0">
                <a:solidFill>
                  <a:srgbClr val="000000"/>
                </a:solidFill>
                <a:effectLst/>
                <a:latin typeface="Arial"/>
                <a:ea typeface="Arial"/>
                <a:cs typeface="Arial"/>
                <a:sym typeface="Arial"/>
              </a:rPr>
              <a:t>The different organizations who implement OpenLMIS as part of the OpenLMIS community; we call them Trusted Partners</a:t>
            </a:r>
          </a:p>
          <a:p>
            <a:pPr marL="342900" marR="0" lvl="0" indent="-342900" algn="l" rtl="0">
              <a:lnSpc>
                <a:spcPct val="100000"/>
              </a:lnSpc>
              <a:spcBef>
                <a:spcPts val="0"/>
              </a:spcBef>
              <a:spcAft>
                <a:spcPts val="0"/>
              </a:spcAft>
              <a:buClr>
                <a:srgbClr val="000000"/>
              </a:buClr>
              <a:buSzPts val="1400"/>
              <a:buFont typeface="Arial"/>
              <a:buAutoNum type="arabicPeriod"/>
            </a:pPr>
            <a:r>
              <a:rPr lang="en-US" sz="1600" b="0" i="0" u="none" strike="noStrike" cap="none" baseline="0" dirty="0">
                <a:solidFill>
                  <a:srgbClr val="000000"/>
                </a:solidFill>
                <a:effectLst/>
                <a:latin typeface="Arial"/>
                <a:ea typeface="Calibri"/>
                <a:cs typeface="Arial"/>
                <a:sym typeface="Arial"/>
              </a:rPr>
              <a:t>What are some practical considerations and lessons learned that could help inform a future OpenLMIS Implementation? We will hear </a:t>
            </a:r>
            <a:r>
              <a:rPr lang="en-US" sz="1600" b="0" i="0" u="none" strike="noStrike" cap="none" baseline="0" dirty="0" smtClean="0">
                <a:solidFill>
                  <a:srgbClr val="000000"/>
                </a:solidFill>
                <a:effectLst/>
                <a:latin typeface="Arial"/>
                <a:ea typeface="Calibri"/>
                <a:cs typeface="Arial"/>
                <a:sym typeface="Arial"/>
              </a:rPr>
              <a:t>from </a:t>
            </a:r>
            <a:r>
              <a:rPr lang="en-US" sz="1600" b="0" i="0" u="none" strike="noStrike" cap="none" baseline="0" dirty="0">
                <a:solidFill>
                  <a:srgbClr val="000000"/>
                </a:solidFill>
                <a:effectLst/>
                <a:latin typeface="Arial"/>
                <a:ea typeface="Calibri"/>
                <a:cs typeface="Arial"/>
                <a:sym typeface="Arial"/>
              </a:rPr>
              <a:t>Mr. Vuso Tembo from </a:t>
            </a:r>
            <a:r>
              <a:rPr lang="en-US" sz="1600" b="0" i="0" u="none" strike="noStrike" cap="none" baseline="0" dirty="0" err="1">
                <a:solidFill>
                  <a:srgbClr val="000000"/>
                </a:solidFill>
                <a:effectLst/>
                <a:latin typeface="Arial"/>
                <a:ea typeface="Calibri"/>
                <a:cs typeface="Arial"/>
                <a:sym typeface="Arial"/>
              </a:rPr>
              <a:t>MoH</a:t>
            </a:r>
            <a:r>
              <a:rPr lang="en-US" sz="1600" b="0" i="0" u="none" strike="noStrike" cap="none" baseline="0" dirty="0">
                <a:solidFill>
                  <a:srgbClr val="000000"/>
                </a:solidFill>
                <a:effectLst/>
                <a:latin typeface="Arial"/>
                <a:ea typeface="Calibri"/>
                <a:cs typeface="Arial"/>
                <a:sym typeface="Arial"/>
              </a:rPr>
              <a:t> Malawi about their recent implementation experience</a:t>
            </a:r>
            <a:endParaRPr lang="en-US" sz="2000" b="0" i="0" u="none" strike="noStrike" cap="none" dirty="0">
              <a:solidFill>
                <a:schemeClr val="dk1"/>
              </a:solidFill>
              <a:latin typeface="Calibri"/>
              <a:ea typeface="Calibri"/>
              <a:cs typeface="Calibri"/>
              <a:sym typeface="Calibri"/>
            </a:endParaRPr>
          </a:p>
        </p:txBody>
      </p:sp>
      <p:sp>
        <p:nvSpPr>
          <p:cNvPr id="94" name="Google Shape;94;g38b0eee6d9_0_1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extLst>
      <p:ext uri="{BB962C8B-B14F-4D97-AF65-F5344CB8AC3E}">
        <p14:creationId xmlns:p14="http://schemas.microsoft.com/office/powerpoint/2010/main" val="2974628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454ffdc8ad_0_5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400"/>
              </a:spcAft>
              <a:buClr>
                <a:srgbClr val="000000"/>
              </a:buClr>
              <a:buSzPts val="1100"/>
              <a:buFont typeface="Arial"/>
              <a:buNone/>
            </a:pPr>
            <a:r>
              <a:rPr lang="en-IE" sz="1400" dirty="0">
                <a:solidFill>
                  <a:srgbClr val="404040"/>
                </a:solidFill>
              </a:rPr>
              <a:t>Transition:</a:t>
            </a:r>
            <a:r>
              <a:rPr lang="en-IE" sz="1400" baseline="0" dirty="0">
                <a:solidFill>
                  <a:srgbClr val="404040"/>
                </a:solidFill>
              </a:rPr>
              <a:t> tell audience that Trusted Partners are organizations that have been vetting by the community with proven capabilities to implement OpenLMIS; some will be more technology-focused implementers, and others have more comprehensive global health experience and would be able to lead an overall implementation </a:t>
            </a:r>
            <a:r>
              <a:rPr lang="en-IE" sz="1400" baseline="0" dirty="0" smtClean="0">
                <a:solidFill>
                  <a:srgbClr val="404040"/>
                </a:solidFill>
              </a:rPr>
              <a:t>effort. They are here today to introduce themselves and explain how they can support OpenLMIS</a:t>
            </a:r>
            <a:endParaRPr sz="1400" dirty="0">
              <a:solidFill>
                <a:srgbClr val="404040"/>
              </a:solidFill>
            </a:endParaRPr>
          </a:p>
        </p:txBody>
      </p:sp>
      <p:sp>
        <p:nvSpPr>
          <p:cNvPr id="235" name="Google Shape;235;g454ffdc8ad_0_5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408730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249036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54ffdc8ad_0_3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54ffdc8ad_0_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8" name="Google Shape;188;g454ffdc8ad_0_3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23</a:t>
            </a:fld>
            <a:endParaRPr/>
          </a:p>
        </p:txBody>
      </p:sp>
    </p:spTree>
    <p:extLst>
      <p:ext uri="{BB962C8B-B14F-4D97-AF65-F5344CB8AC3E}">
        <p14:creationId xmlns:p14="http://schemas.microsoft.com/office/powerpoint/2010/main" val="2852982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54ffdc8ad_0_3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54ffdc8ad_0_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8" name="Google Shape;188;g454ffdc8ad_0_3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31</a:t>
            </a:fld>
            <a:endParaRPr/>
          </a:p>
        </p:txBody>
      </p:sp>
    </p:spTree>
    <p:extLst>
      <p:ext uri="{BB962C8B-B14F-4D97-AF65-F5344CB8AC3E}">
        <p14:creationId xmlns:p14="http://schemas.microsoft.com/office/powerpoint/2010/main" val="220505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54ffdc8ad_0_3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54ffdc8ad_0_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188" name="Google Shape;188;g454ffdc8ad_0_3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35</a:t>
            </a:fld>
            <a:endParaRPr/>
          </a:p>
        </p:txBody>
      </p:sp>
    </p:spTree>
    <p:extLst>
      <p:ext uri="{BB962C8B-B14F-4D97-AF65-F5344CB8AC3E}">
        <p14:creationId xmlns:p14="http://schemas.microsoft.com/office/powerpoint/2010/main" val="21100462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54ffdc8ad_0_3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54ffdc8ad_0_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188" name="Google Shape;188;g454ffdc8ad_0_3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36</a:t>
            </a:fld>
            <a:endParaRPr/>
          </a:p>
        </p:txBody>
      </p:sp>
    </p:spTree>
    <p:extLst>
      <p:ext uri="{BB962C8B-B14F-4D97-AF65-F5344CB8AC3E}">
        <p14:creationId xmlns:p14="http://schemas.microsoft.com/office/powerpoint/2010/main" val="627215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54ffdc8ad_0_3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54ffdc8ad_0_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8" name="Google Shape;188;g454ffdc8ad_0_3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39</a:t>
            </a:fld>
            <a:endParaRPr/>
          </a:p>
        </p:txBody>
      </p:sp>
    </p:spTree>
    <p:extLst>
      <p:ext uri="{BB962C8B-B14F-4D97-AF65-F5344CB8AC3E}">
        <p14:creationId xmlns:p14="http://schemas.microsoft.com/office/powerpoint/2010/main" val="381572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54ffdc8ad_0_3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54ffdc8ad_0_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88" name="Google Shape;188;g454ffdc8ad_0_3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40</a:t>
            </a:fld>
            <a:endParaRPr/>
          </a:p>
        </p:txBody>
      </p:sp>
    </p:spTree>
    <p:extLst>
      <p:ext uri="{BB962C8B-B14F-4D97-AF65-F5344CB8AC3E}">
        <p14:creationId xmlns:p14="http://schemas.microsoft.com/office/powerpoint/2010/main" val="34926541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298450"/>
            <a:r>
              <a:rPr lang="en-US" dirty="0"/>
              <a:t>Ona is a software company that provides data solutions for humanitarian and development organizations</a:t>
            </a:r>
          </a:p>
          <a:p>
            <a:pPr marL="457200" indent="-298450"/>
            <a:r>
              <a:rPr lang="en-US" dirty="0"/>
              <a:t>Our mission is to provide organizations with powerful, flexible tools to serve the communities that are most in need</a:t>
            </a:r>
          </a:p>
          <a:p>
            <a:pPr marL="457200" indent="-298450"/>
            <a:r>
              <a:rPr lang="en-US" dirty="0"/>
              <a:t>We offer tools that enable flexible data collection via XLS forms, we have a specialized </a:t>
            </a:r>
            <a:r>
              <a:rPr lang="en-US" dirty="0" err="1"/>
              <a:t>mHealth</a:t>
            </a:r>
            <a:r>
              <a:rPr lang="en-US" dirty="0"/>
              <a:t> tool, and an analytics platform to complement the data collection done in our systems or can be integrated with other systems like </a:t>
            </a:r>
            <a:r>
              <a:rPr lang="en-US" dirty="0" err="1"/>
              <a:t>OpenLMIS</a:t>
            </a:r>
            <a:endParaRPr lang="en-US" dirty="0"/>
          </a:p>
          <a:p>
            <a:pPr marL="457200" indent="-298450"/>
            <a:r>
              <a:rPr lang="en-US"/>
              <a:t>photos </a:t>
            </a:r>
            <a:r>
              <a:rPr lang="en-US" dirty="0"/>
              <a:t>are taken from a recent company retreat and our team members in the Nairobi office. We currently have about 40 team members at our Nairobi headquarters.</a:t>
            </a:r>
          </a:p>
        </p:txBody>
      </p:sp>
    </p:spTree>
    <p:extLst>
      <p:ext uri="{BB962C8B-B14F-4D97-AF65-F5344CB8AC3E}">
        <p14:creationId xmlns:p14="http://schemas.microsoft.com/office/powerpoint/2010/main" val="699321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cap="none" dirty="0">
                <a:solidFill>
                  <a:schemeClr val="tx1"/>
                </a:solidFill>
                <a:effectLst/>
                <a:latin typeface="Arial"/>
                <a:ea typeface="Arial"/>
                <a:cs typeface="Arial"/>
                <a:sym typeface="Arial"/>
              </a:rPr>
              <a:t>OpenLMIS is a powerful, open source, cloud-based electronic logistics management information system </a:t>
            </a:r>
            <a:r>
              <a:rPr lang="en-GB" sz="1100" b="0" i="0" u="none" strike="noStrike" kern="1200" cap="none" dirty="0">
                <a:solidFill>
                  <a:schemeClr val="tx1"/>
                </a:solidFill>
                <a:effectLst/>
                <a:latin typeface="Arial"/>
                <a:ea typeface="Arial"/>
                <a:cs typeface="Arial"/>
                <a:sym typeface="Arial"/>
              </a:rPr>
              <a:t>(LMIS) purpose-built to manage health commodity supply chains. </a:t>
            </a:r>
            <a:r>
              <a:rPr lang="en-US" sz="1100" dirty="0"/>
              <a:t>T</a:t>
            </a:r>
            <a:r>
              <a:rPr lang="en-US" sz="1100" b="0" i="0" u="none" strike="noStrike" cap="none" dirty="0">
                <a:solidFill>
                  <a:schemeClr val="dk1"/>
                </a:solidFill>
                <a:latin typeface="Calibri"/>
                <a:ea typeface="Calibri"/>
                <a:cs typeface="Calibri"/>
                <a:sym typeface="Calibri"/>
              </a:rPr>
              <a:t>he software allows</a:t>
            </a:r>
            <a:r>
              <a:rPr lang="en-US" sz="1100" b="0" i="0" u="none" strike="noStrike" cap="none" dirty="0">
                <a:solidFill>
                  <a:srgbClr val="222222"/>
                </a:solidFill>
                <a:latin typeface="Calibri"/>
                <a:ea typeface="Calibri"/>
                <a:cs typeface="Calibri"/>
                <a:sym typeface="Calibri"/>
              </a:rPr>
              <a:t> countries to </a:t>
            </a:r>
            <a:r>
              <a:rPr lang="en-US" sz="1100" dirty="0">
                <a:solidFill>
                  <a:srgbClr val="222222"/>
                </a:solidFill>
              </a:rPr>
              <a:t>track products within their</a:t>
            </a:r>
            <a:r>
              <a:rPr lang="en-US" sz="1100" b="0" i="0" u="none" strike="noStrike" cap="none" dirty="0">
                <a:solidFill>
                  <a:srgbClr val="000000"/>
                </a:solidFill>
                <a:latin typeface="Calibri"/>
                <a:ea typeface="Calibri"/>
                <a:cs typeface="Calibri"/>
                <a:sym typeface="Calibri"/>
              </a:rPr>
              <a:t> health supply chains across all major health programs, </a:t>
            </a:r>
            <a:r>
              <a:rPr lang="en-US" sz="1100" b="1" i="0" u="none" strike="noStrike" cap="none" dirty="0">
                <a:solidFill>
                  <a:srgbClr val="000000"/>
                </a:solidFill>
                <a:latin typeface="Calibri"/>
                <a:ea typeface="Calibri"/>
                <a:cs typeface="Calibri"/>
                <a:sym typeface="Calibri"/>
              </a:rPr>
              <a:t>from essential medicines, malaria, </a:t>
            </a:r>
            <a:r>
              <a:rPr lang="en-US" sz="1100" b="1" dirty="0">
                <a:solidFill>
                  <a:srgbClr val="000000"/>
                </a:solidFill>
              </a:rPr>
              <a:t>TB, and </a:t>
            </a:r>
            <a:r>
              <a:rPr lang="en-US" sz="1100" b="1" i="0" u="none" strike="noStrike" cap="none" dirty="0">
                <a:solidFill>
                  <a:srgbClr val="000000"/>
                </a:solidFill>
                <a:latin typeface="Calibri"/>
                <a:ea typeface="Calibri"/>
                <a:cs typeface="Calibri"/>
                <a:sym typeface="Calibri"/>
              </a:rPr>
              <a:t>family planning products, to vaccines, etc.</a:t>
            </a:r>
            <a:endParaRPr lang="en-US" sz="1100" b="0" i="0" u="none" strike="noStrike" cap="none" dirty="0">
              <a:solidFill>
                <a:srgbClr val="000000"/>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cap="none" dirty="0">
                <a:solidFill>
                  <a:schemeClr val="tx1"/>
                </a:solidFill>
                <a:effectLst/>
                <a:latin typeface="Arial"/>
                <a:ea typeface="Arial"/>
                <a:cs typeface="Arial"/>
                <a:sym typeface="Arial"/>
              </a:rPr>
              <a:t>OpenLMIS automates</a:t>
            </a:r>
            <a:r>
              <a:rPr lang="en-US" sz="1100" b="0" i="0" u="none" strike="noStrike" kern="1200" cap="none" baseline="0" dirty="0">
                <a:solidFill>
                  <a:schemeClr val="tx1"/>
                </a:solidFill>
                <a:effectLst/>
                <a:latin typeface="Arial"/>
                <a:ea typeface="Arial"/>
                <a:cs typeface="Arial"/>
                <a:sym typeface="Arial"/>
              </a:rPr>
              <a:t> and </a:t>
            </a:r>
            <a:r>
              <a:rPr lang="en-US" sz="1100" b="0" i="0" u="none" strike="noStrike" kern="1200" cap="none" dirty="0" smtClean="0">
                <a:solidFill>
                  <a:schemeClr val="tx1"/>
                </a:solidFill>
                <a:effectLst/>
                <a:latin typeface="Arial"/>
                <a:ea typeface="Arial"/>
                <a:cs typeface="Arial"/>
                <a:sym typeface="Arial"/>
              </a:rPr>
              <a:t>streamlines</a:t>
            </a:r>
            <a:r>
              <a:rPr lang="en-US" sz="1100" b="0" i="0" u="none" strike="noStrike" kern="1200" cap="none" baseline="0" dirty="0" smtClean="0">
                <a:solidFill>
                  <a:schemeClr val="tx1"/>
                </a:solidFill>
                <a:effectLst/>
                <a:latin typeface="Arial"/>
                <a:ea typeface="Arial"/>
                <a:cs typeface="Arial"/>
                <a:sym typeface="Arial"/>
              </a:rPr>
              <a:t> </a:t>
            </a:r>
            <a:r>
              <a:rPr lang="en-US" sz="1100" b="0" i="0" u="none" strike="noStrike" kern="1200" cap="none" baseline="0" dirty="0">
                <a:solidFill>
                  <a:schemeClr val="tx1"/>
                </a:solidFill>
                <a:effectLst/>
                <a:latin typeface="Arial"/>
                <a:ea typeface="Arial"/>
                <a:cs typeface="Arial"/>
                <a:sym typeface="Arial"/>
              </a:rPr>
              <a:t>data collection/reporting so that data is readily available </a:t>
            </a:r>
            <a:r>
              <a:rPr lang="en-US" sz="1100" b="0" i="0" u="none" strike="noStrike" kern="1200" cap="none" baseline="0" dirty="0" smtClean="0">
                <a:solidFill>
                  <a:schemeClr val="tx1"/>
                </a:solidFill>
                <a:effectLst/>
                <a:latin typeface="Arial"/>
                <a:ea typeface="Arial"/>
                <a:cs typeface="Arial"/>
                <a:sym typeface="Arial"/>
              </a:rPr>
              <a:t>to inform </a:t>
            </a:r>
            <a:r>
              <a:rPr lang="en-US" sz="1100" b="0" i="0" u="none" strike="noStrike" kern="1200" cap="none" baseline="0" dirty="0">
                <a:solidFill>
                  <a:schemeClr val="tx1"/>
                </a:solidFill>
                <a:effectLst/>
                <a:latin typeface="Arial"/>
                <a:ea typeface="Arial"/>
                <a:cs typeface="Arial"/>
                <a:sym typeface="Arial"/>
              </a:rPr>
              <a:t>decision making at all levels of the supply chain. Specifically: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cap="none" baseline="0" dirty="0">
              <a:solidFill>
                <a:schemeClr val="tx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i="0" u="none" strike="noStrike" kern="1200" cap="none" baseline="0" dirty="0" smtClean="0">
                <a:solidFill>
                  <a:schemeClr val="tx1"/>
                </a:solidFill>
                <a:effectLst/>
                <a:latin typeface="Arial"/>
                <a:ea typeface="Arial"/>
                <a:cs typeface="Arial"/>
                <a:sym typeface="Arial"/>
              </a:rPr>
              <a:t>-</a:t>
            </a:r>
            <a:r>
              <a:rPr lang="en-US" sz="1100" b="1" i="0" u="none" strike="noStrike" kern="1200" cap="none" baseline="0" dirty="0" smtClean="0">
                <a:solidFill>
                  <a:schemeClr val="tx1"/>
                </a:solidFill>
                <a:effectLst/>
                <a:latin typeface="Arial"/>
                <a:ea typeface="Arial"/>
                <a:cs typeface="Arial"/>
                <a:sym typeface="Arial"/>
              </a:rPr>
              <a:t>Improve data accuracy</a:t>
            </a:r>
            <a:r>
              <a:rPr lang="en-US" sz="1100" b="0" i="0" u="none" strike="noStrike" kern="1200" cap="none" baseline="0" dirty="0" smtClean="0">
                <a:solidFill>
                  <a:schemeClr val="tx1"/>
                </a:solidFill>
                <a:effectLst/>
                <a:latin typeface="Arial"/>
                <a:ea typeface="Arial"/>
                <a:cs typeface="Arial"/>
                <a:sym typeface="Arial"/>
              </a:rPr>
              <a:t> through automated calculations and data validation checks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cap="none" dirty="0" smtClean="0">
                <a:solidFill>
                  <a:schemeClr val="tx1"/>
                </a:solidFill>
                <a:effectLst/>
                <a:latin typeface="Arial"/>
                <a:ea typeface="Arial"/>
                <a:cs typeface="Arial"/>
                <a:sym typeface="Arial"/>
              </a:rPr>
              <a:t>-</a:t>
            </a:r>
            <a:r>
              <a:rPr lang="en-US" sz="1100" b="1" i="0" u="none" strike="noStrike" kern="1200" cap="none" dirty="0" smtClean="0">
                <a:solidFill>
                  <a:schemeClr val="tx1"/>
                </a:solidFill>
                <a:effectLst/>
                <a:latin typeface="Arial"/>
                <a:ea typeface="Arial"/>
                <a:cs typeface="Arial"/>
                <a:sym typeface="Arial"/>
              </a:rPr>
              <a:t>Improves data timeliness/reporting timeliness </a:t>
            </a:r>
            <a:r>
              <a:rPr lang="en-US" sz="1100" b="0" i="0" u="none" strike="noStrike" kern="1200" cap="none" dirty="0" smtClean="0">
                <a:solidFill>
                  <a:schemeClr val="tx1"/>
                </a:solidFill>
                <a:effectLst/>
                <a:latin typeface="Arial"/>
                <a:ea typeface="Arial"/>
                <a:cs typeface="Arial"/>
                <a:sym typeface="Arial"/>
              </a:rPr>
              <a:t>through electronic </a:t>
            </a:r>
            <a:r>
              <a:rPr lang="en-US" sz="1100" b="0" i="0" u="none" strike="noStrike" kern="1200" cap="none" dirty="0">
                <a:solidFill>
                  <a:schemeClr val="tx1"/>
                </a:solidFill>
                <a:effectLst/>
                <a:latin typeface="Arial"/>
                <a:ea typeface="Arial"/>
                <a:cs typeface="Arial"/>
                <a:sym typeface="Arial"/>
              </a:rPr>
              <a:t>data </a:t>
            </a:r>
            <a:r>
              <a:rPr lang="en-US" sz="1100" b="0" i="0" u="none" strike="noStrike" kern="1200" cap="none" dirty="0" smtClean="0">
                <a:solidFill>
                  <a:schemeClr val="tx1"/>
                </a:solidFill>
                <a:effectLst/>
                <a:latin typeface="Arial"/>
                <a:ea typeface="Arial"/>
                <a:cs typeface="Arial"/>
                <a:sym typeface="Arial"/>
              </a:rPr>
              <a:t>capture,</a:t>
            </a:r>
            <a:r>
              <a:rPr lang="en-US" sz="1100" b="0" i="0" u="none" strike="noStrike" kern="1200" cap="none" baseline="0" dirty="0" smtClean="0">
                <a:solidFill>
                  <a:schemeClr val="tx1"/>
                </a:solidFill>
                <a:effectLst/>
                <a:latin typeface="Arial"/>
                <a:ea typeface="Arial"/>
                <a:cs typeface="Arial"/>
                <a:sym typeface="Arial"/>
              </a:rPr>
              <a:t> eases burden on HCW to enter and report data</a:t>
            </a:r>
            <a:endParaRPr lang="en-US" sz="1100" b="0" i="0" u="none" strike="noStrike" kern="1200" cap="none" dirty="0">
              <a:solidFill>
                <a:schemeClr val="tx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cap="none" dirty="0" smtClean="0">
                <a:solidFill>
                  <a:schemeClr val="tx1"/>
                </a:solidFill>
                <a:effectLst/>
                <a:latin typeface="Arial"/>
                <a:ea typeface="Arial"/>
                <a:cs typeface="Arial"/>
                <a:sym typeface="Arial"/>
              </a:rPr>
              <a:t>-OpenLMIS</a:t>
            </a:r>
            <a:r>
              <a:rPr lang="en-US" sz="1100" b="0" i="0" u="none" strike="noStrike" kern="1200" cap="none" baseline="0" dirty="0" smtClean="0">
                <a:solidFill>
                  <a:schemeClr val="tx1"/>
                </a:solidFill>
                <a:effectLst/>
                <a:latin typeface="Arial"/>
                <a:ea typeface="Arial"/>
                <a:cs typeface="Arial"/>
                <a:sym typeface="Arial"/>
              </a:rPr>
              <a:t> has d</a:t>
            </a:r>
            <a:r>
              <a:rPr lang="en-US" sz="1100" b="0" i="0" u="none" strike="noStrike" kern="1200" cap="none" dirty="0" smtClean="0">
                <a:solidFill>
                  <a:schemeClr val="tx1"/>
                </a:solidFill>
                <a:effectLst/>
                <a:latin typeface="Arial"/>
                <a:ea typeface="Arial"/>
                <a:cs typeface="Arial"/>
                <a:sym typeface="Arial"/>
              </a:rPr>
              <a:t>esignated </a:t>
            </a:r>
            <a:r>
              <a:rPr lang="en-US" sz="1100" b="0" i="0" u="none" strike="noStrike" kern="1200" cap="none" dirty="0">
                <a:solidFill>
                  <a:schemeClr val="tx1"/>
                </a:solidFill>
                <a:effectLst/>
                <a:latin typeface="Arial"/>
                <a:ea typeface="Arial"/>
                <a:cs typeface="Arial"/>
                <a:sym typeface="Arial"/>
              </a:rPr>
              <a:t>roles and responsibilities for tasks and approvals in workflow increase </a:t>
            </a:r>
            <a:r>
              <a:rPr lang="en-US" sz="1100" b="1" i="0" u="none" strike="noStrike" kern="1200" cap="none" dirty="0">
                <a:solidFill>
                  <a:schemeClr val="tx1"/>
                </a:solidFill>
                <a:effectLst/>
                <a:latin typeface="Arial"/>
                <a:ea typeface="Arial"/>
                <a:cs typeface="Arial"/>
                <a:sym typeface="Arial"/>
              </a:rPr>
              <a:t>transparency &amp; accountability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kern="1200" cap="none" dirty="0" smtClean="0">
                <a:solidFill>
                  <a:schemeClr val="tx1"/>
                </a:solidFill>
                <a:effectLst/>
                <a:latin typeface="Arial"/>
                <a:ea typeface="Arial"/>
                <a:cs typeface="Arial"/>
                <a:sym typeface="Arial"/>
              </a:rPr>
              <a:t>-Electronic supply chain data</a:t>
            </a:r>
            <a:r>
              <a:rPr lang="en-US" sz="1100" b="0" i="0" u="none" strike="noStrike" kern="1200" cap="none" baseline="0" dirty="0" smtClean="0">
                <a:solidFill>
                  <a:schemeClr val="tx1"/>
                </a:solidFill>
                <a:effectLst/>
                <a:latin typeface="Arial"/>
                <a:ea typeface="Arial"/>
                <a:cs typeface="Arial"/>
                <a:sym typeface="Arial"/>
              </a:rPr>
              <a:t> and d</a:t>
            </a:r>
            <a:r>
              <a:rPr lang="en-US" sz="1100" b="0" i="0" u="none" strike="noStrike" kern="1200" cap="none" dirty="0" smtClean="0">
                <a:solidFill>
                  <a:schemeClr val="tx1"/>
                </a:solidFill>
                <a:effectLst/>
                <a:latin typeface="Arial"/>
                <a:ea typeface="Arial"/>
                <a:cs typeface="Arial"/>
                <a:sym typeface="Arial"/>
              </a:rPr>
              <a:t>ata</a:t>
            </a:r>
            <a:r>
              <a:rPr lang="en-US" sz="1100" b="0" i="0" u="none" strike="noStrike" kern="1200" cap="none" baseline="0" dirty="0" smtClean="0">
                <a:solidFill>
                  <a:schemeClr val="tx1"/>
                </a:solidFill>
                <a:effectLst/>
                <a:latin typeface="Arial"/>
                <a:ea typeface="Arial"/>
                <a:cs typeface="Arial"/>
                <a:sym typeface="Arial"/>
              </a:rPr>
              <a:t> </a:t>
            </a:r>
            <a:r>
              <a:rPr lang="en-US" sz="1100" b="0" i="0" u="none" strike="noStrike" kern="1200" cap="none" baseline="0" dirty="0">
                <a:solidFill>
                  <a:schemeClr val="tx1"/>
                </a:solidFill>
                <a:effectLst/>
                <a:latin typeface="Arial"/>
                <a:ea typeface="Arial"/>
                <a:cs typeface="Arial"/>
                <a:sym typeface="Arial"/>
              </a:rPr>
              <a:t>a</a:t>
            </a:r>
            <a:r>
              <a:rPr lang="en-US" sz="1100" b="0" i="0" u="none" strike="noStrike" kern="1200" cap="none" dirty="0">
                <a:solidFill>
                  <a:schemeClr val="tx1"/>
                </a:solidFill>
                <a:effectLst/>
                <a:latin typeface="Arial"/>
                <a:ea typeface="Arial"/>
                <a:cs typeface="Arial"/>
                <a:sym typeface="Arial"/>
              </a:rPr>
              <a:t>nalytics to see what is happening across the</a:t>
            </a:r>
            <a:r>
              <a:rPr lang="en-US" sz="1100" b="0" i="0" u="none" strike="noStrike" kern="1200" cap="none" baseline="0" dirty="0">
                <a:solidFill>
                  <a:schemeClr val="tx1"/>
                </a:solidFill>
                <a:effectLst/>
                <a:latin typeface="Arial"/>
                <a:ea typeface="Arial"/>
                <a:cs typeface="Arial"/>
                <a:sym typeface="Arial"/>
              </a:rPr>
              <a:t> supply chain increases</a:t>
            </a:r>
            <a:r>
              <a:rPr lang="en-US" sz="1100" b="0" i="0" u="none" strike="noStrike" kern="1200" cap="none" dirty="0">
                <a:solidFill>
                  <a:schemeClr val="tx1"/>
                </a:solidFill>
                <a:effectLst/>
                <a:latin typeface="Arial"/>
                <a:ea typeface="Arial"/>
                <a:cs typeface="Arial"/>
                <a:sym typeface="Arial"/>
              </a:rPr>
              <a:t> data visibility  throughout the supply chain.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kern="1200" cap="none" dirty="0" smtClean="0">
              <a:solidFill>
                <a:schemeClr val="tx1"/>
              </a:solidFill>
              <a:effectLst/>
              <a:latin typeface="Arial"/>
              <a:cs typeface="Arial"/>
              <a:sym typeface="Arial"/>
            </a:endParaRPr>
          </a:p>
          <a:p>
            <a:pPr marL="158750" indent="0">
              <a:buNone/>
            </a:pPr>
            <a:endParaRPr lang="en-IE" dirty="0"/>
          </a:p>
          <a:p>
            <a:endParaRPr lang="en-IE" dirty="0"/>
          </a:p>
        </p:txBody>
      </p:sp>
    </p:spTree>
    <p:extLst>
      <p:ext uri="{BB962C8B-B14F-4D97-AF65-F5344CB8AC3E}">
        <p14:creationId xmlns:p14="http://schemas.microsoft.com/office/powerpoint/2010/main" val="17865458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54ffdc8ad_0_3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54ffdc8ad_0_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dirty="0"/>
              <a:t>Ona is developing the </a:t>
            </a:r>
            <a:r>
              <a:rPr lang="en-US" dirty="0" err="1"/>
              <a:t>OpenLMIS</a:t>
            </a:r>
            <a:r>
              <a:rPr lang="en-US" dirty="0"/>
              <a:t> analytics and reporting solution based on our open source Canopy Data Platform which is an assembly of</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Data is ingested from multiple sources into an electronic data warehouse that allows implementations to build their own self service reports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We have developed this platform in partnership with the </a:t>
            </a:r>
            <a:r>
              <a:rPr lang="en-US" dirty="0" err="1"/>
              <a:t>OpenLMIS</a:t>
            </a:r>
            <a:r>
              <a:rPr lang="en-US" dirty="0"/>
              <a:t> community and have demonstrated pulling information from emails, DHIS2, custom accounting systems and </a:t>
            </a:r>
            <a:r>
              <a:rPr lang="en-US" dirty="0" err="1"/>
              <a:t>OpenLMIS</a:t>
            </a:r>
            <a:r>
              <a:rPr lang="en-US" dirty="0"/>
              <a:t> all into a single system that can be built upon with minimal engineering.</a:t>
            </a:r>
            <a:endParaRPr dirty="0"/>
          </a:p>
        </p:txBody>
      </p:sp>
      <p:sp>
        <p:nvSpPr>
          <p:cNvPr id="188" name="Google Shape;188;g454ffdc8ad_0_3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42</a:t>
            </a:fld>
            <a:endParaRPr/>
          </a:p>
        </p:txBody>
      </p:sp>
    </p:spTree>
    <p:extLst>
      <p:ext uri="{BB962C8B-B14F-4D97-AF65-F5344CB8AC3E}">
        <p14:creationId xmlns:p14="http://schemas.microsoft.com/office/powerpoint/2010/main" val="5983943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Ona develops two primary mobile platforms, the Open Smart Register Platform (</a:t>
            </a:r>
            <a:r>
              <a:rPr lang="en-US" dirty="0" err="1"/>
              <a:t>OpenSRP</a:t>
            </a:r>
            <a:r>
              <a:rPr lang="en-US" dirty="0"/>
              <a:t>) and Ona.io, our software as a service offering.</a:t>
            </a:r>
          </a:p>
          <a:p>
            <a:pPr marL="158750" indent="0">
              <a:buNone/>
            </a:pPr>
            <a:endParaRPr lang="en-US" dirty="0"/>
          </a:p>
          <a:p>
            <a:pPr marL="457200" indent="-298450"/>
            <a:r>
              <a:rPr lang="en-US" dirty="0"/>
              <a:t>Integration between </a:t>
            </a:r>
            <a:r>
              <a:rPr lang="en-US" dirty="0" err="1"/>
              <a:t>OpenSRP</a:t>
            </a:r>
            <a:r>
              <a:rPr lang="en-US" dirty="0"/>
              <a:t> and </a:t>
            </a:r>
            <a:r>
              <a:rPr lang="en-US" dirty="0" err="1"/>
              <a:t>OpenLMIS</a:t>
            </a:r>
            <a:r>
              <a:rPr lang="en-US" dirty="0"/>
              <a:t> to support managing stock offline in the </a:t>
            </a:r>
            <a:r>
              <a:rPr lang="en-US" dirty="0" err="1"/>
              <a:t>OpenSRP</a:t>
            </a:r>
            <a:r>
              <a:rPr lang="en-US" dirty="0"/>
              <a:t> Android app</a:t>
            </a:r>
          </a:p>
          <a:p>
            <a:pPr marL="457200" indent="-298450"/>
            <a:r>
              <a:rPr lang="en-US" dirty="0"/>
              <a:t>Provides a mobile interface that can work offline for long periods of time, only exchanging information with </a:t>
            </a:r>
            <a:r>
              <a:rPr lang="en-US" dirty="0" err="1"/>
              <a:t>OpenLMIS</a:t>
            </a:r>
            <a:r>
              <a:rPr lang="en-US" dirty="0"/>
              <a:t> when the internet becomes available</a:t>
            </a:r>
          </a:p>
          <a:p>
            <a:pPr marL="457200" indent="-298450"/>
            <a:r>
              <a:rPr lang="en-US" dirty="0"/>
              <a:t>Stock management module</a:t>
            </a:r>
          </a:p>
          <a:p>
            <a:pPr marL="457200" indent="-298450"/>
            <a:r>
              <a:rPr lang="en-US" dirty="0"/>
              <a:t>Compliments numerous other </a:t>
            </a:r>
            <a:r>
              <a:rPr lang="en-US" dirty="0" err="1"/>
              <a:t>OpenSRP</a:t>
            </a:r>
            <a:r>
              <a:rPr lang="en-US" dirty="0"/>
              <a:t> implementations focused frontline health workers who provide immunizations and essential medicines to women and children</a:t>
            </a:r>
          </a:p>
          <a:p>
            <a:pPr marL="457200" indent="-298450"/>
            <a:r>
              <a:rPr lang="en-US" dirty="0"/>
              <a:t>Link the dispensed immunization to the list of children who received it on any given day</a:t>
            </a:r>
          </a:p>
          <a:p>
            <a:pPr marL="457200" indent="-298450"/>
            <a:endParaRPr lang="en-US" dirty="0"/>
          </a:p>
          <a:p>
            <a:pPr marL="457200" indent="-298450"/>
            <a:r>
              <a:rPr lang="en-US" dirty="0"/>
              <a:t>Ona’s Software as a service platform Ona.io is a global online tool used by more than 30,000 users in over 200 countries</a:t>
            </a:r>
          </a:p>
          <a:p>
            <a:pPr marL="457200" indent="-298450"/>
            <a:r>
              <a:rPr lang="en-US" dirty="0"/>
              <a:t>Allows individuals and organizations to develop, deploy and manage surveys in hard to reach places without engineering required.</a:t>
            </a:r>
          </a:p>
          <a:p>
            <a:pPr marL="158750" indent="0">
              <a:buNone/>
            </a:pPr>
            <a:endParaRPr lang="en-US" dirty="0"/>
          </a:p>
          <a:p>
            <a:pPr marL="158750" indent="0">
              <a:buNone/>
            </a:pPr>
            <a:r>
              <a:rPr lang="en-US" dirty="0"/>
              <a:t>Linking all of this together, Ona provides thought leading technologies in this space with the mission to ensure equitable access to services for those who need them most</a:t>
            </a:r>
          </a:p>
          <a:p>
            <a:pPr marL="158750" indent="0">
              <a:buNone/>
            </a:pPr>
            <a:endParaRPr lang="en-US" dirty="0"/>
          </a:p>
          <a:p>
            <a:pPr marL="158750" indent="0">
              <a:buNone/>
            </a:pPr>
            <a:r>
              <a:rPr lang="en-US" dirty="0"/>
              <a:t>We are focused on partnering to deliver sustainable technology solutions that support your needs.</a:t>
            </a:r>
          </a:p>
        </p:txBody>
      </p:sp>
    </p:spTree>
    <p:extLst>
      <p:ext uri="{BB962C8B-B14F-4D97-AF65-F5344CB8AC3E}">
        <p14:creationId xmlns:p14="http://schemas.microsoft.com/office/powerpoint/2010/main" val="1396938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Please contact me with any queries and I will be sure to route to the appropriate Ona team where needed.</a:t>
            </a:r>
          </a:p>
        </p:txBody>
      </p:sp>
    </p:spTree>
    <p:extLst>
      <p:ext uri="{BB962C8B-B14F-4D97-AF65-F5344CB8AC3E}">
        <p14:creationId xmlns:p14="http://schemas.microsoft.com/office/powerpoint/2010/main" val="16845495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5" name="Google Shape;125;g454ffdc8ad_0_0:notes"/>
          <p:cNvSpPr txBox="1">
            <a:spLocks noGrp="1"/>
          </p:cNvSpPr>
          <p:nvPr>
            <p:ph type="body" idx="1"/>
          </p:nvPr>
        </p:nvSpPr>
        <p:spPr>
          <a:noFill/>
          <a:ln/>
        </p:spPr>
        <p:txBody>
          <a:bodyPr spcFirstLastPara="1">
            <a:noAutofit/>
          </a:bodyPr>
          <a:lstStyle/>
          <a:p>
            <a:pPr marL="0" indent="0" eaLnBrk="1" fontAlgn="auto" hangingPunct="1">
              <a:spcBef>
                <a:spcPts val="0"/>
              </a:spcBef>
              <a:spcAft>
                <a:spcPts val="0"/>
              </a:spcAft>
              <a:buSzPts val="1400"/>
              <a:buFont typeface="Arial"/>
              <a:buNone/>
              <a:defRPr/>
            </a:pPr>
            <a:r>
              <a:rPr lang="en-IE" dirty="0">
                <a:solidFill>
                  <a:schemeClr val="dk1"/>
                </a:solidFill>
                <a:latin typeface="Calibri"/>
                <a:ea typeface="Calibri"/>
                <a:cs typeface="Calibri"/>
                <a:sym typeface="Calibri"/>
              </a:rPr>
              <a:t>The info@openlmis.org email address that you see on the screen is how you would contact the OpenLMIS Community as a whole,</a:t>
            </a:r>
            <a:r>
              <a:rPr lang="en-IE" baseline="0" dirty="0">
                <a:solidFill>
                  <a:schemeClr val="dk1"/>
                </a:solidFill>
                <a:latin typeface="Calibri"/>
                <a:ea typeface="Calibri"/>
                <a:cs typeface="Calibri"/>
                <a:sym typeface="Calibri"/>
              </a:rPr>
              <a:t> for general inquiries about the software or any OpenLMIS community-related inquiries. Feel free to reach out to </a:t>
            </a:r>
            <a:r>
              <a:rPr lang="en-IE" baseline="0" dirty="0" smtClean="0">
                <a:solidFill>
                  <a:schemeClr val="dk1"/>
                </a:solidFill>
                <a:latin typeface="Calibri"/>
                <a:ea typeface="Calibri"/>
                <a:cs typeface="Calibri"/>
                <a:sym typeface="Calibri"/>
              </a:rPr>
              <a:t>us </a:t>
            </a:r>
            <a:r>
              <a:rPr lang="en-IE" baseline="0" dirty="0">
                <a:solidFill>
                  <a:schemeClr val="dk1"/>
                </a:solidFill>
                <a:latin typeface="Calibri"/>
                <a:ea typeface="Calibri"/>
                <a:cs typeface="Calibri"/>
                <a:sym typeface="Calibri"/>
              </a:rPr>
              <a:t>at any time!</a:t>
            </a:r>
            <a:endParaRPr dirty="0">
              <a:solidFill>
                <a:schemeClr val="dk1"/>
              </a:solidFill>
              <a:latin typeface="Calibri"/>
              <a:ea typeface="Calibri"/>
              <a:cs typeface="Calibri"/>
              <a:sym typeface="Calibri"/>
            </a:endParaRPr>
          </a:p>
        </p:txBody>
      </p:sp>
      <p:sp>
        <p:nvSpPr>
          <p:cNvPr id="11267" name="Google Shape;126;g454ffdc8ad_0_0:notes"/>
          <p:cNvSpPr>
            <a:spLocks noGrp="1" noRot="1" noChangeAspect="1" noTextEdit="1"/>
          </p:cNvSpPr>
          <p:nvPr>
            <p:ph type="sldImg" idx="2"/>
          </p:nvPr>
        </p:nvSpPr>
        <p:spPr>
          <a:noFill/>
          <a:ln w="12700">
            <a:headEnd/>
            <a:tailEnd/>
          </a:ln>
        </p:spPr>
      </p:sp>
    </p:spTree>
    <p:extLst>
      <p:ext uri="{BB962C8B-B14F-4D97-AF65-F5344CB8AC3E}">
        <p14:creationId xmlns:p14="http://schemas.microsoft.com/office/powerpoint/2010/main" val="5639737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5" name="Google Shape;125;g454ffdc8ad_0_0:notes"/>
          <p:cNvSpPr txBox="1">
            <a:spLocks noGrp="1"/>
          </p:cNvSpPr>
          <p:nvPr>
            <p:ph type="body" idx="1"/>
          </p:nvPr>
        </p:nvSpPr>
        <p:spPr>
          <a:noFill/>
          <a:ln/>
        </p:spPr>
        <p:txBody>
          <a:bodyPr spcFirstLastPara="1">
            <a:noAutofit/>
          </a:bodyPr>
          <a:lstStyle/>
          <a:p>
            <a:pPr marL="0" indent="0" eaLnBrk="1" fontAlgn="auto" hangingPunct="1">
              <a:spcBef>
                <a:spcPts val="0"/>
              </a:spcBef>
              <a:spcAft>
                <a:spcPts val="0"/>
              </a:spcAft>
              <a:buSzPts val="1400"/>
              <a:buFont typeface="Arial"/>
              <a:buNone/>
              <a:defRPr/>
            </a:pPr>
            <a:r>
              <a:rPr lang="en-IE" dirty="0">
                <a:solidFill>
                  <a:schemeClr val="dk1"/>
                </a:solidFill>
                <a:latin typeface="Calibri"/>
                <a:ea typeface="Calibri"/>
                <a:cs typeface="Calibri"/>
                <a:sym typeface="Calibri"/>
              </a:rPr>
              <a:t>Introduction of both presenters</a:t>
            </a:r>
          </a:p>
          <a:p>
            <a:pPr marL="0" indent="0" eaLnBrk="1" fontAlgn="auto" hangingPunct="1">
              <a:spcBef>
                <a:spcPts val="0"/>
              </a:spcBef>
              <a:spcAft>
                <a:spcPts val="0"/>
              </a:spcAft>
              <a:buSzPts val="1400"/>
              <a:buFont typeface="Arial"/>
              <a:buNone/>
              <a:defRPr/>
            </a:pPr>
            <a:endParaRPr lang="en-IE" dirty="0">
              <a:solidFill>
                <a:schemeClr val="dk1"/>
              </a:solidFill>
              <a:latin typeface="Calibri"/>
              <a:ea typeface="Calibri"/>
              <a:cs typeface="Calibri"/>
              <a:sym typeface="Calibri"/>
            </a:endParaRPr>
          </a:p>
          <a:p>
            <a:pPr marL="342900" indent="-342900" eaLnBrk="1" fontAlgn="auto" hangingPunct="1">
              <a:spcBef>
                <a:spcPts val="0"/>
              </a:spcBef>
              <a:spcAft>
                <a:spcPts val="0"/>
              </a:spcAft>
              <a:buSzPts val="1400"/>
              <a:buFont typeface="Arial"/>
              <a:buAutoNum type="arabicPeriod"/>
              <a:defRPr/>
            </a:pPr>
            <a:r>
              <a:rPr lang="en-IE" dirty="0" err="1">
                <a:solidFill>
                  <a:schemeClr val="dk1"/>
                </a:solidFill>
                <a:latin typeface="Calibri"/>
                <a:ea typeface="Calibri"/>
                <a:cs typeface="Calibri"/>
                <a:sym typeface="Calibri"/>
              </a:rPr>
              <a:t>Vuso</a:t>
            </a:r>
            <a:r>
              <a:rPr lang="en-IE" dirty="0">
                <a:solidFill>
                  <a:schemeClr val="dk1"/>
                </a:solidFill>
                <a:latin typeface="Calibri"/>
                <a:ea typeface="Calibri"/>
                <a:cs typeface="Calibri"/>
                <a:sym typeface="Calibri"/>
              </a:rPr>
              <a:t> </a:t>
            </a:r>
            <a:r>
              <a:rPr lang="en-IE" dirty="0" err="1">
                <a:solidFill>
                  <a:schemeClr val="dk1"/>
                </a:solidFill>
                <a:latin typeface="Calibri"/>
                <a:ea typeface="Calibri"/>
                <a:cs typeface="Calibri"/>
                <a:sym typeface="Calibri"/>
              </a:rPr>
              <a:t>Tembo</a:t>
            </a:r>
            <a:r>
              <a:rPr lang="en-IE" dirty="0">
                <a:solidFill>
                  <a:schemeClr val="dk1"/>
                </a:solidFill>
                <a:latin typeface="Calibri"/>
                <a:ea typeface="Calibri"/>
                <a:cs typeface="Calibri"/>
                <a:sym typeface="Calibri"/>
              </a:rPr>
              <a:t> is a Pharmacist working with MoH in </a:t>
            </a:r>
            <a:r>
              <a:rPr lang="en-IE" dirty="0" err="1">
                <a:solidFill>
                  <a:schemeClr val="dk1"/>
                </a:solidFill>
                <a:latin typeface="Calibri"/>
                <a:ea typeface="Calibri"/>
                <a:cs typeface="Calibri"/>
                <a:sym typeface="Calibri"/>
              </a:rPr>
              <a:t>Nsanje</a:t>
            </a:r>
            <a:r>
              <a:rPr lang="en-IE" dirty="0">
                <a:solidFill>
                  <a:schemeClr val="dk1"/>
                </a:solidFill>
                <a:latin typeface="Calibri"/>
                <a:ea typeface="Calibri"/>
                <a:cs typeface="Calibri"/>
                <a:sym typeface="Calibri"/>
              </a:rPr>
              <a:t> a district 700Km from the Capital City. </a:t>
            </a:r>
            <a:r>
              <a:rPr lang="en-IE" dirty="0" err="1">
                <a:solidFill>
                  <a:schemeClr val="dk1"/>
                </a:solidFill>
                <a:latin typeface="Calibri"/>
                <a:ea typeface="Calibri"/>
                <a:cs typeface="Calibri"/>
                <a:sym typeface="Calibri"/>
              </a:rPr>
              <a:t>Vuso</a:t>
            </a:r>
            <a:r>
              <a:rPr lang="en-IE" dirty="0">
                <a:solidFill>
                  <a:schemeClr val="dk1"/>
                </a:solidFill>
                <a:latin typeface="Calibri"/>
                <a:ea typeface="Calibri"/>
                <a:cs typeface="Calibri"/>
                <a:sym typeface="Calibri"/>
              </a:rPr>
              <a:t> has been part of the  OpenLMIS implementation from validating requirements to the launch and day to day operations of </a:t>
            </a:r>
            <a:r>
              <a:rPr lang="en-IE" dirty="0" err="1">
                <a:solidFill>
                  <a:schemeClr val="dk1"/>
                </a:solidFill>
                <a:latin typeface="Calibri"/>
                <a:ea typeface="Calibri"/>
                <a:cs typeface="Calibri"/>
                <a:sym typeface="Calibri"/>
              </a:rPr>
              <a:t>OpenLMIS</a:t>
            </a:r>
            <a:endParaRPr lang="en-IE" dirty="0">
              <a:solidFill>
                <a:schemeClr val="dk1"/>
              </a:solidFill>
              <a:latin typeface="Calibri"/>
              <a:ea typeface="Calibri"/>
              <a:cs typeface="Calibri"/>
              <a:sym typeface="Calibri"/>
            </a:endParaRPr>
          </a:p>
          <a:p>
            <a:pPr marL="342900" indent="-342900" eaLnBrk="1" fontAlgn="auto" hangingPunct="1">
              <a:spcBef>
                <a:spcPts val="0"/>
              </a:spcBef>
              <a:spcAft>
                <a:spcPts val="0"/>
              </a:spcAft>
              <a:buSzPts val="1400"/>
              <a:buFont typeface="Arial"/>
              <a:buAutoNum type="arabicPeriod"/>
              <a:defRPr/>
            </a:pPr>
            <a:r>
              <a:rPr lang="en-IE" dirty="0">
                <a:solidFill>
                  <a:schemeClr val="dk1"/>
                </a:solidFill>
                <a:latin typeface="Calibri"/>
                <a:ea typeface="Calibri"/>
                <a:cs typeface="Calibri"/>
                <a:sym typeface="Calibri"/>
              </a:rPr>
              <a:t>Chifundo </a:t>
            </a:r>
            <a:r>
              <a:rPr lang="en-IE" dirty="0" smtClean="0">
                <a:solidFill>
                  <a:schemeClr val="dk1"/>
                </a:solidFill>
                <a:latin typeface="Calibri"/>
                <a:ea typeface="Calibri"/>
                <a:cs typeface="Calibri"/>
                <a:sym typeface="Calibri"/>
              </a:rPr>
              <a:t>Chilivumbo-OpenLMIS Senior Technical Advisor- lead</a:t>
            </a:r>
            <a:r>
              <a:rPr lang="en-IE" baseline="0" dirty="0" smtClean="0">
                <a:solidFill>
                  <a:schemeClr val="dk1"/>
                </a:solidFill>
                <a:latin typeface="Calibri"/>
                <a:ea typeface="Calibri"/>
                <a:cs typeface="Calibri"/>
                <a:sym typeface="Calibri"/>
              </a:rPr>
              <a:t> and managed the implementation of OpenLMIS in Malawi</a:t>
            </a:r>
            <a:endParaRPr dirty="0">
              <a:solidFill>
                <a:schemeClr val="dk1"/>
              </a:solidFill>
              <a:latin typeface="Calibri"/>
              <a:ea typeface="Calibri"/>
              <a:cs typeface="Calibri"/>
              <a:sym typeface="Calibri"/>
            </a:endParaRPr>
          </a:p>
        </p:txBody>
      </p:sp>
      <p:sp>
        <p:nvSpPr>
          <p:cNvPr id="11267" name="Google Shape;126;g454ffdc8ad_0_0:notes"/>
          <p:cNvSpPr>
            <a:spLocks noGrp="1" noRot="1" noChangeAspect="1" noTextEdit="1"/>
          </p:cNvSpPr>
          <p:nvPr>
            <p:ph type="sldImg" idx="2"/>
          </p:nvPr>
        </p:nvSpPr>
        <p:spPr>
          <a:noFill/>
          <a:ln w="12700">
            <a:headEnd/>
            <a:tailEnd/>
          </a:ln>
        </p:spPr>
      </p:sp>
    </p:spTree>
    <p:extLst>
      <p:ext uri="{BB962C8B-B14F-4D97-AF65-F5344CB8AC3E}">
        <p14:creationId xmlns:p14="http://schemas.microsoft.com/office/powerpoint/2010/main" val="15634515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a:headEnd/>
            <a:tailEnd/>
          </a:ln>
        </p:spPr>
      </p:sp>
      <p:sp>
        <p:nvSpPr>
          <p:cNvPr id="13315" name="Notes Placeholder 2"/>
          <p:cNvSpPr txBox="1">
            <a:spLocks noGrp="1"/>
          </p:cNvSpPr>
          <p:nvPr>
            <p:ph type="body" idx="1"/>
          </p:nvPr>
        </p:nvSpPr>
        <p:spPr>
          <a:ln/>
        </p:spPr>
        <p:txBody>
          <a:bodyPr/>
          <a:lstStyle/>
          <a:p>
            <a:pPr eaLnBrk="1" hangingPunct="1">
              <a:buSzPts val="1100"/>
              <a:buFont typeface="Arial" panose="020B0604020202020204" pitchFamily="34" charset="0"/>
              <a:buChar char="●"/>
            </a:pPr>
            <a:r>
              <a:rPr lang="en-US" altLang="en-US" sz="1100">
                <a:latin typeface="Arial" panose="020B0604020202020204" pitchFamily="34" charset="0"/>
                <a:cs typeface="Arial" panose="020B0604020202020204" pitchFamily="34" charset="0"/>
              </a:rPr>
              <a:t>Talk about how easy it is to report when the LMIS reporting data is used as draft ordering data requiring users to modify only some fields. </a:t>
            </a:r>
          </a:p>
          <a:p>
            <a:pPr eaLnBrk="1" hangingPunct="1">
              <a:buSzPts val="1100"/>
              <a:buFont typeface="Arial" panose="020B0604020202020204" pitchFamily="34" charset="0"/>
              <a:buChar char="●"/>
            </a:pPr>
            <a:r>
              <a:rPr lang="en-US" altLang="en-US" sz="1100">
                <a:latin typeface="Arial" panose="020B0604020202020204" pitchFamily="34" charset="0"/>
                <a:cs typeface="Arial" panose="020B0604020202020204" pitchFamily="34" charset="0"/>
              </a:rPr>
              <a:t>Highlight the order qty auto-calculation and that auto-calculation saves users time (so that they can focus on other important aspects of their jobs, like seeing patients!); and improves data accuracy by reducing arithmetic errors. </a:t>
            </a:r>
          </a:p>
          <a:p>
            <a:pPr eaLnBrk="1" hangingPunct="1">
              <a:buSzPts val="1100"/>
              <a:buFont typeface="Arial" panose="020B0604020202020204" pitchFamily="34" charset="0"/>
              <a:buChar char="●"/>
            </a:pPr>
            <a:r>
              <a:rPr lang="en-US" altLang="en-US" sz="1100">
                <a:latin typeface="Arial" panose="020B0604020202020204" pitchFamily="34" charset="0"/>
                <a:cs typeface="Arial" panose="020B0604020202020204" pitchFamily="34" charset="0"/>
              </a:rPr>
              <a:t>On data visibility: making supply chain data available to decision-makers facilitates informed decision making and problem-solving. Can identify stock issues quickly and respond quickly. For example,  re-distribution of commodities. Commodities that have over 100 months of stock; you will notice that you are overstocked and can redistribute them accordingly</a:t>
            </a:r>
          </a:p>
          <a:p>
            <a:pPr eaLnBrk="1" hangingPunct="1">
              <a:buSzPts val="1100"/>
              <a:buFont typeface="Arial" panose="020B0604020202020204" pitchFamily="34" charset="0"/>
              <a:buChar char="●"/>
            </a:pPr>
            <a:r>
              <a:rPr lang="en-US" altLang="en-US" sz="1100">
                <a:latin typeface="Arial" panose="020B0604020202020204" pitchFamily="34" charset="0"/>
                <a:cs typeface="Arial" panose="020B0604020202020204" pitchFamily="34" charset="0"/>
              </a:rPr>
              <a:t>Reporting and ordering can be done from different computers</a:t>
            </a:r>
          </a:p>
        </p:txBody>
      </p:sp>
    </p:spTree>
    <p:extLst>
      <p:ext uri="{BB962C8B-B14F-4D97-AF65-F5344CB8AC3E}">
        <p14:creationId xmlns:p14="http://schemas.microsoft.com/office/powerpoint/2010/main" val="8692037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a:headEnd/>
            <a:tailEnd/>
          </a:ln>
        </p:spPr>
      </p:sp>
      <p:sp>
        <p:nvSpPr>
          <p:cNvPr id="15363" name="Notes Placeholder 2"/>
          <p:cNvSpPr txBox="1">
            <a:spLocks noGrp="1"/>
          </p:cNvSpPr>
          <p:nvPr>
            <p:ph type="body" idx="1"/>
          </p:nvPr>
        </p:nvSpPr>
        <p:spPr>
          <a:ln/>
        </p:spPr>
        <p:txBody>
          <a:bodyPr/>
          <a:lstStyle/>
          <a:p>
            <a:pPr eaLnBrk="1" hangingPunct="1">
              <a:buSzPts val="1100"/>
              <a:buFont typeface="Arial" panose="020B0604020202020204" pitchFamily="34" charset="0"/>
              <a:buChar char="●"/>
            </a:pPr>
            <a:r>
              <a:rPr lang="en-IE" altLang="en-US" sz="1100">
                <a:latin typeface="Arial" panose="020B0604020202020204" pitchFamily="34" charset="0"/>
                <a:cs typeface="Arial" panose="020B0604020202020204" pitchFamily="34" charset="0"/>
              </a:rPr>
              <a:t>Requirements gathering and review was important in the sense that as users were informing developers on what we want to be in the system-this aspect of user-centered design is what ensures OpenLMIS is user-friendly and responding to needs of the various types of users in the field</a:t>
            </a:r>
          </a:p>
          <a:p>
            <a:pPr eaLnBrk="1" hangingPunct="1">
              <a:buSzPts val="1100"/>
              <a:buFont typeface="Arial" panose="020B0604020202020204" pitchFamily="34" charset="0"/>
              <a:buChar char="●"/>
            </a:pPr>
            <a:r>
              <a:rPr lang="en-IE" altLang="en-US" sz="1100">
                <a:latin typeface="Arial" panose="020B0604020202020204" pitchFamily="34" charset="0"/>
                <a:cs typeface="Arial" panose="020B0604020202020204" pitchFamily="34" charset="0"/>
              </a:rPr>
              <a:t>With UAT (User Acceptance Testing) we were validating whether the system has been developed as we defined</a:t>
            </a:r>
          </a:p>
          <a:p>
            <a:pPr eaLnBrk="1" hangingPunct="1">
              <a:buSzPts val="1100"/>
              <a:buFont typeface="Arial" panose="020B0604020202020204" pitchFamily="34" charset="0"/>
              <a:buChar char="●"/>
            </a:pPr>
            <a:endParaRPr lang="en-IE" altLang="en-US" sz="11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23665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US" dirty="0"/>
          </a:p>
          <a:p>
            <a:r>
              <a:rPr lang="en-US" dirty="0"/>
              <a:t>Ongoing costs for Hosting and IT infrastructure: you will need to have appropriate infrastructure to host the system, purchase any additional desktops or devices if there aren’t ones currently available, and dongles with data bundles</a:t>
            </a:r>
          </a:p>
        </p:txBody>
      </p:sp>
    </p:spTree>
    <p:extLst>
      <p:ext uri="{BB962C8B-B14F-4D97-AF65-F5344CB8AC3E}">
        <p14:creationId xmlns:p14="http://schemas.microsoft.com/office/powerpoint/2010/main" val="20796192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a:headEnd/>
            <a:tailEnd/>
          </a:ln>
        </p:spPr>
      </p:sp>
      <p:sp>
        <p:nvSpPr>
          <p:cNvPr id="18435" name="Notes Placeholder 2"/>
          <p:cNvSpPr txBox="1">
            <a:spLocks noGrp="1"/>
          </p:cNvSpPr>
          <p:nvPr>
            <p:ph type="body" idx="1"/>
          </p:nvPr>
        </p:nvSpPr>
        <p:spPr>
          <a:ln/>
        </p:spPr>
        <p:txBody>
          <a:bodyPr/>
          <a:lstStyle/>
          <a:p>
            <a:r>
              <a:rPr lang="en-IE" altLang="en-US" dirty="0" smtClean="0">
                <a:latin typeface="Arial" panose="020B0604020202020204" pitchFamily="34" charset="0"/>
                <a:cs typeface="Arial" panose="020B0604020202020204" pitchFamily="34" charset="0"/>
              </a:rPr>
              <a:t>Ongoing </a:t>
            </a:r>
            <a:r>
              <a:rPr lang="en-IE" altLang="en-US" dirty="0">
                <a:latin typeface="Arial" panose="020B0604020202020204" pitchFamily="34" charset="0"/>
                <a:cs typeface="Arial" panose="020B0604020202020204" pitchFamily="34" charset="0"/>
              </a:rPr>
              <a:t>support is important for maintaining the system</a:t>
            </a:r>
          </a:p>
        </p:txBody>
      </p:sp>
    </p:spTree>
    <p:extLst>
      <p:ext uri="{BB962C8B-B14F-4D97-AF65-F5344CB8AC3E}">
        <p14:creationId xmlns:p14="http://schemas.microsoft.com/office/powerpoint/2010/main" val="38529542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a:headEnd/>
            <a:tailEnd/>
          </a:ln>
        </p:spPr>
      </p:sp>
      <p:sp>
        <p:nvSpPr>
          <p:cNvPr id="20483" name="Notes Placeholder 2"/>
          <p:cNvSpPr txBox="1">
            <a:spLocks noGrp="1"/>
          </p:cNvSpPr>
          <p:nvPr>
            <p:ph type="body" idx="1"/>
          </p:nvPr>
        </p:nvSpPr>
        <p:spPr>
          <a:ln/>
        </p:spPr>
        <p:txBody>
          <a:bodyPr/>
          <a:lstStyle/>
          <a:p>
            <a:r>
              <a:rPr lang="en-US" altLang="en-US">
                <a:latin typeface="Arial" panose="020B0604020202020204" pitchFamily="34" charset="0"/>
                <a:cs typeface="Arial" panose="020B0604020202020204" pitchFamily="34" charset="0"/>
              </a:rPr>
              <a:t>User Satisfaction Survey was done from November 2017 to February 2018</a:t>
            </a:r>
          </a:p>
        </p:txBody>
      </p:sp>
    </p:spTree>
    <p:extLst>
      <p:ext uri="{BB962C8B-B14F-4D97-AF65-F5344CB8AC3E}">
        <p14:creationId xmlns:p14="http://schemas.microsoft.com/office/powerpoint/2010/main" val="1134098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439353bf2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 name="Google Shape;121;g439353bf2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IE" sz="1400" baseline="0" dirty="0" smtClean="0"/>
              <a:t>OpenLMIS </a:t>
            </a:r>
            <a:r>
              <a:rPr lang="en-IE" sz="1400" baseline="0" dirty="0" smtClean="0"/>
              <a:t>is not one single company or entity. It is a community of partners who come together to inform software development and implementation. </a:t>
            </a:r>
            <a:r>
              <a:rPr lang="en-IE" sz="1400" baseline="0" dirty="0"/>
              <a:t>OpenLMIS initiative has over</a:t>
            </a:r>
            <a:r>
              <a:rPr lang="en-US" sz="1400" dirty="0"/>
              <a:t> 20 world-class</a:t>
            </a:r>
            <a:r>
              <a:rPr lang="en-US" sz="1400" baseline="0" dirty="0"/>
              <a:t> </a:t>
            </a:r>
            <a:r>
              <a:rPr lang="en-US" sz="1400" dirty="0"/>
              <a:t>partners bringing expertise from </a:t>
            </a:r>
            <a:r>
              <a:rPr lang="en-US" sz="1400" dirty="0" smtClean="0"/>
              <a:t>technology, </a:t>
            </a:r>
            <a:r>
              <a:rPr lang="en-US" sz="1400" dirty="0"/>
              <a:t>data analytics and quality software development, to on-the-ground </a:t>
            </a:r>
            <a:r>
              <a:rPr lang="en-US" sz="1400" dirty="0" smtClean="0"/>
              <a:t>implementers.</a:t>
            </a:r>
            <a:r>
              <a:rPr lang="en-US" sz="1400" baseline="0" dirty="0" smtClean="0"/>
              <a:t> </a:t>
            </a:r>
            <a:r>
              <a:rPr lang="en-US" sz="1400" dirty="0" smtClean="0"/>
              <a:t>It </a:t>
            </a:r>
            <a:r>
              <a:rPr lang="en-US" sz="1400" dirty="0"/>
              <a:t>is this depth of expertise, an strength in numbers, that makes the OpenLMIS community so</a:t>
            </a:r>
            <a:r>
              <a:rPr lang="en-US" sz="1400" baseline="0" dirty="0"/>
              <a:t> valuable- and a true global good.</a:t>
            </a:r>
          </a:p>
          <a:p>
            <a:pPr marL="0" marR="0" lvl="0" indent="0" algn="l" rtl="0">
              <a:lnSpc>
                <a:spcPct val="100000"/>
              </a:lnSpc>
              <a:spcBef>
                <a:spcPts val="0"/>
              </a:spcBef>
              <a:spcAft>
                <a:spcPts val="0"/>
              </a:spcAft>
              <a:buClr>
                <a:srgbClr val="000000"/>
              </a:buClr>
              <a:buSzPts val="1400"/>
              <a:buFont typeface="Arial"/>
              <a:buNone/>
            </a:pPr>
            <a:endParaRPr lang="en-US" sz="1400" baseline="0" dirty="0"/>
          </a:p>
          <a:p>
            <a:pPr marL="0" marR="0" lvl="0" indent="0" algn="l" rtl="0">
              <a:lnSpc>
                <a:spcPct val="100000"/>
              </a:lnSpc>
              <a:spcBef>
                <a:spcPts val="0"/>
              </a:spcBef>
              <a:spcAft>
                <a:spcPts val="0"/>
              </a:spcAft>
              <a:buClr>
                <a:srgbClr val="000000"/>
              </a:buClr>
              <a:buSzPts val="1400"/>
              <a:buFont typeface="Arial"/>
              <a:buNone/>
            </a:pPr>
            <a:r>
              <a:rPr lang="en-US" sz="1400" b="0" baseline="0" dirty="0" smtClean="0"/>
              <a:t>At</a:t>
            </a:r>
            <a:r>
              <a:rPr lang="en-US" sz="1400" b="1" baseline="0" dirty="0" smtClean="0"/>
              <a:t> </a:t>
            </a:r>
            <a:r>
              <a:rPr lang="en-US" sz="1400" baseline="0" dirty="0" smtClean="0"/>
              <a:t>the </a:t>
            </a:r>
            <a:r>
              <a:rPr lang="en-US" sz="1400" baseline="0" dirty="0"/>
              <a:t>top of the slide you can see </a:t>
            </a:r>
            <a:r>
              <a:rPr lang="en-US" sz="1400" baseline="0" dirty="0" smtClean="0"/>
              <a:t>our implementing organizations, who we call our Trusted Partners. You </a:t>
            </a:r>
            <a:r>
              <a:rPr lang="en-US" sz="1400" baseline="0" dirty="0"/>
              <a:t>will be hearing more from each of these organizations later in the presentation. And at the bottom are other partners, who </a:t>
            </a:r>
            <a:r>
              <a:rPr lang="en-IE" sz="1400" baseline="0" dirty="0" smtClean="0"/>
              <a:t>consist of donors, technology partners, and other strategic partners</a:t>
            </a:r>
            <a:endParaRPr sz="1400" dirty="0"/>
          </a:p>
          <a:p>
            <a:pPr marL="0" marR="0" lvl="0" indent="0" algn="l" rtl="0">
              <a:lnSpc>
                <a:spcPct val="100000"/>
              </a:lnSpc>
              <a:spcBef>
                <a:spcPts val="0"/>
              </a:spcBef>
              <a:spcAft>
                <a:spcPts val="0"/>
              </a:spcAft>
              <a:buClr>
                <a:srgbClr val="000000"/>
              </a:buClr>
              <a:buSzPts val="1400"/>
              <a:buFont typeface="Arial"/>
              <a:buNone/>
            </a:pPr>
            <a:endParaRPr sz="1400" dirty="0"/>
          </a:p>
          <a:p>
            <a:pPr marL="0" marR="0" lvl="0" indent="0" algn="l" rtl="0">
              <a:lnSpc>
                <a:spcPct val="100000"/>
              </a:lnSpc>
              <a:spcBef>
                <a:spcPts val="0"/>
              </a:spcBef>
              <a:spcAft>
                <a:spcPts val="0"/>
              </a:spcAft>
              <a:buClr>
                <a:srgbClr val="000000"/>
              </a:buClr>
              <a:buSzPts val="1400"/>
              <a:buFont typeface="Arial"/>
              <a:buNone/>
            </a:pPr>
            <a:endParaRPr sz="1400" dirty="0"/>
          </a:p>
          <a:p>
            <a:pPr marL="0" marR="0" lvl="0" indent="0" algn="l" rtl="0">
              <a:lnSpc>
                <a:spcPct val="100000"/>
              </a:lnSpc>
              <a:spcBef>
                <a:spcPts val="0"/>
              </a:spcBef>
              <a:spcAft>
                <a:spcPts val="0"/>
              </a:spcAft>
              <a:buClr>
                <a:srgbClr val="000000"/>
              </a:buClr>
              <a:buSzPts val="1400"/>
              <a:buFont typeface="Arial"/>
              <a:buNone/>
            </a:pPr>
            <a:endParaRPr sz="1400" dirty="0"/>
          </a:p>
          <a:p>
            <a:pPr marL="0" marR="0" lvl="0" indent="0" algn="l" rtl="0">
              <a:lnSpc>
                <a:spcPct val="100000"/>
              </a:lnSpc>
              <a:spcBef>
                <a:spcPts val="0"/>
              </a:spcBef>
              <a:spcAft>
                <a:spcPts val="0"/>
              </a:spcAft>
              <a:buClr>
                <a:srgbClr val="000000"/>
              </a:buClr>
              <a:buSzPts val="1400"/>
              <a:buFont typeface="Arial"/>
              <a:buNone/>
            </a:pPr>
            <a:r>
              <a:rPr lang="en-US" sz="1400" dirty="0"/>
              <a:t>------</a:t>
            </a:r>
            <a:endParaRPr sz="1400" dirty="0"/>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122" name="Google Shape;122;g439353bf26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960626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a:headEnd/>
            <a:tailEnd/>
          </a:ln>
        </p:spPr>
      </p:sp>
      <p:sp>
        <p:nvSpPr>
          <p:cNvPr id="22531" name="Notes Placeholder 2"/>
          <p:cNvSpPr txBox="1">
            <a:spLocks noGrp="1"/>
          </p:cNvSpPr>
          <p:nvPr>
            <p:ph type="body" idx="1"/>
          </p:nvPr>
        </p:nvSpPr>
        <p:spPr>
          <a:ln/>
        </p:spPr>
        <p:txBody>
          <a:bodyPr/>
          <a:lstStyle/>
          <a:p>
            <a:pPr eaLnBrk="1" hangingPunct="1">
              <a:buSzPts val="1100"/>
              <a:buFont typeface="Arial" panose="020B0604020202020204" pitchFamily="34" charset="0"/>
              <a:buChar char="●"/>
            </a:pPr>
            <a:r>
              <a:rPr lang="en-IE" altLang="en-US" sz="1100" b="1" dirty="0">
                <a:latin typeface="Arial" panose="020B0604020202020204" pitchFamily="34" charset="0"/>
                <a:cs typeface="Arial" panose="020B0604020202020204" pitchFamily="34" charset="0"/>
              </a:rPr>
              <a:t>Reporting Rates</a:t>
            </a:r>
            <a:r>
              <a:rPr lang="en-IE" altLang="en-US" sz="1100" dirty="0">
                <a:latin typeface="Arial" panose="020B0604020202020204" pitchFamily="34" charset="0"/>
                <a:cs typeface="Arial" panose="020B0604020202020204" pitchFamily="34" charset="0"/>
              </a:rPr>
              <a:t>: Talk about how low reporting rates were when </a:t>
            </a:r>
            <a:r>
              <a:rPr lang="en-IE" altLang="en-US" sz="1100" dirty="0" err="1">
                <a:latin typeface="Arial" panose="020B0604020202020204" pitchFamily="34" charset="0"/>
                <a:cs typeface="Arial" panose="020B0604020202020204" pitchFamily="34" charset="0"/>
              </a:rPr>
              <a:t>SCmgr</a:t>
            </a:r>
            <a:r>
              <a:rPr lang="en-IE" altLang="en-US" sz="1100" dirty="0">
                <a:latin typeface="Arial" panose="020B0604020202020204" pitchFamily="34" charset="0"/>
                <a:cs typeface="Arial" panose="020B0604020202020204" pitchFamily="34" charset="0"/>
              </a:rPr>
              <a:t> was being used and with the use of OpenLMIS. </a:t>
            </a:r>
            <a:r>
              <a:rPr lang="en-US" altLang="en-US" sz="1100" dirty="0">
                <a:solidFill>
                  <a:schemeClr val="tx1"/>
                </a:solidFill>
                <a:latin typeface="Arial" panose="020B0604020202020204" pitchFamily="34" charset="0"/>
                <a:cs typeface="Arial" panose="020B0604020202020204" pitchFamily="34" charset="0"/>
              </a:rPr>
              <a:t>Notably, reporting rates have  moved from 80% to above 95% in all programs (as shown in the graph below). Improved reporting rates improve overall data quality</a:t>
            </a:r>
            <a:endParaRPr lang="en-IE" altLang="en-US" sz="1100" dirty="0">
              <a:latin typeface="Arial" panose="020B0604020202020204" pitchFamily="34" charset="0"/>
              <a:cs typeface="Arial" panose="020B0604020202020204" pitchFamily="34" charset="0"/>
            </a:endParaRPr>
          </a:p>
          <a:p>
            <a:pPr eaLnBrk="1" hangingPunct="1">
              <a:buSzPts val="1100"/>
              <a:buFont typeface="Arial" panose="020B0604020202020204" pitchFamily="34" charset="0"/>
              <a:buChar char="●"/>
            </a:pPr>
            <a:r>
              <a:rPr lang="en-IE" altLang="en-US" sz="1100" b="1" dirty="0">
                <a:latin typeface="Arial" panose="020B0604020202020204" pitchFamily="34" charset="0"/>
                <a:cs typeface="Arial" panose="020B0604020202020204" pitchFamily="34" charset="0"/>
              </a:rPr>
              <a:t>Improved Data Quality: </a:t>
            </a:r>
            <a:r>
              <a:rPr lang="en-IE" altLang="en-US" sz="1100" dirty="0">
                <a:latin typeface="Arial" panose="020B0604020202020204" pitchFamily="34" charset="0"/>
                <a:cs typeface="Arial" panose="020B0604020202020204" pitchFamily="34" charset="0"/>
              </a:rPr>
              <a:t>Talk about LMIS that were submitted with only one line item which was not balancing, </a:t>
            </a:r>
            <a:r>
              <a:rPr lang="en-IE" altLang="en-US" sz="1100" dirty="0" err="1">
                <a:latin typeface="Arial" panose="020B0604020202020204" pitchFamily="34" charset="0"/>
                <a:cs typeface="Arial" panose="020B0604020202020204" pitchFamily="34" charset="0"/>
              </a:rPr>
              <a:t>SCmgr</a:t>
            </a:r>
            <a:r>
              <a:rPr lang="en-IE" altLang="en-US" sz="1100" dirty="0">
                <a:latin typeface="Arial" panose="020B0604020202020204" pitchFamily="34" charset="0"/>
                <a:cs typeface="Arial" panose="020B0604020202020204" pitchFamily="34" charset="0"/>
              </a:rPr>
              <a:t> was not validating the figures being entered. </a:t>
            </a:r>
            <a:r>
              <a:rPr lang="en-US" altLang="en-US" sz="1100" dirty="0">
                <a:solidFill>
                  <a:schemeClr val="tx1"/>
                </a:solidFill>
                <a:latin typeface="Arial" panose="020B0604020202020204" pitchFamily="34" charset="0"/>
                <a:cs typeface="Arial" panose="020B0604020202020204" pitchFamily="34" charset="0"/>
              </a:rPr>
              <a:t>OpenLMIS does not accept data that is not balancing, improving data accuracy </a:t>
            </a:r>
            <a:endParaRPr lang="en-IE" altLang="en-US" sz="1100" dirty="0">
              <a:latin typeface="Arial" panose="020B0604020202020204" pitchFamily="34" charset="0"/>
              <a:cs typeface="Arial" panose="020B0604020202020204" pitchFamily="34" charset="0"/>
            </a:endParaRPr>
          </a:p>
          <a:p>
            <a:pPr eaLnBrk="1" hangingPunct="1">
              <a:buSzPts val="1100"/>
              <a:buFont typeface="Arial" panose="020B0604020202020204" pitchFamily="34" charset="0"/>
              <a:buChar char="●"/>
            </a:pPr>
            <a:r>
              <a:rPr lang="en-IE" altLang="en-US" sz="1100" b="1" dirty="0">
                <a:latin typeface="Arial" panose="020B0604020202020204" pitchFamily="34" charset="0"/>
                <a:cs typeface="Arial" panose="020B0604020202020204" pitchFamily="34" charset="0"/>
              </a:rPr>
              <a:t>Improved Decision making</a:t>
            </a:r>
            <a:r>
              <a:rPr lang="en-IE" altLang="en-US" sz="1100" dirty="0">
                <a:latin typeface="Arial" panose="020B0604020202020204" pitchFamily="34" charset="0"/>
                <a:cs typeface="Arial" panose="020B0604020202020204" pitchFamily="34" charset="0"/>
              </a:rPr>
              <a:t>: Cover issues to do with stock status report which show </a:t>
            </a:r>
            <a:r>
              <a:rPr lang="en-IE" altLang="en-US" sz="1100" dirty="0" err="1">
                <a:latin typeface="Arial" panose="020B0604020202020204" pitchFamily="34" charset="0"/>
                <a:cs typeface="Arial" panose="020B0604020202020204" pitchFamily="34" charset="0"/>
              </a:rPr>
              <a:t>MoS</a:t>
            </a:r>
            <a:r>
              <a:rPr lang="en-IE" altLang="en-US" sz="1100" dirty="0">
                <a:latin typeface="Arial" panose="020B0604020202020204" pitchFamily="34" charset="0"/>
                <a:cs typeface="Arial" panose="020B0604020202020204" pitchFamily="34" charset="0"/>
              </a:rPr>
              <a:t> per product. Without this commodities were expiring as facilities were dependent on manual checking</a:t>
            </a:r>
          </a:p>
        </p:txBody>
      </p:sp>
    </p:spTree>
    <p:extLst>
      <p:ext uri="{BB962C8B-B14F-4D97-AF65-F5344CB8AC3E}">
        <p14:creationId xmlns:p14="http://schemas.microsoft.com/office/powerpoint/2010/main" val="36250688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a:headEnd/>
            <a:tailEnd/>
          </a:ln>
        </p:spPr>
      </p:sp>
      <p:sp>
        <p:nvSpPr>
          <p:cNvPr id="24579" name="Notes Placeholder 2"/>
          <p:cNvSpPr txBox="1">
            <a:spLocks noGrp="1"/>
          </p:cNvSpPr>
          <p:nvPr>
            <p:ph type="body" idx="1"/>
          </p:nvPr>
        </p:nvSpPr>
        <p:spPr>
          <a:ln/>
        </p:spPr>
        <p:txBody>
          <a:bodyPr/>
          <a:lstStyle/>
          <a:p>
            <a:pPr eaLnBrk="1" hangingPunct="1">
              <a:buSzPts val="1100"/>
              <a:buFont typeface="Arial" panose="020B0604020202020204" pitchFamily="34" charset="0"/>
              <a:buChar char="●"/>
            </a:pPr>
            <a:r>
              <a:rPr lang="en-IE" altLang="en-US" sz="1100" dirty="0">
                <a:latin typeface="Arial" panose="020B0604020202020204" pitchFamily="34" charset="0"/>
                <a:cs typeface="Arial" panose="020B0604020202020204" pitchFamily="34" charset="0"/>
              </a:rPr>
              <a:t>Having several systems resulted in poor data use and monitoring</a:t>
            </a:r>
          </a:p>
          <a:p>
            <a:pPr eaLnBrk="1" hangingPunct="1">
              <a:buSzPts val="1100"/>
              <a:buFont typeface="Arial" panose="020B0604020202020204" pitchFamily="34" charset="0"/>
              <a:buChar char="●"/>
            </a:pPr>
            <a:r>
              <a:rPr lang="en-IE" altLang="en-US" sz="1100" dirty="0">
                <a:latin typeface="Arial" panose="020B0604020202020204" pitchFamily="34" charset="0"/>
                <a:cs typeface="Arial" panose="020B0604020202020204" pitchFamily="34" charset="0"/>
              </a:rPr>
              <a:t>The support team provided users manuals, quick reference guides and On-Job-Training for those struggling to use the system</a:t>
            </a:r>
          </a:p>
          <a:p>
            <a:pPr eaLnBrk="1" hangingPunct="1">
              <a:buSzPts val="1100"/>
              <a:buFont typeface="Arial" panose="020B0604020202020204" pitchFamily="34" charset="0"/>
              <a:buChar char="●"/>
            </a:pPr>
            <a:r>
              <a:rPr lang="en-IE" altLang="en-US" sz="1100" dirty="0" err="1">
                <a:latin typeface="Arial" panose="020B0604020202020204" pitchFamily="34" charset="0"/>
                <a:cs typeface="Arial" panose="020B0604020202020204" pitchFamily="34" charset="0"/>
              </a:rPr>
              <a:t>MoH</a:t>
            </a:r>
            <a:r>
              <a:rPr lang="en-IE" altLang="en-US" sz="1100" dirty="0">
                <a:latin typeface="Arial" panose="020B0604020202020204" pitchFamily="34" charset="0"/>
                <a:cs typeface="Arial" panose="020B0604020202020204" pitchFamily="34" charset="0"/>
              </a:rPr>
              <a:t> was highly involved in buy-in users to use the system</a:t>
            </a:r>
          </a:p>
          <a:p>
            <a:pPr eaLnBrk="1" hangingPunct="1">
              <a:buSzPts val="1100"/>
              <a:buFont typeface="Arial" panose="020B0604020202020204" pitchFamily="34" charset="0"/>
              <a:buChar char="●"/>
            </a:pPr>
            <a:r>
              <a:rPr lang="en-IE" altLang="en-US" sz="1100" dirty="0">
                <a:latin typeface="Arial" panose="020B0604020202020204" pitchFamily="34" charset="0"/>
                <a:cs typeface="Arial" panose="020B0604020202020204" pitchFamily="34" charset="0"/>
              </a:rPr>
              <a:t>Posting of how each district is performing to the WhatsApp group acted as a reference point for other users to ensure that they are the first to capture 100% of their forms/requisitions</a:t>
            </a:r>
          </a:p>
          <a:p>
            <a:pPr eaLnBrk="1" hangingPunct="1">
              <a:buSzPts val="1100"/>
              <a:buFont typeface="Arial" panose="020B0604020202020204" pitchFamily="34" charset="0"/>
              <a:buChar char="●"/>
            </a:pPr>
            <a:endParaRPr lang="en-IE" alt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98600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6" name="Google Shape;186;g454ffdc8ad_0_360:notes"/>
          <p:cNvSpPr>
            <a:spLocks noGrp="1" noRot="1" noChangeAspect="1" noTextEdit="1"/>
          </p:cNvSpPr>
          <p:nvPr>
            <p:ph type="sldImg" idx="2"/>
          </p:nvPr>
        </p:nvSpPr>
        <p:spPr>
          <a:noFill/>
          <a:ln>
            <a:headEnd/>
            <a:tailEnd/>
          </a:ln>
        </p:spPr>
      </p:sp>
      <p:sp>
        <p:nvSpPr>
          <p:cNvPr id="26627" name="Google Shape;187;g454ffdc8ad_0_360:notes"/>
          <p:cNvSpPr txBox="1">
            <a:spLocks noGrp="1"/>
          </p:cNvSpPr>
          <p:nvPr>
            <p:ph type="body" idx="1"/>
          </p:nvPr>
        </p:nvSpPr>
        <p:spPr>
          <a:noFill/>
        </p:spPr>
        <p:txBody>
          <a:bodyPr anchor="ctr"/>
          <a:lstStyle/>
          <a:p>
            <a:pPr marL="0" indent="0" eaLnBrk="1" hangingPunct="1">
              <a:buSzPts val="1100"/>
            </a:pPr>
            <a:r>
              <a:rPr lang="en-IE" altLang="en-US" sz="1100" dirty="0">
                <a:latin typeface="Trebuchet MS" panose="020B0603020202020204" pitchFamily="34" charset="0"/>
                <a:cs typeface="Arial" panose="020B0604020202020204" pitchFamily="34" charset="0"/>
                <a:sym typeface="Trebuchet MS" panose="020B0603020202020204" pitchFamily="34" charset="0"/>
              </a:rPr>
              <a:t>Talks have started in the direction of adding stock management module in the application</a:t>
            </a:r>
          </a:p>
          <a:p>
            <a:pPr marL="0" indent="0" eaLnBrk="1" hangingPunct="1">
              <a:buSzPts val="1100"/>
            </a:pPr>
            <a:r>
              <a:rPr lang="en-IE" altLang="en-US" sz="1100" dirty="0">
                <a:latin typeface="Trebuchet MS" panose="020B0603020202020204" pitchFamily="34" charset="0"/>
                <a:cs typeface="Arial" panose="020B0604020202020204" pitchFamily="34" charset="0"/>
                <a:sym typeface="Trebuchet MS" panose="020B0603020202020204" pitchFamily="34" charset="0"/>
              </a:rPr>
              <a:t>There is a lot interest to have integration with DHIS 2 and other systems</a:t>
            </a:r>
          </a:p>
          <a:p>
            <a:pPr marL="457200" lvl="1" indent="0" eaLnBrk="1" hangingPunct="1">
              <a:buSzPts val="1100"/>
            </a:pPr>
            <a:r>
              <a:rPr lang="en-IE" altLang="en-US" sz="1100" dirty="0">
                <a:latin typeface="Trebuchet MS" panose="020B0603020202020204" pitchFamily="34" charset="0"/>
                <a:cs typeface="Arial" panose="020B0604020202020204" pitchFamily="34" charset="0"/>
                <a:sym typeface="Trebuchet MS" panose="020B0603020202020204" pitchFamily="34" charset="0"/>
              </a:rPr>
              <a:t>Facility registry, terminology services, potentially </a:t>
            </a:r>
          </a:p>
          <a:p>
            <a:pPr marL="0" indent="0" eaLnBrk="1" hangingPunct="1">
              <a:buSzPts val="1100"/>
            </a:pPr>
            <a:r>
              <a:rPr lang="en-IE" altLang="en-US" sz="1100" dirty="0">
                <a:latin typeface="Trebuchet MS" panose="020B0603020202020204" pitchFamily="34" charset="0"/>
                <a:cs typeface="Arial" panose="020B0604020202020204" pitchFamily="34" charset="0"/>
                <a:sym typeface="Trebuchet MS" panose="020B0603020202020204" pitchFamily="34" charset="0"/>
              </a:rPr>
              <a:t>EPI Department of </a:t>
            </a:r>
            <a:r>
              <a:rPr lang="en-IE" altLang="en-US" sz="1100" dirty="0" err="1">
                <a:latin typeface="Trebuchet MS" panose="020B0603020202020204" pitchFamily="34" charset="0"/>
                <a:cs typeface="Arial" panose="020B0604020202020204" pitchFamily="34" charset="0"/>
                <a:sym typeface="Trebuchet MS" panose="020B0603020202020204" pitchFamily="34" charset="0"/>
              </a:rPr>
              <a:t>MoH</a:t>
            </a:r>
            <a:r>
              <a:rPr lang="en-IE" altLang="en-US" sz="1100" dirty="0">
                <a:latin typeface="Trebuchet MS" panose="020B0603020202020204" pitchFamily="34" charset="0"/>
                <a:cs typeface="Arial" panose="020B0604020202020204" pitchFamily="34" charset="0"/>
                <a:sym typeface="Trebuchet MS" panose="020B0603020202020204" pitchFamily="34" charset="0"/>
              </a:rPr>
              <a:t> and other NGO have shown some interest in the using Vaccine module of the system</a:t>
            </a:r>
          </a:p>
          <a:p>
            <a:pPr marL="0" indent="0" eaLnBrk="1" hangingPunct="1">
              <a:buSzPts val="1100"/>
              <a:buNone/>
            </a:pPr>
            <a:endParaRPr lang="en-IE" altLang="en-US" sz="1100" dirty="0">
              <a:latin typeface="Trebuchet MS" panose="020B0603020202020204" pitchFamily="34" charset="0"/>
              <a:cs typeface="Arial" panose="020B0604020202020204" pitchFamily="34" charset="0"/>
              <a:sym typeface="Trebuchet MS" panose="020B0603020202020204" pitchFamily="34" charset="0"/>
            </a:endParaRPr>
          </a:p>
        </p:txBody>
      </p:sp>
      <p:sp>
        <p:nvSpPr>
          <p:cNvPr id="26628" name="Google Shape;188;g454ffdc8ad_0_360:notes"/>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fld id="{BCE930DB-C487-446E-AD7E-F1C8C6770272}" type="slidenum">
              <a:rPr lang="en-US" altLang="en-US"/>
              <a:pPr eaLnBrk="1" hangingPunct="1"/>
              <a:t>54</a:t>
            </a:fld>
            <a:endParaRPr lang="en-US" altLang="en-US"/>
          </a:p>
        </p:txBody>
      </p:sp>
    </p:spTree>
    <p:extLst>
      <p:ext uri="{BB962C8B-B14F-4D97-AF65-F5344CB8AC3E}">
        <p14:creationId xmlns:p14="http://schemas.microsoft.com/office/powerpoint/2010/main" val="34127916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4" name="Google Shape;234;g454ffdc8ad_0_525:notes"/>
          <p:cNvSpPr txBox="1">
            <a:spLocks noGrp="1"/>
          </p:cNvSpPr>
          <p:nvPr>
            <p:ph type="body" idx="1"/>
          </p:nvPr>
        </p:nvSpPr>
        <p:spPr>
          <a:noFill/>
        </p:spPr>
        <p:txBody>
          <a:bodyPr/>
          <a:lstStyle/>
          <a:p>
            <a:pPr marL="0" indent="0" eaLnBrk="1" hangingPunct="1">
              <a:spcAft>
                <a:spcPts val="400"/>
              </a:spcAft>
              <a:buSzPts val="1100"/>
            </a:pPr>
            <a:endParaRPr lang="en-US" altLang="en-US">
              <a:solidFill>
                <a:srgbClr val="404040"/>
              </a:solidFill>
              <a:latin typeface="Arial" panose="020B0604020202020204" pitchFamily="34" charset="0"/>
              <a:cs typeface="Arial" panose="020B0604020202020204" pitchFamily="34" charset="0"/>
            </a:endParaRPr>
          </a:p>
        </p:txBody>
      </p:sp>
      <p:sp>
        <p:nvSpPr>
          <p:cNvPr id="28675" name="Google Shape;235;g454ffdc8ad_0_525:notes"/>
          <p:cNvSpPr>
            <a:spLocks noGrp="1" noRot="1" noChangeAspect="1" noTextEdit="1"/>
          </p:cNvSpPr>
          <p:nvPr>
            <p:ph type="sldImg" idx="2"/>
          </p:nvPr>
        </p:nvSpPr>
        <p:spPr>
          <a:noFill/>
          <a:ln w="12700">
            <a:headEnd/>
            <a:tailEnd/>
          </a:ln>
        </p:spPr>
      </p:sp>
    </p:spTree>
    <p:extLst>
      <p:ext uri="{BB962C8B-B14F-4D97-AF65-F5344CB8AC3E}">
        <p14:creationId xmlns:p14="http://schemas.microsoft.com/office/powerpoint/2010/main" val="2246150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43154286bb_0_3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43154286bb_0_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81" name="Google Shape;581;g43154286bb_0_349: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56</a:t>
            </a:fld>
            <a:endParaRPr/>
          </a:p>
        </p:txBody>
      </p:sp>
    </p:spTree>
    <p:extLst>
      <p:ext uri="{BB962C8B-B14F-4D97-AF65-F5344CB8AC3E}">
        <p14:creationId xmlns:p14="http://schemas.microsoft.com/office/powerpoint/2010/main" val="31757950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5" name="Google Shape;125;g454ffdc8ad_0_0:notes"/>
          <p:cNvSpPr txBox="1">
            <a:spLocks noGrp="1"/>
          </p:cNvSpPr>
          <p:nvPr>
            <p:ph type="body" idx="1"/>
          </p:nvPr>
        </p:nvSpPr>
        <p:spPr>
          <a:noFill/>
          <a:ln/>
        </p:spPr>
        <p:txBody>
          <a:bodyPr spcFirstLastPara="1">
            <a:noAutofit/>
          </a:bodyPr>
          <a:lstStyle/>
          <a:p>
            <a:pPr marL="0" indent="0" eaLnBrk="1" fontAlgn="auto" hangingPunct="1">
              <a:spcBef>
                <a:spcPts val="0"/>
              </a:spcBef>
              <a:spcAft>
                <a:spcPts val="0"/>
              </a:spcAft>
              <a:buSzPts val="1400"/>
              <a:buFont typeface="Arial"/>
              <a:buNone/>
              <a:defRPr/>
            </a:pPr>
            <a:endParaRPr dirty="0">
              <a:solidFill>
                <a:schemeClr val="dk1"/>
              </a:solidFill>
              <a:latin typeface="Calibri"/>
              <a:ea typeface="Calibri"/>
              <a:cs typeface="Calibri"/>
              <a:sym typeface="Calibri"/>
            </a:endParaRPr>
          </a:p>
        </p:txBody>
      </p:sp>
      <p:sp>
        <p:nvSpPr>
          <p:cNvPr id="11267" name="Google Shape;126;g454ffdc8ad_0_0:notes"/>
          <p:cNvSpPr>
            <a:spLocks noGrp="1" noRot="1" noChangeAspect="1" noTextEdit="1"/>
          </p:cNvSpPr>
          <p:nvPr>
            <p:ph type="sldImg" idx="2"/>
          </p:nvPr>
        </p:nvSpPr>
        <p:spPr>
          <a:noFill/>
          <a:ln w="12700">
            <a:headEnd/>
            <a:tailEnd/>
          </a:ln>
        </p:spPr>
      </p:sp>
    </p:spTree>
    <p:extLst>
      <p:ext uri="{BB962C8B-B14F-4D97-AF65-F5344CB8AC3E}">
        <p14:creationId xmlns:p14="http://schemas.microsoft.com/office/powerpoint/2010/main" val="382271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103eb9571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400"/>
              </a:spcBef>
              <a:spcAft>
                <a:spcPts val="0"/>
              </a:spcAft>
              <a:buNone/>
            </a:pPr>
            <a:r>
              <a:rPr lang="en-IE" sz="1400" dirty="0" smtClean="0">
                <a:solidFill>
                  <a:srgbClr val="404040"/>
                </a:solidFill>
              </a:rPr>
              <a:t>*</a:t>
            </a:r>
            <a:r>
              <a:rPr lang="en-IE" sz="1400" baseline="0" dirty="0" smtClean="0">
                <a:solidFill>
                  <a:srgbClr val="404040"/>
                </a:solidFill>
              </a:rPr>
              <a:t>OpenLMIS has a unique vision for its software; employs a community </a:t>
            </a:r>
            <a:r>
              <a:rPr lang="en-IE" sz="1400" baseline="0" dirty="0">
                <a:solidFill>
                  <a:srgbClr val="404040"/>
                </a:solidFill>
              </a:rPr>
              <a:t>approach to share its code and features across a community of users. Any country who implements OpenLMIS is considered part of the community- and will continue to benefit from upgrades and enhancements made in the future. </a:t>
            </a:r>
            <a:r>
              <a:rPr lang="en-IE" sz="1400" baseline="0" dirty="0" smtClean="0">
                <a:solidFill>
                  <a:srgbClr val="404040"/>
                </a:solidFill>
              </a:rPr>
              <a:t>This is what we call the </a:t>
            </a:r>
            <a:r>
              <a:rPr lang="en-IE" sz="1400" b="1" baseline="0" dirty="0" smtClean="0">
                <a:solidFill>
                  <a:srgbClr val="404040"/>
                </a:solidFill>
              </a:rPr>
              <a:t>shared investment, shared benefit model</a:t>
            </a:r>
            <a:endParaRPr sz="1400" b="1" dirty="0">
              <a:solidFill>
                <a:srgbClr val="404040"/>
              </a:solidFill>
            </a:endParaRPr>
          </a:p>
          <a:p>
            <a:pPr marL="0" lvl="0" indent="0" algn="l" rtl="0">
              <a:spcBef>
                <a:spcPts val="400"/>
              </a:spcBef>
              <a:spcAft>
                <a:spcPts val="0"/>
              </a:spcAft>
              <a:buNone/>
            </a:pPr>
            <a:r>
              <a:rPr lang="en-US" sz="1400" dirty="0" smtClean="0">
                <a:solidFill>
                  <a:srgbClr val="404040"/>
                </a:solidFill>
              </a:rPr>
              <a:t>*We </a:t>
            </a:r>
            <a:r>
              <a:rPr lang="en-US" sz="1400" dirty="0">
                <a:solidFill>
                  <a:srgbClr val="404040"/>
                </a:solidFill>
              </a:rPr>
              <a:t>strive for </a:t>
            </a:r>
            <a:r>
              <a:rPr lang="en-US" sz="1400" b="1" dirty="0">
                <a:solidFill>
                  <a:srgbClr val="404040"/>
                </a:solidFill>
              </a:rPr>
              <a:t>interoperability</a:t>
            </a:r>
            <a:r>
              <a:rPr lang="en-US" sz="1400" dirty="0">
                <a:solidFill>
                  <a:srgbClr val="404040"/>
                </a:solidFill>
              </a:rPr>
              <a:t> using standards because we know each country has specific needs and will leverage more than one system. We believe interoperability between all those systems is the best way to achieve visibility and to meet the needs of whole health ecosystem.</a:t>
            </a:r>
            <a:endParaRPr sz="1400" dirty="0">
              <a:solidFill>
                <a:srgbClr val="404040"/>
              </a:solidFill>
            </a:endParaRPr>
          </a:p>
          <a:p>
            <a:pPr marL="0" lvl="0" indent="0" algn="l" rtl="0">
              <a:spcBef>
                <a:spcPts val="400"/>
              </a:spcBef>
              <a:spcAft>
                <a:spcPts val="0"/>
              </a:spcAft>
              <a:buNone/>
            </a:pPr>
            <a:r>
              <a:rPr lang="en-US" sz="1400" dirty="0" smtClean="0">
                <a:solidFill>
                  <a:srgbClr val="404040"/>
                </a:solidFill>
              </a:rPr>
              <a:t>*And </a:t>
            </a:r>
            <a:r>
              <a:rPr lang="en-US" sz="1400" dirty="0">
                <a:solidFill>
                  <a:srgbClr val="404040"/>
                </a:solidFill>
              </a:rPr>
              <a:t>we drive to provide a highly </a:t>
            </a:r>
            <a:r>
              <a:rPr lang="en-US" sz="1400" b="1" dirty="0">
                <a:solidFill>
                  <a:srgbClr val="404040"/>
                </a:solidFill>
              </a:rPr>
              <a:t>configurable</a:t>
            </a:r>
            <a:r>
              <a:rPr lang="en-US" sz="1400" dirty="0">
                <a:solidFill>
                  <a:srgbClr val="404040"/>
                </a:solidFill>
              </a:rPr>
              <a:t> system and an </a:t>
            </a:r>
            <a:r>
              <a:rPr lang="en-US" sz="1400" b="1" dirty="0">
                <a:solidFill>
                  <a:srgbClr val="404040"/>
                </a:solidFill>
              </a:rPr>
              <a:t>extensible </a:t>
            </a:r>
            <a:r>
              <a:rPr lang="en-US" sz="1400" dirty="0">
                <a:solidFill>
                  <a:srgbClr val="404040"/>
                </a:solidFill>
              </a:rPr>
              <a:t>codebase. Any country implementation can extend and change features to address the in-country context. </a:t>
            </a:r>
            <a:r>
              <a:rPr lang="en-US" sz="1400" dirty="0" smtClean="0">
                <a:solidFill>
                  <a:srgbClr val="404040"/>
                </a:solidFill>
              </a:rPr>
              <a:t>This allows OpenLMIS to meet </a:t>
            </a:r>
            <a:r>
              <a:rPr lang="en-US" sz="1400" dirty="0">
                <a:solidFill>
                  <a:srgbClr val="404040"/>
                </a:solidFill>
              </a:rPr>
              <a:t>countries where they are at in their supply chain maturity and grow with them as they professionalize and </a:t>
            </a:r>
            <a:r>
              <a:rPr lang="en-US" sz="1400" dirty="0" err="1">
                <a:solidFill>
                  <a:srgbClr val="404040"/>
                </a:solidFill>
              </a:rPr>
              <a:t>standardise</a:t>
            </a:r>
            <a:r>
              <a:rPr lang="en-US" sz="1400" dirty="0">
                <a:solidFill>
                  <a:srgbClr val="404040"/>
                </a:solidFill>
              </a:rPr>
              <a:t>. </a:t>
            </a:r>
            <a:endParaRPr sz="1400" dirty="0">
              <a:solidFill>
                <a:srgbClr val="404040"/>
              </a:solidFill>
            </a:endParaRPr>
          </a:p>
          <a:p>
            <a:pPr marL="0" lvl="0" indent="0" algn="l" rtl="0">
              <a:spcBef>
                <a:spcPts val="400"/>
              </a:spcBef>
              <a:spcAft>
                <a:spcPts val="0"/>
              </a:spcAft>
              <a:buNone/>
            </a:pPr>
            <a:endParaRPr sz="1400" dirty="0">
              <a:solidFill>
                <a:srgbClr val="404040"/>
              </a:solidFill>
            </a:endParaRPr>
          </a:p>
          <a:p>
            <a:pPr marL="0" lvl="0" indent="0" algn="l" rtl="0">
              <a:spcBef>
                <a:spcPts val="400"/>
              </a:spcBef>
              <a:spcAft>
                <a:spcPts val="0"/>
              </a:spcAft>
              <a:buNone/>
            </a:pPr>
            <a:endParaRPr dirty="0">
              <a:solidFill>
                <a:srgbClr val="333333"/>
              </a:solidFill>
              <a:highlight>
                <a:srgbClr val="F5F5F5"/>
              </a:highlight>
              <a:latin typeface="Arial"/>
              <a:ea typeface="Arial"/>
              <a:cs typeface="Arial"/>
              <a:sym typeface="Arial"/>
            </a:endParaRPr>
          </a:p>
        </p:txBody>
      </p:sp>
      <p:sp>
        <p:nvSpPr>
          <p:cNvPr id="174" name="Google Shape;174;g3103eb9571_0_3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4158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5d41ba7c6_0_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g35d41ba7c6_0_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dirty="0" smtClean="0"/>
              <a:t>OpenLMIS </a:t>
            </a:r>
            <a:r>
              <a:rPr lang="en-US" sz="1400" dirty="0"/>
              <a:t>is a thriving and constantly growing community. The map to the right indicates in blue </a:t>
            </a:r>
            <a:r>
              <a:rPr lang="en-US" sz="1400" dirty="0" smtClean="0"/>
              <a:t>where different versions of </a:t>
            </a:r>
            <a:r>
              <a:rPr lang="en-US" sz="1400" dirty="0"/>
              <a:t>OpenLMIS is currently being used and in orange</a:t>
            </a:r>
            <a:r>
              <a:rPr lang="en-US" sz="1400" baseline="0" dirty="0"/>
              <a:t> where we hope to be implementing soon</a:t>
            </a:r>
            <a:endParaRPr sz="1400" dirty="0"/>
          </a:p>
          <a:p>
            <a:pPr marL="0" marR="0" lvl="0" indent="0" algn="l" rtl="0">
              <a:lnSpc>
                <a:spcPct val="100000"/>
              </a:lnSpc>
              <a:spcBef>
                <a:spcPts val="0"/>
              </a:spcBef>
              <a:spcAft>
                <a:spcPts val="0"/>
              </a:spcAft>
              <a:buClr>
                <a:srgbClr val="000000"/>
              </a:buClr>
              <a:buSzPts val="1400"/>
              <a:buFont typeface="Arial"/>
              <a:buNone/>
            </a:pPr>
            <a:endParaRPr sz="1400" dirty="0"/>
          </a:p>
          <a:p>
            <a:pPr marL="0" marR="0" lvl="0" indent="0" algn="l" rtl="0">
              <a:lnSpc>
                <a:spcPct val="100000"/>
              </a:lnSpc>
              <a:spcBef>
                <a:spcPts val="0"/>
              </a:spcBef>
              <a:spcAft>
                <a:spcPts val="0"/>
              </a:spcAft>
              <a:buClr>
                <a:srgbClr val="000000"/>
              </a:buClr>
              <a:buSzPts val="1400"/>
              <a:buFont typeface="Arial"/>
              <a:buNone/>
            </a:pPr>
            <a:r>
              <a:rPr lang="en-US" sz="1400" dirty="0"/>
              <a:t>OpenLMIS software is </a:t>
            </a:r>
            <a:r>
              <a:rPr lang="en-US" sz="1400" dirty="0" smtClean="0"/>
              <a:t>implemented with support </a:t>
            </a:r>
            <a:r>
              <a:rPr lang="en-US" sz="1400" dirty="0"/>
              <a:t>of</a:t>
            </a:r>
            <a:r>
              <a:rPr lang="en-US" sz="1400" b="0" i="0" u="none" strike="noStrike" cap="none" dirty="0">
                <a:solidFill>
                  <a:schemeClr val="dk1"/>
                </a:solidFill>
                <a:latin typeface="Calibri"/>
                <a:ea typeface="Calibri"/>
                <a:cs typeface="Calibri"/>
                <a:sym typeface="Calibri"/>
              </a:rPr>
              <a:t> local partners who implement a </a:t>
            </a:r>
            <a:r>
              <a:rPr lang="en-US" sz="1400" dirty="0"/>
              <a:t>specific</a:t>
            </a:r>
            <a:r>
              <a:rPr lang="en-US" sz="1400" b="0" i="0" u="none" strike="noStrike" cap="none" dirty="0">
                <a:solidFill>
                  <a:schemeClr val="dk1"/>
                </a:solidFill>
                <a:latin typeface="Calibri"/>
                <a:ea typeface="Calibri"/>
                <a:cs typeface="Calibri"/>
                <a:sym typeface="Calibri"/>
              </a:rPr>
              <a:t> </a:t>
            </a:r>
            <a:r>
              <a:rPr lang="en-US" sz="1400" b="0" i="0" u="none" strike="noStrike" cap="none" dirty="0" smtClean="0">
                <a:solidFill>
                  <a:schemeClr val="dk1"/>
                </a:solidFill>
                <a:latin typeface="Calibri"/>
                <a:ea typeface="Calibri"/>
                <a:cs typeface="Calibri"/>
                <a:sym typeface="Calibri"/>
              </a:rPr>
              <a:t>version…with a different name… </a:t>
            </a:r>
            <a:endParaRPr sz="1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dirty="0"/>
              <a:t>I</a:t>
            </a:r>
            <a:r>
              <a:rPr lang="en-US" sz="1400" b="0" i="0" u="none" strike="noStrike" cap="none" dirty="0">
                <a:solidFill>
                  <a:schemeClr val="dk1"/>
                </a:solidFill>
                <a:latin typeface="Calibri"/>
                <a:ea typeface="Calibri"/>
                <a:cs typeface="Calibri"/>
                <a:sym typeface="Calibri"/>
              </a:rPr>
              <a:t>f you have heard of VIMS in Tanzania, </a:t>
            </a:r>
            <a:r>
              <a:rPr lang="en-US" sz="1400" b="0" i="0" u="none" strike="noStrike" cap="none" dirty="0" err="1">
                <a:solidFill>
                  <a:schemeClr val="dk1"/>
                </a:solidFill>
                <a:latin typeface="Calibri"/>
                <a:ea typeface="Calibri"/>
                <a:cs typeface="Calibri"/>
                <a:sym typeface="Calibri"/>
              </a:rPr>
              <a:t>eLMIS</a:t>
            </a:r>
            <a:r>
              <a:rPr lang="en-US" sz="1400" b="0" i="0" u="none" strike="noStrike" cap="none" dirty="0">
                <a:solidFill>
                  <a:schemeClr val="dk1"/>
                </a:solidFill>
                <a:latin typeface="Calibri"/>
                <a:ea typeface="Calibri"/>
                <a:cs typeface="Calibri"/>
                <a:sym typeface="Calibri"/>
              </a:rPr>
              <a:t> in Zambia, SELV in Mozambique, or </a:t>
            </a:r>
            <a:r>
              <a:rPr lang="en-US" sz="1400" b="0" i="0" u="none" strike="noStrike" cap="none" dirty="0" err="1">
                <a:solidFill>
                  <a:schemeClr val="dk1"/>
                </a:solidFill>
                <a:latin typeface="Calibri"/>
                <a:ea typeface="Calibri"/>
                <a:cs typeface="Calibri"/>
                <a:sym typeface="Calibri"/>
              </a:rPr>
              <a:t>eSIGL</a:t>
            </a:r>
            <a:r>
              <a:rPr lang="en-US" sz="1400" b="0" i="0" u="none" strike="noStrike" cap="none" dirty="0">
                <a:solidFill>
                  <a:schemeClr val="dk1"/>
                </a:solidFill>
                <a:latin typeface="Calibri"/>
                <a:ea typeface="Calibri"/>
                <a:cs typeface="Calibri"/>
                <a:sym typeface="Calibri"/>
              </a:rPr>
              <a:t> in Cote d’Ivoire, you have heard of some of the country implementations of OpenLMIS. </a:t>
            </a:r>
            <a:endParaRPr sz="1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dirty="0"/>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Calibri"/>
                <a:ea typeface="Calibri"/>
                <a:cs typeface="Calibri"/>
                <a:sym typeface="Calibri"/>
              </a:rPr>
              <a:t>This graph</a:t>
            </a:r>
            <a:r>
              <a:rPr lang="en-US" sz="1400" b="0" i="0" u="none" strike="noStrike" cap="none" baseline="0" dirty="0">
                <a:solidFill>
                  <a:schemeClr val="dk1"/>
                </a:solidFill>
                <a:latin typeface="Calibri"/>
                <a:ea typeface="Calibri"/>
                <a:cs typeface="Calibri"/>
                <a:sym typeface="Calibri"/>
              </a:rPr>
              <a:t> shows our growth, from 2012 to 2018; where we </a:t>
            </a:r>
            <a:r>
              <a:rPr lang="en-US" sz="1400" b="0" i="0" u="none" strike="noStrike" cap="none" dirty="0">
                <a:solidFill>
                  <a:schemeClr val="dk1"/>
                </a:solidFill>
                <a:latin typeface="Calibri"/>
                <a:ea typeface="Calibri"/>
                <a:cs typeface="Calibri"/>
                <a:sym typeface="Calibri"/>
              </a:rPr>
              <a:t>currently </a:t>
            </a:r>
            <a:r>
              <a:rPr lang="en-US" sz="1400" dirty="0"/>
              <a:t>manage logistics processes for over 11,000 health facilities across Africa, with more on the way. </a:t>
            </a:r>
          </a:p>
          <a:p>
            <a:pPr marL="0" marR="0" lvl="0" indent="0" algn="l" rtl="0">
              <a:lnSpc>
                <a:spcPct val="100000"/>
              </a:lnSpc>
              <a:spcBef>
                <a:spcPts val="0"/>
              </a:spcBef>
              <a:spcAft>
                <a:spcPts val="0"/>
              </a:spcAft>
              <a:buClr>
                <a:srgbClr val="000000"/>
              </a:buClr>
              <a:buSzPts val="1400"/>
              <a:buFont typeface="Arial"/>
              <a:buNone/>
            </a:pPr>
            <a:endParaRPr lang="en-US" sz="1400" dirty="0"/>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Calibri"/>
              <a:ea typeface="Calibri"/>
              <a:cs typeface="Calibri"/>
              <a:sym typeface="Calibri"/>
            </a:endParaRPr>
          </a:p>
        </p:txBody>
      </p:sp>
      <p:sp>
        <p:nvSpPr>
          <p:cNvPr id="241" name="Google Shape;241;g35d41ba7c6_0_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05303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43154286bb_0_2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43154286bb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400" dirty="0" err="1">
                <a:solidFill>
                  <a:srgbClr val="000000"/>
                </a:solidFill>
              </a:rPr>
              <a:t>OpenLMIS’s</a:t>
            </a:r>
            <a:r>
              <a:rPr lang="en-US" sz="1400" dirty="0">
                <a:solidFill>
                  <a:srgbClr val="000000"/>
                </a:solidFill>
              </a:rPr>
              <a:t> foundational features are designed</a:t>
            </a:r>
            <a:r>
              <a:rPr lang="en-US" sz="1400" baseline="0" dirty="0">
                <a:solidFill>
                  <a:srgbClr val="000000"/>
                </a:solidFill>
              </a:rPr>
              <a:t> to respond to the most commonly voiced problems in public health logistics. </a:t>
            </a:r>
            <a:endParaRPr lang="en-US" sz="1400" baseline="0" dirty="0" smtClean="0">
              <a:solidFill>
                <a:srgbClr val="000000"/>
              </a:solidFill>
            </a:endParaRPr>
          </a:p>
          <a:p>
            <a:pPr marL="0" lvl="0" indent="0" algn="l" rtl="0">
              <a:lnSpc>
                <a:spcPct val="115000"/>
              </a:lnSpc>
              <a:spcBef>
                <a:spcPts val="0"/>
              </a:spcBef>
              <a:spcAft>
                <a:spcPts val="0"/>
              </a:spcAft>
              <a:buNone/>
            </a:pPr>
            <a:endParaRPr lang="en-US" sz="1400" baseline="0" dirty="0">
              <a:solidFill>
                <a:srgbClr val="000000"/>
              </a:solidFill>
            </a:endParaRPr>
          </a:p>
          <a:p>
            <a:pPr marL="457200" lvl="0" indent="-317500" algn="l" rtl="0">
              <a:lnSpc>
                <a:spcPct val="115000"/>
              </a:lnSpc>
              <a:spcBef>
                <a:spcPts val="0"/>
              </a:spcBef>
              <a:spcAft>
                <a:spcPts val="0"/>
              </a:spcAft>
              <a:buClr>
                <a:srgbClr val="000000"/>
              </a:buClr>
              <a:buSzPts val="1400"/>
              <a:buChar char="●"/>
            </a:pPr>
            <a:r>
              <a:rPr lang="en-US" sz="1400" b="1" dirty="0" smtClean="0">
                <a:solidFill>
                  <a:srgbClr val="000000"/>
                </a:solidFill>
              </a:rPr>
              <a:t>Many</a:t>
            </a:r>
            <a:r>
              <a:rPr lang="en-US" sz="1400" b="1" baseline="0" dirty="0" smtClean="0">
                <a:solidFill>
                  <a:srgbClr val="000000"/>
                </a:solidFill>
              </a:rPr>
              <a:t> countries have issues  with </a:t>
            </a:r>
            <a:r>
              <a:rPr lang="en-US" sz="1400" b="1" dirty="0" smtClean="0">
                <a:solidFill>
                  <a:srgbClr val="000000"/>
                </a:solidFill>
              </a:rPr>
              <a:t>managing </a:t>
            </a:r>
            <a:r>
              <a:rPr lang="en-US" sz="1400" b="1" dirty="0">
                <a:solidFill>
                  <a:srgbClr val="000000"/>
                </a:solidFill>
              </a:rPr>
              <a:t>your inventory or knowing the current </a:t>
            </a:r>
            <a:r>
              <a:rPr lang="en-US" sz="1400" b="1" dirty="0" smtClean="0">
                <a:solidFill>
                  <a:srgbClr val="000000"/>
                </a:solidFill>
              </a:rPr>
              <a:t>SOH-</a:t>
            </a:r>
            <a:r>
              <a:rPr lang="en-US" sz="1400" b="0" dirty="0" smtClean="0">
                <a:solidFill>
                  <a:srgbClr val="000000"/>
                </a:solidFill>
              </a:rPr>
              <a:t>this</a:t>
            </a:r>
            <a:r>
              <a:rPr lang="en-US" sz="1400" b="0" baseline="0" dirty="0" smtClean="0">
                <a:solidFill>
                  <a:srgbClr val="000000"/>
                </a:solidFill>
              </a:rPr>
              <a:t> feature allows you to r</a:t>
            </a:r>
            <a:r>
              <a:rPr lang="en-US" sz="1400" b="0" dirty="0" smtClean="0">
                <a:solidFill>
                  <a:srgbClr val="000000"/>
                </a:solidFill>
              </a:rPr>
              <a:t>ecord </a:t>
            </a:r>
            <a:r>
              <a:rPr lang="en-US" sz="1400" dirty="0">
                <a:solidFill>
                  <a:srgbClr val="000000"/>
                </a:solidFill>
              </a:rPr>
              <a:t>your stock transactions</a:t>
            </a:r>
            <a:r>
              <a:rPr lang="en-US" sz="1400" baseline="0" dirty="0">
                <a:solidFill>
                  <a:srgbClr val="000000"/>
                </a:solidFill>
              </a:rPr>
              <a:t>, up to date data on stock availability; all of </a:t>
            </a:r>
            <a:r>
              <a:rPr lang="en-US" sz="1400" dirty="0">
                <a:solidFill>
                  <a:srgbClr val="000000"/>
                </a:solidFill>
              </a:rPr>
              <a:t>the ins and the outs.</a:t>
            </a:r>
          </a:p>
          <a:p>
            <a:pPr marL="457200" lvl="0" indent="-317500" algn="l" rtl="0">
              <a:lnSpc>
                <a:spcPct val="115000"/>
              </a:lnSpc>
              <a:spcBef>
                <a:spcPts val="0"/>
              </a:spcBef>
              <a:spcAft>
                <a:spcPts val="0"/>
              </a:spcAft>
              <a:buClr>
                <a:srgbClr val="000000"/>
              </a:buClr>
              <a:buSzPts val="1400"/>
              <a:buChar char="●"/>
            </a:pPr>
            <a:r>
              <a:rPr lang="en-US" sz="1400" b="1" dirty="0" smtClean="0">
                <a:solidFill>
                  <a:srgbClr val="000000"/>
                </a:solidFill>
              </a:rPr>
              <a:t>Analytics and Reporting </a:t>
            </a:r>
            <a:r>
              <a:rPr lang="en-US" sz="1400" dirty="0" smtClean="0">
                <a:solidFill>
                  <a:srgbClr val="000000"/>
                </a:solidFill>
              </a:rPr>
              <a:t>feature allows you to display data with excellent visualizations;</a:t>
            </a:r>
            <a:r>
              <a:rPr lang="en-US" sz="1400" baseline="0" dirty="0" smtClean="0">
                <a:solidFill>
                  <a:srgbClr val="000000"/>
                </a:solidFill>
              </a:rPr>
              <a:t> can be configured to monitor whatever KPIs that a country wants to monitor; will show some examples</a:t>
            </a:r>
            <a:endParaRPr lang="en-US" sz="1400" dirty="0">
              <a:solidFill>
                <a:srgbClr val="000000"/>
              </a:solidFill>
            </a:endParaRPr>
          </a:p>
          <a:p>
            <a:pPr marL="457200" marR="0" lvl="0" indent="-317500" algn="l" defTabSz="914400" rtl="0" eaLnBrk="1" fontAlgn="auto" latinLnBrk="0" hangingPunct="1">
              <a:lnSpc>
                <a:spcPct val="115000"/>
              </a:lnSpc>
              <a:spcBef>
                <a:spcPts val="0"/>
              </a:spcBef>
              <a:spcAft>
                <a:spcPts val="0"/>
              </a:spcAft>
              <a:buClr>
                <a:srgbClr val="000000"/>
              </a:buClr>
              <a:buSzPts val="1400"/>
              <a:buFont typeface="Arial"/>
              <a:buChar char="●"/>
              <a:tabLst/>
              <a:defRPr/>
            </a:pPr>
            <a:r>
              <a:rPr lang="en-US" sz="1400" dirty="0" smtClean="0">
                <a:solidFill>
                  <a:srgbClr val="000000"/>
                </a:solidFill>
              </a:rPr>
              <a:t>A store can conduct a “</a:t>
            </a:r>
            <a:r>
              <a:rPr lang="en-US" sz="1400" b="1" dirty="0" smtClean="0">
                <a:solidFill>
                  <a:srgbClr val="000000"/>
                </a:solidFill>
              </a:rPr>
              <a:t>resupply</a:t>
            </a:r>
            <a:r>
              <a:rPr lang="en-US" sz="1400" dirty="0" smtClean="0">
                <a:solidFill>
                  <a:srgbClr val="000000"/>
                </a:solidFill>
              </a:rPr>
              <a:t>” otherwise described as </a:t>
            </a:r>
            <a:r>
              <a:rPr lang="en-US" sz="1400" b="1" dirty="0" smtClean="0">
                <a:solidFill>
                  <a:srgbClr val="000000"/>
                </a:solidFill>
              </a:rPr>
              <a:t>Order Fulfilment</a:t>
            </a:r>
            <a:r>
              <a:rPr lang="en-US" sz="1400" dirty="0" smtClean="0">
                <a:solidFill>
                  <a:srgbClr val="000000"/>
                </a:solidFill>
              </a:rPr>
              <a:t> and send stock to facilities with an electronic proof of delivery.</a:t>
            </a:r>
          </a:p>
          <a:p>
            <a:pPr marL="457200" lvl="0" indent="-317500" algn="l" rtl="0">
              <a:lnSpc>
                <a:spcPct val="115000"/>
              </a:lnSpc>
              <a:spcBef>
                <a:spcPts val="0"/>
              </a:spcBef>
              <a:spcAft>
                <a:spcPts val="0"/>
              </a:spcAft>
              <a:buSzPts val="1400"/>
              <a:buChar char="●"/>
            </a:pPr>
            <a:r>
              <a:rPr lang="en-US" sz="1400" dirty="0" smtClean="0"/>
              <a:t>Users</a:t>
            </a:r>
            <a:r>
              <a:rPr lang="en-US" sz="1400" baseline="0" dirty="0" smtClean="0"/>
              <a:t> at any level of the supply chain</a:t>
            </a:r>
            <a:r>
              <a:rPr lang="en-US" sz="1400" dirty="0" smtClean="0"/>
              <a:t> </a:t>
            </a:r>
            <a:r>
              <a:rPr lang="en-US" sz="1400" dirty="0"/>
              <a:t>can</a:t>
            </a:r>
            <a:r>
              <a:rPr lang="en-US" sz="1400" dirty="0">
                <a:solidFill>
                  <a:srgbClr val="FF0000"/>
                </a:solidFill>
              </a:rPr>
              <a:t> </a:t>
            </a:r>
            <a:r>
              <a:rPr lang="en-US" sz="1400" b="1" dirty="0">
                <a:solidFill>
                  <a:srgbClr val="000000"/>
                </a:solidFill>
              </a:rPr>
              <a:t>Request stock</a:t>
            </a:r>
            <a:r>
              <a:rPr lang="en-US" sz="1400" dirty="0">
                <a:solidFill>
                  <a:srgbClr val="000000"/>
                </a:solidFill>
              </a:rPr>
              <a:t> based off of </a:t>
            </a:r>
            <a:r>
              <a:rPr lang="en-US" sz="1400" dirty="0" smtClean="0">
                <a:solidFill>
                  <a:srgbClr val="000000"/>
                </a:solidFill>
              </a:rPr>
              <a:t>min/ max stock levels, </a:t>
            </a:r>
            <a:r>
              <a:rPr lang="en-US" sz="1400" dirty="0">
                <a:solidFill>
                  <a:srgbClr val="000000"/>
                </a:solidFill>
              </a:rPr>
              <a:t>or the forecasted demand targets. </a:t>
            </a:r>
            <a:endParaRPr sz="1400" dirty="0">
              <a:solidFill>
                <a:srgbClr val="000000"/>
              </a:solidFill>
            </a:endParaRPr>
          </a:p>
          <a:p>
            <a:pPr marL="457200" lvl="0" indent="-317500" algn="l" rtl="0">
              <a:lnSpc>
                <a:spcPct val="115000"/>
              </a:lnSpc>
              <a:spcBef>
                <a:spcPts val="0"/>
              </a:spcBef>
              <a:spcAft>
                <a:spcPts val="0"/>
              </a:spcAft>
              <a:buClr>
                <a:srgbClr val="000000"/>
              </a:buClr>
              <a:buSzPts val="1400"/>
              <a:buChar char="●"/>
            </a:pPr>
            <a:r>
              <a:rPr lang="en-US" sz="1400" dirty="0" smtClean="0">
                <a:solidFill>
                  <a:srgbClr val="000000"/>
                </a:solidFill>
              </a:rPr>
              <a:t>OpenLMIS</a:t>
            </a:r>
            <a:r>
              <a:rPr lang="en-US" sz="1400" baseline="0" dirty="0" smtClean="0">
                <a:solidFill>
                  <a:srgbClr val="000000"/>
                </a:solidFill>
              </a:rPr>
              <a:t> </a:t>
            </a:r>
            <a:r>
              <a:rPr lang="en-US" sz="1400" baseline="0" dirty="0">
                <a:solidFill>
                  <a:srgbClr val="000000"/>
                </a:solidFill>
              </a:rPr>
              <a:t>offers i</a:t>
            </a:r>
            <a:r>
              <a:rPr lang="en-US" sz="1400" dirty="0">
                <a:solidFill>
                  <a:srgbClr val="000000"/>
                </a:solidFill>
              </a:rPr>
              <a:t>ntegration with a </a:t>
            </a:r>
            <a:r>
              <a:rPr lang="en-US" sz="1400" b="1" dirty="0">
                <a:solidFill>
                  <a:srgbClr val="000000"/>
                </a:solidFill>
              </a:rPr>
              <a:t>mobile </a:t>
            </a:r>
            <a:r>
              <a:rPr lang="en-US" sz="1400" b="1" dirty="0" smtClean="0">
                <a:solidFill>
                  <a:srgbClr val="000000"/>
                </a:solidFill>
              </a:rPr>
              <a:t>application </a:t>
            </a:r>
            <a:r>
              <a:rPr lang="en-US" sz="1400" b="0" dirty="0" smtClean="0">
                <a:solidFill>
                  <a:srgbClr val="000000"/>
                </a:solidFill>
              </a:rPr>
              <a:t>called</a:t>
            </a:r>
            <a:r>
              <a:rPr lang="en-US" sz="1400" b="0" baseline="0" dirty="0" smtClean="0">
                <a:solidFill>
                  <a:srgbClr val="000000"/>
                </a:solidFill>
              </a:rPr>
              <a:t> </a:t>
            </a:r>
            <a:r>
              <a:rPr lang="en-US" sz="1400" b="0" baseline="0" dirty="0" err="1" smtClean="0">
                <a:solidFill>
                  <a:srgbClr val="000000"/>
                </a:solidFill>
              </a:rPr>
              <a:t>OpenSRP</a:t>
            </a:r>
            <a:r>
              <a:rPr lang="en-US" sz="1400" dirty="0" smtClean="0">
                <a:solidFill>
                  <a:srgbClr val="000000"/>
                </a:solidFill>
              </a:rPr>
              <a:t> – connects patient dispensing</a:t>
            </a:r>
            <a:r>
              <a:rPr lang="en-US" sz="1400" baseline="0" dirty="0" smtClean="0">
                <a:solidFill>
                  <a:srgbClr val="000000"/>
                </a:solidFill>
              </a:rPr>
              <a:t> data at the point of care, with supply chain data. </a:t>
            </a:r>
            <a:r>
              <a:rPr lang="en-IE" sz="1400" baseline="0" dirty="0" smtClean="0">
                <a:solidFill>
                  <a:srgbClr val="000000"/>
                </a:solidFill>
              </a:rPr>
              <a:t>This is a new feature which we are excited about and will show in more detail</a:t>
            </a:r>
            <a:endParaRPr sz="1400" dirty="0">
              <a:solidFill>
                <a:srgbClr val="000000"/>
              </a:solidFill>
            </a:endParaRPr>
          </a:p>
          <a:p>
            <a:pPr marL="457200" lvl="0" indent="-317500" algn="l" rtl="0">
              <a:lnSpc>
                <a:spcPct val="115000"/>
              </a:lnSpc>
              <a:spcBef>
                <a:spcPts val="0"/>
              </a:spcBef>
              <a:spcAft>
                <a:spcPts val="0"/>
              </a:spcAft>
              <a:buClr>
                <a:srgbClr val="000000"/>
              </a:buClr>
              <a:buSzPts val="1400"/>
              <a:buChar char="●"/>
            </a:pPr>
            <a:r>
              <a:rPr lang="en-US" sz="1400" dirty="0">
                <a:solidFill>
                  <a:srgbClr val="000000"/>
                </a:solidFill>
              </a:rPr>
              <a:t>You</a:t>
            </a:r>
            <a:r>
              <a:rPr lang="en-US" sz="1400" baseline="0" dirty="0">
                <a:solidFill>
                  <a:srgbClr val="000000"/>
                </a:solidFill>
              </a:rPr>
              <a:t> can also m</a:t>
            </a:r>
            <a:r>
              <a:rPr lang="en-US" sz="1400" dirty="0">
                <a:solidFill>
                  <a:srgbClr val="000000"/>
                </a:solidFill>
              </a:rPr>
              <a:t>anage your cold chain catalog, </a:t>
            </a:r>
            <a:r>
              <a:rPr lang="en-US" sz="1400" dirty="0" smtClean="0">
                <a:solidFill>
                  <a:srgbClr val="000000"/>
                </a:solidFill>
              </a:rPr>
              <a:t>cold chain equipment</a:t>
            </a:r>
            <a:r>
              <a:rPr lang="en-US" sz="1400" baseline="0" dirty="0" smtClean="0">
                <a:solidFill>
                  <a:srgbClr val="000000"/>
                </a:solidFill>
              </a:rPr>
              <a:t> </a:t>
            </a:r>
            <a:r>
              <a:rPr lang="en-US" sz="1400" dirty="0" smtClean="0">
                <a:solidFill>
                  <a:srgbClr val="000000"/>
                </a:solidFill>
              </a:rPr>
              <a:t>inventory </a:t>
            </a:r>
            <a:r>
              <a:rPr lang="en-US" sz="1400" dirty="0">
                <a:solidFill>
                  <a:srgbClr val="000000"/>
                </a:solidFill>
              </a:rPr>
              <a:t>and receive real time alerts from remote temperature monitoring devices.</a:t>
            </a:r>
          </a:p>
          <a:p>
            <a:pPr marL="139700" lvl="0" indent="0" algn="l" rtl="0">
              <a:lnSpc>
                <a:spcPct val="115000"/>
              </a:lnSpc>
              <a:spcBef>
                <a:spcPts val="0"/>
              </a:spcBef>
              <a:spcAft>
                <a:spcPts val="0"/>
              </a:spcAft>
              <a:buClr>
                <a:srgbClr val="000000"/>
              </a:buClr>
              <a:buSzPts val="1400"/>
              <a:buNone/>
            </a:pPr>
            <a:endParaRPr lang="en-US" sz="1400" dirty="0">
              <a:solidFill>
                <a:srgbClr val="000000"/>
              </a:solidFill>
            </a:endParaRPr>
          </a:p>
          <a:p>
            <a:pPr marL="139700" lvl="0" indent="0" algn="l" rtl="0">
              <a:lnSpc>
                <a:spcPct val="115000"/>
              </a:lnSpc>
              <a:spcBef>
                <a:spcPts val="0"/>
              </a:spcBef>
              <a:spcAft>
                <a:spcPts val="0"/>
              </a:spcAft>
              <a:buClr>
                <a:srgbClr val="000000"/>
              </a:buClr>
              <a:buSzPts val="1400"/>
              <a:buNone/>
            </a:pPr>
            <a:endParaRPr sz="1400" dirty="0">
              <a:solidFill>
                <a:srgbClr val="000000"/>
              </a:solidFill>
            </a:endParaRPr>
          </a:p>
          <a:p>
            <a:pPr marL="0" lvl="0" indent="0" algn="l" rtl="0">
              <a:lnSpc>
                <a:spcPct val="115000"/>
              </a:lnSpc>
              <a:spcBef>
                <a:spcPts val="0"/>
              </a:spcBef>
              <a:spcAft>
                <a:spcPts val="0"/>
              </a:spcAft>
              <a:buNone/>
            </a:pPr>
            <a:endParaRPr sz="1400" dirty="0">
              <a:solidFill>
                <a:srgbClr val="000000"/>
              </a:solidFill>
            </a:endParaRPr>
          </a:p>
          <a:p>
            <a:pPr marL="0" lvl="0" indent="0" algn="l" rtl="0">
              <a:lnSpc>
                <a:spcPct val="115000"/>
              </a:lnSpc>
              <a:spcBef>
                <a:spcPts val="0"/>
              </a:spcBef>
              <a:spcAft>
                <a:spcPts val="0"/>
              </a:spcAft>
              <a:buNone/>
            </a:pPr>
            <a:endParaRPr sz="1400" dirty="0">
              <a:solidFill>
                <a:srgbClr val="000000"/>
              </a:solidFill>
            </a:endParaRPr>
          </a:p>
        </p:txBody>
      </p:sp>
      <p:sp>
        <p:nvSpPr>
          <p:cNvPr id="449" name="Google Shape;449;g43154286bb_0_23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extLst>
      <p:ext uri="{BB962C8B-B14F-4D97-AF65-F5344CB8AC3E}">
        <p14:creationId xmlns:p14="http://schemas.microsoft.com/office/powerpoint/2010/main" val="222490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IE" dirty="0" smtClean="0"/>
              <a:t>Here is a quick snapshot of what</a:t>
            </a:r>
            <a:r>
              <a:rPr lang="en-IE" baseline="0" dirty="0" smtClean="0"/>
              <a:t> the system looks like</a:t>
            </a:r>
            <a:r>
              <a:rPr lang="en-IE" dirty="0" smtClean="0"/>
              <a:t>:</a:t>
            </a:r>
          </a:p>
          <a:p>
            <a:endParaRPr lang="en-IE" dirty="0" smtClean="0"/>
          </a:p>
          <a:p>
            <a:r>
              <a:rPr lang="en-IE" dirty="0" smtClean="0"/>
              <a:t>As</a:t>
            </a:r>
            <a:r>
              <a:rPr lang="en-IE" baseline="0" dirty="0" smtClean="0"/>
              <a:t> per the title at the top of the screen (Report and Requisition for Essential Medicines) t</a:t>
            </a:r>
            <a:r>
              <a:rPr lang="en-IE" dirty="0" smtClean="0"/>
              <a:t>his</a:t>
            </a:r>
            <a:r>
              <a:rPr lang="en-IE" baseline="0" dirty="0" smtClean="0"/>
              <a:t> is the screen that a user (perhaps a storeroom manager) would see when they want to initiate a request for new stock. These data fields probably look very familiar; they are similar to what you would normally see on a paper-based Report and Requisition. They can also be configured as per a country’s request</a:t>
            </a:r>
          </a:p>
          <a:p>
            <a:r>
              <a:rPr lang="en-IE" baseline="0" dirty="0" smtClean="0"/>
              <a:t>As you can see, some of the fields are automatically populated by the system, starting with the beginning balance. The user simply enters in a few key pieces of information, and then the Calculated Order Quantity will be automatically calculated</a:t>
            </a:r>
            <a:endParaRPr lang="en-IE" dirty="0"/>
          </a:p>
        </p:txBody>
      </p:sp>
    </p:spTree>
    <p:extLst>
      <p:ext uri="{BB962C8B-B14F-4D97-AF65-F5344CB8AC3E}">
        <p14:creationId xmlns:p14="http://schemas.microsoft.com/office/powerpoint/2010/main" val="488201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43154286bb_0_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43154286bb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Another benefit</a:t>
            </a:r>
            <a:r>
              <a:rPr lang="en-US" baseline="0" dirty="0"/>
              <a:t> of OpenLMIS is that you can work in ‘offline mode</a:t>
            </a:r>
            <a:r>
              <a:rPr lang="en-US" baseline="0" dirty="0" smtClean="0"/>
              <a:t>’- which our implementing countries find as a huge benefit. </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You </a:t>
            </a:r>
            <a:r>
              <a:rPr lang="en-US" baseline="0" dirty="0"/>
              <a:t>can continue to enter data when offline- t</a:t>
            </a:r>
            <a:r>
              <a:rPr lang="en-US" dirty="0"/>
              <a:t>he header </a:t>
            </a:r>
            <a:r>
              <a:rPr lang="en-US" dirty="0" smtClean="0"/>
              <a:t>color changes to black to tell you </a:t>
            </a:r>
            <a:r>
              <a:rPr lang="en-US" dirty="0"/>
              <a:t>when you are offline</a:t>
            </a:r>
            <a:endParaRPr dirty="0"/>
          </a:p>
        </p:txBody>
      </p:sp>
      <p:sp>
        <p:nvSpPr>
          <p:cNvPr id="311" name="Google Shape;311;g43154286bb_0_177: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extLst>
      <p:ext uri="{BB962C8B-B14F-4D97-AF65-F5344CB8AC3E}">
        <p14:creationId xmlns:p14="http://schemas.microsoft.com/office/powerpoint/2010/main" val="33502051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ThankYouSlide">
  <p:cSld name="2_ThankYouSlide">
    <p:spTree>
      <p:nvGrpSpPr>
        <p:cNvPr id="1" name="Shape 56"/>
        <p:cNvGrpSpPr/>
        <p:nvPr/>
      </p:nvGrpSpPr>
      <p:grpSpPr>
        <a:xfrm>
          <a:off x="0" y="0"/>
          <a:ext cx="0" cy="0"/>
          <a:chOff x="0" y="0"/>
          <a:chExt cx="0" cy="0"/>
        </a:xfrm>
      </p:grpSpPr>
      <p:sp>
        <p:nvSpPr>
          <p:cNvPr id="57" name="Google Shape;57;p14"/>
          <p:cNvSpPr/>
          <p:nvPr/>
        </p:nvSpPr>
        <p:spPr>
          <a:xfrm rot="10800000" flipH="1">
            <a:off x="0" y="3973200"/>
            <a:ext cx="6858000" cy="1170300"/>
          </a:xfrm>
          <a:prstGeom prst="round2SameRect">
            <a:avLst>
              <a:gd name="adj1" fmla="val 0"/>
              <a:gd name="adj2" fmla="val 0"/>
            </a:avLst>
          </a:prstGeom>
          <a:solidFill>
            <a:schemeClr val="lt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Trebuchet MS"/>
              <a:ea typeface="Trebuchet MS"/>
              <a:cs typeface="Trebuchet MS"/>
              <a:sym typeface="Trebuchet MS"/>
            </a:endParaRPr>
          </a:p>
        </p:txBody>
      </p:sp>
      <p:sp>
        <p:nvSpPr>
          <p:cNvPr id="58" name="Google Shape;58;p14"/>
          <p:cNvSpPr/>
          <p:nvPr/>
        </p:nvSpPr>
        <p:spPr>
          <a:xfrm rot="10800000" flipH="1">
            <a:off x="0" y="169"/>
            <a:ext cx="6858000" cy="1125600"/>
          </a:xfrm>
          <a:prstGeom prst="round2SameRect">
            <a:avLst>
              <a:gd name="adj1" fmla="val 0"/>
              <a:gd name="adj2" fmla="val 0"/>
            </a:avLst>
          </a:prstGeom>
          <a:solidFill>
            <a:schemeClr val="lt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Trebuchet MS"/>
              <a:ea typeface="Trebuchet MS"/>
              <a:cs typeface="Trebuchet MS"/>
              <a:sym typeface="Trebuchet MS"/>
            </a:endParaRPr>
          </a:p>
        </p:txBody>
      </p:sp>
      <p:sp>
        <p:nvSpPr>
          <p:cNvPr id="59" name="Google Shape;59;p14"/>
          <p:cNvSpPr/>
          <p:nvPr/>
        </p:nvSpPr>
        <p:spPr>
          <a:xfrm>
            <a:off x="0" y="1099456"/>
            <a:ext cx="6858000" cy="3080700"/>
          </a:xfrm>
          <a:prstGeom prst="round2SameRect">
            <a:avLst>
              <a:gd name="adj1" fmla="val 0"/>
              <a:gd name="adj2" fmla="val 0"/>
            </a:avLst>
          </a:prstGeom>
          <a:blipFill rotWithShape="1">
            <a:blip r:embed="rId2">
              <a:alphaModFix/>
            </a:blip>
            <a:stretch>
              <a:fillRect/>
            </a:stretch>
          </a:blip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Trebuchet MS"/>
              <a:ea typeface="Trebuchet MS"/>
              <a:cs typeface="Trebuchet MS"/>
              <a:sym typeface="Trebuchet MS"/>
            </a:endParaRPr>
          </a:p>
        </p:txBody>
      </p:sp>
      <p:sp>
        <p:nvSpPr>
          <p:cNvPr id="60" name="Google Shape;60;p14"/>
          <p:cNvSpPr txBox="1">
            <a:spLocks noGrp="1"/>
          </p:cNvSpPr>
          <p:nvPr>
            <p:ph type="title"/>
          </p:nvPr>
        </p:nvSpPr>
        <p:spPr>
          <a:xfrm>
            <a:off x="663191" y="1765766"/>
            <a:ext cx="5531625" cy="1748100"/>
          </a:xfrm>
          <a:prstGeom prst="rect">
            <a:avLst/>
          </a:prstGeom>
          <a:noFill/>
          <a:ln>
            <a:noFill/>
          </a:ln>
        </p:spPr>
        <p:txBody>
          <a:bodyPr spcFirstLastPara="1" wrap="square" lIns="91425" tIns="91425" rIns="91425" bIns="91425" anchor="ctr" anchorCtr="0"/>
          <a:lstStyle>
            <a:lvl1pPr marL="0" marR="0" lvl="0" indent="0" algn="ctr" rtl="0">
              <a:lnSpc>
                <a:spcPct val="103030"/>
              </a:lnSpc>
              <a:spcBef>
                <a:spcPts val="0"/>
              </a:spcBef>
              <a:spcAft>
                <a:spcPts val="0"/>
              </a:spcAft>
              <a:buClr>
                <a:schemeClr val="lt1"/>
              </a:buClr>
              <a:buSzPts val="1400"/>
              <a:buFont typeface="Trebuchet MS"/>
              <a:buNone/>
              <a:defRPr sz="4950" b="0" i="0" u="none" strike="noStrike" cap="none">
                <a:solidFill>
                  <a:schemeClr val="lt1"/>
                </a:solidFill>
                <a:latin typeface="Trebuchet MS"/>
                <a:ea typeface="Trebuchet MS"/>
                <a:cs typeface="Trebuchet MS"/>
                <a:sym typeface="Trebuchet MS"/>
              </a:defRPr>
            </a:lvl1pPr>
            <a:lvl2pPr lvl="1" indent="0" rtl="0">
              <a:spcBef>
                <a:spcPts val="0"/>
              </a:spcBef>
              <a:spcAft>
                <a:spcPts val="0"/>
              </a:spcAft>
              <a:buSzPts val="1400"/>
              <a:buNone/>
              <a:defRPr sz="1350"/>
            </a:lvl2pPr>
            <a:lvl3pPr lvl="2" indent="0" rtl="0">
              <a:spcBef>
                <a:spcPts val="0"/>
              </a:spcBef>
              <a:spcAft>
                <a:spcPts val="0"/>
              </a:spcAft>
              <a:buSzPts val="1400"/>
              <a:buNone/>
              <a:defRPr sz="1350"/>
            </a:lvl3pPr>
            <a:lvl4pPr lvl="3" indent="0" rtl="0">
              <a:spcBef>
                <a:spcPts val="0"/>
              </a:spcBef>
              <a:spcAft>
                <a:spcPts val="0"/>
              </a:spcAft>
              <a:buSzPts val="1400"/>
              <a:buNone/>
              <a:defRPr sz="1350"/>
            </a:lvl4pPr>
            <a:lvl5pPr lvl="4" indent="0" rtl="0">
              <a:spcBef>
                <a:spcPts val="0"/>
              </a:spcBef>
              <a:spcAft>
                <a:spcPts val="0"/>
              </a:spcAft>
              <a:buSzPts val="1400"/>
              <a:buNone/>
              <a:defRPr sz="1350"/>
            </a:lvl5pPr>
            <a:lvl6pPr lvl="5" indent="0" rtl="0">
              <a:spcBef>
                <a:spcPts val="0"/>
              </a:spcBef>
              <a:spcAft>
                <a:spcPts val="0"/>
              </a:spcAft>
              <a:buSzPts val="1400"/>
              <a:buNone/>
              <a:defRPr sz="1350"/>
            </a:lvl6pPr>
            <a:lvl7pPr lvl="6" indent="0" rtl="0">
              <a:spcBef>
                <a:spcPts val="0"/>
              </a:spcBef>
              <a:spcAft>
                <a:spcPts val="0"/>
              </a:spcAft>
              <a:buSzPts val="1400"/>
              <a:buNone/>
              <a:defRPr sz="1350"/>
            </a:lvl7pPr>
            <a:lvl8pPr lvl="7" indent="0" rtl="0">
              <a:spcBef>
                <a:spcPts val="0"/>
              </a:spcBef>
              <a:spcAft>
                <a:spcPts val="0"/>
              </a:spcAft>
              <a:buSzPts val="1400"/>
              <a:buNone/>
              <a:defRPr sz="1350"/>
            </a:lvl8pPr>
            <a:lvl9pPr lvl="8" indent="0" rtl="0">
              <a:spcBef>
                <a:spcPts val="0"/>
              </a:spcBef>
              <a:spcAft>
                <a:spcPts val="0"/>
              </a:spcAft>
              <a:buSzPts val="1400"/>
              <a:buNone/>
              <a:defRPr sz="1350"/>
            </a:lvl9pPr>
          </a:lstStyle>
          <a:p>
            <a:endParaRPr/>
          </a:p>
        </p:txBody>
      </p:sp>
      <p:sp>
        <p:nvSpPr>
          <p:cNvPr id="61" name="Google Shape;61;p14"/>
          <p:cNvSpPr txBox="1">
            <a:spLocks noGrp="1"/>
          </p:cNvSpPr>
          <p:nvPr>
            <p:ph type="body" idx="1"/>
          </p:nvPr>
        </p:nvSpPr>
        <p:spPr>
          <a:xfrm>
            <a:off x="489857" y="4180113"/>
            <a:ext cx="5878350" cy="963600"/>
          </a:xfrm>
          <a:prstGeom prst="rect">
            <a:avLst/>
          </a:prstGeom>
          <a:noFill/>
          <a:ln>
            <a:noFill/>
          </a:ln>
        </p:spPr>
        <p:txBody>
          <a:bodyPr spcFirstLastPara="1" wrap="square" lIns="91425" tIns="91425" rIns="91425" bIns="91425" anchor="ctr" anchorCtr="0"/>
          <a:lstStyle>
            <a:lvl1pPr marL="342900" marR="0" lvl="0" indent="-171450" algn="ctr" rtl="0">
              <a:spcBef>
                <a:spcPts val="0"/>
              </a:spcBef>
              <a:spcAft>
                <a:spcPts val="0"/>
              </a:spcAft>
              <a:buClr>
                <a:schemeClr val="dk1"/>
              </a:buClr>
              <a:buSzPts val="3200"/>
              <a:buFont typeface="Arial"/>
              <a:buNone/>
              <a:defRPr sz="1800" b="0" i="0" u="none" strike="noStrike" cap="none">
                <a:solidFill>
                  <a:schemeClr val="dk1"/>
                </a:solidFill>
                <a:latin typeface="Trebuchet MS"/>
                <a:ea typeface="Trebuchet MS"/>
                <a:cs typeface="Trebuchet MS"/>
                <a:sym typeface="Trebuchet MS"/>
              </a:defRPr>
            </a:lvl1pPr>
            <a:lvl2pPr marL="685800" marR="0" lvl="1" indent="-304800" algn="r" rtl="0">
              <a:spcBef>
                <a:spcPts val="420"/>
              </a:spcBef>
              <a:spcAft>
                <a:spcPts val="0"/>
              </a:spcAft>
              <a:buClr>
                <a:schemeClr val="lt1"/>
              </a:buClr>
              <a:buSzPts val="2800"/>
              <a:buFont typeface="Arial"/>
              <a:buChar char="–"/>
              <a:defRPr sz="2100" b="0" i="0" u="none" strike="noStrike" cap="none">
                <a:solidFill>
                  <a:schemeClr val="lt1"/>
                </a:solidFill>
                <a:latin typeface="Trebuchet MS"/>
                <a:ea typeface="Trebuchet MS"/>
                <a:cs typeface="Trebuchet MS"/>
                <a:sym typeface="Trebuchet MS"/>
              </a:defRPr>
            </a:lvl2pPr>
            <a:lvl3pPr marL="1028700" marR="0" lvl="2" indent="-285750" algn="r" rtl="0">
              <a:spcBef>
                <a:spcPts val="360"/>
              </a:spcBef>
              <a:spcAft>
                <a:spcPts val="0"/>
              </a:spcAft>
              <a:buClr>
                <a:schemeClr val="lt1"/>
              </a:buClr>
              <a:buSzPts val="2400"/>
              <a:buFont typeface="Arial"/>
              <a:buChar char="•"/>
              <a:defRPr sz="1800" b="0" i="0" u="none" strike="noStrike" cap="none">
                <a:solidFill>
                  <a:schemeClr val="lt1"/>
                </a:solidFill>
                <a:latin typeface="Trebuchet MS"/>
                <a:ea typeface="Trebuchet MS"/>
                <a:cs typeface="Trebuchet MS"/>
                <a:sym typeface="Trebuchet MS"/>
              </a:defRPr>
            </a:lvl3pPr>
            <a:lvl4pPr marL="1371600" marR="0" lvl="3" indent="-266700" algn="r" rtl="0">
              <a:spcBef>
                <a:spcPts val="300"/>
              </a:spcBef>
              <a:spcAft>
                <a:spcPts val="0"/>
              </a:spcAft>
              <a:buClr>
                <a:schemeClr val="lt1"/>
              </a:buClr>
              <a:buSzPts val="2000"/>
              <a:buFont typeface="Arial"/>
              <a:buChar char="–"/>
              <a:defRPr sz="1500" b="0" i="0" u="none" strike="noStrike" cap="none">
                <a:solidFill>
                  <a:schemeClr val="lt1"/>
                </a:solidFill>
                <a:latin typeface="Trebuchet MS"/>
                <a:ea typeface="Trebuchet MS"/>
                <a:cs typeface="Trebuchet MS"/>
                <a:sym typeface="Trebuchet MS"/>
              </a:defRPr>
            </a:lvl4pPr>
            <a:lvl5pPr marL="1714500" marR="0" lvl="4" indent="-266700" algn="r" rtl="0">
              <a:spcBef>
                <a:spcPts val="300"/>
              </a:spcBef>
              <a:spcAft>
                <a:spcPts val="0"/>
              </a:spcAft>
              <a:buClr>
                <a:schemeClr val="lt1"/>
              </a:buClr>
              <a:buSzPts val="2000"/>
              <a:buFont typeface="Arial"/>
              <a:buChar char="»"/>
              <a:defRPr sz="1500" b="0" i="0" u="none" strike="noStrike" cap="none">
                <a:solidFill>
                  <a:schemeClr val="lt1"/>
                </a:solidFill>
                <a:latin typeface="Trebuchet MS"/>
                <a:ea typeface="Trebuchet MS"/>
                <a:cs typeface="Trebuchet MS"/>
                <a:sym typeface="Trebuchet MS"/>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9pPr>
          </a:lstStyle>
          <a:p>
            <a:endParaRPr/>
          </a:p>
        </p:txBody>
      </p:sp>
      <p:pic>
        <p:nvPicPr>
          <p:cNvPr id="62" name="Google Shape;62;p14"/>
          <p:cNvPicPr preferRelativeResize="0"/>
          <p:nvPr/>
        </p:nvPicPr>
        <p:blipFill rotWithShape="1">
          <a:blip r:embed="rId3">
            <a:alphaModFix/>
          </a:blip>
          <a:srcRect/>
          <a:stretch/>
        </p:blipFill>
        <p:spPr>
          <a:xfrm>
            <a:off x="1853206" y="43542"/>
            <a:ext cx="3151575" cy="10401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233775" y="445025"/>
            <a:ext cx="6390450" cy="572625"/>
          </a:xfrm>
          <a:prstGeom prst="rect">
            <a:avLst/>
          </a:prstGeom>
        </p:spPr>
        <p:txBody>
          <a:bodyPr spcFirstLastPara="1" wrap="square" lIns="91425" tIns="91425" rIns="91425" bIns="91425" anchor="ctr" anchorCtr="0"/>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8" name="Google Shape;78;p10"/>
          <p:cNvSpPr txBox="1">
            <a:spLocks noGrp="1"/>
          </p:cNvSpPr>
          <p:nvPr>
            <p:ph type="body" idx="1"/>
          </p:nvPr>
        </p:nvSpPr>
        <p:spPr>
          <a:xfrm>
            <a:off x="233775" y="1152475"/>
            <a:ext cx="6390450" cy="3416400"/>
          </a:xfrm>
          <a:prstGeom prst="rect">
            <a:avLst/>
          </a:prstGeom>
        </p:spPr>
        <p:txBody>
          <a:bodyPr spcFirstLastPara="1" wrap="square" lIns="91425" tIns="91425" rIns="91425" bIns="91425" anchor="t" anchorCtr="0"/>
          <a:lstStyle>
            <a:lvl1pPr marL="342900" lvl="0" indent="-323850" rtl="0">
              <a:spcBef>
                <a:spcPts val="480"/>
              </a:spcBef>
              <a:spcAft>
                <a:spcPts val="0"/>
              </a:spcAft>
              <a:buSzPts val="3200"/>
              <a:buChar char="•"/>
              <a:defRPr/>
            </a:lvl1pPr>
            <a:lvl2pPr marL="685800" lvl="1" indent="-304800" rtl="0">
              <a:spcBef>
                <a:spcPts val="420"/>
              </a:spcBef>
              <a:spcAft>
                <a:spcPts val="0"/>
              </a:spcAft>
              <a:buSzPts val="2800"/>
              <a:buChar char="–"/>
              <a:defRPr/>
            </a:lvl2pPr>
            <a:lvl3pPr marL="1028700" lvl="2" indent="-285750" rtl="0">
              <a:spcBef>
                <a:spcPts val="360"/>
              </a:spcBef>
              <a:spcAft>
                <a:spcPts val="0"/>
              </a:spcAft>
              <a:buSzPts val="2400"/>
              <a:buChar char="•"/>
              <a:defRPr/>
            </a:lvl3pPr>
            <a:lvl4pPr marL="1371600" lvl="3" indent="-266700" rtl="0">
              <a:spcBef>
                <a:spcPts val="300"/>
              </a:spcBef>
              <a:spcAft>
                <a:spcPts val="0"/>
              </a:spcAft>
              <a:buSzPts val="2000"/>
              <a:buChar char="–"/>
              <a:defRPr/>
            </a:lvl4pPr>
            <a:lvl5pPr marL="1714500" lvl="4" indent="-266700" rtl="0">
              <a:spcBef>
                <a:spcPts val="300"/>
              </a:spcBef>
              <a:spcAft>
                <a:spcPts val="0"/>
              </a:spcAft>
              <a:buSzPts val="2000"/>
              <a:buChar char="»"/>
              <a:defRPr/>
            </a:lvl5pPr>
            <a:lvl6pPr marL="2057400" lvl="5" indent="-266700" rtl="0">
              <a:spcBef>
                <a:spcPts val="300"/>
              </a:spcBef>
              <a:spcAft>
                <a:spcPts val="0"/>
              </a:spcAft>
              <a:buSzPts val="2000"/>
              <a:buChar char="•"/>
              <a:defRPr/>
            </a:lvl6pPr>
            <a:lvl7pPr marL="2400300" lvl="6" indent="-266700" rtl="0">
              <a:spcBef>
                <a:spcPts val="300"/>
              </a:spcBef>
              <a:spcAft>
                <a:spcPts val="0"/>
              </a:spcAft>
              <a:buSzPts val="2000"/>
              <a:buChar char="•"/>
              <a:defRPr/>
            </a:lvl7pPr>
            <a:lvl8pPr marL="2743200" lvl="7" indent="-266700" rtl="0">
              <a:spcBef>
                <a:spcPts val="300"/>
              </a:spcBef>
              <a:spcAft>
                <a:spcPts val="0"/>
              </a:spcAft>
              <a:buSzPts val="2000"/>
              <a:buChar char="•"/>
              <a:defRPr/>
            </a:lvl8pPr>
            <a:lvl9pPr marL="3086100" lvl="8" indent="-266700" rtl="0">
              <a:spcBef>
                <a:spcPts val="300"/>
              </a:spcBef>
              <a:spcAft>
                <a:spcPts val="0"/>
              </a:spcAft>
              <a:buSzPts val="2000"/>
              <a:buChar char="•"/>
              <a:defRPr/>
            </a:lvl9pPr>
          </a:lstStyle>
          <a:p>
            <a:endParaRPr/>
          </a:p>
        </p:txBody>
      </p:sp>
      <p:sp>
        <p:nvSpPr>
          <p:cNvPr id="79" name="Google Shape;79;p10"/>
          <p:cNvSpPr txBox="1">
            <a:spLocks noGrp="1"/>
          </p:cNvSpPr>
          <p:nvPr>
            <p:ph type="sldNum" idx="12"/>
          </p:nvPr>
        </p:nvSpPr>
        <p:spPr>
          <a:xfrm>
            <a:off x="6354344" y="4663217"/>
            <a:ext cx="411525" cy="393525"/>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94617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hankYouSlide">
  <p:cSld name="ThankYouSlide">
    <p:spTree>
      <p:nvGrpSpPr>
        <p:cNvPr id="1" name="Shape 83"/>
        <p:cNvGrpSpPr/>
        <p:nvPr/>
      </p:nvGrpSpPr>
      <p:grpSpPr>
        <a:xfrm>
          <a:off x="0" y="0"/>
          <a:ext cx="0" cy="0"/>
          <a:chOff x="0" y="0"/>
          <a:chExt cx="0" cy="0"/>
        </a:xfrm>
      </p:grpSpPr>
      <p:sp>
        <p:nvSpPr>
          <p:cNvPr id="84" name="Google Shape;84;p17"/>
          <p:cNvSpPr/>
          <p:nvPr/>
        </p:nvSpPr>
        <p:spPr>
          <a:xfrm>
            <a:off x="0" y="0"/>
            <a:ext cx="6858000" cy="4138200"/>
          </a:xfrm>
          <a:prstGeom prst="round2SameRect">
            <a:avLst>
              <a:gd name="adj1" fmla="val 0"/>
              <a:gd name="adj2" fmla="val 0"/>
            </a:avLst>
          </a:prstGeom>
          <a:solidFill>
            <a:schemeClr val="accent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Trebuchet MS"/>
              <a:ea typeface="Trebuchet MS"/>
              <a:cs typeface="Trebuchet MS"/>
              <a:sym typeface="Trebuchet MS"/>
            </a:endParaRPr>
          </a:p>
        </p:txBody>
      </p:sp>
      <p:sp>
        <p:nvSpPr>
          <p:cNvPr id="85" name="Google Shape;85;p17"/>
          <p:cNvSpPr/>
          <p:nvPr/>
        </p:nvSpPr>
        <p:spPr>
          <a:xfrm>
            <a:off x="-1" y="0"/>
            <a:ext cx="6858000" cy="4138200"/>
          </a:xfrm>
          <a:prstGeom prst="round2SameRect">
            <a:avLst>
              <a:gd name="adj1" fmla="val 0"/>
              <a:gd name="adj2" fmla="val 0"/>
            </a:avLst>
          </a:prstGeom>
          <a:blipFill rotWithShape="1">
            <a:blip r:embed="rId2">
              <a:alphaModFix amt="40000"/>
            </a:blip>
            <a:stretch>
              <a:fillRect/>
            </a:stretch>
          </a:blip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Trebuchet MS"/>
              <a:ea typeface="Trebuchet MS"/>
              <a:cs typeface="Trebuchet MS"/>
              <a:sym typeface="Trebuchet MS"/>
            </a:endParaRPr>
          </a:p>
        </p:txBody>
      </p:sp>
      <p:sp>
        <p:nvSpPr>
          <p:cNvPr id="86" name="Google Shape;86;p17"/>
          <p:cNvSpPr/>
          <p:nvPr/>
        </p:nvSpPr>
        <p:spPr>
          <a:xfrm>
            <a:off x="0" y="0"/>
            <a:ext cx="6858000" cy="4138200"/>
          </a:xfrm>
          <a:prstGeom prst="round2SameRect">
            <a:avLst>
              <a:gd name="adj1" fmla="val 0"/>
              <a:gd name="adj2" fmla="val 0"/>
            </a:avLst>
          </a:prstGeom>
          <a:solidFill>
            <a:schemeClr val="accent2">
              <a:alpha val="49800"/>
            </a:schemeClr>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Trebuchet MS"/>
              <a:ea typeface="Trebuchet MS"/>
              <a:cs typeface="Trebuchet MS"/>
              <a:sym typeface="Trebuchet MS"/>
            </a:endParaRPr>
          </a:p>
        </p:txBody>
      </p:sp>
      <p:sp>
        <p:nvSpPr>
          <p:cNvPr id="87" name="Google Shape;87;p17"/>
          <p:cNvSpPr txBox="1">
            <a:spLocks noGrp="1"/>
          </p:cNvSpPr>
          <p:nvPr>
            <p:ph type="title"/>
          </p:nvPr>
        </p:nvSpPr>
        <p:spPr>
          <a:xfrm>
            <a:off x="663191" y="1195072"/>
            <a:ext cx="5531625" cy="1748100"/>
          </a:xfrm>
          <a:prstGeom prst="rect">
            <a:avLst/>
          </a:prstGeom>
          <a:noFill/>
          <a:ln>
            <a:noFill/>
          </a:ln>
        </p:spPr>
        <p:txBody>
          <a:bodyPr spcFirstLastPara="1" wrap="square" lIns="91425" tIns="91425" rIns="91425" bIns="91425" anchor="ctr" anchorCtr="0"/>
          <a:lstStyle>
            <a:lvl1pPr marL="0" marR="0" lvl="0" indent="0" algn="ctr" rtl="0">
              <a:lnSpc>
                <a:spcPct val="103030"/>
              </a:lnSpc>
              <a:spcBef>
                <a:spcPts val="0"/>
              </a:spcBef>
              <a:spcAft>
                <a:spcPts val="0"/>
              </a:spcAft>
              <a:buClr>
                <a:schemeClr val="lt1"/>
              </a:buClr>
              <a:buSzPts val="1400"/>
              <a:buFont typeface="Trebuchet MS"/>
              <a:buNone/>
              <a:defRPr sz="4950" b="0" i="0" u="none" strike="noStrike" cap="none">
                <a:solidFill>
                  <a:schemeClr val="lt1"/>
                </a:solidFill>
                <a:latin typeface="Trebuchet MS"/>
                <a:ea typeface="Trebuchet MS"/>
                <a:cs typeface="Trebuchet MS"/>
                <a:sym typeface="Trebuchet MS"/>
              </a:defRPr>
            </a:lvl1pPr>
            <a:lvl2pPr lvl="1" indent="0" rtl="0">
              <a:spcBef>
                <a:spcPts val="0"/>
              </a:spcBef>
              <a:spcAft>
                <a:spcPts val="0"/>
              </a:spcAft>
              <a:buSzPts val="1400"/>
              <a:buNone/>
              <a:defRPr sz="1350"/>
            </a:lvl2pPr>
            <a:lvl3pPr lvl="2" indent="0" rtl="0">
              <a:spcBef>
                <a:spcPts val="0"/>
              </a:spcBef>
              <a:spcAft>
                <a:spcPts val="0"/>
              </a:spcAft>
              <a:buSzPts val="1400"/>
              <a:buNone/>
              <a:defRPr sz="1350"/>
            </a:lvl3pPr>
            <a:lvl4pPr lvl="3" indent="0" rtl="0">
              <a:spcBef>
                <a:spcPts val="0"/>
              </a:spcBef>
              <a:spcAft>
                <a:spcPts val="0"/>
              </a:spcAft>
              <a:buSzPts val="1400"/>
              <a:buNone/>
              <a:defRPr sz="1350"/>
            </a:lvl4pPr>
            <a:lvl5pPr lvl="4" indent="0" rtl="0">
              <a:spcBef>
                <a:spcPts val="0"/>
              </a:spcBef>
              <a:spcAft>
                <a:spcPts val="0"/>
              </a:spcAft>
              <a:buSzPts val="1400"/>
              <a:buNone/>
              <a:defRPr sz="1350"/>
            </a:lvl5pPr>
            <a:lvl6pPr lvl="5" indent="0" rtl="0">
              <a:spcBef>
                <a:spcPts val="0"/>
              </a:spcBef>
              <a:spcAft>
                <a:spcPts val="0"/>
              </a:spcAft>
              <a:buSzPts val="1400"/>
              <a:buNone/>
              <a:defRPr sz="1350"/>
            </a:lvl6pPr>
            <a:lvl7pPr lvl="6" indent="0" rtl="0">
              <a:spcBef>
                <a:spcPts val="0"/>
              </a:spcBef>
              <a:spcAft>
                <a:spcPts val="0"/>
              </a:spcAft>
              <a:buSzPts val="1400"/>
              <a:buNone/>
              <a:defRPr sz="1350"/>
            </a:lvl7pPr>
            <a:lvl8pPr lvl="7" indent="0" rtl="0">
              <a:spcBef>
                <a:spcPts val="0"/>
              </a:spcBef>
              <a:spcAft>
                <a:spcPts val="0"/>
              </a:spcAft>
              <a:buSzPts val="1400"/>
              <a:buNone/>
              <a:defRPr sz="1350"/>
            </a:lvl8pPr>
            <a:lvl9pPr lvl="8" indent="0" rtl="0">
              <a:spcBef>
                <a:spcPts val="0"/>
              </a:spcBef>
              <a:spcAft>
                <a:spcPts val="0"/>
              </a:spcAft>
              <a:buSzPts val="1400"/>
              <a:buNone/>
              <a:defRPr sz="1350"/>
            </a:lvl9pPr>
          </a:lstStyle>
          <a:p>
            <a:endParaRPr/>
          </a:p>
        </p:txBody>
      </p:sp>
      <p:sp>
        <p:nvSpPr>
          <p:cNvPr id="88" name="Google Shape;88;p17"/>
          <p:cNvSpPr/>
          <p:nvPr/>
        </p:nvSpPr>
        <p:spPr>
          <a:xfrm rot="10800000" flipH="1">
            <a:off x="0" y="3973200"/>
            <a:ext cx="6858000" cy="1170300"/>
          </a:xfrm>
          <a:prstGeom prst="round2SameRect">
            <a:avLst>
              <a:gd name="adj1" fmla="val 0"/>
              <a:gd name="adj2" fmla="val 0"/>
            </a:avLst>
          </a:prstGeom>
          <a:solidFill>
            <a:schemeClr val="lt2"/>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Trebuchet MS"/>
              <a:ea typeface="Trebuchet MS"/>
              <a:cs typeface="Trebuchet MS"/>
              <a:sym typeface="Trebuchet MS"/>
            </a:endParaRPr>
          </a:p>
        </p:txBody>
      </p:sp>
      <p:sp>
        <p:nvSpPr>
          <p:cNvPr id="89" name="Google Shape;89;p17"/>
          <p:cNvSpPr txBox="1">
            <a:spLocks noGrp="1"/>
          </p:cNvSpPr>
          <p:nvPr>
            <p:ph type="body" idx="1"/>
          </p:nvPr>
        </p:nvSpPr>
        <p:spPr>
          <a:xfrm>
            <a:off x="3267075" y="3973286"/>
            <a:ext cx="3591000" cy="1170300"/>
          </a:xfrm>
          <a:prstGeom prst="rect">
            <a:avLst/>
          </a:prstGeom>
          <a:noFill/>
          <a:ln>
            <a:noFill/>
          </a:ln>
        </p:spPr>
        <p:txBody>
          <a:bodyPr spcFirstLastPara="1" wrap="square" lIns="91425" tIns="91425" rIns="91425" bIns="91425" anchor="ctr" anchorCtr="0"/>
          <a:lstStyle>
            <a:lvl1pPr marL="342900" marR="0" lvl="0" indent="-171450" algn="ctr" rtl="0">
              <a:spcBef>
                <a:spcPts val="0"/>
              </a:spcBef>
              <a:spcAft>
                <a:spcPts val="0"/>
              </a:spcAft>
              <a:buClr>
                <a:schemeClr val="dk1"/>
              </a:buClr>
              <a:buSzPts val="3200"/>
              <a:buFont typeface="Arial"/>
              <a:buNone/>
              <a:defRPr sz="1800" b="0" i="0" u="none" strike="noStrike" cap="none">
                <a:solidFill>
                  <a:schemeClr val="dk1"/>
                </a:solidFill>
                <a:latin typeface="Trebuchet MS"/>
                <a:ea typeface="Trebuchet MS"/>
                <a:cs typeface="Trebuchet MS"/>
                <a:sym typeface="Trebuchet MS"/>
              </a:defRPr>
            </a:lvl1pPr>
            <a:lvl2pPr marL="685800" marR="0" lvl="1" indent="-304800" algn="r" rtl="0">
              <a:spcBef>
                <a:spcPts val="420"/>
              </a:spcBef>
              <a:spcAft>
                <a:spcPts val="0"/>
              </a:spcAft>
              <a:buClr>
                <a:schemeClr val="lt1"/>
              </a:buClr>
              <a:buSzPts val="2800"/>
              <a:buFont typeface="Arial"/>
              <a:buChar char="–"/>
              <a:defRPr sz="2100" b="0" i="0" u="none" strike="noStrike" cap="none">
                <a:solidFill>
                  <a:schemeClr val="lt1"/>
                </a:solidFill>
                <a:latin typeface="Trebuchet MS"/>
                <a:ea typeface="Trebuchet MS"/>
                <a:cs typeface="Trebuchet MS"/>
                <a:sym typeface="Trebuchet MS"/>
              </a:defRPr>
            </a:lvl2pPr>
            <a:lvl3pPr marL="1028700" marR="0" lvl="2" indent="-285750" algn="r" rtl="0">
              <a:spcBef>
                <a:spcPts val="360"/>
              </a:spcBef>
              <a:spcAft>
                <a:spcPts val="0"/>
              </a:spcAft>
              <a:buClr>
                <a:schemeClr val="lt1"/>
              </a:buClr>
              <a:buSzPts val="2400"/>
              <a:buFont typeface="Arial"/>
              <a:buChar char="•"/>
              <a:defRPr sz="1800" b="0" i="0" u="none" strike="noStrike" cap="none">
                <a:solidFill>
                  <a:schemeClr val="lt1"/>
                </a:solidFill>
                <a:latin typeface="Trebuchet MS"/>
                <a:ea typeface="Trebuchet MS"/>
                <a:cs typeface="Trebuchet MS"/>
                <a:sym typeface="Trebuchet MS"/>
              </a:defRPr>
            </a:lvl3pPr>
            <a:lvl4pPr marL="1371600" marR="0" lvl="3" indent="-266700" algn="r" rtl="0">
              <a:spcBef>
                <a:spcPts val="300"/>
              </a:spcBef>
              <a:spcAft>
                <a:spcPts val="0"/>
              </a:spcAft>
              <a:buClr>
                <a:schemeClr val="lt1"/>
              </a:buClr>
              <a:buSzPts val="2000"/>
              <a:buFont typeface="Arial"/>
              <a:buChar char="–"/>
              <a:defRPr sz="1500" b="0" i="0" u="none" strike="noStrike" cap="none">
                <a:solidFill>
                  <a:schemeClr val="lt1"/>
                </a:solidFill>
                <a:latin typeface="Trebuchet MS"/>
                <a:ea typeface="Trebuchet MS"/>
                <a:cs typeface="Trebuchet MS"/>
                <a:sym typeface="Trebuchet MS"/>
              </a:defRPr>
            </a:lvl4pPr>
            <a:lvl5pPr marL="1714500" marR="0" lvl="4" indent="-266700" algn="r" rtl="0">
              <a:spcBef>
                <a:spcPts val="300"/>
              </a:spcBef>
              <a:spcAft>
                <a:spcPts val="0"/>
              </a:spcAft>
              <a:buClr>
                <a:schemeClr val="lt1"/>
              </a:buClr>
              <a:buSzPts val="2000"/>
              <a:buFont typeface="Arial"/>
              <a:buChar char="»"/>
              <a:defRPr sz="1500" b="0" i="0" u="none" strike="noStrike" cap="none">
                <a:solidFill>
                  <a:schemeClr val="lt1"/>
                </a:solidFill>
                <a:latin typeface="Trebuchet MS"/>
                <a:ea typeface="Trebuchet MS"/>
                <a:cs typeface="Trebuchet MS"/>
                <a:sym typeface="Trebuchet MS"/>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9pPr>
          </a:lstStyle>
          <a:p>
            <a:endParaRPr/>
          </a:p>
        </p:txBody>
      </p:sp>
      <p:pic>
        <p:nvPicPr>
          <p:cNvPr id="90" name="Google Shape;90;p17"/>
          <p:cNvPicPr preferRelativeResize="0"/>
          <p:nvPr/>
        </p:nvPicPr>
        <p:blipFill rotWithShape="1">
          <a:blip r:embed="rId3">
            <a:alphaModFix/>
          </a:blip>
          <a:srcRect/>
          <a:stretch/>
        </p:blipFill>
        <p:spPr>
          <a:xfrm>
            <a:off x="260813" y="4158182"/>
            <a:ext cx="2608200" cy="8607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penLMIS_Title">
  <p:cSld name="OpenLMIS_Title">
    <p:spTree>
      <p:nvGrpSpPr>
        <p:cNvPr id="1" name="Shape 91"/>
        <p:cNvGrpSpPr/>
        <p:nvPr/>
      </p:nvGrpSpPr>
      <p:grpSpPr>
        <a:xfrm>
          <a:off x="0" y="0"/>
          <a:ext cx="0" cy="0"/>
          <a:chOff x="0" y="0"/>
          <a:chExt cx="0" cy="0"/>
        </a:xfrm>
      </p:grpSpPr>
      <p:sp>
        <p:nvSpPr>
          <p:cNvPr id="92" name="Google Shape;92;p18"/>
          <p:cNvSpPr/>
          <p:nvPr/>
        </p:nvSpPr>
        <p:spPr>
          <a:xfrm rot="10800000" flipH="1">
            <a:off x="0" y="4352700"/>
            <a:ext cx="6858000" cy="790800"/>
          </a:xfrm>
          <a:prstGeom prst="round2SameRect">
            <a:avLst>
              <a:gd name="adj1" fmla="val 0"/>
              <a:gd name="adj2" fmla="val 0"/>
            </a:avLst>
          </a:prstGeom>
          <a:solidFill>
            <a:srgbClr val="51BDEB"/>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Trebuchet MS"/>
              <a:ea typeface="Trebuchet MS"/>
              <a:cs typeface="Trebuchet MS"/>
              <a:sym typeface="Trebuchet MS"/>
            </a:endParaRPr>
          </a:p>
        </p:txBody>
      </p:sp>
      <p:sp>
        <p:nvSpPr>
          <p:cNvPr id="93" name="Google Shape;93;p18"/>
          <p:cNvSpPr/>
          <p:nvPr/>
        </p:nvSpPr>
        <p:spPr>
          <a:xfrm>
            <a:off x="0" y="1"/>
            <a:ext cx="6858000" cy="1800600"/>
          </a:xfrm>
          <a:prstGeom prst="round2SameRect">
            <a:avLst>
              <a:gd name="adj1" fmla="val 0"/>
              <a:gd name="adj2" fmla="val 0"/>
            </a:avLst>
          </a:prstGeom>
          <a:solidFill>
            <a:srgbClr val="F0F0F0"/>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rgbClr val="6B7173"/>
              </a:solidFill>
              <a:latin typeface="Trebuchet MS"/>
              <a:ea typeface="Trebuchet MS"/>
              <a:cs typeface="Trebuchet MS"/>
              <a:sym typeface="Trebuchet MS"/>
            </a:endParaRPr>
          </a:p>
        </p:txBody>
      </p:sp>
      <p:sp>
        <p:nvSpPr>
          <p:cNvPr id="94" name="Google Shape;94;p18"/>
          <p:cNvSpPr txBox="1">
            <a:spLocks noGrp="1"/>
          </p:cNvSpPr>
          <p:nvPr>
            <p:ph type="subTitle" idx="1"/>
          </p:nvPr>
        </p:nvSpPr>
        <p:spPr>
          <a:xfrm>
            <a:off x="399326" y="4461795"/>
            <a:ext cx="5927625" cy="572700"/>
          </a:xfrm>
          <a:prstGeom prst="rect">
            <a:avLst/>
          </a:prstGeom>
          <a:noFill/>
          <a:ln>
            <a:noFill/>
          </a:ln>
        </p:spPr>
        <p:txBody>
          <a:bodyPr spcFirstLastPara="1" wrap="square" lIns="91425" tIns="91425" rIns="91425" bIns="91425" anchor="ctr" anchorCtr="0"/>
          <a:lstStyle>
            <a:lvl1pPr marL="0" marR="0" lvl="0" indent="0" algn="ctr" rtl="0">
              <a:lnSpc>
                <a:spcPct val="100000"/>
              </a:lnSpc>
              <a:spcBef>
                <a:spcPts val="300"/>
              </a:spcBef>
              <a:spcAft>
                <a:spcPts val="0"/>
              </a:spcAft>
              <a:buClr>
                <a:schemeClr val="lt1"/>
              </a:buClr>
              <a:buSzPts val="3200"/>
              <a:buFont typeface="Arial"/>
              <a:buNone/>
              <a:defRPr sz="1500" b="0" i="0" u="none" strike="noStrike" cap="none">
                <a:solidFill>
                  <a:schemeClr val="lt1"/>
                </a:solidFill>
                <a:latin typeface="Trebuchet MS"/>
                <a:ea typeface="Trebuchet MS"/>
                <a:cs typeface="Trebuchet MS"/>
                <a:sym typeface="Trebuchet MS"/>
              </a:defRPr>
            </a:lvl1pPr>
            <a:lvl2pPr marL="342900" marR="0" lvl="1" indent="0" algn="ctr" rtl="0">
              <a:spcBef>
                <a:spcPts val="420"/>
              </a:spcBef>
              <a:spcAft>
                <a:spcPts val="0"/>
              </a:spcAft>
              <a:buClr>
                <a:srgbClr val="989899"/>
              </a:buClr>
              <a:buSzPts val="2800"/>
              <a:buFont typeface="Arial"/>
              <a:buNone/>
              <a:defRPr sz="2100" b="0" i="0" u="none" strike="noStrike" cap="none">
                <a:solidFill>
                  <a:srgbClr val="989899"/>
                </a:solidFill>
                <a:latin typeface="Trebuchet MS"/>
                <a:ea typeface="Trebuchet MS"/>
                <a:cs typeface="Trebuchet MS"/>
                <a:sym typeface="Trebuchet MS"/>
              </a:defRPr>
            </a:lvl2pPr>
            <a:lvl3pPr marL="685800" marR="0" lvl="2" indent="0" algn="ctr" rtl="0">
              <a:spcBef>
                <a:spcPts val="360"/>
              </a:spcBef>
              <a:spcAft>
                <a:spcPts val="0"/>
              </a:spcAft>
              <a:buClr>
                <a:srgbClr val="989899"/>
              </a:buClr>
              <a:buSzPts val="2400"/>
              <a:buFont typeface="Arial"/>
              <a:buNone/>
              <a:defRPr sz="1800" b="0" i="0" u="none" strike="noStrike" cap="none">
                <a:solidFill>
                  <a:srgbClr val="989899"/>
                </a:solidFill>
                <a:latin typeface="Trebuchet MS"/>
                <a:ea typeface="Trebuchet MS"/>
                <a:cs typeface="Trebuchet MS"/>
                <a:sym typeface="Trebuchet MS"/>
              </a:defRPr>
            </a:lvl3pPr>
            <a:lvl4pPr marL="1028700" marR="0" lvl="3" indent="0" algn="ctr" rtl="0">
              <a:spcBef>
                <a:spcPts val="300"/>
              </a:spcBef>
              <a:spcAft>
                <a:spcPts val="0"/>
              </a:spcAft>
              <a:buClr>
                <a:srgbClr val="989899"/>
              </a:buClr>
              <a:buSzPts val="2000"/>
              <a:buFont typeface="Arial"/>
              <a:buNone/>
              <a:defRPr sz="1500" b="0" i="0" u="none" strike="noStrike" cap="none">
                <a:solidFill>
                  <a:srgbClr val="989899"/>
                </a:solidFill>
                <a:latin typeface="Trebuchet MS"/>
                <a:ea typeface="Trebuchet MS"/>
                <a:cs typeface="Trebuchet MS"/>
                <a:sym typeface="Trebuchet MS"/>
              </a:defRPr>
            </a:lvl4pPr>
            <a:lvl5pPr marL="1371600" marR="0" lvl="4" indent="0" algn="ctr" rtl="0">
              <a:spcBef>
                <a:spcPts val="300"/>
              </a:spcBef>
              <a:spcAft>
                <a:spcPts val="0"/>
              </a:spcAft>
              <a:buClr>
                <a:srgbClr val="989899"/>
              </a:buClr>
              <a:buSzPts val="2000"/>
              <a:buFont typeface="Arial"/>
              <a:buNone/>
              <a:defRPr sz="1500" b="0" i="0" u="none" strike="noStrike" cap="none">
                <a:solidFill>
                  <a:srgbClr val="989899"/>
                </a:solidFill>
                <a:latin typeface="Trebuchet MS"/>
                <a:ea typeface="Trebuchet MS"/>
                <a:cs typeface="Trebuchet MS"/>
                <a:sym typeface="Trebuchet MS"/>
              </a:defRPr>
            </a:lvl5pPr>
            <a:lvl6pPr marL="1714500" marR="0" lvl="5" indent="0" algn="ctr" rtl="0">
              <a:spcBef>
                <a:spcPts val="300"/>
              </a:spcBef>
              <a:spcAft>
                <a:spcPts val="0"/>
              </a:spcAft>
              <a:buClr>
                <a:srgbClr val="989899"/>
              </a:buClr>
              <a:buSzPts val="2000"/>
              <a:buFont typeface="Arial"/>
              <a:buNone/>
              <a:defRPr sz="1500" b="0" i="0" u="none" strike="noStrike" cap="none">
                <a:solidFill>
                  <a:srgbClr val="989899"/>
                </a:solidFill>
                <a:latin typeface="Trebuchet MS"/>
                <a:ea typeface="Trebuchet MS"/>
                <a:cs typeface="Trebuchet MS"/>
                <a:sym typeface="Trebuchet MS"/>
              </a:defRPr>
            </a:lvl6pPr>
            <a:lvl7pPr marL="2057400" marR="0" lvl="6" indent="0" algn="ctr" rtl="0">
              <a:spcBef>
                <a:spcPts val="300"/>
              </a:spcBef>
              <a:spcAft>
                <a:spcPts val="0"/>
              </a:spcAft>
              <a:buClr>
                <a:srgbClr val="989899"/>
              </a:buClr>
              <a:buSzPts val="2000"/>
              <a:buFont typeface="Arial"/>
              <a:buNone/>
              <a:defRPr sz="1500" b="0" i="0" u="none" strike="noStrike" cap="none">
                <a:solidFill>
                  <a:srgbClr val="989899"/>
                </a:solidFill>
                <a:latin typeface="Trebuchet MS"/>
                <a:ea typeface="Trebuchet MS"/>
                <a:cs typeface="Trebuchet MS"/>
                <a:sym typeface="Trebuchet MS"/>
              </a:defRPr>
            </a:lvl7pPr>
            <a:lvl8pPr marL="2400300" marR="0" lvl="7" indent="0" algn="ctr" rtl="0">
              <a:spcBef>
                <a:spcPts val="300"/>
              </a:spcBef>
              <a:spcAft>
                <a:spcPts val="0"/>
              </a:spcAft>
              <a:buClr>
                <a:srgbClr val="989899"/>
              </a:buClr>
              <a:buSzPts val="2000"/>
              <a:buFont typeface="Arial"/>
              <a:buNone/>
              <a:defRPr sz="1500" b="0" i="0" u="none" strike="noStrike" cap="none">
                <a:solidFill>
                  <a:srgbClr val="989899"/>
                </a:solidFill>
                <a:latin typeface="Trebuchet MS"/>
                <a:ea typeface="Trebuchet MS"/>
                <a:cs typeface="Trebuchet MS"/>
                <a:sym typeface="Trebuchet MS"/>
              </a:defRPr>
            </a:lvl8pPr>
            <a:lvl9pPr marL="2743200" marR="0" lvl="8" indent="0" algn="ctr" rtl="0">
              <a:spcBef>
                <a:spcPts val="300"/>
              </a:spcBef>
              <a:spcAft>
                <a:spcPts val="0"/>
              </a:spcAft>
              <a:buClr>
                <a:srgbClr val="989899"/>
              </a:buClr>
              <a:buSzPts val="2000"/>
              <a:buFont typeface="Arial"/>
              <a:buNone/>
              <a:defRPr sz="1500" b="0" i="0" u="none" strike="noStrike" cap="none">
                <a:solidFill>
                  <a:srgbClr val="989899"/>
                </a:solidFill>
                <a:latin typeface="Trebuchet MS"/>
                <a:ea typeface="Trebuchet MS"/>
                <a:cs typeface="Trebuchet MS"/>
                <a:sym typeface="Trebuchet MS"/>
              </a:defRPr>
            </a:lvl9pPr>
          </a:lstStyle>
          <a:p>
            <a:endParaRPr/>
          </a:p>
        </p:txBody>
      </p:sp>
      <p:sp>
        <p:nvSpPr>
          <p:cNvPr id="95" name="Google Shape;95;p18"/>
          <p:cNvSpPr txBox="1">
            <a:spLocks noGrp="1"/>
          </p:cNvSpPr>
          <p:nvPr>
            <p:ph type="ctrTitle"/>
          </p:nvPr>
        </p:nvSpPr>
        <p:spPr>
          <a:xfrm>
            <a:off x="2658704" y="88115"/>
            <a:ext cx="3992625" cy="1337100"/>
          </a:xfrm>
          <a:prstGeom prst="rect">
            <a:avLst/>
          </a:prstGeom>
          <a:noFill/>
          <a:ln>
            <a:noFill/>
          </a:ln>
        </p:spPr>
        <p:txBody>
          <a:bodyPr spcFirstLastPara="1" wrap="square" lIns="91425" tIns="91425" rIns="91425" bIns="91425" anchor="ctr" anchorCtr="0"/>
          <a:lstStyle>
            <a:lvl1pPr marL="0" marR="0" lvl="0" indent="0" algn="r" rtl="0">
              <a:lnSpc>
                <a:spcPct val="95416"/>
              </a:lnSpc>
              <a:spcBef>
                <a:spcPts val="0"/>
              </a:spcBef>
              <a:spcAft>
                <a:spcPts val="0"/>
              </a:spcAft>
              <a:buClr>
                <a:schemeClr val="dk1"/>
              </a:buClr>
              <a:buSzPts val="1400"/>
              <a:buFont typeface="Trebuchet MS"/>
              <a:buNone/>
              <a:defRPr sz="3600" b="0" i="0" u="none" strike="noStrike" cap="none">
                <a:solidFill>
                  <a:schemeClr val="dk1"/>
                </a:solidFill>
                <a:latin typeface="Trebuchet MS"/>
                <a:ea typeface="Trebuchet MS"/>
                <a:cs typeface="Trebuchet MS"/>
                <a:sym typeface="Trebuchet MS"/>
              </a:defRPr>
            </a:lvl1pPr>
            <a:lvl2pPr lvl="1" indent="0" rtl="0">
              <a:spcBef>
                <a:spcPts val="0"/>
              </a:spcBef>
              <a:spcAft>
                <a:spcPts val="0"/>
              </a:spcAft>
              <a:buSzPts val="1400"/>
              <a:buNone/>
              <a:defRPr sz="1350"/>
            </a:lvl2pPr>
            <a:lvl3pPr lvl="2" indent="0" rtl="0">
              <a:spcBef>
                <a:spcPts val="0"/>
              </a:spcBef>
              <a:spcAft>
                <a:spcPts val="0"/>
              </a:spcAft>
              <a:buSzPts val="1400"/>
              <a:buNone/>
              <a:defRPr sz="1350"/>
            </a:lvl3pPr>
            <a:lvl4pPr lvl="3" indent="0" rtl="0">
              <a:spcBef>
                <a:spcPts val="0"/>
              </a:spcBef>
              <a:spcAft>
                <a:spcPts val="0"/>
              </a:spcAft>
              <a:buSzPts val="1400"/>
              <a:buNone/>
              <a:defRPr sz="1350"/>
            </a:lvl4pPr>
            <a:lvl5pPr lvl="4" indent="0" rtl="0">
              <a:spcBef>
                <a:spcPts val="0"/>
              </a:spcBef>
              <a:spcAft>
                <a:spcPts val="0"/>
              </a:spcAft>
              <a:buSzPts val="1400"/>
              <a:buNone/>
              <a:defRPr sz="1350"/>
            </a:lvl5pPr>
            <a:lvl6pPr lvl="5" indent="0" rtl="0">
              <a:spcBef>
                <a:spcPts val="0"/>
              </a:spcBef>
              <a:spcAft>
                <a:spcPts val="0"/>
              </a:spcAft>
              <a:buSzPts val="1400"/>
              <a:buNone/>
              <a:defRPr sz="1350"/>
            </a:lvl6pPr>
            <a:lvl7pPr lvl="6" indent="0" rtl="0">
              <a:spcBef>
                <a:spcPts val="0"/>
              </a:spcBef>
              <a:spcAft>
                <a:spcPts val="0"/>
              </a:spcAft>
              <a:buSzPts val="1400"/>
              <a:buNone/>
              <a:defRPr sz="1350"/>
            </a:lvl7pPr>
            <a:lvl8pPr lvl="7" indent="0" rtl="0">
              <a:spcBef>
                <a:spcPts val="0"/>
              </a:spcBef>
              <a:spcAft>
                <a:spcPts val="0"/>
              </a:spcAft>
              <a:buSzPts val="1400"/>
              <a:buNone/>
              <a:defRPr sz="1350"/>
            </a:lvl8pPr>
            <a:lvl9pPr lvl="8" indent="0" rtl="0">
              <a:spcBef>
                <a:spcPts val="0"/>
              </a:spcBef>
              <a:spcAft>
                <a:spcPts val="0"/>
              </a:spcAft>
              <a:buSzPts val="1400"/>
              <a:buNone/>
              <a:defRPr sz="1350"/>
            </a:lvl9pPr>
          </a:lstStyle>
          <a:p>
            <a:endParaRPr/>
          </a:p>
        </p:txBody>
      </p:sp>
      <p:sp>
        <p:nvSpPr>
          <p:cNvPr id="96" name="Google Shape;96;p18"/>
          <p:cNvSpPr txBox="1">
            <a:spLocks noGrp="1"/>
          </p:cNvSpPr>
          <p:nvPr>
            <p:ph type="body" idx="2"/>
          </p:nvPr>
        </p:nvSpPr>
        <p:spPr>
          <a:xfrm>
            <a:off x="2658704" y="1285387"/>
            <a:ext cx="3992625" cy="406500"/>
          </a:xfrm>
          <a:prstGeom prst="rect">
            <a:avLst/>
          </a:prstGeom>
          <a:noFill/>
          <a:ln>
            <a:noFill/>
          </a:ln>
        </p:spPr>
        <p:txBody>
          <a:bodyPr spcFirstLastPara="1" wrap="square" lIns="91425" tIns="91425" rIns="91425" bIns="91425" anchor="t" anchorCtr="0"/>
          <a:lstStyle>
            <a:lvl1pPr marL="342900" marR="0" lvl="0" indent="-171450" algn="r" rtl="0">
              <a:spcBef>
                <a:spcPts val="270"/>
              </a:spcBef>
              <a:spcAft>
                <a:spcPts val="0"/>
              </a:spcAft>
              <a:buClr>
                <a:schemeClr val="dk1"/>
              </a:buClr>
              <a:buSzPts val="3200"/>
              <a:buFont typeface="Arial"/>
              <a:buNone/>
              <a:defRPr sz="1350" b="0" i="0" u="none" strike="noStrike" cap="none">
                <a:solidFill>
                  <a:schemeClr val="dk1"/>
                </a:solidFill>
                <a:latin typeface="Trebuchet MS"/>
                <a:ea typeface="Trebuchet MS"/>
                <a:cs typeface="Trebuchet MS"/>
                <a:sym typeface="Trebuchet MS"/>
              </a:defRPr>
            </a:lvl1pPr>
            <a:lvl2pPr marL="685800" marR="0" lvl="1" indent="-304800" algn="r" rtl="0">
              <a:spcBef>
                <a:spcPts val="420"/>
              </a:spcBef>
              <a:spcAft>
                <a:spcPts val="0"/>
              </a:spcAft>
              <a:buClr>
                <a:schemeClr val="dk1"/>
              </a:buClr>
              <a:buSzPts val="2800"/>
              <a:buFont typeface="Arial"/>
              <a:buChar char="–"/>
              <a:defRPr sz="2100" b="0" i="0" u="none" strike="noStrike" cap="none">
                <a:solidFill>
                  <a:schemeClr val="dk1"/>
                </a:solidFill>
                <a:latin typeface="Trebuchet MS"/>
                <a:ea typeface="Trebuchet MS"/>
                <a:cs typeface="Trebuchet MS"/>
                <a:sym typeface="Trebuchet MS"/>
              </a:defRPr>
            </a:lvl2pPr>
            <a:lvl3pPr marL="1028700" marR="0" lvl="2" indent="-285750" algn="r" rtl="0">
              <a:spcBef>
                <a:spcPts val="360"/>
              </a:spcBef>
              <a:spcAft>
                <a:spcPts val="0"/>
              </a:spcAft>
              <a:buClr>
                <a:schemeClr val="dk1"/>
              </a:buClr>
              <a:buSzPts val="2400"/>
              <a:buFont typeface="Arial"/>
              <a:buChar char="•"/>
              <a:defRPr sz="1800" b="0" i="0" u="none" strike="noStrike" cap="none">
                <a:solidFill>
                  <a:schemeClr val="dk1"/>
                </a:solidFill>
                <a:latin typeface="Trebuchet MS"/>
                <a:ea typeface="Trebuchet MS"/>
                <a:cs typeface="Trebuchet MS"/>
                <a:sym typeface="Trebuchet MS"/>
              </a:defRPr>
            </a:lvl3pPr>
            <a:lvl4pPr marL="1371600" marR="0" lvl="3" indent="-266700" algn="r"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4pPr>
            <a:lvl5pPr marL="1714500" marR="0" lvl="4" indent="-266700" algn="r"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9pPr>
          </a:lstStyle>
          <a:p>
            <a:endParaRPr/>
          </a:p>
        </p:txBody>
      </p:sp>
      <p:pic>
        <p:nvPicPr>
          <p:cNvPr id="97" name="Google Shape;97;p18"/>
          <p:cNvPicPr preferRelativeResize="0"/>
          <p:nvPr/>
        </p:nvPicPr>
        <p:blipFill rotWithShape="1">
          <a:blip r:embed="rId2">
            <a:alphaModFix/>
          </a:blip>
          <a:srcRect/>
          <a:stretch/>
        </p:blipFill>
        <p:spPr>
          <a:xfrm>
            <a:off x="337514" y="246816"/>
            <a:ext cx="2574675" cy="12876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Column Content B">
  <p:cSld name="2 Column Content B">
    <p:spTree>
      <p:nvGrpSpPr>
        <p:cNvPr id="1" name="Shape 98"/>
        <p:cNvGrpSpPr/>
        <p:nvPr/>
      </p:nvGrpSpPr>
      <p:grpSpPr>
        <a:xfrm>
          <a:off x="0" y="0"/>
          <a:ext cx="0" cy="0"/>
          <a:chOff x="0" y="0"/>
          <a:chExt cx="0" cy="0"/>
        </a:xfrm>
      </p:grpSpPr>
      <p:cxnSp>
        <p:nvCxnSpPr>
          <p:cNvPr id="99" name="Google Shape;99;p19"/>
          <p:cNvCxnSpPr/>
          <p:nvPr/>
        </p:nvCxnSpPr>
        <p:spPr>
          <a:xfrm rot="10800000">
            <a:off x="1" y="4654536"/>
            <a:ext cx="6858000" cy="0"/>
          </a:xfrm>
          <a:prstGeom prst="straightConnector1">
            <a:avLst/>
          </a:prstGeom>
          <a:noFill/>
          <a:ln w="50800" cap="flat" cmpd="sng">
            <a:solidFill>
              <a:schemeClr val="lt1"/>
            </a:solidFill>
            <a:prstDash val="solid"/>
            <a:round/>
            <a:headEnd type="none" w="sm" len="sm"/>
            <a:tailEnd type="none" w="sm" len="sm"/>
          </a:ln>
        </p:spPr>
      </p:cxnSp>
      <p:sp>
        <p:nvSpPr>
          <p:cNvPr id="100" name="Google Shape;100;p19"/>
          <p:cNvSpPr txBox="1">
            <a:spLocks noGrp="1"/>
          </p:cNvSpPr>
          <p:nvPr>
            <p:ph type="body" idx="1"/>
          </p:nvPr>
        </p:nvSpPr>
        <p:spPr>
          <a:xfrm>
            <a:off x="342900" y="1060516"/>
            <a:ext cx="3028950" cy="3495000"/>
          </a:xfrm>
          <a:prstGeom prst="rect">
            <a:avLst/>
          </a:prstGeom>
          <a:noFill/>
          <a:ln>
            <a:noFill/>
          </a:ln>
        </p:spPr>
        <p:txBody>
          <a:bodyPr spcFirstLastPara="1" wrap="square" lIns="91425" tIns="91425" rIns="91425" bIns="91425" anchor="t" anchorCtr="0"/>
          <a:lstStyle>
            <a:lvl1pPr marL="342900" marR="0" lvl="0" indent="-285750" algn="l" rtl="0">
              <a:spcBef>
                <a:spcPts val="360"/>
              </a:spcBef>
              <a:spcAft>
                <a:spcPts val="0"/>
              </a:spcAft>
              <a:buClr>
                <a:schemeClr val="accent1"/>
              </a:buClr>
              <a:buSzPts val="2400"/>
              <a:buFont typeface="Arial"/>
              <a:buChar char="•"/>
              <a:defRPr sz="1800" b="1" i="0" u="none" strike="noStrike" cap="none">
                <a:solidFill>
                  <a:schemeClr val="accent1"/>
                </a:solidFill>
                <a:latin typeface="Trebuchet MS"/>
                <a:ea typeface="Trebuchet MS"/>
                <a:cs typeface="Trebuchet MS"/>
                <a:sym typeface="Trebuchet MS"/>
              </a:defRPr>
            </a:lvl1pPr>
            <a:lvl2pPr marL="685800" marR="0" lvl="1"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2pPr>
            <a:lvl3pPr marL="1028700" marR="0" lvl="2"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3pPr>
            <a:lvl4pPr marL="1371600" marR="0" lvl="3" indent="-257175" algn="l" rtl="0">
              <a:spcBef>
                <a:spcPts val="270"/>
              </a:spcBef>
              <a:spcAft>
                <a:spcPts val="0"/>
              </a:spcAft>
              <a:buClr>
                <a:schemeClr val="dk1"/>
              </a:buClr>
              <a:buSzPts val="1800"/>
              <a:buFont typeface="Arial"/>
              <a:buChar char="–"/>
              <a:defRPr sz="1350" b="0" i="0" u="none" strike="noStrike" cap="none">
                <a:solidFill>
                  <a:schemeClr val="dk1"/>
                </a:solidFill>
                <a:latin typeface="Trebuchet MS"/>
                <a:ea typeface="Trebuchet MS"/>
                <a:cs typeface="Trebuchet MS"/>
                <a:sym typeface="Trebuchet MS"/>
              </a:defRPr>
            </a:lvl4pPr>
            <a:lvl5pPr marL="1714500" marR="0" lvl="4" indent="-257175" algn="l" rtl="0">
              <a:spcBef>
                <a:spcPts val="270"/>
              </a:spcBef>
              <a:spcAft>
                <a:spcPts val="0"/>
              </a:spcAft>
              <a:buClr>
                <a:schemeClr val="dk1"/>
              </a:buClr>
              <a:buSzPts val="1800"/>
              <a:buFont typeface="Arial"/>
              <a:buChar char="»"/>
              <a:defRPr sz="1350" b="0" i="0" u="none" strike="noStrike" cap="none">
                <a:solidFill>
                  <a:schemeClr val="dk1"/>
                </a:solidFill>
                <a:latin typeface="Trebuchet MS"/>
                <a:ea typeface="Trebuchet MS"/>
                <a:cs typeface="Trebuchet MS"/>
                <a:sym typeface="Trebuchet MS"/>
              </a:defRPr>
            </a:lvl5pPr>
            <a:lvl6pPr marL="2057400" marR="0" lvl="5" indent="-257175" algn="l" rtl="0">
              <a:spcBef>
                <a:spcPts val="270"/>
              </a:spcBef>
              <a:spcAft>
                <a:spcPts val="0"/>
              </a:spcAft>
              <a:buClr>
                <a:schemeClr val="dk1"/>
              </a:buClr>
              <a:buSzPts val="1800"/>
              <a:buFont typeface="Arial"/>
              <a:buChar char="•"/>
              <a:defRPr sz="1350" b="0" i="0" u="none" strike="noStrike" cap="none">
                <a:solidFill>
                  <a:schemeClr val="dk1"/>
                </a:solidFill>
                <a:latin typeface="Trebuchet MS"/>
                <a:ea typeface="Trebuchet MS"/>
                <a:cs typeface="Trebuchet MS"/>
                <a:sym typeface="Trebuchet MS"/>
              </a:defRPr>
            </a:lvl6pPr>
            <a:lvl7pPr marL="2400300" marR="0" lvl="6" indent="-257175" algn="l" rtl="0">
              <a:spcBef>
                <a:spcPts val="270"/>
              </a:spcBef>
              <a:spcAft>
                <a:spcPts val="0"/>
              </a:spcAft>
              <a:buClr>
                <a:schemeClr val="dk1"/>
              </a:buClr>
              <a:buSzPts val="1800"/>
              <a:buFont typeface="Arial"/>
              <a:buChar char="•"/>
              <a:defRPr sz="1350" b="0" i="0" u="none" strike="noStrike" cap="none">
                <a:solidFill>
                  <a:schemeClr val="dk1"/>
                </a:solidFill>
                <a:latin typeface="Trebuchet MS"/>
                <a:ea typeface="Trebuchet MS"/>
                <a:cs typeface="Trebuchet MS"/>
                <a:sym typeface="Trebuchet MS"/>
              </a:defRPr>
            </a:lvl7pPr>
            <a:lvl8pPr marL="2743200" marR="0" lvl="7" indent="-257175" algn="l" rtl="0">
              <a:spcBef>
                <a:spcPts val="270"/>
              </a:spcBef>
              <a:spcAft>
                <a:spcPts val="0"/>
              </a:spcAft>
              <a:buClr>
                <a:schemeClr val="dk1"/>
              </a:buClr>
              <a:buSzPts val="1800"/>
              <a:buFont typeface="Arial"/>
              <a:buChar char="•"/>
              <a:defRPr sz="1350" b="0" i="0" u="none" strike="noStrike" cap="none">
                <a:solidFill>
                  <a:schemeClr val="dk1"/>
                </a:solidFill>
                <a:latin typeface="Trebuchet MS"/>
                <a:ea typeface="Trebuchet MS"/>
                <a:cs typeface="Trebuchet MS"/>
                <a:sym typeface="Trebuchet MS"/>
              </a:defRPr>
            </a:lvl8pPr>
            <a:lvl9pPr marL="3086100" marR="0" lvl="8" indent="-257175" algn="l" rtl="0">
              <a:spcBef>
                <a:spcPts val="270"/>
              </a:spcBef>
              <a:spcAft>
                <a:spcPts val="0"/>
              </a:spcAft>
              <a:buClr>
                <a:schemeClr val="dk1"/>
              </a:buClr>
              <a:buSzPts val="180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101" name="Google Shape;101;p19"/>
          <p:cNvSpPr txBox="1">
            <a:spLocks noGrp="1"/>
          </p:cNvSpPr>
          <p:nvPr>
            <p:ph type="body" idx="2"/>
          </p:nvPr>
        </p:nvSpPr>
        <p:spPr>
          <a:xfrm>
            <a:off x="3486150" y="1060516"/>
            <a:ext cx="3028950" cy="3495000"/>
          </a:xfrm>
          <a:prstGeom prst="rect">
            <a:avLst/>
          </a:prstGeom>
          <a:noFill/>
          <a:ln>
            <a:noFill/>
          </a:ln>
        </p:spPr>
        <p:txBody>
          <a:bodyPr spcFirstLastPara="1" wrap="square" lIns="91425" tIns="91425" rIns="91425" bIns="91425" anchor="t" anchorCtr="0"/>
          <a:lstStyle>
            <a:lvl1pPr marL="342900" marR="0" lvl="0" indent="-285750" algn="l" rtl="0">
              <a:spcBef>
                <a:spcPts val="360"/>
              </a:spcBef>
              <a:spcAft>
                <a:spcPts val="0"/>
              </a:spcAft>
              <a:buClr>
                <a:schemeClr val="accent1"/>
              </a:buClr>
              <a:buSzPts val="2400"/>
              <a:buFont typeface="Arial"/>
              <a:buChar char="•"/>
              <a:defRPr sz="1800" b="1" i="0" u="none" strike="noStrike" cap="none">
                <a:solidFill>
                  <a:schemeClr val="accent1"/>
                </a:solidFill>
                <a:latin typeface="Trebuchet MS"/>
                <a:ea typeface="Trebuchet MS"/>
                <a:cs typeface="Trebuchet MS"/>
                <a:sym typeface="Trebuchet MS"/>
              </a:defRPr>
            </a:lvl1pPr>
            <a:lvl2pPr marL="685800" marR="0" lvl="1"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2pPr>
            <a:lvl3pPr marL="1028700" marR="0" lvl="2"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3pPr>
            <a:lvl4pPr marL="1371600" marR="0" lvl="3" indent="-257175" algn="l" rtl="0">
              <a:spcBef>
                <a:spcPts val="270"/>
              </a:spcBef>
              <a:spcAft>
                <a:spcPts val="0"/>
              </a:spcAft>
              <a:buClr>
                <a:schemeClr val="dk1"/>
              </a:buClr>
              <a:buSzPts val="1800"/>
              <a:buFont typeface="Arial"/>
              <a:buChar char="–"/>
              <a:defRPr sz="1350" b="0" i="0" u="none" strike="noStrike" cap="none">
                <a:solidFill>
                  <a:schemeClr val="dk1"/>
                </a:solidFill>
                <a:latin typeface="Trebuchet MS"/>
                <a:ea typeface="Trebuchet MS"/>
                <a:cs typeface="Trebuchet MS"/>
                <a:sym typeface="Trebuchet MS"/>
              </a:defRPr>
            </a:lvl4pPr>
            <a:lvl5pPr marL="1714500" marR="0" lvl="4" indent="-257175" algn="l" rtl="0">
              <a:spcBef>
                <a:spcPts val="270"/>
              </a:spcBef>
              <a:spcAft>
                <a:spcPts val="0"/>
              </a:spcAft>
              <a:buClr>
                <a:schemeClr val="dk1"/>
              </a:buClr>
              <a:buSzPts val="1800"/>
              <a:buFont typeface="Arial"/>
              <a:buChar char="»"/>
              <a:defRPr sz="1350" b="0" i="0" u="none" strike="noStrike" cap="none">
                <a:solidFill>
                  <a:schemeClr val="dk1"/>
                </a:solidFill>
                <a:latin typeface="Trebuchet MS"/>
                <a:ea typeface="Trebuchet MS"/>
                <a:cs typeface="Trebuchet MS"/>
                <a:sym typeface="Trebuchet MS"/>
              </a:defRPr>
            </a:lvl5pPr>
            <a:lvl6pPr marL="2057400" marR="0" lvl="5" indent="-257175" algn="l" rtl="0">
              <a:spcBef>
                <a:spcPts val="270"/>
              </a:spcBef>
              <a:spcAft>
                <a:spcPts val="0"/>
              </a:spcAft>
              <a:buClr>
                <a:schemeClr val="dk1"/>
              </a:buClr>
              <a:buSzPts val="1800"/>
              <a:buFont typeface="Arial"/>
              <a:buChar char="•"/>
              <a:defRPr sz="1350" b="0" i="0" u="none" strike="noStrike" cap="none">
                <a:solidFill>
                  <a:schemeClr val="dk1"/>
                </a:solidFill>
                <a:latin typeface="Trebuchet MS"/>
                <a:ea typeface="Trebuchet MS"/>
                <a:cs typeface="Trebuchet MS"/>
                <a:sym typeface="Trebuchet MS"/>
              </a:defRPr>
            </a:lvl6pPr>
            <a:lvl7pPr marL="2400300" marR="0" lvl="6" indent="-257175" algn="l" rtl="0">
              <a:spcBef>
                <a:spcPts val="270"/>
              </a:spcBef>
              <a:spcAft>
                <a:spcPts val="0"/>
              </a:spcAft>
              <a:buClr>
                <a:schemeClr val="dk1"/>
              </a:buClr>
              <a:buSzPts val="1800"/>
              <a:buFont typeface="Arial"/>
              <a:buChar char="•"/>
              <a:defRPr sz="1350" b="0" i="0" u="none" strike="noStrike" cap="none">
                <a:solidFill>
                  <a:schemeClr val="dk1"/>
                </a:solidFill>
                <a:latin typeface="Trebuchet MS"/>
                <a:ea typeface="Trebuchet MS"/>
                <a:cs typeface="Trebuchet MS"/>
                <a:sym typeface="Trebuchet MS"/>
              </a:defRPr>
            </a:lvl7pPr>
            <a:lvl8pPr marL="2743200" marR="0" lvl="7" indent="-257175" algn="l" rtl="0">
              <a:spcBef>
                <a:spcPts val="270"/>
              </a:spcBef>
              <a:spcAft>
                <a:spcPts val="0"/>
              </a:spcAft>
              <a:buClr>
                <a:schemeClr val="dk1"/>
              </a:buClr>
              <a:buSzPts val="1800"/>
              <a:buFont typeface="Arial"/>
              <a:buChar char="•"/>
              <a:defRPr sz="1350" b="0" i="0" u="none" strike="noStrike" cap="none">
                <a:solidFill>
                  <a:schemeClr val="dk1"/>
                </a:solidFill>
                <a:latin typeface="Trebuchet MS"/>
                <a:ea typeface="Trebuchet MS"/>
                <a:cs typeface="Trebuchet MS"/>
                <a:sym typeface="Trebuchet MS"/>
              </a:defRPr>
            </a:lvl8pPr>
            <a:lvl9pPr marL="3086100" marR="0" lvl="8" indent="-257175" algn="l" rtl="0">
              <a:spcBef>
                <a:spcPts val="270"/>
              </a:spcBef>
              <a:spcAft>
                <a:spcPts val="0"/>
              </a:spcAft>
              <a:buClr>
                <a:schemeClr val="dk1"/>
              </a:buClr>
              <a:buSzPts val="1800"/>
              <a:buFont typeface="Arial"/>
              <a:buChar char="•"/>
              <a:defRPr sz="1350" b="0" i="0" u="none" strike="noStrike" cap="none">
                <a:solidFill>
                  <a:schemeClr val="dk1"/>
                </a:solidFill>
                <a:latin typeface="Trebuchet MS"/>
                <a:ea typeface="Trebuchet MS"/>
                <a:cs typeface="Trebuchet MS"/>
                <a:sym typeface="Trebuchet MS"/>
              </a:defRPr>
            </a:lvl9pPr>
          </a:lstStyle>
          <a:p>
            <a:endParaRPr/>
          </a:p>
        </p:txBody>
      </p:sp>
      <p:sp>
        <p:nvSpPr>
          <p:cNvPr id="102" name="Google Shape;102;p19"/>
          <p:cNvSpPr/>
          <p:nvPr/>
        </p:nvSpPr>
        <p:spPr>
          <a:xfrm flipH="1">
            <a:off x="-2" y="0"/>
            <a:ext cx="6858000" cy="864600"/>
          </a:xfrm>
          <a:prstGeom prst="round2SameRect">
            <a:avLst>
              <a:gd name="adj1" fmla="val 0"/>
              <a:gd name="adj2" fmla="val 0"/>
            </a:avLst>
          </a:prstGeom>
          <a:solidFill>
            <a:srgbClr val="51BDEB"/>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Trebuchet MS"/>
              <a:ea typeface="Trebuchet MS"/>
              <a:cs typeface="Trebuchet MS"/>
              <a:sym typeface="Trebuchet MS"/>
            </a:endParaRPr>
          </a:p>
        </p:txBody>
      </p:sp>
      <p:pic>
        <p:nvPicPr>
          <p:cNvPr id="103" name="Google Shape;103;p19"/>
          <p:cNvPicPr preferRelativeResize="0"/>
          <p:nvPr/>
        </p:nvPicPr>
        <p:blipFill rotWithShape="1">
          <a:blip r:embed="rId2">
            <a:alphaModFix/>
          </a:blip>
          <a:srcRect l="-25878" t="18558" r="13657" b="46647"/>
          <a:stretch/>
        </p:blipFill>
        <p:spPr>
          <a:xfrm>
            <a:off x="3680727" y="0"/>
            <a:ext cx="3420225" cy="1060500"/>
          </a:xfrm>
          <a:prstGeom prst="rect">
            <a:avLst/>
          </a:prstGeom>
          <a:noFill/>
          <a:ln>
            <a:noFill/>
          </a:ln>
        </p:spPr>
      </p:pic>
      <p:sp>
        <p:nvSpPr>
          <p:cNvPr id="104" name="Google Shape;104;p19"/>
          <p:cNvSpPr txBox="1">
            <a:spLocks noGrp="1"/>
          </p:cNvSpPr>
          <p:nvPr>
            <p:ph type="title"/>
          </p:nvPr>
        </p:nvSpPr>
        <p:spPr>
          <a:xfrm>
            <a:off x="348583" y="51096"/>
            <a:ext cx="5894325" cy="802500"/>
          </a:xfrm>
          <a:prstGeom prst="rect">
            <a:avLst/>
          </a:prstGeom>
          <a:noFill/>
          <a:ln>
            <a:noFill/>
          </a:ln>
        </p:spPr>
        <p:txBody>
          <a:bodyPr spcFirstLastPara="1" wrap="square" lIns="91425" tIns="91425" rIns="91425" bIns="91425" anchor="ctr" anchorCtr="0"/>
          <a:lstStyle>
            <a:lvl1pPr marL="0" marR="0" lvl="0" indent="0" algn="ctr" rtl="0">
              <a:lnSpc>
                <a:spcPct val="103333"/>
              </a:lnSpc>
              <a:spcBef>
                <a:spcPts val="0"/>
              </a:spcBef>
              <a:spcAft>
                <a:spcPts val="0"/>
              </a:spcAft>
              <a:buClr>
                <a:schemeClr val="lt1"/>
              </a:buClr>
              <a:buSzPts val="1400"/>
              <a:buFont typeface="Trebuchet MS"/>
              <a:buNone/>
              <a:defRPr sz="2700" b="0" i="0" u="none" strike="noStrike" cap="none">
                <a:solidFill>
                  <a:schemeClr val="lt1"/>
                </a:solidFill>
                <a:latin typeface="Trebuchet MS"/>
                <a:ea typeface="Trebuchet MS"/>
                <a:cs typeface="Trebuchet MS"/>
                <a:sym typeface="Trebuchet MS"/>
              </a:defRPr>
            </a:lvl1pPr>
            <a:lvl2pPr lvl="1" indent="0" rtl="0">
              <a:spcBef>
                <a:spcPts val="0"/>
              </a:spcBef>
              <a:spcAft>
                <a:spcPts val="0"/>
              </a:spcAft>
              <a:buSzPts val="1400"/>
              <a:buNone/>
              <a:defRPr sz="1350"/>
            </a:lvl2pPr>
            <a:lvl3pPr lvl="2" indent="0" rtl="0">
              <a:spcBef>
                <a:spcPts val="0"/>
              </a:spcBef>
              <a:spcAft>
                <a:spcPts val="0"/>
              </a:spcAft>
              <a:buSzPts val="1400"/>
              <a:buNone/>
              <a:defRPr sz="1350"/>
            </a:lvl3pPr>
            <a:lvl4pPr lvl="3" indent="0" rtl="0">
              <a:spcBef>
                <a:spcPts val="0"/>
              </a:spcBef>
              <a:spcAft>
                <a:spcPts val="0"/>
              </a:spcAft>
              <a:buSzPts val="1400"/>
              <a:buNone/>
              <a:defRPr sz="1350"/>
            </a:lvl4pPr>
            <a:lvl5pPr lvl="4" indent="0" rtl="0">
              <a:spcBef>
                <a:spcPts val="0"/>
              </a:spcBef>
              <a:spcAft>
                <a:spcPts val="0"/>
              </a:spcAft>
              <a:buSzPts val="1400"/>
              <a:buNone/>
              <a:defRPr sz="1350"/>
            </a:lvl5pPr>
            <a:lvl6pPr lvl="5" indent="0" rtl="0">
              <a:spcBef>
                <a:spcPts val="0"/>
              </a:spcBef>
              <a:spcAft>
                <a:spcPts val="0"/>
              </a:spcAft>
              <a:buSzPts val="1400"/>
              <a:buNone/>
              <a:defRPr sz="1350"/>
            </a:lvl6pPr>
            <a:lvl7pPr lvl="6" indent="0" rtl="0">
              <a:spcBef>
                <a:spcPts val="0"/>
              </a:spcBef>
              <a:spcAft>
                <a:spcPts val="0"/>
              </a:spcAft>
              <a:buSzPts val="1400"/>
              <a:buNone/>
              <a:defRPr sz="1350"/>
            </a:lvl7pPr>
            <a:lvl8pPr lvl="7" indent="0" rtl="0">
              <a:spcBef>
                <a:spcPts val="0"/>
              </a:spcBef>
              <a:spcAft>
                <a:spcPts val="0"/>
              </a:spcAft>
              <a:buSzPts val="1400"/>
              <a:buNone/>
              <a:defRPr sz="1350"/>
            </a:lvl8pPr>
            <a:lvl9pPr lvl="8" indent="0" rtl="0">
              <a:spcBef>
                <a:spcPts val="0"/>
              </a:spcBef>
              <a:spcAft>
                <a:spcPts val="0"/>
              </a:spcAft>
              <a:buSzPts val="1400"/>
              <a:buNone/>
              <a:defRPr sz="1350"/>
            </a:lvl9pPr>
          </a:lstStyle>
          <a:p>
            <a:endParaRPr dirty="0"/>
          </a:p>
        </p:txBody>
      </p:sp>
      <p:sp>
        <p:nvSpPr>
          <p:cNvPr id="105" name="Google Shape;105;p19"/>
          <p:cNvSpPr/>
          <p:nvPr/>
        </p:nvSpPr>
        <p:spPr>
          <a:xfrm rot="10800000" flipH="1">
            <a:off x="0" y="4654500"/>
            <a:ext cx="6858000" cy="489000"/>
          </a:xfrm>
          <a:prstGeom prst="round2SameRect">
            <a:avLst>
              <a:gd name="adj1" fmla="val 0"/>
              <a:gd name="adj2" fmla="val 0"/>
            </a:avLst>
          </a:prstGeom>
          <a:solidFill>
            <a:srgbClr val="6B7173"/>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Trebuchet MS"/>
              <a:ea typeface="Trebuchet MS"/>
              <a:cs typeface="Trebuchet MS"/>
              <a:sym typeface="Trebuchet MS"/>
            </a:endParaRPr>
          </a:p>
        </p:txBody>
      </p:sp>
      <p:sp>
        <p:nvSpPr>
          <p:cNvPr id="106" name="Google Shape;106;p19"/>
          <p:cNvSpPr txBox="1">
            <a:spLocks noGrp="1"/>
          </p:cNvSpPr>
          <p:nvPr>
            <p:ph type="sldNum" idx="12"/>
          </p:nvPr>
        </p:nvSpPr>
        <p:spPr>
          <a:xfrm>
            <a:off x="6118955" y="4770662"/>
            <a:ext cx="54315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1" i="0" u="none" strike="noStrike" cap="none">
                <a:solidFill>
                  <a:schemeClr val="lt2"/>
                </a:solidFill>
                <a:latin typeface="Trebuchet MS"/>
                <a:ea typeface="Trebuchet MS"/>
                <a:cs typeface="Trebuchet MS"/>
                <a:sym typeface="Trebuchet MS"/>
              </a:defRPr>
            </a:lvl1pPr>
            <a:lvl2pPr marL="0" marR="0" lvl="1" indent="0" algn="r" rtl="0">
              <a:spcBef>
                <a:spcPts val="0"/>
              </a:spcBef>
              <a:buNone/>
              <a:defRPr sz="900" b="1" i="0" u="none" strike="noStrike" cap="none">
                <a:solidFill>
                  <a:schemeClr val="lt2"/>
                </a:solidFill>
                <a:latin typeface="Trebuchet MS"/>
                <a:ea typeface="Trebuchet MS"/>
                <a:cs typeface="Trebuchet MS"/>
                <a:sym typeface="Trebuchet MS"/>
              </a:defRPr>
            </a:lvl2pPr>
            <a:lvl3pPr marL="0" marR="0" lvl="2" indent="0" algn="r" rtl="0">
              <a:spcBef>
                <a:spcPts val="0"/>
              </a:spcBef>
              <a:buNone/>
              <a:defRPr sz="900" b="1" i="0" u="none" strike="noStrike" cap="none">
                <a:solidFill>
                  <a:schemeClr val="lt2"/>
                </a:solidFill>
                <a:latin typeface="Trebuchet MS"/>
                <a:ea typeface="Trebuchet MS"/>
                <a:cs typeface="Trebuchet MS"/>
                <a:sym typeface="Trebuchet MS"/>
              </a:defRPr>
            </a:lvl3pPr>
            <a:lvl4pPr marL="0" marR="0" lvl="3" indent="0" algn="r" rtl="0">
              <a:spcBef>
                <a:spcPts val="0"/>
              </a:spcBef>
              <a:buNone/>
              <a:defRPr sz="900" b="1" i="0" u="none" strike="noStrike" cap="none">
                <a:solidFill>
                  <a:schemeClr val="lt2"/>
                </a:solidFill>
                <a:latin typeface="Trebuchet MS"/>
                <a:ea typeface="Trebuchet MS"/>
                <a:cs typeface="Trebuchet MS"/>
                <a:sym typeface="Trebuchet MS"/>
              </a:defRPr>
            </a:lvl4pPr>
            <a:lvl5pPr marL="0" marR="0" lvl="4" indent="0" algn="r" rtl="0">
              <a:spcBef>
                <a:spcPts val="0"/>
              </a:spcBef>
              <a:buNone/>
              <a:defRPr sz="900" b="1" i="0" u="none" strike="noStrike" cap="none">
                <a:solidFill>
                  <a:schemeClr val="lt2"/>
                </a:solidFill>
                <a:latin typeface="Trebuchet MS"/>
                <a:ea typeface="Trebuchet MS"/>
                <a:cs typeface="Trebuchet MS"/>
                <a:sym typeface="Trebuchet MS"/>
              </a:defRPr>
            </a:lvl5pPr>
            <a:lvl6pPr marL="0" marR="0" lvl="5" indent="0" algn="r" rtl="0">
              <a:spcBef>
                <a:spcPts val="0"/>
              </a:spcBef>
              <a:buNone/>
              <a:defRPr sz="900" b="1" i="0" u="none" strike="noStrike" cap="none">
                <a:solidFill>
                  <a:schemeClr val="lt2"/>
                </a:solidFill>
                <a:latin typeface="Trebuchet MS"/>
                <a:ea typeface="Trebuchet MS"/>
                <a:cs typeface="Trebuchet MS"/>
                <a:sym typeface="Trebuchet MS"/>
              </a:defRPr>
            </a:lvl6pPr>
            <a:lvl7pPr marL="0" marR="0" lvl="6" indent="0" algn="r" rtl="0">
              <a:spcBef>
                <a:spcPts val="0"/>
              </a:spcBef>
              <a:buNone/>
              <a:defRPr sz="900" b="1" i="0" u="none" strike="noStrike" cap="none">
                <a:solidFill>
                  <a:schemeClr val="lt2"/>
                </a:solidFill>
                <a:latin typeface="Trebuchet MS"/>
                <a:ea typeface="Trebuchet MS"/>
                <a:cs typeface="Trebuchet MS"/>
                <a:sym typeface="Trebuchet MS"/>
              </a:defRPr>
            </a:lvl7pPr>
            <a:lvl8pPr marL="0" marR="0" lvl="7" indent="0" algn="r" rtl="0">
              <a:spcBef>
                <a:spcPts val="0"/>
              </a:spcBef>
              <a:buNone/>
              <a:defRPr sz="900" b="1" i="0" u="none" strike="noStrike" cap="none">
                <a:solidFill>
                  <a:schemeClr val="lt2"/>
                </a:solidFill>
                <a:latin typeface="Trebuchet MS"/>
                <a:ea typeface="Trebuchet MS"/>
                <a:cs typeface="Trebuchet MS"/>
                <a:sym typeface="Trebuchet MS"/>
              </a:defRPr>
            </a:lvl8pPr>
            <a:lvl9pPr marL="0" marR="0" lvl="8" indent="0" algn="r" rtl="0">
              <a:spcBef>
                <a:spcPts val="0"/>
              </a:spcBef>
              <a:buNone/>
              <a:defRPr sz="900" b="1" i="0" u="none" strike="noStrike" cap="none">
                <a:solidFill>
                  <a:schemeClr val="lt2"/>
                </a:solidFill>
                <a:latin typeface="Trebuchet MS"/>
                <a:ea typeface="Trebuchet MS"/>
                <a:cs typeface="Trebuchet MS"/>
                <a:sym typeface="Trebuchet MS"/>
              </a:defRPr>
            </a:lvl9pPr>
          </a:lstStyle>
          <a:p>
            <a:fld id="{00000000-1234-1234-1234-123412341234}" type="slidenum">
              <a:rPr lang="en" smtClean="0"/>
              <a:pPr/>
              <a:t>‹#›</a:t>
            </a:fld>
            <a:endParaRPr lang="en"/>
          </a:p>
        </p:txBody>
      </p:sp>
      <p:pic>
        <p:nvPicPr>
          <p:cNvPr id="107" name="Google Shape;107;p19"/>
          <p:cNvPicPr preferRelativeResize="0"/>
          <p:nvPr/>
        </p:nvPicPr>
        <p:blipFill rotWithShape="1">
          <a:blip r:embed="rId3">
            <a:alphaModFix/>
          </a:blip>
          <a:srcRect/>
          <a:stretch/>
        </p:blipFill>
        <p:spPr>
          <a:xfrm>
            <a:off x="171970" y="4724576"/>
            <a:ext cx="1109250" cy="366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443764" y="275597"/>
            <a:ext cx="5829300" cy="410100"/>
          </a:xfrm>
          <a:prstGeom prst="rect">
            <a:avLst/>
          </a:prstGeom>
          <a:noFill/>
          <a:ln>
            <a:noFill/>
          </a:ln>
        </p:spPr>
        <p:txBody>
          <a:bodyPr spcFirstLastPara="1" wrap="square" lIns="91425" tIns="91425" rIns="91425" bIns="91425" anchor="t" anchorCtr="0"/>
          <a:lstStyle>
            <a:lvl1pPr marL="0" marR="0" lvl="0" indent="0" algn="ctr" rtl="0">
              <a:spcBef>
                <a:spcPts val="0"/>
              </a:spcBef>
              <a:spcAft>
                <a:spcPts val="0"/>
              </a:spcAft>
              <a:buClr>
                <a:schemeClr val="accent1"/>
              </a:buClr>
              <a:buSzPts val="1400"/>
              <a:buFont typeface="Trebuchet MS"/>
              <a:buNone/>
              <a:defRPr sz="2100" b="1" i="0" u="none" strike="noStrike" cap="none">
                <a:solidFill>
                  <a:schemeClr val="accent1"/>
                </a:solidFill>
                <a:latin typeface="Trebuchet MS"/>
                <a:ea typeface="Trebuchet MS"/>
                <a:cs typeface="Trebuchet MS"/>
                <a:sym typeface="Trebuchet MS"/>
              </a:defRPr>
            </a:lvl1pPr>
            <a:lvl2pPr lvl="1" indent="0" rtl="0">
              <a:spcBef>
                <a:spcPts val="0"/>
              </a:spcBef>
              <a:spcAft>
                <a:spcPts val="0"/>
              </a:spcAft>
              <a:buSzPts val="1400"/>
              <a:buNone/>
              <a:defRPr sz="1350"/>
            </a:lvl2pPr>
            <a:lvl3pPr lvl="2" indent="0" rtl="0">
              <a:spcBef>
                <a:spcPts val="0"/>
              </a:spcBef>
              <a:spcAft>
                <a:spcPts val="0"/>
              </a:spcAft>
              <a:buSzPts val="1400"/>
              <a:buNone/>
              <a:defRPr sz="1350"/>
            </a:lvl3pPr>
            <a:lvl4pPr lvl="3" indent="0" rtl="0">
              <a:spcBef>
                <a:spcPts val="0"/>
              </a:spcBef>
              <a:spcAft>
                <a:spcPts val="0"/>
              </a:spcAft>
              <a:buSzPts val="1400"/>
              <a:buNone/>
              <a:defRPr sz="1350"/>
            </a:lvl4pPr>
            <a:lvl5pPr lvl="4" indent="0" rtl="0">
              <a:spcBef>
                <a:spcPts val="0"/>
              </a:spcBef>
              <a:spcAft>
                <a:spcPts val="0"/>
              </a:spcAft>
              <a:buSzPts val="1400"/>
              <a:buNone/>
              <a:defRPr sz="1350"/>
            </a:lvl5pPr>
            <a:lvl6pPr lvl="5" indent="0" rtl="0">
              <a:spcBef>
                <a:spcPts val="0"/>
              </a:spcBef>
              <a:spcAft>
                <a:spcPts val="0"/>
              </a:spcAft>
              <a:buSzPts val="1400"/>
              <a:buNone/>
              <a:defRPr sz="1350"/>
            </a:lvl6pPr>
            <a:lvl7pPr lvl="6" indent="0" rtl="0">
              <a:spcBef>
                <a:spcPts val="0"/>
              </a:spcBef>
              <a:spcAft>
                <a:spcPts val="0"/>
              </a:spcAft>
              <a:buSzPts val="1400"/>
              <a:buNone/>
              <a:defRPr sz="1350"/>
            </a:lvl7pPr>
            <a:lvl8pPr lvl="7" indent="0" rtl="0">
              <a:spcBef>
                <a:spcPts val="0"/>
              </a:spcBef>
              <a:spcAft>
                <a:spcPts val="0"/>
              </a:spcAft>
              <a:buSzPts val="1400"/>
              <a:buNone/>
              <a:defRPr sz="1350"/>
            </a:lvl8pPr>
            <a:lvl9pPr lvl="8" indent="0" rtl="0">
              <a:spcBef>
                <a:spcPts val="0"/>
              </a:spcBef>
              <a:spcAft>
                <a:spcPts val="0"/>
              </a:spcAft>
              <a:buSzPts val="1400"/>
              <a:buNone/>
              <a:defRPr sz="1350"/>
            </a:lvl9pPr>
          </a:lstStyle>
          <a:p>
            <a:endParaRPr/>
          </a:p>
        </p:txBody>
      </p:sp>
      <p:sp>
        <p:nvSpPr>
          <p:cNvPr id="110" name="Google Shape;110;p20"/>
          <p:cNvSpPr/>
          <p:nvPr/>
        </p:nvSpPr>
        <p:spPr>
          <a:xfrm rot="10800000" flipH="1">
            <a:off x="0" y="4654500"/>
            <a:ext cx="6858000" cy="489000"/>
          </a:xfrm>
          <a:prstGeom prst="round2SameRect">
            <a:avLst>
              <a:gd name="adj1" fmla="val 0"/>
              <a:gd name="adj2" fmla="val 0"/>
            </a:avLst>
          </a:prstGeom>
          <a:solidFill>
            <a:srgbClr val="6B7173"/>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Trebuchet MS"/>
              <a:ea typeface="Trebuchet MS"/>
              <a:cs typeface="Trebuchet MS"/>
              <a:sym typeface="Trebuchet MS"/>
            </a:endParaRPr>
          </a:p>
        </p:txBody>
      </p:sp>
      <p:sp>
        <p:nvSpPr>
          <p:cNvPr id="111" name="Google Shape;111;p20"/>
          <p:cNvSpPr txBox="1">
            <a:spLocks noGrp="1"/>
          </p:cNvSpPr>
          <p:nvPr>
            <p:ph type="sldNum" idx="12"/>
          </p:nvPr>
        </p:nvSpPr>
        <p:spPr>
          <a:xfrm>
            <a:off x="6118955" y="4770662"/>
            <a:ext cx="54315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1" i="0" u="none" strike="noStrike" cap="none">
                <a:solidFill>
                  <a:schemeClr val="lt2"/>
                </a:solidFill>
                <a:latin typeface="Trebuchet MS"/>
                <a:ea typeface="Trebuchet MS"/>
                <a:cs typeface="Trebuchet MS"/>
                <a:sym typeface="Trebuchet MS"/>
              </a:defRPr>
            </a:lvl1pPr>
            <a:lvl2pPr marL="0" marR="0" lvl="1" indent="0" algn="r" rtl="0">
              <a:spcBef>
                <a:spcPts val="0"/>
              </a:spcBef>
              <a:buNone/>
              <a:defRPr sz="900" b="1" i="0" u="none" strike="noStrike" cap="none">
                <a:solidFill>
                  <a:schemeClr val="lt2"/>
                </a:solidFill>
                <a:latin typeface="Trebuchet MS"/>
                <a:ea typeface="Trebuchet MS"/>
                <a:cs typeface="Trebuchet MS"/>
                <a:sym typeface="Trebuchet MS"/>
              </a:defRPr>
            </a:lvl2pPr>
            <a:lvl3pPr marL="0" marR="0" lvl="2" indent="0" algn="r" rtl="0">
              <a:spcBef>
                <a:spcPts val="0"/>
              </a:spcBef>
              <a:buNone/>
              <a:defRPr sz="900" b="1" i="0" u="none" strike="noStrike" cap="none">
                <a:solidFill>
                  <a:schemeClr val="lt2"/>
                </a:solidFill>
                <a:latin typeface="Trebuchet MS"/>
                <a:ea typeface="Trebuchet MS"/>
                <a:cs typeface="Trebuchet MS"/>
                <a:sym typeface="Trebuchet MS"/>
              </a:defRPr>
            </a:lvl3pPr>
            <a:lvl4pPr marL="0" marR="0" lvl="3" indent="0" algn="r" rtl="0">
              <a:spcBef>
                <a:spcPts val="0"/>
              </a:spcBef>
              <a:buNone/>
              <a:defRPr sz="900" b="1" i="0" u="none" strike="noStrike" cap="none">
                <a:solidFill>
                  <a:schemeClr val="lt2"/>
                </a:solidFill>
                <a:latin typeface="Trebuchet MS"/>
                <a:ea typeface="Trebuchet MS"/>
                <a:cs typeface="Trebuchet MS"/>
                <a:sym typeface="Trebuchet MS"/>
              </a:defRPr>
            </a:lvl4pPr>
            <a:lvl5pPr marL="0" marR="0" lvl="4" indent="0" algn="r" rtl="0">
              <a:spcBef>
                <a:spcPts val="0"/>
              </a:spcBef>
              <a:buNone/>
              <a:defRPr sz="900" b="1" i="0" u="none" strike="noStrike" cap="none">
                <a:solidFill>
                  <a:schemeClr val="lt2"/>
                </a:solidFill>
                <a:latin typeface="Trebuchet MS"/>
                <a:ea typeface="Trebuchet MS"/>
                <a:cs typeface="Trebuchet MS"/>
                <a:sym typeface="Trebuchet MS"/>
              </a:defRPr>
            </a:lvl5pPr>
            <a:lvl6pPr marL="0" marR="0" lvl="5" indent="0" algn="r" rtl="0">
              <a:spcBef>
                <a:spcPts val="0"/>
              </a:spcBef>
              <a:buNone/>
              <a:defRPr sz="900" b="1" i="0" u="none" strike="noStrike" cap="none">
                <a:solidFill>
                  <a:schemeClr val="lt2"/>
                </a:solidFill>
                <a:latin typeface="Trebuchet MS"/>
                <a:ea typeface="Trebuchet MS"/>
                <a:cs typeface="Trebuchet MS"/>
                <a:sym typeface="Trebuchet MS"/>
              </a:defRPr>
            </a:lvl6pPr>
            <a:lvl7pPr marL="0" marR="0" lvl="6" indent="0" algn="r" rtl="0">
              <a:spcBef>
                <a:spcPts val="0"/>
              </a:spcBef>
              <a:buNone/>
              <a:defRPr sz="900" b="1" i="0" u="none" strike="noStrike" cap="none">
                <a:solidFill>
                  <a:schemeClr val="lt2"/>
                </a:solidFill>
                <a:latin typeface="Trebuchet MS"/>
                <a:ea typeface="Trebuchet MS"/>
                <a:cs typeface="Trebuchet MS"/>
                <a:sym typeface="Trebuchet MS"/>
              </a:defRPr>
            </a:lvl7pPr>
            <a:lvl8pPr marL="0" marR="0" lvl="7" indent="0" algn="r" rtl="0">
              <a:spcBef>
                <a:spcPts val="0"/>
              </a:spcBef>
              <a:buNone/>
              <a:defRPr sz="900" b="1" i="0" u="none" strike="noStrike" cap="none">
                <a:solidFill>
                  <a:schemeClr val="lt2"/>
                </a:solidFill>
                <a:latin typeface="Trebuchet MS"/>
                <a:ea typeface="Trebuchet MS"/>
                <a:cs typeface="Trebuchet MS"/>
                <a:sym typeface="Trebuchet MS"/>
              </a:defRPr>
            </a:lvl8pPr>
            <a:lvl9pPr marL="0" marR="0" lvl="8" indent="0" algn="r" rtl="0">
              <a:spcBef>
                <a:spcPts val="0"/>
              </a:spcBef>
              <a:buNone/>
              <a:defRPr sz="900" b="1" i="0" u="none" strike="noStrike" cap="none">
                <a:solidFill>
                  <a:schemeClr val="lt2"/>
                </a:solidFill>
                <a:latin typeface="Trebuchet MS"/>
                <a:ea typeface="Trebuchet MS"/>
                <a:cs typeface="Trebuchet MS"/>
                <a:sym typeface="Trebuchet MS"/>
              </a:defRPr>
            </a:lvl9pPr>
          </a:lstStyle>
          <a:p>
            <a:fld id="{00000000-1234-1234-1234-123412341234}" type="slidenum">
              <a:rPr lang="en" smtClean="0"/>
              <a:pPr/>
              <a:t>‹#›</a:t>
            </a:fld>
            <a:endParaRPr lang="en"/>
          </a:p>
        </p:txBody>
      </p:sp>
      <p:pic>
        <p:nvPicPr>
          <p:cNvPr id="112" name="Google Shape;112;p20"/>
          <p:cNvPicPr preferRelativeResize="0"/>
          <p:nvPr/>
        </p:nvPicPr>
        <p:blipFill rotWithShape="1">
          <a:blip r:embed="rId2">
            <a:alphaModFix/>
          </a:blip>
          <a:srcRect/>
          <a:stretch/>
        </p:blipFill>
        <p:spPr>
          <a:xfrm>
            <a:off x="171970" y="4724576"/>
            <a:ext cx="1109250" cy="366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_justFooter" type="blank">
  <p:cSld name="BLANK">
    <p:spTree>
      <p:nvGrpSpPr>
        <p:cNvPr id="1" name="Shape 113"/>
        <p:cNvGrpSpPr/>
        <p:nvPr/>
      </p:nvGrpSpPr>
      <p:grpSpPr>
        <a:xfrm>
          <a:off x="0" y="0"/>
          <a:ext cx="0" cy="0"/>
          <a:chOff x="0" y="0"/>
          <a:chExt cx="0" cy="0"/>
        </a:xfrm>
      </p:grpSpPr>
      <p:sp>
        <p:nvSpPr>
          <p:cNvPr id="114" name="Google Shape;114;p21"/>
          <p:cNvSpPr/>
          <p:nvPr/>
        </p:nvSpPr>
        <p:spPr>
          <a:xfrm rot="10800000" flipH="1">
            <a:off x="0" y="4654500"/>
            <a:ext cx="6858000" cy="489000"/>
          </a:xfrm>
          <a:prstGeom prst="round2SameRect">
            <a:avLst>
              <a:gd name="adj1" fmla="val 0"/>
              <a:gd name="adj2" fmla="val 0"/>
            </a:avLst>
          </a:prstGeom>
          <a:solidFill>
            <a:srgbClr val="6B7173"/>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Trebuchet MS"/>
              <a:ea typeface="Trebuchet MS"/>
              <a:cs typeface="Trebuchet MS"/>
              <a:sym typeface="Trebuchet MS"/>
            </a:endParaRPr>
          </a:p>
        </p:txBody>
      </p:sp>
      <p:sp>
        <p:nvSpPr>
          <p:cNvPr id="115" name="Google Shape;115;p21"/>
          <p:cNvSpPr txBox="1">
            <a:spLocks noGrp="1"/>
          </p:cNvSpPr>
          <p:nvPr>
            <p:ph type="sldNum" idx="12"/>
          </p:nvPr>
        </p:nvSpPr>
        <p:spPr>
          <a:xfrm>
            <a:off x="6118955" y="4770662"/>
            <a:ext cx="54315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1" i="0" u="none" strike="noStrike" cap="none">
                <a:solidFill>
                  <a:schemeClr val="lt2"/>
                </a:solidFill>
                <a:latin typeface="Trebuchet MS"/>
                <a:ea typeface="Trebuchet MS"/>
                <a:cs typeface="Trebuchet MS"/>
                <a:sym typeface="Trebuchet MS"/>
              </a:defRPr>
            </a:lvl1pPr>
            <a:lvl2pPr marL="0" marR="0" lvl="1" indent="0" algn="r" rtl="0">
              <a:spcBef>
                <a:spcPts val="0"/>
              </a:spcBef>
              <a:buNone/>
              <a:defRPr sz="900" b="1" i="0" u="none" strike="noStrike" cap="none">
                <a:solidFill>
                  <a:schemeClr val="lt2"/>
                </a:solidFill>
                <a:latin typeface="Trebuchet MS"/>
                <a:ea typeface="Trebuchet MS"/>
                <a:cs typeface="Trebuchet MS"/>
                <a:sym typeface="Trebuchet MS"/>
              </a:defRPr>
            </a:lvl2pPr>
            <a:lvl3pPr marL="0" marR="0" lvl="2" indent="0" algn="r" rtl="0">
              <a:spcBef>
                <a:spcPts val="0"/>
              </a:spcBef>
              <a:buNone/>
              <a:defRPr sz="900" b="1" i="0" u="none" strike="noStrike" cap="none">
                <a:solidFill>
                  <a:schemeClr val="lt2"/>
                </a:solidFill>
                <a:latin typeface="Trebuchet MS"/>
                <a:ea typeface="Trebuchet MS"/>
                <a:cs typeface="Trebuchet MS"/>
                <a:sym typeface="Trebuchet MS"/>
              </a:defRPr>
            </a:lvl3pPr>
            <a:lvl4pPr marL="0" marR="0" lvl="3" indent="0" algn="r" rtl="0">
              <a:spcBef>
                <a:spcPts val="0"/>
              </a:spcBef>
              <a:buNone/>
              <a:defRPr sz="900" b="1" i="0" u="none" strike="noStrike" cap="none">
                <a:solidFill>
                  <a:schemeClr val="lt2"/>
                </a:solidFill>
                <a:latin typeface="Trebuchet MS"/>
                <a:ea typeface="Trebuchet MS"/>
                <a:cs typeface="Trebuchet MS"/>
                <a:sym typeface="Trebuchet MS"/>
              </a:defRPr>
            </a:lvl4pPr>
            <a:lvl5pPr marL="0" marR="0" lvl="4" indent="0" algn="r" rtl="0">
              <a:spcBef>
                <a:spcPts val="0"/>
              </a:spcBef>
              <a:buNone/>
              <a:defRPr sz="900" b="1" i="0" u="none" strike="noStrike" cap="none">
                <a:solidFill>
                  <a:schemeClr val="lt2"/>
                </a:solidFill>
                <a:latin typeface="Trebuchet MS"/>
                <a:ea typeface="Trebuchet MS"/>
                <a:cs typeface="Trebuchet MS"/>
                <a:sym typeface="Trebuchet MS"/>
              </a:defRPr>
            </a:lvl5pPr>
            <a:lvl6pPr marL="0" marR="0" lvl="5" indent="0" algn="r" rtl="0">
              <a:spcBef>
                <a:spcPts val="0"/>
              </a:spcBef>
              <a:buNone/>
              <a:defRPr sz="900" b="1" i="0" u="none" strike="noStrike" cap="none">
                <a:solidFill>
                  <a:schemeClr val="lt2"/>
                </a:solidFill>
                <a:latin typeface="Trebuchet MS"/>
                <a:ea typeface="Trebuchet MS"/>
                <a:cs typeface="Trebuchet MS"/>
                <a:sym typeface="Trebuchet MS"/>
              </a:defRPr>
            </a:lvl6pPr>
            <a:lvl7pPr marL="0" marR="0" lvl="6" indent="0" algn="r" rtl="0">
              <a:spcBef>
                <a:spcPts val="0"/>
              </a:spcBef>
              <a:buNone/>
              <a:defRPr sz="900" b="1" i="0" u="none" strike="noStrike" cap="none">
                <a:solidFill>
                  <a:schemeClr val="lt2"/>
                </a:solidFill>
                <a:latin typeface="Trebuchet MS"/>
                <a:ea typeface="Trebuchet MS"/>
                <a:cs typeface="Trebuchet MS"/>
                <a:sym typeface="Trebuchet MS"/>
              </a:defRPr>
            </a:lvl7pPr>
            <a:lvl8pPr marL="0" marR="0" lvl="7" indent="0" algn="r" rtl="0">
              <a:spcBef>
                <a:spcPts val="0"/>
              </a:spcBef>
              <a:buNone/>
              <a:defRPr sz="900" b="1" i="0" u="none" strike="noStrike" cap="none">
                <a:solidFill>
                  <a:schemeClr val="lt2"/>
                </a:solidFill>
                <a:latin typeface="Trebuchet MS"/>
                <a:ea typeface="Trebuchet MS"/>
                <a:cs typeface="Trebuchet MS"/>
                <a:sym typeface="Trebuchet MS"/>
              </a:defRPr>
            </a:lvl8pPr>
            <a:lvl9pPr marL="0" marR="0" lvl="8" indent="0" algn="r" rtl="0">
              <a:spcBef>
                <a:spcPts val="0"/>
              </a:spcBef>
              <a:buNone/>
              <a:defRPr sz="900" b="1" i="0" u="none" strike="noStrike" cap="none">
                <a:solidFill>
                  <a:schemeClr val="lt2"/>
                </a:solidFill>
                <a:latin typeface="Trebuchet MS"/>
                <a:ea typeface="Trebuchet MS"/>
                <a:cs typeface="Trebuchet MS"/>
                <a:sym typeface="Trebuchet MS"/>
              </a:defRPr>
            </a:lvl9pPr>
          </a:lstStyle>
          <a:p>
            <a:fld id="{00000000-1234-1234-1234-123412341234}" type="slidenum">
              <a:rPr lang="en" smtClean="0"/>
              <a:pPr/>
              <a:t>‹#›</a:t>
            </a:fld>
            <a:endParaRPr lang="en"/>
          </a:p>
        </p:txBody>
      </p:sp>
      <p:pic>
        <p:nvPicPr>
          <p:cNvPr id="116" name="Google Shape;116;p21"/>
          <p:cNvPicPr preferRelativeResize="0"/>
          <p:nvPr/>
        </p:nvPicPr>
        <p:blipFill rotWithShape="1">
          <a:blip r:embed="rId2">
            <a:alphaModFix/>
          </a:blip>
          <a:srcRect/>
          <a:stretch/>
        </p:blipFill>
        <p:spPr>
          <a:xfrm>
            <a:off x="171970" y="4724576"/>
            <a:ext cx="1109250" cy="366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1"/>
        <p:cNvGrpSpPr/>
        <p:nvPr/>
      </p:nvGrpSpPr>
      <p:grpSpPr>
        <a:xfrm>
          <a:off x="0" y="0"/>
          <a:ext cx="0" cy="0"/>
          <a:chOff x="0" y="0"/>
          <a:chExt cx="0" cy="0"/>
        </a:xfrm>
      </p:grpSpPr>
      <p:sp>
        <p:nvSpPr>
          <p:cNvPr id="122" name="Google Shape;122;p23"/>
          <p:cNvSpPr txBox="1">
            <a:spLocks noGrp="1"/>
          </p:cNvSpPr>
          <p:nvPr>
            <p:ph type="title"/>
          </p:nvPr>
        </p:nvSpPr>
        <p:spPr>
          <a:xfrm>
            <a:off x="233775" y="445025"/>
            <a:ext cx="6390450" cy="572700"/>
          </a:xfrm>
          <a:prstGeom prst="rect">
            <a:avLst/>
          </a:prstGeom>
        </p:spPr>
        <p:txBody>
          <a:bodyPr spcFirstLastPara="1" wrap="square" lIns="91425" tIns="91425" rIns="91425" bIns="91425" anchor="ctr" anchorCtr="0"/>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3" name="Google Shape;123;p23"/>
          <p:cNvSpPr txBox="1">
            <a:spLocks noGrp="1"/>
          </p:cNvSpPr>
          <p:nvPr>
            <p:ph type="sldNum" idx="12"/>
          </p:nvPr>
        </p:nvSpPr>
        <p:spPr>
          <a:xfrm>
            <a:off x="6354344" y="4663217"/>
            <a:ext cx="411525"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
        <p:cNvGrpSpPr/>
        <p:nvPr/>
      </p:nvGrpSpPr>
      <p:grpSpPr>
        <a:xfrm>
          <a:off x="0" y="0"/>
          <a:ext cx="0" cy="0"/>
          <a:chOff x="0" y="0"/>
          <a:chExt cx="0" cy="0"/>
        </a:xfrm>
      </p:grpSpPr>
      <p:sp>
        <p:nvSpPr>
          <p:cNvPr id="23" name="Google Shape;23;p3"/>
          <p:cNvSpPr/>
          <p:nvPr/>
        </p:nvSpPr>
        <p:spPr>
          <a:xfrm flipH="1">
            <a:off x="-1" y="0"/>
            <a:ext cx="6858000" cy="1084950"/>
          </a:xfrm>
          <a:prstGeom prst="round2SameRect">
            <a:avLst>
              <a:gd name="adj1" fmla="val 0"/>
              <a:gd name="adj2" fmla="val 0"/>
            </a:avLst>
          </a:prstGeom>
          <a:solidFill>
            <a:srgbClr val="51BDEB"/>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Trebuchet MS"/>
              <a:ea typeface="Trebuchet MS"/>
              <a:cs typeface="Trebuchet MS"/>
              <a:sym typeface="Trebuchet MS"/>
            </a:endParaRPr>
          </a:p>
        </p:txBody>
      </p:sp>
      <p:pic>
        <p:nvPicPr>
          <p:cNvPr id="24" name="Google Shape;24;p3"/>
          <p:cNvPicPr preferRelativeResize="0"/>
          <p:nvPr/>
        </p:nvPicPr>
        <p:blipFill rotWithShape="1">
          <a:blip r:embed="rId2">
            <a:alphaModFix/>
          </a:blip>
          <a:srcRect l="-25878" t="18558" r="13657" b="46647"/>
          <a:stretch/>
        </p:blipFill>
        <p:spPr>
          <a:xfrm>
            <a:off x="3680727" y="0"/>
            <a:ext cx="3420225" cy="1060425"/>
          </a:xfrm>
          <a:prstGeom prst="rect">
            <a:avLst/>
          </a:prstGeom>
          <a:noFill/>
          <a:ln>
            <a:noFill/>
          </a:ln>
        </p:spPr>
      </p:pic>
      <p:sp>
        <p:nvSpPr>
          <p:cNvPr id="25" name="Google Shape;25;p3"/>
          <p:cNvSpPr/>
          <p:nvPr/>
        </p:nvSpPr>
        <p:spPr>
          <a:xfrm rot="10800000" flipH="1">
            <a:off x="0" y="4654575"/>
            <a:ext cx="6858000" cy="488925"/>
          </a:xfrm>
          <a:prstGeom prst="round2SameRect">
            <a:avLst>
              <a:gd name="adj1" fmla="val 0"/>
              <a:gd name="adj2" fmla="val 0"/>
            </a:avLst>
          </a:prstGeom>
          <a:solidFill>
            <a:srgbClr val="6B7173"/>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Trebuchet MS"/>
              <a:ea typeface="Trebuchet MS"/>
              <a:cs typeface="Trebuchet MS"/>
              <a:sym typeface="Trebuchet MS"/>
            </a:endParaRPr>
          </a:p>
        </p:txBody>
      </p:sp>
      <p:sp>
        <p:nvSpPr>
          <p:cNvPr id="26" name="Google Shape;26;p3"/>
          <p:cNvSpPr/>
          <p:nvPr/>
        </p:nvSpPr>
        <p:spPr>
          <a:xfrm>
            <a:off x="0" y="864428"/>
            <a:ext cx="6858000" cy="3790125"/>
          </a:xfrm>
          <a:prstGeom prst="rect">
            <a:avLst/>
          </a:prstGeom>
          <a:solidFill>
            <a:srgbClr val="F0F0F0"/>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Trebuchet MS"/>
              <a:ea typeface="Trebuchet MS"/>
              <a:cs typeface="Trebuchet MS"/>
              <a:sym typeface="Trebuchet MS"/>
            </a:endParaRPr>
          </a:p>
        </p:txBody>
      </p:sp>
      <p:sp>
        <p:nvSpPr>
          <p:cNvPr id="27" name="Google Shape;27;p3"/>
          <p:cNvSpPr txBox="1">
            <a:spLocks noGrp="1"/>
          </p:cNvSpPr>
          <p:nvPr>
            <p:ph type="title"/>
          </p:nvPr>
        </p:nvSpPr>
        <p:spPr>
          <a:xfrm>
            <a:off x="348583" y="61982"/>
            <a:ext cx="5894325" cy="802575"/>
          </a:xfrm>
          <a:prstGeom prst="rect">
            <a:avLst/>
          </a:prstGeom>
          <a:noFill/>
          <a:ln>
            <a:noFill/>
          </a:ln>
        </p:spPr>
        <p:txBody>
          <a:bodyPr spcFirstLastPara="1" wrap="square" lIns="91425" tIns="91425" rIns="91425" bIns="91425" anchor="ctr" anchorCtr="0"/>
          <a:lstStyle>
            <a:lvl1pPr marL="0" marR="0" lvl="0" indent="0" algn="ctr" rtl="0">
              <a:lnSpc>
                <a:spcPct val="103333"/>
              </a:lnSpc>
              <a:spcBef>
                <a:spcPts val="0"/>
              </a:spcBef>
              <a:spcAft>
                <a:spcPts val="0"/>
              </a:spcAft>
              <a:buClr>
                <a:schemeClr val="lt1"/>
              </a:buClr>
              <a:buSzPts val="1400"/>
              <a:buFont typeface="Trebuchet MS"/>
              <a:buNone/>
              <a:defRPr sz="2700" b="0" i="0" u="none" strike="noStrike" cap="none">
                <a:solidFill>
                  <a:schemeClr val="lt1"/>
                </a:solidFill>
                <a:latin typeface="Trebuchet MS"/>
                <a:ea typeface="Trebuchet MS"/>
                <a:cs typeface="Trebuchet MS"/>
                <a:sym typeface="Trebuchet MS"/>
              </a:defRPr>
            </a:lvl1pPr>
            <a:lvl2pPr lvl="1" indent="0" rtl="0">
              <a:spcBef>
                <a:spcPts val="0"/>
              </a:spcBef>
              <a:spcAft>
                <a:spcPts val="0"/>
              </a:spcAft>
              <a:buSzPts val="1400"/>
              <a:buNone/>
              <a:defRPr sz="1350"/>
            </a:lvl2pPr>
            <a:lvl3pPr lvl="2" indent="0" rtl="0">
              <a:spcBef>
                <a:spcPts val="0"/>
              </a:spcBef>
              <a:spcAft>
                <a:spcPts val="0"/>
              </a:spcAft>
              <a:buSzPts val="1400"/>
              <a:buNone/>
              <a:defRPr sz="1350"/>
            </a:lvl3pPr>
            <a:lvl4pPr lvl="3" indent="0" rtl="0">
              <a:spcBef>
                <a:spcPts val="0"/>
              </a:spcBef>
              <a:spcAft>
                <a:spcPts val="0"/>
              </a:spcAft>
              <a:buSzPts val="1400"/>
              <a:buNone/>
              <a:defRPr sz="1350"/>
            </a:lvl4pPr>
            <a:lvl5pPr lvl="4" indent="0" rtl="0">
              <a:spcBef>
                <a:spcPts val="0"/>
              </a:spcBef>
              <a:spcAft>
                <a:spcPts val="0"/>
              </a:spcAft>
              <a:buSzPts val="1400"/>
              <a:buNone/>
              <a:defRPr sz="1350"/>
            </a:lvl5pPr>
            <a:lvl6pPr lvl="5" indent="0" rtl="0">
              <a:spcBef>
                <a:spcPts val="0"/>
              </a:spcBef>
              <a:spcAft>
                <a:spcPts val="0"/>
              </a:spcAft>
              <a:buSzPts val="1400"/>
              <a:buNone/>
              <a:defRPr sz="1350"/>
            </a:lvl6pPr>
            <a:lvl7pPr lvl="6" indent="0" rtl="0">
              <a:spcBef>
                <a:spcPts val="0"/>
              </a:spcBef>
              <a:spcAft>
                <a:spcPts val="0"/>
              </a:spcAft>
              <a:buSzPts val="1400"/>
              <a:buNone/>
              <a:defRPr sz="1350"/>
            </a:lvl7pPr>
            <a:lvl8pPr lvl="7" indent="0" rtl="0">
              <a:spcBef>
                <a:spcPts val="0"/>
              </a:spcBef>
              <a:spcAft>
                <a:spcPts val="0"/>
              </a:spcAft>
              <a:buSzPts val="1400"/>
              <a:buNone/>
              <a:defRPr sz="1350"/>
            </a:lvl8pPr>
            <a:lvl9pPr lvl="8" indent="0" rtl="0">
              <a:spcBef>
                <a:spcPts val="0"/>
              </a:spcBef>
              <a:spcAft>
                <a:spcPts val="0"/>
              </a:spcAft>
              <a:buSzPts val="1400"/>
              <a:buNone/>
              <a:defRPr sz="1350"/>
            </a:lvl9pPr>
          </a:lstStyle>
          <a:p>
            <a:endParaRPr dirty="0"/>
          </a:p>
        </p:txBody>
      </p:sp>
      <p:sp>
        <p:nvSpPr>
          <p:cNvPr id="28" name="Google Shape;28;p3"/>
          <p:cNvSpPr txBox="1">
            <a:spLocks noGrp="1"/>
          </p:cNvSpPr>
          <p:nvPr>
            <p:ph type="body" idx="1"/>
          </p:nvPr>
        </p:nvSpPr>
        <p:spPr>
          <a:xfrm>
            <a:off x="342900" y="1104585"/>
            <a:ext cx="6172200" cy="3329550"/>
          </a:xfrm>
          <a:prstGeom prst="rect">
            <a:avLst/>
          </a:prstGeom>
          <a:noFill/>
          <a:ln>
            <a:noFill/>
          </a:ln>
        </p:spPr>
        <p:txBody>
          <a:bodyPr spcFirstLastPara="1" wrap="square" lIns="91425" tIns="91425" rIns="91425" bIns="91425" anchor="t" anchorCtr="0"/>
          <a:lstStyle>
            <a:lvl1pPr marL="342900" marR="0" lvl="0" indent="-271463" algn="l" rtl="0">
              <a:spcBef>
                <a:spcPts val="810"/>
              </a:spcBef>
              <a:spcAft>
                <a:spcPts val="0"/>
              </a:spcAft>
              <a:buClr>
                <a:schemeClr val="dk1"/>
              </a:buClr>
              <a:buSzPts val="2100"/>
              <a:buFont typeface="Arial"/>
              <a:buChar char="•"/>
              <a:defRPr sz="1575" b="1" i="0" u="none" strike="noStrike" cap="none">
                <a:solidFill>
                  <a:schemeClr val="dk1"/>
                </a:solidFill>
                <a:latin typeface="Trebuchet MS"/>
                <a:ea typeface="Trebuchet MS"/>
                <a:cs typeface="Trebuchet MS"/>
                <a:sym typeface="Trebuchet MS"/>
              </a:defRPr>
            </a:lvl1pPr>
            <a:lvl2pPr marL="685800" marR="0" lvl="1" indent="-257175" algn="l" rtl="0">
              <a:spcBef>
                <a:spcPts val="270"/>
              </a:spcBef>
              <a:spcAft>
                <a:spcPts val="0"/>
              </a:spcAft>
              <a:buClr>
                <a:schemeClr val="dk1"/>
              </a:buClr>
              <a:buSzPts val="1800"/>
              <a:buFont typeface="Arial"/>
              <a:buChar char="–"/>
              <a:defRPr sz="1350" b="0" i="0" u="none" strike="noStrike" cap="none">
                <a:solidFill>
                  <a:schemeClr val="dk1"/>
                </a:solidFill>
                <a:latin typeface="Trebuchet MS"/>
                <a:ea typeface="Trebuchet MS"/>
                <a:cs typeface="Trebuchet MS"/>
                <a:sym typeface="Trebuchet MS"/>
              </a:defRPr>
            </a:lvl2pPr>
            <a:lvl3pPr marL="1028700" marR="0" lvl="2" indent="-257175" algn="l" rtl="0">
              <a:spcBef>
                <a:spcPts val="270"/>
              </a:spcBef>
              <a:spcAft>
                <a:spcPts val="0"/>
              </a:spcAft>
              <a:buClr>
                <a:schemeClr val="dk1"/>
              </a:buClr>
              <a:buSzPts val="1800"/>
              <a:buFont typeface="Arial"/>
              <a:buChar char="•"/>
              <a:defRPr sz="1350" b="0" i="0" u="none" strike="noStrike" cap="none">
                <a:solidFill>
                  <a:schemeClr val="dk1"/>
                </a:solidFill>
                <a:latin typeface="Trebuchet MS"/>
                <a:ea typeface="Trebuchet MS"/>
                <a:cs typeface="Trebuchet MS"/>
                <a:sym typeface="Trebuchet MS"/>
              </a:defRPr>
            </a:lvl3pPr>
            <a:lvl4pPr marL="1371600" marR="0" lvl="3" indent="-257175" algn="l" rtl="0">
              <a:spcBef>
                <a:spcPts val="270"/>
              </a:spcBef>
              <a:spcAft>
                <a:spcPts val="0"/>
              </a:spcAft>
              <a:buClr>
                <a:schemeClr val="dk1"/>
              </a:buClr>
              <a:buSzPts val="1800"/>
              <a:buFont typeface="Arial"/>
              <a:buChar char="–"/>
              <a:defRPr sz="1350" b="0" i="0" u="none" strike="noStrike" cap="none">
                <a:solidFill>
                  <a:schemeClr val="dk1"/>
                </a:solidFill>
                <a:latin typeface="Trebuchet MS"/>
                <a:ea typeface="Trebuchet MS"/>
                <a:cs typeface="Trebuchet MS"/>
                <a:sym typeface="Trebuchet MS"/>
              </a:defRPr>
            </a:lvl4pPr>
            <a:lvl5pPr marL="1714500" marR="0" lvl="4" indent="-257175" algn="l" rtl="0">
              <a:spcBef>
                <a:spcPts val="270"/>
              </a:spcBef>
              <a:spcAft>
                <a:spcPts val="0"/>
              </a:spcAft>
              <a:buClr>
                <a:schemeClr val="dk1"/>
              </a:buClr>
              <a:buSzPts val="1800"/>
              <a:buFont typeface="Arial"/>
              <a:buChar char="»"/>
              <a:defRPr sz="1350" b="0" i="0" u="none" strike="noStrike" cap="none">
                <a:solidFill>
                  <a:schemeClr val="dk1"/>
                </a:solidFill>
                <a:latin typeface="Trebuchet MS"/>
                <a:ea typeface="Trebuchet MS"/>
                <a:cs typeface="Trebuchet MS"/>
                <a:sym typeface="Trebuchet MS"/>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9pPr>
          </a:lstStyle>
          <a:p>
            <a:endParaRPr/>
          </a:p>
        </p:txBody>
      </p:sp>
      <p:sp>
        <p:nvSpPr>
          <p:cNvPr id="29" name="Google Shape;29;p3"/>
          <p:cNvSpPr txBox="1">
            <a:spLocks noGrp="1"/>
          </p:cNvSpPr>
          <p:nvPr>
            <p:ph type="sldNum" idx="12"/>
          </p:nvPr>
        </p:nvSpPr>
        <p:spPr>
          <a:xfrm>
            <a:off x="6118955" y="4770662"/>
            <a:ext cx="543150" cy="2738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1" i="0" u="none" strike="noStrike" cap="none">
                <a:solidFill>
                  <a:schemeClr val="lt2"/>
                </a:solidFill>
                <a:latin typeface="Trebuchet MS"/>
                <a:ea typeface="Trebuchet MS"/>
                <a:cs typeface="Trebuchet MS"/>
                <a:sym typeface="Trebuchet MS"/>
              </a:defRPr>
            </a:lvl1pPr>
            <a:lvl2pPr marL="0" marR="0" lvl="1" indent="0" algn="r" rtl="0">
              <a:spcBef>
                <a:spcPts val="0"/>
              </a:spcBef>
              <a:buNone/>
              <a:defRPr sz="900" b="1" i="0" u="none" strike="noStrike" cap="none">
                <a:solidFill>
                  <a:schemeClr val="lt2"/>
                </a:solidFill>
                <a:latin typeface="Trebuchet MS"/>
                <a:ea typeface="Trebuchet MS"/>
                <a:cs typeface="Trebuchet MS"/>
                <a:sym typeface="Trebuchet MS"/>
              </a:defRPr>
            </a:lvl2pPr>
            <a:lvl3pPr marL="0" marR="0" lvl="2" indent="0" algn="r" rtl="0">
              <a:spcBef>
                <a:spcPts val="0"/>
              </a:spcBef>
              <a:buNone/>
              <a:defRPr sz="900" b="1" i="0" u="none" strike="noStrike" cap="none">
                <a:solidFill>
                  <a:schemeClr val="lt2"/>
                </a:solidFill>
                <a:latin typeface="Trebuchet MS"/>
                <a:ea typeface="Trebuchet MS"/>
                <a:cs typeface="Trebuchet MS"/>
                <a:sym typeface="Trebuchet MS"/>
              </a:defRPr>
            </a:lvl3pPr>
            <a:lvl4pPr marL="0" marR="0" lvl="3" indent="0" algn="r" rtl="0">
              <a:spcBef>
                <a:spcPts val="0"/>
              </a:spcBef>
              <a:buNone/>
              <a:defRPr sz="900" b="1" i="0" u="none" strike="noStrike" cap="none">
                <a:solidFill>
                  <a:schemeClr val="lt2"/>
                </a:solidFill>
                <a:latin typeface="Trebuchet MS"/>
                <a:ea typeface="Trebuchet MS"/>
                <a:cs typeface="Trebuchet MS"/>
                <a:sym typeface="Trebuchet MS"/>
              </a:defRPr>
            </a:lvl4pPr>
            <a:lvl5pPr marL="0" marR="0" lvl="4" indent="0" algn="r" rtl="0">
              <a:spcBef>
                <a:spcPts val="0"/>
              </a:spcBef>
              <a:buNone/>
              <a:defRPr sz="900" b="1" i="0" u="none" strike="noStrike" cap="none">
                <a:solidFill>
                  <a:schemeClr val="lt2"/>
                </a:solidFill>
                <a:latin typeface="Trebuchet MS"/>
                <a:ea typeface="Trebuchet MS"/>
                <a:cs typeface="Trebuchet MS"/>
                <a:sym typeface="Trebuchet MS"/>
              </a:defRPr>
            </a:lvl5pPr>
            <a:lvl6pPr marL="0" marR="0" lvl="5" indent="0" algn="r" rtl="0">
              <a:spcBef>
                <a:spcPts val="0"/>
              </a:spcBef>
              <a:buNone/>
              <a:defRPr sz="900" b="1" i="0" u="none" strike="noStrike" cap="none">
                <a:solidFill>
                  <a:schemeClr val="lt2"/>
                </a:solidFill>
                <a:latin typeface="Trebuchet MS"/>
                <a:ea typeface="Trebuchet MS"/>
                <a:cs typeface="Trebuchet MS"/>
                <a:sym typeface="Trebuchet MS"/>
              </a:defRPr>
            </a:lvl6pPr>
            <a:lvl7pPr marL="0" marR="0" lvl="6" indent="0" algn="r" rtl="0">
              <a:spcBef>
                <a:spcPts val="0"/>
              </a:spcBef>
              <a:buNone/>
              <a:defRPr sz="900" b="1" i="0" u="none" strike="noStrike" cap="none">
                <a:solidFill>
                  <a:schemeClr val="lt2"/>
                </a:solidFill>
                <a:latin typeface="Trebuchet MS"/>
                <a:ea typeface="Trebuchet MS"/>
                <a:cs typeface="Trebuchet MS"/>
                <a:sym typeface="Trebuchet MS"/>
              </a:defRPr>
            </a:lvl7pPr>
            <a:lvl8pPr marL="0" marR="0" lvl="7" indent="0" algn="r" rtl="0">
              <a:spcBef>
                <a:spcPts val="0"/>
              </a:spcBef>
              <a:buNone/>
              <a:defRPr sz="900" b="1" i="0" u="none" strike="noStrike" cap="none">
                <a:solidFill>
                  <a:schemeClr val="lt2"/>
                </a:solidFill>
                <a:latin typeface="Trebuchet MS"/>
                <a:ea typeface="Trebuchet MS"/>
                <a:cs typeface="Trebuchet MS"/>
                <a:sym typeface="Trebuchet MS"/>
              </a:defRPr>
            </a:lvl8pPr>
            <a:lvl9pPr marL="0" marR="0" lvl="8" indent="0" algn="r" rtl="0">
              <a:spcBef>
                <a:spcPts val="0"/>
              </a:spcBef>
              <a:buNone/>
              <a:defRPr sz="900" b="1" i="0" u="none" strike="noStrike" cap="none">
                <a:solidFill>
                  <a:schemeClr val="lt2"/>
                </a:solidFill>
                <a:latin typeface="Trebuchet MS"/>
                <a:ea typeface="Trebuchet MS"/>
                <a:cs typeface="Trebuchet MS"/>
                <a:sym typeface="Trebuchet MS"/>
              </a:defRPr>
            </a:lvl9pPr>
          </a:lstStyle>
          <a:p>
            <a:fld id="{00000000-1234-1234-1234-123412341234}" type="slidenum">
              <a:rPr lang="en-US" smtClean="0"/>
              <a:pPr/>
              <a:t>‹#›</a:t>
            </a:fld>
            <a:endParaRPr lang="en-US"/>
          </a:p>
        </p:txBody>
      </p:sp>
      <p:pic>
        <p:nvPicPr>
          <p:cNvPr id="30" name="Google Shape;30;p3"/>
          <p:cNvPicPr preferRelativeResize="0"/>
          <p:nvPr/>
        </p:nvPicPr>
        <p:blipFill rotWithShape="1">
          <a:blip r:embed="rId3">
            <a:alphaModFix/>
          </a:blip>
          <a:srcRect/>
          <a:stretch/>
        </p:blipFill>
        <p:spPr>
          <a:xfrm>
            <a:off x="171970" y="4724576"/>
            <a:ext cx="1109250" cy="366075"/>
          </a:xfrm>
          <a:prstGeom prst="rect">
            <a:avLst/>
          </a:prstGeom>
          <a:noFill/>
          <a:ln>
            <a:noFill/>
          </a:ln>
        </p:spPr>
      </p:pic>
    </p:spTree>
    <p:extLst>
      <p:ext uri="{BB962C8B-B14F-4D97-AF65-F5344CB8AC3E}">
        <p14:creationId xmlns:p14="http://schemas.microsoft.com/office/powerpoint/2010/main" val="3628396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 Column Content A">
  <p:cSld name="2 Column Content A">
    <p:bg>
      <p:bgPr>
        <a:solidFill>
          <a:schemeClr val="lt1"/>
        </a:solidFill>
        <a:effectLst/>
      </p:bgPr>
    </p:bg>
    <p:spTree>
      <p:nvGrpSpPr>
        <p:cNvPr id="1" name="Shape 31"/>
        <p:cNvGrpSpPr/>
        <p:nvPr/>
      </p:nvGrpSpPr>
      <p:grpSpPr>
        <a:xfrm>
          <a:off x="0" y="0"/>
          <a:ext cx="0" cy="0"/>
          <a:chOff x="0" y="0"/>
          <a:chExt cx="0" cy="0"/>
        </a:xfrm>
      </p:grpSpPr>
      <p:sp>
        <p:nvSpPr>
          <p:cNvPr id="32" name="Google Shape;32;p4"/>
          <p:cNvSpPr/>
          <p:nvPr/>
        </p:nvSpPr>
        <p:spPr>
          <a:xfrm flipH="1">
            <a:off x="-1" y="0"/>
            <a:ext cx="6858000" cy="1084950"/>
          </a:xfrm>
          <a:prstGeom prst="round2SameRect">
            <a:avLst>
              <a:gd name="adj1" fmla="val 0"/>
              <a:gd name="adj2" fmla="val 0"/>
            </a:avLst>
          </a:prstGeom>
          <a:solidFill>
            <a:srgbClr val="51BDEB"/>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Trebuchet MS"/>
              <a:ea typeface="Trebuchet MS"/>
              <a:cs typeface="Trebuchet MS"/>
              <a:sym typeface="Trebuchet MS"/>
            </a:endParaRPr>
          </a:p>
        </p:txBody>
      </p:sp>
      <p:pic>
        <p:nvPicPr>
          <p:cNvPr id="33" name="Google Shape;33;p4"/>
          <p:cNvPicPr preferRelativeResize="0"/>
          <p:nvPr/>
        </p:nvPicPr>
        <p:blipFill rotWithShape="1">
          <a:blip r:embed="rId2">
            <a:alphaModFix/>
          </a:blip>
          <a:srcRect l="-25878" t="18558" r="13657" b="46647"/>
          <a:stretch/>
        </p:blipFill>
        <p:spPr>
          <a:xfrm>
            <a:off x="3680727" y="0"/>
            <a:ext cx="3420225" cy="1060425"/>
          </a:xfrm>
          <a:prstGeom prst="rect">
            <a:avLst/>
          </a:prstGeom>
          <a:noFill/>
          <a:ln>
            <a:noFill/>
          </a:ln>
        </p:spPr>
      </p:pic>
      <p:sp>
        <p:nvSpPr>
          <p:cNvPr id="34" name="Google Shape;34;p4"/>
          <p:cNvSpPr/>
          <p:nvPr/>
        </p:nvSpPr>
        <p:spPr>
          <a:xfrm>
            <a:off x="0" y="864428"/>
            <a:ext cx="6858000" cy="3790125"/>
          </a:xfrm>
          <a:prstGeom prst="rect">
            <a:avLst/>
          </a:prstGeom>
          <a:solidFill>
            <a:srgbClr val="F0F0F0"/>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Trebuchet MS"/>
              <a:ea typeface="Trebuchet MS"/>
              <a:cs typeface="Trebuchet MS"/>
              <a:sym typeface="Trebuchet MS"/>
            </a:endParaRPr>
          </a:p>
        </p:txBody>
      </p:sp>
      <p:sp>
        <p:nvSpPr>
          <p:cNvPr id="35" name="Google Shape;35;p4"/>
          <p:cNvSpPr txBox="1">
            <a:spLocks noGrp="1"/>
          </p:cNvSpPr>
          <p:nvPr>
            <p:ph type="body" idx="1"/>
          </p:nvPr>
        </p:nvSpPr>
        <p:spPr>
          <a:xfrm>
            <a:off x="342900" y="1085020"/>
            <a:ext cx="3059550" cy="3349350"/>
          </a:xfrm>
          <a:prstGeom prst="rect">
            <a:avLst/>
          </a:prstGeom>
          <a:noFill/>
          <a:ln>
            <a:noFill/>
          </a:ln>
        </p:spPr>
        <p:txBody>
          <a:bodyPr spcFirstLastPara="1" wrap="square" lIns="91425" tIns="91425" rIns="91425" bIns="91425" anchor="t" anchorCtr="0"/>
          <a:lstStyle>
            <a:lvl1pPr marL="342900" marR="0" lvl="0" indent="-285750" algn="l" rtl="0">
              <a:spcBef>
                <a:spcPts val="810"/>
              </a:spcBef>
              <a:spcAft>
                <a:spcPts val="0"/>
              </a:spcAft>
              <a:buClr>
                <a:schemeClr val="dk1"/>
              </a:buClr>
              <a:buSzPts val="2400"/>
              <a:buFont typeface="Arial"/>
              <a:buChar char="•"/>
              <a:defRPr sz="1800" b="0" i="0" u="none" strike="noStrike" cap="none">
                <a:solidFill>
                  <a:schemeClr val="dk1"/>
                </a:solidFill>
                <a:latin typeface="Trebuchet MS"/>
                <a:ea typeface="Trebuchet MS"/>
                <a:cs typeface="Trebuchet MS"/>
                <a:sym typeface="Trebuchet MS"/>
              </a:defRPr>
            </a:lvl1pPr>
            <a:lvl2pPr marL="685800" marR="0" lvl="1" indent="-247650" algn="l" rtl="0">
              <a:spcBef>
                <a:spcPts val="240"/>
              </a:spcBef>
              <a:spcAft>
                <a:spcPts val="0"/>
              </a:spcAft>
              <a:buClr>
                <a:schemeClr val="dk1"/>
              </a:buClr>
              <a:buSzPts val="1600"/>
              <a:buFont typeface="Arial"/>
              <a:buChar char="–"/>
              <a:defRPr sz="1200" b="0" i="0" u="none" strike="noStrike" cap="none">
                <a:solidFill>
                  <a:schemeClr val="dk1"/>
                </a:solidFill>
                <a:latin typeface="Trebuchet MS"/>
                <a:ea typeface="Trebuchet MS"/>
                <a:cs typeface="Trebuchet MS"/>
                <a:sym typeface="Trebuchet MS"/>
              </a:defRPr>
            </a:lvl2pPr>
            <a:lvl3pPr marL="1028700" marR="0" lvl="2" indent="-247650" algn="l" rtl="0">
              <a:spcBef>
                <a:spcPts val="240"/>
              </a:spcBef>
              <a:spcAft>
                <a:spcPts val="0"/>
              </a:spcAft>
              <a:buClr>
                <a:schemeClr val="dk1"/>
              </a:buClr>
              <a:buSzPts val="1600"/>
              <a:buFont typeface="Arial"/>
              <a:buChar char="•"/>
              <a:defRPr sz="1200" b="0" i="0" u="none" strike="noStrike" cap="none">
                <a:solidFill>
                  <a:schemeClr val="dk1"/>
                </a:solidFill>
                <a:latin typeface="Trebuchet MS"/>
                <a:ea typeface="Trebuchet MS"/>
                <a:cs typeface="Trebuchet MS"/>
                <a:sym typeface="Trebuchet MS"/>
              </a:defRPr>
            </a:lvl3pPr>
            <a:lvl4pPr marL="1371600" marR="0" lvl="3" indent="-247650" algn="l" rtl="0">
              <a:spcBef>
                <a:spcPts val="240"/>
              </a:spcBef>
              <a:spcAft>
                <a:spcPts val="0"/>
              </a:spcAft>
              <a:buClr>
                <a:schemeClr val="dk1"/>
              </a:buClr>
              <a:buSzPts val="1600"/>
              <a:buFont typeface="Arial"/>
              <a:buChar char="–"/>
              <a:defRPr sz="1200" b="0" i="0" u="none" strike="noStrike" cap="none">
                <a:solidFill>
                  <a:schemeClr val="dk1"/>
                </a:solidFill>
                <a:latin typeface="Trebuchet MS"/>
                <a:ea typeface="Trebuchet MS"/>
                <a:cs typeface="Trebuchet MS"/>
                <a:sym typeface="Trebuchet MS"/>
              </a:defRPr>
            </a:lvl4pPr>
            <a:lvl5pPr marL="1714500" marR="0" lvl="4" indent="-247650" algn="l" rtl="0">
              <a:spcBef>
                <a:spcPts val="240"/>
              </a:spcBef>
              <a:spcAft>
                <a:spcPts val="0"/>
              </a:spcAft>
              <a:buClr>
                <a:schemeClr val="dk1"/>
              </a:buClr>
              <a:buSzPts val="1600"/>
              <a:buFont typeface="Arial"/>
              <a:buChar char="»"/>
              <a:defRPr sz="1200" b="0" i="0" u="none" strike="noStrike" cap="none">
                <a:solidFill>
                  <a:schemeClr val="dk1"/>
                </a:solidFill>
                <a:latin typeface="Trebuchet MS"/>
                <a:ea typeface="Trebuchet MS"/>
                <a:cs typeface="Trebuchet MS"/>
                <a:sym typeface="Trebuchet MS"/>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9pPr>
          </a:lstStyle>
          <a:p>
            <a:endParaRPr/>
          </a:p>
        </p:txBody>
      </p:sp>
      <p:cxnSp>
        <p:nvCxnSpPr>
          <p:cNvPr id="36" name="Google Shape;36;p4"/>
          <p:cNvCxnSpPr/>
          <p:nvPr/>
        </p:nvCxnSpPr>
        <p:spPr>
          <a:xfrm rot="10800000">
            <a:off x="1" y="4654536"/>
            <a:ext cx="6858000" cy="0"/>
          </a:xfrm>
          <a:prstGeom prst="straightConnector1">
            <a:avLst/>
          </a:prstGeom>
          <a:noFill/>
          <a:ln w="50800" cap="flat" cmpd="sng">
            <a:solidFill>
              <a:schemeClr val="lt1"/>
            </a:solidFill>
            <a:prstDash val="solid"/>
            <a:round/>
            <a:headEnd type="none" w="sm" len="sm"/>
            <a:tailEnd type="none" w="sm" len="sm"/>
          </a:ln>
        </p:spPr>
      </p:cxnSp>
      <p:sp>
        <p:nvSpPr>
          <p:cNvPr id="37" name="Google Shape;37;p4"/>
          <p:cNvSpPr txBox="1">
            <a:spLocks noGrp="1"/>
          </p:cNvSpPr>
          <p:nvPr>
            <p:ph type="body" idx="2"/>
          </p:nvPr>
        </p:nvSpPr>
        <p:spPr>
          <a:xfrm>
            <a:off x="3452304" y="1085020"/>
            <a:ext cx="3059550" cy="3349350"/>
          </a:xfrm>
          <a:prstGeom prst="rect">
            <a:avLst/>
          </a:prstGeom>
          <a:noFill/>
          <a:ln>
            <a:noFill/>
          </a:ln>
        </p:spPr>
        <p:txBody>
          <a:bodyPr spcFirstLastPara="1" wrap="square" lIns="91425" tIns="91425" rIns="91425" bIns="91425" anchor="t" anchorCtr="0"/>
          <a:lstStyle>
            <a:lvl1pPr marL="342900" marR="0" lvl="0" indent="-285750" algn="l" rtl="0">
              <a:spcBef>
                <a:spcPts val="810"/>
              </a:spcBef>
              <a:spcAft>
                <a:spcPts val="0"/>
              </a:spcAft>
              <a:buClr>
                <a:schemeClr val="dk1"/>
              </a:buClr>
              <a:buSzPts val="2400"/>
              <a:buFont typeface="Arial"/>
              <a:buChar char="•"/>
              <a:defRPr sz="1800" b="0" i="0" u="none" strike="noStrike" cap="none">
                <a:solidFill>
                  <a:schemeClr val="dk1"/>
                </a:solidFill>
                <a:latin typeface="Trebuchet MS"/>
                <a:ea typeface="Trebuchet MS"/>
                <a:cs typeface="Trebuchet MS"/>
                <a:sym typeface="Trebuchet MS"/>
              </a:defRPr>
            </a:lvl1pPr>
            <a:lvl2pPr marL="685800" marR="0" lvl="1" indent="-247650" algn="l" rtl="0">
              <a:spcBef>
                <a:spcPts val="240"/>
              </a:spcBef>
              <a:spcAft>
                <a:spcPts val="0"/>
              </a:spcAft>
              <a:buClr>
                <a:schemeClr val="dk1"/>
              </a:buClr>
              <a:buSzPts val="1600"/>
              <a:buFont typeface="Arial"/>
              <a:buChar char="–"/>
              <a:defRPr sz="1200" b="0" i="0" u="none" strike="noStrike" cap="none">
                <a:solidFill>
                  <a:schemeClr val="dk1"/>
                </a:solidFill>
                <a:latin typeface="Trebuchet MS"/>
                <a:ea typeface="Trebuchet MS"/>
                <a:cs typeface="Trebuchet MS"/>
                <a:sym typeface="Trebuchet MS"/>
              </a:defRPr>
            </a:lvl2pPr>
            <a:lvl3pPr marL="1028700" marR="0" lvl="2" indent="-247650" algn="l" rtl="0">
              <a:spcBef>
                <a:spcPts val="240"/>
              </a:spcBef>
              <a:spcAft>
                <a:spcPts val="0"/>
              </a:spcAft>
              <a:buClr>
                <a:schemeClr val="dk1"/>
              </a:buClr>
              <a:buSzPts val="1600"/>
              <a:buFont typeface="Arial"/>
              <a:buChar char="•"/>
              <a:defRPr sz="1200" b="0" i="0" u="none" strike="noStrike" cap="none">
                <a:solidFill>
                  <a:schemeClr val="dk1"/>
                </a:solidFill>
                <a:latin typeface="Trebuchet MS"/>
                <a:ea typeface="Trebuchet MS"/>
                <a:cs typeface="Trebuchet MS"/>
                <a:sym typeface="Trebuchet MS"/>
              </a:defRPr>
            </a:lvl3pPr>
            <a:lvl4pPr marL="1371600" marR="0" lvl="3" indent="-247650" algn="l" rtl="0">
              <a:spcBef>
                <a:spcPts val="240"/>
              </a:spcBef>
              <a:spcAft>
                <a:spcPts val="0"/>
              </a:spcAft>
              <a:buClr>
                <a:schemeClr val="dk1"/>
              </a:buClr>
              <a:buSzPts val="1600"/>
              <a:buFont typeface="Arial"/>
              <a:buChar char="–"/>
              <a:defRPr sz="1200" b="0" i="0" u="none" strike="noStrike" cap="none">
                <a:solidFill>
                  <a:schemeClr val="dk1"/>
                </a:solidFill>
                <a:latin typeface="Trebuchet MS"/>
                <a:ea typeface="Trebuchet MS"/>
                <a:cs typeface="Trebuchet MS"/>
                <a:sym typeface="Trebuchet MS"/>
              </a:defRPr>
            </a:lvl4pPr>
            <a:lvl5pPr marL="1714500" marR="0" lvl="4" indent="-247650" algn="l" rtl="0">
              <a:spcBef>
                <a:spcPts val="240"/>
              </a:spcBef>
              <a:spcAft>
                <a:spcPts val="0"/>
              </a:spcAft>
              <a:buClr>
                <a:schemeClr val="dk1"/>
              </a:buClr>
              <a:buSzPts val="1600"/>
              <a:buFont typeface="Arial"/>
              <a:buChar char="»"/>
              <a:defRPr sz="1200" b="0" i="0" u="none" strike="noStrike" cap="none">
                <a:solidFill>
                  <a:schemeClr val="dk1"/>
                </a:solidFill>
                <a:latin typeface="Trebuchet MS"/>
                <a:ea typeface="Trebuchet MS"/>
                <a:cs typeface="Trebuchet MS"/>
                <a:sym typeface="Trebuchet MS"/>
              </a:defRPr>
            </a:lvl5pPr>
            <a:lvl6pPr marL="2057400" marR="0" lvl="5"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6pPr>
            <a:lvl7pPr marL="2400300" marR="0" lvl="6"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7pPr>
            <a:lvl8pPr marL="2743200" marR="0" lvl="7"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8pPr>
            <a:lvl9pPr marL="3086100" marR="0" lvl="8" indent="-266700" algn="l" rtl="0">
              <a:spcBef>
                <a:spcPts val="300"/>
              </a:spcBef>
              <a:spcAft>
                <a:spcPts val="0"/>
              </a:spcAft>
              <a:buClr>
                <a:schemeClr val="dk1"/>
              </a:buClr>
              <a:buSzPts val="2000"/>
              <a:buFont typeface="Arial"/>
              <a:buChar char="•"/>
              <a:defRPr sz="1500" b="0" i="0" u="none" strike="noStrike" cap="none">
                <a:solidFill>
                  <a:schemeClr val="dk1"/>
                </a:solidFill>
                <a:latin typeface="Trebuchet MS"/>
                <a:ea typeface="Trebuchet MS"/>
                <a:cs typeface="Trebuchet MS"/>
                <a:sym typeface="Trebuchet MS"/>
              </a:defRPr>
            </a:lvl9pPr>
          </a:lstStyle>
          <a:p>
            <a:endParaRPr/>
          </a:p>
        </p:txBody>
      </p:sp>
      <p:sp>
        <p:nvSpPr>
          <p:cNvPr id="38" name="Google Shape;38;p4"/>
          <p:cNvSpPr/>
          <p:nvPr/>
        </p:nvSpPr>
        <p:spPr>
          <a:xfrm rot="10800000" flipH="1">
            <a:off x="0" y="4654575"/>
            <a:ext cx="6858000" cy="488925"/>
          </a:xfrm>
          <a:prstGeom prst="round2SameRect">
            <a:avLst>
              <a:gd name="adj1" fmla="val 0"/>
              <a:gd name="adj2" fmla="val 0"/>
            </a:avLst>
          </a:prstGeom>
          <a:solidFill>
            <a:srgbClr val="6B7173"/>
          </a:solidFill>
          <a:ln>
            <a:noFill/>
          </a:ln>
        </p:spPr>
        <p:txBody>
          <a:bodyPr spcFirstLastPara="1" wrap="square" lIns="68569" tIns="34275" rIns="68569" bIns="34275" anchor="ctr" anchorCtr="0">
            <a:noAutofit/>
          </a:bodyPr>
          <a:lstStyle/>
          <a:p>
            <a:pPr marL="0" marR="0" lvl="0" indent="0" algn="ctr" rtl="0">
              <a:spcBef>
                <a:spcPts val="0"/>
              </a:spcBef>
              <a:spcAft>
                <a:spcPts val="0"/>
              </a:spcAft>
              <a:buNone/>
            </a:pPr>
            <a:endParaRPr sz="1350" b="0" i="0" u="none" strike="noStrike" cap="none">
              <a:solidFill>
                <a:schemeClr val="lt1"/>
              </a:solidFill>
              <a:latin typeface="Trebuchet MS"/>
              <a:ea typeface="Trebuchet MS"/>
              <a:cs typeface="Trebuchet MS"/>
              <a:sym typeface="Trebuchet MS"/>
            </a:endParaRPr>
          </a:p>
        </p:txBody>
      </p:sp>
      <p:sp>
        <p:nvSpPr>
          <p:cNvPr id="39" name="Google Shape;39;p4"/>
          <p:cNvSpPr txBox="1">
            <a:spLocks noGrp="1"/>
          </p:cNvSpPr>
          <p:nvPr>
            <p:ph type="sldNum" idx="12"/>
          </p:nvPr>
        </p:nvSpPr>
        <p:spPr>
          <a:xfrm>
            <a:off x="6118955" y="4770662"/>
            <a:ext cx="543150" cy="2738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1" i="0" u="none" strike="noStrike" cap="none">
                <a:solidFill>
                  <a:schemeClr val="lt2"/>
                </a:solidFill>
                <a:latin typeface="Trebuchet MS"/>
                <a:ea typeface="Trebuchet MS"/>
                <a:cs typeface="Trebuchet MS"/>
                <a:sym typeface="Trebuchet MS"/>
              </a:defRPr>
            </a:lvl1pPr>
            <a:lvl2pPr marL="0" marR="0" lvl="1" indent="0" algn="r" rtl="0">
              <a:spcBef>
                <a:spcPts val="0"/>
              </a:spcBef>
              <a:buNone/>
              <a:defRPr sz="900" b="1" i="0" u="none" strike="noStrike" cap="none">
                <a:solidFill>
                  <a:schemeClr val="lt2"/>
                </a:solidFill>
                <a:latin typeface="Trebuchet MS"/>
                <a:ea typeface="Trebuchet MS"/>
                <a:cs typeface="Trebuchet MS"/>
                <a:sym typeface="Trebuchet MS"/>
              </a:defRPr>
            </a:lvl2pPr>
            <a:lvl3pPr marL="0" marR="0" lvl="2" indent="0" algn="r" rtl="0">
              <a:spcBef>
                <a:spcPts val="0"/>
              </a:spcBef>
              <a:buNone/>
              <a:defRPr sz="900" b="1" i="0" u="none" strike="noStrike" cap="none">
                <a:solidFill>
                  <a:schemeClr val="lt2"/>
                </a:solidFill>
                <a:latin typeface="Trebuchet MS"/>
                <a:ea typeface="Trebuchet MS"/>
                <a:cs typeface="Trebuchet MS"/>
                <a:sym typeface="Trebuchet MS"/>
              </a:defRPr>
            </a:lvl3pPr>
            <a:lvl4pPr marL="0" marR="0" lvl="3" indent="0" algn="r" rtl="0">
              <a:spcBef>
                <a:spcPts val="0"/>
              </a:spcBef>
              <a:buNone/>
              <a:defRPr sz="900" b="1" i="0" u="none" strike="noStrike" cap="none">
                <a:solidFill>
                  <a:schemeClr val="lt2"/>
                </a:solidFill>
                <a:latin typeface="Trebuchet MS"/>
                <a:ea typeface="Trebuchet MS"/>
                <a:cs typeface="Trebuchet MS"/>
                <a:sym typeface="Trebuchet MS"/>
              </a:defRPr>
            </a:lvl4pPr>
            <a:lvl5pPr marL="0" marR="0" lvl="4" indent="0" algn="r" rtl="0">
              <a:spcBef>
                <a:spcPts val="0"/>
              </a:spcBef>
              <a:buNone/>
              <a:defRPr sz="900" b="1" i="0" u="none" strike="noStrike" cap="none">
                <a:solidFill>
                  <a:schemeClr val="lt2"/>
                </a:solidFill>
                <a:latin typeface="Trebuchet MS"/>
                <a:ea typeface="Trebuchet MS"/>
                <a:cs typeface="Trebuchet MS"/>
                <a:sym typeface="Trebuchet MS"/>
              </a:defRPr>
            </a:lvl5pPr>
            <a:lvl6pPr marL="0" marR="0" lvl="5" indent="0" algn="r" rtl="0">
              <a:spcBef>
                <a:spcPts val="0"/>
              </a:spcBef>
              <a:buNone/>
              <a:defRPr sz="900" b="1" i="0" u="none" strike="noStrike" cap="none">
                <a:solidFill>
                  <a:schemeClr val="lt2"/>
                </a:solidFill>
                <a:latin typeface="Trebuchet MS"/>
                <a:ea typeface="Trebuchet MS"/>
                <a:cs typeface="Trebuchet MS"/>
                <a:sym typeface="Trebuchet MS"/>
              </a:defRPr>
            </a:lvl6pPr>
            <a:lvl7pPr marL="0" marR="0" lvl="6" indent="0" algn="r" rtl="0">
              <a:spcBef>
                <a:spcPts val="0"/>
              </a:spcBef>
              <a:buNone/>
              <a:defRPr sz="900" b="1" i="0" u="none" strike="noStrike" cap="none">
                <a:solidFill>
                  <a:schemeClr val="lt2"/>
                </a:solidFill>
                <a:latin typeface="Trebuchet MS"/>
                <a:ea typeface="Trebuchet MS"/>
                <a:cs typeface="Trebuchet MS"/>
                <a:sym typeface="Trebuchet MS"/>
              </a:defRPr>
            </a:lvl7pPr>
            <a:lvl8pPr marL="0" marR="0" lvl="7" indent="0" algn="r" rtl="0">
              <a:spcBef>
                <a:spcPts val="0"/>
              </a:spcBef>
              <a:buNone/>
              <a:defRPr sz="900" b="1" i="0" u="none" strike="noStrike" cap="none">
                <a:solidFill>
                  <a:schemeClr val="lt2"/>
                </a:solidFill>
                <a:latin typeface="Trebuchet MS"/>
                <a:ea typeface="Trebuchet MS"/>
                <a:cs typeface="Trebuchet MS"/>
                <a:sym typeface="Trebuchet MS"/>
              </a:defRPr>
            </a:lvl8pPr>
            <a:lvl9pPr marL="0" marR="0" lvl="8" indent="0" algn="r" rtl="0">
              <a:spcBef>
                <a:spcPts val="0"/>
              </a:spcBef>
              <a:buNone/>
              <a:defRPr sz="900" b="1" i="0" u="none" strike="noStrike" cap="none">
                <a:solidFill>
                  <a:schemeClr val="lt2"/>
                </a:solidFill>
                <a:latin typeface="Trebuchet MS"/>
                <a:ea typeface="Trebuchet MS"/>
                <a:cs typeface="Trebuchet MS"/>
                <a:sym typeface="Trebuchet MS"/>
              </a:defRPr>
            </a:lvl9pPr>
          </a:lstStyle>
          <a:p>
            <a:fld id="{00000000-1234-1234-1234-123412341234}" type="slidenum">
              <a:rPr lang="en-US" smtClean="0"/>
              <a:pPr/>
              <a:t>‹#›</a:t>
            </a:fld>
            <a:endParaRPr lang="en-US"/>
          </a:p>
        </p:txBody>
      </p:sp>
      <p:pic>
        <p:nvPicPr>
          <p:cNvPr id="40" name="Google Shape;40;p4"/>
          <p:cNvPicPr preferRelativeResize="0"/>
          <p:nvPr/>
        </p:nvPicPr>
        <p:blipFill rotWithShape="1">
          <a:blip r:embed="rId3">
            <a:alphaModFix/>
          </a:blip>
          <a:srcRect/>
          <a:stretch/>
        </p:blipFill>
        <p:spPr>
          <a:xfrm>
            <a:off x="171970" y="4724576"/>
            <a:ext cx="1109250" cy="366075"/>
          </a:xfrm>
          <a:prstGeom prst="rect">
            <a:avLst/>
          </a:prstGeom>
          <a:noFill/>
          <a:ln>
            <a:noFill/>
          </a:ln>
        </p:spPr>
      </p:pic>
      <p:sp>
        <p:nvSpPr>
          <p:cNvPr id="41" name="Google Shape;41;p4"/>
          <p:cNvSpPr txBox="1">
            <a:spLocks noGrp="1"/>
          </p:cNvSpPr>
          <p:nvPr>
            <p:ph type="title"/>
          </p:nvPr>
        </p:nvSpPr>
        <p:spPr>
          <a:xfrm>
            <a:off x="348583" y="61982"/>
            <a:ext cx="5894325" cy="802575"/>
          </a:xfrm>
          <a:prstGeom prst="rect">
            <a:avLst/>
          </a:prstGeom>
          <a:noFill/>
          <a:ln>
            <a:noFill/>
          </a:ln>
        </p:spPr>
        <p:txBody>
          <a:bodyPr spcFirstLastPara="1" wrap="square" lIns="91425" tIns="91425" rIns="91425" bIns="91425" anchor="ctr" anchorCtr="0"/>
          <a:lstStyle>
            <a:lvl1pPr marL="0" marR="0" lvl="0" indent="0" algn="ctr" rtl="0">
              <a:lnSpc>
                <a:spcPct val="103333"/>
              </a:lnSpc>
              <a:spcBef>
                <a:spcPts val="0"/>
              </a:spcBef>
              <a:spcAft>
                <a:spcPts val="0"/>
              </a:spcAft>
              <a:buClr>
                <a:schemeClr val="lt1"/>
              </a:buClr>
              <a:buSzPts val="1400"/>
              <a:buFont typeface="Trebuchet MS"/>
              <a:buNone/>
              <a:defRPr sz="2700" b="0" i="0" u="none" strike="noStrike" cap="none">
                <a:solidFill>
                  <a:schemeClr val="lt1"/>
                </a:solidFill>
                <a:latin typeface="Trebuchet MS"/>
                <a:ea typeface="Trebuchet MS"/>
                <a:cs typeface="Trebuchet MS"/>
                <a:sym typeface="Trebuchet MS"/>
              </a:defRPr>
            </a:lvl1pPr>
            <a:lvl2pPr lvl="1" indent="0" rtl="0">
              <a:spcBef>
                <a:spcPts val="0"/>
              </a:spcBef>
              <a:spcAft>
                <a:spcPts val="0"/>
              </a:spcAft>
              <a:buSzPts val="1400"/>
              <a:buNone/>
              <a:defRPr sz="1350"/>
            </a:lvl2pPr>
            <a:lvl3pPr lvl="2" indent="0" rtl="0">
              <a:spcBef>
                <a:spcPts val="0"/>
              </a:spcBef>
              <a:spcAft>
                <a:spcPts val="0"/>
              </a:spcAft>
              <a:buSzPts val="1400"/>
              <a:buNone/>
              <a:defRPr sz="1350"/>
            </a:lvl3pPr>
            <a:lvl4pPr lvl="3" indent="0" rtl="0">
              <a:spcBef>
                <a:spcPts val="0"/>
              </a:spcBef>
              <a:spcAft>
                <a:spcPts val="0"/>
              </a:spcAft>
              <a:buSzPts val="1400"/>
              <a:buNone/>
              <a:defRPr sz="1350"/>
            </a:lvl4pPr>
            <a:lvl5pPr lvl="4" indent="0" rtl="0">
              <a:spcBef>
                <a:spcPts val="0"/>
              </a:spcBef>
              <a:spcAft>
                <a:spcPts val="0"/>
              </a:spcAft>
              <a:buSzPts val="1400"/>
              <a:buNone/>
              <a:defRPr sz="1350"/>
            </a:lvl5pPr>
            <a:lvl6pPr lvl="5" indent="0" rtl="0">
              <a:spcBef>
                <a:spcPts val="0"/>
              </a:spcBef>
              <a:spcAft>
                <a:spcPts val="0"/>
              </a:spcAft>
              <a:buSzPts val="1400"/>
              <a:buNone/>
              <a:defRPr sz="1350"/>
            </a:lvl6pPr>
            <a:lvl7pPr lvl="6" indent="0" rtl="0">
              <a:spcBef>
                <a:spcPts val="0"/>
              </a:spcBef>
              <a:spcAft>
                <a:spcPts val="0"/>
              </a:spcAft>
              <a:buSzPts val="1400"/>
              <a:buNone/>
              <a:defRPr sz="1350"/>
            </a:lvl7pPr>
            <a:lvl8pPr lvl="7" indent="0" rtl="0">
              <a:spcBef>
                <a:spcPts val="0"/>
              </a:spcBef>
              <a:spcAft>
                <a:spcPts val="0"/>
              </a:spcAft>
              <a:buSzPts val="1400"/>
              <a:buNone/>
              <a:defRPr sz="1350"/>
            </a:lvl8pPr>
            <a:lvl9pPr lvl="8" indent="0" rtl="0">
              <a:spcBef>
                <a:spcPts val="0"/>
              </a:spcBef>
              <a:spcAft>
                <a:spcPts val="0"/>
              </a:spcAft>
              <a:buSzPts val="1400"/>
              <a:buNone/>
              <a:defRPr sz="1350"/>
            </a:lvl9pPr>
          </a:lstStyle>
          <a:p>
            <a:endParaRPr/>
          </a:p>
        </p:txBody>
      </p:sp>
    </p:spTree>
    <p:extLst>
      <p:ext uri="{BB962C8B-B14F-4D97-AF65-F5344CB8AC3E}">
        <p14:creationId xmlns:p14="http://schemas.microsoft.com/office/powerpoint/2010/main" val="1720312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42900" y="205978"/>
            <a:ext cx="6172200" cy="8574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Clr>
                <a:schemeClr val="dk1"/>
              </a:buClr>
              <a:buSzPts val="1400"/>
              <a:buFont typeface="Trebuchet MS"/>
              <a:buNone/>
              <a:defRPr sz="4400" b="0" i="0" u="none" strike="noStrike" cap="none">
                <a:solidFill>
                  <a:schemeClr val="dk1"/>
                </a:solidFill>
                <a:latin typeface="Trebuchet MS"/>
                <a:ea typeface="Trebuchet MS"/>
                <a:cs typeface="Trebuchet MS"/>
                <a:sym typeface="Trebuchet MS"/>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342900" y="1200150"/>
            <a:ext cx="6172200" cy="3394500"/>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Trebuchet MS"/>
                <a:ea typeface="Trebuchet MS"/>
                <a:cs typeface="Trebuchet MS"/>
                <a:sym typeface="Trebuchet MS"/>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Trebuchet MS"/>
                <a:ea typeface="Trebuchet MS"/>
                <a:cs typeface="Trebuchet MS"/>
                <a:sym typeface="Trebuchet MS"/>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Trebuchet MS"/>
                <a:ea typeface="Trebuchet MS"/>
                <a:cs typeface="Trebuchet MS"/>
                <a:sym typeface="Trebuchet MS"/>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Trebuchet MS"/>
                <a:ea typeface="Trebuchet MS"/>
                <a:cs typeface="Trebuchet MS"/>
                <a:sym typeface="Trebuchet MS"/>
              </a:defRPr>
            </a:lvl9pPr>
          </a:lstStyle>
          <a:p>
            <a:endParaRPr/>
          </a:p>
        </p:txBody>
      </p:sp>
      <p:sp>
        <p:nvSpPr>
          <p:cNvPr id="53" name="Google Shape;53;p13"/>
          <p:cNvSpPr txBox="1">
            <a:spLocks noGrp="1"/>
          </p:cNvSpPr>
          <p:nvPr>
            <p:ph type="dt" idx="10"/>
          </p:nvPr>
        </p:nvSpPr>
        <p:spPr>
          <a:xfrm>
            <a:off x="342900" y="4767263"/>
            <a:ext cx="1600200" cy="2739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900" b="0" i="0" u="none" strike="noStrike" cap="none">
                <a:solidFill>
                  <a:srgbClr val="989899"/>
                </a:solidFill>
                <a:latin typeface="Trebuchet MS"/>
                <a:ea typeface="Trebuchet MS"/>
                <a:cs typeface="Trebuchet MS"/>
                <a:sym typeface="Trebuchet MS"/>
              </a:defRPr>
            </a:lvl1pPr>
            <a:lvl2pPr marL="342900" marR="0" lvl="1" indent="0"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2pPr>
            <a:lvl3pPr marL="685800" marR="0" lvl="2" indent="0"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3pPr>
            <a:lvl4pPr marL="1028700" marR="0" lvl="3" indent="0"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4pPr>
            <a:lvl5pPr marL="1371600" marR="0" lvl="4" indent="0"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5pPr>
            <a:lvl6pPr marL="1714500" marR="0" lvl="5" indent="0"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6pPr>
            <a:lvl7pPr marL="2057400" marR="0" lvl="6" indent="0"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7pPr>
            <a:lvl8pPr marL="2400300" marR="0" lvl="7" indent="0"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8pPr>
            <a:lvl9pPr marL="2743200" marR="0" lvl="8" indent="0"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9pPr>
          </a:lstStyle>
          <a:p>
            <a:endParaRPr/>
          </a:p>
        </p:txBody>
      </p:sp>
      <p:sp>
        <p:nvSpPr>
          <p:cNvPr id="54" name="Google Shape;54;p13"/>
          <p:cNvSpPr txBox="1">
            <a:spLocks noGrp="1"/>
          </p:cNvSpPr>
          <p:nvPr>
            <p:ph type="ftr" idx="11"/>
          </p:nvPr>
        </p:nvSpPr>
        <p:spPr>
          <a:xfrm>
            <a:off x="2343150" y="4767263"/>
            <a:ext cx="2171700" cy="2739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900" b="0" i="0" u="none" strike="noStrike" cap="none">
                <a:solidFill>
                  <a:srgbClr val="989899"/>
                </a:solidFill>
                <a:latin typeface="Trebuchet MS"/>
                <a:ea typeface="Trebuchet MS"/>
                <a:cs typeface="Trebuchet MS"/>
                <a:sym typeface="Trebuchet MS"/>
              </a:defRPr>
            </a:lvl1pPr>
            <a:lvl2pPr marL="342900" marR="0" lvl="1" indent="0"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2pPr>
            <a:lvl3pPr marL="685800" marR="0" lvl="2" indent="0"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3pPr>
            <a:lvl4pPr marL="1028700" marR="0" lvl="3" indent="0"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4pPr>
            <a:lvl5pPr marL="1371600" marR="0" lvl="4" indent="0"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5pPr>
            <a:lvl6pPr marL="1714500" marR="0" lvl="5" indent="0"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6pPr>
            <a:lvl7pPr marL="2057400" marR="0" lvl="6" indent="0"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7pPr>
            <a:lvl8pPr marL="2400300" marR="0" lvl="7" indent="0"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8pPr>
            <a:lvl9pPr marL="2743200" marR="0" lvl="8" indent="0" algn="l" rtl="0">
              <a:spcBef>
                <a:spcPts val="0"/>
              </a:spcBef>
              <a:spcAft>
                <a:spcPts val="0"/>
              </a:spcAft>
              <a:buSzPts val="1400"/>
              <a:buNone/>
              <a:defRPr sz="1350" b="0" i="0" u="none" strike="noStrike" cap="none">
                <a:solidFill>
                  <a:schemeClr val="dk1"/>
                </a:solidFill>
                <a:latin typeface="Trebuchet MS"/>
                <a:ea typeface="Trebuchet MS"/>
                <a:cs typeface="Trebuchet MS"/>
                <a:sym typeface="Trebuchet MS"/>
              </a:defRPr>
            </a:lvl9pPr>
          </a:lstStyle>
          <a:p>
            <a:endParaRPr/>
          </a:p>
        </p:txBody>
      </p:sp>
      <p:sp>
        <p:nvSpPr>
          <p:cNvPr id="55" name="Google Shape;55;p13"/>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989899"/>
                </a:solidFill>
                <a:latin typeface="Trebuchet MS"/>
                <a:ea typeface="Trebuchet MS"/>
                <a:cs typeface="Trebuchet MS"/>
                <a:sym typeface="Trebuchet MS"/>
              </a:defRPr>
            </a:lvl1pPr>
            <a:lvl2pPr marL="0" marR="0" lvl="1" indent="0" algn="r" rtl="0">
              <a:spcBef>
                <a:spcPts val="0"/>
              </a:spcBef>
              <a:buNone/>
              <a:defRPr sz="900" b="0" i="0" u="none" strike="noStrike" cap="none">
                <a:solidFill>
                  <a:srgbClr val="989899"/>
                </a:solidFill>
                <a:latin typeface="Trebuchet MS"/>
                <a:ea typeface="Trebuchet MS"/>
                <a:cs typeface="Trebuchet MS"/>
                <a:sym typeface="Trebuchet MS"/>
              </a:defRPr>
            </a:lvl2pPr>
            <a:lvl3pPr marL="0" marR="0" lvl="2" indent="0" algn="r" rtl="0">
              <a:spcBef>
                <a:spcPts val="0"/>
              </a:spcBef>
              <a:buNone/>
              <a:defRPr sz="900" b="0" i="0" u="none" strike="noStrike" cap="none">
                <a:solidFill>
                  <a:srgbClr val="989899"/>
                </a:solidFill>
                <a:latin typeface="Trebuchet MS"/>
                <a:ea typeface="Trebuchet MS"/>
                <a:cs typeface="Trebuchet MS"/>
                <a:sym typeface="Trebuchet MS"/>
              </a:defRPr>
            </a:lvl3pPr>
            <a:lvl4pPr marL="0" marR="0" lvl="3" indent="0" algn="r" rtl="0">
              <a:spcBef>
                <a:spcPts val="0"/>
              </a:spcBef>
              <a:buNone/>
              <a:defRPr sz="900" b="0" i="0" u="none" strike="noStrike" cap="none">
                <a:solidFill>
                  <a:srgbClr val="989899"/>
                </a:solidFill>
                <a:latin typeface="Trebuchet MS"/>
                <a:ea typeface="Trebuchet MS"/>
                <a:cs typeface="Trebuchet MS"/>
                <a:sym typeface="Trebuchet MS"/>
              </a:defRPr>
            </a:lvl4pPr>
            <a:lvl5pPr marL="0" marR="0" lvl="4" indent="0" algn="r" rtl="0">
              <a:spcBef>
                <a:spcPts val="0"/>
              </a:spcBef>
              <a:buNone/>
              <a:defRPr sz="900" b="0" i="0" u="none" strike="noStrike" cap="none">
                <a:solidFill>
                  <a:srgbClr val="989899"/>
                </a:solidFill>
                <a:latin typeface="Trebuchet MS"/>
                <a:ea typeface="Trebuchet MS"/>
                <a:cs typeface="Trebuchet MS"/>
                <a:sym typeface="Trebuchet MS"/>
              </a:defRPr>
            </a:lvl5pPr>
            <a:lvl6pPr marL="0" marR="0" lvl="5" indent="0" algn="r" rtl="0">
              <a:spcBef>
                <a:spcPts val="0"/>
              </a:spcBef>
              <a:buNone/>
              <a:defRPr sz="900" b="0" i="0" u="none" strike="noStrike" cap="none">
                <a:solidFill>
                  <a:srgbClr val="989899"/>
                </a:solidFill>
                <a:latin typeface="Trebuchet MS"/>
                <a:ea typeface="Trebuchet MS"/>
                <a:cs typeface="Trebuchet MS"/>
                <a:sym typeface="Trebuchet MS"/>
              </a:defRPr>
            </a:lvl6pPr>
            <a:lvl7pPr marL="0" marR="0" lvl="6" indent="0" algn="r" rtl="0">
              <a:spcBef>
                <a:spcPts val="0"/>
              </a:spcBef>
              <a:buNone/>
              <a:defRPr sz="900" b="0" i="0" u="none" strike="noStrike" cap="none">
                <a:solidFill>
                  <a:srgbClr val="989899"/>
                </a:solidFill>
                <a:latin typeface="Trebuchet MS"/>
                <a:ea typeface="Trebuchet MS"/>
                <a:cs typeface="Trebuchet MS"/>
                <a:sym typeface="Trebuchet MS"/>
              </a:defRPr>
            </a:lvl7pPr>
            <a:lvl8pPr marL="0" marR="0" lvl="7" indent="0" algn="r" rtl="0">
              <a:spcBef>
                <a:spcPts val="0"/>
              </a:spcBef>
              <a:buNone/>
              <a:defRPr sz="900" b="0" i="0" u="none" strike="noStrike" cap="none">
                <a:solidFill>
                  <a:srgbClr val="989899"/>
                </a:solidFill>
                <a:latin typeface="Trebuchet MS"/>
                <a:ea typeface="Trebuchet MS"/>
                <a:cs typeface="Trebuchet MS"/>
                <a:sym typeface="Trebuchet MS"/>
              </a:defRPr>
            </a:lvl8pPr>
            <a:lvl9pPr marL="0" marR="0" lvl="8" indent="0" algn="r" rtl="0">
              <a:spcBef>
                <a:spcPts val="0"/>
              </a:spcBef>
              <a:buNone/>
              <a:defRPr sz="900" b="0" i="0" u="none" strike="noStrike" cap="none">
                <a:solidFill>
                  <a:srgbClr val="989899"/>
                </a:solidFill>
                <a:latin typeface="Trebuchet MS"/>
                <a:ea typeface="Trebuchet MS"/>
                <a:cs typeface="Trebuchet MS"/>
                <a:sym typeface="Trebuchet MS"/>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59" r:id="rId1"/>
    <p:sldLayoutId id="2147483662" r:id="rId2"/>
    <p:sldLayoutId id="2147483663" r:id="rId3"/>
    <p:sldLayoutId id="2147483664" r:id="rId4"/>
    <p:sldLayoutId id="2147483665" r:id="rId5"/>
    <p:sldLayoutId id="2147483666" r:id="rId6"/>
    <p:sldLayoutId id="2147483668" r:id="rId7"/>
    <p:sldLayoutId id="2147483671" r:id="rId8"/>
    <p:sldLayoutId id="2147483672" r:id="rId9"/>
    <p:sldLayoutId id="2147483673"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57.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mailto:supplychain@jsi.com" TargetMode="Externa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jpe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3.jpe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8.png"/><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69.png"/><Relationship Id="rId7"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75.png"/><Relationship Id="rId7" Type="http://schemas.openxmlformats.org/officeDocument/2006/relationships/image" Target="../media/image12.svg"/><Relationship Id="rId2" Type="http://schemas.openxmlformats.org/officeDocument/2006/relationships/image" Target="../media/image73.png"/><Relationship Id="rId1" Type="http://schemas.openxmlformats.org/officeDocument/2006/relationships/slideLayout" Target="../slideLayouts/slideLayout4.xml"/><Relationship Id="rId6" Type="http://schemas.openxmlformats.org/officeDocument/2006/relationships/image" Target="../media/image74.png"/><Relationship Id="rId11" Type="http://schemas.openxmlformats.org/officeDocument/2006/relationships/image" Target="../media/image76.png"/><Relationship Id="rId5" Type="http://schemas.openxmlformats.org/officeDocument/2006/relationships/image" Target="../media/image10.svg"/><Relationship Id="rId10" Type="http://schemas.openxmlformats.org/officeDocument/2006/relationships/image" Target="../media/image57.png"/><Relationship Id="rId9" Type="http://schemas.openxmlformats.org/officeDocument/2006/relationships/image" Target="../media/image14.sv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7.png"/><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svg"/><Relationship Id="rId3" Type="http://schemas.openxmlformats.org/officeDocument/2006/relationships/image" Target="../media/image78.png"/><Relationship Id="rId7" Type="http://schemas.openxmlformats.org/officeDocument/2006/relationships/image" Target="../media/image79.png"/><Relationship Id="rId12" Type="http://schemas.openxmlformats.org/officeDocument/2006/relationships/image" Target="../media/image82.png"/><Relationship Id="rId2" Type="http://schemas.openxmlformats.org/officeDocument/2006/relationships/notesSlide" Target="../notesSlides/notesSlide25.xml"/><Relationship Id="rId16"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image" Target="../media/image17.svg"/><Relationship Id="rId11" Type="http://schemas.openxmlformats.org/officeDocument/2006/relationships/image" Target="../media/image22.svg"/><Relationship Id="rId15" Type="http://schemas.openxmlformats.org/officeDocument/2006/relationships/image" Target="../media/image57.png"/><Relationship Id="rId10" Type="http://schemas.openxmlformats.org/officeDocument/2006/relationships/image" Target="../media/image81.png"/><Relationship Id="rId9" Type="http://schemas.openxmlformats.org/officeDocument/2006/relationships/image" Target="../media/image80.png"/><Relationship Id="rId14"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hyperlink" Target="mailto:info@villagereach.org"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57.png"/><Relationship Id="rId4" Type="http://schemas.openxmlformats.org/officeDocument/2006/relationships/hyperlink" Target="mailto:brandon.bowersox-johnson@villagereach.org"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image" Target="../media/image84.tiff"/><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86.tiff"/></Relationships>
</file>

<file path=ppt/slides/_rels/slide38.xml.rels><?xml version="1.0" encoding="UTF-8" standalone="yes"?>
<Relationships xmlns="http://schemas.openxmlformats.org/package/2006/relationships"><Relationship Id="rId3" Type="http://schemas.openxmlformats.org/officeDocument/2006/relationships/image" Target="../media/image84.tiff"/><Relationship Id="rId7" Type="http://schemas.openxmlformats.org/officeDocument/2006/relationships/image" Target="../media/image90.jpg"/><Relationship Id="rId2" Type="http://schemas.openxmlformats.org/officeDocument/2006/relationships/image" Target="../media/image87.png"/><Relationship Id="rId1" Type="http://schemas.openxmlformats.org/officeDocument/2006/relationships/slideLayout" Target="../slideLayouts/slideLayout4.xml"/><Relationship Id="rId6" Type="http://schemas.openxmlformats.org/officeDocument/2006/relationships/image" Target="../media/image89.png"/><Relationship Id="rId5" Type="http://schemas.openxmlformats.org/officeDocument/2006/relationships/image" Target="../media/image57.pn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jp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jpg"/><Relationship Id="rId2" Type="http://schemas.openxmlformats.org/officeDocument/2006/relationships/notesSlide" Target="../notesSlides/notesSlide4.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8.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g"/><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jp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hyperlink" Target="mailto:gbhattacharya@clintonhealthaccess.org"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84.tiff"/><Relationship Id="rId4" Type="http://schemas.openxmlformats.org/officeDocument/2006/relationships/hyperlink" Target="mailto:schoudhury@clintonhealthaccess.or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image" Target="../media/image92.jpeg"/></Relationships>
</file>

<file path=ppt/slides/_rels/slide4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94.png"/><Relationship Id="rId4" Type="http://schemas.openxmlformats.org/officeDocument/2006/relationships/image" Target="../media/image57.png"/></Relationships>
</file>

<file path=ppt/slides/_rels/slide43.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96.png"/><Relationship Id="rId7"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44.xml.rels><?xml version="1.0" encoding="UTF-8" standalone="yes"?>
<Relationships xmlns="http://schemas.openxmlformats.org/package/2006/relationships"><Relationship Id="rId3" Type="http://schemas.openxmlformats.org/officeDocument/2006/relationships/hyperlink" Target="mailto:ccrosby@ona.io"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94.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100.png"/><Relationship Id="rId4"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32.png"/></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102.jpeg"/></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103.jpeg"/></Relationships>
</file>

<file path=ppt/slides/_rels/slide5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media/image106.png"/><Relationship Id="rId5" Type="http://schemas.openxmlformats.org/officeDocument/2006/relationships/hyperlink" Target="https://www.youtube.com/watch?v=Yu8q4RZOH_k" TargetMode="External"/><Relationship Id="rId4" Type="http://schemas.openxmlformats.org/officeDocument/2006/relationships/image" Target="../media/image105.png"/></Relationships>
</file>

<file path=ppt/slides/_rels/slide5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sldNum" idx="12"/>
          </p:nvPr>
        </p:nvSpPr>
        <p:spPr>
          <a:xfrm>
            <a:off x="6118955" y="4220934"/>
            <a:ext cx="543150" cy="205425"/>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1</a:t>
            </a:fld>
            <a:endParaRPr/>
          </a:p>
        </p:txBody>
      </p:sp>
      <p:pic>
        <p:nvPicPr>
          <p:cNvPr id="129" name="Google Shape;129;p24"/>
          <p:cNvPicPr preferRelativeResize="0"/>
          <p:nvPr/>
        </p:nvPicPr>
        <p:blipFill rotWithShape="1">
          <a:blip r:embed="rId3">
            <a:alphaModFix/>
          </a:blip>
          <a:srcRect l="17620"/>
          <a:stretch/>
        </p:blipFill>
        <p:spPr>
          <a:xfrm>
            <a:off x="-16525" y="7816"/>
            <a:ext cx="6874523" cy="4662054"/>
          </a:xfrm>
          <a:prstGeom prst="rect">
            <a:avLst/>
          </a:prstGeom>
          <a:noFill/>
          <a:ln>
            <a:noFill/>
          </a:ln>
        </p:spPr>
      </p:pic>
      <p:pic>
        <p:nvPicPr>
          <p:cNvPr id="130" name="Google Shape;130;p24"/>
          <p:cNvPicPr preferRelativeResize="0"/>
          <p:nvPr/>
        </p:nvPicPr>
        <p:blipFill rotWithShape="1">
          <a:blip r:embed="rId4">
            <a:alphaModFix/>
          </a:blip>
          <a:srcRect/>
          <a:stretch/>
        </p:blipFill>
        <p:spPr>
          <a:xfrm>
            <a:off x="1540896" y="1270181"/>
            <a:ext cx="3214688" cy="1060847"/>
          </a:xfrm>
          <a:prstGeom prst="rect">
            <a:avLst/>
          </a:prstGeom>
          <a:noFill/>
          <a:ln>
            <a:noFill/>
          </a:ln>
        </p:spPr>
      </p:pic>
      <p:sp>
        <p:nvSpPr>
          <p:cNvPr id="2" name="Rectangle 1"/>
          <p:cNvSpPr/>
          <p:nvPr/>
        </p:nvSpPr>
        <p:spPr>
          <a:xfrm>
            <a:off x="500184" y="2331028"/>
            <a:ext cx="5517662" cy="1323439"/>
          </a:xfrm>
          <a:prstGeom prst="rect">
            <a:avLst/>
          </a:prstGeom>
        </p:spPr>
        <p:txBody>
          <a:bodyPr wrap="square">
            <a:spAutoFit/>
          </a:bodyPr>
          <a:lstStyle/>
          <a:p>
            <a:pPr algn="ctr"/>
            <a:r>
              <a:rPr lang="en-US" sz="2000" b="1" dirty="0">
                <a:solidFill>
                  <a:schemeClr val="bg1"/>
                </a:solidFill>
                <a:latin typeface="Lato" panose="020B0604020202020204" charset="0"/>
              </a:rPr>
              <a:t>Open Source LMIS for </a:t>
            </a:r>
            <a:endParaRPr lang="en-US" sz="2000" dirty="0">
              <a:solidFill>
                <a:schemeClr val="bg1"/>
              </a:solidFill>
            </a:endParaRPr>
          </a:p>
          <a:p>
            <a:pPr algn="ctr"/>
            <a:r>
              <a:rPr lang="en-US" sz="2000" b="1" dirty="0">
                <a:solidFill>
                  <a:schemeClr val="bg1"/>
                </a:solidFill>
                <a:latin typeface="Lato" panose="020B0604020202020204" charset="0"/>
              </a:rPr>
              <a:t>Streamlined Supply Chain Management </a:t>
            </a:r>
            <a:r>
              <a:rPr lang="en-US" sz="1800" b="1" dirty="0">
                <a:solidFill>
                  <a:schemeClr val="bg1"/>
                </a:solidFill>
                <a:latin typeface="Lato" panose="020B0604020202020204" charset="0"/>
              </a:rPr>
              <a:t> </a:t>
            </a:r>
            <a:endParaRPr lang="en-US" sz="2000" dirty="0">
              <a:solidFill>
                <a:schemeClr val="bg1"/>
              </a:solidFill>
            </a:endParaRPr>
          </a:p>
          <a:p>
            <a:r>
              <a:rPr lang="en-US" sz="2000" dirty="0">
                <a:solidFill>
                  <a:schemeClr val="bg1"/>
                </a:solidFill>
              </a:rPr>
              <a:t/>
            </a:r>
            <a:br>
              <a:rPr lang="en-US" sz="2000" dirty="0">
                <a:solidFill>
                  <a:schemeClr val="bg1"/>
                </a:solidFill>
              </a:rPr>
            </a:br>
            <a:endParaRPr lang="en-IE" sz="20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37"/>
          <p:cNvSpPr txBox="1">
            <a:spLocks noGrp="1"/>
          </p:cNvSpPr>
          <p:nvPr>
            <p:ph type="title"/>
          </p:nvPr>
        </p:nvSpPr>
        <p:spPr>
          <a:xfrm>
            <a:off x="348583" y="61982"/>
            <a:ext cx="5894325" cy="802575"/>
          </a:xfrm>
          <a:prstGeom prst="rect">
            <a:avLst/>
          </a:prstGeom>
        </p:spPr>
        <p:txBody>
          <a:bodyPr spcFirstLastPara="1" wrap="square" lIns="68569" tIns="68569" rIns="68569" bIns="68569" anchor="ctr" anchorCtr="0">
            <a:noAutofit/>
          </a:bodyPr>
          <a:lstStyle/>
          <a:p>
            <a:pPr algn="ctr"/>
            <a:r>
              <a:rPr lang="en-US" dirty="0"/>
              <a:t>Improve data quality</a:t>
            </a:r>
            <a:endParaRPr dirty="0"/>
          </a:p>
        </p:txBody>
      </p:sp>
      <p:sp>
        <p:nvSpPr>
          <p:cNvPr id="324" name="Google Shape;324;p37"/>
          <p:cNvSpPr txBox="1">
            <a:spLocks noGrp="1"/>
          </p:cNvSpPr>
          <p:nvPr>
            <p:ph type="sldNum" idx="12"/>
          </p:nvPr>
        </p:nvSpPr>
        <p:spPr>
          <a:xfrm>
            <a:off x="6118955" y="4770662"/>
            <a:ext cx="543150" cy="273825"/>
          </a:xfrm>
          <a:prstGeom prst="rect">
            <a:avLst/>
          </a:prstGeom>
        </p:spPr>
        <p:txBody>
          <a:bodyPr spcFirstLastPara="1" wrap="square" lIns="68569" tIns="34275" rIns="68569" bIns="34275" anchor="ctr" anchorCtr="0">
            <a:noAutofit/>
          </a:bodyPr>
          <a:lstStyle/>
          <a:p>
            <a:fld id="{00000000-1234-1234-1234-123412341234}" type="slidenum">
              <a:rPr lang="en-US"/>
              <a:pPr/>
              <a:t>10</a:t>
            </a:fld>
            <a:endParaRPr/>
          </a:p>
        </p:txBody>
      </p:sp>
      <p:sp>
        <p:nvSpPr>
          <p:cNvPr id="325" name="Google Shape;325;p37"/>
          <p:cNvSpPr txBox="1">
            <a:spLocks noGrp="1"/>
          </p:cNvSpPr>
          <p:nvPr>
            <p:ph type="body" idx="1"/>
          </p:nvPr>
        </p:nvSpPr>
        <p:spPr>
          <a:xfrm>
            <a:off x="342900" y="1104585"/>
            <a:ext cx="6172200" cy="3329325"/>
          </a:xfrm>
          <a:prstGeom prst="rect">
            <a:avLst/>
          </a:prstGeom>
        </p:spPr>
        <p:txBody>
          <a:bodyPr spcFirstLastPara="1" wrap="square" lIns="68569" tIns="68569" rIns="68569" bIns="68569" anchor="t" anchorCtr="0">
            <a:noAutofit/>
          </a:bodyPr>
          <a:lstStyle/>
          <a:p>
            <a:pPr marL="0" indent="0">
              <a:buNone/>
            </a:pPr>
            <a:r>
              <a:rPr lang="en-US" dirty="0"/>
              <a:t>Data validations and easy to read errors to support users when entering data.</a:t>
            </a:r>
            <a:endParaRPr dirty="0"/>
          </a:p>
          <a:p>
            <a:pPr marL="0" indent="0">
              <a:buNone/>
            </a:pPr>
            <a:endParaRPr dirty="0"/>
          </a:p>
        </p:txBody>
      </p:sp>
      <p:pic>
        <p:nvPicPr>
          <p:cNvPr id="326" name="Google Shape;326;p37"/>
          <p:cNvPicPr preferRelativeResize="0"/>
          <p:nvPr/>
        </p:nvPicPr>
        <p:blipFill rotWithShape="1">
          <a:blip r:embed="rId3">
            <a:alphaModFix/>
          </a:blip>
          <a:srcRect t="44607"/>
          <a:stretch/>
        </p:blipFill>
        <p:spPr>
          <a:xfrm>
            <a:off x="0" y="2235200"/>
            <a:ext cx="6858002" cy="1839790"/>
          </a:xfrm>
          <a:prstGeom prst="rect">
            <a:avLst/>
          </a:prstGeom>
          <a:noFill/>
          <a:ln w="28575" cap="flat" cmpd="sng">
            <a:solidFill>
              <a:schemeClr val="tx1">
                <a:lumMod val="50000"/>
              </a:schemeClr>
            </a:solidFill>
            <a:prstDash val="solid"/>
            <a:round/>
            <a:headEnd type="none" w="sm" len="sm"/>
            <a:tailEnd type="none" w="sm" len="sm"/>
          </a:ln>
        </p:spPr>
      </p:pic>
      <p:sp>
        <p:nvSpPr>
          <p:cNvPr id="6" name="Left Arrow 5"/>
          <p:cNvSpPr/>
          <p:nvPr/>
        </p:nvSpPr>
        <p:spPr>
          <a:xfrm rot="16200000" flipV="1">
            <a:off x="2626212" y="2036767"/>
            <a:ext cx="892110" cy="360430"/>
          </a:xfrm>
          <a:prstGeom prst="leftArrow">
            <a:avLst>
              <a:gd name="adj1" fmla="val 52883"/>
              <a:gd name="adj2" fmla="val 50000"/>
            </a:avLst>
          </a:prstGeom>
          <a:solidFill>
            <a:schemeClr val="accent1"/>
          </a:solid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4490473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6"/>
          <p:cNvSpPr txBox="1">
            <a:spLocks noGrp="1"/>
          </p:cNvSpPr>
          <p:nvPr>
            <p:ph type="title"/>
          </p:nvPr>
        </p:nvSpPr>
        <p:spPr>
          <a:xfrm>
            <a:off x="348583" y="61982"/>
            <a:ext cx="5894325" cy="802575"/>
          </a:xfrm>
          <a:prstGeom prst="rect">
            <a:avLst/>
          </a:prstGeom>
        </p:spPr>
        <p:txBody>
          <a:bodyPr spcFirstLastPara="1" wrap="square" lIns="68569" tIns="68569" rIns="68569" bIns="68569" anchor="ctr" anchorCtr="0">
            <a:noAutofit/>
          </a:bodyPr>
          <a:lstStyle/>
          <a:p>
            <a:pPr algn="ctr"/>
            <a:r>
              <a:rPr lang="en-US" dirty="0">
                <a:latin typeface="Lato"/>
                <a:ea typeface="Lato"/>
                <a:cs typeface="Lato"/>
                <a:sym typeface="Lato"/>
              </a:rPr>
              <a:t>OpenLMIS Features</a:t>
            </a:r>
            <a:endParaRPr dirty="0">
              <a:latin typeface="Lato"/>
              <a:ea typeface="Lato"/>
              <a:cs typeface="Lato"/>
              <a:sym typeface="Lato"/>
            </a:endParaRPr>
          </a:p>
        </p:txBody>
      </p:sp>
      <p:sp>
        <p:nvSpPr>
          <p:cNvPr id="452" name="Google Shape;452;p46"/>
          <p:cNvSpPr txBox="1">
            <a:spLocks noGrp="1"/>
          </p:cNvSpPr>
          <p:nvPr>
            <p:ph type="sldNum" idx="12"/>
          </p:nvPr>
        </p:nvSpPr>
        <p:spPr>
          <a:xfrm>
            <a:off x="6118955" y="4770662"/>
            <a:ext cx="543150" cy="273825"/>
          </a:xfrm>
          <a:prstGeom prst="rect">
            <a:avLst/>
          </a:prstGeom>
        </p:spPr>
        <p:txBody>
          <a:bodyPr spcFirstLastPara="1" wrap="square" lIns="68569" tIns="34275" rIns="68569" bIns="34275" anchor="ctr" anchorCtr="0">
            <a:noAutofit/>
          </a:bodyPr>
          <a:lstStyle/>
          <a:p>
            <a:fld id="{00000000-1234-1234-1234-123412341234}" type="slidenum">
              <a:rPr lang="en-US"/>
              <a:pPr/>
              <a:t>11</a:t>
            </a:fld>
            <a:endParaRPr/>
          </a:p>
        </p:txBody>
      </p:sp>
      <p:pic>
        <p:nvPicPr>
          <p:cNvPr id="453" name="Google Shape;453;p46"/>
          <p:cNvPicPr preferRelativeResize="0"/>
          <p:nvPr/>
        </p:nvPicPr>
        <p:blipFill>
          <a:blip r:embed="rId3">
            <a:alphaModFix/>
          </a:blip>
          <a:stretch>
            <a:fillRect/>
          </a:stretch>
        </p:blipFill>
        <p:spPr>
          <a:xfrm>
            <a:off x="102056" y="2113004"/>
            <a:ext cx="3386814" cy="1181576"/>
          </a:xfrm>
          <a:prstGeom prst="rect">
            <a:avLst/>
          </a:prstGeom>
          <a:noFill/>
          <a:ln>
            <a:noFill/>
          </a:ln>
        </p:spPr>
      </p:pic>
      <p:pic>
        <p:nvPicPr>
          <p:cNvPr id="454" name="Google Shape;454;p46"/>
          <p:cNvPicPr preferRelativeResize="0"/>
          <p:nvPr/>
        </p:nvPicPr>
        <p:blipFill rotWithShape="1">
          <a:blip r:embed="rId4">
            <a:alphaModFix/>
          </a:blip>
          <a:srcRect r="-1553"/>
          <a:stretch/>
        </p:blipFill>
        <p:spPr>
          <a:xfrm>
            <a:off x="3336628" y="3224455"/>
            <a:ext cx="3411995" cy="1181569"/>
          </a:xfrm>
          <a:prstGeom prst="rect">
            <a:avLst/>
          </a:prstGeom>
          <a:noFill/>
          <a:ln>
            <a:noFill/>
          </a:ln>
        </p:spPr>
      </p:pic>
      <p:pic>
        <p:nvPicPr>
          <p:cNvPr id="455" name="Google Shape;455;p46"/>
          <p:cNvPicPr preferRelativeResize="0"/>
          <p:nvPr/>
        </p:nvPicPr>
        <p:blipFill>
          <a:blip r:embed="rId5">
            <a:alphaModFix/>
          </a:blip>
          <a:stretch>
            <a:fillRect/>
          </a:stretch>
        </p:blipFill>
        <p:spPr>
          <a:xfrm>
            <a:off x="3336628" y="2060443"/>
            <a:ext cx="3427186" cy="1248394"/>
          </a:xfrm>
          <a:prstGeom prst="rect">
            <a:avLst/>
          </a:prstGeom>
          <a:noFill/>
          <a:ln>
            <a:noFill/>
          </a:ln>
        </p:spPr>
      </p:pic>
      <p:pic>
        <p:nvPicPr>
          <p:cNvPr id="456" name="Google Shape;456;p46"/>
          <p:cNvPicPr preferRelativeResize="0"/>
          <p:nvPr/>
        </p:nvPicPr>
        <p:blipFill rotWithShape="1">
          <a:blip r:embed="rId6">
            <a:alphaModFix/>
          </a:blip>
          <a:srcRect r="2391"/>
          <a:stretch/>
        </p:blipFill>
        <p:spPr>
          <a:xfrm>
            <a:off x="3386031" y="922526"/>
            <a:ext cx="3439259" cy="1228163"/>
          </a:xfrm>
          <a:prstGeom prst="rect">
            <a:avLst/>
          </a:prstGeom>
          <a:noFill/>
          <a:ln>
            <a:noFill/>
          </a:ln>
        </p:spPr>
      </p:pic>
      <p:pic>
        <p:nvPicPr>
          <p:cNvPr id="457" name="Google Shape;457;p46"/>
          <p:cNvPicPr preferRelativeResize="0"/>
          <p:nvPr/>
        </p:nvPicPr>
        <p:blipFill>
          <a:blip r:embed="rId7">
            <a:alphaModFix/>
          </a:blip>
          <a:stretch>
            <a:fillRect/>
          </a:stretch>
        </p:blipFill>
        <p:spPr>
          <a:xfrm>
            <a:off x="143419" y="3225468"/>
            <a:ext cx="3386813" cy="1180556"/>
          </a:xfrm>
          <a:prstGeom prst="rect">
            <a:avLst/>
          </a:prstGeom>
          <a:noFill/>
          <a:ln>
            <a:noFill/>
          </a:ln>
        </p:spPr>
      </p:pic>
      <p:sp>
        <p:nvSpPr>
          <p:cNvPr id="2" name="Rounded Rectangle 1"/>
          <p:cNvSpPr/>
          <p:nvPr/>
        </p:nvSpPr>
        <p:spPr>
          <a:xfrm>
            <a:off x="143419" y="1001560"/>
            <a:ext cx="3242612" cy="114912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583" y="1255693"/>
            <a:ext cx="651786" cy="640861"/>
          </a:xfrm>
          <a:prstGeom prst="rect">
            <a:avLst/>
          </a:prstGeom>
        </p:spPr>
      </p:pic>
      <p:sp>
        <p:nvSpPr>
          <p:cNvPr id="4" name="TextBox 3"/>
          <p:cNvSpPr txBox="1"/>
          <p:nvPr/>
        </p:nvSpPr>
        <p:spPr>
          <a:xfrm>
            <a:off x="1049772" y="1240807"/>
            <a:ext cx="2138680" cy="261610"/>
          </a:xfrm>
          <a:prstGeom prst="rect">
            <a:avLst/>
          </a:prstGeom>
          <a:noFill/>
        </p:spPr>
        <p:txBody>
          <a:bodyPr wrap="square" rtlCol="0">
            <a:spAutoFit/>
          </a:bodyPr>
          <a:lstStyle/>
          <a:p>
            <a:r>
              <a:rPr lang="en-IE" sz="1100" dirty="0">
                <a:solidFill>
                  <a:schemeClr val="bg2"/>
                </a:solidFill>
                <a:latin typeface="Malgun Gothic" panose="020B0503020000020004" pitchFamily="34" charset="-127"/>
                <a:ea typeface="Malgun Gothic" panose="020B0503020000020004" pitchFamily="34" charset="-127"/>
                <a:cs typeface="Ebrima" panose="02000000000000000000" pitchFamily="2" charset="0"/>
              </a:rPr>
              <a:t>Stock/Inventory Management</a:t>
            </a:r>
          </a:p>
        </p:txBody>
      </p:sp>
      <p:sp>
        <p:nvSpPr>
          <p:cNvPr id="5" name="TextBox 4"/>
          <p:cNvSpPr txBox="1"/>
          <p:nvPr/>
        </p:nvSpPr>
        <p:spPr>
          <a:xfrm>
            <a:off x="1041732" y="1445172"/>
            <a:ext cx="2146720" cy="507831"/>
          </a:xfrm>
          <a:prstGeom prst="rect">
            <a:avLst/>
          </a:prstGeom>
          <a:noFill/>
        </p:spPr>
        <p:txBody>
          <a:bodyPr wrap="square" rtlCol="0">
            <a:spAutoFit/>
          </a:bodyPr>
          <a:lstStyle/>
          <a:p>
            <a:pPr>
              <a:spcBef>
                <a:spcPts val="1200"/>
              </a:spcBef>
            </a:pPr>
            <a:r>
              <a:rPr lang="en-IE" sz="900" dirty="0">
                <a:solidFill>
                  <a:schemeClr val="tx1"/>
                </a:solidFill>
                <a:latin typeface="Malgun Gothic" panose="020B0503020000020004" pitchFamily="34" charset="-127"/>
                <a:ea typeface="Malgun Gothic" panose="020B0503020000020004" pitchFamily="34" charset="-127"/>
                <a:cs typeface="Segoe UI Historic" panose="020B0502040204020203" pitchFamily="34" charset="0"/>
              </a:rPr>
              <a:t>Captures inventory data and stock movements to provide an overview of stock availability</a:t>
            </a:r>
          </a:p>
        </p:txBody>
      </p:sp>
      <p:sp>
        <p:nvSpPr>
          <p:cNvPr id="13" name="Rectangle 12">
            <a:extLst>
              <a:ext uri="{FF2B5EF4-FFF2-40B4-BE49-F238E27FC236}">
                <a16:creationId xmlns:a16="http://schemas.microsoft.com/office/drawing/2014/main" id="{7359C72C-EC99-7D41-8279-6537E481B5C1}"/>
              </a:ext>
            </a:extLst>
          </p:cNvPr>
          <p:cNvSpPr/>
          <p:nvPr/>
        </p:nvSpPr>
        <p:spPr>
          <a:xfrm>
            <a:off x="161102" y="1001560"/>
            <a:ext cx="3369130" cy="1058883"/>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97228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E267A8-AFBF-384D-BA1B-0A450F1AF703}"/>
              </a:ext>
            </a:extLst>
          </p:cNvPr>
          <p:cNvSpPr>
            <a:spLocks noGrp="1"/>
          </p:cNvSpPr>
          <p:nvPr>
            <p:ph type="title"/>
          </p:nvPr>
        </p:nvSpPr>
        <p:spPr/>
        <p:txBody>
          <a:bodyPr/>
          <a:lstStyle/>
          <a:p>
            <a:r>
              <a:rPr lang="en-US" dirty="0"/>
              <a:t>Stock and Inventory Management </a:t>
            </a:r>
          </a:p>
        </p:txBody>
      </p:sp>
      <p:sp>
        <p:nvSpPr>
          <p:cNvPr id="6" name="Text Placeholder 5">
            <a:extLst>
              <a:ext uri="{FF2B5EF4-FFF2-40B4-BE49-F238E27FC236}">
                <a16:creationId xmlns:a16="http://schemas.microsoft.com/office/drawing/2014/main" id="{D5531AC7-3FB5-1242-BEB5-4FFDF496968B}"/>
              </a:ext>
            </a:extLst>
          </p:cNvPr>
          <p:cNvSpPr>
            <a:spLocks noGrp="1"/>
          </p:cNvSpPr>
          <p:nvPr>
            <p:ph type="body" idx="1"/>
          </p:nvPr>
        </p:nvSpPr>
        <p:spPr/>
        <p:txBody>
          <a:bodyPr/>
          <a:lstStyle/>
          <a:p>
            <a:endParaRPr lang="en-US"/>
          </a:p>
        </p:txBody>
      </p:sp>
      <p:pic>
        <p:nvPicPr>
          <p:cNvPr id="8" name="Picture 7">
            <a:extLst>
              <a:ext uri="{FF2B5EF4-FFF2-40B4-BE49-F238E27FC236}">
                <a16:creationId xmlns:a16="http://schemas.microsoft.com/office/drawing/2014/main" id="{66CD8AC5-9E8A-2548-83DD-CE17DC1DFAB7}"/>
              </a:ext>
            </a:extLst>
          </p:cNvPr>
          <p:cNvPicPr>
            <a:picLocks noChangeAspect="1"/>
          </p:cNvPicPr>
          <p:nvPr/>
        </p:nvPicPr>
        <p:blipFill>
          <a:blip r:embed="rId3"/>
          <a:stretch>
            <a:fillRect/>
          </a:stretch>
        </p:blipFill>
        <p:spPr>
          <a:xfrm>
            <a:off x="57873" y="934007"/>
            <a:ext cx="5918765" cy="3673514"/>
          </a:xfrm>
          <a:prstGeom prst="rect">
            <a:avLst/>
          </a:prstGeom>
          <a:solidFill>
            <a:srgbClr val="000000">
              <a:shade val="95000"/>
            </a:srgbClr>
          </a:solidFill>
          <a:ln w="57150" cap="sq">
            <a:solidFill>
              <a:schemeClr val="accent1"/>
            </a:solidFill>
            <a:miter lim="800000"/>
          </a:ln>
          <a:effectLst>
            <a:outerShdw blurRad="254000" dist="190500" dir="2700000" sy="90000" algn="bl" rotWithShape="0">
              <a:srgbClr val="000000">
                <a:alpha val="40000"/>
              </a:srgbClr>
            </a:outerShdw>
          </a:effectLst>
        </p:spPr>
      </p:pic>
      <p:pic>
        <p:nvPicPr>
          <p:cNvPr id="10" name="Picture 9">
            <a:extLst>
              <a:ext uri="{FF2B5EF4-FFF2-40B4-BE49-F238E27FC236}">
                <a16:creationId xmlns:a16="http://schemas.microsoft.com/office/drawing/2014/main" id="{6AB2B934-F479-7342-ADB1-26E223657D81}"/>
              </a:ext>
            </a:extLst>
          </p:cNvPr>
          <p:cNvPicPr>
            <a:picLocks noChangeAspect="1"/>
          </p:cNvPicPr>
          <p:nvPr/>
        </p:nvPicPr>
        <p:blipFill>
          <a:blip r:embed="rId4"/>
          <a:stretch>
            <a:fillRect/>
          </a:stretch>
        </p:blipFill>
        <p:spPr>
          <a:xfrm>
            <a:off x="5126460" y="2013995"/>
            <a:ext cx="1500498" cy="1946298"/>
          </a:xfrm>
          <a:prstGeom prst="rect">
            <a:avLst/>
          </a:prstGeom>
          <a:solidFill>
            <a:srgbClr val="000000">
              <a:shade val="95000"/>
            </a:srgbClr>
          </a:solidFill>
          <a:ln w="57150" cap="sq">
            <a:solidFill>
              <a:schemeClr val="accent1"/>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86877118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6"/>
          <p:cNvSpPr txBox="1">
            <a:spLocks noGrp="1"/>
          </p:cNvSpPr>
          <p:nvPr>
            <p:ph type="title"/>
          </p:nvPr>
        </p:nvSpPr>
        <p:spPr>
          <a:xfrm>
            <a:off x="348583" y="61982"/>
            <a:ext cx="5894325" cy="802575"/>
          </a:xfrm>
          <a:prstGeom prst="rect">
            <a:avLst/>
          </a:prstGeom>
        </p:spPr>
        <p:txBody>
          <a:bodyPr spcFirstLastPara="1" wrap="square" lIns="68569" tIns="68569" rIns="68569" bIns="68569" anchor="ctr" anchorCtr="0">
            <a:noAutofit/>
          </a:bodyPr>
          <a:lstStyle/>
          <a:p>
            <a:pPr algn="ctr"/>
            <a:r>
              <a:rPr lang="en-US" dirty="0">
                <a:latin typeface="Lato"/>
                <a:ea typeface="Lato"/>
                <a:cs typeface="Lato"/>
                <a:sym typeface="Lato"/>
              </a:rPr>
              <a:t>OpenLMIS Features</a:t>
            </a:r>
            <a:endParaRPr dirty="0">
              <a:latin typeface="Lato"/>
              <a:ea typeface="Lato"/>
              <a:cs typeface="Lato"/>
              <a:sym typeface="Lato"/>
            </a:endParaRPr>
          </a:p>
        </p:txBody>
      </p:sp>
      <p:sp>
        <p:nvSpPr>
          <p:cNvPr id="452" name="Google Shape;452;p46"/>
          <p:cNvSpPr txBox="1">
            <a:spLocks noGrp="1"/>
          </p:cNvSpPr>
          <p:nvPr>
            <p:ph type="sldNum" idx="12"/>
          </p:nvPr>
        </p:nvSpPr>
        <p:spPr>
          <a:xfrm>
            <a:off x="6118955" y="4770662"/>
            <a:ext cx="543150" cy="273825"/>
          </a:xfrm>
          <a:prstGeom prst="rect">
            <a:avLst/>
          </a:prstGeom>
        </p:spPr>
        <p:txBody>
          <a:bodyPr spcFirstLastPara="1" wrap="square" lIns="68569" tIns="34275" rIns="68569" bIns="34275" anchor="ctr" anchorCtr="0">
            <a:noAutofit/>
          </a:bodyPr>
          <a:lstStyle/>
          <a:p>
            <a:fld id="{00000000-1234-1234-1234-123412341234}" type="slidenum">
              <a:rPr lang="en-US"/>
              <a:pPr/>
              <a:t>13</a:t>
            </a:fld>
            <a:endParaRPr/>
          </a:p>
        </p:txBody>
      </p:sp>
      <p:pic>
        <p:nvPicPr>
          <p:cNvPr id="453" name="Google Shape;453;p46"/>
          <p:cNvPicPr preferRelativeResize="0"/>
          <p:nvPr/>
        </p:nvPicPr>
        <p:blipFill>
          <a:blip r:embed="rId3">
            <a:alphaModFix/>
          </a:blip>
          <a:stretch>
            <a:fillRect/>
          </a:stretch>
        </p:blipFill>
        <p:spPr>
          <a:xfrm>
            <a:off x="102056" y="2113004"/>
            <a:ext cx="3386814" cy="1181576"/>
          </a:xfrm>
          <a:prstGeom prst="rect">
            <a:avLst/>
          </a:prstGeom>
          <a:noFill/>
          <a:ln>
            <a:noFill/>
          </a:ln>
        </p:spPr>
      </p:pic>
      <p:pic>
        <p:nvPicPr>
          <p:cNvPr id="454" name="Google Shape;454;p46"/>
          <p:cNvPicPr preferRelativeResize="0"/>
          <p:nvPr/>
        </p:nvPicPr>
        <p:blipFill rotWithShape="1">
          <a:blip r:embed="rId4">
            <a:alphaModFix/>
          </a:blip>
          <a:srcRect r="-1553"/>
          <a:stretch/>
        </p:blipFill>
        <p:spPr>
          <a:xfrm>
            <a:off x="3336628" y="3224455"/>
            <a:ext cx="3411995" cy="1181569"/>
          </a:xfrm>
          <a:prstGeom prst="rect">
            <a:avLst/>
          </a:prstGeom>
          <a:noFill/>
          <a:ln>
            <a:noFill/>
          </a:ln>
        </p:spPr>
      </p:pic>
      <p:pic>
        <p:nvPicPr>
          <p:cNvPr id="455" name="Google Shape;455;p46"/>
          <p:cNvPicPr preferRelativeResize="0"/>
          <p:nvPr/>
        </p:nvPicPr>
        <p:blipFill>
          <a:blip r:embed="rId5">
            <a:alphaModFix/>
          </a:blip>
          <a:stretch>
            <a:fillRect/>
          </a:stretch>
        </p:blipFill>
        <p:spPr>
          <a:xfrm>
            <a:off x="3336628" y="2060443"/>
            <a:ext cx="3427186" cy="1248394"/>
          </a:xfrm>
          <a:prstGeom prst="rect">
            <a:avLst/>
          </a:prstGeom>
          <a:noFill/>
          <a:ln>
            <a:noFill/>
          </a:ln>
        </p:spPr>
      </p:pic>
      <p:pic>
        <p:nvPicPr>
          <p:cNvPr id="456" name="Google Shape;456;p46"/>
          <p:cNvPicPr preferRelativeResize="0"/>
          <p:nvPr/>
        </p:nvPicPr>
        <p:blipFill rotWithShape="1">
          <a:blip r:embed="rId6">
            <a:alphaModFix/>
          </a:blip>
          <a:srcRect r="2391"/>
          <a:stretch/>
        </p:blipFill>
        <p:spPr>
          <a:xfrm>
            <a:off x="3386031" y="922526"/>
            <a:ext cx="3439259" cy="1228163"/>
          </a:xfrm>
          <a:prstGeom prst="rect">
            <a:avLst/>
          </a:prstGeom>
          <a:noFill/>
          <a:ln>
            <a:noFill/>
          </a:ln>
        </p:spPr>
      </p:pic>
      <p:pic>
        <p:nvPicPr>
          <p:cNvPr id="457" name="Google Shape;457;p46"/>
          <p:cNvPicPr preferRelativeResize="0"/>
          <p:nvPr/>
        </p:nvPicPr>
        <p:blipFill>
          <a:blip r:embed="rId7">
            <a:alphaModFix/>
          </a:blip>
          <a:stretch>
            <a:fillRect/>
          </a:stretch>
        </p:blipFill>
        <p:spPr>
          <a:xfrm>
            <a:off x="143419" y="3225468"/>
            <a:ext cx="3386813" cy="1180556"/>
          </a:xfrm>
          <a:prstGeom prst="rect">
            <a:avLst/>
          </a:prstGeom>
          <a:noFill/>
          <a:ln>
            <a:noFill/>
          </a:ln>
        </p:spPr>
      </p:pic>
      <p:sp>
        <p:nvSpPr>
          <p:cNvPr id="2" name="Rounded Rectangle 1"/>
          <p:cNvSpPr/>
          <p:nvPr/>
        </p:nvSpPr>
        <p:spPr>
          <a:xfrm>
            <a:off x="143419" y="1001560"/>
            <a:ext cx="3242612" cy="114912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583" y="1255693"/>
            <a:ext cx="651786" cy="640861"/>
          </a:xfrm>
          <a:prstGeom prst="rect">
            <a:avLst/>
          </a:prstGeom>
        </p:spPr>
      </p:pic>
      <p:sp>
        <p:nvSpPr>
          <p:cNvPr id="4" name="TextBox 3"/>
          <p:cNvSpPr txBox="1"/>
          <p:nvPr/>
        </p:nvSpPr>
        <p:spPr>
          <a:xfrm>
            <a:off x="1049772" y="1240807"/>
            <a:ext cx="2138680" cy="261610"/>
          </a:xfrm>
          <a:prstGeom prst="rect">
            <a:avLst/>
          </a:prstGeom>
          <a:noFill/>
        </p:spPr>
        <p:txBody>
          <a:bodyPr wrap="square" rtlCol="0">
            <a:spAutoFit/>
          </a:bodyPr>
          <a:lstStyle/>
          <a:p>
            <a:r>
              <a:rPr lang="en-IE" sz="1100" dirty="0">
                <a:solidFill>
                  <a:schemeClr val="bg2"/>
                </a:solidFill>
                <a:latin typeface="Malgun Gothic" panose="020B0503020000020004" pitchFamily="34" charset="-127"/>
                <a:ea typeface="Malgun Gothic" panose="020B0503020000020004" pitchFamily="34" charset="-127"/>
                <a:cs typeface="Ebrima" panose="02000000000000000000" pitchFamily="2" charset="0"/>
              </a:rPr>
              <a:t>Stock/Inventory Management</a:t>
            </a:r>
          </a:p>
        </p:txBody>
      </p:sp>
      <p:sp>
        <p:nvSpPr>
          <p:cNvPr id="5" name="TextBox 4"/>
          <p:cNvSpPr txBox="1"/>
          <p:nvPr/>
        </p:nvSpPr>
        <p:spPr>
          <a:xfrm>
            <a:off x="1041732" y="1445172"/>
            <a:ext cx="2146720" cy="507831"/>
          </a:xfrm>
          <a:prstGeom prst="rect">
            <a:avLst/>
          </a:prstGeom>
          <a:noFill/>
        </p:spPr>
        <p:txBody>
          <a:bodyPr wrap="square" rtlCol="0">
            <a:spAutoFit/>
          </a:bodyPr>
          <a:lstStyle/>
          <a:p>
            <a:pPr>
              <a:spcBef>
                <a:spcPts val="1200"/>
              </a:spcBef>
            </a:pPr>
            <a:r>
              <a:rPr lang="en-IE" sz="900" dirty="0">
                <a:solidFill>
                  <a:schemeClr val="tx1"/>
                </a:solidFill>
                <a:latin typeface="Malgun Gothic" panose="020B0503020000020004" pitchFamily="34" charset="-127"/>
                <a:ea typeface="Malgun Gothic" panose="020B0503020000020004" pitchFamily="34" charset="-127"/>
                <a:cs typeface="Segoe UI Historic" panose="020B0502040204020203" pitchFamily="34" charset="0"/>
              </a:rPr>
              <a:t>Captures inventory data and stock movements to provide an overview of stock availability</a:t>
            </a:r>
          </a:p>
        </p:txBody>
      </p:sp>
      <p:sp>
        <p:nvSpPr>
          <p:cNvPr id="6" name="Rectangle 5">
            <a:extLst>
              <a:ext uri="{FF2B5EF4-FFF2-40B4-BE49-F238E27FC236}">
                <a16:creationId xmlns:a16="http://schemas.microsoft.com/office/drawing/2014/main" id="{6BA700FD-6E6D-3B4A-8166-5DE9926D90D6}"/>
              </a:ext>
            </a:extLst>
          </p:cNvPr>
          <p:cNvSpPr/>
          <p:nvPr/>
        </p:nvSpPr>
        <p:spPr>
          <a:xfrm>
            <a:off x="3419420" y="1013135"/>
            <a:ext cx="3369130" cy="1058883"/>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25342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a:t>Auto-Generated Reports</a:t>
            </a:r>
          </a:p>
        </p:txBody>
      </p:sp>
      <p:pic>
        <p:nvPicPr>
          <p:cNvPr id="3" name="Picture 2">
            <a:extLst>
              <a:ext uri="{FF2B5EF4-FFF2-40B4-BE49-F238E27FC236}">
                <a16:creationId xmlns:a16="http://schemas.microsoft.com/office/drawing/2014/main" id="{135A2DBC-B84E-7541-B96C-FCE2A9B0B5F3}"/>
              </a:ext>
            </a:extLst>
          </p:cNvPr>
          <p:cNvPicPr>
            <a:picLocks noChangeAspect="1"/>
          </p:cNvPicPr>
          <p:nvPr/>
        </p:nvPicPr>
        <p:blipFill>
          <a:blip r:embed="rId3"/>
          <a:stretch>
            <a:fillRect/>
          </a:stretch>
        </p:blipFill>
        <p:spPr>
          <a:xfrm>
            <a:off x="538471" y="950877"/>
            <a:ext cx="3482352" cy="1831237"/>
          </a:xfrm>
          <a:prstGeom prst="rect">
            <a:avLst/>
          </a:prstGeom>
          <a:ln w="57150" cap="sq">
            <a:solidFill>
              <a:schemeClr val="accent1"/>
            </a:solidFill>
            <a:miter lim="800000"/>
          </a:ln>
          <a:effectLst>
            <a:outerShdw blurRad="57150" dist="50800" dir="2700000" algn="tl" rotWithShape="0">
              <a:srgbClr val="000000">
                <a:alpha val="40000"/>
              </a:srgbClr>
            </a:outerShdw>
          </a:effectLst>
        </p:spPr>
      </p:pic>
      <p:sp>
        <p:nvSpPr>
          <p:cNvPr id="10" name="Rectangle 9">
            <a:extLst>
              <a:ext uri="{FF2B5EF4-FFF2-40B4-BE49-F238E27FC236}">
                <a16:creationId xmlns:a16="http://schemas.microsoft.com/office/drawing/2014/main" id="{F2F6FD2E-3B64-6648-A23C-E15B72C9C1A3}"/>
              </a:ext>
            </a:extLst>
          </p:cNvPr>
          <p:cNvSpPr/>
          <p:nvPr/>
        </p:nvSpPr>
        <p:spPr>
          <a:xfrm>
            <a:off x="0" y="4396902"/>
            <a:ext cx="6858000" cy="746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oogle Shape;486;p49"/>
          <p:cNvPicPr preferRelativeResize="0"/>
          <p:nvPr/>
        </p:nvPicPr>
        <p:blipFill rotWithShape="1">
          <a:blip r:embed="rId4">
            <a:alphaModFix/>
          </a:blip>
          <a:srcRect r="33076"/>
          <a:stretch/>
        </p:blipFill>
        <p:spPr>
          <a:xfrm>
            <a:off x="544417" y="2914120"/>
            <a:ext cx="3476405" cy="1978302"/>
          </a:xfrm>
          <a:prstGeom prst="rect">
            <a:avLst/>
          </a:prstGeom>
          <a:solidFill>
            <a:srgbClr val="000000">
              <a:shade val="95000"/>
            </a:srgbClr>
          </a:solidFill>
          <a:ln w="57150" cap="sq">
            <a:solidFill>
              <a:schemeClr val="accent1"/>
            </a:solidFill>
            <a:miter lim="800000"/>
          </a:ln>
          <a:effectLst>
            <a:outerShdw blurRad="254000" dist="190500" dir="2700000" sy="90000" algn="bl" rotWithShape="0">
              <a:srgbClr val="000000">
                <a:alpha val="40000"/>
              </a:srgbClr>
            </a:outerShdw>
          </a:effectLst>
        </p:spPr>
      </p:pic>
      <p:pic>
        <p:nvPicPr>
          <p:cNvPr id="11" name="Picture 10">
            <a:extLst>
              <a:ext uri="{FF2B5EF4-FFF2-40B4-BE49-F238E27FC236}">
                <a16:creationId xmlns:a16="http://schemas.microsoft.com/office/drawing/2014/main" id="{6CB29C7C-2A6F-104F-ABE4-799FC50F9828}"/>
              </a:ext>
            </a:extLst>
          </p:cNvPr>
          <p:cNvPicPr>
            <a:picLocks noChangeAspect="1"/>
          </p:cNvPicPr>
          <p:nvPr/>
        </p:nvPicPr>
        <p:blipFill>
          <a:blip r:embed="rId5"/>
          <a:stretch>
            <a:fillRect/>
          </a:stretch>
        </p:blipFill>
        <p:spPr>
          <a:xfrm>
            <a:off x="4178459" y="950877"/>
            <a:ext cx="2172460" cy="1831237"/>
          </a:xfrm>
          <a:prstGeom prst="rect">
            <a:avLst/>
          </a:prstGeom>
          <a:solidFill>
            <a:srgbClr val="000000">
              <a:shade val="95000"/>
            </a:srgbClr>
          </a:solidFill>
          <a:ln w="57150" cap="sq">
            <a:solidFill>
              <a:schemeClr val="accent1"/>
            </a:solidFill>
            <a:miter lim="800000"/>
          </a:ln>
          <a:effectLst>
            <a:outerShdw blurRad="254000" dist="190500" dir="2700000" sy="90000" algn="bl" rotWithShape="0">
              <a:srgbClr val="000000">
                <a:alpha val="40000"/>
              </a:srgbClr>
            </a:outerShdw>
          </a:effectLst>
        </p:spPr>
      </p:pic>
      <p:pic>
        <p:nvPicPr>
          <p:cNvPr id="12" name="Picture 11">
            <a:extLst>
              <a:ext uri="{FF2B5EF4-FFF2-40B4-BE49-F238E27FC236}">
                <a16:creationId xmlns:a16="http://schemas.microsoft.com/office/drawing/2014/main" id="{A07BFEA3-67A9-7F4B-9079-D3D23E43E51A}"/>
              </a:ext>
            </a:extLst>
          </p:cNvPr>
          <p:cNvPicPr>
            <a:picLocks noChangeAspect="1"/>
          </p:cNvPicPr>
          <p:nvPr/>
        </p:nvPicPr>
        <p:blipFill rotWithShape="1">
          <a:blip r:embed="rId6"/>
          <a:srcRect t="5366" b="19180"/>
          <a:stretch/>
        </p:blipFill>
        <p:spPr>
          <a:xfrm>
            <a:off x="4166884" y="2914120"/>
            <a:ext cx="2184035" cy="1966368"/>
          </a:xfrm>
          <a:prstGeom prst="rect">
            <a:avLst/>
          </a:prstGeom>
          <a:solidFill>
            <a:srgbClr val="000000">
              <a:shade val="95000"/>
            </a:srgbClr>
          </a:solidFill>
          <a:ln w="57150" cap="sq">
            <a:solidFill>
              <a:schemeClr val="accent1"/>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39074298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1"/>
          <p:cNvSpPr txBox="1">
            <a:spLocks noGrp="1"/>
          </p:cNvSpPr>
          <p:nvPr>
            <p:ph type="sldNum" idx="12"/>
          </p:nvPr>
        </p:nvSpPr>
        <p:spPr>
          <a:xfrm>
            <a:off x="6118955" y="4771158"/>
            <a:ext cx="543150" cy="273825"/>
          </a:xfrm>
          <a:prstGeom prst="rect">
            <a:avLst/>
          </a:prstGeom>
          <a:noFill/>
          <a:ln>
            <a:noFill/>
          </a:ln>
        </p:spPr>
        <p:txBody>
          <a:bodyPr spcFirstLastPara="1" wrap="square" lIns="68569" tIns="34275" rIns="68569" bIns="34275" anchor="ctr" anchorCtr="0">
            <a:noAutofit/>
          </a:bodyPr>
          <a:lstStyle/>
          <a:p>
            <a:fld id="{00000000-1234-1234-1234-123412341234}" type="slidenum">
              <a:rPr lang="en-US"/>
              <a:pPr/>
              <a:t>15</a:t>
            </a:fld>
            <a:endParaRPr/>
          </a:p>
        </p:txBody>
      </p:sp>
      <p:sp>
        <p:nvSpPr>
          <p:cNvPr id="196" name="Google Shape;196;p21"/>
          <p:cNvSpPr txBox="1">
            <a:spLocks noGrp="1"/>
          </p:cNvSpPr>
          <p:nvPr>
            <p:ph type="title"/>
          </p:nvPr>
        </p:nvSpPr>
        <p:spPr>
          <a:xfrm>
            <a:off x="348583" y="61982"/>
            <a:ext cx="5894325" cy="802575"/>
          </a:xfrm>
          <a:prstGeom prst="rect">
            <a:avLst/>
          </a:prstGeom>
          <a:noFill/>
          <a:ln>
            <a:noFill/>
          </a:ln>
        </p:spPr>
        <p:txBody>
          <a:bodyPr spcFirstLastPara="1" wrap="square" lIns="68569" tIns="34275" rIns="68569" bIns="34275" anchor="ctr" anchorCtr="0">
            <a:noAutofit/>
          </a:bodyPr>
          <a:lstStyle/>
          <a:p>
            <a:pPr algn="ctr"/>
            <a:r>
              <a:rPr lang="en-US" dirty="0"/>
              <a:t>Configurability</a:t>
            </a:r>
            <a:endParaRPr dirty="0"/>
          </a:p>
        </p:txBody>
      </p:sp>
      <p:pic>
        <p:nvPicPr>
          <p:cNvPr id="197" name="Google Shape;197;p21"/>
          <p:cNvPicPr preferRelativeResize="0"/>
          <p:nvPr/>
        </p:nvPicPr>
        <p:blipFill rotWithShape="1">
          <a:blip r:embed="rId3">
            <a:alphaModFix/>
          </a:blip>
          <a:srcRect/>
          <a:stretch/>
        </p:blipFill>
        <p:spPr>
          <a:xfrm>
            <a:off x="-54708" y="1194714"/>
            <a:ext cx="6979139" cy="3080301"/>
          </a:xfrm>
          <a:prstGeom prst="rect">
            <a:avLst/>
          </a:prstGeom>
          <a:noFill/>
          <a:ln>
            <a:noFill/>
          </a:ln>
        </p:spPr>
      </p:pic>
    </p:spTree>
    <p:extLst>
      <p:ext uri="{BB962C8B-B14F-4D97-AF65-F5344CB8AC3E}">
        <p14:creationId xmlns:p14="http://schemas.microsoft.com/office/powerpoint/2010/main" val="26043876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31"/>
          <p:cNvSpPr txBox="1">
            <a:spLocks noGrp="1"/>
          </p:cNvSpPr>
          <p:nvPr>
            <p:ph type="title"/>
          </p:nvPr>
        </p:nvSpPr>
        <p:spPr>
          <a:xfrm>
            <a:off x="348583" y="51096"/>
            <a:ext cx="5894325" cy="802575"/>
          </a:xfrm>
          <a:prstGeom prst="rect">
            <a:avLst/>
          </a:prstGeom>
        </p:spPr>
        <p:txBody>
          <a:bodyPr spcFirstLastPara="1" wrap="square" lIns="68569" tIns="68569" rIns="68569" bIns="68569" anchor="ctr" anchorCtr="0">
            <a:noAutofit/>
          </a:bodyPr>
          <a:lstStyle/>
          <a:p>
            <a:pPr>
              <a:lnSpc>
                <a:spcPct val="115000"/>
              </a:lnSpc>
            </a:pPr>
            <a:r>
              <a:rPr lang="en-US" dirty="0"/>
              <a:t>     Standards based interoperability</a:t>
            </a:r>
            <a:endParaRPr dirty="0"/>
          </a:p>
        </p:txBody>
      </p:sp>
      <p:sp>
        <p:nvSpPr>
          <p:cNvPr id="308" name="Google Shape;308;p31"/>
          <p:cNvSpPr txBox="1">
            <a:spLocks noGrp="1"/>
          </p:cNvSpPr>
          <p:nvPr>
            <p:ph type="sldNum" idx="12"/>
          </p:nvPr>
        </p:nvSpPr>
        <p:spPr>
          <a:xfrm>
            <a:off x="6118955" y="4770662"/>
            <a:ext cx="543150" cy="273825"/>
          </a:xfrm>
          <a:prstGeom prst="rect">
            <a:avLst/>
          </a:prstGeom>
        </p:spPr>
        <p:txBody>
          <a:bodyPr spcFirstLastPara="1" wrap="square" lIns="68569" tIns="34275" rIns="68569" bIns="34275" anchor="ctr" anchorCtr="0">
            <a:noAutofit/>
          </a:bodyPr>
          <a:lstStyle/>
          <a:p>
            <a:fld id="{00000000-1234-1234-1234-123412341234}" type="slidenum">
              <a:rPr lang="en-US"/>
              <a:pPr/>
              <a:t>16</a:t>
            </a:fld>
            <a:endParaRPr/>
          </a:p>
        </p:txBody>
      </p:sp>
      <p:pic>
        <p:nvPicPr>
          <p:cNvPr id="309" name="Google Shape;309;p31"/>
          <p:cNvPicPr preferRelativeResize="0"/>
          <p:nvPr/>
        </p:nvPicPr>
        <p:blipFill>
          <a:blip r:embed="rId3">
            <a:alphaModFix/>
          </a:blip>
          <a:stretch>
            <a:fillRect/>
          </a:stretch>
        </p:blipFill>
        <p:spPr>
          <a:xfrm>
            <a:off x="179625" y="967969"/>
            <a:ext cx="6482475" cy="3512531"/>
          </a:xfrm>
          <a:prstGeom prst="rect">
            <a:avLst/>
          </a:prstGeom>
          <a:noFill/>
          <a:ln>
            <a:noFill/>
          </a:ln>
        </p:spPr>
      </p:pic>
      <p:pic>
        <p:nvPicPr>
          <p:cNvPr id="310" name="Google Shape;310;p31"/>
          <p:cNvPicPr preferRelativeResize="0"/>
          <p:nvPr/>
        </p:nvPicPr>
        <p:blipFill rotWithShape="1">
          <a:blip r:embed="rId4">
            <a:alphaModFix/>
          </a:blip>
          <a:srcRect b="1960"/>
          <a:stretch/>
        </p:blipFill>
        <p:spPr>
          <a:xfrm>
            <a:off x="114300" y="967969"/>
            <a:ext cx="6629400" cy="3555844"/>
          </a:xfrm>
          <a:prstGeom prst="rect">
            <a:avLst/>
          </a:prstGeom>
          <a:noFill/>
          <a:ln>
            <a:noFill/>
          </a:ln>
        </p:spPr>
      </p:pic>
    </p:spTree>
    <p:extLst>
      <p:ext uri="{BB962C8B-B14F-4D97-AF65-F5344CB8AC3E}">
        <p14:creationId xmlns:p14="http://schemas.microsoft.com/office/powerpoint/2010/main" val="38982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55"/>
          <p:cNvSpPr/>
          <p:nvPr/>
        </p:nvSpPr>
        <p:spPr>
          <a:xfrm>
            <a:off x="5162312" y="180643"/>
            <a:ext cx="1547362" cy="512564"/>
          </a:xfrm>
          <a:prstGeom prst="roundRect">
            <a:avLst>
              <a:gd name="adj" fmla="val 16667"/>
            </a:avLst>
          </a:prstGeom>
          <a:solidFill>
            <a:srgbClr val="EFEFEF"/>
          </a:solidFill>
          <a:ln w="38100" cap="flat" cmpd="sng">
            <a:solidFill>
              <a:schemeClr val="accent2"/>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538" name="Google Shape;538;p55"/>
          <p:cNvSpPr txBox="1">
            <a:spLocks noGrp="1"/>
          </p:cNvSpPr>
          <p:nvPr>
            <p:ph type="title"/>
          </p:nvPr>
        </p:nvSpPr>
        <p:spPr>
          <a:xfrm>
            <a:off x="348583" y="51096"/>
            <a:ext cx="5894325" cy="802575"/>
          </a:xfrm>
          <a:prstGeom prst="rect">
            <a:avLst/>
          </a:prstGeom>
        </p:spPr>
        <p:txBody>
          <a:bodyPr spcFirstLastPara="1" wrap="square" lIns="68569" tIns="68569" rIns="68569" bIns="68569" anchor="ctr" anchorCtr="0">
            <a:noAutofit/>
          </a:bodyPr>
          <a:lstStyle/>
          <a:p>
            <a:r>
              <a:rPr lang="en-US" dirty="0"/>
              <a:t>Offline Tablet App</a:t>
            </a:r>
            <a:endParaRPr dirty="0"/>
          </a:p>
        </p:txBody>
      </p:sp>
      <p:sp>
        <p:nvSpPr>
          <p:cNvPr id="539" name="Google Shape;539;p55"/>
          <p:cNvSpPr txBox="1">
            <a:spLocks noGrp="1"/>
          </p:cNvSpPr>
          <p:nvPr>
            <p:ph type="sldNum" idx="12"/>
          </p:nvPr>
        </p:nvSpPr>
        <p:spPr>
          <a:xfrm>
            <a:off x="6118955" y="4770662"/>
            <a:ext cx="543150" cy="273825"/>
          </a:xfrm>
          <a:prstGeom prst="rect">
            <a:avLst/>
          </a:prstGeom>
        </p:spPr>
        <p:txBody>
          <a:bodyPr spcFirstLastPara="1" wrap="square" lIns="68569" tIns="34275" rIns="68569" bIns="34275" anchor="ctr" anchorCtr="0">
            <a:noAutofit/>
          </a:bodyPr>
          <a:lstStyle/>
          <a:p>
            <a:fld id="{00000000-1234-1234-1234-123412341234}" type="slidenum">
              <a:rPr lang="en-US"/>
              <a:pPr/>
              <a:t>17</a:t>
            </a:fld>
            <a:endParaRPr/>
          </a:p>
        </p:txBody>
      </p:sp>
      <p:pic>
        <p:nvPicPr>
          <p:cNvPr id="540" name="Google Shape;540;p55"/>
          <p:cNvPicPr preferRelativeResize="0"/>
          <p:nvPr/>
        </p:nvPicPr>
        <p:blipFill>
          <a:blip r:embed="rId3">
            <a:alphaModFix/>
          </a:blip>
          <a:stretch>
            <a:fillRect/>
          </a:stretch>
        </p:blipFill>
        <p:spPr>
          <a:xfrm>
            <a:off x="5289635" y="277792"/>
            <a:ext cx="1245272" cy="340728"/>
          </a:xfrm>
          <a:prstGeom prst="rect">
            <a:avLst/>
          </a:prstGeom>
          <a:noFill/>
          <a:ln>
            <a:noFill/>
          </a:ln>
        </p:spPr>
      </p:pic>
      <p:sp>
        <p:nvSpPr>
          <p:cNvPr id="541" name="Google Shape;541;p55"/>
          <p:cNvSpPr/>
          <p:nvPr/>
        </p:nvSpPr>
        <p:spPr>
          <a:xfrm>
            <a:off x="348581" y="985500"/>
            <a:ext cx="6245325" cy="1211400"/>
          </a:xfrm>
          <a:prstGeom prst="roundRect">
            <a:avLst>
              <a:gd name="adj" fmla="val 16667"/>
            </a:avLst>
          </a:prstGeom>
          <a:solidFill>
            <a:schemeClr val="lt2"/>
          </a:solidFill>
          <a:ln w="28575" cap="flat" cmpd="sng">
            <a:solidFill>
              <a:schemeClr val="accent2"/>
            </a:solidFill>
            <a:prstDash val="solid"/>
            <a:round/>
            <a:headEnd type="none" w="sm" len="sm"/>
            <a:tailEnd type="none" w="sm" len="sm"/>
          </a:ln>
        </p:spPr>
        <p:txBody>
          <a:bodyPr spcFirstLastPara="1" wrap="square" lIns="68569" tIns="68569" rIns="68569" bIns="68569" anchor="ctr" anchorCtr="0">
            <a:noAutofit/>
          </a:bodyPr>
          <a:lstStyle/>
          <a:p>
            <a:pPr marL="342900">
              <a:lnSpc>
                <a:spcPct val="115000"/>
              </a:lnSpc>
            </a:pPr>
            <a:endParaRPr sz="1050" b="1">
              <a:solidFill>
                <a:srgbClr val="434343"/>
              </a:solidFill>
              <a:latin typeface="Lato"/>
              <a:ea typeface="Lato"/>
              <a:cs typeface="Lato"/>
              <a:sym typeface="Lato"/>
            </a:endParaRPr>
          </a:p>
          <a:p>
            <a:pPr>
              <a:lnSpc>
                <a:spcPct val="115000"/>
              </a:lnSpc>
            </a:pPr>
            <a:endParaRPr sz="1050" b="1">
              <a:solidFill>
                <a:srgbClr val="434343"/>
              </a:solidFill>
              <a:latin typeface="Lato"/>
              <a:ea typeface="Lato"/>
              <a:cs typeface="Lato"/>
              <a:sym typeface="Lato"/>
            </a:endParaRPr>
          </a:p>
          <a:p>
            <a:pPr>
              <a:lnSpc>
                <a:spcPct val="115000"/>
              </a:lnSpc>
            </a:pPr>
            <a:endParaRPr sz="1050" b="1">
              <a:solidFill>
                <a:srgbClr val="434343"/>
              </a:solidFill>
              <a:latin typeface="Lato"/>
              <a:ea typeface="Lato"/>
              <a:cs typeface="Lato"/>
              <a:sym typeface="Lato"/>
            </a:endParaRPr>
          </a:p>
          <a:p>
            <a:pPr>
              <a:lnSpc>
                <a:spcPct val="115000"/>
              </a:lnSpc>
            </a:pPr>
            <a:endParaRPr sz="1050" b="1">
              <a:solidFill>
                <a:srgbClr val="434343"/>
              </a:solidFill>
              <a:latin typeface="Lato"/>
              <a:ea typeface="Lato"/>
              <a:cs typeface="Lato"/>
              <a:sym typeface="Lato"/>
            </a:endParaRPr>
          </a:p>
          <a:p>
            <a:pPr>
              <a:lnSpc>
                <a:spcPct val="115000"/>
              </a:lnSpc>
            </a:pPr>
            <a:endParaRPr sz="1050" b="1">
              <a:solidFill>
                <a:srgbClr val="434343"/>
              </a:solidFill>
              <a:latin typeface="Lato"/>
              <a:ea typeface="Lato"/>
              <a:cs typeface="Lato"/>
              <a:sym typeface="Lato"/>
            </a:endParaRPr>
          </a:p>
          <a:p>
            <a:pPr>
              <a:spcBef>
                <a:spcPts val="810"/>
              </a:spcBef>
            </a:pPr>
            <a:endParaRPr sz="1050" b="1">
              <a:solidFill>
                <a:srgbClr val="434343"/>
              </a:solidFill>
              <a:latin typeface="Lato"/>
              <a:ea typeface="Lato"/>
              <a:cs typeface="Lato"/>
              <a:sym typeface="Lato"/>
            </a:endParaRPr>
          </a:p>
        </p:txBody>
      </p:sp>
      <p:sp>
        <p:nvSpPr>
          <p:cNvPr id="542" name="Google Shape;542;p55"/>
          <p:cNvSpPr txBox="1"/>
          <p:nvPr/>
        </p:nvSpPr>
        <p:spPr>
          <a:xfrm>
            <a:off x="3651881" y="1102894"/>
            <a:ext cx="2767275" cy="1146150"/>
          </a:xfrm>
          <a:prstGeom prst="rect">
            <a:avLst/>
          </a:prstGeom>
          <a:noFill/>
          <a:ln>
            <a:noFill/>
          </a:ln>
        </p:spPr>
        <p:txBody>
          <a:bodyPr spcFirstLastPara="1" wrap="square" lIns="68569" tIns="68569" rIns="68569" bIns="68569" anchor="t" anchorCtr="0">
            <a:noAutofit/>
          </a:bodyPr>
          <a:lstStyle/>
          <a:p>
            <a:pPr>
              <a:spcBef>
                <a:spcPts val="810"/>
              </a:spcBef>
            </a:pPr>
            <a:r>
              <a:rPr lang="en-US" sz="1050" b="1">
                <a:solidFill>
                  <a:schemeClr val="accent2"/>
                </a:solidFill>
                <a:latin typeface="Lato"/>
                <a:ea typeface="Lato"/>
                <a:cs typeface="Lato"/>
                <a:sym typeface="Lato"/>
              </a:rPr>
              <a:t>Supports offline health records for all registered clients </a:t>
            </a:r>
            <a:endParaRPr sz="1050" b="1">
              <a:solidFill>
                <a:schemeClr val="accent2"/>
              </a:solidFill>
              <a:latin typeface="Lato"/>
              <a:ea typeface="Lato"/>
              <a:cs typeface="Lato"/>
              <a:sym typeface="Lato"/>
            </a:endParaRPr>
          </a:p>
          <a:p>
            <a:pPr>
              <a:spcBef>
                <a:spcPts val="810"/>
              </a:spcBef>
            </a:pPr>
            <a:r>
              <a:rPr lang="en-US" sz="1050" b="1">
                <a:solidFill>
                  <a:schemeClr val="accent2"/>
                </a:solidFill>
                <a:latin typeface="Lato"/>
                <a:ea typeface="Lato"/>
                <a:cs typeface="Lato"/>
                <a:sym typeface="Lato"/>
              </a:rPr>
              <a:t>Manages stock and is able to match the client to commodity disbursement </a:t>
            </a:r>
            <a:endParaRPr sz="1125" b="1">
              <a:solidFill>
                <a:schemeClr val="accent2"/>
              </a:solidFill>
              <a:latin typeface="Lato"/>
              <a:ea typeface="Lato"/>
              <a:cs typeface="Lato"/>
              <a:sym typeface="Lato"/>
            </a:endParaRPr>
          </a:p>
          <a:p>
            <a:endParaRPr sz="1125">
              <a:solidFill>
                <a:schemeClr val="accent2"/>
              </a:solidFill>
              <a:latin typeface="Lato"/>
              <a:ea typeface="Lato"/>
              <a:cs typeface="Lato"/>
              <a:sym typeface="Lato"/>
            </a:endParaRPr>
          </a:p>
        </p:txBody>
      </p:sp>
      <p:sp>
        <p:nvSpPr>
          <p:cNvPr id="543" name="Google Shape;543;p55"/>
          <p:cNvSpPr txBox="1"/>
          <p:nvPr/>
        </p:nvSpPr>
        <p:spPr>
          <a:xfrm>
            <a:off x="493781" y="1102894"/>
            <a:ext cx="3065625" cy="802575"/>
          </a:xfrm>
          <a:prstGeom prst="rect">
            <a:avLst/>
          </a:prstGeom>
          <a:noFill/>
          <a:ln>
            <a:noFill/>
          </a:ln>
        </p:spPr>
        <p:txBody>
          <a:bodyPr spcFirstLastPara="1" wrap="square" lIns="68569" tIns="68569" rIns="68569" bIns="68569" anchor="t" anchorCtr="0">
            <a:noAutofit/>
          </a:bodyPr>
          <a:lstStyle/>
          <a:p>
            <a:pPr marL="342900" indent="-238125">
              <a:lnSpc>
                <a:spcPct val="115000"/>
              </a:lnSpc>
              <a:buClr>
                <a:srgbClr val="434343"/>
              </a:buClr>
              <a:buSzPts val="1400"/>
              <a:buFont typeface="Lato"/>
              <a:buChar char="●"/>
            </a:pPr>
            <a:r>
              <a:rPr lang="en-US" sz="1050" b="1" dirty="0">
                <a:solidFill>
                  <a:srgbClr val="434343"/>
                </a:solidFill>
                <a:latin typeface="Lato"/>
                <a:ea typeface="Lato"/>
                <a:cs typeface="Lato"/>
                <a:sym typeface="Lato"/>
              </a:rPr>
              <a:t>Manage your inventory offline at a facility</a:t>
            </a:r>
            <a:endParaRPr sz="1050" b="1" dirty="0">
              <a:solidFill>
                <a:srgbClr val="434343"/>
              </a:solidFill>
              <a:latin typeface="Lato"/>
              <a:ea typeface="Lato"/>
              <a:cs typeface="Lato"/>
              <a:sym typeface="Lato"/>
            </a:endParaRPr>
          </a:p>
          <a:p>
            <a:pPr marL="342900" indent="-238125">
              <a:lnSpc>
                <a:spcPct val="115000"/>
              </a:lnSpc>
              <a:buClr>
                <a:srgbClr val="434343"/>
              </a:buClr>
              <a:buSzPts val="1400"/>
              <a:buFont typeface="Lato"/>
              <a:buChar char="●"/>
            </a:pPr>
            <a:r>
              <a:rPr lang="en-US" sz="1050" b="1" dirty="0">
                <a:solidFill>
                  <a:srgbClr val="434343"/>
                </a:solidFill>
                <a:latin typeface="Lato"/>
                <a:ea typeface="Lato"/>
                <a:cs typeface="Lato"/>
                <a:sym typeface="Lato"/>
              </a:rPr>
              <a:t>Record wastage</a:t>
            </a:r>
            <a:endParaRPr sz="1050" b="1" dirty="0">
              <a:solidFill>
                <a:srgbClr val="434343"/>
              </a:solidFill>
              <a:latin typeface="Lato"/>
              <a:ea typeface="Lato"/>
              <a:cs typeface="Lato"/>
              <a:sym typeface="Lato"/>
            </a:endParaRPr>
          </a:p>
          <a:p>
            <a:pPr marL="342900" indent="-238125">
              <a:lnSpc>
                <a:spcPct val="115000"/>
              </a:lnSpc>
              <a:buClr>
                <a:srgbClr val="434343"/>
              </a:buClr>
              <a:buSzPts val="1400"/>
              <a:buFont typeface="Lato"/>
              <a:buChar char="●"/>
            </a:pPr>
            <a:r>
              <a:rPr lang="en-US" sz="1050" b="1" dirty="0">
                <a:solidFill>
                  <a:srgbClr val="434343"/>
                </a:solidFill>
                <a:latin typeface="Lato"/>
                <a:ea typeface="Lato"/>
                <a:cs typeface="Lato"/>
                <a:sym typeface="Lato"/>
              </a:rPr>
              <a:t>Issue stock; Adjust stock levels</a:t>
            </a:r>
            <a:endParaRPr sz="1050" b="1" dirty="0">
              <a:solidFill>
                <a:srgbClr val="434343"/>
              </a:solidFill>
              <a:latin typeface="Lato"/>
              <a:ea typeface="Lato"/>
              <a:cs typeface="Lato"/>
              <a:sym typeface="Lato"/>
            </a:endParaRPr>
          </a:p>
          <a:p>
            <a:pPr marL="342900" indent="-238125">
              <a:lnSpc>
                <a:spcPct val="115000"/>
              </a:lnSpc>
              <a:buClr>
                <a:srgbClr val="434343"/>
              </a:buClr>
              <a:buSzPts val="1400"/>
              <a:buFont typeface="Lato"/>
              <a:buChar char="●"/>
            </a:pPr>
            <a:r>
              <a:rPr lang="en-US" sz="1050" b="1" dirty="0">
                <a:solidFill>
                  <a:srgbClr val="434343"/>
                </a:solidFill>
                <a:latin typeface="Lato"/>
                <a:ea typeface="Lato"/>
                <a:cs typeface="Lato"/>
                <a:sym typeface="Lato"/>
              </a:rPr>
              <a:t>Connects dispensing and supply information at the point of care</a:t>
            </a:r>
            <a:endParaRPr sz="1050" dirty="0"/>
          </a:p>
        </p:txBody>
      </p:sp>
      <p:pic>
        <p:nvPicPr>
          <p:cNvPr id="544" name="Google Shape;544;p55"/>
          <p:cNvPicPr preferRelativeResize="0"/>
          <p:nvPr/>
        </p:nvPicPr>
        <p:blipFill>
          <a:blip r:embed="rId4">
            <a:alphaModFix/>
          </a:blip>
          <a:stretch>
            <a:fillRect/>
          </a:stretch>
        </p:blipFill>
        <p:spPr>
          <a:xfrm>
            <a:off x="573019" y="2225944"/>
            <a:ext cx="5796450" cy="2360063"/>
          </a:xfrm>
          <a:prstGeom prst="rect">
            <a:avLst/>
          </a:prstGeom>
          <a:noFill/>
          <a:ln>
            <a:noFill/>
          </a:ln>
        </p:spPr>
      </p:pic>
      <p:pic>
        <p:nvPicPr>
          <p:cNvPr id="545" name="Google Shape;545;p55"/>
          <p:cNvPicPr preferRelativeResize="0"/>
          <p:nvPr/>
        </p:nvPicPr>
        <p:blipFill rotWithShape="1">
          <a:blip r:embed="rId5">
            <a:alphaModFix/>
          </a:blip>
          <a:srcRect r="52664"/>
          <a:stretch/>
        </p:blipFill>
        <p:spPr>
          <a:xfrm>
            <a:off x="2784038" y="2569725"/>
            <a:ext cx="1374413" cy="1672501"/>
          </a:xfrm>
          <a:prstGeom prst="rect">
            <a:avLst/>
          </a:prstGeom>
          <a:noFill/>
          <a:ln>
            <a:noFill/>
          </a:ln>
        </p:spPr>
      </p:pic>
    </p:spTree>
    <p:extLst>
      <p:ext uri="{BB962C8B-B14F-4D97-AF65-F5344CB8AC3E}">
        <p14:creationId xmlns:p14="http://schemas.microsoft.com/office/powerpoint/2010/main" val="42723613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2" name="Google Shape;552;p56"/>
          <p:cNvSpPr txBox="1">
            <a:spLocks noGrp="1"/>
          </p:cNvSpPr>
          <p:nvPr>
            <p:ph type="body" idx="2"/>
          </p:nvPr>
        </p:nvSpPr>
        <p:spPr>
          <a:xfrm>
            <a:off x="2085625" y="2090713"/>
            <a:ext cx="2762389" cy="701556"/>
          </a:xfrm>
          <a:prstGeom prst="rect">
            <a:avLst/>
          </a:prstGeom>
        </p:spPr>
        <p:txBody>
          <a:bodyPr spcFirstLastPara="1" wrap="square" lIns="68569" tIns="68569" rIns="68569" bIns="68569" anchor="t" anchorCtr="0">
            <a:noAutofit/>
          </a:bodyPr>
          <a:lstStyle/>
          <a:p>
            <a:pPr marL="0" indent="0">
              <a:buNone/>
            </a:pPr>
            <a:r>
              <a:rPr lang="en-US" dirty="0"/>
              <a:t>Example RTM Alert:</a:t>
            </a:r>
            <a:endParaRPr dirty="0"/>
          </a:p>
        </p:txBody>
      </p:sp>
      <p:sp>
        <p:nvSpPr>
          <p:cNvPr id="553" name="Google Shape;553;p56"/>
          <p:cNvSpPr txBox="1">
            <a:spLocks noGrp="1"/>
          </p:cNvSpPr>
          <p:nvPr>
            <p:ph type="title"/>
          </p:nvPr>
        </p:nvSpPr>
        <p:spPr>
          <a:xfrm>
            <a:off x="-276020" y="27489"/>
            <a:ext cx="5906270" cy="802575"/>
          </a:xfrm>
          <a:prstGeom prst="rect">
            <a:avLst/>
          </a:prstGeom>
        </p:spPr>
        <p:txBody>
          <a:bodyPr spcFirstLastPara="1" wrap="square" lIns="68569" tIns="68569" rIns="68569" bIns="68569" anchor="ctr" anchorCtr="0">
            <a:noAutofit/>
          </a:bodyPr>
          <a:lstStyle/>
          <a:p>
            <a:pPr algn="ctr"/>
            <a:r>
              <a:rPr lang="en-US" dirty="0"/>
              <a:t>Remote Temperature Monitoring</a:t>
            </a:r>
            <a:endParaRPr dirty="0"/>
          </a:p>
        </p:txBody>
      </p:sp>
      <p:sp>
        <p:nvSpPr>
          <p:cNvPr id="554" name="Google Shape;554;p56"/>
          <p:cNvSpPr txBox="1">
            <a:spLocks noGrp="1"/>
          </p:cNvSpPr>
          <p:nvPr>
            <p:ph type="sldNum" idx="12"/>
          </p:nvPr>
        </p:nvSpPr>
        <p:spPr>
          <a:xfrm>
            <a:off x="6118955" y="4770662"/>
            <a:ext cx="543150" cy="273825"/>
          </a:xfrm>
          <a:prstGeom prst="rect">
            <a:avLst/>
          </a:prstGeom>
        </p:spPr>
        <p:txBody>
          <a:bodyPr spcFirstLastPara="1" wrap="square" lIns="68569" tIns="34275" rIns="68569" bIns="34275" anchor="ctr" anchorCtr="0">
            <a:noAutofit/>
          </a:bodyPr>
          <a:lstStyle/>
          <a:p>
            <a:fld id="{00000000-1234-1234-1234-123412341234}" type="slidenum">
              <a:rPr lang="en-US"/>
              <a:pPr/>
              <a:t>18</a:t>
            </a:fld>
            <a:endParaRPr/>
          </a:p>
        </p:txBody>
      </p:sp>
      <p:sp>
        <p:nvSpPr>
          <p:cNvPr id="557" name="Google Shape;557;p56"/>
          <p:cNvSpPr/>
          <p:nvPr/>
        </p:nvSpPr>
        <p:spPr>
          <a:xfrm>
            <a:off x="536889" y="1067073"/>
            <a:ext cx="5853641" cy="1035265"/>
          </a:xfrm>
          <a:prstGeom prst="roundRect">
            <a:avLst>
              <a:gd name="adj" fmla="val 16667"/>
            </a:avLst>
          </a:prstGeom>
          <a:solidFill>
            <a:schemeClr val="lt2"/>
          </a:solidFill>
          <a:ln w="28575" cap="flat" cmpd="sng">
            <a:solidFill>
              <a:schemeClr val="accent2"/>
            </a:solidFill>
            <a:prstDash val="solid"/>
            <a:round/>
            <a:headEnd type="none" w="sm" len="sm"/>
            <a:tailEnd type="none" w="sm" len="sm"/>
          </a:ln>
        </p:spPr>
        <p:txBody>
          <a:bodyPr spcFirstLastPara="1" wrap="square" lIns="68569" tIns="68569" rIns="68569" bIns="68569" anchor="ctr" anchorCtr="0">
            <a:noAutofit/>
          </a:bodyPr>
          <a:lstStyle/>
          <a:p>
            <a:endParaRPr sz="1050" b="1" dirty="0">
              <a:solidFill>
                <a:srgbClr val="434343"/>
              </a:solidFill>
              <a:latin typeface="Lato"/>
              <a:ea typeface="Lato"/>
              <a:cs typeface="Lato"/>
              <a:sym typeface="Lato"/>
            </a:endParaRPr>
          </a:p>
          <a:p>
            <a:endParaRPr sz="1050" b="1" dirty="0">
              <a:solidFill>
                <a:srgbClr val="434343"/>
              </a:solidFill>
              <a:latin typeface="Lato"/>
              <a:ea typeface="Lato"/>
              <a:cs typeface="Lato"/>
              <a:sym typeface="Lato"/>
            </a:endParaRPr>
          </a:p>
          <a:p>
            <a:endParaRPr sz="1050" b="1" dirty="0">
              <a:solidFill>
                <a:srgbClr val="434343"/>
              </a:solidFill>
              <a:latin typeface="Lato"/>
              <a:ea typeface="Lato"/>
              <a:cs typeface="Lato"/>
              <a:sym typeface="Lato"/>
            </a:endParaRPr>
          </a:p>
          <a:p>
            <a:endParaRPr sz="1050" b="1" dirty="0">
              <a:solidFill>
                <a:srgbClr val="434343"/>
              </a:solidFill>
              <a:latin typeface="Lato"/>
              <a:ea typeface="Lato"/>
              <a:cs typeface="Lato"/>
              <a:sym typeface="Lato"/>
            </a:endParaRPr>
          </a:p>
          <a:p>
            <a:endParaRPr sz="1050" b="1" dirty="0">
              <a:solidFill>
                <a:srgbClr val="434343"/>
              </a:solidFill>
              <a:latin typeface="Lato"/>
              <a:ea typeface="Lato"/>
              <a:cs typeface="Lato"/>
              <a:sym typeface="Lato"/>
            </a:endParaRPr>
          </a:p>
          <a:p>
            <a:endParaRPr sz="1050" b="1" dirty="0">
              <a:solidFill>
                <a:srgbClr val="434343"/>
              </a:solidFill>
              <a:latin typeface="Lato"/>
              <a:ea typeface="Lato"/>
              <a:cs typeface="Lato"/>
              <a:sym typeface="Lato"/>
            </a:endParaRPr>
          </a:p>
        </p:txBody>
      </p:sp>
      <p:sp>
        <p:nvSpPr>
          <p:cNvPr id="558" name="Google Shape;558;p56"/>
          <p:cNvSpPr txBox="1"/>
          <p:nvPr/>
        </p:nvSpPr>
        <p:spPr>
          <a:xfrm>
            <a:off x="636608" y="1194722"/>
            <a:ext cx="5753922" cy="768342"/>
          </a:xfrm>
          <a:prstGeom prst="rect">
            <a:avLst/>
          </a:prstGeom>
          <a:noFill/>
          <a:ln>
            <a:noFill/>
          </a:ln>
        </p:spPr>
        <p:txBody>
          <a:bodyPr spcFirstLastPara="1" wrap="square" lIns="68569" tIns="68569" rIns="68569" bIns="68569" anchor="t" anchorCtr="0">
            <a:noAutofit/>
          </a:bodyPr>
          <a:lstStyle/>
          <a:p>
            <a:pPr marL="171450" indent="-171450">
              <a:buFont typeface="Arial" panose="020B0604020202020204" pitchFamily="34" charset="0"/>
              <a:buChar char="•"/>
            </a:pPr>
            <a:r>
              <a:rPr lang="en-US" b="1" dirty="0">
                <a:solidFill>
                  <a:schemeClr val="tx1"/>
                </a:solidFill>
                <a:latin typeface="Lato"/>
                <a:ea typeface="Lato"/>
                <a:cs typeface="Lato"/>
                <a:sym typeface="Lato"/>
              </a:rPr>
              <a:t>Notifies users about outages in cold chain equipment </a:t>
            </a:r>
            <a:endParaRPr b="1" dirty="0">
              <a:solidFill>
                <a:schemeClr val="tx1"/>
              </a:solidFill>
              <a:latin typeface="Lato"/>
              <a:ea typeface="Lato"/>
              <a:cs typeface="Lato"/>
              <a:sym typeface="Lato"/>
            </a:endParaRPr>
          </a:p>
          <a:p>
            <a:pPr marL="171450" indent="-171450">
              <a:buFont typeface="Arial" panose="020B0604020202020204" pitchFamily="34" charset="0"/>
              <a:buChar char="•"/>
            </a:pPr>
            <a:r>
              <a:rPr lang="en-US" b="1" dirty="0">
                <a:solidFill>
                  <a:schemeClr val="tx1"/>
                </a:solidFill>
                <a:latin typeface="Lato"/>
                <a:ea typeface="Lato"/>
                <a:cs typeface="Lato"/>
                <a:sym typeface="Lato"/>
              </a:rPr>
              <a:t>Within OpenLMIS, logisticians can review CCE status when planning resupply </a:t>
            </a:r>
            <a:endParaRPr dirty="0">
              <a:solidFill>
                <a:schemeClr val="tx1"/>
              </a:solidFill>
              <a:latin typeface="Lato"/>
              <a:ea typeface="Lato"/>
              <a:cs typeface="Lato"/>
              <a:sym typeface="Lato"/>
            </a:endParaRPr>
          </a:p>
        </p:txBody>
      </p:sp>
      <p:sp>
        <p:nvSpPr>
          <p:cNvPr id="11" name="Google Shape;537;p55"/>
          <p:cNvSpPr/>
          <p:nvPr/>
        </p:nvSpPr>
        <p:spPr>
          <a:xfrm>
            <a:off x="5298831" y="79001"/>
            <a:ext cx="1462353" cy="620550"/>
          </a:xfrm>
          <a:prstGeom prst="roundRect">
            <a:avLst>
              <a:gd name="adj" fmla="val 16667"/>
            </a:avLst>
          </a:prstGeom>
          <a:solidFill>
            <a:srgbClr val="EFEFEF"/>
          </a:solidFill>
          <a:ln w="38100" cap="flat" cmpd="sng">
            <a:solidFill>
              <a:schemeClr val="accent2"/>
            </a:solidFill>
            <a:prstDash val="solid"/>
            <a:round/>
            <a:headEnd type="none" w="sm" len="sm"/>
            <a:tailEnd type="none" w="sm" len="sm"/>
          </a:ln>
        </p:spPr>
        <p:txBody>
          <a:bodyPr spcFirstLastPara="1" wrap="square" lIns="68569" tIns="68569" rIns="68569" bIns="68569" anchor="ctr" anchorCtr="0">
            <a:noAutofit/>
          </a:bodyPr>
          <a:lstStyle/>
          <a:p>
            <a:endParaRPr sz="1050"/>
          </a:p>
        </p:txBody>
      </p:sp>
      <p:pic>
        <p:nvPicPr>
          <p:cNvPr id="12" name="Google Shape;556;p56"/>
          <p:cNvPicPr preferRelativeResize="0"/>
          <p:nvPr/>
        </p:nvPicPr>
        <p:blipFill>
          <a:blip r:embed="rId3">
            <a:alphaModFix/>
          </a:blip>
          <a:stretch>
            <a:fillRect/>
          </a:stretch>
        </p:blipFill>
        <p:spPr>
          <a:xfrm>
            <a:off x="5431638" y="159357"/>
            <a:ext cx="1182912" cy="459838"/>
          </a:xfrm>
          <a:prstGeom prst="rect">
            <a:avLst/>
          </a:prstGeom>
          <a:noFill/>
          <a:ln>
            <a:no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889" y="2604562"/>
            <a:ext cx="5582066" cy="1936175"/>
          </a:xfrm>
          <a:prstGeom prst="rect">
            <a:avLst/>
          </a:prstGeom>
          <a:solidFill>
            <a:srgbClr val="000000">
              <a:shade val="95000"/>
            </a:srgbClr>
          </a:solidFill>
          <a:ln w="57150" cap="sq">
            <a:solidFill>
              <a:schemeClr val="accent1"/>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5357166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2"/>
          <p:cNvSpPr txBox="1">
            <a:spLocks noGrp="1"/>
          </p:cNvSpPr>
          <p:nvPr>
            <p:ph type="body" idx="1"/>
          </p:nvPr>
        </p:nvSpPr>
        <p:spPr>
          <a:xfrm>
            <a:off x="0" y="1129954"/>
            <a:ext cx="3486150" cy="3430954"/>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68569" tIns="68569" rIns="68569" bIns="68569" anchor="t" anchorCtr="0">
            <a:noAutofit/>
          </a:bodyPr>
          <a:lstStyle/>
          <a:p>
            <a:pPr marL="0" indent="0" algn="ctr">
              <a:buNone/>
            </a:pPr>
            <a:r>
              <a:rPr lang="en-US" sz="2400" dirty="0"/>
              <a:t>End user</a:t>
            </a:r>
            <a:endParaRPr lang="en-US" sz="1350" dirty="0">
              <a:solidFill>
                <a:srgbClr val="000000"/>
              </a:solidFill>
            </a:endParaRPr>
          </a:p>
          <a:p>
            <a:pPr marL="85725" indent="0">
              <a:spcBef>
                <a:spcPts val="0"/>
              </a:spcBef>
              <a:buClr>
                <a:srgbClr val="000000"/>
              </a:buClr>
              <a:buSzPts val="1800"/>
              <a:buNone/>
            </a:pPr>
            <a:endParaRPr lang="en-US" sz="1350" dirty="0">
              <a:solidFill>
                <a:srgbClr val="000000"/>
              </a:solidFill>
            </a:endParaRPr>
          </a:p>
          <a:p>
            <a:pPr marL="371475">
              <a:spcBef>
                <a:spcPts val="0"/>
              </a:spcBef>
              <a:buClr>
                <a:srgbClr val="000000"/>
              </a:buClr>
              <a:buSzPts val="1800"/>
            </a:pPr>
            <a:r>
              <a:rPr lang="en-US" sz="1600" b="0" dirty="0">
                <a:solidFill>
                  <a:srgbClr val="000000"/>
                </a:solidFill>
              </a:rPr>
              <a:t>Data Validations</a:t>
            </a:r>
          </a:p>
          <a:p>
            <a:pPr marL="371475">
              <a:spcBef>
                <a:spcPts val="0"/>
              </a:spcBef>
              <a:buClr>
                <a:srgbClr val="000000"/>
              </a:buClr>
              <a:buSzPts val="1800"/>
            </a:pPr>
            <a:r>
              <a:rPr lang="en-US" sz="1600" b="0" dirty="0">
                <a:solidFill>
                  <a:srgbClr val="000000"/>
                </a:solidFill>
              </a:rPr>
              <a:t>Faster data calculations</a:t>
            </a:r>
          </a:p>
          <a:p>
            <a:pPr marL="371475">
              <a:spcBef>
                <a:spcPts val="0"/>
              </a:spcBef>
              <a:buClr>
                <a:srgbClr val="000000"/>
              </a:buClr>
              <a:buSzPts val="1800"/>
            </a:pPr>
            <a:r>
              <a:rPr lang="en-US" sz="1600" b="0" dirty="0">
                <a:solidFill>
                  <a:srgbClr val="000000"/>
                </a:solidFill>
              </a:rPr>
              <a:t>Offline </a:t>
            </a:r>
            <a:r>
              <a:rPr lang="en-IE" sz="1600" b="0" dirty="0">
                <a:solidFill>
                  <a:srgbClr val="000000"/>
                </a:solidFill>
              </a:rPr>
              <a:t>functionality</a:t>
            </a:r>
          </a:p>
          <a:p>
            <a:pPr marL="371475">
              <a:spcBef>
                <a:spcPts val="0"/>
              </a:spcBef>
              <a:buClr>
                <a:srgbClr val="000000"/>
              </a:buClr>
              <a:buSzPts val="1800"/>
            </a:pPr>
            <a:r>
              <a:rPr lang="en-US" sz="1600" b="0" dirty="0">
                <a:solidFill>
                  <a:srgbClr val="000000"/>
                </a:solidFill>
              </a:rPr>
              <a:t>Visibility into Reporting Rates</a:t>
            </a:r>
          </a:p>
          <a:p>
            <a:pPr marL="371475">
              <a:spcBef>
                <a:spcPts val="0"/>
              </a:spcBef>
              <a:buClr>
                <a:srgbClr val="000000"/>
              </a:buClr>
              <a:buSzPts val="1800"/>
            </a:pPr>
            <a:r>
              <a:rPr lang="en-US" sz="1600" b="0" dirty="0">
                <a:solidFill>
                  <a:srgbClr val="000000"/>
                </a:solidFill>
              </a:rPr>
              <a:t>Reporting capabilities</a:t>
            </a:r>
          </a:p>
          <a:p>
            <a:pPr marL="371475">
              <a:spcBef>
                <a:spcPts val="0"/>
              </a:spcBef>
              <a:buClr>
                <a:srgbClr val="000000"/>
              </a:buClr>
              <a:buSzPts val="1800"/>
            </a:pPr>
            <a:r>
              <a:rPr lang="en-US" sz="1600" b="0" dirty="0">
                <a:solidFill>
                  <a:srgbClr val="000000"/>
                </a:solidFill>
              </a:rPr>
              <a:t>Can interface with other ERPs</a:t>
            </a:r>
            <a:endParaRPr sz="1400" b="0" dirty="0">
              <a:solidFill>
                <a:srgbClr val="000000"/>
              </a:solidFill>
            </a:endParaRPr>
          </a:p>
        </p:txBody>
      </p:sp>
      <p:sp>
        <p:nvSpPr>
          <p:cNvPr id="394" name="Google Shape;394;p42"/>
          <p:cNvSpPr txBox="1">
            <a:spLocks noGrp="1"/>
          </p:cNvSpPr>
          <p:nvPr>
            <p:ph type="body" idx="2"/>
          </p:nvPr>
        </p:nvSpPr>
        <p:spPr>
          <a:xfrm>
            <a:off x="3486150" y="1129954"/>
            <a:ext cx="3371850" cy="3430954"/>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68569" tIns="68569" rIns="68569" bIns="68569" anchor="t" anchorCtr="0">
            <a:noAutofit/>
          </a:bodyPr>
          <a:lstStyle/>
          <a:p>
            <a:pPr marL="0" indent="0" algn="ctr">
              <a:spcBef>
                <a:spcPts val="0"/>
              </a:spcBef>
              <a:buNone/>
            </a:pPr>
            <a:r>
              <a:rPr lang="en-IE" sz="2400" dirty="0"/>
              <a:t>Big Picture</a:t>
            </a:r>
            <a:endParaRPr sz="2400" dirty="0"/>
          </a:p>
          <a:p>
            <a:pPr marL="85725" indent="0">
              <a:spcBef>
                <a:spcPts val="0"/>
              </a:spcBef>
              <a:buClr>
                <a:srgbClr val="000000"/>
              </a:buClr>
              <a:buSzPts val="1800"/>
              <a:buNone/>
            </a:pPr>
            <a:endParaRPr lang="en-US" sz="1350" dirty="0">
              <a:solidFill>
                <a:srgbClr val="000000"/>
              </a:solidFill>
            </a:endParaRPr>
          </a:p>
          <a:p>
            <a:pPr indent="-257175">
              <a:spcBef>
                <a:spcPts val="0"/>
              </a:spcBef>
              <a:buClr>
                <a:srgbClr val="000000"/>
              </a:buClr>
              <a:buSzPts val="1800"/>
            </a:pPr>
            <a:r>
              <a:rPr lang="en-US" sz="1600" b="0" dirty="0">
                <a:solidFill>
                  <a:srgbClr val="000000"/>
                </a:solidFill>
              </a:rPr>
              <a:t>Open Source</a:t>
            </a:r>
          </a:p>
          <a:p>
            <a:pPr indent="-257175">
              <a:spcBef>
                <a:spcPts val="0"/>
              </a:spcBef>
              <a:buClr>
                <a:srgbClr val="000000"/>
              </a:buClr>
              <a:buSzPts val="1800"/>
            </a:pPr>
            <a:r>
              <a:rPr lang="en-US" sz="1600" b="0" dirty="0">
                <a:solidFill>
                  <a:srgbClr val="000000"/>
                </a:solidFill>
              </a:rPr>
              <a:t>Community of support</a:t>
            </a:r>
          </a:p>
          <a:p>
            <a:pPr indent="-257175">
              <a:spcBef>
                <a:spcPts val="0"/>
              </a:spcBef>
              <a:buClr>
                <a:srgbClr val="000000"/>
              </a:buClr>
              <a:buSzPts val="1800"/>
            </a:pPr>
            <a:r>
              <a:rPr lang="en-US" sz="1600" b="0" dirty="0">
                <a:solidFill>
                  <a:srgbClr val="000000"/>
                </a:solidFill>
              </a:rPr>
              <a:t>Experience in many countries</a:t>
            </a:r>
          </a:p>
          <a:p>
            <a:pPr lvl="0" indent="-257175">
              <a:spcBef>
                <a:spcPts val="0"/>
              </a:spcBef>
              <a:buClr>
                <a:srgbClr val="000000"/>
              </a:buClr>
              <a:buSzPts val="1800"/>
            </a:pPr>
            <a:r>
              <a:rPr lang="en-US" sz="1600" b="0" dirty="0">
                <a:solidFill>
                  <a:srgbClr val="000000"/>
                </a:solidFill>
              </a:rPr>
              <a:t>Benefit from future enhancements</a:t>
            </a:r>
          </a:p>
          <a:p>
            <a:pPr indent="-257175">
              <a:spcBef>
                <a:spcPts val="0"/>
              </a:spcBef>
              <a:buClr>
                <a:srgbClr val="000000"/>
              </a:buClr>
              <a:buSzPts val="1800"/>
            </a:pPr>
            <a:r>
              <a:rPr lang="en-US" sz="1600" b="0" dirty="0">
                <a:solidFill>
                  <a:srgbClr val="000000"/>
                </a:solidFill>
              </a:rPr>
              <a:t>Countries can select which features they want to adopt</a:t>
            </a:r>
          </a:p>
          <a:p>
            <a:pPr lvl="0" indent="-257175">
              <a:spcBef>
                <a:spcPts val="0"/>
              </a:spcBef>
              <a:buClr>
                <a:srgbClr val="000000"/>
              </a:buClr>
              <a:buSzPts val="1800"/>
            </a:pPr>
            <a:endParaRPr lang="en-US" sz="1400" dirty="0">
              <a:solidFill>
                <a:srgbClr val="000000"/>
              </a:solidFill>
            </a:endParaRPr>
          </a:p>
          <a:p>
            <a:pPr marL="85725" indent="0">
              <a:spcBef>
                <a:spcPts val="0"/>
              </a:spcBef>
              <a:buClr>
                <a:srgbClr val="000000"/>
              </a:buClr>
              <a:buSzPts val="1800"/>
              <a:buNone/>
            </a:pPr>
            <a:r>
              <a:rPr lang="en-US" sz="800" b="0" dirty="0">
                <a:solidFill>
                  <a:srgbClr val="091E42"/>
                </a:solidFill>
                <a:highlight>
                  <a:srgbClr val="FFFFFF"/>
                </a:highlight>
                <a:latin typeface="Roboto"/>
                <a:ea typeface="Roboto"/>
                <a:cs typeface="Roboto"/>
                <a:sym typeface="Roboto"/>
              </a:rPr>
              <a:t>. </a:t>
            </a:r>
            <a:endParaRPr sz="1400" dirty="0">
              <a:solidFill>
                <a:srgbClr val="000000"/>
              </a:solidFill>
            </a:endParaRPr>
          </a:p>
        </p:txBody>
      </p:sp>
      <p:sp>
        <p:nvSpPr>
          <p:cNvPr id="395" name="Google Shape;395;p42"/>
          <p:cNvSpPr txBox="1">
            <a:spLocks noGrp="1"/>
          </p:cNvSpPr>
          <p:nvPr>
            <p:ph type="title"/>
          </p:nvPr>
        </p:nvSpPr>
        <p:spPr>
          <a:xfrm>
            <a:off x="348583" y="51096"/>
            <a:ext cx="5894325" cy="802575"/>
          </a:xfrm>
          <a:prstGeom prst="rect">
            <a:avLst/>
          </a:prstGeom>
        </p:spPr>
        <p:txBody>
          <a:bodyPr spcFirstLastPara="1" wrap="square" lIns="68569" tIns="68569" rIns="68569" bIns="68569" anchor="ctr" anchorCtr="0">
            <a:noAutofit/>
          </a:bodyPr>
          <a:lstStyle/>
          <a:p>
            <a:pPr algn="ctr"/>
            <a:r>
              <a:rPr lang="en-US" dirty="0"/>
              <a:t>  Summary of OpenLMIS Benefits</a:t>
            </a:r>
            <a:endParaRPr dirty="0"/>
          </a:p>
        </p:txBody>
      </p:sp>
      <p:sp>
        <p:nvSpPr>
          <p:cNvPr id="396" name="Google Shape;396;p42"/>
          <p:cNvSpPr txBox="1">
            <a:spLocks noGrp="1"/>
          </p:cNvSpPr>
          <p:nvPr>
            <p:ph type="sldNum" idx="12"/>
          </p:nvPr>
        </p:nvSpPr>
        <p:spPr>
          <a:xfrm>
            <a:off x="6118955" y="4770662"/>
            <a:ext cx="543150" cy="273825"/>
          </a:xfrm>
          <a:prstGeom prst="rect">
            <a:avLst/>
          </a:prstGeom>
        </p:spPr>
        <p:txBody>
          <a:bodyPr spcFirstLastPara="1" wrap="square" lIns="68569" tIns="34275" rIns="68569" bIns="34275" anchor="ctr" anchorCtr="0">
            <a:noAutofit/>
          </a:bodyPr>
          <a:lstStyle/>
          <a:p>
            <a:fld id="{00000000-1234-1234-1234-123412341234}" type="slidenum">
              <a:rPr lang="en-US"/>
              <a:pPr/>
              <a:t>19</a:t>
            </a:fld>
            <a:endParaRPr/>
          </a:p>
        </p:txBody>
      </p:sp>
    </p:spTree>
    <p:extLst>
      <p:ext uri="{BB962C8B-B14F-4D97-AF65-F5344CB8AC3E}">
        <p14:creationId xmlns:p14="http://schemas.microsoft.com/office/powerpoint/2010/main" val="5690310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3"/>
          <p:cNvPicPr preferRelativeResize="0"/>
          <p:nvPr/>
        </p:nvPicPr>
        <p:blipFill rotWithShape="1">
          <a:blip r:embed="rId3">
            <a:alphaModFix amt="35000"/>
          </a:blip>
          <a:srcRect l="17620"/>
          <a:stretch/>
        </p:blipFill>
        <p:spPr>
          <a:xfrm>
            <a:off x="-16525" y="-10701"/>
            <a:ext cx="6874523" cy="5154203"/>
          </a:xfrm>
          <a:prstGeom prst="rect">
            <a:avLst/>
          </a:prstGeom>
          <a:noFill/>
          <a:ln>
            <a:noFill/>
          </a:ln>
        </p:spPr>
      </p:pic>
      <p:sp>
        <p:nvSpPr>
          <p:cNvPr id="97" name="Google Shape;97;p13"/>
          <p:cNvSpPr txBox="1"/>
          <p:nvPr/>
        </p:nvSpPr>
        <p:spPr>
          <a:xfrm>
            <a:off x="1318241" y="109415"/>
            <a:ext cx="4519852" cy="1007325"/>
          </a:xfrm>
          <a:prstGeom prst="rect">
            <a:avLst/>
          </a:prstGeom>
          <a:noFill/>
          <a:ln>
            <a:noFill/>
          </a:ln>
        </p:spPr>
        <p:txBody>
          <a:bodyPr spcFirstLastPara="1" wrap="square" lIns="68569" tIns="68569" rIns="68569" bIns="68569" anchor="ctr" anchorCtr="0">
            <a:noAutofit/>
          </a:bodyPr>
          <a:lstStyle/>
          <a:p>
            <a:r>
              <a:rPr lang="en-IE" sz="3600" dirty="0">
                <a:solidFill>
                  <a:schemeClr val="dk1"/>
                </a:solidFill>
                <a:latin typeface="Lato"/>
                <a:ea typeface="Lato"/>
                <a:cs typeface="Lato"/>
                <a:sym typeface="Lato"/>
              </a:rPr>
              <a:t>Presentation Outline</a:t>
            </a:r>
            <a:endParaRPr sz="3600" dirty="0">
              <a:solidFill>
                <a:schemeClr val="dk1"/>
              </a:solidFill>
              <a:latin typeface="Lato"/>
              <a:ea typeface="Lato"/>
              <a:cs typeface="Lato"/>
              <a:sym typeface="Lato"/>
            </a:endParaRPr>
          </a:p>
          <a:p>
            <a:pPr indent="342900"/>
            <a:r>
              <a:rPr lang="en-US" sz="1800" dirty="0">
                <a:solidFill>
                  <a:schemeClr val="dk1"/>
                </a:solidFill>
                <a:latin typeface="Lato"/>
                <a:ea typeface="Lato"/>
                <a:cs typeface="Lato"/>
                <a:sym typeface="Lato"/>
              </a:rPr>
              <a:t>         </a:t>
            </a:r>
            <a:endParaRPr sz="1050" dirty="0">
              <a:solidFill>
                <a:schemeClr val="dk1"/>
              </a:solidFill>
              <a:latin typeface="Lato"/>
              <a:ea typeface="Lato"/>
              <a:cs typeface="Lato"/>
              <a:sym typeface="Lato"/>
            </a:endParaRPr>
          </a:p>
        </p:txBody>
      </p:sp>
      <p:sp>
        <p:nvSpPr>
          <p:cNvPr id="98" name="Google Shape;98;p13"/>
          <p:cNvSpPr txBox="1"/>
          <p:nvPr/>
        </p:nvSpPr>
        <p:spPr>
          <a:xfrm>
            <a:off x="336150" y="752831"/>
            <a:ext cx="6185700" cy="3988575"/>
          </a:xfrm>
          <a:prstGeom prst="rect">
            <a:avLst/>
          </a:prstGeom>
          <a:noFill/>
          <a:ln>
            <a:noFill/>
          </a:ln>
        </p:spPr>
        <p:txBody>
          <a:bodyPr spcFirstLastPara="1" wrap="square" lIns="68569" tIns="68569" rIns="68569" bIns="68569" anchor="t" anchorCtr="0">
            <a:noAutofit/>
          </a:bodyPr>
          <a:lstStyle/>
          <a:p>
            <a:endParaRPr sz="1800" b="1" dirty="0">
              <a:solidFill>
                <a:srgbClr val="434343"/>
              </a:solidFill>
              <a:latin typeface="Lato"/>
              <a:ea typeface="Lato"/>
              <a:cs typeface="Lato"/>
              <a:sym typeface="Lato"/>
            </a:endParaRPr>
          </a:p>
          <a:p>
            <a:pPr marL="342900" indent="-285750">
              <a:buClr>
                <a:srgbClr val="434343"/>
              </a:buClr>
              <a:buSzPts val="2400"/>
              <a:buFont typeface="Lato"/>
              <a:buAutoNum type="arabicPeriod"/>
            </a:pPr>
            <a:r>
              <a:rPr lang="en-US" sz="2400" b="1" dirty="0">
                <a:solidFill>
                  <a:srgbClr val="434343"/>
                </a:solidFill>
                <a:latin typeface="Lato"/>
                <a:ea typeface="Lato"/>
                <a:cs typeface="Lato"/>
                <a:sym typeface="Lato"/>
              </a:rPr>
              <a:t>What is OpenLMIS?</a:t>
            </a:r>
            <a:br>
              <a:rPr lang="en-US" sz="2400" b="1" dirty="0">
                <a:solidFill>
                  <a:srgbClr val="434343"/>
                </a:solidFill>
                <a:latin typeface="Lato"/>
                <a:ea typeface="Lato"/>
                <a:cs typeface="Lato"/>
                <a:sym typeface="Lato"/>
              </a:rPr>
            </a:br>
            <a:endParaRPr sz="2400" b="1" dirty="0">
              <a:solidFill>
                <a:srgbClr val="434343"/>
              </a:solidFill>
              <a:latin typeface="Lato"/>
              <a:ea typeface="Lato"/>
              <a:cs typeface="Lato"/>
              <a:sym typeface="Lato"/>
            </a:endParaRPr>
          </a:p>
          <a:p>
            <a:pPr marL="342900" indent="-285750">
              <a:buClr>
                <a:srgbClr val="434343"/>
              </a:buClr>
              <a:buSzPts val="2400"/>
              <a:buFont typeface="Lato"/>
              <a:buAutoNum type="arabicPeriod"/>
            </a:pPr>
            <a:r>
              <a:rPr lang="en-US" sz="2400" b="1" dirty="0">
                <a:solidFill>
                  <a:srgbClr val="434343"/>
                </a:solidFill>
                <a:latin typeface="Lato"/>
                <a:ea typeface="Lato"/>
                <a:cs typeface="Lato"/>
                <a:sym typeface="Lato"/>
              </a:rPr>
              <a:t>Who implements OpenLMIS?</a:t>
            </a:r>
            <a:br>
              <a:rPr lang="en-US" sz="2400" b="1" dirty="0">
                <a:solidFill>
                  <a:srgbClr val="434343"/>
                </a:solidFill>
                <a:latin typeface="Lato"/>
                <a:ea typeface="Lato"/>
                <a:cs typeface="Lato"/>
                <a:sym typeface="Lato"/>
              </a:rPr>
            </a:br>
            <a:endParaRPr sz="2400" b="1" dirty="0">
              <a:solidFill>
                <a:srgbClr val="434343"/>
              </a:solidFill>
              <a:latin typeface="Lato"/>
              <a:ea typeface="Lato"/>
              <a:cs typeface="Lato"/>
              <a:sym typeface="Lato"/>
            </a:endParaRPr>
          </a:p>
          <a:p>
            <a:pPr marL="342900" indent="-285750">
              <a:buClr>
                <a:srgbClr val="434343"/>
              </a:buClr>
              <a:buSzPts val="2400"/>
              <a:buFont typeface="Lato"/>
              <a:buAutoNum type="arabicPeriod"/>
            </a:pPr>
            <a:r>
              <a:rPr lang="en-US" sz="2400" b="1" dirty="0">
                <a:solidFill>
                  <a:srgbClr val="434343"/>
                </a:solidFill>
                <a:latin typeface="Lato"/>
                <a:ea typeface="Lato"/>
                <a:cs typeface="Lato"/>
                <a:sym typeface="Lato"/>
              </a:rPr>
              <a:t>Malawi Success Story</a:t>
            </a:r>
            <a:endParaRPr sz="2400" b="1" dirty="0">
              <a:solidFill>
                <a:srgbClr val="434343"/>
              </a:solidFill>
              <a:latin typeface="Lato"/>
              <a:ea typeface="Lato"/>
              <a:cs typeface="Lato"/>
              <a:sym typeface="Lato"/>
            </a:endParaRPr>
          </a:p>
          <a:p>
            <a:endParaRPr sz="1800" b="1" dirty="0">
              <a:solidFill>
                <a:srgbClr val="434343"/>
              </a:solidFill>
              <a:latin typeface="Lato"/>
              <a:ea typeface="Lato"/>
              <a:cs typeface="Lato"/>
              <a:sym typeface="Lato"/>
            </a:endParaRPr>
          </a:p>
          <a:p>
            <a:endParaRPr sz="1650" b="1" dirty="0">
              <a:solidFill>
                <a:srgbClr val="0B5394"/>
              </a:solidFill>
              <a:latin typeface="Lato"/>
              <a:ea typeface="Lato"/>
              <a:cs typeface="Lato"/>
              <a:sym typeface="Lato"/>
            </a:endParaRPr>
          </a:p>
          <a:p>
            <a:r>
              <a:rPr lang="en-US" sz="1800" b="1" i="1" dirty="0">
                <a:solidFill>
                  <a:schemeClr val="accent1"/>
                </a:solidFill>
                <a:latin typeface="Lato"/>
                <a:ea typeface="Lato"/>
                <a:cs typeface="Lato"/>
                <a:sym typeface="Lato"/>
              </a:rPr>
              <a:t>If you would like to learn more, please get in touch after the presentation</a:t>
            </a:r>
            <a:endParaRPr sz="1800" b="1" i="1" dirty="0">
              <a:solidFill>
                <a:schemeClr val="accent1"/>
              </a:solidFill>
              <a:latin typeface="Lato"/>
              <a:ea typeface="Lato"/>
              <a:cs typeface="Lato"/>
              <a:sym typeface="Lato"/>
            </a:endParaRPr>
          </a:p>
        </p:txBody>
      </p:sp>
    </p:spTree>
    <p:extLst>
      <p:ext uri="{BB962C8B-B14F-4D97-AF65-F5344CB8AC3E}">
        <p14:creationId xmlns:p14="http://schemas.microsoft.com/office/powerpoint/2010/main" val="22427282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3"/>
          <p:cNvSpPr txBox="1">
            <a:spLocks noGrp="1"/>
          </p:cNvSpPr>
          <p:nvPr>
            <p:ph type="sldNum" idx="12"/>
          </p:nvPr>
        </p:nvSpPr>
        <p:spPr>
          <a:xfrm>
            <a:off x="6118955" y="4220934"/>
            <a:ext cx="543150" cy="205425"/>
          </a:xfrm>
          <a:prstGeom prst="rect">
            <a:avLst/>
          </a:prstGeom>
          <a:noFill/>
          <a:ln>
            <a:noFill/>
          </a:ln>
        </p:spPr>
        <p:txBody>
          <a:bodyPr spcFirstLastPara="1" wrap="square" lIns="68569" tIns="34275" rIns="68569" bIns="34275" anchor="ctr" anchorCtr="0">
            <a:noAutofit/>
          </a:bodyPr>
          <a:lstStyle/>
          <a:p>
            <a:fld id="{00000000-1234-1234-1234-123412341234}" type="slidenum">
              <a:rPr lang="en"/>
              <a:pPr/>
              <a:t>20</a:t>
            </a:fld>
            <a:endParaRPr/>
          </a:p>
        </p:txBody>
      </p:sp>
      <p:pic>
        <p:nvPicPr>
          <p:cNvPr id="238" name="Google Shape;238;p33"/>
          <p:cNvPicPr preferRelativeResize="0"/>
          <p:nvPr/>
        </p:nvPicPr>
        <p:blipFill rotWithShape="1">
          <a:blip r:embed="rId3">
            <a:alphaModFix/>
          </a:blip>
          <a:srcRect l="17620"/>
          <a:stretch/>
        </p:blipFill>
        <p:spPr>
          <a:xfrm>
            <a:off x="-16525" y="1"/>
            <a:ext cx="6874523" cy="4655126"/>
          </a:xfrm>
          <a:prstGeom prst="rect">
            <a:avLst/>
          </a:prstGeom>
          <a:noFill/>
          <a:ln>
            <a:noFill/>
          </a:ln>
        </p:spPr>
      </p:pic>
      <p:sp>
        <p:nvSpPr>
          <p:cNvPr id="239" name="Google Shape;239;p33"/>
          <p:cNvSpPr txBox="1"/>
          <p:nvPr/>
        </p:nvSpPr>
        <p:spPr>
          <a:xfrm>
            <a:off x="93785" y="1424838"/>
            <a:ext cx="6568320" cy="1687500"/>
          </a:xfrm>
          <a:prstGeom prst="rect">
            <a:avLst/>
          </a:prstGeom>
          <a:noFill/>
          <a:ln>
            <a:noFill/>
          </a:ln>
        </p:spPr>
        <p:txBody>
          <a:bodyPr spcFirstLastPara="1" wrap="square" lIns="68569" tIns="68569" rIns="68569" bIns="68569" anchor="ctr" anchorCtr="0">
            <a:noAutofit/>
          </a:bodyPr>
          <a:lstStyle/>
          <a:p>
            <a:pPr>
              <a:lnSpc>
                <a:spcPct val="115000"/>
              </a:lnSpc>
            </a:pPr>
            <a:r>
              <a:rPr lang="en-IE" sz="4500" b="1" dirty="0">
                <a:solidFill>
                  <a:schemeClr val="lt1"/>
                </a:solidFill>
                <a:latin typeface="Lato"/>
                <a:ea typeface="Lato"/>
                <a:cs typeface="Lato"/>
                <a:sym typeface="Lato"/>
              </a:rPr>
              <a:t>   Meet the </a:t>
            </a:r>
          </a:p>
          <a:p>
            <a:pPr algn="ctr">
              <a:lnSpc>
                <a:spcPct val="115000"/>
              </a:lnSpc>
            </a:pPr>
            <a:r>
              <a:rPr lang="en-IE" sz="4500" b="1" dirty="0">
                <a:solidFill>
                  <a:schemeClr val="lt1"/>
                </a:solidFill>
                <a:latin typeface="Lato"/>
                <a:ea typeface="Lato"/>
                <a:cs typeface="Lato"/>
                <a:sym typeface="Lato"/>
              </a:rPr>
              <a:t>Trusted Partners</a:t>
            </a:r>
            <a:endParaRPr sz="4500" b="1" dirty="0">
              <a:solidFill>
                <a:schemeClr val="lt1"/>
              </a:solidFill>
              <a:latin typeface="Lato"/>
              <a:ea typeface="Lato"/>
              <a:cs typeface="Lato"/>
              <a:sym typeface="Lato"/>
            </a:endParaRPr>
          </a:p>
          <a:p>
            <a:pPr marL="342900" algn="ctr">
              <a:lnSpc>
                <a:spcPct val="115000"/>
              </a:lnSpc>
            </a:pPr>
            <a:r>
              <a:rPr lang="en" sz="1350" b="1" dirty="0">
                <a:solidFill>
                  <a:schemeClr val="lt1"/>
                </a:solidFill>
                <a:latin typeface="Lato"/>
                <a:ea typeface="Lato"/>
                <a:cs typeface="Lato"/>
                <a:sym typeface="Lato"/>
              </a:rPr>
              <a:t>   </a:t>
            </a:r>
            <a:endParaRPr sz="1350" b="1" dirty="0">
              <a:solidFill>
                <a:schemeClr val="lt1"/>
              </a:solidFill>
              <a:latin typeface="Lato"/>
              <a:ea typeface="Lato"/>
              <a:cs typeface="Lato"/>
              <a:sym typeface="Lato"/>
            </a:endParaRPr>
          </a:p>
          <a:p>
            <a:pPr marL="342900">
              <a:lnSpc>
                <a:spcPct val="115000"/>
              </a:lnSpc>
            </a:pPr>
            <a:endParaRPr sz="1350" b="1" dirty="0">
              <a:solidFill>
                <a:schemeClr val="lt1"/>
              </a:solidFill>
              <a:latin typeface="Lato"/>
              <a:ea typeface="Lato"/>
              <a:cs typeface="Lato"/>
              <a:sym typeface="Lato"/>
            </a:endParaRPr>
          </a:p>
        </p:txBody>
      </p:sp>
      <p:pic>
        <p:nvPicPr>
          <p:cNvPr id="5" name="Google Shape;130;p24"/>
          <p:cNvPicPr preferRelativeResize="0"/>
          <p:nvPr/>
        </p:nvPicPr>
        <p:blipFill rotWithShape="1">
          <a:blip r:embed="rId4">
            <a:alphaModFix/>
          </a:blip>
          <a:srcRect/>
          <a:stretch/>
        </p:blipFill>
        <p:spPr>
          <a:xfrm>
            <a:off x="2904267" y="1090427"/>
            <a:ext cx="3214688" cy="1060847"/>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4779" y="173715"/>
            <a:ext cx="671552" cy="72482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583" y="2281390"/>
            <a:ext cx="6222086"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Google Shape;176;p27"/>
          <p:cNvSpPr txBox="1"/>
          <p:nvPr/>
        </p:nvSpPr>
        <p:spPr>
          <a:xfrm>
            <a:off x="-57362" y="1012722"/>
            <a:ext cx="6625309" cy="1373027"/>
          </a:xfrm>
          <a:prstGeom prst="rect">
            <a:avLst/>
          </a:prstGeom>
          <a:noFill/>
          <a:ln>
            <a:noFill/>
          </a:ln>
        </p:spPr>
        <p:txBody>
          <a:bodyPr spcFirstLastPara="1" wrap="square" lIns="91425" tIns="91425" rIns="91425" bIns="91425" anchor="t" anchorCtr="0">
            <a:noAutofit/>
          </a:bodyPr>
          <a:lstStyle/>
          <a:p>
            <a:pPr marL="457200" indent="-317500">
              <a:lnSpc>
                <a:spcPct val="115000"/>
              </a:lnSpc>
              <a:spcBef>
                <a:spcPts val="600"/>
              </a:spcBef>
              <a:buClr>
                <a:srgbClr val="595959"/>
              </a:buClr>
              <a:buSzPts val="1400"/>
              <a:buFont typeface="Arial"/>
              <a:buChar char="●"/>
            </a:pPr>
            <a:r>
              <a:rPr lang="en-US" sz="1200" dirty="0">
                <a:solidFill>
                  <a:srgbClr val="595959"/>
                </a:solidFill>
                <a:latin typeface="Trebuchet MS" panose="020B0603020202020204" pitchFamily="34" charset="0"/>
                <a:ea typeface="Lato"/>
                <a:cs typeface="Lato"/>
                <a:sym typeface="Lato"/>
              </a:rPr>
              <a:t>Dedicated to improving access to healthcare to underserved and vulnerable communities around the world</a:t>
            </a:r>
          </a:p>
          <a:p>
            <a:pPr marL="457200" lvl="0" indent="-317500">
              <a:lnSpc>
                <a:spcPct val="115000"/>
              </a:lnSpc>
              <a:spcBef>
                <a:spcPts val="600"/>
              </a:spcBef>
              <a:buClr>
                <a:srgbClr val="595959"/>
              </a:buClr>
              <a:buSzPts val="1400"/>
              <a:buChar char="●"/>
            </a:pPr>
            <a:r>
              <a:rPr lang="en-US" sz="1200" dirty="0">
                <a:solidFill>
                  <a:srgbClr val="595959"/>
                </a:solidFill>
                <a:latin typeface="Trebuchet MS" panose="020B0603020202020204" pitchFamily="34" charset="0"/>
                <a:ea typeface="Lato"/>
                <a:cs typeface="Lato"/>
                <a:sym typeface="Lato"/>
              </a:rPr>
              <a:t>Operating in 44 countries (including the US) with over 3,000 staff</a:t>
            </a:r>
          </a:p>
          <a:p>
            <a:pPr marL="457200" lvl="0" indent="-317500">
              <a:lnSpc>
                <a:spcPct val="115000"/>
              </a:lnSpc>
              <a:spcBef>
                <a:spcPts val="600"/>
              </a:spcBef>
              <a:buClr>
                <a:srgbClr val="595959"/>
              </a:buClr>
              <a:buSzPts val="1400"/>
              <a:buChar char="●"/>
            </a:pPr>
            <a:r>
              <a:rPr lang="en-US" sz="1200" dirty="0">
                <a:solidFill>
                  <a:srgbClr val="595959"/>
                </a:solidFill>
                <a:latin typeface="Trebuchet MS" panose="020B0603020202020204" pitchFamily="34" charset="0"/>
                <a:ea typeface="Lato"/>
                <a:cs typeface="Lato"/>
                <a:sym typeface="Lato"/>
              </a:rPr>
              <a:t>Over 30 years of experience in supply chain management in over 70 countries</a:t>
            </a:r>
          </a:p>
          <a:p>
            <a:pPr marL="457200" lvl="4" indent="-317500">
              <a:lnSpc>
                <a:spcPct val="115000"/>
              </a:lnSpc>
              <a:buClr>
                <a:srgbClr val="595959"/>
              </a:buClr>
              <a:buSzPts val="1400"/>
              <a:buChar char="●"/>
            </a:pPr>
            <a:endParaRPr lang="en" b="1" dirty="0">
              <a:solidFill>
                <a:srgbClr val="595959"/>
              </a:solidFill>
              <a:latin typeface="Lato"/>
              <a:ea typeface="Lato"/>
              <a:cs typeface="Lato"/>
              <a:sym typeface="Lato"/>
            </a:endParaRPr>
          </a:p>
          <a:p>
            <a:pPr marL="457200" lvl="0" indent="-317500" algn="l" rtl="0">
              <a:lnSpc>
                <a:spcPct val="115000"/>
              </a:lnSpc>
              <a:spcBef>
                <a:spcPts val="0"/>
              </a:spcBef>
              <a:spcAft>
                <a:spcPts val="0"/>
              </a:spcAft>
              <a:buClr>
                <a:srgbClr val="595959"/>
              </a:buClr>
              <a:buSzPts val="1400"/>
              <a:buChar char="●"/>
            </a:pPr>
            <a:endParaRPr dirty="0">
              <a:latin typeface="Lato"/>
              <a:ea typeface="Lato"/>
              <a:cs typeface="Lato"/>
              <a:sym typeface="Lato"/>
            </a:endParaRPr>
          </a:p>
        </p:txBody>
      </p:sp>
      <p:sp>
        <p:nvSpPr>
          <p:cNvPr id="7" name="Google Shape;175;p2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algn="l" rtl="0">
              <a:lnSpc>
                <a:spcPct val="103333"/>
              </a:lnSpc>
              <a:spcBef>
                <a:spcPts val="0"/>
              </a:spcBef>
              <a:spcAft>
                <a:spcPts val="0"/>
              </a:spcAft>
              <a:buClr>
                <a:schemeClr val="lt1"/>
              </a:buClr>
              <a:buFont typeface="Trebuchet MS"/>
              <a:buNone/>
            </a:pPr>
            <a:r>
              <a:rPr lang="en" sz="3000" dirty="0"/>
              <a:t>                Who We Are</a:t>
            </a:r>
            <a:endParaRPr sz="3000" b="0" i="0" u="none" strike="noStrike" cap="none" dirty="0">
              <a:solidFill>
                <a:schemeClr val="lt1"/>
              </a:solidFill>
              <a:latin typeface="Trebuchet MS"/>
              <a:ea typeface="Trebuchet MS"/>
              <a:cs typeface="Trebuchet MS"/>
              <a:sym typeface="Trebuchet MS"/>
            </a:endParaRPr>
          </a:p>
        </p:txBody>
      </p:sp>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62584"/>
          <a:stretch/>
        </p:blipFill>
        <p:spPr bwMode="auto">
          <a:xfrm>
            <a:off x="693775" y="278285"/>
            <a:ext cx="590473" cy="39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75433" y="4235902"/>
            <a:ext cx="831965" cy="307777"/>
          </a:xfrm>
          <a:prstGeom prst="rect">
            <a:avLst/>
          </a:prstGeom>
          <a:solidFill>
            <a:schemeClr val="bg1"/>
          </a:solidFill>
        </p:spPr>
        <p:txBody>
          <a:bodyPr wrap="square" rtlCol="0">
            <a:spAutoFit/>
          </a:bodyPr>
          <a:lstStyle/>
          <a:p>
            <a:endParaRPr lang="en-US"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9319" y="90668"/>
            <a:ext cx="649754" cy="701301"/>
          </a:xfrm>
          <a:prstGeom prst="rect">
            <a:avLst/>
          </a:prstGeom>
        </p:spPr>
      </p:pic>
    </p:spTree>
    <p:extLst>
      <p:ext uri="{BB962C8B-B14F-4D97-AF65-F5344CB8AC3E}">
        <p14:creationId xmlns:p14="http://schemas.microsoft.com/office/powerpoint/2010/main" val="36074060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21005" y="2456334"/>
            <a:ext cx="2266967" cy="253916"/>
          </a:xfrm>
          <a:prstGeom prst="rect">
            <a:avLst/>
          </a:prstGeom>
        </p:spPr>
        <p:txBody>
          <a:bodyPr wrap="none">
            <a:spAutoFit/>
          </a:bodyPr>
          <a:lstStyle/>
          <a:p>
            <a:r>
              <a:rPr lang="en-IE" sz="1050" dirty="0">
                <a:solidFill>
                  <a:schemeClr val="lt1"/>
                </a:solidFill>
                <a:latin typeface="Trebuchet MS"/>
                <a:ea typeface="Trebuchet MS"/>
                <a:cs typeface="Trebuchet MS"/>
                <a:sym typeface="Trebuchet MS"/>
              </a:rPr>
              <a:t>Digital Health/OpenLMIS Expertise</a:t>
            </a:r>
            <a:endParaRPr lang="en-IE" sz="1050" dirty="0"/>
          </a:p>
        </p:txBody>
      </p:sp>
      <p:sp>
        <p:nvSpPr>
          <p:cNvPr id="6" name="Google Shape;183;p28"/>
          <p:cNvSpPr txBox="1">
            <a:spLocks noGrp="1"/>
          </p:cNvSpPr>
          <p:nvPr>
            <p:ph type="title"/>
          </p:nvPr>
        </p:nvSpPr>
        <p:spPr>
          <a:xfrm>
            <a:off x="348581" y="689419"/>
            <a:ext cx="6313500" cy="601875"/>
          </a:xfrm>
          <a:prstGeom prst="rect">
            <a:avLst/>
          </a:prstGeom>
          <a:noFill/>
          <a:ln>
            <a:noFill/>
          </a:ln>
        </p:spPr>
        <p:txBody>
          <a:bodyPr spcFirstLastPara="1" wrap="square" lIns="68569" tIns="34275" rIns="68569" bIns="34275" anchor="ctr" anchorCtr="0">
            <a:noAutofit/>
          </a:bodyPr>
          <a:lstStyle/>
          <a:p>
            <a:r>
              <a:rPr lang="en-IE" sz="1800" dirty="0"/>
              <a:t>                 Digital Health/OpenLMIS Expertise</a:t>
            </a:r>
            <a:endParaRPr sz="1800" dirty="0"/>
          </a:p>
        </p:txBody>
      </p:sp>
      <p:sp>
        <p:nvSpPr>
          <p:cNvPr id="7" name="Google Shape;184;p28"/>
          <p:cNvSpPr txBox="1"/>
          <p:nvPr/>
        </p:nvSpPr>
        <p:spPr>
          <a:xfrm>
            <a:off x="3683" y="1042219"/>
            <a:ext cx="3384066" cy="335280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457200" indent="-317500">
              <a:lnSpc>
                <a:spcPct val="115000"/>
              </a:lnSpc>
              <a:spcBef>
                <a:spcPts val="1600"/>
              </a:spcBef>
              <a:buClr>
                <a:srgbClr val="595959"/>
              </a:buClr>
              <a:buSzPts val="1400"/>
              <a:buChar char="●"/>
              <a:defRPr sz="1200" b="1">
                <a:solidFill>
                  <a:srgbClr val="595959"/>
                </a:solidFill>
                <a:latin typeface="Lato"/>
                <a:ea typeface="Lato"/>
                <a:cs typeface="Lato"/>
              </a:defRPr>
            </a:lvl1pPr>
            <a:lvl5pPr marL="457200" indent="-317500">
              <a:lnSpc>
                <a:spcPct val="115000"/>
              </a:lnSpc>
              <a:buClr>
                <a:srgbClr val="595959"/>
              </a:buClr>
              <a:buSzPts val="1400"/>
              <a:buChar char="●"/>
              <a:defRPr sz="1200" b="1">
                <a:solidFill>
                  <a:srgbClr val="595959"/>
                </a:solidFill>
                <a:latin typeface="Lato"/>
                <a:ea typeface="Lato"/>
                <a:cs typeface="Lato"/>
              </a:defRPr>
            </a:lvl5pPr>
          </a:lstStyle>
          <a:p>
            <a:pPr>
              <a:spcBef>
                <a:spcPts val="0"/>
              </a:spcBef>
            </a:pPr>
            <a:r>
              <a:rPr lang="en-US" sz="1100" dirty="0">
                <a:latin typeface="Trebuchet MS" panose="020B0603020202020204" pitchFamily="34" charset="0"/>
              </a:rPr>
              <a:t>Enterprise resource planning </a:t>
            </a:r>
            <a:r>
              <a:rPr lang="en-US" sz="1100" b="0" dirty="0">
                <a:latin typeface="Trebuchet MS" panose="020B0603020202020204" pitchFamily="34" charset="0"/>
              </a:rPr>
              <a:t>solutions to manage global supply chain operations and national medical stores</a:t>
            </a:r>
          </a:p>
          <a:p>
            <a:pPr>
              <a:spcBef>
                <a:spcPts val="450"/>
              </a:spcBef>
            </a:pPr>
            <a:r>
              <a:rPr lang="en-US" sz="1100" dirty="0">
                <a:latin typeface="Trebuchet MS" panose="020B0603020202020204" pitchFamily="34" charset="0"/>
              </a:rPr>
              <a:t>Web-based LMIS </a:t>
            </a:r>
            <a:r>
              <a:rPr lang="en-US" sz="1100" b="0" dirty="0">
                <a:latin typeface="Trebuchet MS" panose="020B0603020202020204" pitchFamily="34" charset="0"/>
              </a:rPr>
              <a:t>solutions in Bangladesh, Ethiopia, Guinea, Mozambique, Myanmar, Nepal, Pakistan, Philippines, and Zimbabwe</a:t>
            </a:r>
          </a:p>
          <a:p>
            <a:pPr>
              <a:spcBef>
                <a:spcPts val="450"/>
              </a:spcBef>
            </a:pPr>
            <a:r>
              <a:rPr lang="en-US" sz="1100" dirty="0" err="1">
                <a:latin typeface="Trebuchet MS" panose="020B0603020202020204" pitchFamily="34" charset="0"/>
              </a:rPr>
              <a:t>OpenLMIS</a:t>
            </a:r>
            <a:r>
              <a:rPr lang="en-US" sz="1100" b="0" dirty="0">
                <a:latin typeface="Trebuchet MS" panose="020B0603020202020204" pitchFamily="34" charset="0"/>
              </a:rPr>
              <a:t> in Tanzania, Zambia, Cote d’Ivoire, and Guinea</a:t>
            </a:r>
          </a:p>
          <a:p>
            <a:pPr>
              <a:spcBef>
                <a:spcPts val="450"/>
              </a:spcBef>
            </a:pPr>
            <a:r>
              <a:rPr lang="en-US" sz="1100" dirty="0">
                <a:latin typeface="Trebuchet MS" panose="020B0603020202020204" pitchFamily="34" charset="0"/>
              </a:rPr>
              <a:t>Mobile technology  </a:t>
            </a:r>
            <a:r>
              <a:rPr lang="en-US" sz="1100" b="0" dirty="0">
                <a:latin typeface="Trebuchet MS" panose="020B0603020202020204" pitchFamily="34" charset="0"/>
              </a:rPr>
              <a:t>for last mile ordering and reporting in Malawi, Kenya, and Tanzania</a:t>
            </a:r>
          </a:p>
          <a:p>
            <a:pPr>
              <a:spcBef>
                <a:spcPts val="450"/>
              </a:spcBef>
            </a:pPr>
            <a:r>
              <a:rPr lang="en-US" sz="1100" dirty="0">
                <a:latin typeface="Trebuchet MS" panose="020B0603020202020204" pitchFamily="34" charset="0"/>
              </a:rPr>
              <a:t>GS1 </a:t>
            </a:r>
            <a:r>
              <a:rPr lang="en-US" sz="1100" b="0" dirty="0">
                <a:latin typeface="Trebuchet MS" panose="020B0603020202020204" pitchFamily="34" charset="0"/>
              </a:rPr>
              <a:t>bar code functionality to support receiving and distributions workflows in Ethiopia</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066" y="1136073"/>
            <a:ext cx="2656734" cy="3002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Google Shape;175;p27"/>
          <p:cNvSpPr txBox="1">
            <a:spLocks/>
          </p:cNvSpPr>
          <p:nvPr/>
        </p:nvSpPr>
        <p:spPr>
          <a:xfrm>
            <a:off x="348583" y="51096"/>
            <a:ext cx="5894325" cy="8025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3333"/>
              </a:lnSpc>
              <a:spcBef>
                <a:spcPts val="0"/>
              </a:spcBef>
              <a:spcAft>
                <a:spcPts val="0"/>
              </a:spcAft>
              <a:buClr>
                <a:schemeClr val="lt1"/>
              </a:buClr>
              <a:buSzPts val="1400"/>
              <a:buFont typeface="Trebuchet MS"/>
              <a:buNone/>
              <a:defRPr sz="2700" b="0" i="0" u="none" strike="noStrike" cap="none">
                <a:solidFill>
                  <a:schemeClr val="lt1"/>
                </a:solidFill>
                <a:latin typeface="Trebuchet MS"/>
                <a:ea typeface="Trebuchet MS"/>
                <a:cs typeface="Trebuchet MS"/>
                <a:sym typeface="Trebuchet MS"/>
              </a:defRPr>
            </a:lvl1pPr>
            <a:lvl2pPr marR="0" lvl="1"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IE" sz="3000" dirty="0"/>
              <a:t>          Digital LMIS Experience</a:t>
            </a:r>
          </a:p>
        </p:txBody>
      </p:sp>
      <p:pic>
        <p:nvPicPr>
          <p:cNvPr id="9"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62584"/>
          <a:stretch/>
        </p:blipFill>
        <p:spPr bwMode="auto">
          <a:xfrm>
            <a:off x="693775" y="278285"/>
            <a:ext cx="590473" cy="39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9319" y="90668"/>
            <a:ext cx="649754" cy="701301"/>
          </a:xfrm>
          <a:prstGeom prst="rect">
            <a:avLst/>
          </a:prstGeom>
        </p:spPr>
      </p:pic>
    </p:spTree>
    <p:extLst>
      <p:ext uri="{BB962C8B-B14F-4D97-AF65-F5344CB8AC3E}">
        <p14:creationId xmlns:p14="http://schemas.microsoft.com/office/powerpoint/2010/main" val="8947999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2" name="Google Shape;192;p29"/>
          <p:cNvSpPr txBox="1">
            <a:spLocks noGrp="1"/>
          </p:cNvSpPr>
          <p:nvPr>
            <p:ph type="title"/>
          </p:nvPr>
        </p:nvSpPr>
        <p:spPr>
          <a:xfrm>
            <a:off x="348583" y="681260"/>
            <a:ext cx="5894325" cy="601875"/>
          </a:xfrm>
          <a:prstGeom prst="rect">
            <a:avLst/>
          </a:prstGeom>
        </p:spPr>
        <p:txBody>
          <a:bodyPr spcFirstLastPara="1" wrap="square" lIns="68569" tIns="68569" rIns="68569" bIns="68569" anchor="ctr" anchorCtr="0">
            <a:noAutofit/>
          </a:bodyPr>
          <a:lstStyle/>
          <a:p>
            <a:r>
              <a:rPr lang="en" sz="2250" dirty="0"/>
              <a:t>                       Key expertise</a:t>
            </a:r>
            <a:endParaRPr sz="2250" dirty="0"/>
          </a:p>
        </p:txBody>
      </p:sp>
      <p:sp>
        <p:nvSpPr>
          <p:cNvPr id="193" name="Google Shape;193;p29"/>
          <p:cNvSpPr txBox="1">
            <a:spLocks noGrp="1"/>
          </p:cNvSpPr>
          <p:nvPr>
            <p:ph type="sldNum" idx="12"/>
          </p:nvPr>
        </p:nvSpPr>
        <p:spPr>
          <a:xfrm>
            <a:off x="6118955" y="4220934"/>
            <a:ext cx="543150" cy="205425"/>
          </a:xfrm>
          <a:prstGeom prst="rect">
            <a:avLst/>
          </a:prstGeom>
        </p:spPr>
        <p:txBody>
          <a:bodyPr spcFirstLastPara="1" wrap="square" lIns="68569" tIns="34275" rIns="68569" bIns="34275" anchor="ctr" anchorCtr="0">
            <a:noAutofit/>
          </a:bodyPr>
          <a:lstStyle/>
          <a:p>
            <a:fld id="{00000000-1234-1234-1234-123412341234}" type="slidenum">
              <a:rPr lang="en"/>
              <a:pPr/>
              <a:t>23</a:t>
            </a:fld>
            <a:endParaRPr/>
          </a:p>
        </p:txBody>
      </p:sp>
      <p:sp>
        <p:nvSpPr>
          <p:cNvPr id="196" name="Google Shape;196;p29"/>
          <p:cNvSpPr txBox="1"/>
          <p:nvPr/>
        </p:nvSpPr>
        <p:spPr>
          <a:xfrm>
            <a:off x="-71180" y="1222793"/>
            <a:ext cx="2710856" cy="3202804"/>
          </a:xfrm>
          <a:prstGeom prst="rect">
            <a:avLst/>
          </a:prstGeom>
          <a:noFill/>
          <a:ln>
            <a:noFill/>
          </a:ln>
        </p:spPr>
        <p:txBody>
          <a:bodyPr spcFirstLastPara="1" wrap="square" lIns="68569" tIns="68569" rIns="68569" bIns="68569" anchor="t" anchorCtr="0">
            <a:noAutofit/>
          </a:bodyPr>
          <a:lstStyle/>
          <a:p>
            <a:pPr marL="457200" indent="-317500">
              <a:lnSpc>
                <a:spcPct val="115000"/>
              </a:lnSpc>
              <a:buClr>
                <a:srgbClr val="595959"/>
              </a:buClr>
              <a:buSzPts val="1400"/>
              <a:buFont typeface="Arial"/>
              <a:buChar char="●"/>
            </a:pPr>
            <a:r>
              <a:rPr lang="en-US" sz="1200" dirty="0">
                <a:solidFill>
                  <a:srgbClr val="595959"/>
                </a:solidFill>
                <a:latin typeface="Trebuchet MS" panose="020B0603020202020204" pitchFamily="34" charset="0"/>
                <a:ea typeface="Lato"/>
                <a:cs typeface="Lato"/>
                <a:sym typeface="Lato"/>
              </a:rPr>
              <a:t>Supply chain analysis, design, and implementation</a:t>
            </a:r>
          </a:p>
          <a:p>
            <a:pPr marL="457200" indent="-317500">
              <a:lnSpc>
                <a:spcPct val="115000"/>
              </a:lnSpc>
              <a:spcBef>
                <a:spcPts val="450"/>
              </a:spcBef>
              <a:buClr>
                <a:srgbClr val="595959"/>
              </a:buClr>
              <a:buSzPts val="1400"/>
              <a:buFont typeface="Arial"/>
              <a:buChar char="●"/>
            </a:pPr>
            <a:r>
              <a:rPr lang="en-US" sz="1200" dirty="0">
                <a:solidFill>
                  <a:srgbClr val="595959"/>
                </a:solidFill>
                <a:latin typeface="Trebuchet MS" panose="020B0603020202020204" pitchFamily="34" charset="0"/>
                <a:ea typeface="Lato"/>
                <a:cs typeface="Lato"/>
                <a:sym typeface="Lato"/>
              </a:rPr>
              <a:t>Business process reengineering and change management</a:t>
            </a:r>
          </a:p>
          <a:p>
            <a:pPr marL="457200" indent="-317500">
              <a:lnSpc>
                <a:spcPct val="115000"/>
              </a:lnSpc>
              <a:spcBef>
                <a:spcPts val="450"/>
              </a:spcBef>
              <a:buClr>
                <a:srgbClr val="595959"/>
              </a:buClr>
              <a:buSzPts val="1400"/>
              <a:buFont typeface="Arial"/>
              <a:buChar char="●"/>
            </a:pPr>
            <a:r>
              <a:rPr lang="en-US" sz="1200" dirty="0">
                <a:solidFill>
                  <a:srgbClr val="595959"/>
                </a:solidFill>
                <a:latin typeface="Trebuchet MS" panose="020B0603020202020204" pitchFamily="34" charset="0"/>
                <a:ea typeface="Lato"/>
                <a:cs typeface="Lato"/>
                <a:sym typeface="Lato"/>
              </a:rPr>
              <a:t>Information system design and implementation</a:t>
            </a:r>
          </a:p>
          <a:p>
            <a:pPr marL="457200" indent="-317500">
              <a:lnSpc>
                <a:spcPct val="115000"/>
              </a:lnSpc>
              <a:spcBef>
                <a:spcPts val="450"/>
              </a:spcBef>
              <a:buClr>
                <a:srgbClr val="595959"/>
              </a:buClr>
              <a:buSzPts val="1400"/>
              <a:buFont typeface="Arial"/>
              <a:buChar char="●"/>
            </a:pPr>
            <a:r>
              <a:rPr lang="en-US" sz="1200" dirty="0">
                <a:solidFill>
                  <a:srgbClr val="595959"/>
                </a:solidFill>
                <a:latin typeface="Trebuchet MS" panose="020B0603020202020204" pitchFamily="34" charset="0"/>
                <a:ea typeface="Lato"/>
                <a:cs typeface="Lato"/>
                <a:sym typeface="Lato"/>
              </a:rPr>
              <a:t>Data use and performance management</a:t>
            </a:r>
          </a:p>
          <a:p>
            <a:pPr marL="457200" indent="-317500">
              <a:lnSpc>
                <a:spcPct val="115000"/>
              </a:lnSpc>
              <a:spcBef>
                <a:spcPts val="450"/>
              </a:spcBef>
              <a:buClr>
                <a:srgbClr val="595959"/>
              </a:buClr>
              <a:buSzPts val="1400"/>
              <a:buFont typeface="Arial"/>
              <a:buChar char="●"/>
            </a:pPr>
            <a:r>
              <a:rPr lang="en-US" sz="1200" b="1" dirty="0">
                <a:solidFill>
                  <a:srgbClr val="595959"/>
                </a:solidFill>
                <a:latin typeface="Trebuchet MS" panose="020B0603020202020204" pitchFamily="34" charset="0"/>
                <a:ea typeface="Lato"/>
                <a:cs typeface="Lato"/>
                <a:sym typeface="Lato"/>
              </a:rPr>
              <a:t>Digital management information system implementation</a:t>
            </a:r>
          </a:p>
          <a:p>
            <a:endParaRPr sz="1600" dirty="0">
              <a:solidFill>
                <a:schemeClr val="accent2"/>
              </a:solidFill>
              <a:latin typeface="Trebuchet MS" panose="020B0603020202020204" pitchFamily="34" charset="0"/>
              <a:ea typeface="Lato"/>
              <a:cs typeface="Lato"/>
              <a:sym typeface="Lato"/>
            </a:endParaRPr>
          </a:p>
        </p:txBody>
      </p:sp>
      <p:pic>
        <p:nvPicPr>
          <p:cNvPr id="9" name="Picture 8"/>
          <p:cNvPicPr/>
          <p:nvPr/>
        </p:nvPicPr>
        <p:blipFill>
          <a:blip r:embed="rId3">
            <a:extLst>
              <a:ext uri="{28A0092B-C50C-407E-A947-70E740481C1C}">
                <a14:useLocalDpi xmlns:a14="http://schemas.microsoft.com/office/drawing/2010/main" val="0"/>
              </a:ext>
            </a:extLst>
          </a:blip>
          <a:stretch>
            <a:fillRect/>
          </a:stretch>
        </p:blipFill>
        <p:spPr>
          <a:xfrm>
            <a:off x="2774139" y="1015238"/>
            <a:ext cx="4081208" cy="3069584"/>
          </a:xfrm>
          <a:prstGeom prst="rect">
            <a:avLst/>
          </a:prstGeom>
        </p:spPr>
      </p:pic>
      <p:sp>
        <p:nvSpPr>
          <p:cNvPr id="13" name="Google Shape;175;p27"/>
          <p:cNvSpPr txBox="1">
            <a:spLocks/>
          </p:cNvSpPr>
          <p:nvPr/>
        </p:nvSpPr>
        <p:spPr>
          <a:xfrm>
            <a:off x="227648" y="31609"/>
            <a:ext cx="5092981" cy="8025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3333"/>
              </a:lnSpc>
              <a:spcBef>
                <a:spcPts val="0"/>
              </a:spcBef>
              <a:spcAft>
                <a:spcPts val="0"/>
              </a:spcAft>
              <a:buClr>
                <a:schemeClr val="lt1"/>
              </a:buClr>
              <a:buSzPts val="1400"/>
              <a:buFont typeface="Trebuchet MS"/>
              <a:buNone/>
              <a:defRPr sz="2700" b="0" i="0" u="none" strike="noStrike" cap="none">
                <a:solidFill>
                  <a:schemeClr val="lt1"/>
                </a:solidFill>
                <a:latin typeface="Trebuchet MS"/>
                <a:ea typeface="Trebuchet MS"/>
                <a:cs typeface="Trebuchet MS"/>
                <a:sym typeface="Trebuchet MS"/>
              </a:defRPr>
            </a:lvl1pPr>
            <a:lvl2pPr marR="0" lvl="1"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IE" sz="3000" dirty="0"/>
              <a:t>               Key Expertise</a:t>
            </a:r>
          </a:p>
        </p:txBody>
      </p:sp>
      <p:pic>
        <p:nvPicPr>
          <p:cNvPr id="1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62584"/>
          <a:stretch/>
        </p:blipFill>
        <p:spPr bwMode="auto">
          <a:xfrm>
            <a:off x="693775" y="278285"/>
            <a:ext cx="590473" cy="39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9319" y="90668"/>
            <a:ext cx="649754" cy="701301"/>
          </a:xfrm>
          <a:prstGeom prst="rect">
            <a:avLst/>
          </a:prstGeom>
        </p:spPr>
      </p:pic>
    </p:spTree>
    <p:extLst>
      <p:ext uri="{BB962C8B-B14F-4D97-AF65-F5344CB8AC3E}">
        <p14:creationId xmlns:p14="http://schemas.microsoft.com/office/powerpoint/2010/main" val="1961576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a:t>  </a:t>
            </a:r>
            <a:r>
              <a:rPr lang="en-IE" dirty="0" smtClean="0"/>
              <a:t>Contact </a:t>
            </a:r>
            <a:r>
              <a:rPr lang="en-IE" dirty="0"/>
              <a:t>Us</a:t>
            </a:r>
          </a:p>
        </p:txBody>
      </p:sp>
      <p:sp>
        <p:nvSpPr>
          <p:cNvPr id="5" name="Rectangle 4"/>
          <p:cNvSpPr/>
          <p:nvPr/>
        </p:nvSpPr>
        <p:spPr>
          <a:xfrm>
            <a:off x="1128345" y="2185094"/>
            <a:ext cx="3936023" cy="1015663"/>
          </a:xfrm>
          <a:prstGeom prst="rect">
            <a:avLst/>
          </a:prstGeom>
        </p:spPr>
        <p:txBody>
          <a:bodyPr wrap="square">
            <a:spAutoFit/>
          </a:bodyPr>
          <a:lstStyle/>
          <a:p>
            <a:pPr algn="ctr"/>
            <a:r>
              <a:rPr lang="en-US" sz="2000" b="1" dirty="0">
                <a:solidFill>
                  <a:srgbClr val="595959"/>
                </a:solidFill>
                <a:latin typeface="Trebuchet MS" panose="020B0603020202020204" pitchFamily="34" charset="0"/>
                <a:ea typeface="Lato"/>
                <a:cs typeface="Lato"/>
                <a:sym typeface="Lato"/>
                <a:hlinkClick r:id="rId2"/>
              </a:rPr>
              <a:t>supplychain@jsi.com</a:t>
            </a:r>
            <a:endParaRPr lang="en-US" sz="2000" b="1" dirty="0">
              <a:solidFill>
                <a:srgbClr val="595959"/>
              </a:solidFill>
              <a:latin typeface="Trebuchet MS" panose="020B0603020202020204" pitchFamily="34" charset="0"/>
              <a:ea typeface="Lato"/>
              <a:cs typeface="Lato"/>
              <a:sym typeface="Lato"/>
            </a:endParaRPr>
          </a:p>
          <a:p>
            <a:pPr algn="ctr"/>
            <a:endParaRPr lang="en-US" sz="2000" b="1" dirty="0">
              <a:solidFill>
                <a:srgbClr val="595959"/>
              </a:solidFill>
              <a:latin typeface="Trebuchet MS" panose="020B0603020202020204" pitchFamily="34" charset="0"/>
              <a:ea typeface="Lato"/>
              <a:cs typeface="Lato"/>
              <a:sym typeface="Lato"/>
            </a:endParaRPr>
          </a:p>
          <a:p>
            <a:pPr algn="ctr"/>
            <a:r>
              <a:rPr lang="en-US" sz="2000" b="1" dirty="0">
                <a:solidFill>
                  <a:srgbClr val="595959"/>
                </a:solidFill>
                <a:latin typeface="Trebuchet MS" panose="020B0603020202020204" pitchFamily="34" charset="0"/>
                <a:ea typeface="Lato"/>
                <a:cs typeface="Lato"/>
                <a:sym typeface="Lato"/>
              </a:rPr>
              <a:t>www.jsi.com/supplychain</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2584"/>
          <a:stretch/>
        </p:blipFill>
        <p:spPr bwMode="auto">
          <a:xfrm>
            <a:off x="693775" y="278285"/>
            <a:ext cx="590473" cy="395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9319" y="90668"/>
            <a:ext cx="649754" cy="701301"/>
          </a:xfrm>
          <a:prstGeom prst="rect">
            <a:avLst/>
          </a:prstGeom>
        </p:spPr>
      </p:pic>
    </p:spTree>
    <p:extLst>
      <p:ext uri="{BB962C8B-B14F-4D97-AF65-F5344CB8AC3E}">
        <p14:creationId xmlns:p14="http://schemas.microsoft.com/office/powerpoint/2010/main" val="1959677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1837" y="68701"/>
            <a:ext cx="5894325" cy="802500"/>
          </a:xfrm>
        </p:spPr>
        <p:txBody>
          <a:bodyPr/>
          <a:lstStyle/>
          <a:p>
            <a:r>
              <a:rPr lang="en-IE" dirty="0"/>
              <a:t>     </a:t>
            </a:r>
            <a:r>
              <a:rPr lang="en-IE" sz="2800" dirty="0" err="1" smtClean="0"/>
              <a:t>SolDevelo</a:t>
            </a:r>
            <a:endParaRPr lang="en-IE" sz="2800" dirty="0"/>
          </a:p>
        </p:txBody>
      </p:sp>
      <p:pic>
        <p:nvPicPr>
          <p:cNvPr id="18" name="Picture 17"/>
          <p:cNvPicPr>
            <a:picLocks noChangeAspect="1"/>
          </p:cNvPicPr>
          <p:nvPr/>
        </p:nvPicPr>
        <p:blipFill>
          <a:blip r:embed="rId2"/>
          <a:stretch>
            <a:fillRect/>
          </a:stretch>
        </p:blipFill>
        <p:spPr>
          <a:xfrm>
            <a:off x="0" y="1258276"/>
            <a:ext cx="6858000" cy="2942830"/>
          </a:xfrm>
          <a:prstGeom prst="rect">
            <a:avLst/>
          </a:prstGeom>
        </p:spPr>
      </p:pic>
      <p:pic>
        <p:nvPicPr>
          <p:cNvPr id="20" name="Obraz 89"/>
          <p:cNvPicPr/>
          <p:nvPr/>
        </p:nvPicPr>
        <p:blipFill>
          <a:blip r:embed="rId3"/>
          <a:stretch/>
        </p:blipFill>
        <p:spPr>
          <a:xfrm>
            <a:off x="-1080" y="465842"/>
            <a:ext cx="1815593" cy="405359"/>
          </a:xfrm>
          <a:prstGeom prst="rect">
            <a:avLst/>
          </a:prstGeom>
          <a:ln>
            <a:noFill/>
          </a:ln>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9319" y="90668"/>
            <a:ext cx="649754" cy="701301"/>
          </a:xfrm>
          <a:prstGeom prst="rect">
            <a:avLst/>
          </a:prstGeom>
        </p:spPr>
      </p:pic>
    </p:spTree>
    <p:extLst>
      <p:ext uri="{BB962C8B-B14F-4D97-AF65-F5344CB8AC3E}">
        <p14:creationId xmlns:p14="http://schemas.microsoft.com/office/powerpoint/2010/main" val="14417628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8583" y="148750"/>
            <a:ext cx="6462364" cy="578081"/>
          </a:xfrm>
        </p:spPr>
        <p:txBody>
          <a:bodyPr/>
          <a:lstStyle/>
          <a:p>
            <a:pPr algn="ctr"/>
            <a:r>
              <a:rPr lang="en-IE" dirty="0"/>
              <a:t>          </a:t>
            </a:r>
            <a:r>
              <a:rPr lang="en-IE" sz="2400" dirty="0"/>
              <a:t>Digital Health Expertise</a:t>
            </a:r>
          </a:p>
        </p:txBody>
      </p:sp>
      <p:pic>
        <p:nvPicPr>
          <p:cNvPr id="6" name="Obraz 89"/>
          <p:cNvPicPr/>
          <p:nvPr/>
        </p:nvPicPr>
        <p:blipFill>
          <a:blip r:embed="rId2"/>
          <a:stretch/>
        </p:blipFill>
        <p:spPr>
          <a:xfrm>
            <a:off x="-1080" y="465842"/>
            <a:ext cx="1815593" cy="405359"/>
          </a:xfrm>
          <a:prstGeom prst="rect">
            <a:avLst/>
          </a:prstGeom>
          <a:ln>
            <a:noFill/>
          </a:ln>
        </p:spPr>
      </p:pic>
      <p:pic>
        <p:nvPicPr>
          <p:cNvPr id="17" name="Picture 16"/>
          <p:cNvPicPr>
            <a:picLocks noChangeAspect="1"/>
          </p:cNvPicPr>
          <p:nvPr/>
        </p:nvPicPr>
        <p:blipFill>
          <a:blip r:embed="rId3"/>
          <a:stretch>
            <a:fillRect/>
          </a:stretch>
        </p:blipFill>
        <p:spPr>
          <a:xfrm>
            <a:off x="0" y="1109784"/>
            <a:ext cx="6810947" cy="3048001"/>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9319" y="90668"/>
            <a:ext cx="649754" cy="701301"/>
          </a:xfrm>
          <a:prstGeom prst="rect">
            <a:avLst/>
          </a:prstGeom>
        </p:spPr>
      </p:pic>
    </p:spTree>
    <p:extLst>
      <p:ext uri="{BB962C8B-B14F-4D97-AF65-F5344CB8AC3E}">
        <p14:creationId xmlns:p14="http://schemas.microsoft.com/office/powerpoint/2010/main" val="36170128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a:t>      </a:t>
            </a:r>
            <a:r>
              <a:rPr lang="en-IE" dirty="0" smtClean="0"/>
              <a:t>Key </a:t>
            </a:r>
            <a:r>
              <a:rPr lang="en-IE" dirty="0"/>
              <a:t>Experience</a:t>
            </a:r>
          </a:p>
        </p:txBody>
      </p:sp>
      <p:pic>
        <p:nvPicPr>
          <p:cNvPr id="6" name="Obraz 89"/>
          <p:cNvPicPr/>
          <p:nvPr/>
        </p:nvPicPr>
        <p:blipFill>
          <a:blip r:embed="rId2"/>
          <a:stretch/>
        </p:blipFill>
        <p:spPr>
          <a:xfrm>
            <a:off x="-1080" y="465842"/>
            <a:ext cx="1815593" cy="405359"/>
          </a:xfrm>
          <a:prstGeom prst="rect">
            <a:avLst/>
          </a:prstGeom>
          <a:ln>
            <a:noFill/>
          </a:ln>
        </p:spPr>
      </p:pic>
      <p:pic>
        <p:nvPicPr>
          <p:cNvPr id="16" name="Picture 15"/>
          <p:cNvPicPr>
            <a:picLocks noChangeAspect="1"/>
          </p:cNvPicPr>
          <p:nvPr/>
        </p:nvPicPr>
        <p:blipFill>
          <a:blip r:embed="rId3"/>
          <a:stretch>
            <a:fillRect/>
          </a:stretch>
        </p:blipFill>
        <p:spPr>
          <a:xfrm>
            <a:off x="101600" y="1268342"/>
            <a:ext cx="6623759" cy="2961273"/>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9319" y="90668"/>
            <a:ext cx="649754" cy="701301"/>
          </a:xfrm>
          <a:prstGeom prst="rect">
            <a:avLst/>
          </a:prstGeom>
        </p:spPr>
      </p:pic>
    </p:spTree>
    <p:extLst>
      <p:ext uri="{BB962C8B-B14F-4D97-AF65-F5344CB8AC3E}">
        <p14:creationId xmlns:p14="http://schemas.microsoft.com/office/powerpoint/2010/main" val="27921714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a:t>   </a:t>
            </a:r>
            <a:r>
              <a:rPr lang="en-IE" dirty="0" smtClean="0"/>
              <a:t>Contact </a:t>
            </a:r>
            <a:r>
              <a:rPr lang="en-IE" dirty="0"/>
              <a:t>Us</a:t>
            </a:r>
          </a:p>
        </p:txBody>
      </p:sp>
      <p:pic>
        <p:nvPicPr>
          <p:cNvPr id="6" name="Obraz 89"/>
          <p:cNvPicPr/>
          <p:nvPr/>
        </p:nvPicPr>
        <p:blipFill>
          <a:blip r:embed="rId2"/>
          <a:stretch/>
        </p:blipFill>
        <p:spPr>
          <a:xfrm>
            <a:off x="-1080" y="465842"/>
            <a:ext cx="1815593" cy="405359"/>
          </a:xfrm>
          <a:prstGeom prst="rect">
            <a:avLst/>
          </a:prstGeom>
          <a:ln>
            <a:noFill/>
          </a:ln>
        </p:spPr>
      </p:pic>
      <p:pic>
        <p:nvPicPr>
          <p:cNvPr id="15" name="Picture 14"/>
          <p:cNvPicPr>
            <a:picLocks noChangeAspect="1"/>
          </p:cNvPicPr>
          <p:nvPr/>
        </p:nvPicPr>
        <p:blipFill>
          <a:blip r:embed="rId3"/>
          <a:stretch>
            <a:fillRect/>
          </a:stretch>
        </p:blipFill>
        <p:spPr>
          <a:xfrm>
            <a:off x="-237524" y="1285947"/>
            <a:ext cx="7314105" cy="2938063"/>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9319" y="90668"/>
            <a:ext cx="649754" cy="701301"/>
          </a:xfrm>
          <a:prstGeom prst="rect">
            <a:avLst/>
          </a:prstGeom>
        </p:spPr>
      </p:pic>
    </p:spTree>
    <p:extLst>
      <p:ext uri="{BB962C8B-B14F-4D97-AF65-F5344CB8AC3E}">
        <p14:creationId xmlns:p14="http://schemas.microsoft.com/office/powerpoint/2010/main" val="37492656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75;p27"/>
          <p:cNvSpPr txBox="1">
            <a:spLocks noGrp="1"/>
          </p:cNvSpPr>
          <p:nvPr>
            <p:ph type="title"/>
          </p:nvPr>
        </p:nvSpPr>
        <p:spPr>
          <a:xfrm>
            <a:off x="0" y="211765"/>
            <a:ext cx="6242908" cy="663889"/>
          </a:xfrm>
          <a:prstGeom prst="rect">
            <a:avLst/>
          </a:prstGeom>
          <a:noFill/>
          <a:ln>
            <a:noFill/>
          </a:ln>
        </p:spPr>
        <p:txBody>
          <a:bodyPr spcFirstLastPara="1" wrap="square" lIns="68569" tIns="34275" rIns="68569" bIns="34275" anchor="ctr" anchorCtr="0">
            <a:noAutofit/>
          </a:bodyPr>
          <a:lstStyle/>
          <a:p>
            <a:pPr algn="ctr"/>
            <a:r>
              <a:rPr lang="en" sz="2800" dirty="0" smtClean="0"/>
              <a:t>  SoftWorks</a:t>
            </a:r>
            <a:endParaRPr sz="2800" dirty="0"/>
          </a:p>
        </p:txBody>
      </p:sp>
      <p:sp>
        <p:nvSpPr>
          <p:cNvPr id="7" name="Google Shape;176;p27"/>
          <p:cNvSpPr txBox="1"/>
          <p:nvPr/>
        </p:nvSpPr>
        <p:spPr>
          <a:xfrm>
            <a:off x="443700" y="1433764"/>
            <a:ext cx="6106754" cy="2716066"/>
          </a:xfrm>
          <a:prstGeom prst="rect">
            <a:avLst/>
          </a:prstGeom>
          <a:noFill/>
          <a:ln>
            <a:noFill/>
          </a:ln>
        </p:spPr>
        <p:txBody>
          <a:bodyPr spcFirstLastPara="1" wrap="square" lIns="68569" tIns="68569" rIns="68569" bIns="68569" anchor="t" anchorCtr="0">
            <a:noAutofit/>
          </a:bodyPr>
          <a:lstStyle/>
          <a:p>
            <a:pPr marL="205740" indent="-238125">
              <a:lnSpc>
                <a:spcPct val="115000"/>
              </a:lnSpc>
              <a:buClr>
                <a:srgbClr val="595959"/>
              </a:buClr>
              <a:buSzPts val="1400"/>
              <a:buChar char="●"/>
            </a:pPr>
            <a:r>
              <a:rPr lang="en-US" dirty="0">
                <a:solidFill>
                  <a:srgbClr val="595959"/>
                </a:solidFill>
                <a:latin typeface="Lato"/>
                <a:ea typeface="Lato"/>
                <a:cs typeface="Lato"/>
                <a:sym typeface="Lato"/>
              </a:rPr>
              <a:t>SoftWorks is a software development company, specialization in supply chain information system development</a:t>
            </a:r>
          </a:p>
          <a:p>
            <a:pPr marL="205740" indent="-238125">
              <a:lnSpc>
                <a:spcPct val="115000"/>
              </a:lnSpc>
              <a:buClr>
                <a:srgbClr val="595959"/>
              </a:buClr>
              <a:buSzPts val="1400"/>
              <a:buChar char="●"/>
            </a:pPr>
            <a:r>
              <a:rPr lang="en-US" dirty="0">
                <a:solidFill>
                  <a:srgbClr val="595959"/>
                </a:solidFill>
                <a:latin typeface="Lato"/>
                <a:ea typeface="Lato"/>
                <a:cs typeface="Lato"/>
              </a:rPr>
              <a:t>Established in 2007, total 16 staff </a:t>
            </a:r>
          </a:p>
          <a:p>
            <a:pPr marL="205740" lvl="2" indent="-238125">
              <a:lnSpc>
                <a:spcPct val="115000"/>
              </a:lnSpc>
              <a:buClr>
                <a:srgbClr val="595959"/>
              </a:buClr>
              <a:buSzPts val="1400"/>
              <a:buFont typeface="Arial"/>
              <a:buChar char="●"/>
            </a:pPr>
            <a:r>
              <a:rPr lang="en-US" dirty="0">
                <a:solidFill>
                  <a:srgbClr val="595959"/>
                </a:solidFill>
                <a:latin typeface="Lato"/>
                <a:ea typeface="Lato"/>
                <a:cs typeface="Lato"/>
              </a:rPr>
              <a:t>Software implemented in 19 countries, mostly African subcontinent</a:t>
            </a:r>
          </a:p>
          <a:p>
            <a:pPr marL="205740" indent="-238125">
              <a:lnSpc>
                <a:spcPct val="115000"/>
              </a:lnSpc>
              <a:buClr>
                <a:srgbClr val="595959"/>
              </a:buClr>
              <a:buSzPts val="1400"/>
              <a:buFont typeface="Arial"/>
              <a:buChar char="●"/>
            </a:pPr>
            <a:r>
              <a:rPr lang="en-US" dirty="0">
                <a:solidFill>
                  <a:srgbClr val="595959"/>
                </a:solidFill>
                <a:latin typeface="Lato"/>
                <a:ea typeface="Lato"/>
                <a:cs typeface="Lato"/>
              </a:rPr>
              <a:t>Experience working with International NGOs – Management Sciences for Health, </a:t>
            </a:r>
            <a:r>
              <a:rPr lang="en-US" dirty="0" err="1">
                <a:solidFill>
                  <a:srgbClr val="595959"/>
                </a:solidFill>
                <a:latin typeface="Lato"/>
                <a:ea typeface="Lato"/>
                <a:cs typeface="Lato"/>
              </a:rPr>
              <a:t>Chemonics</a:t>
            </a:r>
            <a:r>
              <a:rPr lang="en-US" dirty="0">
                <a:solidFill>
                  <a:srgbClr val="595959"/>
                </a:solidFill>
                <a:latin typeface="Lato"/>
                <a:ea typeface="Lato"/>
                <a:cs typeface="Lato"/>
              </a:rPr>
              <a:t>, PATH, </a:t>
            </a:r>
            <a:r>
              <a:rPr lang="en-US" dirty="0" err="1">
                <a:solidFill>
                  <a:srgbClr val="595959"/>
                </a:solidFill>
                <a:latin typeface="Lato"/>
                <a:ea typeface="Lato"/>
                <a:cs typeface="Lato"/>
              </a:rPr>
              <a:t>WaterAid</a:t>
            </a:r>
            <a:r>
              <a:rPr lang="en-US" dirty="0">
                <a:solidFill>
                  <a:srgbClr val="595959"/>
                </a:solidFill>
                <a:latin typeface="Lato"/>
                <a:ea typeface="Lato"/>
                <a:cs typeface="Lato"/>
              </a:rPr>
              <a:t>, ICIMOD</a:t>
            </a:r>
          </a:p>
          <a:p>
            <a:pPr marL="205740" lvl="1" indent="-238125">
              <a:lnSpc>
                <a:spcPct val="115000"/>
              </a:lnSpc>
              <a:buClr>
                <a:srgbClr val="595959"/>
              </a:buClr>
              <a:buSzPts val="1400"/>
              <a:buFont typeface="Arial"/>
              <a:buChar char="●"/>
            </a:pPr>
            <a:r>
              <a:rPr lang="en-US" dirty="0">
                <a:solidFill>
                  <a:srgbClr val="595959"/>
                </a:solidFill>
                <a:latin typeface="Lato"/>
                <a:ea typeface="Lato"/>
                <a:cs typeface="Lato"/>
              </a:rPr>
              <a:t>Donors and funding agencies – USAID, JICA, Global Fund</a:t>
            </a:r>
          </a:p>
          <a:p>
            <a:pPr marL="205740" lvl="8" indent="-238125">
              <a:lnSpc>
                <a:spcPct val="115000"/>
              </a:lnSpc>
              <a:buClr>
                <a:srgbClr val="595959"/>
              </a:buClr>
              <a:buSzPts val="1400"/>
              <a:buFont typeface="Arial"/>
              <a:buChar char="●"/>
            </a:pPr>
            <a:r>
              <a:rPr lang="en-US" dirty="0">
                <a:solidFill>
                  <a:srgbClr val="595959"/>
                </a:solidFill>
                <a:latin typeface="Lato"/>
                <a:ea typeface="Lato"/>
                <a:cs typeface="Lato"/>
              </a:rPr>
              <a:t>Trusted Partner of </a:t>
            </a:r>
            <a:r>
              <a:rPr lang="en-US" dirty="0" err="1">
                <a:solidFill>
                  <a:srgbClr val="595959"/>
                </a:solidFill>
                <a:latin typeface="Lato"/>
                <a:ea typeface="Lato"/>
                <a:cs typeface="Lato"/>
              </a:rPr>
              <a:t>OpenLMIS</a:t>
            </a:r>
            <a:r>
              <a:rPr lang="en-US" dirty="0">
                <a:solidFill>
                  <a:srgbClr val="595959"/>
                </a:solidFill>
                <a:latin typeface="Lato"/>
                <a:ea typeface="Lato"/>
                <a:cs typeface="Lato"/>
              </a:rPr>
              <a:t> Community since July 2018</a:t>
            </a:r>
            <a:endParaRPr lang="en" dirty="0">
              <a:solidFill>
                <a:srgbClr val="595959"/>
              </a:solidFill>
              <a:latin typeface="Lato"/>
              <a:ea typeface="Lato"/>
              <a:cs typeface="Lato"/>
              <a:sym typeface="Lato"/>
            </a:endParaRPr>
          </a:p>
          <a:p>
            <a:pPr marL="205740" indent="-238125">
              <a:lnSpc>
                <a:spcPct val="115000"/>
              </a:lnSpc>
              <a:buClr>
                <a:srgbClr val="595959"/>
              </a:buClr>
              <a:buSzPts val="1400"/>
              <a:buChar char="●"/>
            </a:pPr>
            <a:endParaRPr sz="1350" dirty="0">
              <a:latin typeface="Lato"/>
              <a:ea typeface="Lato"/>
              <a:cs typeface="Lato"/>
              <a:sym typeface="Lato"/>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91" y="429847"/>
            <a:ext cx="1378840" cy="34471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9319" y="90668"/>
            <a:ext cx="649754" cy="701301"/>
          </a:xfrm>
          <a:prstGeom prst="rect">
            <a:avLst/>
          </a:prstGeom>
        </p:spPr>
      </p:pic>
    </p:spTree>
    <p:extLst>
      <p:ext uri="{BB962C8B-B14F-4D97-AF65-F5344CB8AC3E}">
        <p14:creationId xmlns:p14="http://schemas.microsoft.com/office/powerpoint/2010/main" val="35677814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IE" dirty="0"/>
              <a:t>What is OpenLMIS?</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722" t="6545" r="7767" b="6236"/>
          <a:stretch/>
        </p:blipFill>
        <p:spPr>
          <a:xfrm>
            <a:off x="0" y="864557"/>
            <a:ext cx="6858000" cy="3785598"/>
          </a:xfrm>
          <a:prstGeom prst="rect">
            <a:avLst/>
          </a:prstGeom>
          <a:ln>
            <a:noFill/>
          </a:ln>
        </p:spPr>
      </p:pic>
    </p:spTree>
    <p:extLst>
      <p:ext uri="{BB962C8B-B14F-4D97-AF65-F5344CB8AC3E}">
        <p14:creationId xmlns:p14="http://schemas.microsoft.com/office/powerpoint/2010/main" val="1826268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21005" y="2456334"/>
            <a:ext cx="2266967" cy="253916"/>
          </a:xfrm>
          <a:prstGeom prst="rect">
            <a:avLst/>
          </a:prstGeom>
        </p:spPr>
        <p:txBody>
          <a:bodyPr wrap="none">
            <a:spAutoFit/>
          </a:bodyPr>
          <a:lstStyle/>
          <a:p>
            <a:r>
              <a:rPr lang="en-IE" sz="1050" dirty="0">
                <a:solidFill>
                  <a:schemeClr val="lt1"/>
                </a:solidFill>
                <a:latin typeface="Trebuchet MS"/>
                <a:ea typeface="Trebuchet MS"/>
                <a:cs typeface="Trebuchet MS"/>
                <a:sym typeface="Trebuchet MS"/>
              </a:rPr>
              <a:t>Digital Health/OpenLMIS Expertise</a:t>
            </a:r>
            <a:endParaRPr lang="en-IE" sz="1050" dirty="0"/>
          </a:p>
        </p:txBody>
      </p:sp>
      <p:sp>
        <p:nvSpPr>
          <p:cNvPr id="6" name="Google Shape;183;p28"/>
          <p:cNvSpPr txBox="1">
            <a:spLocks noGrp="1"/>
          </p:cNvSpPr>
          <p:nvPr>
            <p:ph type="title"/>
          </p:nvPr>
        </p:nvSpPr>
        <p:spPr>
          <a:xfrm>
            <a:off x="544500" y="150934"/>
            <a:ext cx="6313500" cy="601875"/>
          </a:xfrm>
          <a:prstGeom prst="rect">
            <a:avLst/>
          </a:prstGeom>
          <a:noFill/>
          <a:ln>
            <a:noFill/>
          </a:ln>
        </p:spPr>
        <p:txBody>
          <a:bodyPr spcFirstLastPara="1" wrap="square" lIns="68569" tIns="34275" rIns="68569" bIns="34275" anchor="ctr" anchorCtr="0">
            <a:noAutofit/>
          </a:bodyPr>
          <a:lstStyle/>
          <a:p>
            <a:r>
              <a:rPr lang="en-IE" sz="1800" dirty="0"/>
              <a:t> </a:t>
            </a:r>
            <a:r>
              <a:rPr lang="en-IE" sz="2800" dirty="0" smtClean="0"/>
              <a:t>Digital </a:t>
            </a:r>
            <a:r>
              <a:rPr lang="en-IE" sz="2800" dirty="0"/>
              <a:t>Health Expertise</a:t>
            </a:r>
            <a:endParaRPr sz="2800"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7708" t="9471" r="13274" b="7047"/>
          <a:stretch/>
        </p:blipFill>
        <p:spPr>
          <a:xfrm>
            <a:off x="2101510" y="1370967"/>
            <a:ext cx="2484947" cy="2625340"/>
          </a:xfrm>
          <a:prstGeom prst="rect">
            <a:avLst/>
          </a:prstGeom>
        </p:spPr>
      </p:pic>
      <p:sp>
        <p:nvSpPr>
          <p:cNvPr id="14" name="Rectangular Callout 13"/>
          <p:cNvSpPr/>
          <p:nvPr/>
        </p:nvSpPr>
        <p:spPr>
          <a:xfrm>
            <a:off x="142812" y="1306826"/>
            <a:ext cx="1846573" cy="553589"/>
          </a:xfrm>
          <a:prstGeom prst="wedgeRectCallout">
            <a:avLst>
              <a:gd name="adj1" fmla="val 82602"/>
              <a:gd name="adj2" fmla="val 80110"/>
            </a:avLst>
          </a:prstGeom>
          <a:solidFill>
            <a:srgbClr val="F377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latin typeface="Lato" panose="020F0502020204030203" pitchFamily="34" charset="0"/>
                <a:cs typeface="Lato" panose="020F0502020204030203" pitchFamily="34" charset="0"/>
              </a:rPr>
              <a:t>MALI</a:t>
            </a:r>
          </a:p>
          <a:p>
            <a:r>
              <a:rPr lang="en-US" sz="900" dirty="0">
                <a:latin typeface="Lato" panose="020F0502020204030203" pitchFamily="34" charset="0"/>
                <a:cs typeface="Lato" panose="020F0502020204030203" pitchFamily="34" charset="0"/>
              </a:rPr>
              <a:t>https://ospsante.org</a:t>
            </a:r>
          </a:p>
          <a:p>
            <a:r>
              <a:rPr lang="en-US" sz="825" dirty="0">
                <a:latin typeface="Lato" panose="020F0502020204030203" pitchFamily="34" charset="0"/>
                <a:cs typeface="Lato" panose="020F0502020204030203" pitchFamily="34" charset="0"/>
              </a:rPr>
              <a:t>LMIS for FP/MCH/Malaria/Nutrition/HIV</a:t>
            </a:r>
            <a:endParaRPr lang="en-US" sz="900" dirty="0">
              <a:latin typeface="Lato" panose="020F0502020204030203" pitchFamily="34" charset="0"/>
              <a:cs typeface="Lato" panose="020F0502020204030203" pitchFamily="34" charset="0"/>
            </a:endParaRPr>
          </a:p>
        </p:txBody>
      </p:sp>
      <p:sp>
        <p:nvSpPr>
          <p:cNvPr id="15" name="Rectangular Callout 14"/>
          <p:cNvSpPr/>
          <p:nvPr/>
        </p:nvSpPr>
        <p:spPr>
          <a:xfrm>
            <a:off x="149958" y="1872305"/>
            <a:ext cx="1839428" cy="497964"/>
          </a:xfrm>
          <a:prstGeom prst="wedgeRectCallout">
            <a:avLst>
              <a:gd name="adj1" fmla="val 72445"/>
              <a:gd name="adj2" fmla="val 61317"/>
            </a:avLst>
          </a:prstGeom>
          <a:solidFill>
            <a:srgbClr val="515E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latin typeface="Lato" panose="020F0502020204030203" pitchFamily="34" charset="0"/>
                <a:cs typeface="Lato" panose="020F0502020204030203" pitchFamily="34" charset="0"/>
              </a:rPr>
              <a:t>SIERRA LEONE</a:t>
            </a:r>
          </a:p>
          <a:p>
            <a:r>
              <a:rPr lang="en-US" sz="900" dirty="0">
                <a:latin typeface="Lato" panose="020F0502020204030203" pitchFamily="34" charset="0"/>
                <a:cs typeface="Lato" panose="020F0502020204030203" pitchFamily="34" charset="0"/>
              </a:rPr>
              <a:t>http://slpharmadb.org</a:t>
            </a:r>
          </a:p>
          <a:p>
            <a:r>
              <a:rPr lang="en-US" sz="825" dirty="0">
                <a:latin typeface="Lato" panose="020F0502020204030203" pitchFamily="34" charset="0"/>
                <a:cs typeface="Lato" panose="020F0502020204030203" pitchFamily="34" charset="0"/>
              </a:rPr>
              <a:t>LMIS for HIV/FP</a:t>
            </a:r>
            <a:endParaRPr lang="en-US" sz="900" dirty="0">
              <a:latin typeface="Lato" panose="020F0502020204030203" pitchFamily="34" charset="0"/>
              <a:cs typeface="Lato" panose="020F0502020204030203" pitchFamily="34" charset="0"/>
            </a:endParaRPr>
          </a:p>
        </p:txBody>
      </p:sp>
      <p:sp>
        <p:nvSpPr>
          <p:cNvPr id="16" name="Rectangular Callout 15"/>
          <p:cNvSpPr/>
          <p:nvPr/>
        </p:nvSpPr>
        <p:spPr>
          <a:xfrm>
            <a:off x="149957" y="2412185"/>
            <a:ext cx="1839428" cy="458186"/>
          </a:xfrm>
          <a:prstGeom prst="wedgeRectCallout">
            <a:avLst>
              <a:gd name="adj1" fmla="val 76977"/>
              <a:gd name="adj2" fmla="val -27779"/>
            </a:avLst>
          </a:prstGeom>
          <a:solidFill>
            <a:srgbClr val="C97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latin typeface="Lato" panose="020F0502020204030203" pitchFamily="34" charset="0"/>
                <a:cs typeface="Lato" panose="020F0502020204030203" pitchFamily="34" charset="0"/>
              </a:rPr>
              <a:t>LIBERIA</a:t>
            </a:r>
          </a:p>
          <a:p>
            <a:r>
              <a:rPr lang="en-US" sz="900" dirty="0">
                <a:latin typeface="Lato" panose="020F0502020204030203" pitchFamily="34" charset="0"/>
                <a:cs typeface="Lato" panose="020F0502020204030203" pitchFamily="34" charset="0"/>
              </a:rPr>
              <a:t>https://liberiaelmis.org</a:t>
            </a:r>
          </a:p>
          <a:p>
            <a:r>
              <a:rPr lang="en-US" sz="825" dirty="0">
                <a:latin typeface="Lato" panose="020F0502020204030203" pitchFamily="34" charset="0"/>
                <a:cs typeface="Lato" panose="020F0502020204030203" pitchFamily="34" charset="0"/>
              </a:rPr>
              <a:t>LMIS for all Products (500+)</a:t>
            </a:r>
            <a:endParaRPr lang="en-US" sz="900" dirty="0">
              <a:latin typeface="Lato" panose="020F0502020204030203" pitchFamily="34" charset="0"/>
              <a:cs typeface="Lato" panose="020F0502020204030203" pitchFamily="34" charset="0"/>
            </a:endParaRPr>
          </a:p>
        </p:txBody>
      </p:sp>
      <p:sp>
        <p:nvSpPr>
          <p:cNvPr id="17" name="Rectangular Callout 16"/>
          <p:cNvSpPr/>
          <p:nvPr/>
        </p:nvSpPr>
        <p:spPr>
          <a:xfrm>
            <a:off x="149956" y="2939391"/>
            <a:ext cx="1839428" cy="469418"/>
          </a:xfrm>
          <a:prstGeom prst="wedgeRectCallout">
            <a:avLst>
              <a:gd name="adj1" fmla="val 117074"/>
              <a:gd name="adj2" fmla="val 54002"/>
            </a:avLst>
          </a:prstGeom>
          <a:solidFill>
            <a:srgbClr val="802A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latin typeface="Lato" panose="020F0502020204030203" pitchFamily="34" charset="0"/>
                <a:cs typeface="Lato" panose="020F0502020204030203" pitchFamily="34" charset="0"/>
              </a:rPr>
              <a:t>NAMIBIA</a:t>
            </a:r>
          </a:p>
          <a:p>
            <a:r>
              <a:rPr lang="en-US" sz="900" dirty="0">
                <a:latin typeface="Lato" panose="020F0502020204030203" pitchFamily="34" charset="0"/>
                <a:cs typeface="Lato" panose="020F0502020204030203" pitchFamily="34" charset="0"/>
              </a:rPr>
              <a:t>http://pmis.org.na</a:t>
            </a:r>
          </a:p>
          <a:p>
            <a:r>
              <a:rPr lang="en-US" sz="825" dirty="0">
                <a:latin typeface="Lato" panose="020F0502020204030203" pitchFamily="34" charset="0"/>
                <a:cs typeface="Lato" panose="020F0502020204030203" pitchFamily="34" charset="0"/>
              </a:rPr>
              <a:t>LMIS for all Products (1200+)</a:t>
            </a:r>
            <a:endParaRPr lang="en-US" sz="900" dirty="0">
              <a:latin typeface="Lato" panose="020F0502020204030203" pitchFamily="34" charset="0"/>
              <a:cs typeface="Lato" panose="020F0502020204030203" pitchFamily="34" charset="0"/>
            </a:endParaRPr>
          </a:p>
        </p:txBody>
      </p:sp>
      <p:sp>
        <p:nvSpPr>
          <p:cNvPr id="18" name="Rectangular Callout 17"/>
          <p:cNvSpPr/>
          <p:nvPr/>
        </p:nvSpPr>
        <p:spPr>
          <a:xfrm>
            <a:off x="141076" y="3484769"/>
            <a:ext cx="1848308" cy="578113"/>
          </a:xfrm>
          <a:prstGeom prst="wedgeRectCallout">
            <a:avLst>
              <a:gd name="adj1" fmla="val 123807"/>
              <a:gd name="adj2" fmla="val -11429"/>
            </a:avLst>
          </a:prstGeom>
          <a:solidFill>
            <a:srgbClr val="9B46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latin typeface="Lato" panose="020F0502020204030203" pitchFamily="34" charset="0"/>
                <a:cs typeface="Lato" panose="020F0502020204030203" pitchFamily="34" charset="0"/>
              </a:rPr>
              <a:t>SOUTH AFRICA</a:t>
            </a:r>
          </a:p>
          <a:p>
            <a:r>
              <a:rPr lang="en-US" sz="900" dirty="0">
                <a:latin typeface="Lato" panose="020F0502020204030203" pitchFamily="34" charset="0"/>
                <a:cs typeface="Lato" panose="020F0502020204030203" pitchFamily="34" charset="0"/>
              </a:rPr>
              <a:t>https://perseus.org.za</a:t>
            </a:r>
          </a:p>
          <a:p>
            <a:r>
              <a:rPr lang="en-US" sz="825" dirty="0">
                <a:latin typeface="Lato" panose="020F0502020204030203" pitchFamily="34" charset="0"/>
                <a:cs typeface="Lato" panose="020F0502020204030203" pitchFamily="34" charset="0"/>
              </a:rPr>
              <a:t>Pharmaceutical System Performance Monitoring</a:t>
            </a:r>
            <a:endParaRPr lang="en-US" sz="900" dirty="0">
              <a:latin typeface="Lato" panose="020F0502020204030203" pitchFamily="34" charset="0"/>
              <a:cs typeface="Lato" panose="020F0502020204030203" pitchFamily="34" charset="0"/>
            </a:endParaRPr>
          </a:p>
        </p:txBody>
      </p:sp>
      <p:sp>
        <p:nvSpPr>
          <p:cNvPr id="20" name="Rectangular Callout 19"/>
          <p:cNvSpPr/>
          <p:nvPr/>
        </p:nvSpPr>
        <p:spPr>
          <a:xfrm>
            <a:off x="4857277" y="3553450"/>
            <a:ext cx="1904371" cy="527873"/>
          </a:xfrm>
          <a:prstGeom prst="wedgeRectCallout">
            <a:avLst>
              <a:gd name="adj1" fmla="val -105921"/>
              <a:gd name="adj2" fmla="val -35244"/>
            </a:avLst>
          </a:prstGeom>
          <a:solidFill>
            <a:srgbClr val="A2C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latin typeface="Lato" panose="020F0502020204030203" pitchFamily="34" charset="0"/>
                <a:cs typeface="Lato" panose="020F0502020204030203" pitchFamily="34" charset="0"/>
              </a:rPr>
              <a:t>SWAZILAND</a:t>
            </a:r>
          </a:p>
          <a:p>
            <a:r>
              <a:rPr lang="en-US" sz="900" dirty="0">
                <a:latin typeface="Lato" panose="020F0502020204030203" pitchFamily="34" charset="0"/>
                <a:cs typeface="Lato" panose="020F0502020204030203" pitchFamily="34" charset="0"/>
              </a:rPr>
              <a:t>https://lmis.org.sz</a:t>
            </a:r>
          </a:p>
          <a:p>
            <a:endParaRPr lang="en-US" sz="900" dirty="0">
              <a:latin typeface="Lato" panose="020F0502020204030203" pitchFamily="34" charset="0"/>
              <a:cs typeface="Lato" panose="020F0502020204030203" pitchFamily="34" charset="0"/>
            </a:endParaRPr>
          </a:p>
        </p:txBody>
      </p:sp>
      <p:sp>
        <p:nvSpPr>
          <p:cNvPr id="21" name="Rectangular Callout 20"/>
          <p:cNvSpPr/>
          <p:nvPr/>
        </p:nvSpPr>
        <p:spPr>
          <a:xfrm>
            <a:off x="4857278" y="3001736"/>
            <a:ext cx="1904371" cy="500703"/>
          </a:xfrm>
          <a:prstGeom prst="wedgeRectCallout">
            <a:avLst>
              <a:gd name="adj1" fmla="val -98486"/>
              <a:gd name="adj2" fmla="val -80297"/>
            </a:avLst>
          </a:prstGeom>
          <a:solidFill>
            <a:srgbClr val="0E7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latin typeface="Lato" panose="020F0502020204030203" pitchFamily="34" charset="0"/>
                <a:cs typeface="Lato" panose="020F0502020204030203" pitchFamily="34" charset="0"/>
              </a:rPr>
              <a:t>RWANDA/UGANDA/TANZANIA</a:t>
            </a:r>
          </a:p>
          <a:p>
            <a:r>
              <a:rPr lang="en-US" sz="900" dirty="0">
                <a:latin typeface="Lato" panose="020F0502020204030203" pitchFamily="34" charset="0"/>
                <a:cs typeface="Lato" panose="020F0502020204030203" pitchFamily="34" charset="0"/>
              </a:rPr>
              <a:t>https://ecsascportal.org</a:t>
            </a:r>
          </a:p>
          <a:p>
            <a:r>
              <a:rPr lang="en-US" sz="800" dirty="0">
                <a:latin typeface="Lato" panose="020F0502020204030203" pitchFamily="34" charset="0"/>
                <a:cs typeface="Lato" panose="020F0502020204030203" pitchFamily="34" charset="0"/>
              </a:rPr>
              <a:t>Regional Portal -TB </a:t>
            </a:r>
            <a:r>
              <a:rPr lang="en-US" sz="800" dirty="0" err="1">
                <a:latin typeface="Lato" panose="020F0502020204030203" pitchFamily="34" charset="0"/>
                <a:cs typeface="Lato" panose="020F0502020204030203" pitchFamily="34" charset="0"/>
              </a:rPr>
              <a:t>LMIS+Patients</a:t>
            </a:r>
            <a:endParaRPr lang="en-US" sz="800" dirty="0">
              <a:latin typeface="Lato" panose="020F0502020204030203" pitchFamily="34" charset="0"/>
              <a:cs typeface="Lato" panose="020F0502020204030203" pitchFamily="34" charset="0"/>
            </a:endParaRPr>
          </a:p>
        </p:txBody>
      </p:sp>
      <p:sp>
        <p:nvSpPr>
          <p:cNvPr id="22" name="Rectangular Callout 21"/>
          <p:cNvSpPr/>
          <p:nvPr/>
        </p:nvSpPr>
        <p:spPr>
          <a:xfrm>
            <a:off x="4854105" y="1935673"/>
            <a:ext cx="1904371" cy="581882"/>
          </a:xfrm>
          <a:prstGeom prst="wedgeRectCallout">
            <a:avLst>
              <a:gd name="adj1" fmla="val -135129"/>
              <a:gd name="adj2" fmla="val 13523"/>
            </a:avLst>
          </a:prstGeom>
          <a:solidFill>
            <a:srgbClr val="38C3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latin typeface="Lato" panose="020F0502020204030203" pitchFamily="34" charset="0"/>
                <a:cs typeface="Lato" panose="020F0502020204030203" pitchFamily="34" charset="0"/>
              </a:rPr>
              <a:t>OSPSIDA</a:t>
            </a:r>
          </a:p>
          <a:p>
            <a:r>
              <a:rPr lang="en-US" sz="900" dirty="0">
                <a:latin typeface="Lato" panose="020F0502020204030203" pitchFamily="34" charset="0"/>
                <a:cs typeface="Lato" panose="020F0502020204030203" pitchFamily="34" charset="0"/>
              </a:rPr>
              <a:t>https://ospsida.org</a:t>
            </a:r>
          </a:p>
          <a:p>
            <a:r>
              <a:rPr lang="en-US" sz="900" dirty="0">
                <a:latin typeface="Lato" panose="020F0502020204030203" pitchFamily="34" charset="0"/>
                <a:cs typeface="Lato" panose="020F0502020204030203" pitchFamily="34" charset="0"/>
              </a:rPr>
              <a:t>https://ospsida-cameroon.cm</a:t>
            </a:r>
          </a:p>
          <a:p>
            <a:r>
              <a:rPr lang="en-US" sz="900" dirty="0">
                <a:latin typeface="Lato" panose="020F0502020204030203" pitchFamily="34" charset="0"/>
                <a:cs typeface="Lato" panose="020F0502020204030203" pitchFamily="34" charset="0"/>
              </a:rPr>
              <a:t>HIV </a:t>
            </a:r>
            <a:r>
              <a:rPr lang="en-US" sz="900" dirty="0" err="1">
                <a:latin typeface="Lato" panose="020F0502020204030203" pitchFamily="34" charset="0"/>
                <a:cs typeface="Lato" panose="020F0502020204030203" pitchFamily="34" charset="0"/>
              </a:rPr>
              <a:t>LMIS+Patients</a:t>
            </a:r>
            <a:endParaRPr lang="en-US" sz="900" dirty="0">
              <a:latin typeface="Lato" panose="020F0502020204030203" pitchFamily="34" charset="0"/>
              <a:cs typeface="Lato" panose="020F0502020204030203" pitchFamily="34" charset="0"/>
            </a:endParaRPr>
          </a:p>
        </p:txBody>
      </p:sp>
      <p:sp>
        <p:nvSpPr>
          <p:cNvPr id="23" name="Rectangular Callout 22"/>
          <p:cNvSpPr/>
          <p:nvPr/>
        </p:nvSpPr>
        <p:spPr>
          <a:xfrm>
            <a:off x="4857276" y="2547338"/>
            <a:ext cx="1904371" cy="420911"/>
          </a:xfrm>
          <a:prstGeom prst="wedgeRectCallout">
            <a:avLst>
              <a:gd name="adj1" fmla="val -115043"/>
              <a:gd name="adj2" fmla="val -8512"/>
            </a:avLst>
          </a:prstGeom>
          <a:solidFill>
            <a:srgbClr val="FCB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latin typeface="Lato" panose="020F0502020204030203" pitchFamily="34" charset="0"/>
                <a:cs typeface="Lato" panose="020F0502020204030203" pitchFamily="34" charset="0"/>
              </a:rPr>
              <a:t>DRC</a:t>
            </a:r>
          </a:p>
          <a:p>
            <a:r>
              <a:rPr lang="en-US" sz="900" dirty="0">
                <a:latin typeface="Lato" panose="020F0502020204030203" pitchFamily="34" charset="0"/>
                <a:cs typeface="Lato" panose="020F0502020204030203" pitchFamily="34" charset="0"/>
              </a:rPr>
              <a:t>https://infomedrdc.org</a:t>
            </a:r>
          </a:p>
          <a:p>
            <a:r>
              <a:rPr lang="en-US" sz="900" dirty="0">
                <a:latin typeface="Lato" panose="020F0502020204030203" pitchFamily="34" charset="0"/>
                <a:cs typeface="Lato" panose="020F0502020204030203" pitchFamily="34" charset="0"/>
              </a:rPr>
              <a:t>Tracer Products (107)</a:t>
            </a:r>
          </a:p>
        </p:txBody>
      </p:sp>
      <p:sp>
        <p:nvSpPr>
          <p:cNvPr id="25" name="Rectangular Callout 24"/>
          <p:cNvSpPr/>
          <p:nvPr/>
        </p:nvSpPr>
        <p:spPr>
          <a:xfrm>
            <a:off x="4854104" y="1319688"/>
            <a:ext cx="1904371" cy="575855"/>
          </a:xfrm>
          <a:prstGeom prst="wedgeRectCallout">
            <a:avLst>
              <a:gd name="adj1" fmla="val -45878"/>
              <a:gd name="adj2" fmla="val 577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900" b="1" dirty="0">
                <a:latin typeface="Lato" panose="020F0502020204030203" pitchFamily="34" charset="0"/>
                <a:cs typeface="Lato" panose="020F0502020204030203" pitchFamily="34" charset="0"/>
              </a:rPr>
              <a:t>BANGLADESH</a:t>
            </a:r>
          </a:p>
          <a:p>
            <a:r>
              <a:rPr lang="en-US" sz="900" dirty="0">
                <a:latin typeface="Lato" panose="020F0502020204030203" pitchFamily="34" charset="0"/>
                <a:cs typeface="Lato" panose="020F0502020204030203" pitchFamily="34" charset="0"/>
              </a:rPr>
              <a:t>https://scmpbd.org</a:t>
            </a:r>
          </a:p>
          <a:p>
            <a:r>
              <a:rPr lang="en-US" sz="900" dirty="0">
                <a:latin typeface="Lato" panose="020F0502020204030203" pitchFamily="34" charset="0"/>
                <a:cs typeface="Lato" panose="020F0502020204030203" pitchFamily="34" charset="0"/>
              </a:rPr>
              <a:t>LMIS, Procurement, Asset Management</a:t>
            </a: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54" y="451871"/>
            <a:ext cx="1378840" cy="344710"/>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9319" y="90668"/>
            <a:ext cx="649754" cy="701301"/>
          </a:xfrm>
          <a:prstGeom prst="rect">
            <a:avLst/>
          </a:prstGeom>
        </p:spPr>
      </p:pic>
    </p:spTree>
    <p:extLst>
      <p:ext uri="{BB962C8B-B14F-4D97-AF65-F5344CB8AC3E}">
        <p14:creationId xmlns:p14="http://schemas.microsoft.com/office/powerpoint/2010/main" val="181095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20" grpId="0" animBg="1"/>
      <p:bldP spid="21" grpId="0" animBg="1"/>
      <p:bldP spid="22" grpId="0" animBg="1"/>
      <p:bldP spid="23"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2" name="Google Shape;192;p29"/>
          <p:cNvSpPr txBox="1">
            <a:spLocks noGrp="1"/>
          </p:cNvSpPr>
          <p:nvPr>
            <p:ph type="title"/>
          </p:nvPr>
        </p:nvSpPr>
        <p:spPr>
          <a:xfrm>
            <a:off x="-267945" y="144268"/>
            <a:ext cx="5894325" cy="601875"/>
          </a:xfrm>
          <a:prstGeom prst="rect">
            <a:avLst/>
          </a:prstGeom>
        </p:spPr>
        <p:txBody>
          <a:bodyPr spcFirstLastPara="1" wrap="square" lIns="68569" tIns="68569" rIns="68569" bIns="68569" anchor="ctr" anchorCtr="0">
            <a:noAutofit/>
          </a:bodyPr>
          <a:lstStyle/>
          <a:p>
            <a:r>
              <a:rPr lang="en" sz="2800" dirty="0"/>
              <a:t>           </a:t>
            </a:r>
            <a:r>
              <a:rPr lang="en" sz="2800" dirty="0" smtClean="0"/>
              <a:t>Key </a:t>
            </a:r>
            <a:r>
              <a:rPr lang="en" sz="2800" dirty="0"/>
              <a:t>expertise</a:t>
            </a:r>
            <a:endParaRPr sz="2800" dirty="0"/>
          </a:p>
        </p:txBody>
      </p:sp>
      <p:sp>
        <p:nvSpPr>
          <p:cNvPr id="193" name="Google Shape;193;p29"/>
          <p:cNvSpPr txBox="1">
            <a:spLocks noGrp="1"/>
          </p:cNvSpPr>
          <p:nvPr>
            <p:ph type="sldNum" idx="12"/>
          </p:nvPr>
        </p:nvSpPr>
        <p:spPr>
          <a:xfrm>
            <a:off x="6118955" y="4220934"/>
            <a:ext cx="543150" cy="205425"/>
          </a:xfrm>
          <a:prstGeom prst="rect">
            <a:avLst/>
          </a:prstGeom>
        </p:spPr>
        <p:txBody>
          <a:bodyPr spcFirstLastPara="1" wrap="square" lIns="68569" tIns="34275" rIns="68569" bIns="34275" anchor="ctr" anchorCtr="0">
            <a:noAutofit/>
          </a:bodyPr>
          <a:lstStyle/>
          <a:p>
            <a:fld id="{00000000-1234-1234-1234-123412341234}" type="slidenum">
              <a:rPr lang="en"/>
              <a:pPr/>
              <a:t>31</a:t>
            </a:fld>
            <a:endParaRPr/>
          </a:p>
        </p:txBody>
      </p:sp>
      <p:sp>
        <p:nvSpPr>
          <p:cNvPr id="196" name="Google Shape;196;p29"/>
          <p:cNvSpPr txBox="1"/>
          <p:nvPr/>
        </p:nvSpPr>
        <p:spPr>
          <a:xfrm>
            <a:off x="226010" y="1321842"/>
            <a:ext cx="5281172" cy="2098964"/>
          </a:xfrm>
          <a:prstGeom prst="rect">
            <a:avLst/>
          </a:prstGeom>
          <a:noFill/>
          <a:ln>
            <a:noFill/>
          </a:ln>
        </p:spPr>
        <p:txBody>
          <a:bodyPr spcFirstLastPara="1" wrap="square" lIns="68569" tIns="68569" rIns="68569" bIns="68569" anchor="t" anchorCtr="0">
            <a:noAutofit/>
          </a:bodyPr>
          <a:lstStyle/>
          <a:p>
            <a:pPr marL="342900" indent="-238125">
              <a:buClr>
                <a:srgbClr val="434343"/>
              </a:buClr>
              <a:buSzPts val="1400"/>
              <a:buFont typeface="Lato"/>
              <a:buChar char="●"/>
            </a:pPr>
            <a:r>
              <a:rPr lang="en-US" dirty="0">
                <a:solidFill>
                  <a:srgbClr val="595959"/>
                </a:solidFill>
                <a:latin typeface="Lato"/>
                <a:ea typeface="Lato"/>
                <a:cs typeface="Lato"/>
              </a:rPr>
              <a:t>Major work area in health system strengthening – </a:t>
            </a:r>
          </a:p>
          <a:p>
            <a:pPr lvl="3">
              <a:lnSpc>
                <a:spcPct val="115000"/>
              </a:lnSpc>
              <a:buClr>
                <a:srgbClr val="595959"/>
              </a:buClr>
              <a:buSzPts val="1400"/>
            </a:pPr>
            <a:r>
              <a:rPr lang="en-US" dirty="0">
                <a:solidFill>
                  <a:srgbClr val="595959"/>
                </a:solidFill>
                <a:latin typeface="Lato"/>
                <a:ea typeface="Lato"/>
                <a:cs typeface="Lato"/>
              </a:rPr>
              <a:t>	- National level LMIS </a:t>
            </a:r>
          </a:p>
          <a:p>
            <a:pPr lvl="3">
              <a:lnSpc>
                <a:spcPct val="115000"/>
              </a:lnSpc>
              <a:buClr>
                <a:srgbClr val="595959"/>
              </a:buClr>
              <a:buSzPts val="1400"/>
            </a:pPr>
            <a:r>
              <a:rPr lang="en-US" dirty="0">
                <a:solidFill>
                  <a:srgbClr val="595959"/>
                </a:solidFill>
                <a:latin typeface="Lato"/>
                <a:ea typeface="Lato"/>
                <a:cs typeface="Lato"/>
              </a:rPr>
              <a:t>	- Inventory Management System for warehouses</a:t>
            </a:r>
          </a:p>
          <a:p>
            <a:pPr lvl="8">
              <a:lnSpc>
                <a:spcPct val="115000"/>
              </a:lnSpc>
              <a:buClr>
                <a:srgbClr val="595959"/>
              </a:buClr>
              <a:buSzPts val="1400"/>
            </a:pPr>
            <a:r>
              <a:rPr lang="en-US" dirty="0">
                <a:solidFill>
                  <a:srgbClr val="595959"/>
                </a:solidFill>
                <a:latin typeface="Lato"/>
                <a:ea typeface="Lato"/>
                <a:cs typeface="Lato"/>
              </a:rPr>
              <a:t>	- Interoperability with DHIS2</a:t>
            </a:r>
          </a:p>
          <a:p>
            <a:pPr marL="342900" indent="-238125">
              <a:spcBef>
                <a:spcPts val="810"/>
              </a:spcBef>
              <a:buSzPts val="1400"/>
              <a:buFont typeface="Lato"/>
              <a:buChar char="●"/>
            </a:pPr>
            <a:r>
              <a:rPr lang="en-IE" dirty="0">
                <a:solidFill>
                  <a:srgbClr val="595959"/>
                </a:solidFill>
                <a:latin typeface="Lato"/>
                <a:ea typeface="Lato"/>
                <a:cs typeface="Lato"/>
                <a:sym typeface="Lato"/>
              </a:rPr>
              <a:t>System requirements analysis</a:t>
            </a:r>
          </a:p>
          <a:p>
            <a:pPr marL="342900" indent="-238125">
              <a:buSzPts val="1400"/>
              <a:buFont typeface="Lato"/>
              <a:buChar char="●"/>
            </a:pPr>
            <a:r>
              <a:rPr lang="en-IE" dirty="0">
                <a:solidFill>
                  <a:srgbClr val="595959"/>
                </a:solidFill>
                <a:latin typeface="Lato"/>
                <a:ea typeface="Lato"/>
                <a:cs typeface="Lato"/>
                <a:sym typeface="Lato"/>
              </a:rPr>
              <a:t>Software development</a:t>
            </a:r>
          </a:p>
          <a:p>
            <a:pPr marL="342900" indent="-238125">
              <a:buClr>
                <a:srgbClr val="434343"/>
              </a:buClr>
              <a:buSzPts val="1400"/>
              <a:buFont typeface="Lato"/>
              <a:buChar char="●"/>
            </a:pPr>
            <a:r>
              <a:rPr lang="en-IE" dirty="0">
                <a:solidFill>
                  <a:srgbClr val="434343"/>
                </a:solidFill>
                <a:latin typeface="Lato"/>
                <a:ea typeface="Lato"/>
                <a:cs typeface="Lato"/>
                <a:sym typeface="Lato"/>
              </a:rPr>
              <a:t>User Acceptance workshop</a:t>
            </a:r>
          </a:p>
          <a:p>
            <a:pPr marL="342900" indent="-238125">
              <a:buClr>
                <a:srgbClr val="434343"/>
              </a:buClr>
              <a:buSzPts val="1400"/>
              <a:buFont typeface="Lato"/>
              <a:buChar char="●"/>
            </a:pPr>
            <a:r>
              <a:rPr lang="en-IE" dirty="0">
                <a:solidFill>
                  <a:srgbClr val="434343"/>
                </a:solidFill>
                <a:latin typeface="Lato"/>
                <a:ea typeface="Lato"/>
                <a:cs typeface="Lato"/>
                <a:sym typeface="Lato"/>
              </a:rPr>
              <a:t>Rollout and implementation</a:t>
            </a:r>
          </a:p>
          <a:p>
            <a:pPr marL="342900" indent="-238125">
              <a:buClr>
                <a:srgbClr val="434343"/>
              </a:buClr>
              <a:buSzPts val="1400"/>
              <a:buFont typeface="Lato"/>
              <a:buChar char="●"/>
            </a:pPr>
            <a:r>
              <a:rPr lang="en-IE" dirty="0">
                <a:solidFill>
                  <a:srgbClr val="434343"/>
                </a:solidFill>
                <a:latin typeface="Lato"/>
                <a:ea typeface="Lato"/>
                <a:cs typeface="Lato"/>
                <a:sym typeface="Lato"/>
              </a:rPr>
              <a:t>Maintenance support</a:t>
            </a:r>
          </a:p>
          <a:p>
            <a:pPr marL="342900" indent="-238125">
              <a:buClr>
                <a:srgbClr val="434343"/>
              </a:buClr>
              <a:buSzPts val="1400"/>
              <a:buFont typeface="Lato"/>
              <a:buChar char="●"/>
            </a:pPr>
            <a:endParaRPr lang="en-IE" sz="1050" dirty="0">
              <a:solidFill>
                <a:srgbClr val="434343"/>
              </a:solidFill>
              <a:latin typeface="Lato"/>
              <a:ea typeface="Lato"/>
              <a:cs typeface="Lato"/>
              <a:sym typeface="Lato"/>
            </a:endParaRPr>
          </a:p>
          <a:p>
            <a:pPr marL="342900" indent="-238125">
              <a:buClr>
                <a:srgbClr val="434343"/>
              </a:buClr>
              <a:buSzPts val="1400"/>
              <a:buFont typeface="Lato"/>
              <a:buChar char="●"/>
            </a:pPr>
            <a:endParaRPr lang="en-IE" sz="1050" dirty="0">
              <a:solidFill>
                <a:srgbClr val="434343"/>
              </a:solidFill>
              <a:latin typeface="Lato"/>
              <a:ea typeface="Lato"/>
              <a:cs typeface="Lato"/>
              <a:sym typeface="Lato"/>
            </a:endParaRPr>
          </a:p>
          <a:p>
            <a:endParaRPr sz="1125" dirty="0">
              <a:solidFill>
                <a:schemeClr val="accent2"/>
              </a:solidFill>
              <a:latin typeface="Lato"/>
              <a:ea typeface="Lato"/>
              <a:cs typeface="Lato"/>
              <a:sym typeface="Lato"/>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4483" y="2144607"/>
            <a:ext cx="4114800" cy="210293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6410" y="2139039"/>
            <a:ext cx="4114800" cy="210293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4483" y="2147020"/>
            <a:ext cx="4114800" cy="210293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9217" y="1956255"/>
            <a:ext cx="4495171" cy="2312476"/>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091" y="429847"/>
            <a:ext cx="1378840" cy="34471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9319" y="90668"/>
            <a:ext cx="649754" cy="701301"/>
          </a:xfrm>
          <a:prstGeom prst="rect">
            <a:avLst/>
          </a:prstGeom>
        </p:spPr>
      </p:pic>
    </p:spTree>
    <p:extLst>
      <p:ext uri="{BB962C8B-B14F-4D97-AF65-F5344CB8AC3E}">
        <p14:creationId xmlns:p14="http://schemas.microsoft.com/office/powerpoint/2010/main" val="109994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42900" y="1060516"/>
            <a:ext cx="5900008" cy="1440407"/>
          </a:xfrm>
        </p:spPr>
        <p:txBody>
          <a:bodyPr/>
          <a:lstStyle/>
          <a:p>
            <a:endParaRPr lang="en-IE" dirty="0">
              <a:solidFill>
                <a:srgbClr val="FF0000"/>
              </a:solidFill>
            </a:endParaRPr>
          </a:p>
          <a:p>
            <a:pPr marL="57150" indent="0" algn="ctr">
              <a:lnSpc>
                <a:spcPct val="200000"/>
              </a:lnSpc>
              <a:buNone/>
            </a:pPr>
            <a:r>
              <a:rPr lang="en-IE" sz="2400" dirty="0" smtClean="0">
                <a:solidFill>
                  <a:schemeClr val="tx1"/>
                </a:solidFill>
              </a:rPr>
              <a:t>info@softworksbd.com</a:t>
            </a:r>
          </a:p>
          <a:p>
            <a:pPr marL="57150" indent="0" algn="ctr">
              <a:lnSpc>
                <a:spcPct val="200000"/>
              </a:lnSpc>
              <a:buNone/>
            </a:pPr>
            <a:r>
              <a:rPr lang="en-IE" sz="2400" dirty="0" smtClean="0">
                <a:solidFill>
                  <a:schemeClr val="tx1"/>
                </a:solidFill>
              </a:rPr>
              <a:t>http://softworksbd.com</a:t>
            </a:r>
          </a:p>
          <a:p>
            <a:pPr marL="57150" indent="0" algn="ctr">
              <a:buNone/>
            </a:pPr>
            <a:endParaRPr lang="en-IE" dirty="0">
              <a:solidFill>
                <a:srgbClr val="FF0000"/>
              </a:solidFill>
            </a:endParaRPr>
          </a:p>
        </p:txBody>
      </p:sp>
      <p:sp>
        <p:nvSpPr>
          <p:cNvPr id="4" name="Title 3"/>
          <p:cNvSpPr>
            <a:spLocks noGrp="1"/>
          </p:cNvSpPr>
          <p:nvPr>
            <p:ph type="title"/>
          </p:nvPr>
        </p:nvSpPr>
        <p:spPr/>
        <p:txBody>
          <a:bodyPr/>
          <a:lstStyle/>
          <a:p>
            <a:r>
              <a:rPr lang="en-IE" dirty="0" smtClean="0"/>
              <a:t>  Contact Us</a:t>
            </a:r>
            <a:endParaRPr lang="en-IE"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9319" y="90668"/>
            <a:ext cx="649754" cy="70130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91" y="429847"/>
            <a:ext cx="1378840" cy="344710"/>
          </a:xfrm>
          <a:prstGeom prst="rect">
            <a:avLst/>
          </a:prstGeom>
        </p:spPr>
      </p:pic>
    </p:spTree>
    <p:extLst>
      <p:ext uri="{BB962C8B-B14F-4D97-AF65-F5344CB8AC3E}">
        <p14:creationId xmlns:p14="http://schemas.microsoft.com/office/powerpoint/2010/main" val="30709998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75;p27"/>
          <p:cNvSpPr txBox="1">
            <a:spLocks noGrp="1"/>
          </p:cNvSpPr>
          <p:nvPr>
            <p:ph type="title"/>
          </p:nvPr>
        </p:nvSpPr>
        <p:spPr>
          <a:prstGeom prst="rect">
            <a:avLst/>
          </a:prstGeom>
          <a:noFill/>
          <a:ln>
            <a:noFill/>
          </a:ln>
        </p:spPr>
        <p:txBody>
          <a:bodyPr spcFirstLastPara="1" wrap="square" lIns="68569" tIns="34275" rIns="68569" bIns="34275" anchor="ctr" anchorCtr="0">
            <a:noAutofit/>
          </a:bodyPr>
          <a:lstStyle/>
          <a:p>
            <a:r>
              <a:rPr lang="en" sz="2250" dirty="0"/>
              <a:t>                </a:t>
            </a:r>
            <a:endParaRPr sz="2250" dirty="0"/>
          </a:p>
        </p:txBody>
      </p:sp>
      <p:sp>
        <p:nvSpPr>
          <p:cNvPr id="10" name="Title 4">
            <a:extLst>
              <a:ext uri="{FF2B5EF4-FFF2-40B4-BE49-F238E27FC236}">
                <a16:creationId xmlns:a16="http://schemas.microsoft.com/office/drawing/2014/main" id="{AB94A33C-242F-AC43-9DCF-D54095D42DCC}"/>
              </a:ext>
            </a:extLst>
          </p:cNvPr>
          <p:cNvSpPr txBox="1">
            <a:spLocks/>
          </p:cNvSpPr>
          <p:nvPr/>
        </p:nvSpPr>
        <p:spPr>
          <a:xfrm>
            <a:off x="348583" y="1128788"/>
            <a:ext cx="6292474" cy="699708"/>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L="0" marR="0" lvl="0" indent="0" algn="l" rtl="0">
              <a:lnSpc>
                <a:spcPct val="103333"/>
              </a:lnSpc>
              <a:spcBef>
                <a:spcPts val="0"/>
              </a:spcBef>
              <a:spcAft>
                <a:spcPts val="0"/>
              </a:spcAft>
              <a:buClr>
                <a:schemeClr val="lt1"/>
              </a:buClr>
              <a:buSzPts val="1400"/>
              <a:buFont typeface="Trebuchet MS"/>
              <a:buNone/>
              <a:defRPr sz="2700" b="0" i="0" u="none" strike="noStrike" cap="none">
                <a:solidFill>
                  <a:schemeClr val="lt1"/>
                </a:solidFill>
                <a:latin typeface="Trebuchet MS"/>
                <a:ea typeface="Trebuchet MS"/>
                <a:cs typeface="Trebuchet MS"/>
                <a:sym typeface="Trebuchet MS"/>
              </a:defRPr>
            </a:lvl1pPr>
            <a:lvl2pPr marR="0" lvl="1"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r>
              <a:rPr lang="en-US" sz="1700" dirty="0">
                <a:solidFill>
                  <a:schemeClr val="tx1"/>
                </a:solidFill>
              </a:rPr>
              <a:t>Save lives and improve health by increasing access to quality health care for the most underserved communities.</a:t>
            </a:r>
          </a:p>
        </p:txBody>
      </p:sp>
      <p:sp>
        <p:nvSpPr>
          <p:cNvPr id="11" name="Rectangle 10">
            <a:extLst>
              <a:ext uri="{FF2B5EF4-FFF2-40B4-BE49-F238E27FC236}">
                <a16:creationId xmlns:a16="http://schemas.microsoft.com/office/drawing/2014/main" id="{DF731A3D-218E-AF4E-BFC2-2EF2609FB803}"/>
              </a:ext>
            </a:extLst>
          </p:cNvPr>
          <p:cNvSpPr/>
          <p:nvPr/>
        </p:nvSpPr>
        <p:spPr>
          <a:xfrm>
            <a:off x="30846" y="862870"/>
            <a:ext cx="1140056" cy="307777"/>
          </a:xfrm>
          <a:prstGeom prst="rect">
            <a:avLst/>
          </a:prstGeom>
        </p:spPr>
        <p:txBody>
          <a:bodyPr wrap="none">
            <a:spAutoFit/>
          </a:bodyPr>
          <a:lstStyle/>
          <a:p>
            <a:r>
              <a:rPr lang="en-US" dirty="0">
                <a:solidFill>
                  <a:schemeClr val="accent3">
                    <a:lumMod val="75000"/>
                  </a:schemeClr>
                </a:solidFill>
              </a:rPr>
              <a:t>Our Mission</a:t>
            </a:r>
          </a:p>
        </p:txBody>
      </p:sp>
      <p:sp>
        <p:nvSpPr>
          <p:cNvPr id="15" name="Rectangle 14">
            <a:extLst>
              <a:ext uri="{FF2B5EF4-FFF2-40B4-BE49-F238E27FC236}">
                <a16:creationId xmlns:a16="http://schemas.microsoft.com/office/drawing/2014/main" id="{C2667BA5-9DAF-B044-833A-3AF27480907E}"/>
              </a:ext>
            </a:extLst>
          </p:cNvPr>
          <p:cNvSpPr/>
          <p:nvPr/>
        </p:nvSpPr>
        <p:spPr>
          <a:xfrm>
            <a:off x="165137" y="2209990"/>
            <a:ext cx="3530170" cy="2062103"/>
          </a:xfrm>
          <a:prstGeom prst="rect">
            <a:avLst/>
          </a:prstGeom>
        </p:spPr>
        <p:txBody>
          <a:bodyPr wrap="square">
            <a:spAutoFit/>
          </a:bodyPr>
          <a:lstStyle/>
          <a:p>
            <a:r>
              <a:rPr lang="en-US" sz="1600" dirty="0">
                <a:solidFill>
                  <a:schemeClr val="tx1"/>
                </a:solidFill>
                <a:latin typeface="Trebuchet MS" panose="020B0603020202020204" pitchFamily="34" charset="0"/>
              </a:rPr>
              <a:t>VillageReach works with governments to solve health care delivery challenges in low-resource communities. </a:t>
            </a:r>
          </a:p>
          <a:p>
            <a:endParaRPr lang="en-US" sz="1600" dirty="0">
              <a:solidFill>
                <a:schemeClr val="tx1"/>
              </a:solidFill>
              <a:latin typeface="Trebuchet MS" panose="020B0603020202020204" pitchFamily="34" charset="0"/>
            </a:endParaRPr>
          </a:p>
          <a:p>
            <a:r>
              <a:rPr lang="en-US" sz="1600" dirty="0">
                <a:solidFill>
                  <a:schemeClr val="tx1"/>
                </a:solidFill>
                <a:latin typeface="Trebuchet MS" panose="020B0603020202020204" pitchFamily="34" charset="0"/>
              </a:rPr>
              <a:t>To maximize its impact, VillageReach focuses on three areas of the health system.</a:t>
            </a:r>
          </a:p>
        </p:txBody>
      </p:sp>
      <p:sp>
        <p:nvSpPr>
          <p:cNvPr id="22" name="Rectangle 21">
            <a:extLst>
              <a:ext uri="{FF2B5EF4-FFF2-40B4-BE49-F238E27FC236}">
                <a16:creationId xmlns:a16="http://schemas.microsoft.com/office/drawing/2014/main" id="{F1226590-D5B4-7442-9252-2AC05FBD7495}"/>
              </a:ext>
            </a:extLst>
          </p:cNvPr>
          <p:cNvSpPr/>
          <p:nvPr/>
        </p:nvSpPr>
        <p:spPr>
          <a:xfrm>
            <a:off x="35655" y="1852098"/>
            <a:ext cx="1130438" cy="307777"/>
          </a:xfrm>
          <a:prstGeom prst="rect">
            <a:avLst/>
          </a:prstGeom>
        </p:spPr>
        <p:txBody>
          <a:bodyPr wrap="none">
            <a:spAutoFit/>
          </a:bodyPr>
          <a:lstStyle/>
          <a:p>
            <a:r>
              <a:rPr lang="en-US" dirty="0">
                <a:solidFill>
                  <a:schemeClr val="accent3">
                    <a:lumMod val="75000"/>
                  </a:schemeClr>
                </a:solidFill>
              </a:rPr>
              <a:t>What we do</a:t>
            </a:r>
          </a:p>
        </p:txBody>
      </p:sp>
      <p:grpSp>
        <p:nvGrpSpPr>
          <p:cNvPr id="30" name="Group 29">
            <a:extLst>
              <a:ext uri="{FF2B5EF4-FFF2-40B4-BE49-F238E27FC236}">
                <a16:creationId xmlns:a16="http://schemas.microsoft.com/office/drawing/2014/main" id="{54E9B1D7-6A82-A843-A402-7F8504274DC6}"/>
              </a:ext>
            </a:extLst>
          </p:cNvPr>
          <p:cNvGrpSpPr/>
          <p:nvPr/>
        </p:nvGrpSpPr>
        <p:grpSpPr>
          <a:xfrm>
            <a:off x="3883844" y="2110463"/>
            <a:ext cx="2865748" cy="2131982"/>
            <a:chOff x="3549681" y="1716466"/>
            <a:chExt cx="13335467" cy="6030033"/>
          </a:xfrm>
        </p:grpSpPr>
        <p:pic>
          <p:nvPicPr>
            <p:cNvPr id="23" name="Picture Placeholder 59">
              <a:extLst>
                <a:ext uri="{FF2B5EF4-FFF2-40B4-BE49-F238E27FC236}">
                  <a16:creationId xmlns:a16="http://schemas.microsoft.com/office/drawing/2014/main" id="{3065A9CB-6D81-A048-ABC9-1A7B0E967C2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a:off x="3549681" y="1716466"/>
              <a:ext cx="3000530" cy="1907410"/>
            </a:xfrm>
            <a:prstGeom prst="rect">
              <a:avLst/>
            </a:prstGeom>
          </p:spPr>
        </p:pic>
        <p:pic>
          <p:nvPicPr>
            <p:cNvPr id="24" name="Picture Placeholder 8">
              <a:extLst>
                <a:ext uri="{FF2B5EF4-FFF2-40B4-BE49-F238E27FC236}">
                  <a16:creationId xmlns:a16="http://schemas.microsoft.com/office/drawing/2014/main" id="{EC99DC68-8200-2848-9660-E1DAB06C39B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 xmlns:asvg="http://schemas.microsoft.com/office/drawing/2016/SVG/main" r:embed="rId7"/>
                </a:ext>
              </a:extLst>
            </a:blip>
            <a:srcRect/>
            <a:stretch>
              <a:fillRect/>
            </a:stretch>
          </p:blipFill>
          <p:spPr>
            <a:xfrm>
              <a:off x="3549681" y="3734471"/>
              <a:ext cx="3000525" cy="1907410"/>
            </a:xfrm>
            <a:prstGeom prst="rect">
              <a:avLst/>
            </a:prstGeom>
          </p:spPr>
        </p:pic>
        <p:pic>
          <p:nvPicPr>
            <p:cNvPr id="25" name="Picture Placeholder 23">
              <a:extLst>
                <a:ext uri="{FF2B5EF4-FFF2-40B4-BE49-F238E27FC236}">
                  <a16:creationId xmlns:a16="http://schemas.microsoft.com/office/drawing/2014/main" id="{626BF8B9-46FC-584B-9F89-7C166D2352BA}"/>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 xmlns:asvg="http://schemas.microsoft.com/office/drawing/2016/SVG/main" r:embed="rId9"/>
                </a:ext>
              </a:extLst>
            </a:blip>
            <a:srcRect/>
            <a:stretch>
              <a:fillRect/>
            </a:stretch>
          </p:blipFill>
          <p:spPr>
            <a:xfrm>
              <a:off x="3549681" y="5779142"/>
              <a:ext cx="3000525" cy="1967357"/>
            </a:xfrm>
            <a:prstGeom prst="rect">
              <a:avLst/>
            </a:prstGeom>
          </p:spPr>
        </p:pic>
        <p:sp>
          <p:nvSpPr>
            <p:cNvPr id="26" name="Content Placeholder 11">
              <a:extLst>
                <a:ext uri="{FF2B5EF4-FFF2-40B4-BE49-F238E27FC236}">
                  <a16:creationId xmlns:a16="http://schemas.microsoft.com/office/drawing/2014/main" id="{A0AEBEA2-A6FF-F048-806C-359AD1C59E6A}"/>
                </a:ext>
              </a:extLst>
            </p:cNvPr>
            <p:cNvSpPr txBox="1">
              <a:spLocks/>
            </p:cNvSpPr>
            <p:nvPr/>
          </p:nvSpPr>
          <p:spPr>
            <a:xfrm>
              <a:off x="6550209" y="2152550"/>
              <a:ext cx="10334939" cy="103523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600" dirty="0">
                  <a:solidFill>
                    <a:schemeClr val="tx1"/>
                  </a:solidFill>
                </a:rPr>
                <a:t>Health Workers</a:t>
              </a:r>
            </a:p>
          </p:txBody>
        </p:sp>
        <p:sp>
          <p:nvSpPr>
            <p:cNvPr id="27" name="Content Placeholder 12">
              <a:extLst>
                <a:ext uri="{FF2B5EF4-FFF2-40B4-BE49-F238E27FC236}">
                  <a16:creationId xmlns:a16="http://schemas.microsoft.com/office/drawing/2014/main" id="{00CDB2C5-6649-574E-8FD2-C77A658EB461}"/>
                </a:ext>
              </a:extLst>
            </p:cNvPr>
            <p:cNvSpPr txBox="1">
              <a:spLocks/>
            </p:cNvSpPr>
            <p:nvPr/>
          </p:nvSpPr>
          <p:spPr>
            <a:xfrm>
              <a:off x="6550206" y="4201160"/>
              <a:ext cx="10334939" cy="97402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600" dirty="0">
                  <a:solidFill>
                    <a:schemeClr val="tx1"/>
                  </a:solidFill>
                </a:rPr>
                <a:t>Access to Products</a:t>
              </a:r>
            </a:p>
          </p:txBody>
        </p:sp>
        <p:sp>
          <p:nvSpPr>
            <p:cNvPr id="28" name="Content Placeholder 13">
              <a:extLst>
                <a:ext uri="{FF2B5EF4-FFF2-40B4-BE49-F238E27FC236}">
                  <a16:creationId xmlns:a16="http://schemas.microsoft.com/office/drawing/2014/main" id="{0921063B-5EE0-AA43-98EE-84D47B727E13}"/>
                </a:ext>
              </a:extLst>
            </p:cNvPr>
            <p:cNvSpPr txBox="1">
              <a:spLocks/>
            </p:cNvSpPr>
            <p:nvPr/>
          </p:nvSpPr>
          <p:spPr>
            <a:xfrm>
              <a:off x="6550206" y="6288138"/>
              <a:ext cx="10334938" cy="99971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600" dirty="0">
                  <a:solidFill>
                    <a:schemeClr val="tx1"/>
                  </a:solidFill>
                </a:rPr>
                <a:t>Data Systems</a:t>
              </a:r>
            </a:p>
            <a:p>
              <a:endParaRPr lang="en-US" dirty="0"/>
            </a:p>
          </p:txBody>
        </p:sp>
      </p:grpSp>
      <p:pic>
        <p:nvPicPr>
          <p:cNvPr id="16" name="Pictur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49319" y="90668"/>
            <a:ext cx="649754" cy="701301"/>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91140" y="51096"/>
            <a:ext cx="3829538" cy="836744"/>
          </a:xfrm>
          <a:prstGeom prst="rect">
            <a:avLst/>
          </a:prstGeom>
        </p:spPr>
      </p:pic>
    </p:spTree>
    <p:extLst>
      <p:ext uri="{BB962C8B-B14F-4D97-AF65-F5344CB8AC3E}">
        <p14:creationId xmlns:p14="http://schemas.microsoft.com/office/powerpoint/2010/main" val="16860419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0E4D1B-8864-F342-A01A-5143C694741B}"/>
              </a:ext>
            </a:extLst>
          </p:cNvPr>
          <p:cNvPicPr>
            <a:picLocks noChangeAspect="1"/>
          </p:cNvPicPr>
          <p:nvPr/>
        </p:nvPicPr>
        <p:blipFill rotWithShape="1">
          <a:blip r:embed="rId2"/>
          <a:srcRect t="5525" r="19519"/>
          <a:stretch/>
        </p:blipFill>
        <p:spPr>
          <a:xfrm>
            <a:off x="2835107" y="863206"/>
            <a:ext cx="4022893" cy="3789027"/>
          </a:xfrm>
          <a:prstGeom prst="rect">
            <a:avLst/>
          </a:prstGeom>
        </p:spPr>
      </p:pic>
      <p:sp>
        <p:nvSpPr>
          <p:cNvPr id="6" name="Google Shape;183;p28"/>
          <p:cNvSpPr txBox="1">
            <a:spLocks noGrp="1"/>
          </p:cNvSpPr>
          <p:nvPr>
            <p:ph type="title"/>
          </p:nvPr>
        </p:nvSpPr>
        <p:spPr>
          <a:xfrm>
            <a:off x="1083432" y="140380"/>
            <a:ext cx="5177401" cy="601875"/>
          </a:xfrm>
          <a:prstGeom prst="rect">
            <a:avLst/>
          </a:prstGeom>
          <a:noFill/>
          <a:ln>
            <a:noFill/>
          </a:ln>
        </p:spPr>
        <p:txBody>
          <a:bodyPr spcFirstLastPara="1" wrap="square" lIns="68569" tIns="34275" rIns="68569" bIns="34275" anchor="ctr" anchorCtr="0">
            <a:noAutofit/>
          </a:bodyPr>
          <a:lstStyle/>
          <a:p>
            <a:pPr algn="ctr"/>
            <a:r>
              <a:rPr lang="en-IE" sz="2400" dirty="0"/>
              <a:t>Digital Health/ </a:t>
            </a:r>
            <a:br>
              <a:rPr lang="en-IE" sz="2400" dirty="0"/>
            </a:br>
            <a:r>
              <a:rPr lang="en-IE" sz="2400" dirty="0" err="1"/>
              <a:t>OpenLMIS</a:t>
            </a:r>
            <a:r>
              <a:rPr lang="en-IE" sz="2400" dirty="0"/>
              <a:t> Expertise</a:t>
            </a:r>
            <a:endParaRPr sz="2400" dirty="0"/>
          </a:p>
        </p:txBody>
      </p:sp>
      <p:sp>
        <p:nvSpPr>
          <p:cNvPr id="7" name="Google Shape;184;p28"/>
          <p:cNvSpPr txBox="1"/>
          <p:nvPr/>
        </p:nvSpPr>
        <p:spPr>
          <a:xfrm>
            <a:off x="164850" y="867195"/>
            <a:ext cx="3829187" cy="3752620"/>
          </a:xfrm>
          <a:prstGeom prst="rect">
            <a:avLst/>
          </a:prstGeom>
          <a:noFill/>
          <a:ln>
            <a:noFill/>
          </a:ln>
        </p:spPr>
        <p:txBody>
          <a:bodyPr spcFirstLastPara="1" wrap="square" lIns="68569" tIns="68569" rIns="68569" bIns="68569" anchor="t" anchorCtr="0">
            <a:noAutofit/>
          </a:bodyPr>
          <a:lstStyle/>
          <a:p>
            <a:pPr>
              <a:buSzPts val="1100"/>
            </a:pPr>
            <a:r>
              <a:rPr lang="en-US" b="1" dirty="0">
                <a:solidFill>
                  <a:srgbClr val="595959"/>
                </a:solidFill>
                <a:latin typeface="Trebuchet MS" panose="020B0703020202090204" pitchFamily="34" charset="0"/>
              </a:rPr>
              <a:t>Malawi</a:t>
            </a:r>
          </a:p>
          <a:p>
            <a:pPr marL="171450" indent="-171450">
              <a:buSzPts val="1100"/>
              <a:buFont typeface="Arial" panose="020B0604020202020204" pitchFamily="34" charset="0"/>
              <a:buChar char="•"/>
            </a:pPr>
            <a:r>
              <a:rPr lang="en-US" sz="1300" dirty="0" err="1">
                <a:solidFill>
                  <a:srgbClr val="595959"/>
                </a:solidFill>
                <a:latin typeface="Trebuchet MS" panose="020B0703020202090204" pitchFamily="34" charset="0"/>
              </a:rPr>
              <a:t>OpenLMIS</a:t>
            </a:r>
            <a:r>
              <a:rPr lang="en-US" sz="1300" dirty="0">
                <a:solidFill>
                  <a:srgbClr val="595959"/>
                </a:solidFill>
                <a:latin typeface="Trebuchet MS" panose="020B0703020202090204" pitchFamily="34" charset="0"/>
              </a:rPr>
              <a:t> v3 implementation &amp; support</a:t>
            </a:r>
          </a:p>
          <a:p>
            <a:pPr marL="171450" indent="-171450">
              <a:buSzPts val="1100"/>
              <a:buFont typeface="Arial" panose="020B0604020202020204" pitchFamily="34" charset="0"/>
              <a:buChar char="•"/>
            </a:pPr>
            <a:r>
              <a:rPr lang="en-US" sz="1300" dirty="0" err="1">
                <a:solidFill>
                  <a:srgbClr val="595959"/>
                </a:solidFill>
                <a:latin typeface="Trebuchet MS" panose="020B0703020202090204" pitchFamily="34" charset="0"/>
              </a:rPr>
              <a:t>Chipatala</a:t>
            </a:r>
            <a:r>
              <a:rPr lang="en-US" sz="1300" dirty="0">
                <a:solidFill>
                  <a:srgbClr val="595959"/>
                </a:solidFill>
                <a:latin typeface="Trebuchet MS" panose="020B0703020202090204" pitchFamily="34" charset="0"/>
              </a:rPr>
              <a:t> Cha Pa </a:t>
            </a:r>
            <a:r>
              <a:rPr lang="en-US" sz="1300" dirty="0" err="1">
                <a:solidFill>
                  <a:srgbClr val="595959"/>
                </a:solidFill>
                <a:latin typeface="Trebuchet MS" panose="020B0703020202090204" pitchFamily="34" charset="0"/>
              </a:rPr>
              <a:t>Foni</a:t>
            </a:r>
            <a:r>
              <a:rPr lang="en-US" sz="1300" dirty="0">
                <a:solidFill>
                  <a:srgbClr val="595959"/>
                </a:solidFill>
                <a:latin typeface="Trebuchet MS" panose="020B0703020202090204" pitchFamily="34" charset="0"/>
              </a:rPr>
              <a:t> (health center by phone) </a:t>
            </a:r>
            <a:endParaRPr lang="en-US" sz="1300" b="1" dirty="0">
              <a:solidFill>
                <a:srgbClr val="595959"/>
              </a:solidFill>
              <a:latin typeface="Trebuchet MS" panose="020B0703020202090204" pitchFamily="34" charset="0"/>
            </a:endParaRPr>
          </a:p>
          <a:p>
            <a:pPr>
              <a:buSzPts val="1100"/>
            </a:pPr>
            <a:r>
              <a:rPr lang="en-US" b="1" dirty="0">
                <a:solidFill>
                  <a:srgbClr val="595959"/>
                </a:solidFill>
                <a:latin typeface="Trebuchet MS" panose="020B0703020202090204" pitchFamily="34" charset="0"/>
              </a:rPr>
              <a:t>Mozambique</a:t>
            </a:r>
          </a:p>
          <a:p>
            <a:pPr marL="171450" indent="-171450">
              <a:buSzPts val="1100"/>
              <a:buFont typeface="Arial" panose="020B0604020202020204" pitchFamily="34" charset="0"/>
              <a:buChar char="•"/>
            </a:pPr>
            <a:r>
              <a:rPr lang="en-US" sz="1300" dirty="0">
                <a:solidFill>
                  <a:srgbClr val="595959"/>
                </a:solidFill>
                <a:latin typeface="Trebuchet MS" panose="020B0703020202090204" pitchFamily="34" charset="0"/>
              </a:rPr>
              <a:t>SELV (</a:t>
            </a:r>
            <a:r>
              <a:rPr lang="en-US" sz="1300" dirty="0" err="1">
                <a:solidFill>
                  <a:srgbClr val="595959"/>
                </a:solidFill>
                <a:latin typeface="Trebuchet MS" panose="020B0703020202090204" pitchFamily="34" charset="0"/>
              </a:rPr>
              <a:t>OpenLMIS</a:t>
            </a:r>
            <a:r>
              <a:rPr lang="en-US" sz="1300" dirty="0">
                <a:solidFill>
                  <a:srgbClr val="595959"/>
                </a:solidFill>
                <a:latin typeface="Trebuchet MS" panose="020B0703020202090204" pitchFamily="34" charset="0"/>
              </a:rPr>
              <a:t> v2 for vaccines)</a:t>
            </a:r>
          </a:p>
          <a:p>
            <a:pPr marL="171450" indent="-171450">
              <a:buSzPts val="1100"/>
              <a:buFont typeface="Arial" panose="020B0604020202020204" pitchFamily="34" charset="0"/>
              <a:buChar char="•"/>
            </a:pPr>
            <a:r>
              <a:rPr lang="en-US" sz="1300" dirty="0">
                <a:solidFill>
                  <a:srgbClr val="595959"/>
                </a:solidFill>
                <a:latin typeface="Trebuchet MS" panose="020B0703020202090204" pitchFamily="34" charset="0"/>
              </a:rPr>
              <a:t>SIGLUS (</a:t>
            </a:r>
            <a:r>
              <a:rPr lang="en-US" sz="1300" dirty="0" err="1">
                <a:solidFill>
                  <a:srgbClr val="595959"/>
                </a:solidFill>
                <a:latin typeface="Trebuchet MS" panose="020B0703020202090204" pitchFamily="34" charset="0"/>
              </a:rPr>
              <a:t>OpenLMIS</a:t>
            </a:r>
            <a:r>
              <a:rPr lang="en-US" sz="1300" dirty="0">
                <a:solidFill>
                  <a:srgbClr val="595959"/>
                </a:solidFill>
                <a:latin typeface="Trebuchet MS" panose="020B0703020202090204" pitchFamily="34" charset="0"/>
              </a:rPr>
              <a:t> v2 mobile stock management) upgrade assessment</a:t>
            </a:r>
          </a:p>
          <a:p>
            <a:pPr>
              <a:buSzPts val="1100"/>
            </a:pPr>
            <a:r>
              <a:rPr lang="en-US" b="1" dirty="0">
                <a:solidFill>
                  <a:srgbClr val="595959"/>
                </a:solidFill>
                <a:latin typeface="Trebuchet MS" panose="020B0703020202090204" pitchFamily="34" charset="0"/>
              </a:rPr>
              <a:t>Angola</a:t>
            </a:r>
          </a:p>
          <a:p>
            <a:pPr marL="171450" indent="-171450">
              <a:buSzPts val="1100"/>
              <a:buFont typeface="Arial" panose="020B0604020202020204" pitchFamily="34" charset="0"/>
              <a:buChar char="•"/>
            </a:pPr>
            <a:r>
              <a:rPr lang="en-US" sz="1300" dirty="0" err="1">
                <a:solidFill>
                  <a:srgbClr val="595959"/>
                </a:solidFill>
                <a:latin typeface="Trebuchet MS" panose="020B0703020202090204" pitchFamily="34" charset="0"/>
              </a:rPr>
              <a:t>OpenLMIS</a:t>
            </a:r>
            <a:r>
              <a:rPr lang="en-US" sz="1300" dirty="0">
                <a:solidFill>
                  <a:srgbClr val="595959"/>
                </a:solidFill>
                <a:latin typeface="Trebuchet MS" panose="020B0703020202090204" pitchFamily="34" charset="0"/>
              </a:rPr>
              <a:t> v3 implementation</a:t>
            </a:r>
          </a:p>
          <a:p>
            <a:pPr>
              <a:buSzPts val="1100"/>
            </a:pPr>
            <a:r>
              <a:rPr lang="en-US" b="1" dirty="0">
                <a:solidFill>
                  <a:srgbClr val="595959"/>
                </a:solidFill>
                <a:latin typeface="Trebuchet MS" panose="020B0703020202090204" pitchFamily="34" charset="0"/>
              </a:rPr>
              <a:t>Cote d’Ivoire</a:t>
            </a:r>
          </a:p>
          <a:p>
            <a:pPr marL="171450" indent="-171450">
              <a:buSzPts val="1100"/>
              <a:buFont typeface="Arial" panose="020B0604020202020204" pitchFamily="34" charset="0"/>
              <a:buChar char="•"/>
            </a:pPr>
            <a:r>
              <a:rPr lang="en-US" sz="1300" dirty="0" err="1">
                <a:solidFill>
                  <a:srgbClr val="595959"/>
                </a:solidFill>
                <a:latin typeface="Trebuchet MS" panose="020B0703020202090204" pitchFamily="34" charset="0"/>
              </a:rPr>
              <a:t>mVaccine</a:t>
            </a:r>
            <a:endParaRPr lang="en-US" sz="1300" dirty="0">
              <a:solidFill>
                <a:srgbClr val="595959"/>
              </a:solidFill>
              <a:latin typeface="Trebuchet MS" panose="020B0703020202090204" pitchFamily="34" charset="0"/>
            </a:endParaRPr>
          </a:p>
          <a:p>
            <a:pPr>
              <a:buSzPts val="1100"/>
            </a:pPr>
            <a:r>
              <a:rPr lang="en-US" b="1" dirty="0">
                <a:solidFill>
                  <a:srgbClr val="595959"/>
                </a:solidFill>
                <a:latin typeface="Trebuchet MS" panose="020B0703020202090204" pitchFamily="34" charset="0"/>
              </a:rPr>
              <a:t>Benin</a:t>
            </a:r>
          </a:p>
          <a:p>
            <a:pPr marL="171450" indent="-171450">
              <a:buSzPts val="1100"/>
              <a:buFont typeface="Arial" panose="020B0604020202020204" pitchFamily="34" charset="0"/>
              <a:buChar char="•"/>
            </a:pPr>
            <a:r>
              <a:rPr lang="en-US" sz="1300" dirty="0">
                <a:solidFill>
                  <a:srgbClr val="595959"/>
                </a:solidFill>
                <a:latin typeface="Trebuchet MS" panose="020B0703020202090204" pitchFamily="34" charset="0"/>
              </a:rPr>
              <a:t>SIIL (</a:t>
            </a:r>
            <a:r>
              <a:rPr lang="en-US" sz="1300" dirty="0" err="1">
                <a:solidFill>
                  <a:srgbClr val="595959"/>
                </a:solidFill>
                <a:latin typeface="Trebuchet MS" panose="020B0703020202090204" pitchFamily="34" charset="0"/>
              </a:rPr>
              <a:t>OpenLMIS</a:t>
            </a:r>
            <a:r>
              <a:rPr lang="en-US" sz="1300" dirty="0">
                <a:solidFill>
                  <a:srgbClr val="595959"/>
                </a:solidFill>
                <a:latin typeface="Trebuchet MS" panose="020B0703020202090204" pitchFamily="34" charset="0"/>
              </a:rPr>
              <a:t> v2 for vaccines)</a:t>
            </a:r>
          </a:p>
          <a:p>
            <a:pPr>
              <a:buSzPts val="1100"/>
            </a:pPr>
            <a:r>
              <a:rPr lang="en-US" b="1" dirty="0">
                <a:solidFill>
                  <a:srgbClr val="595959"/>
                </a:solidFill>
                <a:latin typeface="Trebuchet MS" panose="020B0703020202090204" pitchFamily="34" charset="0"/>
              </a:rPr>
              <a:t>Tanzania</a:t>
            </a:r>
          </a:p>
          <a:p>
            <a:pPr marL="171450" indent="-171450">
              <a:buSzPts val="1100"/>
              <a:buFont typeface="Arial" panose="020B0604020202020204" pitchFamily="34" charset="0"/>
              <a:buChar char="•"/>
            </a:pPr>
            <a:r>
              <a:rPr lang="en-US" sz="1300" dirty="0">
                <a:solidFill>
                  <a:srgbClr val="595959"/>
                </a:solidFill>
                <a:latin typeface="Trebuchet MS" panose="020B0703020202090204" pitchFamily="34" charset="0"/>
              </a:rPr>
              <a:t>Support for </a:t>
            </a:r>
            <a:r>
              <a:rPr lang="en-US" sz="1300" dirty="0" err="1">
                <a:solidFill>
                  <a:srgbClr val="595959"/>
                </a:solidFill>
                <a:latin typeface="Trebuchet MS" panose="020B0703020202090204" pitchFamily="34" charset="0"/>
              </a:rPr>
              <a:t>eLMIS</a:t>
            </a:r>
            <a:r>
              <a:rPr lang="en-US" sz="1300" dirty="0">
                <a:solidFill>
                  <a:srgbClr val="595959"/>
                </a:solidFill>
                <a:latin typeface="Trebuchet MS" panose="020B0703020202090204" pitchFamily="34" charset="0"/>
              </a:rPr>
              <a:t> &amp; gap project</a:t>
            </a:r>
          </a:p>
          <a:p>
            <a:pPr>
              <a:buSzPts val="1100"/>
            </a:pPr>
            <a:r>
              <a:rPr lang="en-US" b="1" dirty="0">
                <a:solidFill>
                  <a:srgbClr val="595959"/>
                </a:solidFill>
                <a:latin typeface="Trebuchet MS" panose="020B0703020202090204" pitchFamily="34" charset="0"/>
              </a:rPr>
              <a:t>DRC</a:t>
            </a:r>
          </a:p>
          <a:p>
            <a:pPr marL="285750" indent="-285750">
              <a:buSzPts val="1100"/>
              <a:buFont typeface="Arial" panose="020B0604020202020204" pitchFamily="34" charset="0"/>
              <a:buChar char="•"/>
            </a:pPr>
            <a:r>
              <a:rPr lang="en-US" sz="1300" dirty="0">
                <a:solidFill>
                  <a:srgbClr val="595959"/>
                </a:solidFill>
                <a:latin typeface="Trebuchet MS" panose="020B0703020202090204" pitchFamily="34" charset="0"/>
              </a:rPr>
              <a:t>Mobile logistics data collection for </a:t>
            </a:r>
            <a:r>
              <a:rPr lang="en-US" sz="1300" dirty="0" err="1">
                <a:solidFill>
                  <a:srgbClr val="595959"/>
                </a:solidFill>
                <a:latin typeface="Trebuchet MS" panose="020B0703020202090204" pitchFamily="34" charset="0"/>
              </a:rPr>
              <a:t>NextGen</a:t>
            </a:r>
            <a:r>
              <a:rPr lang="en-US" sz="1300" dirty="0">
                <a:solidFill>
                  <a:srgbClr val="595959"/>
                </a:solidFill>
                <a:latin typeface="Trebuchet MS" panose="020B0703020202090204" pitchFamily="34" charset="0"/>
              </a:rPr>
              <a:t> Health Commodity Supply Chains</a:t>
            </a:r>
          </a:p>
          <a:p>
            <a:pPr>
              <a:lnSpc>
                <a:spcPct val="115000"/>
              </a:lnSpc>
              <a:buSzPts val="1100"/>
            </a:pPr>
            <a:endParaRPr lang="en-US" dirty="0">
              <a:solidFill>
                <a:srgbClr val="595959"/>
              </a:solidFill>
              <a:latin typeface="Trebuchet MS" panose="020B070302020209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9319" y="90668"/>
            <a:ext cx="649754" cy="70130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7452"/>
            <a:ext cx="1988650" cy="434515"/>
          </a:xfrm>
          <a:prstGeom prst="rect">
            <a:avLst/>
          </a:prstGeom>
        </p:spPr>
      </p:pic>
    </p:spTree>
    <p:extLst>
      <p:ext uri="{BB962C8B-B14F-4D97-AF65-F5344CB8AC3E}">
        <p14:creationId xmlns:p14="http://schemas.microsoft.com/office/powerpoint/2010/main" val="36735229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2" name="Google Shape;192;p29"/>
          <p:cNvSpPr txBox="1">
            <a:spLocks noGrp="1"/>
          </p:cNvSpPr>
          <p:nvPr>
            <p:ph type="title"/>
          </p:nvPr>
        </p:nvSpPr>
        <p:spPr>
          <a:xfrm>
            <a:off x="687639" y="148333"/>
            <a:ext cx="5894325" cy="601875"/>
          </a:xfrm>
          <a:prstGeom prst="rect">
            <a:avLst/>
          </a:prstGeom>
        </p:spPr>
        <p:txBody>
          <a:bodyPr spcFirstLastPara="1" wrap="square" lIns="68569" tIns="68569" rIns="68569" bIns="68569" anchor="ctr" anchorCtr="0">
            <a:noAutofit/>
          </a:bodyPr>
          <a:lstStyle/>
          <a:p>
            <a:r>
              <a:rPr lang="en" sz="2800" dirty="0" smtClean="0"/>
              <a:t>Key </a:t>
            </a:r>
            <a:r>
              <a:rPr lang="en" sz="2800" dirty="0"/>
              <a:t>expertise</a:t>
            </a:r>
            <a:endParaRPr sz="2800" dirty="0"/>
          </a:p>
        </p:txBody>
      </p:sp>
      <p:sp>
        <p:nvSpPr>
          <p:cNvPr id="193" name="Google Shape;193;p29"/>
          <p:cNvSpPr txBox="1">
            <a:spLocks noGrp="1"/>
          </p:cNvSpPr>
          <p:nvPr>
            <p:ph type="sldNum" idx="12"/>
          </p:nvPr>
        </p:nvSpPr>
        <p:spPr>
          <a:xfrm>
            <a:off x="6118955" y="4220934"/>
            <a:ext cx="543150" cy="205425"/>
          </a:xfrm>
          <a:prstGeom prst="rect">
            <a:avLst/>
          </a:prstGeom>
        </p:spPr>
        <p:txBody>
          <a:bodyPr spcFirstLastPara="1" wrap="square" lIns="68569" tIns="34275" rIns="68569" bIns="34275" anchor="ctr" anchorCtr="0">
            <a:noAutofit/>
          </a:bodyPr>
          <a:lstStyle/>
          <a:p>
            <a:fld id="{00000000-1234-1234-1234-123412341234}" type="slidenum">
              <a:rPr lang="en"/>
              <a:pPr/>
              <a:t>35</a:t>
            </a:fld>
            <a:endParaRPr/>
          </a:p>
        </p:txBody>
      </p:sp>
      <p:sp>
        <p:nvSpPr>
          <p:cNvPr id="4" name="Oval 3">
            <a:extLst>
              <a:ext uri="{FF2B5EF4-FFF2-40B4-BE49-F238E27FC236}">
                <a16:creationId xmlns:a16="http://schemas.microsoft.com/office/drawing/2014/main" id="{B7589AD0-46C6-9044-B8E5-B083D293CDA8}"/>
              </a:ext>
            </a:extLst>
          </p:cNvPr>
          <p:cNvSpPr/>
          <p:nvPr/>
        </p:nvSpPr>
        <p:spPr>
          <a:xfrm>
            <a:off x="1910663" y="1434638"/>
            <a:ext cx="2930841" cy="2826541"/>
          </a:xfrm>
          <a:prstGeom prst="ellipse">
            <a:avLst/>
          </a:prstGeom>
          <a:no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95A3DB31-0B47-A849-A9C6-83C5B9C3BE08}"/>
              </a:ext>
            </a:extLst>
          </p:cNvPr>
          <p:cNvGrpSpPr/>
          <p:nvPr/>
        </p:nvGrpSpPr>
        <p:grpSpPr>
          <a:xfrm>
            <a:off x="1244165" y="2315127"/>
            <a:ext cx="1126637" cy="790345"/>
            <a:chOff x="1498525" y="1418191"/>
            <a:chExt cx="1126637" cy="790345"/>
          </a:xfrm>
        </p:grpSpPr>
        <p:sp>
          <p:nvSpPr>
            <p:cNvPr id="26" name="Rounded Rectangle 25">
              <a:extLst>
                <a:ext uri="{FF2B5EF4-FFF2-40B4-BE49-F238E27FC236}">
                  <a16:creationId xmlns:a16="http://schemas.microsoft.com/office/drawing/2014/main" id="{B1B4368C-3DDC-D749-A469-503B54D6CA52}"/>
                </a:ext>
              </a:extLst>
            </p:cNvPr>
            <p:cNvSpPr/>
            <p:nvPr/>
          </p:nvSpPr>
          <p:spPr>
            <a:xfrm>
              <a:off x="1498525" y="1462983"/>
              <a:ext cx="1126637" cy="745553"/>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a:extLst>
                <a:ext uri="{FF2B5EF4-FFF2-40B4-BE49-F238E27FC236}">
                  <a16:creationId xmlns:a16="http://schemas.microsoft.com/office/drawing/2014/main" id="{0D80D68D-C174-874E-BCFD-7F358A4FD296}"/>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 xmlns:asvg="http://schemas.microsoft.com/office/drawing/2016/SVG/main" r:embed="rId6"/>
                </a:ext>
              </a:extLst>
            </a:blip>
            <a:stretch>
              <a:fillRect/>
            </a:stretch>
          </p:blipFill>
          <p:spPr>
            <a:xfrm>
              <a:off x="1675162" y="1418191"/>
              <a:ext cx="790345" cy="790345"/>
            </a:xfrm>
            <a:prstGeom prst="rect">
              <a:avLst/>
            </a:prstGeom>
          </p:spPr>
        </p:pic>
      </p:grpSp>
      <p:grpSp>
        <p:nvGrpSpPr>
          <p:cNvPr id="36" name="Group 35">
            <a:extLst>
              <a:ext uri="{FF2B5EF4-FFF2-40B4-BE49-F238E27FC236}">
                <a16:creationId xmlns:a16="http://schemas.microsoft.com/office/drawing/2014/main" id="{94584BA7-42EF-1249-8BA3-2A57EEE02A7D}"/>
              </a:ext>
            </a:extLst>
          </p:cNvPr>
          <p:cNvGrpSpPr/>
          <p:nvPr/>
        </p:nvGrpSpPr>
        <p:grpSpPr>
          <a:xfrm>
            <a:off x="4269752" y="2289586"/>
            <a:ext cx="1126637" cy="904413"/>
            <a:chOff x="239954" y="2137571"/>
            <a:chExt cx="1126637" cy="904413"/>
          </a:xfrm>
        </p:grpSpPr>
        <p:sp>
          <p:nvSpPr>
            <p:cNvPr id="40" name="Rounded Rectangle 39">
              <a:extLst>
                <a:ext uri="{FF2B5EF4-FFF2-40B4-BE49-F238E27FC236}">
                  <a16:creationId xmlns:a16="http://schemas.microsoft.com/office/drawing/2014/main" id="{E800BD09-E0B1-344F-A316-88E15A71AF48}"/>
                </a:ext>
              </a:extLst>
            </p:cNvPr>
            <p:cNvSpPr/>
            <p:nvPr/>
          </p:nvSpPr>
          <p:spPr>
            <a:xfrm>
              <a:off x="239954" y="2208536"/>
              <a:ext cx="1126637" cy="745553"/>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CDCA16E8-9DDA-7F48-B80D-44EEC9316490}"/>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 xmlns:asvg="http://schemas.microsoft.com/office/drawing/2016/SVG/main" r:embed="rId8"/>
                </a:ext>
              </a:extLst>
            </a:blip>
            <a:stretch>
              <a:fillRect/>
            </a:stretch>
          </p:blipFill>
          <p:spPr>
            <a:xfrm>
              <a:off x="356663" y="2137571"/>
              <a:ext cx="904413" cy="904413"/>
            </a:xfrm>
            <a:prstGeom prst="rect">
              <a:avLst/>
            </a:prstGeom>
          </p:spPr>
        </p:pic>
      </p:grpSp>
      <p:grpSp>
        <p:nvGrpSpPr>
          <p:cNvPr id="45" name="Group 44">
            <a:extLst>
              <a:ext uri="{FF2B5EF4-FFF2-40B4-BE49-F238E27FC236}">
                <a16:creationId xmlns:a16="http://schemas.microsoft.com/office/drawing/2014/main" id="{4879B220-9435-5646-A896-29998C6DDCCE}"/>
              </a:ext>
            </a:extLst>
          </p:cNvPr>
          <p:cNvGrpSpPr/>
          <p:nvPr/>
        </p:nvGrpSpPr>
        <p:grpSpPr>
          <a:xfrm>
            <a:off x="1758717" y="3721116"/>
            <a:ext cx="1126637" cy="745553"/>
            <a:chOff x="315558" y="3304038"/>
            <a:chExt cx="1126637" cy="745553"/>
          </a:xfrm>
        </p:grpSpPr>
        <p:sp>
          <p:nvSpPr>
            <p:cNvPr id="41" name="Rounded Rectangle 40">
              <a:extLst>
                <a:ext uri="{FF2B5EF4-FFF2-40B4-BE49-F238E27FC236}">
                  <a16:creationId xmlns:a16="http://schemas.microsoft.com/office/drawing/2014/main" id="{D24FE8B3-14EC-C849-B35D-CAE75079617B}"/>
                </a:ext>
              </a:extLst>
            </p:cNvPr>
            <p:cNvSpPr/>
            <p:nvPr/>
          </p:nvSpPr>
          <p:spPr>
            <a:xfrm>
              <a:off x="315558" y="3304038"/>
              <a:ext cx="1126637" cy="745553"/>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506B5DF-648B-CE41-80D6-06C77A183838}"/>
                </a:ext>
              </a:extLst>
            </p:cNvPr>
            <p:cNvPicPr>
              <a:picLocks noChangeAspect="1"/>
            </p:cNvPicPr>
            <p:nvPr/>
          </p:nvPicPr>
          <p:blipFill>
            <a:blip r:embed="rId9"/>
            <a:stretch>
              <a:fillRect/>
            </a:stretch>
          </p:blipFill>
          <p:spPr>
            <a:xfrm>
              <a:off x="565853" y="3361571"/>
              <a:ext cx="630486" cy="630486"/>
            </a:xfrm>
            <a:prstGeom prst="rect">
              <a:avLst/>
            </a:prstGeom>
          </p:spPr>
        </p:pic>
      </p:grpSp>
      <p:grpSp>
        <p:nvGrpSpPr>
          <p:cNvPr id="27" name="Group 26">
            <a:extLst>
              <a:ext uri="{FF2B5EF4-FFF2-40B4-BE49-F238E27FC236}">
                <a16:creationId xmlns:a16="http://schemas.microsoft.com/office/drawing/2014/main" id="{5BB21BA7-275D-4448-8C66-429EC1FFE908}"/>
              </a:ext>
            </a:extLst>
          </p:cNvPr>
          <p:cNvGrpSpPr/>
          <p:nvPr/>
        </p:nvGrpSpPr>
        <p:grpSpPr>
          <a:xfrm>
            <a:off x="3870113" y="3721116"/>
            <a:ext cx="1126637" cy="810832"/>
            <a:chOff x="5270301" y="3395545"/>
            <a:chExt cx="1126637" cy="810832"/>
          </a:xfrm>
        </p:grpSpPr>
        <p:sp>
          <p:nvSpPr>
            <p:cNvPr id="42" name="Rounded Rectangle 41">
              <a:extLst>
                <a:ext uri="{FF2B5EF4-FFF2-40B4-BE49-F238E27FC236}">
                  <a16:creationId xmlns:a16="http://schemas.microsoft.com/office/drawing/2014/main" id="{ACF36984-EC73-AC42-9065-1C46EF152E8C}"/>
                </a:ext>
              </a:extLst>
            </p:cNvPr>
            <p:cNvSpPr/>
            <p:nvPr/>
          </p:nvSpPr>
          <p:spPr>
            <a:xfrm>
              <a:off x="5270301" y="3395545"/>
              <a:ext cx="1126637" cy="745553"/>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66F43A52-822F-214A-9F4B-DA1AF2A8978B}"/>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 xmlns:asvg="http://schemas.microsoft.com/office/drawing/2016/SVG/main" r:embed="rId11"/>
                </a:ext>
              </a:extLst>
            </a:blip>
            <a:stretch>
              <a:fillRect/>
            </a:stretch>
          </p:blipFill>
          <p:spPr>
            <a:xfrm>
              <a:off x="5414712" y="3395545"/>
              <a:ext cx="840016" cy="810832"/>
            </a:xfrm>
            <a:prstGeom prst="rect">
              <a:avLst/>
            </a:prstGeom>
          </p:spPr>
        </p:pic>
      </p:grpSp>
      <p:grpSp>
        <p:nvGrpSpPr>
          <p:cNvPr id="28" name="Group 27">
            <a:extLst>
              <a:ext uri="{FF2B5EF4-FFF2-40B4-BE49-F238E27FC236}">
                <a16:creationId xmlns:a16="http://schemas.microsoft.com/office/drawing/2014/main" id="{7AA8DB5D-A34C-9D4B-9417-0EDCBC702859}"/>
              </a:ext>
            </a:extLst>
          </p:cNvPr>
          <p:cNvGrpSpPr/>
          <p:nvPr/>
        </p:nvGrpSpPr>
        <p:grpSpPr>
          <a:xfrm>
            <a:off x="1897627" y="1058445"/>
            <a:ext cx="1126637" cy="1086709"/>
            <a:chOff x="2604469" y="3153681"/>
            <a:chExt cx="1126637" cy="1086709"/>
          </a:xfrm>
        </p:grpSpPr>
        <p:sp>
          <p:nvSpPr>
            <p:cNvPr id="44" name="Rounded Rectangle 43">
              <a:extLst>
                <a:ext uri="{FF2B5EF4-FFF2-40B4-BE49-F238E27FC236}">
                  <a16:creationId xmlns:a16="http://schemas.microsoft.com/office/drawing/2014/main" id="{DA03B4E3-FDBC-1045-8087-E3AC8FB2059F}"/>
                </a:ext>
              </a:extLst>
            </p:cNvPr>
            <p:cNvSpPr/>
            <p:nvPr/>
          </p:nvSpPr>
          <p:spPr>
            <a:xfrm>
              <a:off x="2604469" y="3291796"/>
              <a:ext cx="1126637" cy="745553"/>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a:extLst>
                <a:ext uri="{FF2B5EF4-FFF2-40B4-BE49-F238E27FC236}">
                  <a16:creationId xmlns:a16="http://schemas.microsoft.com/office/drawing/2014/main" id="{C39D1ACF-3383-1C4D-9EFE-93EA926CD7EF}"/>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 xmlns:asvg="http://schemas.microsoft.com/office/drawing/2016/SVG/main" r:embed="rId13"/>
                </a:ext>
              </a:extLst>
            </a:blip>
            <a:stretch>
              <a:fillRect/>
            </a:stretch>
          </p:blipFill>
          <p:spPr>
            <a:xfrm>
              <a:off x="2625162" y="3153681"/>
              <a:ext cx="1086709" cy="1086709"/>
            </a:xfrm>
            <a:prstGeom prst="rect">
              <a:avLst/>
            </a:prstGeom>
          </p:spPr>
        </p:pic>
      </p:grpSp>
      <p:grpSp>
        <p:nvGrpSpPr>
          <p:cNvPr id="46" name="Group 45">
            <a:extLst>
              <a:ext uri="{FF2B5EF4-FFF2-40B4-BE49-F238E27FC236}">
                <a16:creationId xmlns:a16="http://schemas.microsoft.com/office/drawing/2014/main" id="{B531FA8B-01B7-2445-8954-7B792E5DC2BE}"/>
              </a:ext>
            </a:extLst>
          </p:cNvPr>
          <p:cNvGrpSpPr/>
          <p:nvPr/>
        </p:nvGrpSpPr>
        <p:grpSpPr>
          <a:xfrm>
            <a:off x="3701239" y="1190631"/>
            <a:ext cx="1126637" cy="745553"/>
            <a:chOff x="4588889" y="2049377"/>
            <a:chExt cx="1126637" cy="745553"/>
          </a:xfrm>
        </p:grpSpPr>
        <p:sp>
          <p:nvSpPr>
            <p:cNvPr id="43" name="Rounded Rectangle 42">
              <a:extLst>
                <a:ext uri="{FF2B5EF4-FFF2-40B4-BE49-F238E27FC236}">
                  <a16:creationId xmlns:a16="http://schemas.microsoft.com/office/drawing/2014/main" id="{775A6CC1-3305-994E-8509-E3B887874180}"/>
                </a:ext>
              </a:extLst>
            </p:cNvPr>
            <p:cNvSpPr/>
            <p:nvPr/>
          </p:nvSpPr>
          <p:spPr>
            <a:xfrm>
              <a:off x="4588889" y="2049377"/>
              <a:ext cx="1126637" cy="745553"/>
            </a:xfrm>
            <a:prstGeom prst="round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78C944A-EF31-534B-B4BE-BB7543B13257}"/>
                </a:ext>
              </a:extLst>
            </p:cNvPr>
            <p:cNvPicPr>
              <a:picLocks noChangeAspect="1"/>
            </p:cNvPicPr>
            <p:nvPr/>
          </p:nvPicPr>
          <p:blipFill>
            <a:blip r:embed="rId14"/>
            <a:stretch>
              <a:fillRect/>
            </a:stretch>
          </p:blipFill>
          <p:spPr>
            <a:xfrm>
              <a:off x="4730288" y="2137571"/>
              <a:ext cx="895046" cy="595310"/>
            </a:xfrm>
            <a:prstGeom prst="rect">
              <a:avLst/>
            </a:prstGeom>
          </p:spPr>
        </p:pic>
      </p:grpSp>
      <p:sp>
        <p:nvSpPr>
          <p:cNvPr id="47" name="Rectangle 46">
            <a:extLst>
              <a:ext uri="{FF2B5EF4-FFF2-40B4-BE49-F238E27FC236}">
                <a16:creationId xmlns:a16="http://schemas.microsoft.com/office/drawing/2014/main" id="{9D4D581B-F193-9846-AB38-C6FC08D51CC3}"/>
              </a:ext>
            </a:extLst>
          </p:cNvPr>
          <p:cNvSpPr/>
          <p:nvPr/>
        </p:nvSpPr>
        <p:spPr>
          <a:xfrm>
            <a:off x="4808199" y="1242882"/>
            <a:ext cx="1773765" cy="523220"/>
          </a:xfrm>
          <a:prstGeom prst="rect">
            <a:avLst/>
          </a:prstGeom>
        </p:spPr>
        <p:txBody>
          <a:bodyPr wrap="square">
            <a:spAutoFit/>
          </a:bodyPr>
          <a:lstStyle/>
          <a:p>
            <a:pPr marL="104775">
              <a:buClr>
                <a:srgbClr val="434343"/>
              </a:buClr>
              <a:buSzPts val="1400"/>
            </a:pPr>
            <a:r>
              <a:rPr lang="en-IE" b="1" dirty="0">
                <a:solidFill>
                  <a:schemeClr val="tx1"/>
                </a:solidFill>
                <a:latin typeface="Trebuchet MS" panose="020B0703020202090204" pitchFamily="34" charset="0"/>
                <a:ea typeface="Lato"/>
                <a:cs typeface="Lato"/>
                <a:sym typeface="Lato"/>
              </a:rPr>
              <a:t>Data visualization &amp; analytics</a:t>
            </a:r>
            <a:endParaRPr lang="en-IE" sz="1100" b="1" dirty="0">
              <a:solidFill>
                <a:schemeClr val="tx1"/>
              </a:solidFill>
              <a:latin typeface="Trebuchet MS" panose="020B0703020202090204" pitchFamily="34" charset="0"/>
              <a:ea typeface="Lato"/>
              <a:cs typeface="Lato"/>
              <a:sym typeface="Lato"/>
            </a:endParaRPr>
          </a:p>
        </p:txBody>
      </p:sp>
      <p:sp>
        <p:nvSpPr>
          <p:cNvPr id="48" name="Rectangle 47">
            <a:extLst>
              <a:ext uri="{FF2B5EF4-FFF2-40B4-BE49-F238E27FC236}">
                <a16:creationId xmlns:a16="http://schemas.microsoft.com/office/drawing/2014/main" id="{FA3311C2-4BEC-3641-9DB1-F617202E2EB3}"/>
              </a:ext>
            </a:extLst>
          </p:cNvPr>
          <p:cNvSpPr/>
          <p:nvPr/>
        </p:nvSpPr>
        <p:spPr>
          <a:xfrm>
            <a:off x="5405773" y="2452222"/>
            <a:ext cx="1050288" cy="523220"/>
          </a:xfrm>
          <a:prstGeom prst="rect">
            <a:avLst/>
          </a:prstGeom>
        </p:spPr>
        <p:txBody>
          <a:bodyPr wrap="none">
            <a:spAutoFit/>
          </a:bodyPr>
          <a:lstStyle/>
          <a:p>
            <a:pPr marL="104775">
              <a:buClr>
                <a:srgbClr val="434343"/>
              </a:buClr>
              <a:buSzPts val="1400"/>
            </a:pPr>
            <a:r>
              <a:rPr lang="en-IE" b="1" dirty="0">
                <a:solidFill>
                  <a:schemeClr val="tx1"/>
                </a:solidFill>
                <a:latin typeface="Trebuchet MS" panose="020B0703020202090204" pitchFamily="34" charset="0"/>
                <a:ea typeface="Lato"/>
                <a:cs typeface="Lato"/>
                <a:sym typeface="Lato"/>
              </a:rPr>
              <a:t>Business </a:t>
            </a:r>
          </a:p>
          <a:p>
            <a:pPr marL="104775">
              <a:buClr>
                <a:srgbClr val="434343"/>
              </a:buClr>
              <a:buSzPts val="1400"/>
            </a:pPr>
            <a:r>
              <a:rPr lang="en-IE" b="1" dirty="0">
                <a:solidFill>
                  <a:schemeClr val="tx1"/>
                </a:solidFill>
                <a:latin typeface="Trebuchet MS" panose="020B0703020202090204" pitchFamily="34" charset="0"/>
                <a:ea typeface="Lato"/>
                <a:cs typeface="Lato"/>
                <a:sym typeface="Lato"/>
              </a:rPr>
              <a:t>analysis</a:t>
            </a:r>
          </a:p>
        </p:txBody>
      </p:sp>
      <p:sp>
        <p:nvSpPr>
          <p:cNvPr id="49" name="Rectangle 48">
            <a:extLst>
              <a:ext uri="{FF2B5EF4-FFF2-40B4-BE49-F238E27FC236}">
                <a16:creationId xmlns:a16="http://schemas.microsoft.com/office/drawing/2014/main" id="{E4239C4D-C793-554C-9B30-7BD6D22AF618}"/>
              </a:ext>
            </a:extLst>
          </p:cNvPr>
          <p:cNvSpPr/>
          <p:nvPr/>
        </p:nvSpPr>
        <p:spPr>
          <a:xfrm>
            <a:off x="4904840" y="3832282"/>
            <a:ext cx="1406154" cy="523220"/>
          </a:xfrm>
          <a:prstGeom prst="rect">
            <a:avLst/>
          </a:prstGeom>
        </p:spPr>
        <p:txBody>
          <a:bodyPr wrap="none">
            <a:spAutoFit/>
          </a:bodyPr>
          <a:lstStyle/>
          <a:p>
            <a:pPr marL="104775">
              <a:buClr>
                <a:srgbClr val="434343"/>
              </a:buClr>
              <a:buSzPts val="1400"/>
            </a:pPr>
            <a:r>
              <a:rPr lang="en-IE" b="1" dirty="0">
                <a:solidFill>
                  <a:schemeClr val="tx1"/>
                </a:solidFill>
                <a:latin typeface="Trebuchet MS" panose="020B0703020202090204" pitchFamily="34" charset="0"/>
                <a:ea typeface="Lato"/>
                <a:cs typeface="Lato"/>
                <a:sym typeface="Lato"/>
              </a:rPr>
              <a:t>Supply chain </a:t>
            </a:r>
          </a:p>
          <a:p>
            <a:pPr marL="104775">
              <a:buClr>
                <a:srgbClr val="434343"/>
              </a:buClr>
              <a:buSzPts val="1400"/>
            </a:pPr>
            <a:r>
              <a:rPr lang="en-IE" b="1" dirty="0">
                <a:solidFill>
                  <a:schemeClr val="tx1"/>
                </a:solidFill>
                <a:latin typeface="Trebuchet MS" panose="020B0703020202090204" pitchFamily="34" charset="0"/>
                <a:ea typeface="Lato"/>
                <a:cs typeface="Lato"/>
                <a:sym typeface="Lato"/>
              </a:rPr>
              <a:t>design</a:t>
            </a:r>
            <a:endParaRPr lang="en-IE" sz="1800" b="1" dirty="0">
              <a:solidFill>
                <a:schemeClr val="tx1"/>
              </a:solidFill>
              <a:latin typeface="Trebuchet MS" panose="020B0703020202090204" pitchFamily="34" charset="0"/>
              <a:ea typeface="Lato"/>
              <a:cs typeface="Lato"/>
              <a:sym typeface="Lato"/>
            </a:endParaRPr>
          </a:p>
        </p:txBody>
      </p:sp>
      <p:sp>
        <p:nvSpPr>
          <p:cNvPr id="50" name="Rectangle 49">
            <a:extLst>
              <a:ext uri="{FF2B5EF4-FFF2-40B4-BE49-F238E27FC236}">
                <a16:creationId xmlns:a16="http://schemas.microsoft.com/office/drawing/2014/main" id="{DCB1C9BD-878B-4C49-A7F7-3B6E76A44697}"/>
              </a:ext>
            </a:extLst>
          </p:cNvPr>
          <p:cNvSpPr/>
          <p:nvPr/>
        </p:nvSpPr>
        <p:spPr>
          <a:xfrm>
            <a:off x="381365" y="3882462"/>
            <a:ext cx="1555441" cy="523220"/>
          </a:xfrm>
          <a:prstGeom prst="rect">
            <a:avLst/>
          </a:prstGeom>
        </p:spPr>
        <p:txBody>
          <a:bodyPr wrap="square">
            <a:spAutoFit/>
          </a:bodyPr>
          <a:lstStyle/>
          <a:p>
            <a:pPr marL="104775">
              <a:spcBef>
                <a:spcPts val="810"/>
              </a:spcBef>
              <a:buSzPts val="1400"/>
            </a:pPr>
            <a:r>
              <a:rPr lang="en-IE" b="1" dirty="0">
                <a:solidFill>
                  <a:schemeClr val="tx1"/>
                </a:solidFill>
                <a:latin typeface="Trebuchet MS" panose="020B0703020202090204" pitchFamily="34" charset="0"/>
                <a:ea typeface="Lato"/>
                <a:cs typeface="Lato"/>
                <a:sym typeface="Lato"/>
              </a:rPr>
              <a:t>Software development</a:t>
            </a:r>
          </a:p>
        </p:txBody>
      </p:sp>
      <p:sp>
        <p:nvSpPr>
          <p:cNvPr id="51" name="Rectangle 50">
            <a:extLst>
              <a:ext uri="{FF2B5EF4-FFF2-40B4-BE49-F238E27FC236}">
                <a16:creationId xmlns:a16="http://schemas.microsoft.com/office/drawing/2014/main" id="{EA567D9F-8618-234F-9BE6-3744BA618D4E}"/>
              </a:ext>
            </a:extLst>
          </p:cNvPr>
          <p:cNvSpPr/>
          <p:nvPr/>
        </p:nvSpPr>
        <p:spPr>
          <a:xfrm>
            <a:off x="381365" y="1153239"/>
            <a:ext cx="1479731" cy="523220"/>
          </a:xfrm>
          <a:prstGeom prst="rect">
            <a:avLst/>
          </a:prstGeom>
        </p:spPr>
        <p:txBody>
          <a:bodyPr wrap="square">
            <a:spAutoFit/>
          </a:bodyPr>
          <a:lstStyle/>
          <a:p>
            <a:pPr marL="104775">
              <a:buClr>
                <a:srgbClr val="434343"/>
              </a:buClr>
              <a:buSzPts val="1400"/>
            </a:pPr>
            <a:r>
              <a:rPr lang="en-IE" b="1" dirty="0">
                <a:solidFill>
                  <a:schemeClr val="tx1"/>
                </a:solidFill>
                <a:latin typeface="Trebuchet MS" panose="020B0703020202090204" pitchFamily="34" charset="0"/>
                <a:ea typeface="Lato"/>
                <a:cs typeface="Lato"/>
                <a:sym typeface="Lato"/>
              </a:rPr>
              <a:t>User-</a:t>
            </a:r>
            <a:r>
              <a:rPr lang="en-IE" b="1" dirty="0" err="1">
                <a:solidFill>
                  <a:schemeClr val="tx1"/>
                </a:solidFill>
                <a:latin typeface="Trebuchet MS" panose="020B0703020202090204" pitchFamily="34" charset="0"/>
                <a:ea typeface="Lato"/>
                <a:cs typeface="Lato"/>
                <a:sym typeface="Lato"/>
              </a:rPr>
              <a:t>centered</a:t>
            </a:r>
            <a:r>
              <a:rPr lang="en-IE" b="1" dirty="0">
                <a:solidFill>
                  <a:schemeClr val="tx1"/>
                </a:solidFill>
                <a:latin typeface="Trebuchet MS" panose="020B0703020202090204" pitchFamily="34" charset="0"/>
                <a:ea typeface="Lato"/>
                <a:cs typeface="Lato"/>
                <a:sym typeface="Lato"/>
              </a:rPr>
              <a:t> design</a:t>
            </a:r>
          </a:p>
        </p:txBody>
      </p:sp>
      <p:sp>
        <p:nvSpPr>
          <p:cNvPr id="52" name="Rectangle 51">
            <a:extLst>
              <a:ext uri="{FF2B5EF4-FFF2-40B4-BE49-F238E27FC236}">
                <a16:creationId xmlns:a16="http://schemas.microsoft.com/office/drawing/2014/main" id="{5101276B-A42D-E040-8CEC-9BDBF960162E}"/>
              </a:ext>
            </a:extLst>
          </p:cNvPr>
          <p:cNvSpPr/>
          <p:nvPr/>
        </p:nvSpPr>
        <p:spPr>
          <a:xfrm>
            <a:off x="-4832" y="2480183"/>
            <a:ext cx="1176925" cy="523220"/>
          </a:xfrm>
          <a:prstGeom prst="rect">
            <a:avLst/>
          </a:prstGeom>
        </p:spPr>
        <p:txBody>
          <a:bodyPr wrap="none">
            <a:spAutoFit/>
          </a:bodyPr>
          <a:lstStyle/>
          <a:p>
            <a:pPr marL="104775">
              <a:buClr>
                <a:srgbClr val="434343"/>
              </a:buClr>
              <a:buSzPts val="1400"/>
            </a:pPr>
            <a:r>
              <a:rPr lang="en-IE" b="1" dirty="0">
                <a:solidFill>
                  <a:schemeClr val="tx1"/>
                </a:solidFill>
                <a:latin typeface="Trebuchet MS" panose="020B0703020202090204" pitchFamily="34" charset="0"/>
                <a:ea typeface="Lato"/>
                <a:cs typeface="Lato"/>
                <a:sym typeface="Lato"/>
              </a:rPr>
              <a:t>Solution </a:t>
            </a:r>
          </a:p>
          <a:p>
            <a:pPr marL="104775">
              <a:buClr>
                <a:srgbClr val="434343"/>
              </a:buClr>
              <a:buSzPts val="1400"/>
            </a:pPr>
            <a:r>
              <a:rPr lang="en-IE" b="1" dirty="0">
                <a:solidFill>
                  <a:schemeClr val="tx1"/>
                </a:solidFill>
                <a:latin typeface="Trebuchet MS" panose="020B0703020202090204" pitchFamily="34" charset="0"/>
                <a:ea typeface="Lato"/>
                <a:cs typeface="Lato"/>
                <a:sym typeface="Lato"/>
              </a:rPr>
              <a:t>innovation</a:t>
            </a:r>
          </a:p>
        </p:txBody>
      </p:sp>
      <p:pic>
        <p:nvPicPr>
          <p:cNvPr id="37" name="Picture 3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49319" y="90668"/>
            <a:ext cx="649754" cy="701301"/>
          </a:xfrm>
          <a:prstGeom prst="rect">
            <a:avLst/>
          </a:prstGeom>
        </p:spPr>
      </p:pic>
      <p:pic>
        <p:nvPicPr>
          <p:cNvPr id="31" name="Picture 3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357452"/>
            <a:ext cx="1988650" cy="434515"/>
          </a:xfrm>
          <a:prstGeom prst="rect">
            <a:avLst/>
          </a:prstGeom>
        </p:spPr>
      </p:pic>
    </p:spTree>
    <p:extLst>
      <p:ext uri="{BB962C8B-B14F-4D97-AF65-F5344CB8AC3E}">
        <p14:creationId xmlns:p14="http://schemas.microsoft.com/office/powerpoint/2010/main" val="32643838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2" name="Google Shape;192;p29"/>
          <p:cNvSpPr txBox="1">
            <a:spLocks noGrp="1"/>
          </p:cNvSpPr>
          <p:nvPr>
            <p:ph type="title"/>
          </p:nvPr>
        </p:nvSpPr>
        <p:spPr>
          <a:xfrm>
            <a:off x="624237" y="138596"/>
            <a:ext cx="5894325" cy="601875"/>
          </a:xfrm>
          <a:prstGeom prst="rect">
            <a:avLst/>
          </a:prstGeom>
        </p:spPr>
        <p:txBody>
          <a:bodyPr spcFirstLastPara="1" wrap="square" lIns="68569" tIns="68569" rIns="68569" bIns="68569" anchor="ctr" anchorCtr="0">
            <a:noAutofit/>
          </a:bodyPr>
          <a:lstStyle/>
          <a:p>
            <a:pPr algn="ctr"/>
            <a:r>
              <a:rPr lang="en" sz="2800" dirty="0"/>
              <a:t>Contact us</a:t>
            </a:r>
            <a:endParaRPr sz="2800" dirty="0"/>
          </a:p>
        </p:txBody>
      </p:sp>
      <p:sp>
        <p:nvSpPr>
          <p:cNvPr id="31" name="Google Shape;184;p28">
            <a:extLst>
              <a:ext uri="{FF2B5EF4-FFF2-40B4-BE49-F238E27FC236}">
                <a16:creationId xmlns:a16="http://schemas.microsoft.com/office/drawing/2014/main" id="{3E6ED31C-A249-AB49-BF66-260DB2471A9E}"/>
              </a:ext>
            </a:extLst>
          </p:cNvPr>
          <p:cNvSpPr txBox="1"/>
          <p:nvPr/>
        </p:nvSpPr>
        <p:spPr>
          <a:xfrm>
            <a:off x="164850" y="1611983"/>
            <a:ext cx="6235950" cy="3007831"/>
          </a:xfrm>
          <a:prstGeom prst="rect">
            <a:avLst/>
          </a:prstGeom>
          <a:noFill/>
          <a:ln>
            <a:noFill/>
          </a:ln>
        </p:spPr>
        <p:txBody>
          <a:bodyPr spcFirstLastPara="1" wrap="square" lIns="68569" tIns="68569" rIns="68569" bIns="68569" anchor="t" anchorCtr="0">
            <a:noAutofit/>
          </a:bodyPr>
          <a:lstStyle/>
          <a:p>
            <a:pPr>
              <a:lnSpc>
                <a:spcPct val="115000"/>
              </a:lnSpc>
              <a:buSzPts val="1100"/>
            </a:pPr>
            <a:r>
              <a:rPr lang="en-US" dirty="0">
                <a:solidFill>
                  <a:srgbClr val="595959"/>
                </a:solidFill>
                <a:latin typeface="Trebuchet MS" panose="020B0703020202090204" pitchFamily="34" charset="0"/>
              </a:rPr>
              <a:t>General inquires:</a:t>
            </a:r>
          </a:p>
          <a:p>
            <a:pPr>
              <a:lnSpc>
                <a:spcPct val="115000"/>
              </a:lnSpc>
              <a:buSzPts val="1100"/>
            </a:pPr>
            <a:r>
              <a:rPr lang="en-US" dirty="0">
                <a:solidFill>
                  <a:srgbClr val="595959"/>
                </a:solidFill>
                <a:latin typeface="Trebuchet MS" panose="020B0703020202090204" pitchFamily="34" charset="0"/>
              </a:rPr>
              <a:t>Email: </a:t>
            </a:r>
            <a:r>
              <a:rPr lang="en-US" dirty="0">
                <a:solidFill>
                  <a:srgbClr val="595959"/>
                </a:solidFill>
                <a:latin typeface="Trebuchet MS" panose="020B0703020202090204" pitchFamily="34" charset="0"/>
                <a:hlinkClick r:id="rId3"/>
              </a:rPr>
              <a:t>info@villagereach.org</a:t>
            </a:r>
            <a:endParaRPr lang="en-US" dirty="0">
              <a:solidFill>
                <a:srgbClr val="595959"/>
              </a:solidFill>
              <a:latin typeface="Trebuchet MS" panose="020B0703020202090204" pitchFamily="34" charset="0"/>
            </a:endParaRPr>
          </a:p>
          <a:p>
            <a:pPr>
              <a:lnSpc>
                <a:spcPct val="115000"/>
              </a:lnSpc>
              <a:buSzPts val="1100"/>
            </a:pPr>
            <a:r>
              <a:rPr lang="en-US" dirty="0">
                <a:solidFill>
                  <a:srgbClr val="595959"/>
                </a:solidFill>
                <a:latin typeface="Trebuchet MS" panose="020B0703020202090204" pitchFamily="34" charset="0"/>
              </a:rPr>
              <a:t>Phone: +1 206.512.1530</a:t>
            </a:r>
          </a:p>
          <a:p>
            <a:pPr>
              <a:lnSpc>
                <a:spcPct val="115000"/>
              </a:lnSpc>
              <a:buSzPts val="1100"/>
            </a:pPr>
            <a:endParaRPr lang="en-US" dirty="0">
              <a:solidFill>
                <a:srgbClr val="595959"/>
              </a:solidFill>
              <a:latin typeface="Trebuchet MS" panose="020B0703020202090204" pitchFamily="34" charset="0"/>
            </a:endParaRPr>
          </a:p>
          <a:p>
            <a:pPr>
              <a:lnSpc>
                <a:spcPct val="115000"/>
              </a:lnSpc>
              <a:buSzPts val="1100"/>
            </a:pPr>
            <a:endParaRPr lang="en-US" dirty="0">
              <a:solidFill>
                <a:srgbClr val="595959"/>
              </a:solidFill>
              <a:latin typeface="Trebuchet MS" panose="020B0703020202090204" pitchFamily="34" charset="0"/>
            </a:endParaRPr>
          </a:p>
          <a:p>
            <a:pPr>
              <a:lnSpc>
                <a:spcPct val="115000"/>
              </a:lnSpc>
              <a:buSzPts val="1100"/>
            </a:pPr>
            <a:r>
              <a:rPr lang="en-US" dirty="0">
                <a:solidFill>
                  <a:srgbClr val="595959"/>
                </a:solidFill>
                <a:latin typeface="Trebuchet MS" panose="020B0703020202090204" pitchFamily="34" charset="0"/>
              </a:rPr>
              <a:t>Brandon Bowersox-Johnson</a:t>
            </a:r>
          </a:p>
          <a:p>
            <a:pPr>
              <a:lnSpc>
                <a:spcPct val="115000"/>
              </a:lnSpc>
              <a:buSzPts val="1100"/>
            </a:pPr>
            <a:r>
              <a:rPr lang="en-US" dirty="0">
                <a:solidFill>
                  <a:srgbClr val="595959"/>
                </a:solidFill>
                <a:latin typeface="Trebuchet MS" panose="020B0703020202090204" pitchFamily="34" charset="0"/>
              </a:rPr>
              <a:t>Director, Digital Solutions</a:t>
            </a:r>
          </a:p>
          <a:p>
            <a:pPr>
              <a:lnSpc>
                <a:spcPct val="115000"/>
              </a:lnSpc>
              <a:buSzPts val="1100"/>
            </a:pPr>
            <a:r>
              <a:rPr lang="en-US" dirty="0">
                <a:solidFill>
                  <a:srgbClr val="595959"/>
                </a:solidFill>
                <a:latin typeface="Trebuchet MS" panose="020B0703020202090204" pitchFamily="34" charset="0"/>
              </a:rPr>
              <a:t>Email: </a:t>
            </a:r>
            <a:r>
              <a:rPr lang="en-US" dirty="0">
                <a:solidFill>
                  <a:srgbClr val="595959"/>
                </a:solidFill>
                <a:latin typeface="Trebuchet MS" panose="020B0703020202090204" pitchFamily="34" charset="0"/>
                <a:hlinkClick r:id="rId4"/>
              </a:rPr>
              <a:t>brandon.bowersox-johnson@villagereach.org</a:t>
            </a:r>
            <a:endParaRPr lang="en-US" dirty="0">
              <a:solidFill>
                <a:srgbClr val="595959"/>
              </a:solidFill>
              <a:latin typeface="Trebuchet MS" panose="020B0703020202090204" pitchFamily="34" charset="0"/>
            </a:endParaRPr>
          </a:p>
          <a:p>
            <a:pPr>
              <a:lnSpc>
                <a:spcPct val="115000"/>
              </a:lnSpc>
              <a:buSzPts val="1100"/>
            </a:pPr>
            <a:r>
              <a:rPr lang="en-US" dirty="0">
                <a:solidFill>
                  <a:srgbClr val="595959"/>
                </a:solidFill>
                <a:latin typeface="Trebuchet MS" panose="020B0703020202090204" pitchFamily="34" charset="0"/>
              </a:rPr>
              <a:t>WhatsApp/Phone: +1 217.766.1166 </a:t>
            </a:r>
          </a:p>
          <a:p>
            <a:pPr>
              <a:lnSpc>
                <a:spcPct val="115000"/>
              </a:lnSpc>
              <a:buSzPts val="1100"/>
            </a:pPr>
            <a:endParaRPr lang="en-US" dirty="0">
              <a:solidFill>
                <a:srgbClr val="595959"/>
              </a:solidFill>
              <a:latin typeface="Trebuchet MS" panose="020B0703020202090204" pitchFamily="34" charset="0"/>
            </a:endParaRPr>
          </a:p>
        </p:txBody>
      </p:sp>
      <p:sp>
        <p:nvSpPr>
          <p:cNvPr id="2" name="Rectangle 1"/>
          <p:cNvSpPr/>
          <p:nvPr/>
        </p:nvSpPr>
        <p:spPr>
          <a:xfrm>
            <a:off x="3311820" y="2417862"/>
            <a:ext cx="234360" cy="307777"/>
          </a:xfrm>
          <a:prstGeom prst="rect">
            <a:avLst/>
          </a:prstGeom>
        </p:spPr>
        <p:txBody>
          <a:bodyPr wrap="none">
            <a:spAutoFit/>
          </a:bodyPr>
          <a:lstStyle/>
          <a:p>
            <a:r>
              <a:rPr lang="en-IE" dirty="0"/>
              <a:t> </a:t>
            </a:r>
          </a:p>
        </p:txBody>
      </p:sp>
      <p:sp>
        <p:nvSpPr>
          <p:cNvPr id="3" name="Rectangle 2"/>
          <p:cNvSpPr/>
          <p:nvPr/>
        </p:nvSpPr>
        <p:spPr>
          <a:xfrm>
            <a:off x="3311820" y="2417862"/>
            <a:ext cx="234360" cy="307777"/>
          </a:xfrm>
          <a:prstGeom prst="rect">
            <a:avLst/>
          </a:prstGeom>
        </p:spPr>
        <p:txBody>
          <a:bodyPr wrap="none">
            <a:spAutoFit/>
          </a:bodyPr>
          <a:lstStyle/>
          <a:p>
            <a:r>
              <a:rPr lang="en-IE" dirty="0"/>
              <a:t> </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9319" y="90668"/>
            <a:ext cx="649754" cy="70130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7452"/>
            <a:ext cx="1988650" cy="434515"/>
          </a:xfrm>
          <a:prstGeom prst="rect">
            <a:avLst/>
          </a:prstGeom>
        </p:spPr>
      </p:pic>
    </p:spTree>
    <p:extLst>
      <p:ext uri="{BB962C8B-B14F-4D97-AF65-F5344CB8AC3E}">
        <p14:creationId xmlns:p14="http://schemas.microsoft.com/office/powerpoint/2010/main" val="12993063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75;p27"/>
          <p:cNvSpPr txBox="1">
            <a:spLocks noGrp="1"/>
          </p:cNvSpPr>
          <p:nvPr>
            <p:ph type="title"/>
          </p:nvPr>
        </p:nvSpPr>
        <p:spPr>
          <a:xfrm>
            <a:off x="1303233" y="51096"/>
            <a:ext cx="4939675" cy="802500"/>
          </a:xfrm>
          <a:prstGeom prst="rect">
            <a:avLst/>
          </a:prstGeom>
          <a:noFill/>
          <a:ln>
            <a:noFill/>
          </a:ln>
        </p:spPr>
        <p:txBody>
          <a:bodyPr spcFirstLastPara="1" wrap="square" lIns="68569" tIns="34275" rIns="68569" bIns="34275" anchor="ctr" anchorCtr="0">
            <a:noAutofit/>
          </a:bodyPr>
          <a:lstStyle/>
          <a:p>
            <a:pPr algn="ctr"/>
            <a:r>
              <a:rPr lang="en" sz="2250" dirty="0"/>
              <a:t>Clinton Health Access Initiative (CHAI)</a:t>
            </a:r>
            <a:endParaRPr sz="2250" dirty="0"/>
          </a:p>
        </p:txBody>
      </p:sp>
      <p:sp>
        <p:nvSpPr>
          <p:cNvPr id="7" name="Google Shape;176;p27"/>
          <p:cNvSpPr txBox="1"/>
          <p:nvPr/>
        </p:nvSpPr>
        <p:spPr>
          <a:xfrm>
            <a:off x="234462" y="903376"/>
            <a:ext cx="6338276" cy="993790"/>
          </a:xfrm>
          <a:prstGeom prst="rect">
            <a:avLst/>
          </a:prstGeom>
          <a:noFill/>
          <a:ln>
            <a:noFill/>
          </a:ln>
        </p:spPr>
        <p:txBody>
          <a:bodyPr spcFirstLastPara="1" wrap="square" lIns="68569" tIns="68569" rIns="68569" bIns="68569" anchor="t" anchorCtr="0">
            <a:noAutofit/>
          </a:bodyPr>
          <a:lstStyle/>
          <a:p>
            <a:pPr marL="276225" indent="-171450">
              <a:lnSpc>
                <a:spcPct val="115000"/>
              </a:lnSpc>
              <a:spcBef>
                <a:spcPts val="1200"/>
              </a:spcBef>
              <a:buClr>
                <a:srgbClr val="595959"/>
              </a:buClr>
              <a:buSzPts val="1400"/>
              <a:buFont typeface="Arial" panose="020B0604020202020204" pitchFamily="34" charset="0"/>
              <a:buChar char="•"/>
            </a:pPr>
            <a:r>
              <a:rPr lang="en-US" sz="1050" b="1" dirty="0">
                <a:solidFill>
                  <a:srgbClr val="595959"/>
                </a:solidFill>
                <a:latin typeface="Lato"/>
              </a:rPr>
              <a:t>CHAI is a global health organization committed to saving lives and reducing the burden of disease in low- and middle-income countries, while strengthening the capabilities of governments and the private sector to create and sustain high-quality health systems that can succeed without it’s assistance</a:t>
            </a:r>
            <a:endParaRPr lang="en" sz="1050" b="1" dirty="0">
              <a:solidFill>
                <a:srgbClr val="595959"/>
              </a:solidFill>
              <a:latin typeface="Lato"/>
              <a:sym typeface="Lato"/>
            </a:endParaRPr>
          </a:p>
        </p:txBody>
      </p:sp>
      <p:pic>
        <p:nvPicPr>
          <p:cNvPr id="3" name="Picture 2">
            <a:extLst>
              <a:ext uri="{FF2B5EF4-FFF2-40B4-BE49-F238E27FC236}">
                <a16:creationId xmlns:a16="http://schemas.microsoft.com/office/drawing/2014/main" id="{476760F9-0EDF-224B-90BB-6308FCFEC3D4}"/>
              </a:ext>
            </a:extLst>
          </p:cNvPr>
          <p:cNvPicPr>
            <a:picLocks noChangeAspect="1"/>
          </p:cNvPicPr>
          <p:nvPr/>
        </p:nvPicPr>
        <p:blipFill>
          <a:blip r:embed="rId2"/>
          <a:stretch>
            <a:fillRect/>
          </a:stretch>
        </p:blipFill>
        <p:spPr>
          <a:xfrm>
            <a:off x="176843" y="151224"/>
            <a:ext cx="1126390" cy="602243"/>
          </a:xfrm>
          <a:prstGeom prst="rect">
            <a:avLst/>
          </a:prstGeom>
        </p:spPr>
      </p:pic>
      <p:grpSp>
        <p:nvGrpSpPr>
          <p:cNvPr id="14" name="Group 13">
            <a:extLst>
              <a:ext uri="{FF2B5EF4-FFF2-40B4-BE49-F238E27FC236}">
                <a16:creationId xmlns:a16="http://schemas.microsoft.com/office/drawing/2014/main" id="{FC57D364-180D-634E-A66F-A6CF9DEC83BB}"/>
              </a:ext>
            </a:extLst>
          </p:cNvPr>
          <p:cNvGrpSpPr/>
          <p:nvPr/>
        </p:nvGrpSpPr>
        <p:grpSpPr>
          <a:xfrm>
            <a:off x="3028643" y="1897166"/>
            <a:ext cx="3411233" cy="2416926"/>
            <a:chOff x="3238856" y="2179178"/>
            <a:chExt cx="3473051" cy="2415242"/>
          </a:xfrm>
        </p:grpSpPr>
        <p:pic>
          <p:nvPicPr>
            <p:cNvPr id="4" name="Picture 3">
              <a:extLst>
                <a:ext uri="{FF2B5EF4-FFF2-40B4-BE49-F238E27FC236}">
                  <a16:creationId xmlns:a16="http://schemas.microsoft.com/office/drawing/2014/main" id="{F7F22BFA-68D3-CF4D-B4D5-A3821FADD232}"/>
                </a:ext>
              </a:extLst>
            </p:cNvPr>
            <p:cNvPicPr>
              <a:picLocks noChangeAspect="1"/>
            </p:cNvPicPr>
            <p:nvPr/>
          </p:nvPicPr>
          <p:blipFill>
            <a:blip r:embed="rId3"/>
            <a:stretch>
              <a:fillRect/>
            </a:stretch>
          </p:blipFill>
          <p:spPr>
            <a:xfrm>
              <a:off x="4235339" y="2179178"/>
              <a:ext cx="2476568" cy="2415242"/>
            </a:xfrm>
            <a:prstGeom prst="rect">
              <a:avLst/>
            </a:prstGeom>
          </p:spPr>
        </p:pic>
        <p:pic>
          <p:nvPicPr>
            <p:cNvPr id="10" name="Picture 9">
              <a:extLst>
                <a:ext uri="{FF2B5EF4-FFF2-40B4-BE49-F238E27FC236}">
                  <a16:creationId xmlns:a16="http://schemas.microsoft.com/office/drawing/2014/main" id="{CE3CDB70-7029-3746-B95D-2BEA595482C0}"/>
                </a:ext>
              </a:extLst>
            </p:cNvPr>
            <p:cNvPicPr>
              <a:picLocks noChangeAspect="1"/>
            </p:cNvPicPr>
            <p:nvPr/>
          </p:nvPicPr>
          <p:blipFill>
            <a:blip r:embed="rId4"/>
            <a:stretch>
              <a:fillRect/>
            </a:stretch>
          </p:blipFill>
          <p:spPr>
            <a:xfrm>
              <a:off x="3238856" y="2179179"/>
              <a:ext cx="1000151" cy="2415241"/>
            </a:xfrm>
            <a:prstGeom prst="rect">
              <a:avLst/>
            </a:prstGeom>
          </p:spPr>
        </p:pic>
      </p:grpSp>
      <p:sp>
        <p:nvSpPr>
          <p:cNvPr id="12" name="Google Shape;176;p27">
            <a:extLst>
              <a:ext uri="{FF2B5EF4-FFF2-40B4-BE49-F238E27FC236}">
                <a16:creationId xmlns:a16="http://schemas.microsoft.com/office/drawing/2014/main" id="{446E1070-5427-204C-86E5-175E53F3FD3C}"/>
              </a:ext>
            </a:extLst>
          </p:cNvPr>
          <p:cNvSpPr txBox="1"/>
          <p:nvPr/>
        </p:nvSpPr>
        <p:spPr>
          <a:xfrm>
            <a:off x="234463" y="1743340"/>
            <a:ext cx="2590690" cy="2851080"/>
          </a:xfrm>
          <a:prstGeom prst="rect">
            <a:avLst/>
          </a:prstGeom>
          <a:noFill/>
          <a:ln>
            <a:noFill/>
          </a:ln>
        </p:spPr>
        <p:txBody>
          <a:bodyPr spcFirstLastPara="1" wrap="square" lIns="68569" tIns="68569" rIns="68569" bIns="68569" anchor="t" anchorCtr="0">
            <a:noAutofit/>
          </a:bodyPr>
          <a:lstStyle/>
          <a:p>
            <a:pPr marL="276225" indent="-171450">
              <a:lnSpc>
                <a:spcPct val="115000"/>
              </a:lnSpc>
              <a:spcBef>
                <a:spcPts val="1200"/>
              </a:spcBef>
              <a:buClr>
                <a:srgbClr val="595959"/>
              </a:buClr>
              <a:buSzPts val="1400"/>
              <a:buFont typeface="Arial" panose="020B0604020202020204" pitchFamily="34" charset="0"/>
              <a:buChar char="•"/>
            </a:pPr>
            <a:r>
              <a:rPr lang="en-IE" sz="1050" b="1" dirty="0">
                <a:solidFill>
                  <a:srgbClr val="595959"/>
                </a:solidFill>
                <a:latin typeface="Lato"/>
                <a:sym typeface="Lato"/>
              </a:rPr>
              <a:t>CHAI operates in 36 countries with offices in 28 countries  and has approximately 1500 staff</a:t>
            </a:r>
          </a:p>
          <a:p>
            <a:pPr marL="276225" indent="-171450">
              <a:lnSpc>
                <a:spcPct val="115000"/>
              </a:lnSpc>
              <a:spcBef>
                <a:spcPts val="1200"/>
              </a:spcBef>
              <a:buClr>
                <a:srgbClr val="595959"/>
              </a:buClr>
              <a:buSzPts val="1400"/>
              <a:buFont typeface="Arial" panose="020B0604020202020204" pitchFamily="34" charset="0"/>
              <a:buChar char="•"/>
            </a:pPr>
            <a:r>
              <a:rPr lang="en-IE" sz="1050" b="1" dirty="0">
                <a:solidFill>
                  <a:srgbClr val="595959"/>
                </a:solidFill>
                <a:latin typeface="Lato"/>
                <a:sym typeface="Lato"/>
              </a:rPr>
              <a:t>CHAI works on almost all communicable and non-communicable programs in public health </a:t>
            </a:r>
          </a:p>
          <a:p>
            <a:pPr marL="276225" indent="-171450">
              <a:lnSpc>
                <a:spcPct val="115000"/>
              </a:lnSpc>
              <a:spcBef>
                <a:spcPts val="1200"/>
              </a:spcBef>
              <a:buClr>
                <a:srgbClr val="595959"/>
              </a:buClr>
              <a:buSzPts val="1400"/>
              <a:buFont typeface="Arial" panose="020B0604020202020204" pitchFamily="34" charset="0"/>
              <a:buChar char="•"/>
            </a:pPr>
            <a:r>
              <a:rPr lang="en-IE" sz="1050" b="1" dirty="0">
                <a:solidFill>
                  <a:srgbClr val="595959"/>
                </a:solidFill>
                <a:latin typeface="Lato"/>
                <a:sym typeface="Lato"/>
              </a:rPr>
              <a:t>CHAI aims for universal access to services by improving capacity, enabling access to commodities and services and building sustainable systems to deliver these services</a:t>
            </a:r>
          </a:p>
          <a:p>
            <a:pPr marL="276225" lvl="2" indent="-171450">
              <a:lnSpc>
                <a:spcPct val="115000"/>
              </a:lnSpc>
              <a:spcBef>
                <a:spcPts val="1200"/>
              </a:spcBef>
              <a:buClr>
                <a:srgbClr val="595959"/>
              </a:buClr>
              <a:buSzPts val="1400"/>
              <a:buFont typeface="Arial" panose="020B0604020202020204" pitchFamily="34" charset="0"/>
              <a:buChar char="•"/>
            </a:pPr>
            <a:endParaRPr lang="en-IE" sz="1050" b="1" dirty="0">
              <a:solidFill>
                <a:srgbClr val="595959"/>
              </a:solidFill>
              <a:latin typeface="Lato"/>
              <a:sym typeface="Lato"/>
            </a:endParaRPr>
          </a:p>
          <a:p>
            <a:pPr marL="276225" indent="-171450">
              <a:lnSpc>
                <a:spcPct val="115000"/>
              </a:lnSpc>
              <a:spcBef>
                <a:spcPts val="1200"/>
              </a:spcBef>
              <a:buClr>
                <a:srgbClr val="595959"/>
              </a:buClr>
              <a:buSzPts val="1400"/>
              <a:buFont typeface="Arial" panose="020B0604020202020204" pitchFamily="34" charset="0"/>
              <a:buChar char="•"/>
            </a:pPr>
            <a:endParaRPr lang="en-IE" sz="1050" b="1" dirty="0">
              <a:solidFill>
                <a:srgbClr val="595959"/>
              </a:solidFill>
              <a:latin typeface="Lato"/>
              <a:sym typeface="Lato"/>
            </a:endParaRPr>
          </a:p>
          <a:p>
            <a:pPr marL="276225" indent="-171450">
              <a:lnSpc>
                <a:spcPct val="115000"/>
              </a:lnSpc>
              <a:spcBef>
                <a:spcPts val="1200"/>
              </a:spcBef>
              <a:buClr>
                <a:srgbClr val="595959"/>
              </a:buClr>
              <a:buSzPts val="1400"/>
              <a:buFont typeface="Arial" panose="020B0604020202020204" pitchFamily="34" charset="0"/>
              <a:buChar char="•"/>
            </a:pPr>
            <a:endParaRPr lang="en" sz="1050" b="1" dirty="0">
              <a:solidFill>
                <a:srgbClr val="595959"/>
              </a:solidFill>
              <a:latin typeface="Lato"/>
              <a:ea typeface="Lato"/>
              <a:cs typeface="Lato"/>
              <a:sym typeface="Lato"/>
            </a:endParaRPr>
          </a:p>
          <a:p>
            <a:pPr marL="342900" indent="-238125">
              <a:lnSpc>
                <a:spcPct val="115000"/>
              </a:lnSpc>
              <a:buClr>
                <a:srgbClr val="595959"/>
              </a:buClr>
              <a:buSzPts val="1400"/>
              <a:buChar char="●"/>
            </a:pPr>
            <a:endParaRPr sz="1050" dirty="0">
              <a:latin typeface="Lato"/>
              <a:ea typeface="Lato"/>
              <a:cs typeface="Lato"/>
              <a:sym typeface="Lato"/>
            </a:endParaRPr>
          </a:p>
        </p:txBody>
      </p:sp>
      <p:cxnSp>
        <p:nvCxnSpPr>
          <p:cNvPr id="8" name="Straight Connector 7"/>
          <p:cNvCxnSpPr/>
          <p:nvPr/>
        </p:nvCxnSpPr>
        <p:spPr>
          <a:xfrm>
            <a:off x="3028643" y="4314092"/>
            <a:ext cx="341123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3028642" y="1897166"/>
            <a:ext cx="341123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flipV="1">
            <a:off x="6439875" y="1897166"/>
            <a:ext cx="0" cy="2416926"/>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Straight Connector 16"/>
          <p:cNvCxnSpPr/>
          <p:nvPr/>
        </p:nvCxnSpPr>
        <p:spPr>
          <a:xfrm flipV="1">
            <a:off x="3040363" y="1897166"/>
            <a:ext cx="0" cy="2416926"/>
          </a:xfrm>
          <a:prstGeom prst="line">
            <a:avLst/>
          </a:prstGeom>
          <a:ln w="19050"/>
        </p:spPr>
        <p:style>
          <a:lnRef idx="1">
            <a:schemeClr val="dk1"/>
          </a:lnRef>
          <a:fillRef idx="0">
            <a:schemeClr val="dk1"/>
          </a:fillRef>
          <a:effectRef idx="0">
            <a:schemeClr val="dk1"/>
          </a:effectRef>
          <a:fontRef idx="minor">
            <a:schemeClr val="tx1"/>
          </a:fontRef>
        </p:style>
      </p:cxn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9319" y="90668"/>
            <a:ext cx="649754" cy="701301"/>
          </a:xfrm>
          <a:prstGeom prst="rect">
            <a:avLst/>
          </a:prstGeom>
        </p:spPr>
      </p:pic>
    </p:spTree>
    <p:extLst>
      <p:ext uri="{BB962C8B-B14F-4D97-AF65-F5344CB8AC3E}">
        <p14:creationId xmlns:p14="http://schemas.microsoft.com/office/powerpoint/2010/main" val="34954929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4;p28"/>
          <p:cNvSpPr txBox="1"/>
          <p:nvPr/>
        </p:nvSpPr>
        <p:spPr>
          <a:xfrm>
            <a:off x="195919" y="1016950"/>
            <a:ext cx="3654063" cy="3537958"/>
          </a:xfrm>
          <a:prstGeom prst="rect">
            <a:avLst/>
          </a:prstGeom>
          <a:noFill/>
          <a:ln>
            <a:noFill/>
          </a:ln>
        </p:spPr>
        <p:txBody>
          <a:bodyPr spcFirstLastPara="1" wrap="square" lIns="68569" tIns="68569" rIns="68569" bIns="68569" anchor="t" anchorCtr="0">
            <a:noAutofit/>
          </a:bodyPr>
          <a:lstStyle/>
          <a:p>
            <a:pPr>
              <a:lnSpc>
                <a:spcPct val="115000"/>
              </a:lnSpc>
              <a:buSzPts val="1100"/>
            </a:pPr>
            <a:r>
              <a:rPr lang="en-US" sz="1050" b="1" dirty="0">
                <a:solidFill>
                  <a:srgbClr val="595959"/>
                </a:solidFill>
              </a:rPr>
              <a:t>As a Core member of the </a:t>
            </a:r>
            <a:r>
              <a:rPr lang="en-US" sz="1050" b="1" dirty="0" err="1">
                <a:solidFill>
                  <a:srgbClr val="595959"/>
                </a:solidFill>
              </a:rPr>
              <a:t>OpenLMIS</a:t>
            </a:r>
            <a:r>
              <a:rPr lang="en-US" sz="1050" b="1" dirty="0">
                <a:solidFill>
                  <a:srgbClr val="595959"/>
                </a:solidFill>
              </a:rPr>
              <a:t> community since 2013:</a:t>
            </a:r>
          </a:p>
          <a:p>
            <a:pPr marL="171450" indent="-171450">
              <a:lnSpc>
                <a:spcPct val="115000"/>
              </a:lnSpc>
              <a:buSzPts val="1100"/>
              <a:buFont typeface="Arial" panose="020B0604020202020204" pitchFamily="34" charset="0"/>
              <a:buChar char="•"/>
            </a:pPr>
            <a:r>
              <a:rPr lang="en-US" sz="1050" dirty="0">
                <a:solidFill>
                  <a:srgbClr val="595959"/>
                </a:solidFill>
              </a:rPr>
              <a:t>Provided major technical expertise into building Stock Management functionality in </a:t>
            </a:r>
            <a:r>
              <a:rPr lang="en-US" sz="1050" dirty="0" err="1">
                <a:solidFill>
                  <a:srgbClr val="595959"/>
                </a:solidFill>
              </a:rPr>
              <a:t>OpenLMIS</a:t>
            </a:r>
            <a:r>
              <a:rPr lang="en-US" sz="1050" dirty="0">
                <a:solidFill>
                  <a:srgbClr val="595959"/>
                </a:solidFill>
              </a:rPr>
              <a:t> v3</a:t>
            </a:r>
          </a:p>
          <a:p>
            <a:pPr marL="171450" indent="-171450">
              <a:lnSpc>
                <a:spcPct val="115000"/>
              </a:lnSpc>
              <a:buSzPts val="1100"/>
              <a:buFont typeface="Arial" panose="020B0604020202020204" pitchFamily="34" charset="0"/>
              <a:buChar char="•"/>
            </a:pPr>
            <a:r>
              <a:rPr lang="en-US" sz="1050" dirty="0">
                <a:solidFill>
                  <a:srgbClr val="595959"/>
                </a:solidFill>
              </a:rPr>
              <a:t>Contributed to overall vision, governance and design of </a:t>
            </a:r>
            <a:r>
              <a:rPr lang="en-US" sz="1050" dirty="0" err="1">
                <a:solidFill>
                  <a:srgbClr val="595959"/>
                </a:solidFill>
              </a:rPr>
              <a:t>OpenLMIS</a:t>
            </a:r>
            <a:r>
              <a:rPr lang="en-US" sz="1050" dirty="0">
                <a:solidFill>
                  <a:srgbClr val="595959"/>
                </a:solidFill>
              </a:rPr>
              <a:t> product</a:t>
            </a:r>
          </a:p>
          <a:p>
            <a:pPr marL="171450" indent="-171450">
              <a:lnSpc>
                <a:spcPct val="115000"/>
              </a:lnSpc>
              <a:buSzPts val="1100"/>
              <a:buFont typeface="Arial" panose="020B0604020202020204" pitchFamily="34" charset="0"/>
              <a:buChar char="•"/>
            </a:pPr>
            <a:r>
              <a:rPr lang="en-US" sz="1050" dirty="0">
                <a:solidFill>
                  <a:srgbClr val="595959"/>
                </a:solidFill>
              </a:rPr>
              <a:t>Contributed to building features and functionalities into </a:t>
            </a:r>
            <a:r>
              <a:rPr lang="en-US" sz="1050" dirty="0" err="1">
                <a:solidFill>
                  <a:srgbClr val="595959"/>
                </a:solidFill>
              </a:rPr>
              <a:t>OpenLMIS</a:t>
            </a:r>
            <a:endParaRPr lang="en-US" sz="1050" dirty="0">
              <a:solidFill>
                <a:srgbClr val="595959"/>
              </a:solidFill>
            </a:endParaRPr>
          </a:p>
          <a:p>
            <a:pPr>
              <a:lnSpc>
                <a:spcPct val="115000"/>
              </a:lnSpc>
              <a:buSzPts val="1100"/>
            </a:pPr>
            <a:endParaRPr lang="en-US" sz="1050" dirty="0">
              <a:solidFill>
                <a:srgbClr val="595959"/>
              </a:solidFill>
            </a:endParaRPr>
          </a:p>
          <a:p>
            <a:pPr>
              <a:lnSpc>
                <a:spcPct val="115000"/>
              </a:lnSpc>
              <a:buSzPts val="1100"/>
            </a:pPr>
            <a:r>
              <a:rPr lang="en-US" sz="1050" b="1" dirty="0">
                <a:solidFill>
                  <a:srgbClr val="595959"/>
                </a:solidFill>
              </a:rPr>
              <a:t>As an Implementer, developed and implemented:</a:t>
            </a:r>
          </a:p>
          <a:p>
            <a:pPr marL="171450" indent="-171450">
              <a:lnSpc>
                <a:spcPct val="115000"/>
              </a:lnSpc>
              <a:buSzPts val="1100"/>
              <a:buFont typeface="Arial" panose="020B0604020202020204" pitchFamily="34" charset="0"/>
              <a:buChar char="•"/>
            </a:pPr>
            <a:r>
              <a:rPr lang="en-US" sz="1050" dirty="0">
                <a:solidFill>
                  <a:srgbClr val="595959"/>
                </a:solidFill>
              </a:rPr>
              <a:t>In Mozambique: SIGLUS, a mobile stock management system for all commodities and programs. SIGLUS uses </a:t>
            </a:r>
            <a:r>
              <a:rPr lang="en-US" sz="1050" dirty="0" err="1">
                <a:solidFill>
                  <a:srgbClr val="595959"/>
                </a:solidFill>
              </a:rPr>
              <a:t>OpenLMIS</a:t>
            </a:r>
            <a:r>
              <a:rPr lang="en-US" sz="1050" dirty="0">
                <a:solidFill>
                  <a:srgbClr val="595959"/>
                </a:solidFill>
              </a:rPr>
              <a:t> v2 as back end</a:t>
            </a:r>
          </a:p>
          <a:p>
            <a:pPr marL="171450" indent="-171450">
              <a:lnSpc>
                <a:spcPct val="115000"/>
              </a:lnSpc>
              <a:buSzPts val="1100"/>
              <a:buFont typeface="Arial" panose="020B0604020202020204" pitchFamily="34" charset="0"/>
              <a:buChar char="•"/>
            </a:pPr>
            <a:r>
              <a:rPr lang="en-US" sz="1050" dirty="0">
                <a:solidFill>
                  <a:srgbClr val="595959"/>
                </a:solidFill>
              </a:rPr>
              <a:t>In India: Inventory Management System (IMS) for HIV and deployed at national scale</a:t>
            </a:r>
          </a:p>
          <a:p>
            <a:pPr marL="171450" indent="-171450">
              <a:lnSpc>
                <a:spcPct val="115000"/>
              </a:lnSpc>
              <a:buSzPts val="1100"/>
              <a:buFont typeface="Arial" panose="020B0604020202020204" pitchFamily="34" charset="0"/>
              <a:buChar char="•"/>
            </a:pPr>
            <a:r>
              <a:rPr lang="en-US" sz="1050" dirty="0">
                <a:solidFill>
                  <a:srgbClr val="595959"/>
                </a:solidFill>
              </a:rPr>
              <a:t>In Kenya: Health Commodity Management Platform </a:t>
            </a:r>
          </a:p>
          <a:p>
            <a:pPr marL="171450" indent="-171450">
              <a:lnSpc>
                <a:spcPct val="115000"/>
              </a:lnSpc>
              <a:buSzPts val="1100"/>
              <a:buFont typeface="Arial" panose="020B0604020202020204" pitchFamily="34" charset="0"/>
              <a:buChar char="•"/>
            </a:pPr>
            <a:r>
              <a:rPr lang="en-US" sz="1050" dirty="0">
                <a:solidFill>
                  <a:srgbClr val="595959"/>
                </a:solidFill>
              </a:rPr>
              <a:t>In Kenya: CHANGO, an LMIS for Vaccines</a:t>
            </a:r>
          </a:p>
          <a:p>
            <a:pPr marL="171450" indent="-171450">
              <a:lnSpc>
                <a:spcPct val="115000"/>
              </a:lnSpc>
              <a:buSzPts val="1100"/>
              <a:buFont typeface="Arial" panose="020B0604020202020204" pitchFamily="34" charset="0"/>
              <a:buChar char="•"/>
            </a:pPr>
            <a:r>
              <a:rPr lang="en-US" sz="1050" dirty="0">
                <a:solidFill>
                  <a:srgbClr val="595959"/>
                </a:solidFill>
              </a:rPr>
              <a:t>In various countries: SMS-based stock management and reporting tools</a:t>
            </a:r>
          </a:p>
          <a:p>
            <a:pPr marL="171450" indent="-171450">
              <a:lnSpc>
                <a:spcPct val="115000"/>
              </a:lnSpc>
              <a:buSzPts val="1100"/>
              <a:buFont typeface="Arial" panose="020B0604020202020204" pitchFamily="34" charset="0"/>
              <a:buChar char="•"/>
            </a:pPr>
            <a:endParaRPr lang="en-US" sz="1050" dirty="0">
              <a:solidFill>
                <a:srgbClr val="595959"/>
              </a:solidFill>
            </a:endParaRP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1200" y="2452508"/>
            <a:ext cx="1890875" cy="1107645"/>
          </a:xfrm>
          <a:prstGeom prst="rect">
            <a:avLst/>
          </a:prstGeom>
          <a:ln w="38100" cap="sq">
            <a:solidFill>
              <a:schemeClr val="bg2"/>
            </a:solidFill>
            <a:prstDash val="solid"/>
            <a:miter lim="800000"/>
          </a:ln>
          <a:effectLst>
            <a:outerShdw blurRad="50800" dist="38100" dir="2700000" algn="tl" rotWithShape="0">
              <a:srgbClr val="000000">
                <a:alpha val="43000"/>
              </a:srgbClr>
            </a:outerShdw>
          </a:effectLst>
        </p:spPr>
      </p:pic>
      <p:sp>
        <p:nvSpPr>
          <p:cNvPr id="6" name="Google Shape;183;p28"/>
          <p:cNvSpPr txBox="1">
            <a:spLocks noGrp="1"/>
          </p:cNvSpPr>
          <p:nvPr>
            <p:ph type="title"/>
          </p:nvPr>
        </p:nvSpPr>
        <p:spPr>
          <a:xfrm>
            <a:off x="348581" y="689419"/>
            <a:ext cx="6313500" cy="601875"/>
          </a:xfrm>
          <a:prstGeom prst="rect">
            <a:avLst/>
          </a:prstGeom>
          <a:noFill/>
          <a:ln>
            <a:noFill/>
          </a:ln>
        </p:spPr>
        <p:txBody>
          <a:bodyPr spcFirstLastPara="1" wrap="square" lIns="68569" tIns="34275" rIns="68569" bIns="34275" anchor="ctr" anchorCtr="0">
            <a:noAutofit/>
          </a:bodyPr>
          <a:lstStyle/>
          <a:p>
            <a:r>
              <a:rPr lang="en-IE" sz="1800" dirty="0"/>
              <a:t>                 Digital Health/OpenLMIS Expertise</a:t>
            </a:r>
            <a:endParaRPr sz="1800" dirty="0"/>
          </a:p>
        </p:txBody>
      </p:sp>
      <p:pic>
        <p:nvPicPr>
          <p:cNvPr id="8" name="Picture 7">
            <a:extLst>
              <a:ext uri="{FF2B5EF4-FFF2-40B4-BE49-F238E27FC236}">
                <a16:creationId xmlns:a16="http://schemas.microsoft.com/office/drawing/2014/main" id="{D6E16133-8EA8-DE4C-AFD1-AF22FA6FCACD}"/>
              </a:ext>
            </a:extLst>
          </p:cNvPr>
          <p:cNvPicPr>
            <a:picLocks noChangeAspect="1"/>
          </p:cNvPicPr>
          <p:nvPr/>
        </p:nvPicPr>
        <p:blipFill>
          <a:blip r:embed="rId3"/>
          <a:stretch>
            <a:fillRect/>
          </a:stretch>
        </p:blipFill>
        <p:spPr>
          <a:xfrm>
            <a:off x="176843" y="151224"/>
            <a:ext cx="1126390" cy="602243"/>
          </a:xfrm>
          <a:prstGeom prst="rect">
            <a:avLst/>
          </a:prstGeom>
        </p:spPr>
      </p:pic>
      <p:sp>
        <p:nvSpPr>
          <p:cNvPr id="11" name="Google Shape;184;p28">
            <a:extLst>
              <a:ext uri="{FF2B5EF4-FFF2-40B4-BE49-F238E27FC236}">
                <a16:creationId xmlns:a16="http://schemas.microsoft.com/office/drawing/2014/main" id="{185E7BFD-8A83-2645-9BDA-77DFA5E675EC}"/>
              </a:ext>
            </a:extLst>
          </p:cNvPr>
          <p:cNvSpPr txBox="1"/>
          <p:nvPr/>
        </p:nvSpPr>
        <p:spPr>
          <a:xfrm>
            <a:off x="3777246" y="1016949"/>
            <a:ext cx="2977256" cy="3537957"/>
          </a:xfrm>
          <a:prstGeom prst="rect">
            <a:avLst/>
          </a:prstGeom>
          <a:noFill/>
          <a:ln>
            <a:noFill/>
          </a:ln>
        </p:spPr>
        <p:txBody>
          <a:bodyPr spcFirstLastPara="1" wrap="square" lIns="68569" tIns="68569" rIns="68569" bIns="68569" anchor="t" anchorCtr="0">
            <a:noAutofit/>
          </a:bodyPr>
          <a:lstStyle/>
          <a:p>
            <a:pPr>
              <a:lnSpc>
                <a:spcPct val="115000"/>
              </a:lnSpc>
              <a:buSzPts val="1100"/>
            </a:pPr>
            <a:endParaRPr lang="en-US" sz="1050" dirty="0">
              <a:solidFill>
                <a:srgbClr val="595959"/>
              </a:solidFill>
            </a:endParaRPr>
          </a:p>
          <a:p>
            <a:pPr>
              <a:lnSpc>
                <a:spcPct val="115000"/>
              </a:lnSpc>
              <a:buSzPts val="1100"/>
            </a:pPr>
            <a:endParaRPr lang="en-US" sz="1050" dirty="0">
              <a:solidFill>
                <a:srgbClr val="595959"/>
              </a:solidFill>
            </a:endParaRPr>
          </a:p>
        </p:txBody>
      </p:sp>
      <p:sp>
        <p:nvSpPr>
          <p:cNvPr id="13" name="Google Shape;175;p27">
            <a:extLst>
              <a:ext uri="{FF2B5EF4-FFF2-40B4-BE49-F238E27FC236}">
                <a16:creationId xmlns:a16="http://schemas.microsoft.com/office/drawing/2014/main" id="{E3F27EB7-045C-814D-818A-3A8BF8F919A7}"/>
              </a:ext>
            </a:extLst>
          </p:cNvPr>
          <p:cNvSpPr txBox="1">
            <a:spLocks/>
          </p:cNvSpPr>
          <p:nvPr/>
        </p:nvSpPr>
        <p:spPr>
          <a:xfrm>
            <a:off x="1303234" y="51096"/>
            <a:ext cx="4658782" cy="802500"/>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0" marR="0" lvl="0" indent="0" algn="l" rtl="0">
              <a:lnSpc>
                <a:spcPct val="103333"/>
              </a:lnSpc>
              <a:spcBef>
                <a:spcPts val="0"/>
              </a:spcBef>
              <a:spcAft>
                <a:spcPts val="0"/>
              </a:spcAft>
              <a:buClr>
                <a:schemeClr val="lt1"/>
              </a:buClr>
              <a:buSzPts val="1400"/>
              <a:buFont typeface="Trebuchet MS"/>
              <a:buNone/>
              <a:defRPr sz="2700" b="0" i="0" u="none" strike="noStrike" cap="none">
                <a:solidFill>
                  <a:schemeClr val="lt1"/>
                </a:solidFill>
                <a:latin typeface="Trebuchet MS"/>
                <a:ea typeface="Trebuchet MS"/>
                <a:cs typeface="Trebuchet MS"/>
                <a:sym typeface="Trebuchet MS"/>
              </a:defRPr>
            </a:lvl1pPr>
            <a:lvl2pPr marR="0" lvl="1"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pPr algn="ctr"/>
            <a:r>
              <a:rPr lang="en-GB" sz="2250" dirty="0"/>
              <a:t>Digital Health &amp; OpenLMIS Experience</a:t>
            </a:r>
          </a:p>
        </p:txBody>
      </p:sp>
      <p:pic>
        <p:nvPicPr>
          <p:cNvPr id="14" name="Picture 13"/>
          <p:cNvPicPr>
            <a:picLocks noChangeAspect="1"/>
          </p:cNvPicPr>
          <p:nvPr/>
        </p:nvPicPr>
        <p:blipFill>
          <a:blip r:embed="rId4"/>
          <a:stretch>
            <a:fillRect/>
          </a:stretch>
        </p:blipFill>
        <p:spPr>
          <a:xfrm>
            <a:off x="5191336" y="2673435"/>
            <a:ext cx="1535079" cy="1773437"/>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9319" y="90668"/>
            <a:ext cx="649754" cy="701301"/>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05698" y="958895"/>
            <a:ext cx="885638" cy="1330741"/>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2053" y="965472"/>
            <a:ext cx="826104" cy="1270265"/>
          </a:xfrm>
          <a:prstGeom prst="rect">
            <a:avLst/>
          </a:prstGeom>
          <a:ln w="3175">
            <a:solidFill>
              <a:schemeClr val="tx1">
                <a:lumMod val="60000"/>
                <a:lumOff val="40000"/>
              </a:schemeClr>
            </a:solidFill>
          </a:ln>
        </p:spPr>
      </p:pic>
    </p:spTree>
    <p:extLst>
      <p:ext uri="{BB962C8B-B14F-4D97-AF65-F5344CB8AC3E}">
        <p14:creationId xmlns:p14="http://schemas.microsoft.com/office/powerpoint/2010/main" val="14746307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2" name="Google Shape;192;p29"/>
          <p:cNvSpPr txBox="1">
            <a:spLocks noGrp="1"/>
          </p:cNvSpPr>
          <p:nvPr>
            <p:ph type="title"/>
          </p:nvPr>
        </p:nvSpPr>
        <p:spPr>
          <a:xfrm>
            <a:off x="348583" y="681260"/>
            <a:ext cx="5894325" cy="601875"/>
          </a:xfrm>
          <a:prstGeom prst="rect">
            <a:avLst/>
          </a:prstGeom>
        </p:spPr>
        <p:txBody>
          <a:bodyPr spcFirstLastPara="1" wrap="square" lIns="68569" tIns="68569" rIns="68569" bIns="68569" anchor="ctr" anchorCtr="0">
            <a:noAutofit/>
          </a:bodyPr>
          <a:lstStyle/>
          <a:p>
            <a:r>
              <a:rPr lang="en" sz="2250" dirty="0"/>
              <a:t>                       Key expertise</a:t>
            </a:r>
            <a:endParaRPr sz="2250" dirty="0"/>
          </a:p>
        </p:txBody>
      </p:sp>
      <p:sp>
        <p:nvSpPr>
          <p:cNvPr id="193" name="Google Shape;193;p29"/>
          <p:cNvSpPr txBox="1">
            <a:spLocks noGrp="1"/>
          </p:cNvSpPr>
          <p:nvPr>
            <p:ph type="sldNum" idx="12"/>
          </p:nvPr>
        </p:nvSpPr>
        <p:spPr>
          <a:xfrm>
            <a:off x="6118955" y="4220934"/>
            <a:ext cx="543150" cy="205425"/>
          </a:xfrm>
          <a:prstGeom prst="rect">
            <a:avLst/>
          </a:prstGeom>
        </p:spPr>
        <p:txBody>
          <a:bodyPr spcFirstLastPara="1" wrap="square" lIns="68569" tIns="34275" rIns="68569" bIns="34275" anchor="ctr" anchorCtr="0">
            <a:noAutofit/>
          </a:bodyPr>
          <a:lstStyle/>
          <a:p>
            <a:fld id="{00000000-1234-1234-1234-123412341234}" type="slidenum">
              <a:rPr lang="en"/>
              <a:pPr/>
              <a:t>39</a:t>
            </a:fld>
            <a:endParaRPr/>
          </a:p>
        </p:txBody>
      </p:sp>
      <p:sp>
        <p:nvSpPr>
          <p:cNvPr id="196" name="Google Shape;196;p29"/>
          <p:cNvSpPr txBox="1"/>
          <p:nvPr/>
        </p:nvSpPr>
        <p:spPr>
          <a:xfrm>
            <a:off x="176843" y="991312"/>
            <a:ext cx="6485262" cy="3563596"/>
          </a:xfrm>
          <a:prstGeom prst="rect">
            <a:avLst/>
          </a:prstGeom>
          <a:noFill/>
          <a:ln>
            <a:noFill/>
          </a:ln>
        </p:spPr>
        <p:txBody>
          <a:bodyPr spcFirstLastPara="1" wrap="square" lIns="68569" tIns="68569" rIns="68569" bIns="68569" anchor="t" anchorCtr="0">
            <a:noAutofit/>
          </a:bodyPr>
          <a:lstStyle/>
          <a:p>
            <a:r>
              <a:rPr lang="en-US" sz="1050" dirty="0">
                <a:solidFill>
                  <a:srgbClr val="595959"/>
                </a:solidFill>
                <a:latin typeface="Lato"/>
                <a:ea typeface="Lato"/>
                <a:cs typeface="Lato"/>
                <a:sym typeface="Lato"/>
              </a:rPr>
              <a:t>At </a:t>
            </a:r>
            <a:r>
              <a:rPr lang="en-US" sz="1050" b="1" dirty="0">
                <a:solidFill>
                  <a:srgbClr val="595959"/>
                </a:solidFill>
                <a:latin typeface="Lato"/>
                <a:ea typeface="Lato"/>
                <a:cs typeface="Lato"/>
                <a:sym typeface="Lato"/>
              </a:rPr>
              <a:t>Country Level</a:t>
            </a:r>
            <a:r>
              <a:rPr lang="en-US" sz="1050" dirty="0">
                <a:solidFill>
                  <a:srgbClr val="595959"/>
                </a:solidFill>
                <a:latin typeface="Lato"/>
                <a:ea typeface="Lato"/>
                <a:cs typeface="Lato"/>
                <a:sym typeface="Lato"/>
              </a:rPr>
              <a:t>, we understand environmental and programmatic context given extensive work in country at all levels and on a majority of programs. This provides us with the following expertise:</a:t>
            </a:r>
          </a:p>
          <a:p>
            <a:endParaRPr lang="en-US" sz="1050" dirty="0">
              <a:solidFill>
                <a:srgbClr val="595959"/>
              </a:solidFill>
              <a:latin typeface="Lato"/>
              <a:ea typeface="Lato"/>
              <a:cs typeface="Lato"/>
              <a:sym typeface="Lato"/>
            </a:endParaRPr>
          </a:p>
          <a:p>
            <a:pPr marL="171450" lvl="4" indent="-171450">
              <a:buSzPts val="1100"/>
              <a:buFont typeface="Arial" panose="020B0604020202020204" pitchFamily="34" charset="0"/>
              <a:buChar char="•"/>
            </a:pPr>
            <a:r>
              <a:rPr lang="en-US" sz="1050" dirty="0">
                <a:solidFill>
                  <a:srgbClr val="595959"/>
                </a:solidFill>
                <a:sym typeface="Lato"/>
              </a:rPr>
              <a:t>Localization of an </a:t>
            </a:r>
            <a:r>
              <a:rPr lang="en-US" sz="1050" dirty="0" err="1">
                <a:solidFill>
                  <a:srgbClr val="595959"/>
                </a:solidFill>
                <a:sym typeface="Lato"/>
              </a:rPr>
              <a:t>OpenLMIS</a:t>
            </a:r>
            <a:r>
              <a:rPr lang="en-US" sz="1050" dirty="0">
                <a:solidFill>
                  <a:srgbClr val="595959"/>
                </a:solidFill>
                <a:sym typeface="Lato"/>
              </a:rPr>
              <a:t> instance before deployment</a:t>
            </a:r>
          </a:p>
          <a:p>
            <a:pPr marL="171450" lvl="2" indent="-171450">
              <a:lnSpc>
                <a:spcPct val="115000"/>
              </a:lnSpc>
              <a:buSzPts val="1100"/>
              <a:buFont typeface="Arial" panose="020B0604020202020204" pitchFamily="34" charset="0"/>
              <a:buChar char="•"/>
            </a:pPr>
            <a:r>
              <a:rPr lang="en-US" sz="1050" dirty="0">
                <a:solidFill>
                  <a:srgbClr val="595959"/>
                </a:solidFill>
                <a:sym typeface="Lato"/>
              </a:rPr>
              <a:t>Business process mapping and opportunities for re-engineering </a:t>
            </a:r>
          </a:p>
          <a:p>
            <a:pPr marL="171450" lvl="2" indent="-171450">
              <a:lnSpc>
                <a:spcPct val="115000"/>
              </a:lnSpc>
              <a:buSzPts val="1100"/>
              <a:buFont typeface="Arial" panose="020B0604020202020204" pitchFamily="34" charset="0"/>
              <a:buChar char="•"/>
            </a:pPr>
            <a:r>
              <a:rPr lang="en-US" sz="1050" dirty="0">
                <a:solidFill>
                  <a:srgbClr val="595959"/>
                </a:solidFill>
                <a:sym typeface="Lato"/>
              </a:rPr>
              <a:t>Efficient and comprehensive system set up process with adequate ongoing stakeholder engagement</a:t>
            </a:r>
          </a:p>
          <a:p>
            <a:pPr marL="171450" lvl="2" indent="-171450">
              <a:lnSpc>
                <a:spcPct val="115000"/>
              </a:lnSpc>
              <a:buSzPts val="1100"/>
              <a:buFont typeface="Arial" panose="020B0604020202020204" pitchFamily="34" charset="0"/>
              <a:buChar char="•"/>
            </a:pPr>
            <a:r>
              <a:rPr lang="en-US" sz="1050" dirty="0">
                <a:solidFill>
                  <a:srgbClr val="595959"/>
                </a:solidFill>
                <a:sym typeface="Lato"/>
              </a:rPr>
              <a:t>Capacity building, </a:t>
            </a:r>
          </a:p>
          <a:p>
            <a:pPr marL="171450" lvl="2" indent="-171450">
              <a:lnSpc>
                <a:spcPct val="115000"/>
              </a:lnSpc>
              <a:buSzPts val="1100"/>
              <a:buFont typeface="Arial" panose="020B0604020202020204" pitchFamily="34" charset="0"/>
              <a:buChar char="•"/>
            </a:pPr>
            <a:r>
              <a:rPr lang="en-US" sz="1050" dirty="0">
                <a:solidFill>
                  <a:srgbClr val="595959"/>
                </a:solidFill>
                <a:sym typeface="Lato"/>
              </a:rPr>
              <a:t>Service and maintenance set up </a:t>
            </a:r>
          </a:p>
          <a:p>
            <a:pPr marL="171450" lvl="2" indent="-171450">
              <a:lnSpc>
                <a:spcPct val="115000"/>
              </a:lnSpc>
              <a:buSzPts val="1100"/>
              <a:buFont typeface="Arial" panose="020B0604020202020204" pitchFamily="34" charset="0"/>
              <a:buChar char="•"/>
            </a:pPr>
            <a:r>
              <a:rPr lang="en-US" sz="1050" dirty="0">
                <a:solidFill>
                  <a:srgbClr val="595959"/>
                </a:solidFill>
                <a:sym typeface="Lato"/>
              </a:rPr>
              <a:t>Hand over / transition</a:t>
            </a:r>
          </a:p>
          <a:p>
            <a:pPr marL="171450" indent="-171450">
              <a:lnSpc>
                <a:spcPct val="115000"/>
              </a:lnSpc>
              <a:buSzPts val="1100"/>
              <a:buFont typeface="Arial" panose="020B0604020202020204" pitchFamily="34" charset="0"/>
              <a:buChar char="•"/>
            </a:pPr>
            <a:endParaRPr lang="en-US" sz="1050" dirty="0">
              <a:solidFill>
                <a:srgbClr val="595959"/>
              </a:solidFill>
              <a:sym typeface="Lato"/>
            </a:endParaRPr>
          </a:p>
          <a:p>
            <a:r>
              <a:rPr lang="en-US" sz="1050" dirty="0">
                <a:solidFill>
                  <a:srgbClr val="595959"/>
                </a:solidFill>
                <a:latin typeface="Lato"/>
                <a:ea typeface="Lato"/>
                <a:cs typeface="Lato"/>
                <a:sym typeface="Lato"/>
              </a:rPr>
              <a:t>At </a:t>
            </a:r>
            <a:r>
              <a:rPr lang="en-US" sz="1050" b="1" dirty="0">
                <a:solidFill>
                  <a:srgbClr val="595959"/>
                </a:solidFill>
                <a:latin typeface="Lato"/>
                <a:ea typeface="Lato"/>
                <a:cs typeface="Lato"/>
                <a:sym typeface="Lato"/>
              </a:rPr>
              <a:t>Global Level</a:t>
            </a:r>
            <a:r>
              <a:rPr lang="en-US" sz="1050" dirty="0">
                <a:solidFill>
                  <a:srgbClr val="595959"/>
                </a:solidFill>
                <a:latin typeface="Lato"/>
                <a:ea typeface="Lato"/>
                <a:cs typeface="Lato"/>
                <a:sym typeface="Lato"/>
              </a:rPr>
              <a:t>, we have expertise in:</a:t>
            </a:r>
          </a:p>
          <a:p>
            <a:endParaRPr lang="en-US" sz="1050" dirty="0">
              <a:solidFill>
                <a:srgbClr val="595959"/>
              </a:solidFill>
              <a:latin typeface="Lato"/>
              <a:ea typeface="Lato"/>
              <a:cs typeface="Lato"/>
              <a:sym typeface="Lato"/>
            </a:endParaRPr>
          </a:p>
          <a:p>
            <a:pPr marL="171450" indent="-171450">
              <a:buSzPts val="1100"/>
              <a:buFont typeface="Arial" panose="020B0604020202020204" pitchFamily="34" charset="0"/>
              <a:buChar char="•"/>
            </a:pPr>
            <a:r>
              <a:rPr lang="en-US" sz="1050" dirty="0">
                <a:solidFill>
                  <a:srgbClr val="595959"/>
                </a:solidFill>
                <a:sym typeface="Lato"/>
              </a:rPr>
              <a:t>Supply chain </a:t>
            </a:r>
          </a:p>
          <a:p>
            <a:pPr marL="171450" indent="-171450">
              <a:lnSpc>
                <a:spcPct val="115000"/>
              </a:lnSpc>
              <a:buSzPts val="1100"/>
              <a:buFont typeface="Arial" panose="020B0604020202020204" pitchFamily="34" charset="0"/>
              <a:buChar char="•"/>
            </a:pPr>
            <a:r>
              <a:rPr lang="en-US" sz="1050" dirty="0">
                <a:solidFill>
                  <a:srgbClr val="595959"/>
                </a:solidFill>
                <a:sym typeface="Lato"/>
              </a:rPr>
              <a:t>Business process mapping and re-engineering</a:t>
            </a:r>
          </a:p>
          <a:p>
            <a:pPr marL="171450" indent="-171450">
              <a:lnSpc>
                <a:spcPct val="115000"/>
              </a:lnSpc>
              <a:buSzPts val="1100"/>
              <a:buFont typeface="Arial" panose="020B0604020202020204" pitchFamily="34" charset="0"/>
              <a:buChar char="•"/>
            </a:pPr>
            <a:r>
              <a:rPr lang="en-US" sz="1050" dirty="0">
                <a:solidFill>
                  <a:srgbClr val="595959"/>
                </a:solidFill>
                <a:sym typeface="Lato"/>
              </a:rPr>
              <a:t>Information systems design, development and deployment</a:t>
            </a:r>
          </a:p>
          <a:p>
            <a:pPr marL="171450" indent="-171450">
              <a:lnSpc>
                <a:spcPct val="115000"/>
              </a:lnSpc>
              <a:buSzPts val="1100"/>
              <a:buFont typeface="Arial" panose="020B0604020202020204" pitchFamily="34" charset="0"/>
              <a:buChar char="•"/>
            </a:pPr>
            <a:r>
              <a:rPr lang="en-US" sz="1050" dirty="0">
                <a:solidFill>
                  <a:srgbClr val="595959"/>
                </a:solidFill>
                <a:sym typeface="Lato"/>
              </a:rPr>
              <a:t>Project Management of software development or deployment</a:t>
            </a:r>
          </a:p>
          <a:p>
            <a:pPr marL="171450" indent="-171450">
              <a:lnSpc>
                <a:spcPct val="115000"/>
              </a:lnSpc>
              <a:buSzPts val="1100"/>
              <a:buFont typeface="Arial" panose="020B0604020202020204" pitchFamily="34" charset="0"/>
              <a:buChar char="•"/>
            </a:pPr>
            <a:r>
              <a:rPr lang="en-US" sz="1050" dirty="0">
                <a:solidFill>
                  <a:srgbClr val="595959"/>
                </a:solidFill>
                <a:sym typeface="Lato"/>
              </a:rPr>
              <a:t>Interoperability</a:t>
            </a:r>
          </a:p>
        </p:txBody>
      </p:sp>
      <p:pic>
        <p:nvPicPr>
          <p:cNvPr id="8" name="Picture 7">
            <a:extLst>
              <a:ext uri="{FF2B5EF4-FFF2-40B4-BE49-F238E27FC236}">
                <a16:creationId xmlns:a16="http://schemas.microsoft.com/office/drawing/2014/main" id="{704F830E-F66A-5A46-9F89-86DD25EFA519}"/>
              </a:ext>
            </a:extLst>
          </p:cNvPr>
          <p:cNvPicPr>
            <a:picLocks noChangeAspect="1"/>
          </p:cNvPicPr>
          <p:nvPr/>
        </p:nvPicPr>
        <p:blipFill>
          <a:blip r:embed="rId3"/>
          <a:stretch>
            <a:fillRect/>
          </a:stretch>
        </p:blipFill>
        <p:spPr>
          <a:xfrm>
            <a:off x="176843" y="151224"/>
            <a:ext cx="1126390" cy="602243"/>
          </a:xfrm>
          <a:prstGeom prst="rect">
            <a:avLst/>
          </a:prstGeom>
        </p:spPr>
      </p:pic>
      <p:sp>
        <p:nvSpPr>
          <p:cNvPr id="9" name="Google Shape;175;p27">
            <a:extLst>
              <a:ext uri="{FF2B5EF4-FFF2-40B4-BE49-F238E27FC236}">
                <a16:creationId xmlns:a16="http://schemas.microsoft.com/office/drawing/2014/main" id="{6110A482-5ECB-614C-BF6A-F27737D490D4}"/>
              </a:ext>
            </a:extLst>
          </p:cNvPr>
          <p:cNvSpPr txBox="1">
            <a:spLocks/>
          </p:cNvSpPr>
          <p:nvPr/>
        </p:nvSpPr>
        <p:spPr>
          <a:xfrm>
            <a:off x="1092217" y="69890"/>
            <a:ext cx="4939675" cy="802500"/>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0" marR="0" lvl="0" indent="0" algn="l" rtl="0">
              <a:lnSpc>
                <a:spcPct val="103333"/>
              </a:lnSpc>
              <a:spcBef>
                <a:spcPts val="0"/>
              </a:spcBef>
              <a:spcAft>
                <a:spcPts val="0"/>
              </a:spcAft>
              <a:buClr>
                <a:schemeClr val="lt1"/>
              </a:buClr>
              <a:buSzPts val="1400"/>
              <a:buFont typeface="Trebuchet MS"/>
              <a:buNone/>
              <a:defRPr sz="2700" b="0" i="0" u="none" strike="noStrike" cap="none">
                <a:solidFill>
                  <a:schemeClr val="lt1"/>
                </a:solidFill>
                <a:latin typeface="Trebuchet MS"/>
                <a:ea typeface="Trebuchet MS"/>
                <a:cs typeface="Trebuchet MS"/>
                <a:sym typeface="Trebuchet MS"/>
              </a:defRPr>
            </a:lvl1pPr>
            <a:lvl2pPr marR="0" lvl="1"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pPr algn="ctr"/>
            <a:r>
              <a:rPr lang="en-GB" sz="2800" dirty="0"/>
              <a:t>Key Expertise</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9319" y="90668"/>
            <a:ext cx="649754" cy="701301"/>
          </a:xfrm>
          <a:prstGeom prst="rect">
            <a:avLst/>
          </a:prstGeom>
        </p:spPr>
      </p:pic>
    </p:spTree>
    <p:extLst>
      <p:ext uri="{BB962C8B-B14F-4D97-AF65-F5344CB8AC3E}">
        <p14:creationId xmlns:p14="http://schemas.microsoft.com/office/powerpoint/2010/main" val="37249599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6"/>
          <p:cNvSpPr txBox="1">
            <a:spLocks noGrp="1"/>
          </p:cNvSpPr>
          <p:nvPr>
            <p:ph type="sldNum" idx="12"/>
          </p:nvPr>
        </p:nvSpPr>
        <p:spPr>
          <a:xfrm>
            <a:off x="6118955" y="4770662"/>
            <a:ext cx="543150" cy="273825"/>
          </a:xfrm>
          <a:prstGeom prst="rect">
            <a:avLst/>
          </a:prstGeom>
          <a:noFill/>
          <a:ln>
            <a:noFill/>
          </a:ln>
        </p:spPr>
        <p:txBody>
          <a:bodyPr spcFirstLastPara="1" wrap="square" lIns="68569" tIns="34275" rIns="68569" bIns="34275" anchor="ctr" anchorCtr="0">
            <a:noAutofit/>
          </a:bodyPr>
          <a:lstStyle/>
          <a:p>
            <a:fld id="{00000000-1234-1234-1234-123412341234}" type="slidenum">
              <a:rPr lang="en-US"/>
              <a:pPr/>
              <a:t>4</a:t>
            </a:fld>
            <a:endParaRPr/>
          </a:p>
        </p:txBody>
      </p:sp>
      <p:graphicFrame>
        <p:nvGraphicFramePr>
          <p:cNvPr id="125" name="Google Shape;125;p16"/>
          <p:cNvGraphicFramePr/>
          <p:nvPr>
            <p:extLst>
              <p:ext uri="{D42A27DB-BD31-4B8C-83A1-F6EECF244321}">
                <p14:modId xmlns:p14="http://schemas.microsoft.com/office/powerpoint/2010/main" val="4113407737"/>
              </p:ext>
            </p:extLst>
          </p:nvPr>
        </p:nvGraphicFramePr>
        <p:xfrm>
          <a:off x="199704" y="1018309"/>
          <a:ext cx="6458588" cy="3417214"/>
        </p:xfrm>
        <a:graphic>
          <a:graphicData uri="http://schemas.openxmlformats.org/drawingml/2006/table">
            <a:tbl>
              <a:tblPr firstRow="1" bandRow="1">
                <a:noFill/>
              </a:tblPr>
              <a:tblGrid>
                <a:gridCol w="1415963">
                  <a:extLst>
                    <a:ext uri="{9D8B030D-6E8A-4147-A177-3AD203B41FA5}">
                      <a16:colId xmlns:a16="http://schemas.microsoft.com/office/drawing/2014/main" val="20000"/>
                    </a:ext>
                  </a:extLst>
                </a:gridCol>
                <a:gridCol w="5042625">
                  <a:extLst>
                    <a:ext uri="{9D8B030D-6E8A-4147-A177-3AD203B41FA5}">
                      <a16:colId xmlns:a16="http://schemas.microsoft.com/office/drawing/2014/main" val="20001"/>
                    </a:ext>
                  </a:extLst>
                </a:gridCol>
              </a:tblGrid>
              <a:tr h="1169306">
                <a:tc>
                  <a:txBody>
                    <a:bodyPr/>
                    <a:lstStyle/>
                    <a:p>
                      <a:pPr marL="0" marR="0" lvl="0" indent="0" algn="ctr" rtl="0">
                        <a:lnSpc>
                          <a:spcPct val="100000"/>
                        </a:lnSpc>
                        <a:spcBef>
                          <a:spcPts val="0"/>
                        </a:spcBef>
                        <a:spcAft>
                          <a:spcPts val="0"/>
                        </a:spcAft>
                        <a:buNone/>
                      </a:pPr>
                      <a:r>
                        <a:rPr lang="en-US" sz="1500" b="1" u="none" strike="noStrike" cap="none" dirty="0">
                          <a:solidFill>
                            <a:srgbClr val="F2F2F2"/>
                          </a:solidFill>
                        </a:rPr>
                        <a:t>Trusted Partners</a:t>
                      </a:r>
                    </a:p>
                    <a:p>
                      <a:pPr marL="0" marR="0" lvl="0" indent="0" algn="ctr" rtl="0">
                        <a:lnSpc>
                          <a:spcPct val="100000"/>
                        </a:lnSpc>
                        <a:spcBef>
                          <a:spcPts val="0"/>
                        </a:spcBef>
                        <a:spcAft>
                          <a:spcPts val="0"/>
                        </a:spcAft>
                        <a:buNone/>
                      </a:pPr>
                      <a:r>
                        <a:rPr lang="en-US" sz="1100" b="1" u="none" strike="noStrike" cap="none" dirty="0">
                          <a:solidFill>
                            <a:srgbClr val="F2F2F2"/>
                          </a:solidFill>
                        </a:rPr>
                        <a:t> </a:t>
                      </a:r>
                      <a:endParaRPr sz="1100" b="1" u="none" strike="noStrike" cap="none" dirty="0">
                        <a:solidFill>
                          <a:srgbClr val="F2F2F2"/>
                        </a:solidFill>
                      </a:endParaRPr>
                    </a:p>
                  </a:txBody>
                  <a:tcPr marL="68588" marR="68588" marT="34294" marB="34294" anchor="ctr">
                    <a:lnL w="76200" cap="flat" cmpd="sng">
                      <a:solidFill>
                        <a:srgbClr val="F0F0F0"/>
                      </a:solidFill>
                      <a:prstDash val="solid"/>
                      <a:round/>
                      <a:headEnd type="none" w="sm" len="sm"/>
                      <a:tailEnd type="none" w="sm" len="sm"/>
                    </a:lnL>
                    <a:lnR w="76200" cap="flat" cmpd="sng" algn="ctr">
                      <a:solidFill>
                        <a:srgbClr val="F0F0F0"/>
                      </a:solidFill>
                      <a:prstDash val="solid"/>
                      <a:round/>
                      <a:headEnd type="none" w="sm" len="sm"/>
                      <a:tailEnd type="none" w="sm" len="sm"/>
                    </a:lnR>
                    <a:lnT w="76200" cap="flat" cmpd="sng">
                      <a:solidFill>
                        <a:srgbClr val="F0F0F0"/>
                      </a:solidFill>
                      <a:prstDash val="solid"/>
                      <a:round/>
                      <a:headEnd type="none" w="sm" len="sm"/>
                      <a:tailEnd type="none" w="sm" len="sm"/>
                    </a:lnT>
                    <a:lnB w="76200" cap="flat" cmpd="sng">
                      <a:solidFill>
                        <a:srgbClr val="F0F0F0"/>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0"/>
                        </a:spcAft>
                        <a:buNone/>
                      </a:pPr>
                      <a:endParaRPr sz="1100" u="none" strike="noStrike" cap="none" dirty="0"/>
                    </a:p>
                  </a:txBody>
                  <a:tcPr marL="68588" marR="68588" marT="34294" marB="34294">
                    <a:lnL w="76200" cap="flat" cmpd="sng" algn="ctr">
                      <a:solidFill>
                        <a:srgbClr val="F0F0F0"/>
                      </a:solidFill>
                      <a:prstDash val="solid"/>
                      <a:round/>
                      <a:headEnd type="none" w="sm" len="sm"/>
                      <a:tailEnd type="none" w="sm" len="sm"/>
                    </a:lnL>
                    <a:lnR w="76200" cap="flat" cmpd="sng">
                      <a:solidFill>
                        <a:srgbClr val="F0F0F0"/>
                      </a:solidFill>
                      <a:prstDash val="solid"/>
                      <a:round/>
                      <a:headEnd type="none" w="sm" len="sm"/>
                      <a:tailEnd type="none" w="sm" len="sm"/>
                    </a:lnR>
                    <a:lnT w="76200" cap="flat" cmpd="sng">
                      <a:solidFill>
                        <a:srgbClr val="F0F0F0"/>
                      </a:solidFill>
                      <a:prstDash val="solid"/>
                      <a:round/>
                      <a:headEnd type="none" w="sm" len="sm"/>
                      <a:tailEnd type="none" w="sm" len="sm"/>
                    </a:lnT>
                    <a:lnB w="76200" cap="flat" cmpd="sng">
                      <a:solidFill>
                        <a:srgbClr val="F0F0F0"/>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013972">
                <a:tc>
                  <a:txBody>
                    <a:bodyPr/>
                    <a:lstStyle/>
                    <a:p>
                      <a:pPr marL="0" marR="0" lvl="0" indent="0" algn="ctr" rtl="0">
                        <a:lnSpc>
                          <a:spcPct val="100000"/>
                        </a:lnSpc>
                        <a:spcBef>
                          <a:spcPts val="0"/>
                        </a:spcBef>
                        <a:spcAft>
                          <a:spcPts val="0"/>
                        </a:spcAft>
                        <a:buNone/>
                      </a:pPr>
                      <a:r>
                        <a:rPr lang="en-US" sz="1500" b="1" u="none" strike="noStrike" cap="none" dirty="0">
                          <a:solidFill>
                            <a:srgbClr val="F2F2F2"/>
                          </a:solidFill>
                        </a:rPr>
                        <a:t>Community Members</a:t>
                      </a:r>
                      <a:endParaRPr sz="1500" b="1" u="none" strike="noStrike" cap="none" dirty="0">
                        <a:solidFill>
                          <a:srgbClr val="F2F2F2"/>
                        </a:solidFill>
                      </a:endParaRPr>
                    </a:p>
                  </a:txBody>
                  <a:tcPr marL="68588" marR="68588" marT="34294" marB="34294" anchor="ctr">
                    <a:lnL w="76200" cap="flat" cmpd="sng">
                      <a:solidFill>
                        <a:srgbClr val="F0F0F0"/>
                      </a:solidFill>
                      <a:prstDash val="solid"/>
                      <a:round/>
                      <a:headEnd type="none" w="sm" len="sm"/>
                      <a:tailEnd type="none" w="sm" len="sm"/>
                    </a:lnL>
                    <a:lnR w="76200" cap="flat" cmpd="sng">
                      <a:solidFill>
                        <a:srgbClr val="F0F0F0"/>
                      </a:solidFill>
                      <a:prstDash val="solid"/>
                      <a:round/>
                      <a:headEnd type="none" w="sm" len="sm"/>
                      <a:tailEnd type="none" w="sm" len="sm"/>
                    </a:lnR>
                    <a:lnT w="76200" cap="flat" cmpd="sng">
                      <a:solidFill>
                        <a:srgbClr val="F0F0F0"/>
                      </a:solidFill>
                      <a:prstDash val="solid"/>
                      <a:round/>
                      <a:headEnd type="none" w="sm" len="sm"/>
                      <a:tailEnd type="none" w="sm" len="sm"/>
                    </a:lnT>
                    <a:lnB w="76200" cap="flat" cmpd="sng">
                      <a:solidFill>
                        <a:srgbClr val="F0F0F0"/>
                      </a:solidFill>
                      <a:prstDash val="solid"/>
                      <a:round/>
                      <a:headEnd type="none" w="sm" len="sm"/>
                      <a:tailEnd type="none" w="sm" len="sm"/>
                    </a:lnB>
                    <a:solidFill>
                      <a:srgbClr val="B0B0B0"/>
                    </a:solidFill>
                  </a:tcPr>
                </a:tc>
                <a:tc>
                  <a:txBody>
                    <a:bodyPr/>
                    <a:lstStyle/>
                    <a:p>
                      <a:pPr marL="0" marR="0" lvl="0" indent="0" algn="l" rtl="0">
                        <a:lnSpc>
                          <a:spcPct val="100000"/>
                        </a:lnSpc>
                        <a:spcBef>
                          <a:spcPts val="0"/>
                        </a:spcBef>
                        <a:spcAft>
                          <a:spcPts val="0"/>
                        </a:spcAft>
                        <a:buNone/>
                      </a:pPr>
                      <a:endParaRPr lang="en-US" sz="1100" u="none" strike="noStrike" cap="none" dirty="0"/>
                    </a:p>
                    <a:p>
                      <a:pPr marL="0" marR="0" lvl="0" indent="0" algn="l" rtl="0">
                        <a:lnSpc>
                          <a:spcPct val="100000"/>
                        </a:lnSpc>
                        <a:spcBef>
                          <a:spcPts val="0"/>
                        </a:spcBef>
                        <a:spcAft>
                          <a:spcPts val="0"/>
                        </a:spcAft>
                        <a:buNone/>
                      </a:pPr>
                      <a:endParaRPr lang="en-US" sz="1100" u="none" strike="noStrike" cap="none" dirty="0"/>
                    </a:p>
                    <a:p>
                      <a:pPr marL="0" marR="0" lvl="0" indent="0" algn="l" rtl="0">
                        <a:lnSpc>
                          <a:spcPct val="100000"/>
                        </a:lnSpc>
                        <a:spcBef>
                          <a:spcPts val="0"/>
                        </a:spcBef>
                        <a:spcAft>
                          <a:spcPts val="0"/>
                        </a:spcAft>
                        <a:buNone/>
                      </a:pPr>
                      <a:endParaRPr lang="en-US" sz="1100" u="none" strike="noStrike" cap="none" dirty="0"/>
                    </a:p>
                    <a:p>
                      <a:pPr marL="0" marR="0" lvl="0" indent="0" algn="l" rtl="0">
                        <a:lnSpc>
                          <a:spcPct val="100000"/>
                        </a:lnSpc>
                        <a:spcBef>
                          <a:spcPts val="0"/>
                        </a:spcBef>
                        <a:spcAft>
                          <a:spcPts val="0"/>
                        </a:spcAft>
                        <a:buNone/>
                      </a:pPr>
                      <a:endParaRPr lang="en-US" sz="1100" u="none" strike="noStrike" cap="none" dirty="0"/>
                    </a:p>
                    <a:p>
                      <a:pPr marL="0" marR="0" lvl="0" indent="0" algn="l" rtl="0">
                        <a:lnSpc>
                          <a:spcPct val="100000"/>
                        </a:lnSpc>
                        <a:spcBef>
                          <a:spcPts val="0"/>
                        </a:spcBef>
                        <a:spcAft>
                          <a:spcPts val="0"/>
                        </a:spcAft>
                        <a:buNone/>
                      </a:pPr>
                      <a:endParaRPr lang="en-US" sz="1100" u="none" strike="noStrike" cap="none" dirty="0"/>
                    </a:p>
                    <a:p>
                      <a:pPr marL="0" marR="0" lvl="0" indent="0" algn="l" rtl="0">
                        <a:lnSpc>
                          <a:spcPct val="100000"/>
                        </a:lnSpc>
                        <a:spcBef>
                          <a:spcPts val="0"/>
                        </a:spcBef>
                        <a:spcAft>
                          <a:spcPts val="0"/>
                        </a:spcAft>
                        <a:buNone/>
                      </a:pPr>
                      <a:endParaRPr lang="en-US" sz="1100" u="none" strike="noStrike" cap="none" dirty="0"/>
                    </a:p>
                    <a:p>
                      <a:pPr marL="0" marR="0" lvl="0" indent="0" algn="l" rtl="0">
                        <a:lnSpc>
                          <a:spcPct val="100000"/>
                        </a:lnSpc>
                        <a:spcBef>
                          <a:spcPts val="0"/>
                        </a:spcBef>
                        <a:spcAft>
                          <a:spcPts val="0"/>
                        </a:spcAft>
                        <a:buNone/>
                      </a:pPr>
                      <a:endParaRPr lang="en-US" sz="1100" u="none" strike="noStrike" cap="none" dirty="0"/>
                    </a:p>
                    <a:p>
                      <a:pPr marL="0" marR="0" lvl="0" indent="0" algn="l" rtl="0">
                        <a:lnSpc>
                          <a:spcPct val="100000"/>
                        </a:lnSpc>
                        <a:spcBef>
                          <a:spcPts val="0"/>
                        </a:spcBef>
                        <a:spcAft>
                          <a:spcPts val="0"/>
                        </a:spcAft>
                        <a:buNone/>
                      </a:pPr>
                      <a:endParaRPr lang="en-US" sz="1100" u="none" strike="noStrike" cap="none" dirty="0"/>
                    </a:p>
                    <a:p>
                      <a:pPr marL="0" marR="0" lvl="0" indent="0" algn="l" rtl="0">
                        <a:lnSpc>
                          <a:spcPct val="100000"/>
                        </a:lnSpc>
                        <a:spcBef>
                          <a:spcPts val="0"/>
                        </a:spcBef>
                        <a:spcAft>
                          <a:spcPts val="0"/>
                        </a:spcAft>
                        <a:buNone/>
                      </a:pPr>
                      <a:endParaRPr lang="en-US" sz="1100" u="none" strike="noStrike" cap="none" dirty="0"/>
                    </a:p>
                    <a:p>
                      <a:pPr marL="0" marR="0" lvl="0" indent="0" algn="l" rtl="0">
                        <a:lnSpc>
                          <a:spcPct val="100000"/>
                        </a:lnSpc>
                        <a:spcBef>
                          <a:spcPts val="0"/>
                        </a:spcBef>
                        <a:spcAft>
                          <a:spcPts val="0"/>
                        </a:spcAft>
                        <a:buNone/>
                      </a:pPr>
                      <a:endParaRPr lang="en-US" sz="1100" u="none" strike="noStrike" cap="none" dirty="0"/>
                    </a:p>
                    <a:p>
                      <a:pPr marL="0" marR="0" lvl="0" indent="0" algn="l" rtl="0">
                        <a:lnSpc>
                          <a:spcPct val="100000"/>
                        </a:lnSpc>
                        <a:spcBef>
                          <a:spcPts val="0"/>
                        </a:spcBef>
                        <a:spcAft>
                          <a:spcPts val="0"/>
                        </a:spcAft>
                        <a:buNone/>
                      </a:pPr>
                      <a:endParaRPr lang="en-US" sz="1100" u="none" strike="noStrike" cap="none" dirty="0"/>
                    </a:p>
                    <a:p>
                      <a:pPr marL="0" marR="0" lvl="0" indent="0" algn="l" rtl="0">
                        <a:lnSpc>
                          <a:spcPct val="100000"/>
                        </a:lnSpc>
                        <a:spcBef>
                          <a:spcPts val="0"/>
                        </a:spcBef>
                        <a:spcAft>
                          <a:spcPts val="0"/>
                        </a:spcAft>
                        <a:buNone/>
                      </a:pPr>
                      <a:endParaRPr lang="en-US" sz="1100" u="none" strike="noStrike" cap="none" dirty="0"/>
                    </a:p>
                    <a:p>
                      <a:pPr marL="0" marR="0" lvl="0" indent="0" algn="l" rtl="0">
                        <a:lnSpc>
                          <a:spcPct val="100000"/>
                        </a:lnSpc>
                        <a:spcBef>
                          <a:spcPts val="0"/>
                        </a:spcBef>
                        <a:spcAft>
                          <a:spcPts val="0"/>
                        </a:spcAft>
                        <a:buNone/>
                      </a:pPr>
                      <a:endParaRPr sz="1100" u="none" strike="noStrike" cap="none" dirty="0"/>
                    </a:p>
                  </a:txBody>
                  <a:tcPr marL="68588" marR="68588" marT="34294" marB="34294">
                    <a:lnL w="76200" cap="flat" cmpd="sng">
                      <a:solidFill>
                        <a:srgbClr val="F0F0F0"/>
                      </a:solidFill>
                      <a:prstDash val="solid"/>
                      <a:round/>
                      <a:headEnd type="none" w="sm" len="sm"/>
                      <a:tailEnd type="none" w="sm" len="sm"/>
                    </a:lnL>
                    <a:lnR w="76200" cap="flat" cmpd="sng">
                      <a:solidFill>
                        <a:srgbClr val="F0F0F0"/>
                      </a:solidFill>
                      <a:prstDash val="solid"/>
                      <a:round/>
                      <a:headEnd type="none" w="sm" len="sm"/>
                      <a:tailEnd type="none" w="sm" len="sm"/>
                    </a:lnR>
                    <a:lnT w="76200" cap="flat" cmpd="sng">
                      <a:solidFill>
                        <a:srgbClr val="F0F0F0"/>
                      </a:solidFill>
                      <a:prstDash val="solid"/>
                      <a:round/>
                      <a:headEnd type="none" w="sm" len="sm"/>
                      <a:tailEnd type="none" w="sm" len="sm"/>
                    </a:lnT>
                    <a:lnB w="76200" cap="flat" cmpd="sng">
                      <a:solidFill>
                        <a:srgbClr val="F0F0F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bl>
          </a:graphicData>
        </a:graphic>
      </p:graphicFrame>
      <p:pic>
        <p:nvPicPr>
          <p:cNvPr id="127" name="Google Shape;127;p16" descr="Gavi logo_UK.jpg"/>
          <p:cNvPicPr preferRelativeResize="0"/>
          <p:nvPr/>
        </p:nvPicPr>
        <p:blipFill rotWithShape="1">
          <a:blip r:embed="rId3">
            <a:alphaModFix/>
          </a:blip>
          <a:srcRect/>
          <a:stretch/>
        </p:blipFill>
        <p:spPr>
          <a:xfrm>
            <a:off x="5107567" y="3708890"/>
            <a:ext cx="1268794" cy="626531"/>
          </a:xfrm>
          <a:prstGeom prst="rect">
            <a:avLst/>
          </a:prstGeom>
          <a:noFill/>
          <a:ln>
            <a:noFill/>
          </a:ln>
        </p:spPr>
      </p:pic>
      <p:pic>
        <p:nvPicPr>
          <p:cNvPr id="128" name="Google Shape;128;p16" descr="LSC_LOGO.jpg"/>
          <p:cNvPicPr preferRelativeResize="0"/>
          <p:nvPr/>
        </p:nvPicPr>
        <p:blipFill rotWithShape="1">
          <a:blip r:embed="rId4">
            <a:alphaModFix/>
          </a:blip>
          <a:srcRect/>
          <a:stretch/>
        </p:blipFill>
        <p:spPr>
          <a:xfrm>
            <a:off x="3448811" y="3801702"/>
            <a:ext cx="1336856" cy="533719"/>
          </a:xfrm>
          <a:prstGeom prst="rect">
            <a:avLst/>
          </a:prstGeom>
          <a:noFill/>
          <a:ln>
            <a:noFill/>
          </a:ln>
        </p:spPr>
      </p:pic>
      <p:pic>
        <p:nvPicPr>
          <p:cNvPr id="129" name="Google Shape;129;p16" descr="Rockefeller.jpg"/>
          <p:cNvPicPr preferRelativeResize="0"/>
          <p:nvPr/>
        </p:nvPicPr>
        <p:blipFill rotWithShape="1">
          <a:blip r:embed="rId5">
            <a:alphaModFix/>
          </a:blip>
          <a:srcRect/>
          <a:stretch/>
        </p:blipFill>
        <p:spPr>
          <a:xfrm>
            <a:off x="5327972" y="3357613"/>
            <a:ext cx="1212638" cy="320396"/>
          </a:xfrm>
          <a:prstGeom prst="rect">
            <a:avLst/>
          </a:prstGeom>
          <a:noFill/>
          <a:ln>
            <a:noFill/>
          </a:ln>
        </p:spPr>
      </p:pic>
      <p:pic>
        <p:nvPicPr>
          <p:cNvPr id="130" name="Google Shape;130;p16" descr="PEPFAR logo brandmark.JPG"/>
          <p:cNvPicPr preferRelativeResize="0"/>
          <p:nvPr/>
        </p:nvPicPr>
        <p:blipFill rotWithShape="1">
          <a:blip r:embed="rId6">
            <a:alphaModFix/>
          </a:blip>
          <a:srcRect/>
          <a:stretch/>
        </p:blipFill>
        <p:spPr>
          <a:xfrm>
            <a:off x="1802670" y="3854242"/>
            <a:ext cx="1336852" cy="483581"/>
          </a:xfrm>
          <a:prstGeom prst="rect">
            <a:avLst/>
          </a:prstGeom>
          <a:noFill/>
          <a:ln>
            <a:noFill/>
          </a:ln>
        </p:spPr>
      </p:pic>
      <p:pic>
        <p:nvPicPr>
          <p:cNvPr id="131" name="Google Shape;131;p16" descr="USAID.png"/>
          <p:cNvPicPr preferRelativeResize="0"/>
          <p:nvPr/>
        </p:nvPicPr>
        <p:blipFill rotWithShape="1">
          <a:blip r:embed="rId7">
            <a:alphaModFix/>
          </a:blip>
          <a:srcRect/>
          <a:stretch/>
        </p:blipFill>
        <p:spPr>
          <a:xfrm>
            <a:off x="2988461" y="3278465"/>
            <a:ext cx="1268794" cy="420281"/>
          </a:xfrm>
          <a:prstGeom prst="rect">
            <a:avLst/>
          </a:prstGeom>
          <a:noFill/>
          <a:ln>
            <a:noFill/>
          </a:ln>
        </p:spPr>
      </p:pic>
      <p:pic>
        <p:nvPicPr>
          <p:cNvPr id="132" name="Google Shape;132;p16" descr="Bill &amp; Melinda Gates Foundation.png"/>
          <p:cNvPicPr preferRelativeResize="0"/>
          <p:nvPr/>
        </p:nvPicPr>
        <p:blipFill rotWithShape="1">
          <a:blip r:embed="rId8">
            <a:alphaModFix/>
          </a:blip>
          <a:srcRect/>
          <a:stretch/>
        </p:blipFill>
        <p:spPr>
          <a:xfrm>
            <a:off x="1666136" y="3390252"/>
            <a:ext cx="1300031" cy="257305"/>
          </a:xfrm>
          <a:prstGeom prst="rect">
            <a:avLst/>
          </a:prstGeom>
          <a:noFill/>
          <a:ln>
            <a:noFill/>
          </a:ln>
        </p:spPr>
      </p:pic>
      <p:pic>
        <p:nvPicPr>
          <p:cNvPr id="133" name="Google Shape;133;p16" descr="Chemonics_RGB_Horizontal_NoTagline.png"/>
          <p:cNvPicPr preferRelativeResize="0"/>
          <p:nvPr/>
        </p:nvPicPr>
        <p:blipFill rotWithShape="1">
          <a:blip r:embed="rId9">
            <a:alphaModFix/>
          </a:blip>
          <a:srcRect/>
          <a:stretch/>
        </p:blipFill>
        <p:spPr>
          <a:xfrm>
            <a:off x="2843357" y="2816095"/>
            <a:ext cx="1283206" cy="433407"/>
          </a:xfrm>
          <a:prstGeom prst="rect">
            <a:avLst/>
          </a:prstGeom>
          <a:noFill/>
          <a:ln>
            <a:noFill/>
          </a:ln>
        </p:spPr>
      </p:pic>
      <p:pic>
        <p:nvPicPr>
          <p:cNvPr id="134" name="Google Shape;134;p16" descr="John Snow, Inc..png"/>
          <p:cNvPicPr preferRelativeResize="0"/>
          <p:nvPr/>
        </p:nvPicPr>
        <p:blipFill rotWithShape="1">
          <a:blip r:embed="rId10">
            <a:alphaModFix/>
          </a:blip>
          <a:srcRect/>
          <a:stretch/>
        </p:blipFill>
        <p:spPr>
          <a:xfrm>
            <a:off x="1937694" y="1143150"/>
            <a:ext cx="759338" cy="445843"/>
          </a:xfrm>
          <a:prstGeom prst="rect">
            <a:avLst/>
          </a:prstGeom>
          <a:noFill/>
          <a:ln>
            <a:noFill/>
          </a:ln>
        </p:spPr>
      </p:pic>
      <p:pic>
        <p:nvPicPr>
          <p:cNvPr id="135" name="Google Shape;135;p16" descr="CHAI.png"/>
          <p:cNvPicPr preferRelativeResize="0"/>
          <p:nvPr/>
        </p:nvPicPr>
        <p:blipFill rotWithShape="1">
          <a:blip r:embed="rId11">
            <a:alphaModFix/>
          </a:blip>
          <a:srcRect/>
          <a:stretch/>
        </p:blipFill>
        <p:spPr>
          <a:xfrm>
            <a:off x="4967661" y="1189015"/>
            <a:ext cx="1077431" cy="436676"/>
          </a:xfrm>
          <a:prstGeom prst="rect">
            <a:avLst/>
          </a:prstGeom>
          <a:noFill/>
          <a:ln>
            <a:noFill/>
          </a:ln>
        </p:spPr>
      </p:pic>
      <p:pic>
        <p:nvPicPr>
          <p:cNvPr id="136" name="Google Shape;136;p16" descr="VillageReachLOGO MAIN PNG.png"/>
          <p:cNvPicPr preferRelativeResize="0"/>
          <p:nvPr/>
        </p:nvPicPr>
        <p:blipFill rotWithShape="1">
          <a:blip r:embed="rId12">
            <a:alphaModFix/>
          </a:blip>
          <a:srcRect/>
          <a:stretch/>
        </p:blipFill>
        <p:spPr>
          <a:xfrm>
            <a:off x="3015814" y="1200699"/>
            <a:ext cx="1609913" cy="360080"/>
          </a:xfrm>
          <a:prstGeom prst="rect">
            <a:avLst/>
          </a:prstGeom>
          <a:noFill/>
          <a:ln>
            <a:noFill/>
          </a:ln>
        </p:spPr>
      </p:pic>
      <p:pic>
        <p:nvPicPr>
          <p:cNvPr id="137" name="Google Shape;137;p16" descr="PATH.png"/>
          <p:cNvPicPr preferRelativeResize="0"/>
          <p:nvPr/>
        </p:nvPicPr>
        <p:blipFill rotWithShape="1">
          <a:blip r:embed="rId13">
            <a:alphaModFix/>
          </a:blip>
          <a:srcRect/>
          <a:stretch/>
        </p:blipFill>
        <p:spPr>
          <a:xfrm>
            <a:off x="1722482" y="2835185"/>
            <a:ext cx="1146066" cy="383231"/>
          </a:xfrm>
          <a:prstGeom prst="rect">
            <a:avLst/>
          </a:prstGeom>
          <a:noFill/>
          <a:ln>
            <a:noFill/>
          </a:ln>
        </p:spPr>
      </p:pic>
      <p:pic>
        <p:nvPicPr>
          <p:cNvPr id="138" name="Google Shape;138;p16" descr="Nexleaf_Analytics_logo-(clear_bg_300dpi).png"/>
          <p:cNvPicPr preferRelativeResize="0"/>
          <p:nvPr/>
        </p:nvPicPr>
        <p:blipFill rotWithShape="1">
          <a:blip r:embed="rId14">
            <a:alphaModFix/>
          </a:blip>
          <a:srcRect/>
          <a:stretch/>
        </p:blipFill>
        <p:spPr>
          <a:xfrm>
            <a:off x="2938533" y="2333066"/>
            <a:ext cx="1040210" cy="353808"/>
          </a:xfrm>
          <a:prstGeom prst="rect">
            <a:avLst/>
          </a:prstGeom>
          <a:noFill/>
          <a:ln>
            <a:noFill/>
          </a:ln>
        </p:spPr>
      </p:pic>
      <p:pic>
        <p:nvPicPr>
          <p:cNvPr id="139" name="Google Shape;139;p16" descr="BrowserStack.png"/>
          <p:cNvPicPr preferRelativeResize="0"/>
          <p:nvPr/>
        </p:nvPicPr>
        <p:blipFill rotWithShape="1">
          <a:blip r:embed="rId15">
            <a:alphaModFix/>
          </a:blip>
          <a:srcRect/>
          <a:stretch/>
        </p:blipFill>
        <p:spPr>
          <a:xfrm>
            <a:off x="5033723" y="2777521"/>
            <a:ext cx="1544137" cy="526894"/>
          </a:xfrm>
          <a:prstGeom prst="rect">
            <a:avLst/>
          </a:prstGeom>
          <a:noFill/>
          <a:ln>
            <a:noFill/>
          </a:ln>
        </p:spPr>
      </p:pic>
      <p:pic>
        <p:nvPicPr>
          <p:cNvPr id="140" name="Google Shape;140;p16" descr="ThoughtWorks.png"/>
          <p:cNvPicPr preferRelativeResize="0"/>
          <p:nvPr/>
        </p:nvPicPr>
        <p:blipFill rotWithShape="1">
          <a:blip r:embed="rId16">
            <a:alphaModFix/>
          </a:blip>
          <a:srcRect/>
          <a:stretch/>
        </p:blipFill>
        <p:spPr>
          <a:xfrm>
            <a:off x="1717633" y="2454916"/>
            <a:ext cx="1121980" cy="177902"/>
          </a:xfrm>
          <a:prstGeom prst="rect">
            <a:avLst/>
          </a:prstGeom>
          <a:noFill/>
          <a:ln>
            <a:noFill/>
          </a:ln>
        </p:spPr>
      </p:pic>
      <p:pic>
        <p:nvPicPr>
          <p:cNvPr id="141" name="Google Shape;141;p16" descr="AMP 2012 new.jpg"/>
          <p:cNvPicPr preferRelativeResize="0"/>
          <p:nvPr/>
        </p:nvPicPr>
        <p:blipFill rotWithShape="1">
          <a:blip r:embed="rId17">
            <a:alphaModFix/>
          </a:blip>
          <a:srcRect/>
          <a:stretch/>
        </p:blipFill>
        <p:spPr>
          <a:xfrm>
            <a:off x="4156124" y="2822496"/>
            <a:ext cx="869663" cy="383231"/>
          </a:xfrm>
          <a:prstGeom prst="rect">
            <a:avLst/>
          </a:prstGeom>
          <a:noFill/>
          <a:ln>
            <a:noFill/>
          </a:ln>
        </p:spPr>
      </p:pic>
      <p:pic>
        <p:nvPicPr>
          <p:cNvPr id="142" name="Google Shape;142;p16" descr="BAO Systems.png"/>
          <p:cNvPicPr preferRelativeResize="0"/>
          <p:nvPr/>
        </p:nvPicPr>
        <p:blipFill rotWithShape="1">
          <a:blip r:embed="rId18">
            <a:alphaModFix/>
          </a:blip>
          <a:srcRect/>
          <a:stretch/>
        </p:blipFill>
        <p:spPr>
          <a:xfrm>
            <a:off x="5613796" y="2274601"/>
            <a:ext cx="898151" cy="420281"/>
          </a:xfrm>
          <a:prstGeom prst="rect">
            <a:avLst/>
          </a:prstGeom>
          <a:noFill/>
          <a:ln>
            <a:noFill/>
          </a:ln>
        </p:spPr>
      </p:pic>
      <p:pic>
        <p:nvPicPr>
          <p:cNvPr id="143" name="Google Shape;143;p16" descr="Soldevelo_logo_EPS_CMYK (1).png"/>
          <p:cNvPicPr preferRelativeResize="0"/>
          <p:nvPr/>
        </p:nvPicPr>
        <p:blipFill rotWithShape="1">
          <a:blip r:embed="rId19">
            <a:alphaModFix/>
          </a:blip>
          <a:srcRect/>
          <a:stretch/>
        </p:blipFill>
        <p:spPr>
          <a:xfrm>
            <a:off x="4475475" y="1692451"/>
            <a:ext cx="1330317" cy="321225"/>
          </a:xfrm>
          <a:prstGeom prst="rect">
            <a:avLst/>
          </a:prstGeom>
          <a:noFill/>
          <a:ln>
            <a:noFill/>
          </a:ln>
        </p:spPr>
      </p:pic>
      <p:sp>
        <p:nvSpPr>
          <p:cNvPr id="144" name="Google Shape;144;p16"/>
          <p:cNvSpPr txBox="1">
            <a:spLocks noGrp="1"/>
          </p:cNvSpPr>
          <p:nvPr>
            <p:ph type="title"/>
          </p:nvPr>
        </p:nvSpPr>
        <p:spPr>
          <a:xfrm>
            <a:off x="348583" y="51096"/>
            <a:ext cx="6509417" cy="802575"/>
          </a:xfrm>
          <a:prstGeom prst="rect">
            <a:avLst/>
          </a:prstGeom>
          <a:noFill/>
          <a:ln>
            <a:noFill/>
          </a:ln>
        </p:spPr>
        <p:txBody>
          <a:bodyPr spcFirstLastPara="1" wrap="square" lIns="68569" tIns="68569" rIns="68569" bIns="68569" anchor="ctr" anchorCtr="0">
            <a:noAutofit/>
          </a:bodyPr>
          <a:lstStyle/>
          <a:p>
            <a:r>
              <a:rPr lang="en-US" dirty="0"/>
              <a:t>OpenLMIS Initiative-Strength in numbers</a:t>
            </a:r>
            <a:endParaRPr dirty="0"/>
          </a:p>
        </p:txBody>
      </p:sp>
      <p:pic>
        <p:nvPicPr>
          <p:cNvPr id="145" name="Google Shape;145;p16"/>
          <p:cNvPicPr preferRelativeResize="0"/>
          <p:nvPr/>
        </p:nvPicPr>
        <p:blipFill>
          <a:blip r:embed="rId20">
            <a:alphaModFix/>
          </a:blip>
          <a:stretch>
            <a:fillRect/>
          </a:stretch>
        </p:blipFill>
        <p:spPr>
          <a:xfrm>
            <a:off x="3286411" y="1625691"/>
            <a:ext cx="869661" cy="383240"/>
          </a:xfrm>
          <a:prstGeom prst="rect">
            <a:avLst/>
          </a:prstGeom>
          <a:noFill/>
          <a:ln>
            <a:noFill/>
          </a:ln>
        </p:spPr>
      </p:pic>
      <p:pic>
        <p:nvPicPr>
          <p:cNvPr id="146" name="Google Shape;146;p16"/>
          <p:cNvPicPr preferRelativeResize="0"/>
          <p:nvPr/>
        </p:nvPicPr>
        <p:blipFill>
          <a:blip r:embed="rId21">
            <a:alphaModFix/>
          </a:blip>
          <a:stretch>
            <a:fillRect/>
          </a:stretch>
        </p:blipFill>
        <p:spPr>
          <a:xfrm>
            <a:off x="4521038" y="3300459"/>
            <a:ext cx="543149" cy="543149"/>
          </a:xfrm>
          <a:prstGeom prst="rect">
            <a:avLst/>
          </a:prstGeom>
          <a:noFill/>
          <a:ln>
            <a:noFill/>
          </a:ln>
        </p:spPr>
      </p:pic>
      <p:pic>
        <p:nvPicPr>
          <p:cNvPr id="147" name="Google Shape;147;p16"/>
          <p:cNvPicPr preferRelativeResize="0"/>
          <p:nvPr/>
        </p:nvPicPr>
        <p:blipFill>
          <a:blip r:embed="rId22">
            <a:alphaModFix/>
          </a:blip>
          <a:stretch>
            <a:fillRect/>
          </a:stretch>
        </p:blipFill>
        <p:spPr>
          <a:xfrm>
            <a:off x="4105741" y="2294300"/>
            <a:ext cx="1300031" cy="338518"/>
          </a:xfrm>
          <a:prstGeom prst="rect">
            <a:avLst/>
          </a:prstGeom>
          <a:noFill/>
          <a:ln>
            <a:noFill/>
          </a:ln>
        </p:spPr>
      </p:pic>
      <p:pic>
        <p:nvPicPr>
          <p:cNvPr id="148" name="Google Shape;148;p16"/>
          <p:cNvPicPr preferRelativeResize="0"/>
          <p:nvPr/>
        </p:nvPicPr>
        <p:blipFill>
          <a:blip r:embed="rId23">
            <a:alphaModFix/>
          </a:blip>
          <a:stretch>
            <a:fillRect/>
          </a:stretch>
        </p:blipFill>
        <p:spPr>
          <a:xfrm>
            <a:off x="1851415" y="1732131"/>
            <a:ext cx="1146056" cy="318701"/>
          </a:xfrm>
          <a:prstGeom prst="rect">
            <a:avLst/>
          </a:prstGeom>
          <a:noFill/>
          <a:ln>
            <a:noFill/>
          </a:ln>
        </p:spPr>
      </p:pic>
    </p:spTree>
    <p:extLst>
      <p:ext uri="{BB962C8B-B14F-4D97-AF65-F5344CB8AC3E}">
        <p14:creationId xmlns:p14="http://schemas.microsoft.com/office/powerpoint/2010/main" val="40681241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2" name="Google Shape;192;p29"/>
          <p:cNvSpPr txBox="1">
            <a:spLocks noGrp="1"/>
          </p:cNvSpPr>
          <p:nvPr>
            <p:ph type="title"/>
          </p:nvPr>
        </p:nvSpPr>
        <p:spPr>
          <a:xfrm>
            <a:off x="348583" y="681260"/>
            <a:ext cx="5894325" cy="601875"/>
          </a:xfrm>
          <a:prstGeom prst="rect">
            <a:avLst/>
          </a:prstGeom>
        </p:spPr>
        <p:txBody>
          <a:bodyPr spcFirstLastPara="1" wrap="square" lIns="68569" tIns="68569" rIns="68569" bIns="68569" anchor="ctr" anchorCtr="0">
            <a:noAutofit/>
          </a:bodyPr>
          <a:lstStyle/>
          <a:p>
            <a:r>
              <a:rPr lang="en" sz="2250" dirty="0"/>
              <a:t>                       Key expertise</a:t>
            </a:r>
            <a:endParaRPr sz="2250" dirty="0"/>
          </a:p>
        </p:txBody>
      </p:sp>
      <p:sp>
        <p:nvSpPr>
          <p:cNvPr id="193" name="Google Shape;193;p29"/>
          <p:cNvSpPr txBox="1">
            <a:spLocks noGrp="1"/>
          </p:cNvSpPr>
          <p:nvPr>
            <p:ph type="sldNum" idx="12"/>
          </p:nvPr>
        </p:nvSpPr>
        <p:spPr>
          <a:xfrm>
            <a:off x="6118955" y="4220934"/>
            <a:ext cx="543150" cy="205425"/>
          </a:xfrm>
          <a:prstGeom prst="rect">
            <a:avLst/>
          </a:prstGeom>
        </p:spPr>
        <p:txBody>
          <a:bodyPr spcFirstLastPara="1" wrap="square" lIns="68569" tIns="34275" rIns="68569" bIns="34275" anchor="ctr" anchorCtr="0">
            <a:noAutofit/>
          </a:bodyPr>
          <a:lstStyle/>
          <a:p>
            <a:fld id="{00000000-1234-1234-1234-123412341234}" type="slidenum">
              <a:rPr lang="en"/>
              <a:pPr/>
              <a:t>40</a:t>
            </a:fld>
            <a:endParaRPr/>
          </a:p>
        </p:txBody>
      </p:sp>
      <p:sp>
        <p:nvSpPr>
          <p:cNvPr id="196" name="Google Shape;196;p29"/>
          <p:cNvSpPr txBox="1"/>
          <p:nvPr/>
        </p:nvSpPr>
        <p:spPr>
          <a:xfrm>
            <a:off x="176843" y="991312"/>
            <a:ext cx="6485262" cy="3563596"/>
          </a:xfrm>
          <a:prstGeom prst="rect">
            <a:avLst/>
          </a:prstGeom>
          <a:noFill/>
          <a:ln>
            <a:noFill/>
          </a:ln>
        </p:spPr>
        <p:txBody>
          <a:bodyPr spcFirstLastPara="1" wrap="square" lIns="68569" tIns="68569" rIns="68569" bIns="68569" anchor="t" anchorCtr="0">
            <a:noAutofit/>
          </a:bodyPr>
          <a:lstStyle/>
          <a:p>
            <a:pPr>
              <a:spcBef>
                <a:spcPts val="810"/>
              </a:spcBef>
            </a:pPr>
            <a:r>
              <a:rPr lang="en-US" sz="1200" b="1" dirty="0">
                <a:solidFill>
                  <a:srgbClr val="595959"/>
                </a:solidFill>
                <a:latin typeface="Lato"/>
                <a:sym typeface="Lato"/>
              </a:rPr>
              <a:t>Gaurav Bhattacharya</a:t>
            </a:r>
          </a:p>
          <a:p>
            <a:pPr>
              <a:spcBef>
                <a:spcPts val="810"/>
              </a:spcBef>
            </a:pPr>
            <a:r>
              <a:rPr lang="en-US" sz="1200" dirty="0">
                <a:solidFill>
                  <a:srgbClr val="595959"/>
                </a:solidFill>
                <a:latin typeface="Lato"/>
                <a:sym typeface="Lato"/>
              </a:rPr>
              <a:t>Director, Information Systems Team</a:t>
            </a:r>
          </a:p>
          <a:p>
            <a:pPr>
              <a:spcBef>
                <a:spcPts val="810"/>
              </a:spcBef>
            </a:pPr>
            <a:r>
              <a:rPr lang="en-US" sz="1200" dirty="0">
                <a:solidFill>
                  <a:srgbClr val="595959"/>
                </a:solidFill>
                <a:latin typeface="Lato"/>
                <a:sym typeface="Lato"/>
                <a:hlinkClick r:id="rId3"/>
              </a:rPr>
              <a:t>gbhattacharya@clintonhealthaccess.org</a:t>
            </a:r>
            <a:endParaRPr lang="en-US" sz="1200" dirty="0">
              <a:solidFill>
                <a:srgbClr val="595959"/>
              </a:solidFill>
              <a:latin typeface="Lato"/>
              <a:sym typeface="Lato"/>
            </a:endParaRPr>
          </a:p>
          <a:p>
            <a:pPr>
              <a:spcBef>
                <a:spcPts val="810"/>
              </a:spcBef>
            </a:pPr>
            <a:r>
              <a:rPr lang="en-US" sz="1200" dirty="0">
                <a:solidFill>
                  <a:srgbClr val="595959"/>
                </a:solidFill>
                <a:latin typeface="Lato"/>
                <a:sym typeface="Lato"/>
              </a:rPr>
              <a:t>Phone/WhatsApp: +1 571 488 8808</a:t>
            </a:r>
          </a:p>
          <a:p>
            <a:pPr>
              <a:spcBef>
                <a:spcPts val="810"/>
              </a:spcBef>
            </a:pPr>
            <a:endParaRPr lang="en-US" sz="1200" dirty="0">
              <a:solidFill>
                <a:srgbClr val="595959"/>
              </a:solidFill>
              <a:latin typeface="Lato"/>
              <a:sym typeface="Lato"/>
            </a:endParaRPr>
          </a:p>
          <a:p>
            <a:pPr>
              <a:spcBef>
                <a:spcPts val="810"/>
              </a:spcBef>
            </a:pPr>
            <a:endParaRPr lang="en-US" sz="1200" dirty="0">
              <a:solidFill>
                <a:srgbClr val="595959"/>
              </a:solidFill>
              <a:latin typeface="Lato"/>
              <a:sym typeface="Lato"/>
            </a:endParaRPr>
          </a:p>
          <a:p>
            <a:pPr>
              <a:spcBef>
                <a:spcPts val="810"/>
              </a:spcBef>
            </a:pPr>
            <a:r>
              <a:rPr lang="en-US" sz="1200" b="1" dirty="0">
                <a:solidFill>
                  <a:srgbClr val="595959"/>
                </a:solidFill>
                <a:latin typeface="Lato"/>
                <a:ea typeface="Lato"/>
                <a:cs typeface="Lato"/>
                <a:sym typeface="Lato"/>
              </a:rPr>
              <a:t>Satish Choudhury</a:t>
            </a:r>
          </a:p>
          <a:p>
            <a:pPr>
              <a:spcBef>
                <a:spcPts val="810"/>
              </a:spcBef>
            </a:pPr>
            <a:r>
              <a:rPr lang="en-US" sz="1200" dirty="0">
                <a:solidFill>
                  <a:srgbClr val="595959"/>
                </a:solidFill>
                <a:latin typeface="Lato"/>
                <a:sym typeface="Lato"/>
              </a:rPr>
              <a:t>Information Systems Team</a:t>
            </a:r>
          </a:p>
          <a:p>
            <a:pPr>
              <a:spcBef>
                <a:spcPts val="810"/>
              </a:spcBef>
            </a:pPr>
            <a:r>
              <a:rPr lang="en-US" sz="1200" dirty="0">
                <a:solidFill>
                  <a:srgbClr val="595959"/>
                </a:solidFill>
                <a:latin typeface="Lato"/>
                <a:sym typeface="Lato"/>
                <a:hlinkClick r:id="rId4"/>
              </a:rPr>
              <a:t>schoudhury@clintonhealthaccess.org</a:t>
            </a:r>
            <a:endParaRPr lang="en-US" sz="1200" dirty="0">
              <a:solidFill>
                <a:srgbClr val="595959"/>
              </a:solidFill>
              <a:latin typeface="Lato"/>
              <a:sym typeface="Lato"/>
            </a:endParaRPr>
          </a:p>
          <a:p>
            <a:pPr>
              <a:spcBef>
                <a:spcPts val="810"/>
              </a:spcBef>
            </a:pPr>
            <a:endParaRPr lang="en-US" sz="1200" dirty="0">
              <a:solidFill>
                <a:srgbClr val="595959"/>
              </a:solidFill>
              <a:latin typeface="Lato"/>
              <a:sym typeface="Lato"/>
            </a:endParaRPr>
          </a:p>
          <a:p>
            <a:pPr>
              <a:spcBef>
                <a:spcPts val="810"/>
              </a:spcBef>
            </a:pPr>
            <a:endParaRPr lang="en-US" sz="1200" dirty="0">
              <a:solidFill>
                <a:srgbClr val="595959"/>
              </a:solidFill>
              <a:sym typeface="Lato"/>
            </a:endParaRPr>
          </a:p>
        </p:txBody>
      </p:sp>
      <p:pic>
        <p:nvPicPr>
          <p:cNvPr id="8" name="Picture 7">
            <a:extLst>
              <a:ext uri="{FF2B5EF4-FFF2-40B4-BE49-F238E27FC236}">
                <a16:creationId xmlns:a16="http://schemas.microsoft.com/office/drawing/2014/main" id="{704F830E-F66A-5A46-9F89-86DD25EFA519}"/>
              </a:ext>
            </a:extLst>
          </p:cNvPr>
          <p:cNvPicPr>
            <a:picLocks noChangeAspect="1"/>
          </p:cNvPicPr>
          <p:nvPr/>
        </p:nvPicPr>
        <p:blipFill>
          <a:blip r:embed="rId5"/>
          <a:stretch>
            <a:fillRect/>
          </a:stretch>
        </p:blipFill>
        <p:spPr>
          <a:xfrm>
            <a:off x="176843" y="151224"/>
            <a:ext cx="1126390" cy="602243"/>
          </a:xfrm>
          <a:prstGeom prst="rect">
            <a:avLst/>
          </a:prstGeom>
        </p:spPr>
      </p:pic>
      <p:sp>
        <p:nvSpPr>
          <p:cNvPr id="9" name="Google Shape;175;p27">
            <a:extLst>
              <a:ext uri="{FF2B5EF4-FFF2-40B4-BE49-F238E27FC236}">
                <a16:creationId xmlns:a16="http://schemas.microsoft.com/office/drawing/2014/main" id="{6110A482-5ECB-614C-BF6A-F27737D490D4}"/>
              </a:ext>
            </a:extLst>
          </p:cNvPr>
          <p:cNvSpPr txBox="1">
            <a:spLocks/>
          </p:cNvSpPr>
          <p:nvPr/>
        </p:nvSpPr>
        <p:spPr>
          <a:xfrm>
            <a:off x="1303234" y="51096"/>
            <a:ext cx="4746086" cy="802500"/>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L="0" marR="0" lvl="0" indent="0" algn="l" rtl="0">
              <a:lnSpc>
                <a:spcPct val="103333"/>
              </a:lnSpc>
              <a:spcBef>
                <a:spcPts val="0"/>
              </a:spcBef>
              <a:spcAft>
                <a:spcPts val="0"/>
              </a:spcAft>
              <a:buClr>
                <a:schemeClr val="lt1"/>
              </a:buClr>
              <a:buSzPts val="1400"/>
              <a:buFont typeface="Trebuchet MS"/>
              <a:buNone/>
              <a:defRPr sz="2700" b="0" i="0" u="none" strike="noStrike" cap="none">
                <a:solidFill>
                  <a:schemeClr val="lt1"/>
                </a:solidFill>
                <a:latin typeface="Trebuchet MS"/>
                <a:ea typeface="Trebuchet MS"/>
                <a:cs typeface="Trebuchet MS"/>
                <a:sym typeface="Trebuchet MS"/>
              </a:defRPr>
            </a:lvl1pPr>
            <a:lvl2pPr marR="0" lvl="1"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indent="0"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pPr algn="ctr"/>
            <a:r>
              <a:rPr lang="en-GB" sz="2800" dirty="0"/>
              <a:t>Contact Us</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49320" y="101694"/>
            <a:ext cx="649754" cy="701301"/>
          </a:xfrm>
          <a:prstGeom prst="rect">
            <a:avLst/>
          </a:prstGeom>
        </p:spPr>
      </p:pic>
    </p:spTree>
    <p:extLst>
      <p:ext uri="{BB962C8B-B14F-4D97-AF65-F5344CB8AC3E}">
        <p14:creationId xmlns:p14="http://schemas.microsoft.com/office/powerpoint/2010/main" val="14633183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75;p27"/>
          <p:cNvSpPr txBox="1">
            <a:spLocks noGrp="1"/>
          </p:cNvSpPr>
          <p:nvPr>
            <p:ph type="title"/>
          </p:nvPr>
        </p:nvSpPr>
        <p:spPr>
          <a:prstGeom prst="rect">
            <a:avLst/>
          </a:prstGeom>
          <a:noFill/>
          <a:ln>
            <a:noFill/>
          </a:ln>
        </p:spPr>
        <p:txBody>
          <a:bodyPr spcFirstLastPara="1" vert="horz" wrap="square" lIns="51427" tIns="25706" rIns="51427" bIns="25706" rtlCol="0" anchor="ctr" anchorCtr="0">
            <a:noAutofit/>
          </a:bodyPr>
          <a:lstStyle/>
          <a:p>
            <a:r>
              <a:rPr lang="en" sz="1688" dirty="0"/>
              <a:t>                </a:t>
            </a:r>
            <a:r>
              <a:rPr lang="en-US" sz="1688" dirty="0"/>
              <a:t>	</a:t>
            </a:r>
            <a:endParaRPr sz="1688" dirty="0"/>
          </a:p>
        </p:txBody>
      </p:sp>
      <p:sp>
        <p:nvSpPr>
          <p:cNvPr id="7" name="Google Shape;176;p27"/>
          <p:cNvSpPr txBox="1"/>
          <p:nvPr/>
        </p:nvSpPr>
        <p:spPr>
          <a:xfrm>
            <a:off x="377319" y="1236915"/>
            <a:ext cx="2306149" cy="2717373"/>
          </a:xfrm>
          <a:prstGeom prst="rect">
            <a:avLst/>
          </a:prstGeom>
          <a:noFill/>
          <a:ln>
            <a:noFill/>
          </a:ln>
        </p:spPr>
        <p:txBody>
          <a:bodyPr spcFirstLastPara="1" wrap="square" lIns="51427" tIns="51427" rIns="51427" bIns="51427" anchor="t" anchorCtr="0">
            <a:noAutofit/>
          </a:bodyPr>
          <a:lstStyle/>
          <a:p>
            <a:pPr fontAlgn="base"/>
            <a:r>
              <a:rPr lang="en-US" sz="1350" dirty="0"/>
              <a:t>Ona is a</a:t>
            </a:r>
            <a:r>
              <a:rPr lang="en-US" sz="1350" b="1" dirty="0"/>
              <a:t> social enterprise </a:t>
            </a:r>
            <a:r>
              <a:rPr lang="en-US" sz="1350" dirty="0"/>
              <a:t>with extensive experience in the humanitarian and development sectors globally.</a:t>
            </a:r>
          </a:p>
          <a:p>
            <a:pPr fontAlgn="base"/>
            <a:endParaRPr lang="en-US" sz="1350" dirty="0"/>
          </a:p>
          <a:p>
            <a:pPr fontAlgn="base"/>
            <a:r>
              <a:rPr lang="en-US" sz="1350" dirty="0"/>
              <a:t>We build </a:t>
            </a:r>
            <a:r>
              <a:rPr lang="en-US" sz="1350" b="1" dirty="0"/>
              <a:t>technology</a:t>
            </a:r>
            <a:r>
              <a:rPr lang="en-US" sz="1350" dirty="0"/>
              <a:t> that affords new opportunities for governments and development organizations to be increasingly collaborative, data-driven, and accountable to the people they serve.</a:t>
            </a:r>
          </a:p>
          <a:p>
            <a:pPr marL="214307" indent="-214307" fontAlgn="base">
              <a:buFont typeface="Arial" panose="020B0604020202020204" pitchFamily="34" charset="0"/>
              <a:buChar char="•"/>
            </a:pPr>
            <a:endParaRPr lang="en-US" sz="1350" dirty="0"/>
          </a:p>
        </p:txBody>
      </p:sp>
      <p:pic>
        <p:nvPicPr>
          <p:cNvPr id="1030" name="Picture 6" descr="https://lh5.googleusercontent.com/SHv91zb2eozOsWF5A0y86iduoFOXkYXPWcaV4C0ROKIekMnkhU84lwngydtGh7trI2X8R33oReKQ2yAbcku1YGntI-ARFT5WSRIrNuFeoISOAgZG2oxHwrWosT89MZIcPIWDqvodPZc">
            <a:extLst>
              <a:ext uri="{FF2B5EF4-FFF2-40B4-BE49-F238E27FC236}">
                <a16:creationId xmlns:a16="http://schemas.microsoft.com/office/drawing/2014/main" id="{461DAC7B-0836-469B-A899-235B799AAE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2681" y="1236915"/>
            <a:ext cx="3366438" cy="158853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s://lh3.googleusercontent.com/czJ_jTLtI4NgTCcbozc4ScPB4Ei60NVBt4hfQeXHk6BMsn2hVIW3MDlwJTh9lhx64VrS41wY3aQ0j0QdsP9pM_L3WYi_vz_LCKjxBJcxBE9TEwJA2UlxFQV50DVGp81SjnKlqUF3TSc">
            <a:extLst>
              <a:ext uri="{FF2B5EF4-FFF2-40B4-BE49-F238E27FC236}">
                <a16:creationId xmlns:a16="http://schemas.microsoft.com/office/drawing/2014/main" id="{57EE496F-4A86-48E9-84EC-36AF1AF7B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8770" y="2885976"/>
            <a:ext cx="1729930" cy="128794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6.googleusercontent.com/L2GIClv_p-M7OTeTy6fRh8StY9Yyfd4QG7mkp1x6f0U7cpqS28rXw8-nZpB6etL5ezIpn2o7IPfFxs2w1Jk-W0rA2ziv9JpN2lFvevpMTPe5ZAjbz_kvqsMSIE5c1bD16QEKTeYx5cg">
            <a:extLst>
              <a:ext uri="{FF2B5EF4-FFF2-40B4-BE49-F238E27FC236}">
                <a16:creationId xmlns:a16="http://schemas.microsoft.com/office/drawing/2014/main" id="{BC7ACA32-7B1B-476C-B59D-C99802F617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4216" y="2885977"/>
            <a:ext cx="1529981" cy="12879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ona.io/resources/img/white-logo.png">
            <a:extLst>
              <a:ext uri="{FF2B5EF4-FFF2-40B4-BE49-F238E27FC236}">
                <a16:creationId xmlns:a16="http://schemas.microsoft.com/office/drawing/2014/main" id="{119D974C-BFB5-4E86-A9E2-3AB1001561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806" y="286247"/>
            <a:ext cx="1519871" cy="4529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9320" y="101694"/>
            <a:ext cx="649754" cy="701301"/>
          </a:xfrm>
          <a:prstGeom prst="rect">
            <a:avLst/>
          </a:prstGeom>
        </p:spPr>
      </p:pic>
    </p:spTree>
    <p:extLst>
      <p:ext uri="{BB962C8B-B14F-4D97-AF65-F5344CB8AC3E}">
        <p14:creationId xmlns:p14="http://schemas.microsoft.com/office/powerpoint/2010/main" val="5324334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3" name="Title 3">
            <a:extLst>
              <a:ext uri="{FF2B5EF4-FFF2-40B4-BE49-F238E27FC236}">
                <a16:creationId xmlns:a16="http://schemas.microsoft.com/office/drawing/2014/main" id="{29250419-6413-4D6F-9665-5145E8227E2C}"/>
              </a:ext>
            </a:extLst>
          </p:cNvPr>
          <p:cNvSpPr>
            <a:spLocks noGrp="1"/>
          </p:cNvSpPr>
          <p:nvPr>
            <p:ph type="title"/>
          </p:nvPr>
        </p:nvSpPr>
        <p:spPr/>
        <p:txBody>
          <a:bodyPr anchor="b"/>
          <a:lstStyle/>
          <a:p>
            <a:pPr algn="ctr"/>
            <a:r>
              <a:rPr lang="en-US" sz="2250" dirty="0"/>
              <a:t>    Data Analytics</a:t>
            </a:r>
          </a:p>
        </p:txBody>
      </p:sp>
      <p:sp>
        <p:nvSpPr>
          <p:cNvPr id="193" name="Google Shape;193;p29"/>
          <p:cNvSpPr txBox="1">
            <a:spLocks noGrp="1"/>
          </p:cNvSpPr>
          <p:nvPr>
            <p:ph type="sldNum" idx="12"/>
          </p:nvPr>
        </p:nvSpPr>
        <p:spPr>
          <a:prstGeom prst="rect">
            <a:avLst/>
          </a:prstGeom>
        </p:spPr>
        <p:txBody>
          <a:bodyPr spcFirstLastPara="1" vert="horz" wrap="square" lIns="51427" tIns="25706" rIns="51427" bIns="25706" rtlCol="0" anchor="ctr" anchorCtr="0">
            <a:noAutofit/>
          </a:bodyPr>
          <a:lstStyle/>
          <a:p>
            <a:fld id="{00000000-1234-1234-1234-123412341234}" type="slidenum">
              <a:rPr lang="en"/>
              <a:pPr/>
              <a:t>42</a:t>
            </a:fld>
            <a:endParaRPr/>
          </a:p>
        </p:txBody>
      </p:sp>
      <p:pic>
        <p:nvPicPr>
          <p:cNvPr id="2050" name="Picture 2" descr="https://lh3.googleusercontent.com/uyaXIWA14ZYWGO9v2ELyHex4O5HA9E50oSCpdxdA_66KfqQ2TrVFhp-955thSLasrapVoKC2jBwQxcFTGAm_RzpiIvpv2ucjWHMZ0GAPfu0fuSn0E7TDhQKC9F18fl7tQFzM5ylvfKI">
            <a:extLst>
              <a:ext uri="{FF2B5EF4-FFF2-40B4-BE49-F238E27FC236}">
                <a16:creationId xmlns:a16="http://schemas.microsoft.com/office/drawing/2014/main" id="{C70805B6-B320-4C5A-9C91-699959B5C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841" y="1357068"/>
            <a:ext cx="5077733" cy="27140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9320" y="101694"/>
            <a:ext cx="649754" cy="701301"/>
          </a:xfrm>
          <a:prstGeom prst="rect">
            <a:avLst/>
          </a:prstGeom>
        </p:spPr>
      </p:pic>
      <p:pic>
        <p:nvPicPr>
          <p:cNvPr id="9" name="Picture 2" descr="https://ona.io/resources/img/white-logo.png">
            <a:extLst>
              <a:ext uri="{FF2B5EF4-FFF2-40B4-BE49-F238E27FC236}">
                <a16:creationId xmlns:a16="http://schemas.microsoft.com/office/drawing/2014/main" id="{119D974C-BFB5-4E86-A9E2-3AB1001561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611" y="286247"/>
            <a:ext cx="1519871" cy="452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5225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B4DD618-BA72-419C-88C8-9159C8198022}"/>
              </a:ext>
            </a:extLst>
          </p:cNvPr>
          <p:cNvPicPr>
            <a:picLocks noChangeAspect="1"/>
          </p:cNvPicPr>
          <p:nvPr/>
        </p:nvPicPr>
        <p:blipFill>
          <a:blip r:embed="rId3"/>
          <a:stretch>
            <a:fillRect/>
          </a:stretch>
        </p:blipFill>
        <p:spPr>
          <a:xfrm>
            <a:off x="3174320" y="1309448"/>
            <a:ext cx="3544880" cy="1699487"/>
          </a:xfrm>
          <a:prstGeom prst="rect">
            <a:avLst/>
          </a:prstGeom>
        </p:spPr>
      </p:pic>
      <p:sp>
        <p:nvSpPr>
          <p:cNvPr id="8" name="TextBox 7">
            <a:extLst>
              <a:ext uri="{FF2B5EF4-FFF2-40B4-BE49-F238E27FC236}">
                <a16:creationId xmlns:a16="http://schemas.microsoft.com/office/drawing/2014/main" id="{2D0F9796-7CB5-444D-ACEA-2223B1176AF4}"/>
              </a:ext>
            </a:extLst>
          </p:cNvPr>
          <p:cNvSpPr txBox="1"/>
          <p:nvPr/>
        </p:nvSpPr>
        <p:spPr>
          <a:xfrm>
            <a:off x="3096367" y="4186091"/>
            <a:ext cx="2707713" cy="507831"/>
          </a:xfrm>
          <a:prstGeom prst="rect">
            <a:avLst/>
          </a:prstGeom>
          <a:noFill/>
        </p:spPr>
        <p:txBody>
          <a:bodyPr wrap="square" rtlCol="0">
            <a:spAutoFit/>
          </a:bodyPr>
          <a:lstStyle/>
          <a:p>
            <a:pPr algn="ctr"/>
            <a:r>
              <a:rPr lang="en-US" sz="1350" dirty="0">
                <a:solidFill>
                  <a:schemeClr val="bg1"/>
                </a:solidFill>
              </a:rPr>
              <a:t>Ona.io 30,000+ users in over 200 countries</a:t>
            </a:r>
          </a:p>
        </p:txBody>
      </p:sp>
      <p:sp>
        <p:nvSpPr>
          <p:cNvPr id="15" name="TextBox 14">
            <a:extLst>
              <a:ext uri="{FF2B5EF4-FFF2-40B4-BE49-F238E27FC236}">
                <a16:creationId xmlns:a16="http://schemas.microsoft.com/office/drawing/2014/main" id="{D33EF3F5-5E55-4504-8C65-12892235B9D6}"/>
              </a:ext>
            </a:extLst>
          </p:cNvPr>
          <p:cNvSpPr txBox="1"/>
          <p:nvPr/>
        </p:nvSpPr>
        <p:spPr>
          <a:xfrm>
            <a:off x="857252" y="1270856"/>
            <a:ext cx="2063236" cy="1131079"/>
          </a:xfrm>
          <a:prstGeom prst="rect">
            <a:avLst/>
          </a:prstGeom>
          <a:noFill/>
        </p:spPr>
        <p:txBody>
          <a:bodyPr wrap="square" rtlCol="0">
            <a:spAutoFit/>
          </a:bodyPr>
          <a:lstStyle/>
          <a:p>
            <a:pPr algn="ctr"/>
            <a:r>
              <a:rPr lang="en-US" sz="1350" b="1" dirty="0" err="1"/>
              <a:t>OpenSRP</a:t>
            </a:r>
            <a:r>
              <a:rPr lang="en-US" sz="1350" b="1" dirty="0"/>
              <a:t> Provides Mobile Stock Management and Child Immunization All In One</a:t>
            </a:r>
          </a:p>
        </p:txBody>
      </p:sp>
      <p:pic>
        <p:nvPicPr>
          <p:cNvPr id="14" name="Picture 13">
            <a:extLst>
              <a:ext uri="{FF2B5EF4-FFF2-40B4-BE49-F238E27FC236}">
                <a16:creationId xmlns:a16="http://schemas.microsoft.com/office/drawing/2014/main" id="{CCB2B2B0-A8FA-4144-8EC3-A9BA04B040D6}"/>
              </a:ext>
            </a:extLst>
          </p:cNvPr>
          <p:cNvPicPr>
            <a:picLocks noChangeAspect="1"/>
          </p:cNvPicPr>
          <p:nvPr/>
        </p:nvPicPr>
        <p:blipFill>
          <a:blip r:embed="rId4"/>
          <a:stretch>
            <a:fillRect/>
          </a:stretch>
        </p:blipFill>
        <p:spPr>
          <a:xfrm>
            <a:off x="3313975" y="3209398"/>
            <a:ext cx="2204619" cy="1439201"/>
          </a:xfrm>
          <a:prstGeom prst="rect">
            <a:avLst/>
          </a:prstGeom>
        </p:spPr>
      </p:pic>
      <p:pic>
        <p:nvPicPr>
          <p:cNvPr id="16" name="Picture 15">
            <a:extLst>
              <a:ext uri="{FF2B5EF4-FFF2-40B4-BE49-F238E27FC236}">
                <a16:creationId xmlns:a16="http://schemas.microsoft.com/office/drawing/2014/main" id="{7F33F222-8669-4412-980E-A3C714C32382}"/>
              </a:ext>
            </a:extLst>
          </p:cNvPr>
          <p:cNvPicPr>
            <a:picLocks noChangeAspect="1"/>
          </p:cNvPicPr>
          <p:nvPr/>
        </p:nvPicPr>
        <p:blipFill>
          <a:blip r:embed="rId5"/>
          <a:stretch>
            <a:fillRect/>
          </a:stretch>
        </p:blipFill>
        <p:spPr>
          <a:xfrm>
            <a:off x="603417" y="2509943"/>
            <a:ext cx="1224709" cy="2145706"/>
          </a:xfrm>
          <a:prstGeom prst="rect">
            <a:avLst/>
          </a:prstGeom>
        </p:spPr>
      </p:pic>
      <p:grpSp>
        <p:nvGrpSpPr>
          <p:cNvPr id="17" name="Group 16">
            <a:extLst>
              <a:ext uri="{FF2B5EF4-FFF2-40B4-BE49-F238E27FC236}">
                <a16:creationId xmlns:a16="http://schemas.microsoft.com/office/drawing/2014/main" id="{9D293856-F20D-463B-9E24-5EE189616267}"/>
              </a:ext>
            </a:extLst>
          </p:cNvPr>
          <p:cNvGrpSpPr/>
          <p:nvPr/>
        </p:nvGrpSpPr>
        <p:grpSpPr>
          <a:xfrm>
            <a:off x="2074301" y="3087821"/>
            <a:ext cx="846185" cy="1560778"/>
            <a:chOff x="3384302" y="1899071"/>
            <a:chExt cx="1551076" cy="2860942"/>
          </a:xfrm>
        </p:grpSpPr>
        <p:pic>
          <p:nvPicPr>
            <p:cNvPr id="21" name="Picture 20">
              <a:extLst>
                <a:ext uri="{FF2B5EF4-FFF2-40B4-BE49-F238E27FC236}">
                  <a16:creationId xmlns:a16="http://schemas.microsoft.com/office/drawing/2014/main" id="{A85BE624-2D91-4EBD-A16E-A35005D486CB}"/>
                </a:ext>
              </a:extLst>
            </p:cNvPr>
            <p:cNvPicPr>
              <a:picLocks noChangeAspect="1"/>
            </p:cNvPicPr>
            <p:nvPr/>
          </p:nvPicPr>
          <p:blipFill>
            <a:blip r:embed="rId5"/>
            <a:stretch>
              <a:fillRect/>
            </a:stretch>
          </p:blipFill>
          <p:spPr>
            <a:xfrm>
              <a:off x="3384302" y="1899071"/>
              <a:ext cx="1551076" cy="2860942"/>
            </a:xfrm>
            <a:prstGeom prst="rect">
              <a:avLst/>
            </a:prstGeom>
          </p:spPr>
        </p:pic>
        <p:pic>
          <p:nvPicPr>
            <p:cNvPr id="3080" name="Picture 8" descr="https://lh6.googleusercontent.com/1XlpzMSZLaKlrBYxC8twrnFeP-K2pif-VB3VuGeHXjF_noTL39pQY4-nxykIfPmk0HjMIlHeOHNC-sXu13OAESk8kQ4SXbYRvXK4puXaQi91cgqQ1rz_fwk9jPLgB2A-Bdp9IHWJ5v0">
              <a:extLst>
                <a:ext uri="{FF2B5EF4-FFF2-40B4-BE49-F238E27FC236}">
                  <a16:creationId xmlns:a16="http://schemas.microsoft.com/office/drawing/2014/main" id="{783939A6-451A-40EA-B276-D26C517328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1336" y="2243589"/>
              <a:ext cx="1288942" cy="2058280"/>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Title 3">
            <a:extLst>
              <a:ext uri="{FF2B5EF4-FFF2-40B4-BE49-F238E27FC236}">
                <a16:creationId xmlns:a16="http://schemas.microsoft.com/office/drawing/2014/main" id="{38ACFB7B-A086-4670-B2C0-3BE7ED9B865D}"/>
              </a:ext>
            </a:extLst>
          </p:cNvPr>
          <p:cNvSpPr>
            <a:spLocks noGrp="1"/>
          </p:cNvSpPr>
          <p:nvPr>
            <p:ph type="title"/>
          </p:nvPr>
        </p:nvSpPr>
        <p:spPr>
          <a:xfrm>
            <a:off x="857252" y="642937"/>
            <a:ext cx="4536988" cy="654626"/>
          </a:xfrm>
        </p:spPr>
        <p:txBody>
          <a:bodyPr anchor="b"/>
          <a:lstStyle/>
          <a:p>
            <a:pPr algn="ctr"/>
            <a:r>
              <a:rPr lang="en-US" sz="2250" dirty="0"/>
              <a:t>     Mobile Platforms</a:t>
            </a:r>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49320" y="101694"/>
            <a:ext cx="649754" cy="701301"/>
          </a:xfrm>
          <a:prstGeom prst="rect">
            <a:avLst/>
          </a:prstGeom>
        </p:spPr>
      </p:pic>
      <p:pic>
        <p:nvPicPr>
          <p:cNvPr id="20" name="Picture 2" descr="https://ona.io/resources/img/white-logo.png">
            <a:extLst>
              <a:ext uri="{FF2B5EF4-FFF2-40B4-BE49-F238E27FC236}">
                <a16:creationId xmlns:a16="http://schemas.microsoft.com/office/drawing/2014/main" id="{119D974C-BFB5-4E86-A9E2-3AB1001561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611" y="286247"/>
            <a:ext cx="1519871" cy="452942"/>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2D0F9796-7CB5-444D-ACEA-2223B1176AF4}"/>
              </a:ext>
            </a:extLst>
          </p:cNvPr>
          <p:cNvSpPr txBox="1"/>
          <p:nvPr/>
        </p:nvSpPr>
        <p:spPr>
          <a:xfrm>
            <a:off x="2673988" y="4693922"/>
            <a:ext cx="4813712" cy="307777"/>
          </a:xfrm>
          <a:prstGeom prst="rect">
            <a:avLst/>
          </a:prstGeom>
          <a:noFill/>
        </p:spPr>
        <p:txBody>
          <a:bodyPr wrap="square" rtlCol="0">
            <a:spAutoFit/>
          </a:bodyPr>
          <a:lstStyle/>
          <a:p>
            <a:pPr algn="ctr">
              <a:buClrTx/>
              <a:buFontTx/>
              <a:buNone/>
            </a:pPr>
            <a:r>
              <a:rPr lang="en-US" kern="1200" dirty="0">
                <a:solidFill>
                  <a:prstClr val="white"/>
                </a:solidFill>
                <a:latin typeface="Calibri" panose="020F0502020204030204"/>
                <a:ea typeface="+mn-ea"/>
                <a:cs typeface="+mn-cs"/>
              </a:rPr>
              <a:t>Ona.io 30,000+ users in over 200 countries</a:t>
            </a:r>
          </a:p>
        </p:txBody>
      </p:sp>
    </p:spTree>
    <p:extLst>
      <p:ext uri="{BB962C8B-B14F-4D97-AF65-F5344CB8AC3E}">
        <p14:creationId xmlns:p14="http://schemas.microsoft.com/office/powerpoint/2010/main" val="28738830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32942" y="710939"/>
            <a:ext cx="2010508" cy="601875"/>
          </a:xfrm>
        </p:spPr>
        <p:txBody>
          <a:bodyPr/>
          <a:lstStyle/>
          <a:p>
            <a:r>
              <a:rPr lang="en-IE" dirty="0"/>
              <a:t>Contact Us</a:t>
            </a:r>
          </a:p>
        </p:txBody>
      </p:sp>
      <p:sp>
        <p:nvSpPr>
          <p:cNvPr id="8" name="Google Shape;184;p28">
            <a:extLst>
              <a:ext uri="{FF2B5EF4-FFF2-40B4-BE49-F238E27FC236}">
                <a16:creationId xmlns:a16="http://schemas.microsoft.com/office/drawing/2014/main" id="{D25CE8F8-A730-4F82-AAFF-56A853DF5B71}"/>
              </a:ext>
            </a:extLst>
          </p:cNvPr>
          <p:cNvSpPr txBox="1"/>
          <p:nvPr/>
        </p:nvSpPr>
        <p:spPr>
          <a:xfrm>
            <a:off x="980887" y="2060257"/>
            <a:ext cx="4676963" cy="2047541"/>
          </a:xfrm>
          <a:prstGeom prst="rect">
            <a:avLst/>
          </a:prstGeom>
          <a:noFill/>
          <a:ln>
            <a:noFill/>
          </a:ln>
        </p:spPr>
        <p:txBody>
          <a:bodyPr spcFirstLastPara="1" wrap="square" lIns="51427" tIns="51427" rIns="51427" bIns="51427" anchor="t" anchorCtr="0">
            <a:noAutofit/>
          </a:bodyPr>
          <a:lstStyle/>
          <a:p>
            <a:pPr algn="ctr">
              <a:lnSpc>
                <a:spcPct val="115000"/>
              </a:lnSpc>
              <a:buSzPts val="1100"/>
            </a:pPr>
            <a:endParaRPr lang="en-US" sz="1350" dirty="0">
              <a:solidFill>
                <a:srgbClr val="595959"/>
              </a:solidFill>
              <a:latin typeface="Trebuchet MS" panose="020B0703020202090204" pitchFamily="34" charset="0"/>
            </a:endParaRPr>
          </a:p>
          <a:p>
            <a:pPr algn="ctr">
              <a:lnSpc>
                <a:spcPct val="115000"/>
              </a:lnSpc>
              <a:buSzPts val="1100"/>
            </a:pPr>
            <a:r>
              <a:rPr lang="en-US" sz="1800" dirty="0">
                <a:solidFill>
                  <a:srgbClr val="595959"/>
                </a:solidFill>
                <a:latin typeface="Trebuchet MS" panose="020B0703020202090204" pitchFamily="34" charset="0"/>
              </a:rPr>
              <a:t>Clay Crosby</a:t>
            </a:r>
          </a:p>
          <a:p>
            <a:pPr algn="ctr">
              <a:lnSpc>
                <a:spcPct val="115000"/>
              </a:lnSpc>
              <a:buSzPts val="1100"/>
            </a:pPr>
            <a:r>
              <a:rPr lang="en-US" sz="1350" dirty="0">
                <a:solidFill>
                  <a:srgbClr val="595959"/>
                </a:solidFill>
                <a:latin typeface="Trebuchet MS" panose="020B0703020202090204" pitchFamily="34" charset="0"/>
              </a:rPr>
              <a:t>Reporting and Analytics Lead</a:t>
            </a:r>
          </a:p>
          <a:p>
            <a:pPr algn="ctr">
              <a:lnSpc>
                <a:spcPct val="115000"/>
              </a:lnSpc>
              <a:buSzPts val="1100"/>
            </a:pPr>
            <a:r>
              <a:rPr lang="en-US" sz="1350" dirty="0">
                <a:solidFill>
                  <a:srgbClr val="595959"/>
                </a:solidFill>
                <a:latin typeface="Trebuchet MS" panose="020B0703020202090204" pitchFamily="34" charset="0"/>
              </a:rPr>
              <a:t>Email: </a:t>
            </a:r>
            <a:r>
              <a:rPr lang="en-US" sz="1350" b="1" dirty="0">
                <a:solidFill>
                  <a:srgbClr val="595959"/>
                </a:solidFill>
                <a:latin typeface="Trebuchet MS" panose="020B0703020202090204" pitchFamily="34" charset="0"/>
                <a:hlinkClick r:id="rId3"/>
              </a:rPr>
              <a:t>ccrosby@ona.io</a:t>
            </a:r>
            <a:endParaRPr lang="en-US" sz="1350" b="1" dirty="0">
              <a:solidFill>
                <a:srgbClr val="595959"/>
              </a:solidFill>
              <a:latin typeface="Trebuchet MS" panose="020B070302020209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9320" y="101694"/>
            <a:ext cx="649754" cy="701301"/>
          </a:xfrm>
          <a:prstGeom prst="rect">
            <a:avLst/>
          </a:prstGeom>
        </p:spPr>
      </p:pic>
      <p:pic>
        <p:nvPicPr>
          <p:cNvPr id="10" name="Picture 2" descr="https://ona.io/resources/img/white-logo.png">
            <a:extLst>
              <a:ext uri="{FF2B5EF4-FFF2-40B4-BE49-F238E27FC236}">
                <a16:creationId xmlns:a16="http://schemas.microsoft.com/office/drawing/2014/main" id="{119D974C-BFB5-4E86-A9E2-3AB1001561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611" y="286247"/>
            <a:ext cx="1519871" cy="452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0391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Google Shape;128;p24"/>
          <p:cNvSpPr>
            <a:spLocks noGrp="1"/>
          </p:cNvSpPr>
          <p:nvPr>
            <p:ph type="sldNum" sz="quarter" idx="4294967295"/>
          </p:nvPr>
        </p:nvSpPr>
        <p:spPr>
          <a:xfrm>
            <a:off x="6118225" y="4221163"/>
            <a:ext cx="544513" cy="204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08E5E6C2-1094-4FEB-A198-DB663467B2C3}" type="slidenum">
              <a:rPr lang="en-US" altLang="en-US" sz="900" smtClean="0">
                <a:solidFill>
                  <a:srgbClr val="EBEBEB"/>
                </a:solidFill>
                <a:latin typeface="Trebuchet MS" panose="020B0603020202020204" pitchFamily="34" charset="0"/>
                <a:sym typeface="Trebuchet MS" panose="020B0603020202020204" pitchFamily="34" charset="0"/>
              </a:rPr>
              <a:pPr/>
              <a:t>45</a:t>
            </a:fld>
            <a:endParaRPr lang="en-US" altLang="en-US" sz="900">
              <a:solidFill>
                <a:srgbClr val="EBEBEB"/>
              </a:solidFill>
              <a:latin typeface="Trebuchet MS" panose="020B0603020202020204" pitchFamily="34" charset="0"/>
              <a:sym typeface="Trebuchet MS" panose="020B0603020202020204" pitchFamily="34" charset="0"/>
            </a:endParaRPr>
          </a:p>
        </p:txBody>
      </p:sp>
      <p:pic>
        <p:nvPicPr>
          <p:cNvPr id="10243" name="Google Shape;129;p2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17619"/>
          <a:stretch>
            <a:fillRect/>
          </a:stretch>
        </p:blipFill>
        <p:spPr bwMode="auto">
          <a:xfrm>
            <a:off x="-15875" y="0"/>
            <a:ext cx="6873875"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70;p37"/>
          <p:cNvSpPr txBox="1"/>
          <p:nvPr/>
        </p:nvSpPr>
        <p:spPr>
          <a:xfrm>
            <a:off x="1600763" y="2068894"/>
            <a:ext cx="3656475" cy="1729383"/>
          </a:xfrm>
          <a:prstGeom prst="rect">
            <a:avLst/>
          </a:prstGeom>
          <a:noFill/>
          <a:ln>
            <a:noFill/>
          </a:ln>
        </p:spPr>
        <p:txBody>
          <a:bodyPr spcFirstLastPara="1" wrap="square" lIns="68569" tIns="68569" rIns="68569" bIns="68569" anchor="t" anchorCtr="0">
            <a:noAutofit/>
          </a:bodyPr>
          <a:lstStyle/>
          <a:p>
            <a:pPr algn="ctr"/>
            <a:endParaRPr sz="1500" b="1" dirty="0">
              <a:solidFill>
                <a:srgbClr val="FFFFFF"/>
              </a:solidFill>
              <a:latin typeface="Lato"/>
              <a:ea typeface="Lato"/>
              <a:cs typeface="Lato"/>
              <a:sym typeface="Lato"/>
            </a:endParaRPr>
          </a:p>
          <a:p>
            <a:pPr algn="ctr"/>
            <a:endParaRPr sz="1500" b="1" dirty="0">
              <a:solidFill>
                <a:srgbClr val="FFFFFF"/>
              </a:solidFill>
              <a:latin typeface="Lato"/>
              <a:ea typeface="Lato"/>
              <a:cs typeface="Lato"/>
              <a:sym typeface="Lato"/>
            </a:endParaRPr>
          </a:p>
          <a:p>
            <a:pPr algn="ctr"/>
            <a:r>
              <a:rPr lang="en-US" sz="2400" b="1" dirty="0">
                <a:solidFill>
                  <a:srgbClr val="FFFFFF"/>
                </a:solidFill>
                <a:latin typeface="Lato"/>
                <a:ea typeface="Lato"/>
                <a:cs typeface="Lato"/>
                <a:sym typeface="Lato"/>
              </a:rPr>
              <a:t>openlmis.org</a:t>
            </a:r>
            <a:endParaRPr sz="2400" b="1" dirty="0">
              <a:solidFill>
                <a:srgbClr val="FFFFFF"/>
              </a:solidFill>
              <a:latin typeface="Lato"/>
              <a:ea typeface="Lato"/>
              <a:cs typeface="Lato"/>
              <a:sym typeface="Lato"/>
            </a:endParaRPr>
          </a:p>
          <a:p>
            <a:pPr algn="ctr"/>
            <a:r>
              <a:rPr lang="en-US" sz="2400" b="1" dirty="0">
                <a:solidFill>
                  <a:srgbClr val="FFFFFF"/>
                </a:solidFill>
                <a:latin typeface="Lato"/>
                <a:ea typeface="Lato"/>
                <a:cs typeface="Lato"/>
                <a:sym typeface="Lato"/>
              </a:rPr>
              <a:t>info@openlmis.org</a:t>
            </a:r>
            <a:endParaRPr sz="2400" b="1" dirty="0">
              <a:solidFill>
                <a:srgbClr val="FFFFFF"/>
              </a:solidFill>
              <a:latin typeface="Lato"/>
              <a:ea typeface="Lato"/>
              <a:cs typeface="Lato"/>
              <a:sym typeface="Lato"/>
            </a:endParaRPr>
          </a:p>
        </p:txBody>
      </p:sp>
      <p:pic>
        <p:nvPicPr>
          <p:cNvPr id="10" name="Google Shape;368;p37"/>
          <p:cNvPicPr preferRelativeResize="0"/>
          <p:nvPr/>
        </p:nvPicPr>
        <p:blipFill rotWithShape="1">
          <a:blip r:embed="rId4">
            <a:alphaModFix/>
          </a:blip>
          <a:srcRect/>
          <a:stretch/>
        </p:blipFill>
        <p:spPr>
          <a:xfrm>
            <a:off x="2135348" y="1874668"/>
            <a:ext cx="2242538" cy="740044"/>
          </a:xfrm>
          <a:prstGeom prst="rect">
            <a:avLst/>
          </a:prstGeom>
          <a:noFill/>
          <a:ln>
            <a:noFill/>
          </a:ln>
        </p:spPr>
      </p:pic>
      <p:sp>
        <p:nvSpPr>
          <p:cNvPr id="11" name="Google Shape;369;p37"/>
          <p:cNvSpPr txBox="1"/>
          <p:nvPr/>
        </p:nvSpPr>
        <p:spPr>
          <a:xfrm>
            <a:off x="398081" y="503775"/>
            <a:ext cx="6026625" cy="834075"/>
          </a:xfrm>
          <a:prstGeom prst="rect">
            <a:avLst/>
          </a:prstGeom>
          <a:noFill/>
          <a:ln>
            <a:noFill/>
          </a:ln>
        </p:spPr>
        <p:txBody>
          <a:bodyPr spcFirstLastPara="1" wrap="square" lIns="68569" tIns="68569" rIns="68569" bIns="68569" anchor="t" anchorCtr="0">
            <a:noAutofit/>
          </a:bodyPr>
          <a:lstStyle/>
          <a:p>
            <a:pPr algn="ctr">
              <a:lnSpc>
                <a:spcPct val="115000"/>
              </a:lnSpc>
            </a:pPr>
            <a:r>
              <a:rPr lang="en-US" sz="4800" b="1" dirty="0">
                <a:solidFill>
                  <a:srgbClr val="434343"/>
                </a:solidFill>
                <a:latin typeface="Lato"/>
                <a:ea typeface="Lato"/>
                <a:cs typeface="Lato"/>
                <a:sym typeface="Lato"/>
              </a:rPr>
              <a:t>Community Contact</a:t>
            </a:r>
            <a:endParaRPr sz="5250" b="1" dirty="0">
              <a:solidFill>
                <a:srgbClr val="FFFFFF"/>
              </a:solidFill>
              <a:latin typeface="Lato"/>
              <a:ea typeface="Lato"/>
              <a:cs typeface="Lato"/>
              <a:sym typeface="Lato"/>
            </a:endParaRPr>
          </a:p>
        </p:txBody>
      </p:sp>
    </p:spTree>
    <p:extLst>
      <p:ext uri="{BB962C8B-B14F-4D97-AF65-F5344CB8AC3E}">
        <p14:creationId xmlns:p14="http://schemas.microsoft.com/office/powerpoint/2010/main" val="7624584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Google Shape;128;p24"/>
          <p:cNvSpPr>
            <a:spLocks noGrp="1"/>
          </p:cNvSpPr>
          <p:nvPr>
            <p:ph type="sldNum" sz="quarter" idx="4294967295"/>
          </p:nvPr>
        </p:nvSpPr>
        <p:spPr>
          <a:xfrm>
            <a:off x="6118225" y="4221163"/>
            <a:ext cx="544513" cy="204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08E5E6C2-1094-4FEB-A198-DB663467B2C3}" type="slidenum">
              <a:rPr lang="en-US" altLang="en-US" sz="900" smtClean="0">
                <a:solidFill>
                  <a:srgbClr val="EBEBEB"/>
                </a:solidFill>
                <a:latin typeface="Trebuchet MS" panose="020B0603020202020204" pitchFamily="34" charset="0"/>
                <a:sym typeface="Trebuchet MS" panose="020B0603020202020204" pitchFamily="34" charset="0"/>
              </a:rPr>
              <a:pPr/>
              <a:t>46</a:t>
            </a:fld>
            <a:endParaRPr lang="en-US" altLang="en-US" sz="900">
              <a:solidFill>
                <a:srgbClr val="EBEBEB"/>
              </a:solidFill>
              <a:latin typeface="Trebuchet MS" panose="020B0603020202020204" pitchFamily="34" charset="0"/>
              <a:sym typeface="Trebuchet MS" panose="020B0603020202020204" pitchFamily="34" charset="0"/>
            </a:endParaRPr>
          </a:p>
        </p:txBody>
      </p:sp>
      <p:pic>
        <p:nvPicPr>
          <p:cNvPr id="10243" name="Google Shape;129;p2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17619"/>
          <a:stretch>
            <a:fillRect/>
          </a:stretch>
        </p:blipFill>
        <p:spPr bwMode="auto">
          <a:xfrm>
            <a:off x="-15875" y="0"/>
            <a:ext cx="6873875"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Google Shape;130;p24"/>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1150" y="904875"/>
            <a:ext cx="3214688"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2" descr="C:\Users\User\Dropbox (VillageReach)\OpenLMIS Malawi\Project Toolkit\Requirements\Malawian coat of arms\thumbnail_court_of_arms_transparent.jp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1400" y="1016000"/>
            <a:ext cx="7429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239;p33"/>
          <p:cNvSpPr txBox="1"/>
          <p:nvPr/>
        </p:nvSpPr>
        <p:spPr>
          <a:xfrm>
            <a:off x="1125538" y="2786063"/>
            <a:ext cx="4468812" cy="833437"/>
          </a:xfrm>
          <a:prstGeom prst="rect">
            <a:avLst/>
          </a:prstGeom>
          <a:noFill/>
          <a:ln>
            <a:noFill/>
          </a:ln>
        </p:spPr>
        <p:txBody>
          <a:bodyPr spcFirstLastPara="1" lIns="68569" tIns="68569" rIns="68569" bIns="68569" anchor="ctr"/>
          <a:lstStyle/>
          <a:p>
            <a:pPr algn="ctr" eaLnBrk="1" fontAlgn="auto" hangingPunct="1">
              <a:lnSpc>
                <a:spcPct val="115000"/>
              </a:lnSpc>
              <a:spcBef>
                <a:spcPts val="0"/>
              </a:spcBef>
              <a:spcAft>
                <a:spcPts val="0"/>
              </a:spcAft>
              <a:buClr>
                <a:srgbClr val="000000"/>
              </a:buClr>
              <a:buFont typeface="Arial"/>
              <a:buNone/>
              <a:defRPr/>
            </a:pPr>
            <a:endParaRPr lang="en-US" sz="1200" b="1" kern="0" dirty="0">
              <a:solidFill>
                <a:schemeClr val="lt1"/>
              </a:solidFill>
              <a:latin typeface="Lato"/>
              <a:ea typeface="Lato"/>
              <a:cs typeface="Lato"/>
              <a:sym typeface="Lato"/>
            </a:endParaRPr>
          </a:p>
          <a:p>
            <a:pPr algn="ctr" eaLnBrk="1" fontAlgn="auto" hangingPunct="1">
              <a:lnSpc>
                <a:spcPct val="115000"/>
              </a:lnSpc>
              <a:spcBef>
                <a:spcPts val="0"/>
              </a:spcBef>
              <a:spcAft>
                <a:spcPts val="0"/>
              </a:spcAft>
              <a:buClr>
                <a:srgbClr val="000000"/>
              </a:buClr>
              <a:buFont typeface="Arial"/>
              <a:buNone/>
              <a:defRPr/>
            </a:pPr>
            <a:endParaRPr lang="en-US" sz="1200" b="1" kern="0" dirty="0">
              <a:solidFill>
                <a:schemeClr val="lt1"/>
              </a:solidFill>
              <a:latin typeface="Lato"/>
              <a:ea typeface="Lato"/>
              <a:cs typeface="Lato"/>
              <a:sym typeface="Lato"/>
            </a:endParaRPr>
          </a:p>
          <a:p>
            <a:pPr algn="ctr" eaLnBrk="1" fontAlgn="auto" hangingPunct="1">
              <a:lnSpc>
                <a:spcPct val="115000"/>
              </a:lnSpc>
              <a:spcBef>
                <a:spcPts val="0"/>
              </a:spcBef>
              <a:spcAft>
                <a:spcPts val="0"/>
              </a:spcAft>
              <a:buClr>
                <a:srgbClr val="000000"/>
              </a:buClr>
              <a:buFont typeface="Arial"/>
              <a:buNone/>
              <a:defRPr/>
            </a:pPr>
            <a:endParaRPr lang="en-US" sz="1200" b="1" kern="0" dirty="0">
              <a:solidFill>
                <a:schemeClr val="lt1"/>
              </a:solidFill>
              <a:latin typeface="Lato"/>
              <a:ea typeface="Lato"/>
              <a:cs typeface="Lato"/>
              <a:sym typeface="Lato"/>
            </a:endParaRPr>
          </a:p>
          <a:p>
            <a:pPr algn="ctr" eaLnBrk="1" fontAlgn="auto" hangingPunct="1">
              <a:lnSpc>
                <a:spcPct val="115000"/>
              </a:lnSpc>
              <a:spcBef>
                <a:spcPts val="0"/>
              </a:spcBef>
              <a:spcAft>
                <a:spcPts val="0"/>
              </a:spcAft>
              <a:buClr>
                <a:srgbClr val="000000"/>
              </a:buClr>
              <a:buFont typeface="Arial"/>
              <a:buNone/>
              <a:defRPr/>
            </a:pPr>
            <a:endParaRPr lang="en-US" sz="1200" b="1" kern="0" dirty="0">
              <a:solidFill>
                <a:schemeClr val="lt1"/>
              </a:solidFill>
              <a:latin typeface="Lato"/>
              <a:ea typeface="Lato"/>
              <a:cs typeface="Lato"/>
              <a:sym typeface="Lato"/>
            </a:endParaRPr>
          </a:p>
          <a:p>
            <a:pPr algn="ctr" eaLnBrk="1" fontAlgn="auto" hangingPunct="1">
              <a:lnSpc>
                <a:spcPct val="115000"/>
              </a:lnSpc>
              <a:spcBef>
                <a:spcPts val="0"/>
              </a:spcBef>
              <a:spcAft>
                <a:spcPts val="0"/>
              </a:spcAft>
              <a:buClr>
                <a:srgbClr val="000000"/>
              </a:buClr>
              <a:buFont typeface="Arial"/>
              <a:buNone/>
              <a:defRPr/>
            </a:pPr>
            <a:endParaRPr lang="en-US" sz="1200" b="1" kern="0" dirty="0">
              <a:solidFill>
                <a:schemeClr val="lt1"/>
              </a:solidFill>
              <a:latin typeface="Lato"/>
              <a:ea typeface="Lato"/>
              <a:cs typeface="Lato"/>
              <a:sym typeface="Lato"/>
            </a:endParaRPr>
          </a:p>
          <a:p>
            <a:pPr algn="ctr" eaLnBrk="1" fontAlgn="auto" hangingPunct="1">
              <a:lnSpc>
                <a:spcPct val="115000"/>
              </a:lnSpc>
              <a:spcBef>
                <a:spcPts val="0"/>
              </a:spcBef>
              <a:spcAft>
                <a:spcPts val="0"/>
              </a:spcAft>
              <a:buClr>
                <a:srgbClr val="000000"/>
              </a:buClr>
              <a:buFont typeface="Arial"/>
              <a:buNone/>
              <a:defRPr/>
            </a:pPr>
            <a:r>
              <a:rPr lang="en-US" sz="1200" b="1" kern="0" dirty="0">
                <a:solidFill>
                  <a:schemeClr val="lt1"/>
                </a:solidFill>
                <a:latin typeface="Lato"/>
                <a:ea typeface="Lato"/>
                <a:cs typeface="Lato"/>
                <a:sym typeface="Lato"/>
              </a:rPr>
              <a:t>Mr. Vuso Tembo- Ministry of Health Malawi</a:t>
            </a:r>
          </a:p>
          <a:p>
            <a:pPr algn="ctr" eaLnBrk="1" fontAlgn="auto" hangingPunct="1">
              <a:lnSpc>
                <a:spcPct val="115000"/>
              </a:lnSpc>
              <a:spcBef>
                <a:spcPts val="0"/>
              </a:spcBef>
              <a:spcAft>
                <a:spcPts val="0"/>
              </a:spcAft>
              <a:buClr>
                <a:srgbClr val="000000"/>
              </a:buClr>
              <a:buFont typeface="Arial"/>
              <a:buNone/>
              <a:defRPr/>
            </a:pPr>
            <a:r>
              <a:rPr lang="en-US" sz="1200" b="1" dirty="0" err="1">
                <a:solidFill>
                  <a:schemeClr val="lt1"/>
                </a:solidFill>
                <a:latin typeface="Lato"/>
                <a:ea typeface="Lato"/>
                <a:cs typeface="Lato"/>
                <a:sym typeface="Lato"/>
              </a:rPr>
              <a:t>Chifundo</a:t>
            </a:r>
            <a:r>
              <a:rPr lang="en-US" sz="1200" b="1" dirty="0">
                <a:solidFill>
                  <a:schemeClr val="lt1"/>
                </a:solidFill>
                <a:latin typeface="Lato"/>
                <a:ea typeface="Lato"/>
                <a:cs typeface="Lato"/>
                <a:sym typeface="Lato"/>
              </a:rPr>
              <a:t> </a:t>
            </a:r>
            <a:r>
              <a:rPr lang="en-US" sz="1200" b="1" dirty="0" err="1">
                <a:solidFill>
                  <a:schemeClr val="lt1"/>
                </a:solidFill>
                <a:latin typeface="Lato"/>
                <a:ea typeface="Lato"/>
                <a:cs typeface="Lato"/>
                <a:sym typeface="Lato"/>
              </a:rPr>
              <a:t>Chilivumbo</a:t>
            </a:r>
            <a:r>
              <a:rPr lang="en-US" sz="1200" b="1" dirty="0">
                <a:solidFill>
                  <a:schemeClr val="lt1"/>
                </a:solidFill>
                <a:latin typeface="Lato"/>
                <a:ea typeface="Lato"/>
                <a:cs typeface="Lato"/>
                <a:sym typeface="Lato"/>
              </a:rPr>
              <a:t>- </a:t>
            </a:r>
            <a:r>
              <a:rPr lang="en-US" sz="1200" b="1" dirty="0" err="1">
                <a:solidFill>
                  <a:schemeClr val="lt1"/>
                </a:solidFill>
                <a:latin typeface="Lato"/>
                <a:ea typeface="Lato"/>
                <a:cs typeface="Lato"/>
                <a:sym typeface="Lato"/>
              </a:rPr>
              <a:t>VillageReach</a:t>
            </a:r>
            <a:r>
              <a:rPr lang="en-US" sz="1200" b="1" dirty="0">
                <a:solidFill>
                  <a:schemeClr val="lt1"/>
                </a:solidFill>
                <a:latin typeface="Lato"/>
                <a:ea typeface="Lato"/>
                <a:cs typeface="Lato"/>
                <a:sym typeface="Lato"/>
              </a:rPr>
              <a:t> </a:t>
            </a:r>
            <a:endParaRPr sz="1200" b="1" kern="0" dirty="0">
              <a:solidFill>
                <a:schemeClr val="lt1"/>
              </a:solidFill>
              <a:latin typeface="Lato"/>
              <a:ea typeface="Lato"/>
              <a:cs typeface="Lato"/>
              <a:sym typeface="Lato"/>
            </a:endParaRPr>
          </a:p>
          <a:p>
            <a:pPr marL="342900" algn="ctr" eaLnBrk="1" fontAlgn="auto" hangingPunct="1">
              <a:lnSpc>
                <a:spcPct val="115000"/>
              </a:lnSpc>
              <a:spcBef>
                <a:spcPts val="0"/>
              </a:spcBef>
              <a:spcAft>
                <a:spcPts val="0"/>
              </a:spcAft>
              <a:buClr>
                <a:srgbClr val="000000"/>
              </a:buClr>
              <a:buFont typeface="Arial"/>
              <a:buNone/>
              <a:defRPr/>
            </a:pPr>
            <a:r>
              <a:rPr lang="en" sz="3200" b="1" kern="0" dirty="0">
                <a:solidFill>
                  <a:schemeClr val="lt1"/>
                </a:solidFill>
                <a:latin typeface="Lato"/>
                <a:ea typeface="Lato"/>
                <a:cs typeface="Lato"/>
                <a:sym typeface="Lato"/>
              </a:rPr>
              <a:t>   </a:t>
            </a:r>
            <a:endParaRPr sz="3200" b="1" kern="0" dirty="0">
              <a:solidFill>
                <a:schemeClr val="lt1"/>
              </a:solidFill>
              <a:latin typeface="Lato"/>
              <a:ea typeface="Lato"/>
              <a:cs typeface="Lato"/>
              <a:sym typeface="Lato"/>
            </a:endParaRPr>
          </a:p>
          <a:p>
            <a:pPr marL="342900" eaLnBrk="1" fontAlgn="auto" hangingPunct="1">
              <a:lnSpc>
                <a:spcPct val="115000"/>
              </a:lnSpc>
              <a:spcBef>
                <a:spcPts val="0"/>
              </a:spcBef>
              <a:spcAft>
                <a:spcPts val="0"/>
              </a:spcAft>
              <a:buClr>
                <a:srgbClr val="000000"/>
              </a:buClr>
              <a:buFont typeface="Arial"/>
              <a:buNone/>
              <a:defRPr/>
            </a:pPr>
            <a:r>
              <a:rPr lang="en-US" sz="3200" b="1" kern="0" dirty="0">
                <a:solidFill>
                  <a:schemeClr val="lt1"/>
                </a:solidFill>
                <a:latin typeface="Lato"/>
                <a:ea typeface="Lato"/>
                <a:cs typeface="Lato"/>
                <a:sym typeface="Lato"/>
              </a:rPr>
              <a:t> </a:t>
            </a:r>
            <a:endParaRPr sz="3200" b="1" kern="0" dirty="0">
              <a:solidFill>
                <a:schemeClr val="lt1"/>
              </a:solidFill>
              <a:latin typeface="Lato"/>
              <a:ea typeface="Lato"/>
              <a:cs typeface="Lato"/>
              <a:sym typeface="Lato"/>
            </a:endParaRPr>
          </a:p>
        </p:txBody>
      </p:sp>
      <p:sp>
        <p:nvSpPr>
          <p:cNvPr id="10247" name="TextBox 1"/>
          <p:cNvSpPr txBox="1">
            <a:spLocks noChangeArrowheads="1"/>
          </p:cNvSpPr>
          <p:nvPr/>
        </p:nvSpPr>
        <p:spPr bwMode="auto">
          <a:xfrm>
            <a:off x="892175" y="2058988"/>
            <a:ext cx="5057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IE" altLang="en-US" sz="2400" b="1">
                <a:solidFill>
                  <a:schemeClr val="bg1"/>
                </a:solidFill>
                <a:latin typeface="Lato" panose="020B0604020202020204" charset="0"/>
              </a:rPr>
              <a:t>Malawi Implementation Experience</a:t>
            </a:r>
          </a:p>
        </p:txBody>
      </p:sp>
    </p:spTree>
    <p:extLst>
      <p:ext uri="{BB962C8B-B14F-4D97-AF65-F5344CB8AC3E}">
        <p14:creationId xmlns:p14="http://schemas.microsoft.com/office/powerpoint/2010/main" val="16866947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175;p27"/>
          <p:cNvSpPr txBox="1">
            <a:spLocks noGrp="1"/>
          </p:cNvSpPr>
          <p:nvPr>
            <p:ph type="title"/>
          </p:nvPr>
        </p:nvSpPr>
        <p:spPr>
          <a:xfrm>
            <a:off x="171450" y="58738"/>
            <a:ext cx="5894388" cy="803275"/>
          </a:xfrm>
        </p:spPr>
        <p:txBody>
          <a:bodyPr lIns="68569" tIns="34275" rIns="68569" bIns="34275">
            <a:noAutofit/>
          </a:bodyPr>
          <a:lstStyle/>
          <a:p>
            <a:pPr eaLnBrk="1" fontAlgn="auto" hangingPunct="1">
              <a:defRPr/>
            </a:pPr>
            <a:r>
              <a:rPr lang="en" sz="2250" dirty="0"/>
              <a:t>                </a:t>
            </a:r>
            <a:r>
              <a:rPr lang="en-IE" sz="2600" dirty="0"/>
              <a:t>OpenLMIS- Success in Malawi</a:t>
            </a:r>
            <a:endParaRPr sz="2600" dirty="0"/>
          </a:p>
        </p:txBody>
      </p:sp>
      <p:sp>
        <p:nvSpPr>
          <p:cNvPr id="7" name="Google Shape;176;p27"/>
          <p:cNvSpPr txBox="1"/>
          <p:nvPr/>
        </p:nvSpPr>
        <p:spPr>
          <a:xfrm>
            <a:off x="349250" y="1068714"/>
            <a:ext cx="6172200" cy="2569266"/>
          </a:xfrm>
          <a:prstGeom prst="rect">
            <a:avLst/>
          </a:prstGeom>
          <a:noFill/>
          <a:ln>
            <a:noFill/>
          </a:ln>
        </p:spPr>
        <p:txBody>
          <a:bodyPr spcFirstLastPara="1" lIns="68569" tIns="68569" rIns="68569" bIns="68569"/>
          <a:lstStyle/>
          <a:p>
            <a:pPr eaLnBrk="1" fontAlgn="auto" hangingPunct="1">
              <a:lnSpc>
                <a:spcPct val="115000"/>
              </a:lnSpc>
              <a:spcBef>
                <a:spcPts val="0"/>
              </a:spcBef>
              <a:spcAft>
                <a:spcPts val="0"/>
              </a:spcAft>
              <a:buClr>
                <a:srgbClr val="000000"/>
              </a:buClr>
              <a:buFont typeface="Arial"/>
              <a:buNone/>
              <a:defRPr/>
            </a:pPr>
            <a:r>
              <a:rPr lang="en" sz="1050" kern="0" dirty="0">
                <a:solidFill>
                  <a:srgbClr val="595959"/>
                </a:solidFill>
                <a:latin typeface="Lato"/>
                <a:ea typeface="Lato"/>
                <a:cs typeface="Lato"/>
                <a:sym typeface="Lato"/>
              </a:rPr>
              <a:t> </a:t>
            </a:r>
            <a:endParaRPr sz="1050" kern="0" dirty="0">
              <a:solidFill>
                <a:srgbClr val="595959"/>
              </a:solidFill>
              <a:latin typeface="Lato"/>
              <a:ea typeface="Lato"/>
              <a:cs typeface="Lato"/>
              <a:sym typeface="Lato"/>
            </a:endParaRPr>
          </a:p>
          <a:p>
            <a:pPr marL="115888" indent="-11113" eaLnBrk="1" fontAlgn="auto" hangingPunct="1">
              <a:lnSpc>
                <a:spcPct val="115000"/>
              </a:lnSpc>
              <a:spcBef>
                <a:spcPts val="0"/>
              </a:spcBef>
              <a:spcAft>
                <a:spcPts val="0"/>
              </a:spcAft>
              <a:buClr>
                <a:srgbClr val="595959"/>
              </a:buClr>
              <a:buSzPts val="1400"/>
              <a:buFont typeface="Arial"/>
              <a:buNone/>
              <a:defRPr/>
            </a:pPr>
            <a:r>
              <a:rPr lang="en-IE" sz="1600" b="1" kern="0" dirty="0">
                <a:solidFill>
                  <a:schemeClr val="accent1"/>
                </a:solidFill>
                <a:latin typeface="Trebuchet MS" pitchFamily="34" charset="0"/>
                <a:ea typeface="Lato"/>
                <a:cs typeface="Lato"/>
                <a:sym typeface="Lato"/>
              </a:rPr>
              <a:t>Reflections: How OpenLMIS has improved our supply chains</a:t>
            </a:r>
            <a:endParaRPr lang="en-IE" b="1" kern="0" dirty="0">
              <a:solidFill>
                <a:srgbClr val="595959"/>
              </a:solidFill>
              <a:latin typeface="Lato"/>
              <a:ea typeface="Lato"/>
              <a:cs typeface="Lato"/>
              <a:sym typeface="Lato"/>
            </a:endParaRPr>
          </a:p>
          <a:p>
            <a:pPr marL="342900" indent="-238125" eaLnBrk="1" fontAlgn="auto" hangingPunct="1">
              <a:lnSpc>
                <a:spcPct val="115000"/>
              </a:lnSpc>
              <a:spcBef>
                <a:spcPts val="0"/>
              </a:spcBef>
              <a:spcAft>
                <a:spcPts val="0"/>
              </a:spcAft>
              <a:buClr>
                <a:srgbClr val="595959"/>
              </a:buClr>
              <a:buSzPts val="1400"/>
              <a:buFont typeface="Arial"/>
              <a:buChar char="●"/>
              <a:defRPr/>
            </a:pPr>
            <a:endParaRPr lang="en-IE" sz="1200" b="1" kern="0" dirty="0">
              <a:solidFill>
                <a:srgbClr val="595959"/>
              </a:solidFill>
              <a:latin typeface="Lato"/>
              <a:ea typeface="Lato"/>
              <a:cs typeface="Lato"/>
              <a:sym typeface="Lato"/>
            </a:endParaRPr>
          </a:p>
          <a:p>
            <a:pPr marL="342900" indent="-238125" eaLnBrk="1" fontAlgn="auto" hangingPunct="1">
              <a:spcBef>
                <a:spcPts val="600"/>
              </a:spcBef>
              <a:spcAft>
                <a:spcPts val="0"/>
              </a:spcAft>
              <a:buClr>
                <a:srgbClr val="595959"/>
              </a:buClr>
              <a:buSzPts val="1400"/>
              <a:buFont typeface="Arial"/>
              <a:buChar char="●"/>
              <a:defRPr/>
            </a:pPr>
            <a:r>
              <a:rPr lang="en-IE" b="1" kern="0" dirty="0">
                <a:solidFill>
                  <a:srgbClr val="595959"/>
                </a:solidFill>
                <a:latin typeface="Lato"/>
                <a:ea typeface="Lato"/>
                <a:cs typeface="Lato"/>
                <a:sym typeface="Lato"/>
              </a:rPr>
              <a:t>OpenLMIS has </a:t>
            </a:r>
            <a:r>
              <a:rPr lang="en-IE" b="1" u="sng" kern="0" dirty="0">
                <a:solidFill>
                  <a:srgbClr val="595959"/>
                </a:solidFill>
                <a:latin typeface="Lato"/>
                <a:ea typeface="Lato"/>
                <a:cs typeface="Lato"/>
                <a:sym typeface="Lato"/>
              </a:rPr>
              <a:t>made life easy</a:t>
            </a:r>
            <a:r>
              <a:rPr lang="en-IE" b="1" kern="0" dirty="0">
                <a:solidFill>
                  <a:srgbClr val="595959"/>
                </a:solidFill>
                <a:latin typeface="Lato"/>
                <a:ea typeface="Lato"/>
                <a:cs typeface="Lato"/>
                <a:sym typeface="Lato"/>
              </a:rPr>
              <a:t>:  Users can easily report &amp; order supplies using one system  within one sitting. </a:t>
            </a:r>
          </a:p>
          <a:p>
            <a:pPr marL="342900" indent="-238125" eaLnBrk="1" fontAlgn="auto" hangingPunct="1">
              <a:spcBef>
                <a:spcPts val="600"/>
              </a:spcBef>
              <a:spcAft>
                <a:spcPts val="0"/>
              </a:spcAft>
              <a:buClr>
                <a:srgbClr val="595959"/>
              </a:buClr>
              <a:buSzPts val="1400"/>
              <a:buFont typeface="Arial"/>
              <a:buChar char="●"/>
              <a:defRPr/>
            </a:pPr>
            <a:r>
              <a:rPr lang="en-IE" b="1" u="sng" kern="0" dirty="0">
                <a:solidFill>
                  <a:srgbClr val="595959"/>
                </a:solidFill>
                <a:latin typeface="Lato"/>
                <a:ea typeface="Lato"/>
                <a:cs typeface="Lato"/>
                <a:sym typeface="Lato"/>
              </a:rPr>
              <a:t>Auto-calculations</a:t>
            </a:r>
            <a:r>
              <a:rPr lang="en-IE" b="1" kern="0" dirty="0">
                <a:solidFill>
                  <a:srgbClr val="595959"/>
                </a:solidFill>
                <a:latin typeface="Lato"/>
                <a:ea typeface="Lato"/>
                <a:cs typeface="Lato"/>
                <a:sym typeface="Lato"/>
              </a:rPr>
              <a:t> save time for users and improves data accuracy</a:t>
            </a:r>
          </a:p>
          <a:p>
            <a:pPr marL="342900" lvl="8" indent="-238125">
              <a:spcBef>
                <a:spcPts val="600"/>
              </a:spcBef>
              <a:buClr>
                <a:srgbClr val="595959"/>
              </a:buClr>
              <a:buSzPts val="1400"/>
              <a:buFont typeface="Arial"/>
              <a:buChar char="●"/>
              <a:defRPr/>
            </a:pPr>
            <a:r>
              <a:rPr lang="en" b="1" kern="0" dirty="0">
                <a:solidFill>
                  <a:srgbClr val="595959"/>
                </a:solidFill>
                <a:latin typeface="Lato"/>
                <a:ea typeface="Lato"/>
                <a:cs typeface="Lato"/>
                <a:sym typeface="Lato"/>
              </a:rPr>
              <a:t> Improved </a:t>
            </a:r>
            <a:r>
              <a:rPr lang="en" b="1" u="sng" kern="0" dirty="0">
                <a:solidFill>
                  <a:srgbClr val="595959"/>
                </a:solidFill>
                <a:latin typeface="Lato"/>
                <a:ea typeface="Lato"/>
                <a:cs typeface="Lato"/>
                <a:sym typeface="Lato"/>
              </a:rPr>
              <a:t>data visibility: </a:t>
            </a:r>
            <a:r>
              <a:rPr lang="en" b="1" kern="0" dirty="0">
                <a:solidFill>
                  <a:srgbClr val="595959"/>
                </a:solidFill>
                <a:latin typeface="Lato"/>
                <a:ea typeface="Lato"/>
                <a:cs typeface="Lato"/>
                <a:sym typeface="Lato"/>
              </a:rPr>
              <a:t> enables informed decision-making at all levels fo the supply chain; helps in drug redistribution through stock status reports </a:t>
            </a:r>
          </a:p>
          <a:p>
            <a:pPr marL="342900" lvl="4" indent="-238125" eaLnBrk="1" fontAlgn="auto" hangingPunct="1">
              <a:lnSpc>
                <a:spcPct val="115000"/>
              </a:lnSpc>
              <a:spcBef>
                <a:spcPts val="0"/>
              </a:spcBef>
              <a:spcAft>
                <a:spcPts val="0"/>
              </a:spcAft>
              <a:buClr>
                <a:srgbClr val="595959"/>
              </a:buClr>
              <a:buSzPts val="1400"/>
              <a:buFont typeface="Arial"/>
              <a:buChar char="●"/>
              <a:defRPr/>
            </a:pPr>
            <a:endParaRPr lang="en" sz="1050" b="1" kern="0" dirty="0">
              <a:solidFill>
                <a:srgbClr val="595959"/>
              </a:solidFill>
              <a:latin typeface="Lato"/>
              <a:ea typeface="Lato"/>
              <a:cs typeface="Lato"/>
              <a:sym typeface="Lato"/>
            </a:endParaRPr>
          </a:p>
          <a:p>
            <a:pPr marL="342900" indent="-238125" eaLnBrk="1" fontAlgn="auto" hangingPunct="1">
              <a:lnSpc>
                <a:spcPct val="115000"/>
              </a:lnSpc>
              <a:spcBef>
                <a:spcPts val="0"/>
              </a:spcBef>
              <a:spcAft>
                <a:spcPts val="0"/>
              </a:spcAft>
              <a:buClr>
                <a:srgbClr val="595959"/>
              </a:buClr>
              <a:buSzPts val="1400"/>
              <a:buFont typeface="Arial"/>
              <a:buChar char="●"/>
              <a:defRPr/>
            </a:pPr>
            <a:endParaRPr sz="1050" kern="0" dirty="0">
              <a:latin typeface="Lato"/>
              <a:ea typeface="Lato"/>
              <a:cs typeface="Lato"/>
              <a:sym typeface="Lato"/>
            </a:endParaRPr>
          </a:p>
        </p:txBody>
      </p:sp>
      <p:pic>
        <p:nvPicPr>
          <p:cNvPr id="12292" name="Picture 2" descr="C:\Users\User\Dropbox (VillageReach)\OpenLMIS Malawi\Project Toolkit\Requirements\Malawian coat of arms\thumbnail_court_of_arms_transparent.jp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0"/>
            <a:ext cx="7429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49250" y="3559175"/>
            <a:ext cx="5894388" cy="587375"/>
          </a:xfrm>
          <a:prstGeom prst="rect">
            <a:avLst/>
          </a:prstGeom>
        </p:spPr>
        <p:txBody>
          <a:bodyPr>
            <a:spAutoFit/>
          </a:bodyPr>
          <a:lstStyle/>
          <a:p>
            <a:pPr marL="115888" indent="-11113" eaLnBrk="1" fontAlgn="auto" hangingPunct="1">
              <a:lnSpc>
                <a:spcPct val="115000"/>
              </a:lnSpc>
              <a:spcBef>
                <a:spcPts val="0"/>
              </a:spcBef>
              <a:spcAft>
                <a:spcPts val="0"/>
              </a:spcAft>
              <a:buClr>
                <a:srgbClr val="595959"/>
              </a:buClr>
              <a:buSzPts val="1400"/>
              <a:buFont typeface="Arial"/>
              <a:buNone/>
              <a:defRPr/>
            </a:pPr>
            <a:r>
              <a:rPr lang="en-IE" b="1" kern="0" dirty="0">
                <a:solidFill>
                  <a:schemeClr val="accent1"/>
                </a:solidFill>
                <a:latin typeface="Trebuchet MS" pitchFamily="34" charset="0"/>
                <a:ea typeface="Lato"/>
                <a:cs typeface="Lato"/>
                <a:sym typeface="Lato"/>
              </a:rPr>
              <a:t>OpenLMIS in Malawi is used as a reporting and ordering system used by Facilities, </a:t>
            </a:r>
            <a:r>
              <a:rPr lang="en-IE" b="1" kern="0" dirty="0" err="1">
                <a:solidFill>
                  <a:schemeClr val="accent1"/>
                </a:solidFill>
                <a:latin typeface="Trebuchet MS" pitchFamily="34" charset="0"/>
                <a:ea typeface="Lato"/>
                <a:cs typeface="Lato"/>
                <a:sym typeface="Lato"/>
              </a:rPr>
              <a:t>MoH</a:t>
            </a:r>
            <a:r>
              <a:rPr lang="en-IE" b="1" kern="0" dirty="0">
                <a:solidFill>
                  <a:schemeClr val="accent1"/>
                </a:solidFill>
                <a:latin typeface="Trebuchet MS" pitchFamily="34" charset="0"/>
                <a:ea typeface="Lato"/>
                <a:cs typeface="Lato"/>
                <a:sym typeface="Lato"/>
              </a:rPr>
              <a:t> and CMST (Warehousing agent)</a:t>
            </a:r>
          </a:p>
        </p:txBody>
      </p:sp>
    </p:spTree>
    <p:extLst>
      <p:ext uri="{BB962C8B-B14F-4D97-AF65-F5344CB8AC3E}">
        <p14:creationId xmlns:p14="http://schemas.microsoft.com/office/powerpoint/2010/main" val="219251027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Placeholder 1"/>
          <p:cNvSpPr txBox="1">
            <a:spLocks noGrp="1"/>
          </p:cNvSpPr>
          <p:nvPr>
            <p:ph type="body" idx="1"/>
          </p:nvPr>
        </p:nvSpPr>
        <p:spPr>
          <a:xfrm>
            <a:off x="0" y="2982913"/>
            <a:ext cx="6858000" cy="1690687"/>
          </a:xfrm>
          <a:solidFill>
            <a:schemeClr val="accent2">
              <a:lumMod val="20000"/>
              <a:lumOff val="80000"/>
            </a:schemeClr>
          </a:solidFill>
        </p:spPr>
        <p:txBody>
          <a:bodyPr/>
          <a:lstStyle/>
          <a:p>
            <a:pPr indent="-238125" algn="just" eaLnBrk="1" hangingPunct="1">
              <a:lnSpc>
                <a:spcPct val="115000"/>
              </a:lnSpc>
              <a:spcBef>
                <a:spcPts val="363"/>
              </a:spcBef>
              <a:spcAft>
                <a:spcPct val="0"/>
              </a:spcAft>
              <a:buClr>
                <a:srgbClr val="595959"/>
              </a:buClr>
              <a:buSzPts val="1400"/>
              <a:buFont typeface="Arial" panose="020B0604020202020204" pitchFamily="34" charset="0"/>
              <a:buChar char="●"/>
              <a:defRPr/>
            </a:pPr>
            <a:r>
              <a:rPr lang="en-US" altLang="en-US" sz="1200" dirty="0">
                <a:solidFill>
                  <a:srgbClr val="595959"/>
                </a:solidFill>
                <a:latin typeface="Lato" charset="0"/>
                <a:cs typeface="Arial" panose="020B0604020202020204" pitchFamily="34" charset="0"/>
                <a:sym typeface="Lato" charset="0"/>
              </a:rPr>
              <a:t>       2013 </a:t>
            </a:r>
            <a:r>
              <a:rPr lang="en-US" altLang="en-US" sz="1200" dirty="0" err="1">
                <a:solidFill>
                  <a:srgbClr val="595959"/>
                </a:solidFill>
                <a:latin typeface="Lato" charset="0"/>
                <a:cs typeface="Arial" panose="020B0604020202020204" pitchFamily="34" charset="0"/>
                <a:sym typeface="Lato" charset="0"/>
              </a:rPr>
              <a:t>MoH</a:t>
            </a:r>
            <a:r>
              <a:rPr lang="en-US" altLang="en-US" sz="1200" dirty="0">
                <a:solidFill>
                  <a:srgbClr val="595959"/>
                </a:solidFill>
                <a:latin typeface="Lato" charset="0"/>
                <a:cs typeface="Arial" panose="020B0604020202020204" pitchFamily="34" charset="0"/>
                <a:sym typeface="Lato" charset="0"/>
              </a:rPr>
              <a:t> noticed that </a:t>
            </a:r>
            <a:r>
              <a:rPr lang="en-US" altLang="en-US" sz="1200" dirty="0" err="1">
                <a:solidFill>
                  <a:srgbClr val="595959"/>
                </a:solidFill>
                <a:latin typeface="Lato" charset="0"/>
                <a:cs typeface="Arial" panose="020B0604020202020204" pitchFamily="34" charset="0"/>
                <a:sym typeface="Lato" charset="0"/>
              </a:rPr>
              <a:t>SCMgr</a:t>
            </a:r>
            <a:r>
              <a:rPr lang="en-US" altLang="en-US" sz="1200" dirty="0">
                <a:solidFill>
                  <a:srgbClr val="595959"/>
                </a:solidFill>
                <a:latin typeface="Lato" charset="0"/>
                <a:cs typeface="Arial" panose="020B0604020202020204" pitchFamily="34" charset="0"/>
                <a:sym typeface="Lato" charset="0"/>
              </a:rPr>
              <a:t> was not easily scalable and maintainable due to Desktop                                                                                                                                                                           </a:t>
            </a:r>
            <a:r>
              <a:rPr lang="en-US" altLang="en-US" sz="1200" dirty="0" err="1">
                <a:solidFill>
                  <a:srgbClr val="595959"/>
                </a:solidFill>
                <a:latin typeface="Lato" charset="0"/>
                <a:cs typeface="Arial" panose="020B0604020202020204" pitchFamily="34" charset="0"/>
                <a:sym typeface="Lato" charset="0"/>
              </a:rPr>
              <a:t>baseded</a:t>
            </a:r>
            <a:r>
              <a:rPr lang="en-US" altLang="en-US" sz="1200" dirty="0">
                <a:solidFill>
                  <a:srgbClr val="595959"/>
                </a:solidFill>
                <a:latin typeface="Lato" charset="0"/>
                <a:cs typeface="Arial" panose="020B0604020202020204" pitchFamily="34" charset="0"/>
                <a:sym typeface="Lato" charset="0"/>
              </a:rPr>
              <a:t> on </a:t>
            </a:r>
            <a:r>
              <a:rPr lang="en-US" altLang="en-US" sz="1200" dirty="0" err="1">
                <a:solidFill>
                  <a:srgbClr val="595959"/>
                </a:solidFill>
                <a:latin typeface="Lato" charset="0"/>
                <a:cs typeface="Arial" panose="020B0604020202020204" pitchFamily="34" charset="0"/>
                <a:sym typeface="Lato" charset="0"/>
              </a:rPr>
              <a:t>Ms</a:t>
            </a:r>
            <a:r>
              <a:rPr lang="en-US" altLang="en-US" sz="1200" dirty="0">
                <a:solidFill>
                  <a:srgbClr val="595959"/>
                </a:solidFill>
                <a:latin typeface="Lato" charset="0"/>
                <a:cs typeface="Arial" panose="020B0604020202020204" pitchFamily="34" charset="0"/>
                <a:sym typeface="Lato" charset="0"/>
              </a:rPr>
              <a:t> Access architecture </a:t>
            </a:r>
          </a:p>
          <a:p>
            <a:pPr indent="-238125" algn="just" eaLnBrk="1" hangingPunct="1">
              <a:lnSpc>
                <a:spcPct val="115000"/>
              </a:lnSpc>
              <a:spcBef>
                <a:spcPts val="363"/>
              </a:spcBef>
              <a:spcAft>
                <a:spcPct val="0"/>
              </a:spcAft>
              <a:buClr>
                <a:srgbClr val="595959"/>
              </a:buClr>
              <a:buSzPts val="1400"/>
              <a:buFont typeface="Arial" panose="020B0604020202020204" pitchFamily="34" charset="0"/>
              <a:buChar char="●"/>
              <a:defRPr/>
            </a:pPr>
            <a:r>
              <a:rPr lang="en-US" altLang="en-US" sz="1200" dirty="0">
                <a:solidFill>
                  <a:srgbClr val="595959"/>
                </a:solidFill>
                <a:latin typeface="Lato" charset="0"/>
                <a:cs typeface="Arial" panose="020B0604020202020204" pitchFamily="34" charset="0"/>
                <a:sym typeface="Lato" charset="0"/>
              </a:rPr>
              <a:t>       </a:t>
            </a:r>
            <a:r>
              <a:rPr lang="en-US" altLang="en-US" sz="1200" dirty="0" err="1">
                <a:solidFill>
                  <a:srgbClr val="595959"/>
                </a:solidFill>
                <a:latin typeface="Lato" charset="0"/>
                <a:cs typeface="Arial" panose="020B0604020202020204" pitchFamily="34" charset="0"/>
                <a:sym typeface="Lato" charset="0"/>
              </a:rPr>
              <a:t>MoH</a:t>
            </a:r>
            <a:r>
              <a:rPr lang="en-US" altLang="en-US" sz="1200" dirty="0">
                <a:solidFill>
                  <a:srgbClr val="595959"/>
                </a:solidFill>
                <a:latin typeface="Lato" charset="0"/>
                <a:cs typeface="Arial" panose="020B0604020202020204" pitchFamily="34" charset="0"/>
                <a:sym typeface="Lato" charset="0"/>
              </a:rPr>
              <a:t> was involved requirement definition  and reviews in - Feb 17</a:t>
            </a:r>
          </a:p>
          <a:p>
            <a:pPr indent="-238125" algn="just" eaLnBrk="1" hangingPunct="1">
              <a:lnSpc>
                <a:spcPct val="115000"/>
              </a:lnSpc>
              <a:spcBef>
                <a:spcPts val="363"/>
              </a:spcBef>
              <a:spcAft>
                <a:spcPct val="0"/>
              </a:spcAft>
              <a:buClr>
                <a:srgbClr val="595959"/>
              </a:buClr>
              <a:buSzPts val="1400"/>
              <a:buFont typeface="Arial" panose="020B0604020202020204" pitchFamily="34" charset="0"/>
              <a:buChar char="●"/>
              <a:defRPr/>
            </a:pPr>
            <a:r>
              <a:rPr lang="en-US" altLang="en-US" sz="1200" dirty="0">
                <a:solidFill>
                  <a:srgbClr val="595959"/>
                </a:solidFill>
                <a:latin typeface="Lato" charset="0"/>
                <a:cs typeface="Arial" panose="020B0604020202020204" pitchFamily="34" charset="0"/>
                <a:sym typeface="Lato" charset="0"/>
              </a:rPr>
              <a:t>       As users  we were key in user acceptance testing – July 17</a:t>
            </a:r>
          </a:p>
          <a:p>
            <a:pPr indent="-238125" algn="just" eaLnBrk="1" hangingPunct="1">
              <a:lnSpc>
                <a:spcPct val="115000"/>
              </a:lnSpc>
              <a:spcBef>
                <a:spcPts val="363"/>
              </a:spcBef>
              <a:spcAft>
                <a:spcPct val="0"/>
              </a:spcAft>
              <a:buClr>
                <a:srgbClr val="595959"/>
              </a:buClr>
              <a:buSzPts val="1400"/>
              <a:buFont typeface="Arial" panose="020B0604020202020204" pitchFamily="34" charset="0"/>
              <a:buChar char="●"/>
              <a:defRPr/>
            </a:pPr>
            <a:r>
              <a:rPr lang="en-US" altLang="en-US" sz="1200" dirty="0">
                <a:solidFill>
                  <a:srgbClr val="595959"/>
                </a:solidFill>
                <a:latin typeface="Lato" charset="0"/>
                <a:cs typeface="Arial" panose="020B0604020202020204" pitchFamily="34" charset="0"/>
                <a:sym typeface="Lato" charset="0"/>
              </a:rPr>
              <a:t>       A set of users was selected to be Trainer of Trainees  -July 17</a:t>
            </a:r>
          </a:p>
          <a:p>
            <a:pPr indent="-238125" algn="just" eaLnBrk="1" hangingPunct="1">
              <a:lnSpc>
                <a:spcPct val="115000"/>
              </a:lnSpc>
              <a:spcBef>
                <a:spcPts val="363"/>
              </a:spcBef>
              <a:spcAft>
                <a:spcPct val="0"/>
              </a:spcAft>
              <a:buClr>
                <a:srgbClr val="595959"/>
              </a:buClr>
              <a:buSzPts val="1400"/>
              <a:buFont typeface="Arial" panose="020B0604020202020204" pitchFamily="34" charset="0"/>
              <a:buChar char="●"/>
              <a:defRPr/>
            </a:pPr>
            <a:r>
              <a:rPr lang="en-US" altLang="en-US" sz="1200" dirty="0">
                <a:solidFill>
                  <a:srgbClr val="595959"/>
                </a:solidFill>
                <a:latin typeface="Lato" charset="0"/>
                <a:cs typeface="Arial" panose="020B0604020202020204" pitchFamily="34" charset="0"/>
                <a:sym typeface="Lato" charset="0"/>
              </a:rPr>
              <a:t>       Started using the System on 01 August 17</a:t>
            </a:r>
          </a:p>
          <a:p>
            <a:pPr indent="-238125" algn="just" eaLnBrk="1" hangingPunct="1">
              <a:lnSpc>
                <a:spcPct val="115000"/>
              </a:lnSpc>
              <a:spcBef>
                <a:spcPts val="363"/>
              </a:spcBef>
              <a:spcAft>
                <a:spcPct val="0"/>
              </a:spcAft>
              <a:buClr>
                <a:srgbClr val="595959"/>
              </a:buClr>
              <a:buSzPts val="1400"/>
              <a:buFont typeface="Arial" panose="020B0604020202020204" pitchFamily="34" charset="0"/>
              <a:buChar char="●"/>
              <a:defRPr/>
            </a:pPr>
            <a:endParaRPr lang="en-US" altLang="en-US" sz="1200" dirty="0">
              <a:solidFill>
                <a:srgbClr val="595959"/>
              </a:solidFill>
              <a:latin typeface="Lato" charset="0"/>
              <a:cs typeface="Arial" panose="020B0604020202020204" pitchFamily="34" charset="0"/>
              <a:sym typeface="Lato" charset="0"/>
            </a:endParaRPr>
          </a:p>
        </p:txBody>
      </p:sp>
      <p:sp>
        <p:nvSpPr>
          <p:cNvPr id="14339" name="Title 3"/>
          <p:cNvSpPr txBox="1">
            <a:spLocks noGrp="1"/>
          </p:cNvSpPr>
          <p:nvPr>
            <p:ph type="title"/>
          </p:nvPr>
        </p:nvSpPr>
        <p:spPr>
          <a:xfrm>
            <a:off x="1343025" y="63500"/>
            <a:ext cx="4924425" cy="801688"/>
          </a:xfrm>
        </p:spPr>
        <p:txBody>
          <a:bodyPr/>
          <a:lstStyle/>
          <a:p>
            <a:pPr eaLnBrk="1" hangingPunct="1">
              <a:lnSpc>
                <a:spcPct val="103000"/>
              </a:lnSpc>
              <a:spcBef>
                <a:spcPct val="0"/>
              </a:spcBef>
              <a:spcAft>
                <a:spcPct val="0"/>
              </a:spcAft>
              <a:buClr>
                <a:srgbClr val="FFFFFF"/>
              </a:buClr>
              <a:buFont typeface="Trebuchet MS" panose="020B0603020202020204" pitchFamily="34" charset="0"/>
              <a:buNone/>
            </a:pPr>
            <a:r>
              <a:rPr lang="en-IE" altLang="en-US">
                <a:solidFill>
                  <a:srgbClr val="FFFFFF"/>
                </a:solidFill>
                <a:latin typeface="Trebuchet MS" panose="020B0603020202020204" pitchFamily="34" charset="0"/>
                <a:cs typeface="Arial" panose="020B0604020202020204" pitchFamily="34" charset="0"/>
                <a:sym typeface="Trebuchet MS" panose="020B0603020202020204" pitchFamily="34" charset="0"/>
              </a:rPr>
              <a:t>Implementation timeline</a:t>
            </a:r>
          </a:p>
        </p:txBody>
      </p:sp>
      <p:pic>
        <p:nvPicPr>
          <p:cNvPr id="14340" name="Picture 2" descr="C:\Users\User\Dropbox (VillageReach)\OpenLMIS Malawi\Project Toolkit\Requirements\Malawian coat of arms\thumbnail_court_of_arms_transparent.jp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3" y="19050"/>
            <a:ext cx="7429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13" y="931863"/>
            <a:ext cx="6227762"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53083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1"/>
          <p:cNvSpPr txBox="1">
            <a:spLocks noGrp="1"/>
          </p:cNvSpPr>
          <p:nvPr>
            <p:ph type="body" idx="1"/>
          </p:nvPr>
        </p:nvSpPr>
        <p:spPr>
          <a:xfrm>
            <a:off x="342900" y="1060450"/>
            <a:ext cx="6305550" cy="3495675"/>
          </a:xfrm>
        </p:spPr>
        <p:txBody>
          <a:bodyPr/>
          <a:lstStyle/>
          <a:p>
            <a:pPr eaLnBrk="1" hangingPunct="1">
              <a:spcBef>
                <a:spcPts val="363"/>
              </a:spcBef>
              <a:spcAft>
                <a:spcPct val="0"/>
              </a:spcAft>
              <a:buFont typeface="Arial" panose="020B0604020202020204" pitchFamily="34" charset="0"/>
              <a:buChar char="•"/>
              <a:defRPr/>
            </a:pPr>
            <a:r>
              <a:rPr lang="en-IE" altLang="en-US" dirty="0">
                <a:latin typeface="Trebuchet MS" panose="020B0603020202020204" pitchFamily="34" charset="0"/>
                <a:cs typeface="Arial" panose="020B0604020202020204" pitchFamily="34" charset="0"/>
                <a:sym typeface="Trebuchet MS" panose="020B0603020202020204" pitchFamily="34" charset="0"/>
              </a:rPr>
              <a:t>Requirements Engineering </a:t>
            </a:r>
          </a:p>
          <a:p>
            <a:pPr lvl="1" eaLnBrk="1" hangingPunct="1">
              <a:spcAft>
                <a:spcPct val="0"/>
              </a:spcAft>
              <a:buClr>
                <a:srgbClr val="58585A"/>
              </a:buClr>
              <a:buFont typeface="Arial" panose="020B0604020202020204" pitchFamily="34" charset="0"/>
              <a:buChar char="–"/>
              <a:defRPr/>
            </a:pPr>
            <a:r>
              <a:rPr lang="en-IE" altLang="en-US" sz="1600" dirty="0">
                <a:solidFill>
                  <a:srgbClr val="58585A"/>
                </a:solidFill>
                <a:latin typeface="Trebuchet MS" panose="020B0603020202020204" pitchFamily="34" charset="0"/>
                <a:cs typeface="Arial" panose="020B0604020202020204" pitchFamily="34" charset="0"/>
                <a:sym typeface="Trebuchet MS" panose="020B0603020202020204" pitchFamily="34" charset="0"/>
              </a:rPr>
              <a:t>Requirements engineering include requirements gathering, system specific, validation and user stories development. </a:t>
            </a:r>
            <a:endParaRPr lang="en-IE" altLang="en-US" sz="1600" b="1" u="sng" dirty="0">
              <a:solidFill>
                <a:srgbClr val="58585A"/>
              </a:solidFill>
              <a:latin typeface="Trebuchet MS" panose="020B0603020202020204" pitchFamily="34" charset="0"/>
              <a:cs typeface="Arial" panose="020B0604020202020204" pitchFamily="34" charset="0"/>
              <a:sym typeface="Trebuchet MS" panose="020B0603020202020204" pitchFamily="34" charset="0"/>
            </a:endParaRPr>
          </a:p>
          <a:p>
            <a:pPr eaLnBrk="1" hangingPunct="1">
              <a:spcBef>
                <a:spcPts val="363"/>
              </a:spcBef>
              <a:spcAft>
                <a:spcPct val="0"/>
              </a:spcAft>
              <a:buFont typeface="Arial" panose="020B0604020202020204" pitchFamily="34" charset="0"/>
              <a:buChar char="•"/>
              <a:defRPr/>
            </a:pPr>
            <a:r>
              <a:rPr lang="en-IE" altLang="en-US" dirty="0">
                <a:latin typeface="Trebuchet MS" panose="020B0603020202020204" pitchFamily="34" charset="0"/>
                <a:cs typeface="Arial" panose="020B0604020202020204" pitchFamily="34" charset="0"/>
                <a:sym typeface="Trebuchet MS" panose="020B0603020202020204" pitchFamily="34" charset="0"/>
              </a:rPr>
              <a:t>Software development and testing </a:t>
            </a:r>
          </a:p>
          <a:p>
            <a:pPr lvl="1" eaLnBrk="1" hangingPunct="1">
              <a:spcAft>
                <a:spcPct val="0"/>
              </a:spcAft>
              <a:buClr>
                <a:srgbClr val="58585A"/>
              </a:buClr>
              <a:buFont typeface="Arial" panose="020B0604020202020204" pitchFamily="34" charset="0"/>
              <a:buChar char="–"/>
              <a:defRPr/>
            </a:pPr>
            <a:r>
              <a:rPr lang="en-IE" altLang="en-US" sz="1600" dirty="0">
                <a:solidFill>
                  <a:srgbClr val="58585A"/>
                </a:solidFill>
                <a:latin typeface="Trebuchet MS" panose="020B0603020202020204" pitchFamily="34" charset="0"/>
                <a:cs typeface="Arial" panose="020B0604020202020204" pitchFamily="34" charset="0"/>
                <a:sym typeface="Trebuchet MS" panose="020B0603020202020204" pitchFamily="34" charset="0"/>
              </a:rPr>
              <a:t>Development included development, customizations, migrations and system tests </a:t>
            </a:r>
            <a:endParaRPr lang="en-IE" altLang="en-US" sz="1600" b="1" u="sng" dirty="0">
              <a:solidFill>
                <a:srgbClr val="58585A"/>
              </a:solidFill>
              <a:latin typeface="Trebuchet MS" panose="020B0603020202020204" pitchFamily="34" charset="0"/>
              <a:cs typeface="Arial" panose="020B0604020202020204" pitchFamily="34" charset="0"/>
              <a:sym typeface="Trebuchet MS" panose="020B0603020202020204" pitchFamily="34" charset="0"/>
            </a:endParaRPr>
          </a:p>
          <a:p>
            <a:pPr eaLnBrk="1" hangingPunct="1">
              <a:spcBef>
                <a:spcPts val="363"/>
              </a:spcBef>
              <a:spcAft>
                <a:spcPct val="0"/>
              </a:spcAft>
              <a:buFont typeface="Arial" panose="020B0604020202020204" pitchFamily="34" charset="0"/>
              <a:buChar char="•"/>
              <a:defRPr/>
            </a:pPr>
            <a:r>
              <a:rPr lang="en-IE" altLang="en-US" dirty="0">
                <a:latin typeface="Trebuchet MS" panose="020B0603020202020204" pitchFamily="34" charset="0"/>
                <a:cs typeface="Arial" panose="020B0604020202020204" pitchFamily="34" charset="0"/>
                <a:sym typeface="Trebuchet MS" panose="020B0603020202020204" pitchFamily="34" charset="0"/>
              </a:rPr>
              <a:t>User Trainings and Deployment Support</a:t>
            </a:r>
          </a:p>
          <a:p>
            <a:pPr lvl="1" eaLnBrk="1" hangingPunct="1">
              <a:spcAft>
                <a:spcPct val="0"/>
              </a:spcAft>
              <a:buClr>
                <a:srgbClr val="58585A"/>
              </a:buClr>
              <a:buFont typeface="Arial" panose="020B0604020202020204" pitchFamily="34" charset="0"/>
              <a:buChar char="–"/>
              <a:defRPr/>
            </a:pPr>
            <a:r>
              <a:rPr lang="en-IE" altLang="en-US" sz="1600" dirty="0" err="1">
                <a:solidFill>
                  <a:srgbClr val="58585A"/>
                </a:solidFill>
                <a:latin typeface="Trebuchet MS" panose="020B0603020202020204" pitchFamily="34" charset="0"/>
                <a:cs typeface="Arial" panose="020B0604020202020204" pitchFamily="34" charset="0"/>
                <a:sym typeface="Trebuchet MS" panose="020B0603020202020204" pitchFamily="34" charset="0"/>
              </a:rPr>
              <a:t>ToT</a:t>
            </a:r>
            <a:r>
              <a:rPr lang="en-IE" altLang="en-US" sz="1600" dirty="0">
                <a:solidFill>
                  <a:srgbClr val="58585A"/>
                </a:solidFill>
                <a:latin typeface="Trebuchet MS" panose="020B0603020202020204" pitchFamily="34" charset="0"/>
                <a:cs typeface="Arial" panose="020B0604020202020204" pitchFamily="34" charset="0"/>
                <a:sym typeface="Trebuchet MS" panose="020B0603020202020204" pitchFamily="34" charset="0"/>
              </a:rPr>
              <a:t> trainings, Users Trainings, Managers training and post deployment user support cost </a:t>
            </a:r>
            <a:endParaRPr lang="en-IE" altLang="en-US" sz="1600" b="1" u="sng" dirty="0">
              <a:solidFill>
                <a:srgbClr val="58585A"/>
              </a:solidFill>
              <a:latin typeface="Trebuchet MS" panose="020B0603020202020204" pitchFamily="34" charset="0"/>
              <a:cs typeface="Arial" panose="020B0604020202020204" pitchFamily="34" charset="0"/>
              <a:sym typeface="Trebuchet MS" panose="020B0603020202020204" pitchFamily="34" charset="0"/>
            </a:endParaRPr>
          </a:p>
          <a:p>
            <a:pPr eaLnBrk="1" hangingPunct="1">
              <a:spcBef>
                <a:spcPts val="363"/>
              </a:spcBef>
              <a:spcAft>
                <a:spcPct val="0"/>
              </a:spcAft>
              <a:buFont typeface="Arial" panose="020B0604020202020204" pitchFamily="34" charset="0"/>
              <a:buChar char="•"/>
              <a:defRPr/>
            </a:pPr>
            <a:r>
              <a:rPr lang="en-IE" altLang="en-US" dirty="0">
                <a:latin typeface="Trebuchet MS" panose="020B0603020202020204" pitchFamily="34" charset="0"/>
                <a:cs typeface="Arial" panose="020B0604020202020204" pitchFamily="34" charset="0"/>
                <a:sym typeface="Trebuchet MS" panose="020B0603020202020204" pitchFamily="34" charset="0"/>
              </a:rPr>
              <a:t>Hosting and IT infrastructure </a:t>
            </a:r>
            <a:endParaRPr lang="en-IE" altLang="en-US" sz="1600" dirty="0">
              <a:latin typeface="Trebuchet MS" panose="020B0603020202020204" pitchFamily="34" charset="0"/>
              <a:cs typeface="Arial" panose="020B0604020202020204" pitchFamily="34" charset="0"/>
              <a:sym typeface="Trebuchet MS" panose="020B0603020202020204" pitchFamily="34" charset="0"/>
            </a:endParaRPr>
          </a:p>
          <a:p>
            <a:pPr>
              <a:spcBef>
                <a:spcPts val="363"/>
              </a:spcBef>
              <a:spcAft>
                <a:spcPct val="0"/>
              </a:spcAft>
              <a:buFont typeface="Arial" panose="020B0604020202020204" pitchFamily="34" charset="0"/>
              <a:buChar char="•"/>
              <a:defRPr/>
            </a:pPr>
            <a:r>
              <a:rPr lang="en-IE" altLang="en-US" dirty="0">
                <a:latin typeface="Trebuchet MS" panose="020B0603020202020204" pitchFamily="34" charset="0"/>
                <a:cs typeface="Arial" panose="020B0604020202020204" pitchFamily="34" charset="0"/>
                <a:sym typeface="Trebuchet MS" panose="020B0603020202020204" pitchFamily="34" charset="0"/>
              </a:rPr>
              <a:t>On-going User Support </a:t>
            </a:r>
          </a:p>
          <a:p>
            <a:pPr marL="57150" indent="0" eaLnBrk="1" hangingPunct="1">
              <a:spcBef>
                <a:spcPts val="363"/>
              </a:spcBef>
              <a:spcAft>
                <a:spcPct val="0"/>
              </a:spcAft>
              <a:buNone/>
              <a:defRPr/>
            </a:pPr>
            <a:endParaRPr lang="en-IE" altLang="en-US" dirty="0">
              <a:latin typeface="Trebuchet MS" panose="020B0603020202020204" pitchFamily="34" charset="0"/>
              <a:cs typeface="Arial" panose="020B0604020202020204" pitchFamily="34" charset="0"/>
              <a:sym typeface="Trebuchet MS" panose="020B0603020202020204" pitchFamily="34" charset="0"/>
            </a:endParaRPr>
          </a:p>
          <a:p>
            <a:pPr marL="419100" lvl="1" indent="0" eaLnBrk="1" hangingPunct="1">
              <a:spcAft>
                <a:spcPct val="0"/>
              </a:spcAft>
              <a:buClr>
                <a:srgbClr val="58585A"/>
              </a:buClr>
              <a:buFont typeface="Arial"/>
              <a:buNone/>
              <a:defRPr/>
            </a:pPr>
            <a:endParaRPr lang="en-IE" altLang="en-US" sz="1600" dirty="0">
              <a:solidFill>
                <a:srgbClr val="58585A"/>
              </a:solidFill>
              <a:latin typeface="Trebuchet MS" panose="020B0603020202020204" pitchFamily="34" charset="0"/>
              <a:cs typeface="Arial" panose="020B0604020202020204" pitchFamily="34" charset="0"/>
              <a:sym typeface="Trebuchet MS" panose="020B0603020202020204" pitchFamily="34" charset="0"/>
            </a:endParaRPr>
          </a:p>
          <a:p>
            <a:pPr eaLnBrk="1" hangingPunct="1">
              <a:spcBef>
                <a:spcPts val="363"/>
              </a:spcBef>
              <a:spcAft>
                <a:spcPct val="0"/>
              </a:spcAft>
              <a:buFont typeface="Arial" panose="020B0604020202020204" pitchFamily="34" charset="0"/>
              <a:buNone/>
              <a:defRPr/>
            </a:pPr>
            <a:endParaRPr lang="en-IE" altLang="en-US" dirty="0">
              <a:latin typeface="Trebuchet MS" panose="020B0603020202020204" pitchFamily="34" charset="0"/>
              <a:cs typeface="Arial" panose="020B0604020202020204" pitchFamily="34" charset="0"/>
              <a:sym typeface="Trebuchet MS" panose="020B0603020202020204" pitchFamily="34" charset="0"/>
            </a:endParaRPr>
          </a:p>
          <a:p>
            <a:pPr eaLnBrk="1" hangingPunct="1">
              <a:spcBef>
                <a:spcPts val="363"/>
              </a:spcBef>
              <a:spcAft>
                <a:spcPct val="0"/>
              </a:spcAft>
              <a:buFont typeface="Arial" panose="020B0604020202020204" pitchFamily="34" charset="0"/>
              <a:buChar char="•"/>
              <a:defRPr/>
            </a:pPr>
            <a:endParaRPr lang="en-IE" altLang="en-US" dirty="0">
              <a:latin typeface="Trebuchet MS" panose="020B0603020202020204" pitchFamily="34" charset="0"/>
              <a:cs typeface="Arial" panose="020B0604020202020204" pitchFamily="34" charset="0"/>
              <a:sym typeface="Trebuchet MS" panose="020B0603020202020204" pitchFamily="34" charset="0"/>
            </a:endParaRPr>
          </a:p>
        </p:txBody>
      </p:sp>
      <p:sp>
        <p:nvSpPr>
          <p:cNvPr id="16387" name="Title 3"/>
          <p:cNvSpPr txBox="1">
            <a:spLocks noGrp="1"/>
          </p:cNvSpPr>
          <p:nvPr>
            <p:ph type="title"/>
          </p:nvPr>
        </p:nvSpPr>
        <p:spPr>
          <a:xfrm>
            <a:off x="1135063" y="0"/>
            <a:ext cx="5894387" cy="803275"/>
          </a:xfrm>
        </p:spPr>
        <p:txBody>
          <a:bodyPr/>
          <a:lstStyle/>
          <a:p>
            <a:pPr eaLnBrk="1" hangingPunct="1">
              <a:lnSpc>
                <a:spcPct val="103000"/>
              </a:lnSpc>
              <a:spcBef>
                <a:spcPct val="0"/>
              </a:spcBef>
              <a:spcAft>
                <a:spcPct val="0"/>
              </a:spcAft>
              <a:buClr>
                <a:srgbClr val="FFFFFF"/>
              </a:buClr>
              <a:buFont typeface="Trebuchet MS" panose="020B0603020202020204" pitchFamily="34" charset="0"/>
              <a:buNone/>
            </a:pPr>
            <a:r>
              <a:rPr lang="en-IE" altLang="en-US">
                <a:solidFill>
                  <a:srgbClr val="FFFFFF"/>
                </a:solidFill>
                <a:latin typeface="Trebuchet MS" panose="020B0603020202020204" pitchFamily="34" charset="0"/>
                <a:cs typeface="Arial" panose="020B0604020202020204" pitchFamily="34" charset="0"/>
                <a:sym typeface="Trebuchet MS" panose="020B0603020202020204" pitchFamily="34" charset="0"/>
              </a:rPr>
              <a:t>Implementation Costs	</a:t>
            </a:r>
          </a:p>
        </p:txBody>
      </p:sp>
      <p:pic>
        <p:nvPicPr>
          <p:cNvPr id="16388" name="Picture 2" descr="C:\Users\User\Dropbox (VillageReach)\OpenLMIS Malawi\Project Toolkit\Requirements\Malawian coat of arms\thumbnail_court_of_arms_transparent.jp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8" y="0"/>
            <a:ext cx="7429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1116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9"/>
          <p:cNvSpPr txBox="1"/>
          <p:nvPr/>
        </p:nvSpPr>
        <p:spPr>
          <a:xfrm>
            <a:off x="0" y="864563"/>
            <a:ext cx="6858000" cy="3797775"/>
          </a:xfrm>
          <a:prstGeom prst="rect">
            <a:avLst/>
          </a:prstGeom>
          <a:solidFill>
            <a:srgbClr val="999999"/>
          </a:solidFill>
          <a:ln>
            <a:noFill/>
          </a:ln>
        </p:spPr>
        <p:txBody>
          <a:bodyPr spcFirstLastPara="1" wrap="square" lIns="68569" tIns="68569" rIns="68569" bIns="68569" anchor="t" anchorCtr="0">
            <a:noAutofit/>
          </a:bodyPr>
          <a:lstStyle/>
          <a:p>
            <a:endParaRPr sz="1050"/>
          </a:p>
        </p:txBody>
      </p:sp>
      <p:sp>
        <p:nvSpPr>
          <p:cNvPr id="177" name="Google Shape;177;p19"/>
          <p:cNvSpPr txBox="1">
            <a:spLocks noGrp="1"/>
          </p:cNvSpPr>
          <p:nvPr>
            <p:ph type="title"/>
          </p:nvPr>
        </p:nvSpPr>
        <p:spPr>
          <a:xfrm>
            <a:off x="348583" y="61982"/>
            <a:ext cx="5894325" cy="802575"/>
          </a:xfrm>
          <a:prstGeom prst="rect">
            <a:avLst/>
          </a:prstGeom>
          <a:noFill/>
          <a:ln>
            <a:noFill/>
          </a:ln>
        </p:spPr>
        <p:txBody>
          <a:bodyPr spcFirstLastPara="1" wrap="square" lIns="68569" tIns="34275" rIns="68569" bIns="34275" anchor="ctr" anchorCtr="0">
            <a:noAutofit/>
          </a:bodyPr>
          <a:lstStyle/>
          <a:p>
            <a:pPr algn="ctr"/>
            <a:r>
              <a:rPr lang="en-US" dirty="0"/>
              <a:t>The OpenLMIS Software Vision</a:t>
            </a:r>
            <a:endParaRPr dirty="0"/>
          </a:p>
        </p:txBody>
      </p:sp>
      <p:sp>
        <p:nvSpPr>
          <p:cNvPr id="178" name="Google Shape;178;p19"/>
          <p:cNvSpPr txBox="1">
            <a:spLocks noGrp="1"/>
          </p:cNvSpPr>
          <p:nvPr>
            <p:ph type="sldNum" idx="12"/>
          </p:nvPr>
        </p:nvSpPr>
        <p:spPr>
          <a:xfrm>
            <a:off x="6118955" y="4770662"/>
            <a:ext cx="543150" cy="273825"/>
          </a:xfrm>
          <a:prstGeom prst="rect">
            <a:avLst/>
          </a:prstGeom>
          <a:noFill/>
          <a:ln>
            <a:noFill/>
          </a:ln>
        </p:spPr>
        <p:txBody>
          <a:bodyPr spcFirstLastPara="1" wrap="square" lIns="68569" tIns="34275" rIns="68569" bIns="34275" anchor="ctr" anchorCtr="0">
            <a:noAutofit/>
          </a:bodyPr>
          <a:lstStyle/>
          <a:p>
            <a:fld id="{00000000-1234-1234-1234-123412341234}" type="slidenum">
              <a:rPr lang="en-US"/>
              <a:pPr/>
              <a:t>5</a:t>
            </a:fld>
            <a:endParaRPr/>
          </a:p>
        </p:txBody>
      </p:sp>
      <p:pic>
        <p:nvPicPr>
          <p:cNvPr id="179" name="Google Shape;179;p19"/>
          <p:cNvPicPr preferRelativeResize="0"/>
          <p:nvPr/>
        </p:nvPicPr>
        <p:blipFill>
          <a:blip r:embed="rId3">
            <a:alphaModFix/>
          </a:blip>
          <a:stretch>
            <a:fillRect/>
          </a:stretch>
        </p:blipFill>
        <p:spPr>
          <a:xfrm>
            <a:off x="582582" y="635962"/>
            <a:ext cx="5726513" cy="1962356"/>
          </a:xfrm>
          <a:prstGeom prst="rect">
            <a:avLst/>
          </a:prstGeom>
          <a:noFill/>
          <a:ln>
            <a:noFill/>
          </a:ln>
        </p:spPr>
      </p:pic>
      <p:pic>
        <p:nvPicPr>
          <p:cNvPr id="180" name="Google Shape;180;p19"/>
          <p:cNvPicPr preferRelativeResize="0"/>
          <p:nvPr/>
        </p:nvPicPr>
        <p:blipFill>
          <a:blip r:embed="rId4">
            <a:alphaModFix/>
          </a:blip>
          <a:stretch>
            <a:fillRect/>
          </a:stretch>
        </p:blipFill>
        <p:spPr>
          <a:xfrm>
            <a:off x="1420351" y="3653309"/>
            <a:ext cx="3966137" cy="1312779"/>
          </a:xfrm>
          <a:prstGeom prst="rect">
            <a:avLst/>
          </a:prstGeom>
          <a:noFill/>
          <a:ln>
            <a:noFill/>
          </a:ln>
        </p:spPr>
      </p:pic>
      <p:pic>
        <p:nvPicPr>
          <p:cNvPr id="181" name="Google Shape;181;p19"/>
          <p:cNvPicPr preferRelativeResize="0"/>
          <p:nvPr/>
        </p:nvPicPr>
        <p:blipFill>
          <a:blip r:embed="rId5">
            <a:alphaModFix/>
          </a:blip>
          <a:stretch>
            <a:fillRect/>
          </a:stretch>
        </p:blipFill>
        <p:spPr>
          <a:xfrm>
            <a:off x="933131" y="2375831"/>
            <a:ext cx="4940568" cy="1223625"/>
          </a:xfrm>
          <a:prstGeom prst="rect">
            <a:avLst/>
          </a:prstGeom>
          <a:noFill/>
          <a:ln>
            <a:noFill/>
          </a:ln>
        </p:spPr>
      </p:pic>
    </p:spTree>
    <p:extLst>
      <p:ext uri="{BB962C8B-B14F-4D97-AF65-F5344CB8AC3E}">
        <p14:creationId xmlns:p14="http://schemas.microsoft.com/office/powerpoint/2010/main" val="5195929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Placeholder 1"/>
          <p:cNvSpPr txBox="1">
            <a:spLocks noGrp="1"/>
          </p:cNvSpPr>
          <p:nvPr>
            <p:ph type="body" idx="1"/>
          </p:nvPr>
        </p:nvSpPr>
        <p:spPr>
          <a:xfrm>
            <a:off x="342900" y="974725"/>
            <a:ext cx="6515100" cy="3495675"/>
          </a:xfrm>
        </p:spPr>
        <p:txBody>
          <a:bodyPr/>
          <a:lstStyle/>
          <a:p>
            <a:pPr eaLnBrk="1" hangingPunct="1">
              <a:spcBef>
                <a:spcPts val="363"/>
              </a:spcBef>
              <a:spcAft>
                <a:spcPct val="0"/>
              </a:spcAft>
              <a:buFont typeface="Arial" panose="020B0604020202020204" pitchFamily="34" charset="0"/>
              <a:buChar char="•"/>
            </a:pPr>
            <a:r>
              <a:rPr lang="en-IE" altLang="en-US" dirty="0">
                <a:latin typeface="Trebuchet MS" panose="020B0603020202020204" pitchFamily="34" charset="0"/>
                <a:cs typeface="Arial" panose="020B0604020202020204" pitchFamily="34" charset="0"/>
                <a:sym typeface="Trebuchet MS" panose="020B0603020202020204" pitchFamily="34" charset="0"/>
              </a:rPr>
              <a:t>Routine Support</a:t>
            </a:r>
          </a:p>
          <a:p>
            <a:pPr lvl="1" eaLnBrk="1" hangingPunct="1">
              <a:spcAft>
                <a:spcPct val="0"/>
              </a:spcAft>
              <a:buClr>
                <a:srgbClr val="58585A"/>
              </a:buClr>
              <a:buFont typeface="Arial" panose="020B0604020202020204" pitchFamily="34" charset="0"/>
              <a:buChar char="–"/>
            </a:pPr>
            <a:r>
              <a:rPr lang="en-IE" altLang="en-US" dirty="0">
                <a:solidFill>
                  <a:srgbClr val="58585A"/>
                </a:solidFill>
                <a:latin typeface="Trebuchet MS" panose="020B0603020202020204" pitchFamily="34" charset="0"/>
                <a:cs typeface="Arial" panose="020B0604020202020204" pitchFamily="34" charset="0"/>
                <a:sym typeface="Trebuchet MS" panose="020B0603020202020204" pitchFamily="34" charset="0"/>
              </a:rPr>
              <a:t>Technical team travels around the country periodically to offer user support </a:t>
            </a:r>
          </a:p>
          <a:p>
            <a:pPr eaLnBrk="1" hangingPunct="1">
              <a:spcBef>
                <a:spcPts val="363"/>
              </a:spcBef>
              <a:spcAft>
                <a:spcPct val="0"/>
              </a:spcAft>
              <a:buFont typeface="Arial" panose="020B0604020202020204" pitchFamily="34" charset="0"/>
              <a:buChar char="•"/>
            </a:pPr>
            <a:r>
              <a:rPr lang="en-IE" altLang="en-US" dirty="0">
                <a:latin typeface="Trebuchet MS" panose="020B0603020202020204" pitchFamily="34" charset="0"/>
                <a:cs typeface="Arial" panose="020B0604020202020204" pitchFamily="34" charset="0"/>
                <a:sym typeface="Trebuchet MS" panose="020B0603020202020204" pitchFamily="34" charset="0"/>
              </a:rPr>
              <a:t>New versions management</a:t>
            </a:r>
          </a:p>
          <a:p>
            <a:pPr lvl="1" eaLnBrk="1" hangingPunct="1">
              <a:spcAft>
                <a:spcPct val="0"/>
              </a:spcAft>
              <a:buClr>
                <a:srgbClr val="58585A"/>
              </a:buClr>
              <a:buFont typeface="Arial" panose="020B0604020202020204" pitchFamily="34" charset="0"/>
              <a:buChar char="–"/>
            </a:pPr>
            <a:r>
              <a:rPr lang="en-IE" altLang="en-US" dirty="0">
                <a:solidFill>
                  <a:srgbClr val="58585A"/>
                </a:solidFill>
                <a:latin typeface="Trebuchet MS" panose="020B0603020202020204" pitchFamily="34" charset="0"/>
                <a:cs typeface="Arial" panose="020B0604020202020204" pitchFamily="34" charset="0"/>
                <a:sym typeface="Trebuchet MS" panose="020B0603020202020204" pitchFamily="34" charset="0"/>
              </a:rPr>
              <a:t>Users are notified days before a new version is deployed and the changes that it will bring</a:t>
            </a:r>
          </a:p>
          <a:p>
            <a:pPr eaLnBrk="1" hangingPunct="1">
              <a:spcBef>
                <a:spcPts val="363"/>
              </a:spcBef>
              <a:spcAft>
                <a:spcPct val="0"/>
              </a:spcAft>
              <a:buFont typeface="Arial" panose="020B0604020202020204" pitchFamily="34" charset="0"/>
              <a:buChar char="•"/>
            </a:pPr>
            <a:r>
              <a:rPr lang="en-IE" altLang="en-US" dirty="0">
                <a:latin typeface="Trebuchet MS" panose="020B0603020202020204" pitchFamily="34" charset="0"/>
                <a:cs typeface="Arial" panose="020B0604020202020204" pitchFamily="34" charset="0"/>
                <a:sym typeface="Trebuchet MS" panose="020B0603020202020204" pitchFamily="34" charset="0"/>
              </a:rPr>
              <a:t>System update support</a:t>
            </a:r>
          </a:p>
          <a:p>
            <a:pPr lvl="1" eaLnBrk="1" hangingPunct="1">
              <a:spcAft>
                <a:spcPct val="0"/>
              </a:spcAft>
              <a:buClr>
                <a:srgbClr val="58585A"/>
              </a:buClr>
              <a:buFont typeface="Arial" panose="020B0604020202020204" pitchFamily="34" charset="0"/>
              <a:buChar char="–"/>
            </a:pPr>
            <a:r>
              <a:rPr lang="en-IE" altLang="en-US" dirty="0">
                <a:solidFill>
                  <a:srgbClr val="58585A"/>
                </a:solidFill>
                <a:latin typeface="Trebuchet MS" panose="020B0603020202020204" pitchFamily="34" charset="0"/>
                <a:cs typeface="Arial" panose="020B0604020202020204" pitchFamily="34" charset="0"/>
                <a:sym typeface="Trebuchet MS" panose="020B0603020202020204" pitchFamily="34" charset="0"/>
              </a:rPr>
              <a:t>Once a major update is made to the system, support team orients users on new the features using On-Job-Trainings</a:t>
            </a:r>
          </a:p>
          <a:p>
            <a:pPr eaLnBrk="1" hangingPunct="1">
              <a:spcBef>
                <a:spcPts val="363"/>
              </a:spcBef>
              <a:spcAft>
                <a:spcPct val="0"/>
              </a:spcAft>
              <a:buFont typeface="Arial" panose="020B0604020202020204" pitchFamily="34" charset="0"/>
              <a:buChar char="•"/>
            </a:pPr>
            <a:r>
              <a:rPr lang="en-IE" altLang="en-US" dirty="0">
                <a:latin typeface="Trebuchet MS" panose="020B0603020202020204" pitchFamily="34" charset="0"/>
                <a:cs typeface="Arial" panose="020B0604020202020204" pitchFamily="34" charset="0"/>
                <a:sym typeface="Trebuchet MS" panose="020B0603020202020204" pitchFamily="34" charset="0"/>
              </a:rPr>
              <a:t>Support forums</a:t>
            </a:r>
          </a:p>
          <a:p>
            <a:pPr lvl="1" eaLnBrk="1" hangingPunct="1">
              <a:spcAft>
                <a:spcPct val="0"/>
              </a:spcAft>
              <a:buClr>
                <a:srgbClr val="58585A"/>
              </a:buClr>
              <a:buFont typeface="Arial" panose="020B0604020202020204" pitchFamily="34" charset="0"/>
              <a:buChar char="–"/>
            </a:pPr>
            <a:r>
              <a:rPr lang="en-IE" altLang="en-US" dirty="0">
                <a:solidFill>
                  <a:srgbClr val="58585A"/>
                </a:solidFill>
                <a:latin typeface="Trebuchet MS" panose="020B0603020202020204" pitchFamily="34" charset="0"/>
                <a:cs typeface="Arial" panose="020B0604020202020204" pitchFamily="34" charset="0"/>
                <a:sym typeface="Trebuchet MS" panose="020B0603020202020204" pitchFamily="34" charset="0"/>
              </a:rPr>
              <a:t>Users can inform support team of the challenges through </a:t>
            </a:r>
            <a:r>
              <a:rPr lang="en-IE" altLang="en-US" dirty="0" err="1">
                <a:solidFill>
                  <a:srgbClr val="58585A"/>
                </a:solidFill>
                <a:latin typeface="Trebuchet MS" panose="020B0603020202020204" pitchFamily="34" charset="0"/>
                <a:cs typeface="Arial" panose="020B0604020202020204" pitchFamily="34" charset="0"/>
                <a:sym typeface="Trebuchet MS" panose="020B0603020202020204" pitchFamily="34" charset="0"/>
              </a:rPr>
              <a:t>OpenLMIS</a:t>
            </a:r>
            <a:r>
              <a:rPr lang="en-IE" altLang="en-US" dirty="0">
                <a:solidFill>
                  <a:srgbClr val="58585A"/>
                </a:solidFill>
                <a:latin typeface="Trebuchet MS" panose="020B0603020202020204" pitchFamily="34" charset="0"/>
                <a:cs typeface="Arial" panose="020B0604020202020204" pitchFamily="34" charset="0"/>
                <a:sym typeface="Trebuchet MS" panose="020B0603020202020204" pitchFamily="34" charset="0"/>
              </a:rPr>
              <a:t> WhatsApp Support Group, 24/7 Support Phone Lines and E-mails</a:t>
            </a:r>
          </a:p>
          <a:p>
            <a:pPr eaLnBrk="1" hangingPunct="1">
              <a:spcBef>
                <a:spcPts val="363"/>
              </a:spcBef>
              <a:spcAft>
                <a:spcPct val="0"/>
              </a:spcAft>
              <a:buFont typeface="Arial" panose="020B0604020202020204" pitchFamily="34" charset="0"/>
              <a:buNone/>
            </a:pPr>
            <a:endParaRPr lang="en-IE" altLang="en-US" dirty="0">
              <a:latin typeface="Trebuchet MS" panose="020B0603020202020204" pitchFamily="34" charset="0"/>
              <a:cs typeface="Arial" panose="020B0604020202020204" pitchFamily="34" charset="0"/>
              <a:sym typeface="Trebuchet MS" panose="020B0603020202020204" pitchFamily="34" charset="0"/>
            </a:endParaRPr>
          </a:p>
          <a:p>
            <a:pPr eaLnBrk="1" hangingPunct="1">
              <a:spcBef>
                <a:spcPts val="363"/>
              </a:spcBef>
              <a:spcAft>
                <a:spcPct val="0"/>
              </a:spcAft>
              <a:buFont typeface="Arial" panose="020B0604020202020204" pitchFamily="34" charset="0"/>
              <a:buChar char="•"/>
            </a:pPr>
            <a:endParaRPr lang="en-IE" altLang="en-US" dirty="0">
              <a:latin typeface="Trebuchet MS" panose="020B0603020202020204" pitchFamily="34" charset="0"/>
              <a:cs typeface="Arial" panose="020B0604020202020204" pitchFamily="34" charset="0"/>
              <a:sym typeface="Trebuchet MS" panose="020B0603020202020204" pitchFamily="34" charset="0"/>
            </a:endParaRPr>
          </a:p>
        </p:txBody>
      </p:sp>
      <p:sp>
        <p:nvSpPr>
          <p:cNvPr id="17411" name="Title 3"/>
          <p:cNvSpPr txBox="1">
            <a:spLocks noGrp="1"/>
          </p:cNvSpPr>
          <p:nvPr>
            <p:ph type="title"/>
          </p:nvPr>
        </p:nvSpPr>
        <p:spPr>
          <a:xfrm>
            <a:off x="963613" y="0"/>
            <a:ext cx="5894387" cy="803275"/>
          </a:xfrm>
        </p:spPr>
        <p:txBody>
          <a:bodyPr/>
          <a:lstStyle/>
          <a:p>
            <a:pPr eaLnBrk="1" hangingPunct="1">
              <a:lnSpc>
                <a:spcPct val="103000"/>
              </a:lnSpc>
              <a:spcBef>
                <a:spcPct val="0"/>
              </a:spcBef>
              <a:spcAft>
                <a:spcPct val="0"/>
              </a:spcAft>
              <a:buClr>
                <a:srgbClr val="FFFFFF"/>
              </a:buClr>
              <a:buFont typeface="Trebuchet MS" panose="020B0603020202020204" pitchFamily="34" charset="0"/>
              <a:buNone/>
            </a:pPr>
            <a:r>
              <a:rPr lang="en-IE" altLang="en-US">
                <a:solidFill>
                  <a:srgbClr val="FFFFFF"/>
                </a:solidFill>
                <a:latin typeface="Trebuchet MS" panose="020B0603020202020204" pitchFamily="34" charset="0"/>
                <a:cs typeface="Arial" panose="020B0604020202020204" pitchFamily="34" charset="0"/>
                <a:sym typeface="Trebuchet MS" panose="020B0603020202020204" pitchFamily="34" charset="0"/>
              </a:rPr>
              <a:t>System Support </a:t>
            </a:r>
          </a:p>
        </p:txBody>
      </p:sp>
      <p:pic>
        <p:nvPicPr>
          <p:cNvPr id="17412" name="Picture 2" descr="C:\Users\User\Dropbox (VillageReach)\OpenLMIS Malawi\Project Toolkit\Requirements\Malawian coat of arms\thumbnail_court_of_arms_transparent.jp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8" y="0"/>
            <a:ext cx="7429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1303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Placeholder 1"/>
          <p:cNvSpPr txBox="1">
            <a:spLocks noGrp="1"/>
          </p:cNvSpPr>
          <p:nvPr>
            <p:ph type="body" idx="1"/>
          </p:nvPr>
        </p:nvSpPr>
        <p:spPr>
          <a:xfrm>
            <a:off x="342900" y="982663"/>
            <a:ext cx="6043613" cy="3495675"/>
          </a:xfrm>
        </p:spPr>
        <p:txBody>
          <a:bodyPr/>
          <a:lstStyle/>
          <a:p>
            <a:pPr eaLnBrk="1" hangingPunct="1">
              <a:spcBef>
                <a:spcPts val="363"/>
              </a:spcBef>
              <a:spcAft>
                <a:spcPct val="0"/>
              </a:spcAft>
              <a:buFont typeface="Arial" panose="020B0604020202020204" pitchFamily="34" charset="0"/>
              <a:buChar char="•"/>
            </a:pPr>
            <a:r>
              <a:rPr lang="en-IE" altLang="en-US">
                <a:latin typeface="Trebuchet MS" panose="020B0603020202020204" pitchFamily="34" charset="0"/>
                <a:cs typeface="Arial" panose="020B0604020202020204" pitchFamily="34" charset="0"/>
                <a:sym typeface="Trebuchet MS" panose="020B0603020202020204" pitchFamily="34" charset="0"/>
              </a:rPr>
              <a:t>Users satisfaction</a:t>
            </a:r>
          </a:p>
          <a:p>
            <a:pPr lvl="1" eaLnBrk="1" hangingPunct="1">
              <a:spcAft>
                <a:spcPct val="0"/>
              </a:spcAft>
              <a:buClr>
                <a:srgbClr val="58585A"/>
              </a:buClr>
              <a:buFont typeface="Arial" panose="020B0604020202020204" pitchFamily="34" charset="0"/>
              <a:buChar char="–"/>
            </a:pPr>
            <a:r>
              <a:rPr lang="en-IE" altLang="en-US">
                <a:solidFill>
                  <a:srgbClr val="58585A"/>
                </a:solidFill>
                <a:latin typeface="Trebuchet MS" panose="020B0603020202020204" pitchFamily="34" charset="0"/>
                <a:cs typeface="Arial" panose="020B0604020202020204" pitchFamily="34" charset="0"/>
                <a:sym typeface="Trebuchet MS" panose="020B0603020202020204" pitchFamily="34" charset="0"/>
              </a:rPr>
              <a:t>System has been deemed as easy to use and provides all the services users want (OpenLMIS User Survey, 2018)</a:t>
            </a:r>
          </a:p>
          <a:p>
            <a:pPr eaLnBrk="1" hangingPunct="1">
              <a:spcBef>
                <a:spcPts val="363"/>
              </a:spcBef>
              <a:spcAft>
                <a:spcPct val="0"/>
              </a:spcAft>
              <a:buFont typeface="Arial" panose="020B0604020202020204" pitchFamily="34" charset="0"/>
              <a:buChar char="•"/>
            </a:pPr>
            <a:r>
              <a:rPr lang="en-IE" altLang="en-US">
                <a:latin typeface="Trebuchet MS" panose="020B0603020202020204" pitchFamily="34" charset="0"/>
                <a:cs typeface="Arial" panose="020B0604020202020204" pitchFamily="34" charset="0"/>
                <a:sym typeface="Trebuchet MS" panose="020B0603020202020204" pitchFamily="34" charset="0"/>
              </a:rPr>
              <a:t>Ordering/reporting together</a:t>
            </a:r>
          </a:p>
          <a:p>
            <a:pPr lvl="1" eaLnBrk="1" hangingPunct="1">
              <a:spcAft>
                <a:spcPct val="0"/>
              </a:spcAft>
              <a:buClr>
                <a:srgbClr val="58585A"/>
              </a:buClr>
              <a:buFont typeface="Arial" panose="020B0604020202020204" pitchFamily="34" charset="0"/>
              <a:buChar char="–"/>
            </a:pPr>
            <a:r>
              <a:rPr lang="en-IE" altLang="en-US">
                <a:solidFill>
                  <a:srgbClr val="58585A"/>
                </a:solidFill>
                <a:latin typeface="Trebuchet MS" panose="020B0603020202020204" pitchFamily="34" charset="0"/>
                <a:cs typeface="Arial" panose="020B0604020202020204" pitchFamily="34" charset="0"/>
                <a:sym typeface="Trebuchet MS" panose="020B0603020202020204" pitchFamily="34" charset="0"/>
              </a:rPr>
              <a:t>Reporting data is used for automatic order preparation that allows users to edit -this saves time for pharmacy personnel to focus on other important tasks</a:t>
            </a:r>
          </a:p>
          <a:p>
            <a:pPr eaLnBrk="1" hangingPunct="1">
              <a:spcBef>
                <a:spcPts val="363"/>
              </a:spcBef>
              <a:spcAft>
                <a:spcPct val="0"/>
              </a:spcAft>
              <a:buFont typeface="Arial" panose="020B0604020202020204" pitchFamily="34" charset="0"/>
              <a:buChar char="•"/>
            </a:pPr>
            <a:r>
              <a:rPr lang="en-IE" altLang="en-US">
                <a:latin typeface="Trebuchet MS" panose="020B0603020202020204" pitchFamily="34" charset="0"/>
                <a:cs typeface="Arial" panose="020B0604020202020204" pitchFamily="34" charset="0"/>
                <a:sym typeface="Trebuchet MS" panose="020B0603020202020204" pitchFamily="34" charset="0"/>
              </a:rPr>
              <a:t>Timely access to the reports by MoH</a:t>
            </a:r>
          </a:p>
          <a:p>
            <a:pPr lvl="1" eaLnBrk="1" hangingPunct="1">
              <a:spcAft>
                <a:spcPct val="0"/>
              </a:spcAft>
              <a:buClr>
                <a:srgbClr val="58585A"/>
              </a:buClr>
              <a:buFont typeface="Arial" panose="020B0604020202020204" pitchFamily="34" charset="0"/>
              <a:buChar char="–"/>
            </a:pPr>
            <a:r>
              <a:rPr lang="en-IE" altLang="en-US">
                <a:solidFill>
                  <a:srgbClr val="58585A"/>
                </a:solidFill>
                <a:latin typeface="Trebuchet MS" panose="020B0603020202020204" pitchFamily="34" charset="0"/>
                <a:cs typeface="Arial" panose="020B0604020202020204" pitchFamily="34" charset="0"/>
                <a:sym typeface="Trebuchet MS" panose="020B0603020202020204" pitchFamily="34" charset="0"/>
              </a:rPr>
              <a:t>Once data is captured it is considered reported, MoH will be able to view the data</a:t>
            </a:r>
          </a:p>
          <a:p>
            <a:pPr eaLnBrk="1" hangingPunct="1">
              <a:spcBef>
                <a:spcPts val="363"/>
              </a:spcBef>
              <a:spcAft>
                <a:spcPct val="0"/>
              </a:spcAft>
              <a:buFont typeface="Arial" panose="020B0604020202020204" pitchFamily="34" charset="0"/>
              <a:buChar char="•"/>
            </a:pPr>
            <a:r>
              <a:rPr lang="en-IE" altLang="en-US">
                <a:latin typeface="Trebuchet MS" panose="020B0603020202020204" pitchFamily="34" charset="0"/>
                <a:cs typeface="Arial" panose="020B0604020202020204" pitchFamily="34" charset="0"/>
                <a:sym typeface="Trebuchet MS" panose="020B0603020202020204" pitchFamily="34" charset="0"/>
              </a:rPr>
              <a:t>Flexible work environment</a:t>
            </a:r>
          </a:p>
          <a:p>
            <a:pPr lvl="1" eaLnBrk="1" hangingPunct="1">
              <a:spcAft>
                <a:spcPct val="0"/>
              </a:spcAft>
              <a:buClr>
                <a:srgbClr val="58585A"/>
              </a:buClr>
              <a:buFont typeface="Arial" panose="020B0604020202020204" pitchFamily="34" charset="0"/>
              <a:buChar char="–"/>
            </a:pPr>
            <a:r>
              <a:rPr lang="en-IE" altLang="en-US">
                <a:solidFill>
                  <a:srgbClr val="58585A"/>
                </a:solidFill>
                <a:latin typeface="Trebuchet MS" panose="020B0603020202020204" pitchFamily="34" charset="0"/>
                <a:cs typeface="Arial" panose="020B0604020202020204" pitchFamily="34" charset="0"/>
                <a:sym typeface="Trebuchet MS" panose="020B0603020202020204" pitchFamily="34" charset="0"/>
              </a:rPr>
              <a:t>OpenLMIS allows users to work from anywhere as long as there is internet.</a:t>
            </a:r>
          </a:p>
          <a:p>
            <a:pPr eaLnBrk="1" hangingPunct="1">
              <a:spcBef>
                <a:spcPts val="363"/>
              </a:spcBef>
              <a:spcAft>
                <a:spcPct val="0"/>
              </a:spcAft>
              <a:buFont typeface="Arial" panose="020B0604020202020204" pitchFamily="34" charset="0"/>
              <a:buChar char="•"/>
            </a:pPr>
            <a:endParaRPr lang="en-IE" altLang="en-US">
              <a:latin typeface="Trebuchet MS" panose="020B0603020202020204" pitchFamily="34" charset="0"/>
              <a:cs typeface="Arial" panose="020B0604020202020204" pitchFamily="34" charset="0"/>
              <a:sym typeface="Trebuchet MS" panose="020B0603020202020204" pitchFamily="34" charset="0"/>
            </a:endParaRPr>
          </a:p>
          <a:p>
            <a:pPr eaLnBrk="1" hangingPunct="1">
              <a:spcBef>
                <a:spcPts val="363"/>
              </a:spcBef>
              <a:spcAft>
                <a:spcPct val="0"/>
              </a:spcAft>
              <a:buFont typeface="Arial" panose="020B0604020202020204" pitchFamily="34" charset="0"/>
              <a:buChar char="•"/>
            </a:pPr>
            <a:endParaRPr lang="en-IE" altLang="en-US">
              <a:latin typeface="Trebuchet MS" panose="020B0603020202020204" pitchFamily="34" charset="0"/>
              <a:cs typeface="Arial" panose="020B0604020202020204" pitchFamily="34" charset="0"/>
              <a:sym typeface="Trebuchet MS" panose="020B0603020202020204" pitchFamily="34" charset="0"/>
            </a:endParaRPr>
          </a:p>
        </p:txBody>
      </p:sp>
      <p:sp>
        <p:nvSpPr>
          <p:cNvPr id="19459" name="Title 3"/>
          <p:cNvSpPr txBox="1">
            <a:spLocks noGrp="1"/>
          </p:cNvSpPr>
          <p:nvPr>
            <p:ph type="title"/>
          </p:nvPr>
        </p:nvSpPr>
        <p:spPr>
          <a:xfrm>
            <a:off x="963613" y="36713"/>
            <a:ext cx="5894387" cy="803275"/>
          </a:xfrm>
        </p:spPr>
        <p:txBody>
          <a:bodyPr/>
          <a:lstStyle/>
          <a:p>
            <a:pPr eaLnBrk="1" hangingPunct="1">
              <a:lnSpc>
                <a:spcPct val="103000"/>
              </a:lnSpc>
              <a:spcBef>
                <a:spcPct val="0"/>
              </a:spcBef>
              <a:spcAft>
                <a:spcPct val="0"/>
              </a:spcAft>
              <a:buClr>
                <a:srgbClr val="FFFFFF"/>
              </a:buClr>
              <a:buFont typeface="Trebuchet MS" panose="020B0603020202020204" pitchFamily="34" charset="0"/>
              <a:buNone/>
            </a:pPr>
            <a:r>
              <a:rPr lang="en-IE" altLang="en-US">
                <a:solidFill>
                  <a:srgbClr val="FFFFFF"/>
                </a:solidFill>
                <a:latin typeface="Trebuchet MS" panose="020B0603020202020204" pitchFamily="34" charset="0"/>
                <a:cs typeface="Arial" panose="020B0604020202020204" pitchFamily="34" charset="0"/>
                <a:sym typeface="Trebuchet MS" panose="020B0603020202020204" pitchFamily="34" charset="0"/>
              </a:rPr>
              <a:t>Key Successes</a:t>
            </a:r>
          </a:p>
        </p:txBody>
      </p:sp>
      <p:pic>
        <p:nvPicPr>
          <p:cNvPr id="19460" name="Picture 2" descr="C:\Users\User\Dropbox (VillageReach)\OpenLMIS Malawi\Project Toolkit\Requirements\Malawian coat of arms\thumbnail_court_of_arms_transparent.jp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8" y="0"/>
            <a:ext cx="7429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40792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20925" y="2455863"/>
            <a:ext cx="2266950" cy="254000"/>
          </a:xfrm>
          <a:prstGeom prst="rect">
            <a:avLst/>
          </a:prstGeom>
        </p:spPr>
        <p:txBody>
          <a:bodyPr wrap="none">
            <a:spAutoFit/>
          </a:bodyPr>
          <a:lstStyle/>
          <a:p>
            <a:pPr eaLnBrk="1" fontAlgn="auto" hangingPunct="1">
              <a:spcBef>
                <a:spcPts val="0"/>
              </a:spcBef>
              <a:spcAft>
                <a:spcPts val="0"/>
              </a:spcAft>
              <a:buClr>
                <a:srgbClr val="000000"/>
              </a:buClr>
              <a:buFont typeface="Arial"/>
              <a:buNone/>
              <a:defRPr/>
            </a:pPr>
            <a:r>
              <a:rPr lang="en-IE" sz="1050" kern="0" dirty="0">
                <a:solidFill>
                  <a:schemeClr val="lt1"/>
                </a:solidFill>
                <a:latin typeface="Trebuchet MS"/>
                <a:ea typeface="Trebuchet MS"/>
                <a:cs typeface="Trebuchet MS"/>
                <a:sym typeface="Trebuchet MS"/>
              </a:rPr>
              <a:t>Digital Health/OpenLMIS Expertise</a:t>
            </a:r>
            <a:endParaRPr lang="en-IE" sz="1050" kern="0" dirty="0">
              <a:latin typeface="Arial"/>
              <a:ea typeface="Arial"/>
              <a:cs typeface="Arial"/>
              <a:sym typeface="Arial"/>
            </a:endParaRPr>
          </a:p>
        </p:txBody>
      </p:sp>
      <p:sp>
        <p:nvSpPr>
          <p:cNvPr id="21507" name="Google Shape;183;p28"/>
          <p:cNvSpPr txBox="1">
            <a:spLocks noGrp="1"/>
          </p:cNvSpPr>
          <p:nvPr>
            <p:ph type="title"/>
          </p:nvPr>
        </p:nvSpPr>
        <p:spPr>
          <a:xfrm>
            <a:off x="1706563" y="214313"/>
            <a:ext cx="4395787" cy="603250"/>
          </a:xfrm>
        </p:spPr>
        <p:txBody>
          <a:bodyPr lIns="68569" tIns="34275" rIns="68569" bIns="34275"/>
          <a:lstStyle/>
          <a:p>
            <a:pPr eaLnBrk="1" hangingPunct="1">
              <a:lnSpc>
                <a:spcPct val="103000"/>
              </a:lnSpc>
              <a:spcBef>
                <a:spcPct val="0"/>
              </a:spcBef>
              <a:spcAft>
                <a:spcPct val="0"/>
              </a:spcAft>
              <a:buClr>
                <a:srgbClr val="FFFFFF"/>
              </a:buClr>
              <a:buFont typeface="Trebuchet MS" panose="020B0603020202020204" pitchFamily="34" charset="0"/>
              <a:buNone/>
            </a:pPr>
            <a:r>
              <a:rPr lang="en-IE" altLang="en-US">
                <a:solidFill>
                  <a:srgbClr val="FFFFFF"/>
                </a:solidFill>
                <a:latin typeface="Trebuchet MS" panose="020B0603020202020204" pitchFamily="34" charset="0"/>
                <a:cs typeface="Arial" panose="020B0604020202020204" pitchFamily="34" charset="0"/>
                <a:sym typeface="Trebuchet MS" panose="020B0603020202020204" pitchFamily="34" charset="0"/>
              </a:rPr>
              <a:t>Impact of OpenLMIS</a:t>
            </a:r>
            <a:endParaRPr lang="en-US" altLang="en-US" sz="1800">
              <a:solidFill>
                <a:srgbClr val="FFFFFF"/>
              </a:solidFill>
              <a:latin typeface="Trebuchet MS" panose="020B0603020202020204" pitchFamily="34" charset="0"/>
              <a:cs typeface="Arial" panose="020B0604020202020204" pitchFamily="34" charset="0"/>
              <a:sym typeface="Trebuchet MS" panose="020B0603020202020204" pitchFamily="34" charset="0"/>
            </a:endParaRPr>
          </a:p>
        </p:txBody>
      </p:sp>
      <p:sp>
        <p:nvSpPr>
          <p:cNvPr id="7" name="Google Shape;184;p28"/>
          <p:cNvSpPr txBox="1"/>
          <p:nvPr/>
        </p:nvSpPr>
        <p:spPr>
          <a:xfrm>
            <a:off x="188913" y="42863"/>
            <a:ext cx="6669087" cy="2540000"/>
          </a:xfrm>
          <a:prstGeom prst="rect">
            <a:avLst/>
          </a:prstGeom>
          <a:noFill/>
          <a:ln>
            <a:noFill/>
          </a:ln>
        </p:spPr>
        <p:txBody>
          <a:bodyPr spcFirstLastPara="1" lIns="68569" tIns="68569" rIns="68569" bIns="68569"/>
          <a:lstStyle/>
          <a:p>
            <a:pPr eaLnBrk="1" fontAlgn="auto" hangingPunct="1">
              <a:spcBef>
                <a:spcPts val="0"/>
              </a:spcBef>
              <a:spcAft>
                <a:spcPts val="0"/>
              </a:spcAft>
              <a:buClr>
                <a:srgbClr val="000000"/>
              </a:buClr>
              <a:buFont typeface="Arial"/>
              <a:buNone/>
              <a:defRPr/>
            </a:pPr>
            <a:endParaRPr lang="en-IE" kern="0" dirty="0">
              <a:latin typeface="Arial"/>
              <a:ea typeface="Arial"/>
              <a:cs typeface="Arial"/>
              <a:sym typeface="Arial"/>
            </a:endParaRPr>
          </a:p>
          <a:p>
            <a:pPr eaLnBrk="1" fontAlgn="auto" hangingPunct="1">
              <a:spcBef>
                <a:spcPts val="0"/>
              </a:spcBef>
              <a:spcAft>
                <a:spcPts val="0"/>
              </a:spcAft>
              <a:buClr>
                <a:srgbClr val="000000"/>
              </a:buClr>
              <a:buFont typeface="Arial"/>
              <a:buNone/>
              <a:defRPr/>
            </a:pPr>
            <a:endParaRPr lang="en-IE" kern="0" dirty="0">
              <a:latin typeface="Arial"/>
              <a:ea typeface="Arial"/>
              <a:cs typeface="Arial"/>
              <a:sym typeface="Arial"/>
            </a:endParaRPr>
          </a:p>
          <a:p>
            <a:pPr eaLnBrk="1" fontAlgn="auto" hangingPunct="1">
              <a:spcBef>
                <a:spcPts val="0"/>
              </a:spcBef>
              <a:spcAft>
                <a:spcPts val="0"/>
              </a:spcAft>
              <a:buClr>
                <a:srgbClr val="000000"/>
              </a:buClr>
              <a:buFont typeface="Arial"/>
              <a:buNone/>
              <a:defRPr/>
            </a:pPr>
            <a:endParaRPr lang="en-IE" kern="0" dirty="0">
              <a:latin typeface="Arial"/>
              <a:ea typeface="Arial"/>
              <a:cs typeface="Arial"/>
              <a:sym typeface="Arial"/>
            </a:endParaRPr>
          </a:p>
          <a:p>
            <a:pPr eaLnBrk="1" fontAlgn="auto" hangingPunct="1">
              <a:spcBef>
                <a:spcPts val="0"/>
              </a:spcBef>
              <a:spcAft>
                <a:spcPts val="0"/>
              </a:spcAft>
              <a:buClr>
                <a:schemeClr val="accent1"/>
              </a:buClr>
              <a:buFont typeface="Arial"/>
              <a:buNone/>
              <a:defRPr/>
            </a:pPr>
            <a:endParaRPr lang="en-IE" kern="0" dirty="0">
              <a:solidFill>
                <a:schemeClr val="accent1"/>
              </a:solidFill>
              <a:latin typeface="Arial"/>
              <a:ea typeface="Arial"/>
              <a:cs typeface="Arial"/>
              <a:sym typeface="Arial"/>
            </a:endParaRPr>
          </a:p>
          <a:p>
            <a:pPr eaLnBrk="1" fontAlgn="auto" hangingPunct="1">
              <a:lnSpc>
                <a:spcPct val="115000"/>
              </a:lnSpc>
              <a:spcBef>
                <a:spcPts val="0"/>
              </a:spcBef>
              <a:spcAft>
                <a:spcPts val="0"/>
              </a:spcAft>
              <a:buClr>
                <a:schemeClr val="accent1"/>
              </a:buClr>
              <a:buSzPts val="1100"/>
              <a:buFont typeface="Arial"/>
              <a:buNone/>
              <a:defRPr/>
            </a:pPr>
            <a:endParaRPr lang="en-US" sz="1100" kern="0" dirty="0">
              <a:solidFill>
                <a:schemeClr val="accent1"/>
              </a:solidFill>
              <a:latin typeface="Arial"/>
              <a:ea typeface="Arial"/>
              <a:cs typeface="Arial"/>
              <a:sym typeface="Arial"/>
            </a:endParaRPr>
          </a:p>
          <a:p>
            <a:pPr marL="742950" lvl="1" indent="-285750" eaLnBrk="1" fontAlgn="auto" hangingPunct="1">
              <a:lnSpc>
                <a:spcPct val="115000"/>
              </a:lnSpc>
              <a:spcBef>
                <a:spcPts val="0"/>
              </a:spcBef>
              <a:spcAft>
                <a:spcPts val="0"/>
              </a:spcAft>
              <a:buClr>
                <a:schemeClr val="accent1"/>
              </a:buClr>
              <a:buSzPts val="1100"/>
              <a:buFont typeface="Wingdings" panose="05000000000000000000" pitchFamily="2" charset="2"/>
              <a:buChar char="ü"/>
              <a:defRPr/>
            </a:pPr>
            <a:r>
              <a:rPr lang="en-US" b="1" kern="0" dirty="0">
                <a:solidFill>
                  <a:schemeClr val="accent1"/>
                </a:solidFill>
                <a:latin typeface="Trebuchet MS" panose="020B0603020202020204" pitchFamily="34" charset="0"/>
                <a:ea typeface="Arial"/>
                <a:cs typeface="Arial"/>
                <a:sym typeface="Arial"/>
              </a:rPr>
              <a:t>Improved reporting rates</a:t>
            </a:r>
          </a:p>
          <a:p>
            <a:pPr marL="742950" lvl="4" indent="-285750" eaLnBrk="1" fontAlgn="auto" hangingPunct="1">
              <a:lnSpc>
                <a:spcPct val="115000"/>
              </a:lnSpc>
              <a:spcBef>
                <a:spcPts val="0"/>
              </a:spcBef>
              <a:spcAft>
                <a:spcPts val="0"/>
              </a:spcAft>
              <a:buClr>
                <a:schemeClr val="accent1"/>
              </a:buClr>
              <a:buSzPts val="1100"/>
              <a:buFont typeface="Wingdings" panose="05000000000000000000" pitchFamily="2" charset="2"/>
              <a:buChar char="ü"/>
              <a:defRPr/>
            </a:pPr>
            <a:r>
              <a:rPr lang="en-US" b="1" kern="0" dirty="0">
                <a:solidFill>
                  <a:schemeClr val="accent1"/>
                </a:solidFill>
                <a:latin typeface="Trebuchet MS" panose="020B0603020202020204" pitchFamily="34" charset="0"/>
                <a:ea typeface="Arial"/>
                <a:cs typeface="Arial"/>
                <a:sym typeface="Arial"/>
              </a:rPr>
              <a:t>Improved data quality</a:t>
            </a:r>
          </a:p>
          <a:p>
            <a:pPr marL="742950" lvl="4" indent="-285750" eaLnBrk="1" fontAlgn="auto" hangingPunct="1">
              <a:lnSpc>
                <a:spcPct val="115000"/>
              </a:lnSpc>
              <a:spcBef>
                <a:spcPts val="0"/>
              </a:spcBef>
              <a:spcAft>
                <a:spcPts val="0"/>
              </a:spcAft>
              <a:buClr>
                <a:schemeClr val="accent1"/>
              </a:buClr>
              <a:buSzPts val="1100"/>
              <a:buFont typeface="Wingdings" panose="05000000000000000000" pitchFamily="2" charset="2"/>
              <a:buChar char="ü"/>
              <a:defRPr/>
            </a:pPr>
            <a:r>
              <a:rPr lang="en-US" b="1" kern="0" dirty="0">
                <a:solidFill>
                  <a:schemeClr val="accent1"/>
                </a:solidFill>
                <a:latin typeface="Trebuchet MS" panose="020B0603020202020204" pitchFamily="34" charset="0"/>
                <a:ea typeface="Arial"/>
                <a:cs typeface="Arial"/>
                <a:sym typeface="Arial"/>
              </a:rPr>
              <a:t>Improved decision-making; thereby reducing budget expenses</a:t>
            </a:r>
          </a:p>
          <a:p>
            <a:pPr eaLnBrk="1" fontAlgn="auto" hangingPunct="1">
              <a:lnSpc>
                <a:spcPct val="115000"/>
              </a:lnSpc>
              <a:spcBef>
                <a:spcPts val="0"/>
              </a:spcBef>
              <a:spcAft>
                <a:spcPts val="0"/>
              </a:spcAft>
              <a:buClr>
                <a:srgbClr val="000000"/>
              </a:buClr>
              <a:buSzPts val="1100"/>
              <a:buFont typeface="Arial"/>
              <a:buNone/>
              <a:defRPr/>
            </a:pPr>
            <a:r>
              <a:rPr lang="en-US" sz="1050" kern="0" dirty="0">
                <a:solidFill>
                  <a:srgbClr val="595959"/>
                </a:solidFill>
                <a:latin typeface="Arial"/>
                <a:ea typeface="Arial"/>
                <a:cs typeface="Arial"/>
                <a:sym typeface="Arial"/>
              </a:rPr>
              <a:t> </a:t>
            </a:r>
          </a:p>
        </p:txBody>
      </p:sp>
      <p:pic>
        <p:nvPicPr>
          <p:cNvPr id="21509" name="Picture 2" descr="C:\Users\User\Dropbox (VillageReach)\OpenLMIS Malawi\Project Toolkit\Requirements\Malawian coat of arms\thumbnail_court_of_arms_transparent.jp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0"/>
            <a:ext cx="7429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2" descr="C:\Users\User\Desktop\Reporting ra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0" y="2206625"/>
            <a:ext cx="5743575" cy="23018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4404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Placeholder 1"/>
          <p:cNvSpPr txBox="1">
            <a:spLocks noGrp="1"/>
          </p:cNvSpPr>
          <p:nvPr>
            <p:ph type="body" idx="1"/>
          </p:nvPr>
        </p:nvSpPr>
        <p:spPr>
          <a:xfrm>
            <a:off x="392113" y="1082675"/>
            <a:ext cx="6211887" cy="3082925"/>
          </a:xfrm>
        </p:spPr>
        <p:txBody>
          <a:bodyPr/>
          <a:lstStyle/>
          <a:p>
            <a:pPr eaLnBrk="1" hangingPunct="1">
              <a:spcBef>
                <a:spcPts val="363"/>
              </a:spcBef>
              <a:spcAft>
                <a:spcPct val="0"/>
              </a:spcAft>
              <a:buFont typeface="Arial" panose="020B0604020202020204" pitchFamily="34" charset="0"/>
              <a:buChar char="•"/>
            </a:pPr>
            <a:r>
              <a:rPr lang="en-IE" altLang="en-US">
                <a:latin typeface="Trebuchet MS" panose="020B0603020202020204" pitchFamily="34" charset="0"/>
                <a:cs typeface="Arial" panose="020B0604020202020204" pitchFamily="34" charset="0"/>
                <a:sym typeface="Trebuchet MS" panose="020B0603020202020204" pitchFamily="34" charset="0"/>
              </a:rPr>
              <a:t>Users require time to get used to any new system</a:t>
            </a:r>
          </a:p>
          <a:p>
            <a:pPr lvl="1" eaLnBrk="1" hangingPunct="1">
              <a:spcAft>
                <a:spcPct val="0"/>
              </a:spcAft>
              <a:buClr>
                <a:srgbClr val="58585A"/>
              </a:buClr>
              <a:buFont typeface="Arial" panose="020B0604020202020204" pitchFamily="34" charset="0"/>
              <a:buChar char="–"/>
            </a:pPr>
            <a:r>
              <a:rPr lang="en-IE" altLang="en-US">
                <a:solidFill>
                  <a:srgbClr val="58585A"/>
                </a:solidFill>
                <a:latin typeface="Trebuchet MS" panose="020B0603020202020204" pitchFamily="34" charset="0"/>
                <a:cs typeface="Arial" panose="020B0604020202020204" pitchFamily="34" charset="0"/>
                <a:sym typeface="Trebuchet MS" panose="020B0603020202020204" pitchFamily="34" charset="0"/>
              </a:rPr>
              <a:t>There was resistance in some quarters to start using the new system. </a:t>
            </a:r>
          </a:p>
          <a:p>
            <a:pPr eaLnBrk="1" hangingPunct="1">
              <a:spcBef>
                <a:spcPts val="363"/>
              </a:spcBef>
              <a:spcAft>
                <a:spcPct val="0"/>
              </a:spcAft>
              <a:buFont typeface="Arial" panose="020B0604020202020204" pitchFamily="34" charset="0"/>
              <a:buChar char="•"/>
            </a:pPr>
            <a:r>
              <a:rPr lang="en-IE" altLang="en-US">
                <a:latin typeface="Trebuchet MS" panose="020B0603020202020204" pitchFamily="34" charset="0"/>
                <a:cs typeface="Arial" panose="020B0604020202020204" pitchFamily="34" charset="0"/>
                <a:sym typeface="Trebuchet MS" panose="020B0603020202020204" pitchFamily="34" charset="0"/>
              </a:rPr>
              <a:t>Power outages heavily affected OpenLMIS implementation </a:t>
            </a:r>
          </a:p>
          <a:p>
            <a:pPr lvl="1" eaLnBrk="1" hangingPunct="1">
              <a:spcAft>
                <a:spcPct val="0"/>
              </a:spcAft>
              <a:buClr>
                <a:srgbClr val="58585A"/>
              </a:buClr>
              <a:buFont typeface="Arial" panose="020B0604020202020204" pitchFamily="34" charset="0"/>
              <a:buChar char="–"/>
            </a:pPr>
            <a:r>
              <a:rPr lang="en-IE" altLang="en-US">
                <a:solidFill>
                  <a:srgbClr val="58585A"/>
                </a:solidFill>
                <a:latin typeface="Trebuchet MS" panose="020B0603020202020204" pitchFamily="34" charset="0"/>
                <a:cs typeface="Arial" panose="020B0604020202020204" pitchFamily="34" charset="0"/>
                <a:sym typeface="Trebuchet MS" panose="020B0603020202020204" pitchFamily="34" charset="0"/>
              </a:rPr>
              <a:t>Users were capturing data in the evening</a:t>
            </a:r>
          </a:p>
          <a:p>
            <a:pPr lvl="1" eaLnBrk="1" hangingPunct="1">
              <a:spcAft>
                <a:spcPct val="0"/>
              </a:spcAft>
              <a:buClr>
                <a:srgbClr val="58585A"/>
              </a:buClr>
              <a:buFont typeface="Arial" panose="020B0604020202020204" pitchFamily="34" charset="0"/>
              <a:buChar char="–"/>
            </a:pPr>
            <a:r>
              <a:rPr lang="en-IE" altLang="en-US">
                <a:solidFill>
                  <a:srgbClr val="58585A"/>
                </a:solidFill>
                <a:latin typeface="Trebuchet MS" panose="020B0603020202020204" pitchFamily="34" charset="0"/>
                <a:cs typeface="Arial" panose="020B0604020202020204" pitchFamily="34" charset="0"/>
                <a:sym typeface="Trebuchet MS" panose="020B0603020202020204" pitchFamily="34" charset="0"/>
              </a:rPr>
              <a:t>Users were using laptops that were charged when power was available</a:t>
            </a:r>
          </a:p>
          <a:p>
            <a:pPr eaLnBrk="1" hangingPunct="1">
              <a:spcBef>
                <a:spcPts val="363"/>
              </a:spcBef>
              <a:spcAft>
                <a:spcPct val="0"/>
              </a:spcAft>
              <a:buFont typeface="Arial" panose="020B0604020202020204" pitchFamily="34" charset="0"/>
              <a:buChar char="•"/>
            </a:pPr>
            <a:r>
              <a:rPr lang="en-IE" altLang="en-US">
                <a:latin typeface="Trebuchet MS" panose="020B0603020202020204" pitchFamily="34" charset="0"/>
                <a:cs typeface="Arial" panose="020B0604020202020204" pitchFamily="34" charset="0"/>
                <a:sym typeface="Trebuchet MS" panose="020B0603020202020204" pitchFamily="34" charset="0"/>
              </a:rPr>
              <a:t>CMST took time to start recognizing OpenLMIS orders</a:t>
            </a:r>
          </a:p>
          <a:p>
            <a:pPr lvl="1" eaLnBrk="1" hangingPunct="1">
              <a:spcAft>
                <a:spcPct val="0"/>
              </a:spcAft>
              <a:buClr>
                <a:srgbClr val="58585A"/>
              </a:buClr>
              <a:buFont typeface="Arial" panose="020B0604020202020204" pitchFamily="34" charset="0"/>
              <a:buChar char="–"/>
            </a:pPr>
            <a:r>
              <a:rPr lang="en-IE" altLang="en-US">
                <a:solidFill>
                  <a:srgbClr val="58585A"/>
                </a:solidFill>
                <a:latin typeface="Trebuchet MS" panose="020B0603020202020204" pitchFamily="34" charset="0"/>
                <a:cs typeface="Arial" panose="020B0604020202020204" pitchFamily="34" charset="0"/>
                <a:sym typeface="Trebuchet MS" panose="020B0603020202020204" pitchFamily="34" charset="0"/>
              </a:rPr>
              <a:t>MoH had to write to CMST about receiving all orders in OpenLMIS otherwise users were forced to use a parallel system for orders only</a:t>
            </a:r>
          </a:p>
          <a:p>
            <a:pPr lvl="1" eaLnBrk="1" hangingPunct="1">
              <a:spcAft>
                <a:spcPct val="0"/>
              </a:spcAft>
              <a:buClr>
                <a:srgbClr val="58585A"/>
              </a:buClr>
              <a:buFont typeface="Arial" panose="020B0604020202020204" pitchFamily="34" charset="0"/>
              <a:buNone/>
            </a:pPr>
            <a:endParaRPr lang="en-IE" altLang="en-US">
              <a:solidFill>
                <a:srgbClr val="58585A"/>
              </a:solidFill>
              <a:latin typeface="Trebuchet MS" panose="020B0603020202020204" pitchFamily="34" charset="0"/>
              <a:cs typeface="Arial" panose="020B0604020202020204" pitchFamily="34" charset="0"/>
              <a:sym typeface="Trebuchet MS" panose="020B0603020202020204" pitchFamily="34" charset="0"/>
            </a:endParaRPr>
          </a:p>
        </p:txBody>
      </p:sp>
      <p:sp>
        <p:nvSpPr>
          <p:cNvPr id="23555" name="Title 3"/>
          <p:cNvSpPr txBox="1">
            <a:spLocks noGrp="1"/>
          </p:cNvSpPr>
          <p:nvPr>
            <p:ph type="title"/>
          </p:nvPr>
        </p:nvSpPr>
        <p:spPr>
          <a:xfrm>
            <a:off x="953605" y="34725"/>
            <a:ext cx="5894387" cy="803275"/>
          </a:xfrm>
        </p:spPr>
        <p:txBody>
          <a:bodyPr/>
          <a:lstStyle/>
          <a:p>
            <a:pPr eaLnBrk="1" hangingPunct="1">
              <a:lnSpc>
                <a:spcPct val="103000"/>
              </a:lnSpc>
              <a:spcBef>
                <a:spcPct val="0"/>
              </a:spcBef>
              <a:spcAft>
                <a:spcPct val="0"/>
              </a:spcAft>
              <a:buClr>
                <a:srgbClr val="FFFFFF"/>
              </a:buClr>
              <a:buFont typeface="Trebuchet MS" panose="020B0603020202020204" pitchFamily="34" charset="0"/>
              <a:buNone/>
            </a:pPr>
            <a:r>
              <a:rPr lang="en-IE" altLang="en-US" dirty="0">
                <a:solidFill>
                  <a:srgbClr val="FFFFFF"/>
                </a:solidFill>
                <a:latin typeface="Trebuchet MS" panose="020B0603020202020204" pitchFamily="34" charset="0"/>
                <a:cs typeface="Arial" panose="020B0604020202020204" pitchFamily="34" charset="0"/>
                <a:sym typeface="Trebuchet MS" panose="020B0603020202020204" pitchFamily="34" charset="0"/>
              </a:rPr>
              <a:t>Lessons Learned</a:t>
            </a:r>
          </a:p>
        </p:txBody>
      </p:sp>
      <p:pic>
        <p:nvPicPr>
          <p:cNvPr id="23556" name="Picture 2" descr="C:\Users\User\Dropbox (VillageReach)\OpenLMIS Malawi\Project Toolkit\Requirements\Malawian coat of arms\thumbnail_court_of_arms_transparent.jp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7463"/>
            <a:ext cx="74295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87365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Google Shape;192;p29"/>
          <p:cNvSpPr txBox="1">
            <a:spLocks noGrp="1"/>
          </p:cNvSpPr>
          <p:nvPr>
            <p:ph type="title"/>
          </p:nvPr>
        </p:nvSpPr>
        <p:spPr>
          <a:xfrm>
            <a:off x="349250" y="681038"/>
            <a:ext cx="5894388" cy="601662"/>
          </a:xfrm>
        </p:spPr>
        <p:txBody>
          <a:bodyPr lIns="68569" tIns="68569" rIns="68569" bIns="68569">
            <a:noAutofit/>
          </a:bodyPr>
          <a:lstStyle/>
          <a:p>
            <a:pPr eaLnBrk="1" fontAlgn="auto" hangingPunct="1">
              <a:defRPr/>
            </a:pPr>
            <a:r>
              <a:rPr lang="en" sz="2250" dirty="0"/>
              <a:t>                       Key expertise</a:t>
            </a:r>
            <a:endParaRPr sz="2250" dirty="0"/>
          </a:p>
        </p:txBody>
      </p:sp>
      <p:sp>
        <p:nvSpPr>
          <p:cNvPr id="25603" name="Google Shape;193;p29"/>
          <p:cNvSpPr>
            <a:spLocks noGrp="1"/>
          </p:cNvSpPr>
          <p:nvPr>
            <p:ph type="sldNum" sz="quarter" idx="4294967295"/>
          </p:nvPr>
        </p:nvSpPr>
        <p:spPr>
          <a:xfrm>
            <a:off x="6118225" y="4221163"/>
            <a:ext cx="544513" cy="204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EF189BFB-4761-435D-AC3A-78B8DF493207}" type="slidenum">
              <a:rPr lang="en-US" altLang="en-US" sz="900" smtClean="0">
                <a:solidFill>
                  <a:srgbClr val="EBEBEB"/>
                </a:solidFill>
                <a:latin typeface="Trebuchet MS" panose="020B0603020202020204" pitchFamily="34" charset="0"/>
                <a:sym typeface="Trebuchet MS" panose="020B0603020202020204" pitchFamily="34" charset="0"/>
              </a:rPr>
              <a:pPr/>
              <a:t>54</a:t>
            </a:fld>
            <a:endParaRPr lang="en-US" altLang="en-US" sz="900">
              <a:solidFill>
                <a:srgbClr val="EBEBEB"/>
              </a:solidFill>
              <a:latin typeface="Trebuchet MS" panose="020B0603020202020204" pitchFamily="34" charset="0"/>
              <a:sym typeface="Trebuchet MS" panose="020B0603020202020204" pitchFamily="34" charset="0"/>
            </a:endParaRPr>
          </a:p>
        </p:txBody>
      </p:sp>
      <p:sp>
        <p:nvSpPr>
          <p:cNvPr id="25604" name="Google Shape;183;p28"/>
          <p:cNvSpPr txBox="1">
            <a:spLocks/>
          </p:cNvSpPr>
          <p:nvPr/>
        </p:nvSpPr>
        <p:spPr bwMode="auto">
          <a:xfrm>
            <a:off x="920750" y="192088"/>
            <a:ext cx="5937250"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103000"/>
              </a:lnSpc>
              <a:buClr>
                <a:srgbClr val="FFFFFF"/>
              </a:buClr>
              <a:buSzPts val="1400"/>
              <a:buFont typeface="Trebuchet MS" panose="020B0603020202020204" pitchFamily="34" charset="0"/>
              <a:buNone/>
            </a:pPr>
            <a:r>
              <a:rPr lang="en-IE" altLang="en-US" sz="2700">
                <a:solidFill>
                  <a:srgbClr val="FFFFFF"/>
                </a:solidFill>
                <a:latin typeface="Trebuchet MS" panose="020B0603020202020204" pitchFamily="34" charset="0"/>
                <a:sym typeface="Trebuchet MS" panose="020B0603020202020204" pitchFamily="34" charset="0"/>
              </a:rPr>
              <a:t>What’s next for OpenLMIS in Malawi?</a:t>
            </a:r>
            <a:endParaRPr lang="en-IE" altLang="en-US" sz="1800">
              <a:solidFill>
                <a:srgbClr val="FFFFFF"/>
              </a:solidFill>
              <a:latin typeface="Trebuchet MS" panose="020B0603020202020204" pitchFamily="34" charset="0"/>
              <a:sym typeface="Trebuchet MS" panose="020B0603020202020204" pitchFamily="34" charset="0"/>
            </a:endParaRPr>
          </a:p>
        </p:txBody>
      </p:sp>
      <p:pic>
        <p:nvPicPr>
          <p:cNvPr id="25605" name="Picture 2" descr="C:\Users\User\Dropbox (VillageReach)\OpenLMIS Malawi\Project Toolkit\Requirements\Malawian coat of arms\thumbnail_court_of_arms_transparent.jp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26988"/>
            <a:ext cx="742950"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Placeholder 1"/>
          <p:cNvSpPr txBox="1">
            <a:spLocks noGrp="1"/>
          </p:cNvSpPr>
          <p:nvPr>
            <p:ph type="body" idx="1"/>
          </p:nvPr>
        </p:nvSpPr>
        <p:spPr>
          <a:xfrm>
            <a:off x="349250" y="1111250"/>
            <a:ext cx="3621088" cy="2303463"/>
          </a:xfrm>
        </p:spPr>
        <p:txBody>
          <a:bodyPr/>
          <a:lstStyle/>
          <a:p>
            <a:pPr eaLnBrk="1" hangingPunct="1">
              <a:spcBef>
                <a:spcPts val="363"/>
              </a:spcBef>
              <a:spcAft>
                <a:spcPct val="0"/>
              </a:spcAft>
              <a:buFont typeface="Arial" panose="020B0604020202020204" pitchFamily="34" charset="0"/>
              <a:buChar char="•"/>
            </a:pPr>
            <a:r>
              <a:rPr lang="en-IE" altLang="en-US" dirty="0">
                <a:latin typeface="Trebuchet MS" panose="020B0603020202020204" pitchFamily="34" charset="0"/>
                <a:cs typeface="Arial" panose="020B0604020202020204" pitchFamily="34" charset="0"/>
                <a:sym typeface="Trebuchet MS" panose="020B0603020202020204" pitchFamily="34" charset="0"/>
              </a:rPr>
              <a:t>Integration with DHIS 2 and other systems used in Malawi</a:t>
            </a:r>
          </a:p>
          <a:p>
            <a:pPr eaLnBrk="1" hangingPunct="1">
              <a:spcBef>
                <a:spcPts val="363"/>
              </a:spcBef>
              <a:spcAft>
                <a:spcPct val="0"/>
              </a:spcAft>
              <a:buFont typeface="Arial" panose="020B0604020202020204" pitchFamily="34" charset="0"/>
              <a:buChar char="•"/>
            </a:pPr>
            <a:endParaRPr lang="en-IE" altLang="en-US" dirty="0">
              <a:latin typeface="Trebuchet MS" panose="020B0603020202020204" pitchFamily="34" charset="0"/>
              <a:cs typeface="Arial" panose="020B0604020202020204" pitchFamily="34" charset="0"/>
              <a:sym typeface="Trebuchet MS" panose="020B0603020202020204" pitchFamily="34" charset="0"/>
            </a:endParaRPr>
          </a:p>
          <a:p>
            <a:pPr eaLnBrk="1" hangingPunct="1">
              <a:spcBef>
                <a:spcPts val="363"/>
              </a:spcBef>
              <a:spcAft>
                <a:spcPct val="0"/>
              </a:spcAft>
              <a:buFont typeface="Arial" panose="020B0604020202020204" pitchFamily="34" charset="0"/>
              <a:buChar char="•"/>
            </a:pPr>
            <a:r>
              <a:rPr lang="en-IE" altLang="en-US" dirty="0">
                <a:latin typeface="Trebuchet MS" panose="020B0603020202020204" pitchFamily="34" charset="0"/>
                <a:cs typeface="Arial" panose="020B0604020202020204" pitchFamily="34" charset="0"/>
                <a:sym typeface="Trebuchet MS" panose="020B0603020202020204" pitchFamily="34" charset="0"/>
              </a:rPr>
              <a:t>Discussion to leverage other </a:t>
            </a:r>
            <a:r>
              <a:rPr lang="en-IE" altLang="en-US" dirty="0" err="1">
                <a:latin typeface="Trebuchet MS" panose="020B0603020202020204" pitchFamily="34" charset="0"/>
                <a:cs typeface="Arial" panose="020B0604020202020204" pitchFamily="34" charset="0"/>
                <a:sym typeface="Trebuchet MS" panose="020B0603020202020204" pitchFamily="34" charset="0"/>
              </a:rPr>
              <a:t>OpenLMIS</a:t>
            </a:r>
            <a:r>
              <a:rPr lang="en-IE" altLang="en-US" dirty="0">
                <a:latin typeface="Trebuchet MS" panose="020B0603020202020204" pitchFamily="34" charset="0"/>
                <a:cs typeface="Arial" panose="020B0604020202020204" pitchFamily="34" charset="0"/>
                <a:sym typeface="Trebuchet MS" panose="020B0603020202020204" pitchFamily="34" charset="0"/>
              </a:rPr>
              <a:t> features, </a:t>
            </a:r>
          </a:p>
          <a:p>
            <a:pPr lvl="1">
              <a:spcBef>
                <a:spcPts val="363"/>
              </a:spcBef>
              <a:spcAft>
                <a:spcPct val="0"/>
              </a:spcAft>
              <a:buFont typeface="Arial" panose="020B0604020202020204" pitchFamily="34" charset="0"/>
              <a:buChar char="•"/>
            </a:pPr>
            <a:r>
              <a:rPr lang="en-IE" altLang="en-US" dirty="0">
                <a:latin typeface="Trebuchet MS" panose="020B0603020202020204" pitchFamily="34" charset="0"/>
                <a:cs typeface="Arial" panose="020B0604020202020204" pitchFamily="34" charset="0"/>
                <a:sym typeface="Trebuchet MS" panose="020B0603020202020204" pitchFamily="34" charset="0"/>
              </a:rPr>
              <a:t>Stock management</a:t>
            </a:r>
          </a:p>
          <a:p>
            <a:pPr lvl="1">
              <a:spcBef>
                <a:spcPts val="363"/>
              </a:spcBef>
              <a:spcAft>
                <a:spcPct val="0"/>
              </a:spcAft>
              <a:buFont typeface="Arial" panose="020B0604020202020204" pitchFamily="34" charset="0"/>
              <a:buChar char="•"/>
            </a:pPr>
            <a:r>
              <a:rPr lang="en-IE" altLang="en-US" dirty="0">
                <a:latin typeface="Trebuchet MS" panose="020B0603020202020204" pitchFamily="34" charset="0"/>
                <a:cs typeface="Arial" panose="020B0604020202020204" pitchFamily="34" charset="0"/>
                <a:sym typeface="Trebuchet MS" panose="020B0603020202020204" pitchFamily="34" charset="0"/>
              </a:rPr>
              <a:t>Vaccine module</a:t>
            </a:r>
          </a:p>
          <a:p>
            <a:pPr eaLnBrk="1" hangingPunct="1">
              <a:spcBef>
                <a:spcPts val="363"/>
              </a:spcBef>
              <a:spcAft>
                <a:spcPct val="0"/>
              </a:spcAft>
              <a:buFont typeface="Arial" panose="020B0604020202020204" pitchFamily="34" charset="0"/>
              <a:buChar char="•"/>
            </a:pPr>
            <a:endParaRPr lang="en-IE" altLang="en-US" dirty="0">
              <a:latin typeface="Trebuchet MS" panose="020B0603020202020204" pitchFamily="34" charset="0"/>
              <a:cs typeface="Arial" panose="020B0604020202020204" pitchFamily="34" charset="0"/>
              <a:sym typeface="Trebuchet MS" panose="020B0603020202020204" pitchFamily="34" charset="0"/>
            </a:endParaRPr>
          </a:p>
        </p:txBody>
      </p:sp>
      <p:pic>
        <p:nvPicPr>
          <p:cNvPr id="25607"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1650" y="841375"/>
            <a:ext cx="2546350"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73852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Google Shape;237;p33"/>
          <p:cNvSpPr>
            <a:spLocks noGrp="1"/>
          </p:cNvSpPr>
          <p:nvPr>
            <p:ph type="sldNum" sz="quarter" idx="4294967295"/>
          </p:nvPr>
        </p:nvSpPr>
        <p:spPr>
          <a:xfrm>
            <a:off x="6118225" y="4221163"/>
            <a:ext cx="544513" cy="204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8CF7676-2917-4FBD-8630-41F4C60A9CC5}" type="slidenum">
              <a:rPr lang="en-US" altLang="en-US" sz="900" smtClean="0">
                <a:solidFill>
                  <a:srgbClr val="EBEBEB"/>
                </a:solidFill>
                <a:latin typeface="Trebuchet MS" panose="020B0603020202020204" pitchFamily="34" charset="0"/>
                <a:sym typeface="Trebuchet MS" panose="020B0603020202020204" pitchFamily="34" charset="0"/>
              </a:rPr>
              <a:pPr/>
              <a:t>55</a:t>
            </a:fld>
            <a:endParaRPr lang="en-US" altLang="en-US" sz="900">
              <a:solidFill>
                <a:srgbClr val="EBEBEB"/>
              </a:solidFill>
              <a:latin typeface="Trebuchet MS" panose="020B0603020202020204" pitchFamily="34" charset="0"/>
              <a:sym typeface="Trebuchet MS" panose="020B0603020202020204" pitchFamily="34" charset="0"/>
            </a:endParaRPr>
          </a:p>
        </p:txBody>
      </p:sp>
      <p:pic>
        <p:nvPicPr>
          <p:cNvPr id="27651" name="Google Shape;238;p33"/>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17619"/>
          <a:stretch>
            <a:fillRect/>
          </a:stretch>
        </p:blipFill>
        <p:spPr bwMode="auto">
          <a:xfrm>
            <a:off x="-15875" y="0"/>
            <a:ext cx="6873875"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 name="Google Shape;239;p33"/>
          <p:cNvSpPr txBox="1"/>
          <p:nvPr/>
        </p:nvSpPr>
        <p:spPr>
          <a:xfrm>
            <a:off x="1227138" y="1831975"/>
            <a:ext cx="4468812" cy="1687513"/>
          </a:xfrm>
          <a:prstGeom prst="rect">
            <a:avLst/>
          </a:prstGeom>
          <a:noFill/>
          <a:ln>
            <a:noFill/>
          </a:ln>
        </p:spPr>
        <p:txBody>
          <a:bodyPr spcFirstLastPara="1" lIns="68569" tIns="68569" rIns="68569" bIns="68569" anchor="ctr"/>
          <a:lstStyle/>
          <a:p>
            <a:pPr algn="ctr" eaLnBrk="1" fontAlgn="auto" hangingPunct="1">
              <a:lnSpc>
                <a:spcPct val="115000"/>
              </a:lnSpc>
              <a:spcBef>
                <a:spcPts val="0"/>
              </a:spcBef>
              <a:spcAft>
                <a:spcPts val="0"/>
              </a:spcAft>
              <a:buClr>
                <a:srgbClr val="000000"/>
              </a:buClr>
              <a:buFont typeface="Arial"/>
              <a:buNone/>
              <a:defRPr/>
            </a:pPr>
            <a:r>
              <a:rPr lang="en-US" sz="3200" b="1" kern="0" dirty="0">
                <a:solidFill>
                  <a:schemeClr val="lt1"/>
                </a:solidFill>
                <a:latin typeface="Lato"/>
                <a:ea typeface="Lato"/>
                <a:cs typeface="Lato"/>
                <a:sym typeface="Lato"/>
              </a:rPr>
              <a:t>Thank you</a:t>
            </a:r>
          </a:p>
          <a:p>
            <a:pPr algn="ctr" eaLnBrk="1" fontAlgn="auto" hangingPunct="1">
              <a:lnSpc>
                <a:spcPct val="115000"/>
              </a:lnSpc>
              <a:spcBef>
                <a:spcPts val="0"/>
              </a:spcBef>
              <a:spcAft>
                <a:spcPts val="0"/>
              </a:spcAft>
              <a:buClr>
                <a:srgbClr val="000000"/>
              </a:buClr>
              <a:buFont typeface="Arial"/>
              <a:buNone/>
              <a:defRPr/>
            </a:pPr>
            <a:r>
              <a:rPr lang="en-US" sz="3200" b="1" kern="0" dirty="0">
                <a:solidFill>
                  <a:schemeClr val="lt1"/>
                </a:solidFill>
                <a:latin typeface="Lato"/>
                <a:ea typeface="Lato"/>
                <a:cs typeface="Lato"/>
                <a:sym typeface="Lato"/>
              </a:rPr>
              <a:t>--</a:t>
            </a:r>
          </a:p>
          <a:p>
            <a:pPr algn="ctr" eaLnBrk="1" fontAlgn="auto" hangingPunct="1">
              <a:lnSpc>
                <a:spcPct val="115000"/>
              </a:lnSpc>
              <a:spcBef>
                <a:spcPts val="0"/>
              </a:spcBef>
              <a:spcAft>
                <a:spcPts val="0"/>
              </a:spcAft>
              <a:buClr>
                <a:srgbClr val="000000"/>
              </a:buClr>
              <a:buFont typeface="Arial"/>
              <a:buNone/>
              <a:defRPr/>
            </a:pPr>
            <a:r>
              <a:rPr lang="en-US" sz="3200" b="1" kern="0" dirty="0" err="1">
                <a:solidFill>
                  <a:schemeClr val="lt1"/>
                </a:solidFill>
                <a:latin typeface="Lato"/>
                <a:ea typeface="Lato"/>
                <a:cs typeface="Lato"/>
                <a:sym typeface="Lato"/>
              </a:rPr>
              <a:t>Zikomo</a:t>
            </a:r>
            <a:endParaRPr sz="3200" b="1" kern="0" dirty="0">
              <a:solidFill>
                <a:schemeClr val="lt1"/>
              </a:solidFill>
              <a:latin typeface="Lato"/>
              <a:ea typeface="Lato"/>
              <a:cs typeface="Lato"/>
              <a:sym typeface="Lato"/>
            </a:endParaRPr>
          </a:p>
          <a:p>
            <a:pPr marL="342900" algn="ctr" eaLnBrk="1" fontAlgn="auto" hangingPunct="1">
              <a:lnSpc>
                <a:spcPct val="115000"/>
              </a:lnSpc>
              <a:spcBef>
                <a:spcPts val="0"/>
              </a:spcBef>
              <a:spcAft>
                <a:spcPts val="0"/>
              </a:spcAft>
              <a:buClr>
                <a:srgbClr val="000000"/>
              </a:buClr>
              <a:buFont typeface="Arial"/>
              <a:buNone/>
              <a:defRPr/>
            </a:pPr>
            <a:r>
              <a:rPr lang="en" sz="3200" b="1" kern="0" dirty="0">
                <a:solidFill>
                  <a:schemeClr val="lt1"/>
                </a:solidFill>
                <a:latin typeface="Lato"/>
                <a:ea typeface="Lato"/>
                <a:cs typeface="Lato"/>
                <a:sym typeface="Lato"/>
              </a:rPr>
              <a:t>   </a:t>
            </a:r>
            <a:endParaRPr sz="3200" b="1" kern="0" dirty="0">
              <a:solidFill>
                <a:schemeClr val="lt1"/>
              </a:solidFill>
              <a:latin typeface="Lato"/>
              <a:ea typeface="Lato"/>
              <a:cs typeface="Lato"/>
              <a:sym typeface="Lato"/>
            </a:endParaRPr>
          </a:p>
          <a:p>
            <a:pPr marL="342900" eaLnBrk="1" fontAlgn="auto" hangingPunct="1">
              <a:lnSpc>
                <a:spcPct val="115000"/>
              </a:lnSpc>
              <a:spcBef>
                <a:spcPts val="0"/>
              </a:spcBef>
              <a:spcAft>
                <a:spcPts val="0"/>
              </a:spcAft>
              <a:buClr>
                <a:srgbClr val="000000"/>
              </a:buClr>
              <a:buFont typeface="Arial"/>
              <a:buNone/>
              <a:defRPr/>
            </a:pPr>
            <a:endParaRPr sz="3200" b="1" kern="0" dirty="0">
              <a:solidFill>
                <a:schemeClr val="lt1"/>
              </a:solidFill>
              <a:latin typeface="Lato"/>
              <a:ea typeface="Lato"/>
              <a:cs typeface="Lato"/>
              <a:sym typeface="Lato"/>
            </a:endParaRPr>
          </a:p>
        </p:txBody>
      </p:sp>
    </p:spTree>
    <p:extLst>
      <p:ext uri="{BB962C8B-B14F-4D97-AF65-F5344CB8AC3E}">
        <p14:creationId xmlns:p14="http://schemas.microsoft.com/office/powerpoint/2010/main" val="19363231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59"/>
          <p:cNvSpPr txBox="1">
            <a:spLocks noGrp="1"/>
          </p:cNvSpPr>
          <p:nvPr>
            <p:ph type="title"/>
          </p:nvPr>
        </p:nvSpPr>
        <p:spPr>
          <a:xfrm>
            <a:off x="581159" y="62241"/>
            <a:ext cx="5894325" cy="802575"/>
          </a:xfrm>
          <a:prstGeom prst="rect">
            <a:avLst/>
          </a:prstGeom>
        </p:spPr>
        <p:txBody>
          <a:bodyPr spcFirstLastPara="1" wrap="square" lIns="68569" tIns="68569" rIns="68569" bIns="68569" anchor="ctr" anchorCtr="0">
            <a:noAutofit/>
          </a:bodyPr>
          <a:lstStyle/>
          <a:p>
            <a:r>
              <a:rPr lang="en-US" dirty="0"/>
              <a:t>OpenLMIS Community Resources</a:t>
            </a:r>
            <a:endParaRPr dirty="0"/>
          </a:p>
        </p:txBody>
      </p:sp>
      <p:sp>
        <p:nvSpPr>
          <p:cNvPr id="584" name="Google Shape;584;p59"/>
          <p:cNvSpPr txBox="1">
            <a:spLocks noGrp="1"/>
          </p:cNvSpPr>
          <p:nvPr>
            <p:ph type="sldNum" idx="12"/>
          </p:nvPr>
        </p:nvSpPr>
        <p:spPr>
          <a:xfrm>
            <a:off x="6118955" y="4770662"/>
            <a:ext cx="543150" cy="273825"/>
          </a:xfrm>
          <a:prstGeom prst="rect">
            <a:avLst/>
          </a:prstGeom>
        </p:spPr>
        <p:txBody>
          <a:bodyPr spcFirstLastPara="1" wrap="square" lIns="68569" tIns="34275" rIns="68569" bIns="34275" anchor="ctr" anchorCtr="0">
            <a:noAutofit/>
          </a:bodyPr>
          <a:lstStyle/>
          <a:p>
            <a:fld id="{00000000-1234-1234-1234-123412341234}" type="slidenum">
              <a:rPr lang="en-US"/>
              <a:pPr/>
              <a:t>56</a:t>
            </a:fld>
            <a:endParaRPr/>
          </a:p>
        </p:txBody>
      </p:sp>
      <p:pic>
        <p:nvPicPr>
          <p:cNvPr id="585" name="Google Shape;585;p59"/>
          <p:cNvPicPr preferRelativeResize="0"/>
          <p:nvPr/>
        </p:nvPicPr>
        <p:blipFill rotWithShape="1">
          <a:blip r:embed="rId3">
            <a:alphaModFix/>
          </a:blip>
          <a:srcRect r="4498"/>
          <a:stretch/>
        </p:blipFill>
        <p:spPr>
          <a:xfrm>
            <a:off x="162282" y="936919"/>
            <a:ext cx="1620506" cy="916599"/>
          </a:xfrm>
          <a:prstGeom prst="rect">
            <a:avLst/>
          </a:prstGeom>
          <a:noFill/>
          <a:ln w="9525" cap="flat" cmpd="sng">
            <a:solidFill>
              <a:srgbClr val="434343"/>
            </a:solidFill>
            <a:prstDash val="solid"/>
            <a:round/>
            <a:headEnd type="none" w="sm" len="sm"/>
            <a:tailEnd type="none" w="sm" len="sm"/>
          </a:ln>
        </p:spPr>
      </p:pic>
      <p:pic>
        <p:nvPicPr>
          <p:cNvPr id="586" name="Google Shape;586;p59"/>
          <p:cNvPicPr preferRelativeResize="0"/>
          <p:nvPr/>
        </p:nvPicPr>
        <p:blipFill rotWithShape="1">
          <a:blip r:embed="rId4">
            <a:alphaModFix/>
          </a:blip>
          <a:srcRect b="26680"/>
          <a:stretch/>
        </p:blipFill>
        <p:spPr>
          <a:xfrm>
            <a:off x="162281" y="3156019"/>
            <a:ext cx="1620506" cy="1052850"/>
          </a:xfrm>
          <a:prstGeom prst="rect">
            <a:avLst/>
          </a:prstGeom>
          <a:noFill/>
          <a:ln w="9525" cap="flat" cmpd="sng">
            <a:solidFill>
              <a:srgbClr val="434343"/>
            </a:solidFill>
            <a:prstDash val="solid"/>
            <a:round/>
            <a:headEnd type="none" w="sm" len="sm"/>
            <a:tailEnd type="none" w="sm" len="sm"/>
          </a:ln>
        </p:spPr>
      </p:pic>
      <p:sp>
        <p:nvSpPr>
          <p:cNvPr id="587" name="Google Shape;587;p59"/>
          <p:cNvSpPr txBox="1"/>
          <p:nvPr/>
        </p:nvSpPr>
        <p:spPr>
          <a:xfrm>
            <a:off x="1910531" y="936891"/>
            <a:ext cx="4653675" cy="916650"/>
          </a:xfrm>
          <a:prstGeom prst="rect">
            <a:avLst/>
          </a:prstGeom>
          <a:solidFill>
            <a:srgbClr val="999999"/>
          </a:solidFill>
          <a:ln>
            <a:noFill/>
          </a:ln>
        </p:spPr>
        <p:txBody>
          <a:bodyPr spcFirstLastPara="1" wrap="square" lIns="68569" tIns="68569" rIns="68569" bIns="68569" anchor="t" anchorCtr="0">
            <a:noAutofit/>
          </a:bodyPr>
          <a:lstStyle/>
          <a:p>
            <a:r>
              <a:rPr lang="en-US" sz="1500" b="1">
                <a:solidFill>
                  <a:srgbClr val="FFFFFF"/>
                </a:solidFill>
                <a:latin typeface="Lato"/>
                <a:ea typeface="Lato"/>
                <a:cs typeface="Lato"/>
                <a:sym typeface="Lato"/>
              </a:rPr>
              <a:t>openlmis.org</a:t>
            </a:r>
            <a:endParaRPr sz="1500" b="1">
              <a:solidFill>
                <a:srgbClr val="FFFFFF"/>
              </a:solidFill>
              <a:latin typeface="Lato"/>
              <a:ea typeface="Lato"/>
              <a:cs typeface="Lato"/>
              <a:sym typeface="Lato"/>
            </a:endParaRPr>
          </a:p>
          <a:p>
            <a:r>
              <a:rPr lang="en-US" sz="1200" b="1">
                <a:solidFill>
                  <a:srgbClr val="FFFFFF"/>
                </a:solidFill>
                <a:latin typeface="Lato"/>
                <a:ea typeface="Lato"/>
                <a:cs typeface="Lato"/>
                <a:sym typeface="Lato"/>
              </a:rPr>
              <a:t>Blog posts, implementation map, features, tools, and the Implementer Toolkit can be found on the OpenLMIS website.</a:t>
            </a:r>
            <a:endParaRPr sz="1200" b="1">
              <a:solidFill>
                <a:srgbClr val="FFFFFF"/>
              </a:solidFill>
              <a:latin typeface="Lato"/>
              <a:ea typeface="Lato"/>
              <a:cs typeface="Lato"/>
              <a:sym typeface="Lato"/>
            </a:endParaRPr>
          </a:p>
        </p:txBody>
      </p:sp>
      <p:sp>
        <p:nvSpPr>
          <p:cNvPr id="588" name="Google Shape;588;p59"/>
          <p:cNvSpPr txBox="1"/>
          <p:nvPr/>
        </p:nvSpPr>
        <p:spPr>
          <a:xfrm>
            <a:off x="1910531" y="1976006"/>
            <a:ext cx="4653675" cy="1016775"/>
          </a:xfrm>
          <a:prstGeom prst="rect">
            <a:avLst/>
          </a:prstGeom>
          <a:solidFill>
            <a:srgbClr val="999999"/>
          </a:solidFill>
          <a:ln>
            <a:noFill/>
          </a:ln>
        </p:spPr>
        <p:txBody>
          <a:bodyPr spcFirstLastPara="1" wrap="square" lIns="68569" tIns="68569" rIns="68569" bIns="68569" anchor="t" anchorCtr="0">
            <a:noAutofit/>
          </a:bodyPr>
          <a:lstStyle/>
          <a:p>
            <a:r>
              <a:rPr lang="en-US" sz="1500" b="1">
                <a:solidFill>
                  <a:srgbClr val="FFFFFF"/>
                </a:solidFill>
                <a:latin typeface="Lato"/>
                <a:ea typeface="Lato"/>
                <a:cs typeface="Lato"/>
                <a:sym typeface="Lato"/>
              </a:rPr>
              <a:t>Wiki</a:t>
            </a:r>
            <a:endParaRPr sz="1500" b="1">
              <a:solidFill>
                <a:srgbClr val="FFFFFF"/>
              </a:solidFill>
              <a:latin typeface="Lato"/>
              <a:ea typeface="Lato"/>
              <a:cs typeface="Lato"/>
              <a:sym typeface="Lato"/>
            </a:endParaRPr>
          </a:p>
          <a:p>
            <a:r>
              <a:rPr lang="en-US" sz="1200" b="1">
                <a:solidFill>
                  <a:srgbClr val="FFFFFF"/>
                </a:solidFill>
                <a:latin typeface="Lato"/>
                <a:ea typeface="Lato"/>
                <a:cs typeface="Lato"/>
                <a:sym typeface="Lato"/>
              </a:rPr>
              <a:t>The wiki is the source for community meeting notes, committee descriptions, product design considerations, project management, and the living product roadmap. </a:t>
            </a:r>
            <a:endParaRPr sz="1500" b="1">
              <a:solidFill>
                <a:srgbClr val="FFFFFF"/>
              </a:solidFill>
              <a:latin typeface="Lato"/>
              <a:ea typeface="Lato"/>
              <a:cs typeface="Lato"/>
              <a:sym typeface="Lato"/>
            </a:endParaRPr>
          </a:p>
        </p:txBody>
      </p:sp>
      <p:sp>
        <p:nvSpPr>
          <p:cNvPr id="589" name="Google Shape;589;p59"/>
          <p:cNvSpPr txBox="1"/>
          <p:nvPr/>
        </p:nvSpPr>
        <p:spPr>
          <a:xfrm>
            <a:off x="1910531" y="3136931"/>
            <a:ext cx="4653675" cy="1091025"/>
          </a:xfrm>
          <a:prstGeom prst="rect">
            <a:avLst/>
          </a:prstGeom>
          <a:solidFill>
            <a:srgbClr val="999999"/>
          </a:solidFill>
          <a:ln>
            <a:noFill/>
          </a:ln>
        </p:spPr>
        <p:txBody>
          <a:bodyPr spcFirstLastPara="1" wrap="square" lIns="68569" tIns="68569" rIns="68569" bIns="68569" anchor="t" anchorCtr="0">
            <a:noAutofit/>
          </a:bodyPr>
          <a:lstStyle/>
          <a:p>
            <a:r>
              <a:rPr lang="en-US" sz="1500" b="1" dirty="0">
                <a:solidFill>
                  <a:srgbClr val="FFFFFF"/>
                </a:solidFill>
                <a:latin typeface="Lato"/>
                <a:ea typeface="Lato"/>
                <a:cs typeface="Lato"/>
                <a:sym typeface="Lato"/>
              </a:rPr>
              <a:t>Documentation</a:t>
            </a:r>
            <a:endParaRPr sz="1500" b="1" dirty="0">
              <a:solidFill>
                <a:srgbClr val="FFFFFF"/>
              </a:solidFill>
              <a:latin typeface="Lato"/>
              <a:ea typeface="Lato"/>
              <a:cs typeface="Lato"/>
              <a:sym typeface="Lato"/>
            </a:endParaRPr>
          </a:p>
          <a:p>
            <a:pPr>
              <a:lnSpc>
                <a:spcPct val="115000"/>
              </a:lnSpc>
            </a:pPr>
            <a:r>
              <a:rPr lang="en-US" sz="1200" b="1" dirty="0">
                <a:solidFill>
                  <a:srgbClr val="FFFFFF"/>
                </a:solidFill>
                <a:latin typeface="Lato"/>
                <a:ea typeface="Lato"/>
                <a:cs typeface="Lato"/>
                <a:sym typeface="Lato"/>
              </a:rPr>
              <a:t>C</a:t>
            </a:r>
            <a:r>
              <a:rPr lang="en-US" sz="1200" b="1" dirty="0" smtClean="0">
                <a:solidFill>
                  <a:srgbClr val="FFFFFF"/>
                </a:solidFill>
                <a:latin typeface="Lato"/>
                <a:ea typeface="Lato"/>
                <a:cs typeface="Lato"/>
                <a:sym typeface="Lato"/>
              </a:rPr>
              <a:t>ontains </a:t>
            </a:r>
            <a:r>
              <a:rPr lang="en-US" sz="1200" b="1" dirty="0">
                <a:solidFill>
                  <a:srgbClr val="FFFFFF"/>
                </a:solidFill>
                <a:latin typeface="Lato"/>
                <a:ea typeface="Lato"/>
                <a:cs typeface="Lato"/>
                <a:sym typeface="Lato"/>
              </a:rPr>
              <a:t>developer-oriented OpenLMIS documentation. Users can find developer docs, ERD schemas, an OpenLMIS coding style guide, and API documentation.</a:t>
            </a:r>
            <a:endParaRPr sz="1200" b="1" dirty="0">
              <a:solidFill>
                <a:srgbClr val="FFFFFF"/>
              </a:solidFill>
              <a:latin typeface="Lato"/>
              <a:ea typeface="Lato"/>
              <a:cs typeface="Lato"/>
              <a:sym typeface="Lato"/>
            </a:endParaRPr>
          </a:p>
          <a:p>
            <a:pPr>
              <a:spcBef>
                <a:spcPts val="1725"/>
              </a:spcBef>
            </a:pPr>
            <a:endParaRPr sz="1500" b="1" dirty="0">
              <a:solidFill>
                <a:srgbClr val="FFFFFF"/>
              </a:solidFill>
              <a:latin typeface="Lato"/>
              <a:ea typeface="Lato"/>
              <a:cs typeface="Lato"/>
              <a:sym typeface="Lato"/>
            </a:endParaRPr>
          </a:p>
        </p:txBody>
      </p:sp>
      <p:sp>
        <p:nvSpPr>
          <p:cNvPr id="590" name="Google Shape;590;p59"/>
          <p:cNvSpPr txBox="1"/>
          <p:nvPr/>
        </p:nvSpPr>
        <p:spPr>
          <a:xfrm>
            <a:off x="1910531" y="4303538"/>
            <a:ext cx="4653675" cy="273825"/>
          </a:xfrm>
          <a:prstGeom prst="rect">
            <a:avLst/>
          </a:prstGeom>
          <a:solidFill>
            <a:schemeClr val="accent1"/>
          </a:solidFill>
          <a:ln w="9525" cap="flat" cmpd="sng">
            <a:solidFill>
              <a:srgbClr val="D9D9D9"/>
            </a:solidFill>
            <a:prstDash val="solid"/>
            <a:round/>
            <a:headEnd type="none" w="sm" len="sm"/>
            <a:tailEnd type="none" w="sm" len="sm"/>
          </a:ln>
        </p:spPr>
        <p:txBody>
          <a:bodyPr spcFirstLastPara="1" wrap="square" lIns="68569" tIns="68569" rIns="68569" bIns="68569" anchor="t" anchorCtr="0">
            <a:noAutofit/>
          </a:bodyPr>
          <a:lstStyle/>
          <a:p>
            <a:pPr algn="ctr"/>
            <a:r>
              <a:rPr lang="en-US" sz="1050" b="1" dirty="0">
                <a:solidFill>
                  <a:srgbClr val="FFFFFF"/>
                </a:solidFill>
                <a:latin typeface="Lato"/>
                <a:ea typeface="Lato"/>
                <a:cs typeface="Lato"/>
                <a:sym typeface="Lato"/>
                <a:hlinkClick r:id="rId5"/>
              </a:rPr>
              <a:t>Visit the OpenLMIS YouTube channel for demo videos and more</a:t>
            </a:r>
            <a:endParaRPr sz="1050" b="1" dirty="0">
              <a:solidFill>
                <a:srgbClr val="FFFFFF"/>
              </a:solidFill>
              <a:latin typeface="Lato"/>
              <a:ea typeface="Lato"/>
              <a:cs typeface="Lato"/>
              <a:sym typeface="Lato"/>
            </a:endParaRPr>
          </a:p>
        </p:txBody>
      </p:sp>
      <p:pic>
        <p:nvPicPr>
          <p:cNvPr id="591" name="Google Shape;591;p59"/>
          <p:cNvPicPr preferRelativeResize="0"/>
          <p:nvPr/>
        </p:nvPicPr>
        <p:blipFill rotWithShape="1">
          <a:blip r:embed="rId6">
            <a:alphaModFix/>
          </a:blip>
          <a:srcRect t="2373" b="11611"/>
          <a:stretch/>
        </p:blipFill>
        <p:spPr>
          <a:xfrm>
            <a:off x="162282" y="1976007"/>
            <a:ext cx="1620506" cy="1016774"/>
          </a:xfrm>
          <a:prstGeom prst="rect">
            <a:avLst/>
          </a:prstGeom>
          <a:noFill/>
          <a:ln w="9525" cap="flat" cmpd="sng">
            <a:solidFill>
              <a:srgbClr val="434343"/>
            </a:solidFill>
            <a:prstDash val="solid"/>
            <a:round/>
            <a:headEnd type="none" w="sm" len="sm"/>
            <a:tailEnd type="none" w="sm" len="sm"/>
          </a:ln>
        </p:spPr>
      </p:pic>
    </p:spTree>
    <p:extLst>
      <p:ext uri="{BB962C8B-B14F-4D97-AF65-F5344CB8AC3E}">
        <p14:creationId xmlns:p14="http://schemas.microsoft.com/office/powerpoint/2010/main" val="16297163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Google Shape;128;p24"/>
          <p:cNvSpPr>
            <a:spLocks noGrp="1"/>
          </p:cNvSpPr>
          <p:nvPr>
            <p:ph type="sldNum" sz="quarter" idx="4294967295"/>
          </p:nvPr>
        </p:nvSpPr>
        <p:spPr>
          <a:xfrm>
            <a:off x="6118225" y="4221163"/>
            <a:ext cx="544513" cy="204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08E5E6C2-1094-4FEB-A198-DB663467B2C3}" type="slidenum">
              <a:rPr lang="en-US" altLang="en-US" sz="900" smtClean="0">
                <a:solidFill>
                  <a:srgbClr val="EBEBEB"/>
                </a:solidFill>
                <a:latin typeface="Trebuchet MS" panose="020B0603020202020204" pitchFamily="34" charset="0"/>
                <a:sym typeface="Trebuchet MS" panose="020B0603020202020204" pitchFamily="34" charset="0"/>
              </a:rPr>
              <a:pPr/>
              <a:t>57</a:t>
            </a:fld>
            <a:endParaRPr lang="en-US" altLang="en-US" sz="900">
              <a:solidFill>
                <a:srgbClr val="EBEBEB"/>
              </a:solidFill>
              <a:latin typeface="Trebuchet MS" panose="020B0603020202020204" pitchFamily="34" charset="0"/>
              <a:sym typeface="Trebuchet MS" panose="020B0603020202020204" pitchFamily="34" charset="0"/>
            </a:endParaRPr>
          </a:p>
        </p:txBody>
      </p:sp>
      <p:pic>
        <p:nvPicPr>
          <p:cNvPr id="10243" name="Google Shape;129;p24"/>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17619"/>
          <a:stretch>
            <a:fillRect/>
          </a:stretch>
        </p:blipFill>
        <p:spPr bwMode="auto">
          <a:xfrm>
            <a:off x="-15875" y="0"/>
            <a:ext cx="6873875"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70;p37"/>
          <p:cNvSpPr txBox="1"/>
          <p:nvPr/>
        </p:nvSpPr>
        <p:spPr>
          <a:xfrm>
            <a:off x="1600763" y="2068894"/>
            <a:ext cx="3656475" cy="1729383"/>
          </a:xfrm>
          <a:prstGeom prst="rect">
            <a:avLst/>
          </a:prstGeom>
          <a:noFill/>
          <a:ln>
            <a:noFill/>
          </a:ln>
        </p:spPr>
        <p:txBody>
          <a:bodyPr spcFirstLastPara="1" wrap="square" lIns="68569" tIns="68569" rIns="68569" bIns="68569" anchor="t" anchorCtr="0">
            <a:noAutofit/>
          </a:bodyPr>
          <a:lstStyle/>
          <a:p>
            <a:pPr algn="ctr"/>
            <a:endParaRPr sz="1500" b="1" dirty="0">
              <a:solidFill>
                <a:srgbClr val="FFFFFF"/>
              </a:solidFill>
              <a:latin typeface="Lato"/>
              <a:ea typeface="Lato"/>
              <a:cs typeface="Lato"/>
              <a:sym typeface="Lato"/>
            </a:endParaRPr>
          </a:p>
          <a:p>
            <a:pPr algn="ctr"/>
            <a:endParaRPr sz="1500" b="1" dirty="0">
              <a:solidFill>
                <a:srgbClr val="FFFFFF"/>
              </a:solidFill>
              <a:latin typeface="Lato"/>
              <a:ea typeface="Lato"/>
              <a:cs typeface="Lato"/>
              <a:sym typeface="Lato"/>
            </a:endParaRPr>
          </a:p>
          <a:p>
            <a:pPr algn="ctr"/>
            <a:r>
              <a:rPr lang="en-US" sz="2400" b="1" dirty="0">
                <a:solidFill>
                  <a:srgbClr val="FFFFFF"/>
                </a:solidFill>
                <a:latin typeface="Lato"/>
                <a:ea typeface="Lato"/>
                <a:cs typeface="Lato"/>
                <a:sym typeface="Lato"/>
              </a:rPr>
              <a:t>openlmis.org</a:t>
            </a:r>
            <a:endParaRPr sz="2400" b="1" dirty="0">
              <a:solidFill>
                <a:srgbClr val="FFFFFF"/>
              </a:solidFill>
              <a:latin typeface="Lato"/>
              <a:ea typeface="Lato"/>
              <a:cs typeface="Lato"/>
              <a:sym typeface="Lato"/>
            </a:endParaRPr>
          </a:p>
          <a:p>
            <a:pPr algn="ctr"/>
            <a:r>
              <a:rPr lang="en-US" sz="2400" b="1" dirty="0">
                <a:solidFill>
                  <a:srgbClr val="FFFFFF"/>
                </a:solidFill>
                <a:latin typeface="Lato"/>
                <a:ea typeface="Lato"/>
                <a:cs typeface="Lato"/>
                <a:sym typeface="Lato"/>
              </a:rPr>
              <a:t>info@openlmis.org</a:t>
            </a:r>
            <a:endParaRPr sz="2400" b="1" dirty="0">
              <a:solidFill>
                <a:srgbClr val="FFFFFF"/>
              </a:solidFill>
              <a:latin typeface="Lato"/>
              <a:ea typeface="Lato"/>
              <a:cs typeface="Lato"/>
              <a:sym typeface="Lato"/>
            </a:endParaRPr>
          </a:p>
        </p:txBody>
      </p:sp>
      <p:pic>
        <p:nvPicPr>
          <p:cNvPr id="10" name="Google Shape;368;p37"/>
          <p:cNvPicPr preferRelativeResize="0"/>
          <p:nvPr/>
        </p:nvPicPr>
        <p:blipFill rotWithShape="1">
          <a:blip r:embed="rId4">
            <a:alphaModFix/>
          </a:blip>
          <a:srcRect/>
          <a:stretch/>
        </p:blipFill>
        <p:spPr>
          <a:xfrm>
            <a:off x="2135348" y="1874668"/>
            <a:ext cx="2242538" cy="740044"/>
          </a:xfrm>
          <a:prstGeom prst="rect">
            <a:avLst/>
          </a:prstGeom>
          <a:noFill/>
          <a:ln>
            <a:noFill/>
          </a:ln>
        </p:spPr>
      </p:pic>
      <p:sp>
        <p:nvSpPr>
          <p:cNvPr id="11" name="Google Shape;369;p37"/>
          <p:cNvSpPr txBox="1"/>
          <p:nvPr/>
        </p:nvSpPr>
        <p:spPr>
          <a:xfrm>
            <a:off x="398081" y="503775"/>
            <a:ext cx="6026625" cy="834075"/>
          </a:xfrm>
          <a:prstGeom prst="rect">
            <a:avLst/>
          </a:prstGeom>
          <a:noFill/>
          <a:ln>
            <a:noFill/>
          </a:ln>
        </p:spPr>
        <p:txBody>
          <a:bodyPr spcFirstLastPara="1" wrap="square" lIns="68569" tIns="68569" rIns="68569" bIns="68569" anchor="t" anchorCtr="0">
            <a:noAutofit/>
          </a:bodyPr>
          <a:lstStyle/>
          <a:p>
            <a:pPr algn="ctr">
              <a:lnSpc>
                <a:spcPct val="115000"/>
              </a:lnSpc>
            </a:pPr>
            <a:r>
              <a:rPr lang="en-US" sz="4800" b="1" dirty="0">
                <a:solidFill>
                  <a:schemeClr val="tx1"/>
                </a:solidFill>
                <a:latin typeface="Lato"/>
                <a:ea typeface="Lato"/>
                <a:cs typeface="Lato"/>
                <a:sym typeface="Lato"/>
              </a:rPr>
              <a:t>Thank you and Q&amp;A</a:t>
            </a:r>
            <a:endParaRPr sz="5250" b="1" dirty="0">
              <a:solidFill>
                <a:schemeClr val="tx1"/>
              </a:solidFill>
              <a:latin typeface="Lato"/>
              <a:ea typeface="Lato"/>
              <a:cs typeface="Lato"/>
              <a:sym typeface="Lato"/>
            </a:endParaRPr>
          </a:p>
        </p:txBody>
      </p:sp>
    </p:spTree>
    <p:extLst>
      <p:ext uri="{BB962C8B-B14F-4D97-AF65-F5344CB8AC3E}">
        <p14:creationId xmlns:p14="http://schemas.microsoft.com/office/powerpoint/2010/main" val="42138239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9"/>
          <p:cNvSpPr txBox="1">
            <a:spLocks noGrp="1"/>
          </p:cNvSpPr>
          <p:nvPr>
            <p:ph type="sldNum" idx="12"/>
          </p:nvPr>
        </p:nvSpPr>
        <p:spPr>
          <a:xfrm>
            <a:off x="6118955" y="4770662"/>
            <a:ext cx="543150" cy="273825"/>
          </a:xfrm>
          <a:prstGeom prst="rect">
            <a:avLst/>
          </a:prstGeom>
          <a:noFill/>
          <a:ln>
            <a:noFill/>
          </a:ln>
        </p:spPr>
        <p:txBody>
          <a:bodyPr spcFirstLastPara="1" wrap="square" lIns="68569" tIns="34275" rIns="68569" bIns="34275" anchor="ctr" anchorCtr="0">
            <a:noAutofit/>
          </a:bodyPr>
          <a:lstStyle/>
          <a:p>
            <a:fld id="{00000000-1234-1234-1234-123412341234}" type="slidenum">
              <a:rPr lang="en-US"/>
              <a:pPr/>
              <a:t>6</a:t>
            </a:fld>
            <a:endParaRPr/>
          </a:p>
        </p:txBody>
      </p:sp>
      <p:sp>
        <p:nvSpPr>
          <p:cNvPr id="244" name="Google Shape;244;p29"/>
          <p:cNvSpPr txBox="1"/>
          <p:nvPr/>
        </p:nvSpPr>
        <p:spPr>
          <a:xfrm>
            <a:off x="0" y="529937"/>
            <a:ext cx="6858000" cy="4613625"/>
          </a:xfrm>
          <a:prstGeom prst="rect">
            <a:avLst/>
          </a:prstGeom>
          <a:solidFill>
            <a:srgbClr val="CCCCCC"/>
          </a:solidFill>
          <a:ln>
            <a:noFill/>
          </a:ln>
        </p:spPr>
        <p:txBody>
          <a:bodyPr spcFirstLastPara="1" wrap="square" lIns="68569" tIns="68569" rIns="68569" bIns="68569" anchor="t" anchorCtr="0">
            <a:noAutofit/>
          </a:bodyPr>
          <a:lstStyle/>
          <a:p>
            <a:pPr>
              <a:buSzPts val="1400"/>
            </a:pPr>
            <a:endParaRPr sz="1050"/>
          </a:p>
        </p:txBody>
      </p:sp>
      <p:sp>
        <p:nvSpPr>
          <p:cNvPr id="245" name="Google Shape;245;p29"/>
          <p:cNvSpPr txBox="1"/>
          <p:nvPr/>
        </p:nvSpPr>
        <p:spPr>
          <a:xfrm>
            <a:off x="154293" y="3507916"/>
            <a:ext cx="1807494" cy="1181315"/>
          </a:xfrm>
          <a:prstGeom prst="rect">
            <a:avLst/>
          </a:prstGeom>
          <a:solidFill>
            <a:srgbClr val="666666"/>
          </a:solidFill>
          <a:ln w="28575" cap="flat" cmpd="sng">
            <a:solidFill>
              <a:srgbClr val="FFFFFF"/>
            </a:solidFill>
            <a:prstDash val="solid"/>
            <a:round/>
            <a:headEnd type="none" w="sm" len="sm"/>
            <a:tailEnd type="none" w="sm" len="sm"/>
          </a:ln>
        </p:spPr>
        <p:txBody>
          <a:bodyPr spcFirstLastPara="1" wrap="square" lIns="68569" tIns="68569" rIns="68569" bIns="68569" anchor="t" anchorCtr="0">
            <a:noAutofit/>
          </a:bodyPr>
          <a:lstStyle/>
          <a:p>
            <a:pPr>
              <a:lnSpc>
                <a:spcPct val="115000"/>
              </a:lnSpc>
              <a:buSzPts val="1400"/>
            </a:pPr>
            <a:r>
              <a:rPr lang="en-US" sz="1300" dirty="0">
                <a:solidFill>
                  <a:srgbClr val="FFFFFF"/>
                </a:solidFill>
                <a:latin typeface="Lato"/>
                <a:ea typeface="Lato"/>
                <a:cs typeface="Lato"/>
                <a:sym typeface="Lato"/>
              </a:rPr>
              <a:t>OpenLMIS  manages logistics processes for over </a:t>
            </a:r>
            <a:r>
              <a:rPr lang="en-US" sz="1200" b="1" dirty="0">
                <a:solidFill>
                  <a:srgbClr val="FFFFFF"/>
                </a:solidFill>
                <a:latin typeface="Lato"/>
                <a:ea typeface="Lato"/>
                <a:cs typeface="Lato"/>
                <a:sym typeface="Lato"/>
              </a:rPr>
              <a:t>11,000 </a:t>
            </a:r>
            <a:r>
              <a:rPr lang="en-US" sz="1200" dirty="0">
                <a:solidFill>
                  <a:srgbClr val="FFFFFF"/>
                </a:solidFill>
                <a:latin typeface="Lato"/>
                <a:ea typeface="Lato"/>
                <a:cs typeface="Lato"/>
                <a:sym typeface="Lato"/>
              </a:rPr>
              <a:t> </a:t>
            </a:r>
            <a:r>
              <a:rPr lang="en-US" sz="1300" dirty="0">
                <a:solidFill>
                  <a:srgbClr val="FFFFFF"/>
                </a:solidFill>
                <a:latin typeface="Lato"/>
                <a:ea typeface="Lato"/>
                <a:cs typeface="Lato"/>
                <a:sym typeface="Lato"/>
              </a:rPr>
              <a:t>health facilities across Africa</a:t>
            </a:r>
            <a:r>
              <a:rPr lang="en-US" sz="1050" b="1" dirty="0">
                <a:solidFill>
                  <a:srgbClr val="FFFFFF"/>
                </a:solidFill>
                <a:latin typeface="Lato"/>
                <a:ea typeface="Lato"/>
                <a:cs typeface="Lato"/>
                <a:sym typeface="Lato"/>
              </a:rPr>
              <a:t/>
            </a:r>
            <a:br>
              <a:rPr lang="en-US" sz="1050" b="1" dirty="0">
                <a:solidFill>
                  <a:srgbClr val="FFFFFF"/>
                </a:solidFill>
                <a:latin typeface="Lato"/>
                <a:ea typeface="Lato"/>
                <a:cs typeface="Lato"/>
                <a:sym typeface="Lato"/>
              </a:rPr>
            </a:br>
            <a:endParaRPr sz="1050" b="1" dirty="0">
              <a:solidFill>
                <a:srgbClr val="FFFFFF"/>
              </a:solidFill>
              <a:latin typeface="Lato"/>
              <a:ea typeface="Lato"/>
              <a:cs typeface="Lato"/>
              <a:sym typeface="Lato"/>
            </a:endParaRPr>
          </a:p>
          <a:p>
            <a:pPr>
              <a:lnSpc>
                <a:spcPct val="115000"/>
              </a:lnSpc>
              <a:buSzPts val="1400"/>
            </a:pPr>
            <a:endParaRPr sz="1050" b="1" dirty="0">
              <a:solidFill>
                <a:srgbClr val="434343"/>
              </a:solidFill>
            </a:endParaRPr>
          </a:p>
          <a:p>
            <a:pPr>
              <a:lnSpc>
                <a:spcPct val="115000"/>
              </a:lnSpc>
              <a:buSzPts val="1400"/>
            </a:pPr>
            <a:endParaRPr sz="1050" dirty="0"/>
          </a:p>
        </p:txBody>
      </p:sp>
      <p:sp>
        <p:nvSpPr>
          <p:cNvPr id="246" name="Google Shape;246;p29"/>
          <p:cNvSpPr txBox="1"/>
          <p:nvPr/>
        </p:nvSpPr>
        <p:spPr>
          <a:xfrm>
            <a:off x="154292" y="689887"/>
            <a:ext cx="1874837" cy="596475"/>
          </a:xfrm>
          <a:prstGeom prst="rect">
            <a:avLst/>
          </a:prstGeom>
          <a:solidFill>
            <a:schemeClr val="accent2"/>
          </a:solidFill>
          <a:ln w="28575" cap="flat" cmpd="sng">
            <a:solidFill>
              <a:srgbClr val="FFFFFF"/>
            </a:solidFill>
            <a:prstDash val="solid"/>
            <a:round/>
            <a:headEnd type="none" w="sm" len="sm"/>
            <a:tailEnd type="none" w="sm" len="sm"/>
          </a:ln>
        </p:spPr>
        <p:txBody>
          <a:bodyPr spcFirstLastPara="1" wrap="square" lIns="68569" tIns="68569" rIns="68569" bIns="68569" anchor="t" anchorCtr="0">
            <a:noAutofit/>
          </a:bodyPr>
          <a:lstStyle/>
          <a:p>
            <a:pPr algn="ctr">
              <a:lnSpc>
                <a:spcPct val="115000"/>
              </a:lnSpc>
              <a:buSzPts val="1400"/>
            </a:pPr>
            <a:r>
              <a:rPr lang="en-IE" b="1" dirty="0">
                <a:solidFill>
                  <a:srgbClr val="FFFFFF"/>
                </a:solidFill>
                <a:latin typeface="Lato"/>
                <a:ea typeface="Lato"/>
                <a:cs typeface="Lato"/>
                <a:sym typeface="Lato"/>
              </a:rPr>
              <a:t>Active growth throughout Africa</a:t>
            </a:r>
            <a:endParaRPr dirty="0"/>
          </a:p>
          <a:p>
            <a:pPr>
              <a:lnSpc>
                <a:spcPct val="115000"/>
              </a:lnSpc>
              <a:buSzPts val="1400"/>
            </a:pPr>
            <a:endParaRPr sz="1050" dirty="0"/>
          </a:p>
        </p:txBody>
      </p:sp>
      <p:sp>
        <p:nvSpPr>
          <p:cNvPr id="247" name="Google Shape;247;p29"/>
          <p:cNvSpPr/>
          <p:nvPr/>
        </p:nvSpPr>
        <p:spPr>
          <a:xfrm>
            <a:off x="943480" y="1377308"/>
            <a:ext cx="203175" cy="304650"/>
          </a:xfrm>
          <a:prstGeom prst="downArrow">
            <a:avLst>
              <a:gd name="adj1" fmla="val 50000"/>
              <a:gd name="adj2" fmla="val 67524"/>
            </a:avLst>
          </a:prstGeom>
          <a:solidFill>
            <a:srgbClr val="666666"/>
          </a:solidFill>
          <a:ln w="9525" cap="flat" cmpd="sng">
            <a:solidFill>
              <a:srgbClr val="434343"/>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sp>
        <p:nvSpPr>
          <p:cNvPr id="248" name="Google Shape;248;p29"/>
          <p:cNvSpPr/>
          <p:nvPr/>
        </p:nvSpPr>
        <p:spPr>
          <a:xfrm>
            <a:off x="943480" y="2987397"/>
            <a:ext cx="203175" cy="304650"/>
          </a:xfrm>
          <a:prstGeom prst="downArrow">
            <a:avLst>
              <a:gd name="adj1" fmla="val 50000"/>
              <a:gd name="adj2" fmla="val 67524"/>
            </a:avLst>
          </a:prstGeom>
          <a:solidFill>
            <a:srgbClr val="666666"/>
          </a:solidFill>
          <a:ln w="9525" cap="flat" cmpd="sng">
            <a:solidFill>
              <a:srgbClr val="434343"/>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pic>
        <p:nvPicPr>
          <p:cNvPr id="250" name="Google Shape;250;p29"/>
          <p:cNvPicPr preferRelativeResize="0"/>
          <p:nvPr/>
        </p:nvPicPr>
        <p:blipFill>
          <a:blip r:embed="rId3">
            <a:alphaModFix/>
          </a:blip>
          <a:stretch>
            <a:fillRect/>
          </a:stretch>
        </p:blipFill>
        <p:spPr>
          <a:xfrm>
            <a:off x="2116079" y="203200"/>
            <a:ext cx="4654972" cy="4841287"/>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292" y="1772904"/>
            <a:ext cx="1807495" cy="998624"/>
          </a:xfrm>
          <a:prstGeom prst="rect">
            <a:avLst/>
          </a:prstGeom>
          <a:ln w="28575">
            <a:solidFill>
              <a:srgbClr val="00B0F0"/>
            </a:solidFill>
          </a:ln>
        </p:spPr>
      </p:pic>
    </p:spTree>
    <p:extLst>
      <p:ext uri="{BB962C8B-B14F-4D97-AF65-F5344CB8AC3E}">
        <p14:creationId xmlns:p14="http://schemas.microsoft.com/office/powerpoint/2010/main" val="23734887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6"/>
          <p:cNvSpPr txBox="1">
            <a:spLocks noGrp="1"/>
          </p:cNvSpPr>
          <p:nvPr>
            <p:ph type="title"/>
          </p:nvPr>
        </p:nvSpPr>
        <p:spPr>
          <a:xfrm>
            <a:off x="348583" y="61982"/>
            <a:ext cx="5894325" cy="802575"/>
          </a:xfrm>
          <a:prstGeom prst="rect">
            <a:avLst/>
          </a:prstGeom>
        </p:spPr>
        <p:txBody>
          <a:bodyPr spcFirstLastPara="1" wrap="square" lIns="68569" tIns="68569" rIns="68569" bIns="68569" anchor="ctr" anchorCtr="0">
            <a:noAutofit/>
          </a:bodyPr>
          <a:lstStyle/>
          <a:p>
            <a:pPr algn="ctr"/>
            <a:r>
              <a:rPr lang="en-US" dirty="0">
                <a:latin typeface="Lato"/>
                <a:ea typeface="Lato"/>
                <a:cs typeface="Lato"/>
                <a:sym typeface="Lato"/>
              </a:rPr>
              <a:t>OpenLMIS Features</a:t>
            </a:r>
            <a:endParaRPr dirty="0">
              <a:latin typeface="Lato"/>
              <a:ea typeface="Lato"/>
              <a:cs typeface="Lato"/>
              <a:sym typeface="Lato"/>
            </a:endParaRPr>
          </a:p>
        </p:txBody>
      </p:sp>
      <p:sp>
        <p:nvSpPr>
          <p:cNvPr id="452" name="Google Shape;452;p46"/>
          <p:cNvSpPr txBox="1">
            <a:spLocks noGrp="1"/>
          </p:cNvSpPr>
          <p:nvPr>
            <p:ph type="sldNum" idx="12"/>
          </p:nvPr>
        </p:nvSpPr>
        <p:spPr>
          <a:xfrm>
            <a:off x="6118955" y="4770662"/>
            <a:ext cx="543150" cy="273825"/>
          </a:xfrm>
          <a:prstGeom prst="rect">
            <a:avLst/>
          </a:prstGeom>
        </p:spPr>
        <p:txBody>
          <a:bodyPr spcFirstLastPara="1" wrap="square" lIns="68569" tIns="34275" rIns="68569" bIns="34275" anchor="ctr" anchorCtr="0">
            <a:noAutofit/>
          </a:bodyPr>
          <a:lstStyle/>
          <a:p>
            <a:fld id="{00000000-1234-1234-1234-123412341234}" type="slidenum">
              <a:rPr lang="en-US"/>
              <a:pPr/>
              <a:t>7</a:t>
            </a:fld>
            <a:endParaRPr/>
          </a:p>
        </p:txBody>
      </p:sp>
      <p:pic>
        <p:nvPicPr>
          <p:cNvPr id="453" name="Google Shape;453;p46"/>
          <p:cNvPicPr preferRelativeResize="0"/>
          <p:nvPr/>
        </p:nvPicPr>
        <p:blipFill>
          <a:blip r:embed="rId3">
            <a:alphaModFix/>
          </a:blip>
          <a:stretch>
            <a:fillRect/>
          </a:stretch>
        </p:blipFill>
        <p:spPr>
          <a:xfrm>
            <a:off x="102056" y="2113004"/>
            <a:ext cx="3386814" cy="1181576"/>
          </a:xfrm>
          <a:prstGeom prst="rect">
            <a:avLst/>
          </a:prstGeom>
          <a:noFill/>
          <a:ln>
            <a:noFill/>
          </a:ln>
        </p:spPr>
      </p:pic>
      <p:pic>
        <p:nvPicPr>
          <p:cNvPr id="454" name="Google Shape;454;p46"/>
          <p:cNvPicPr preferRelativeResize="0"/>
          <p:nvPr/>
        </p:nvPicPr>
        <p:blipFill rotWithShape="1">
          <a:blip r:embed="rId4">
            <a:alphaModFix/>
          </a:blip>
          <a:srcRect r="-1553"/>
          <a:stretch/>
        </p:blipFill>
        <p:spPr>
          <a:xfrm>
            <a:off x="3336628" y="3224455"/>
            <a:ext cx="3411995" cy="1181569"/>
          </a:xfrm>
          <a:prstGeom prst="rect">
            <a:avLst/>
          </a:prstGeom>
          <a:noFill/>
          <a:ln>
            <a:noFill/>
          </a:ln>
        </p:spPr>
      </p:pic>
      <p:pic>
        <p:nvPicPr>
          <p:cNvPr id="455" name="Google Shape;455;p46"/>
          <p:cNvPicPr preferRelativeResize="0"/>
          <p:nvPr/>
        </p:nvPicPr>
        <p:blipFill>
          <a:blip r:embed="rId5">
            <a:alphaModFix/>
          </a:blip>
          <a:stretch>
            <a:fillRect/>
          </a:stretch>
        </p:blipFill>
        <p:spPr>
          <a:xfrm>
            <a:off x="3336628" y="2060443"/>
            <a:ext cx="3427186" cy="1248394"/>
          </a:xfrm>
          <a:prstGeom prst="rect">
            <a:avLst/>
          </a:prstGeom>
          <a:noFill/>
          <a:ln>
            <a:noFill/>
          </a:ln>
        </p:spPr>
      </p:pic>
      <p:pic>
        <p:nvPicPr>
          <p:cNvPr id="456" name="Google Shape;456;p46"/>
          <p:cNvPicPr preferRelativeResize="0"/>
          <p:nvPr/>
        </p:nvPicPr>
        <p:blipFill rotWithShape="1">
          <a:blip r:embed="rId6">
            <a:alphaModFix/>
          </a:blip>
          <a:srcRect r="2391"/>
          <a:stretch/>
        </p:blipFill>
        <p:spPr>
          <a:xfrm>
            <a:off x="3386031" y="922526"/>
            <a:ext cx="3439259" cy="1228163"/>
          </a:xfrm>
          <a:prstGeom prst="rect">
            <a:avLst/>
          </a:prstGeom>
          <a:noFill/>
          <a:ln>
            <a:noFill/>
          </a:ln>
        </p:spPr>
      </p:pic>
      <p:pic>
        <p:nvPicPr>
          <p:cNvPr id="457" name="Google Shape;457;p46"/>
          <p:cNvPicPr preferRelativeResize="0"/>
          <p:nvPr/>
        </p:nvPicPr>
        <p:blipFill>
          <a:blip r:embed="rId7">
            <a:alphaModFix/>
          </a:blip>
          <a:stretch>
            <a:fillRect/>
          </a:stretch>
        </p:blipFill>
        <p:spPr>
          <a:xfrm>
            <a:off x="143419" y="3225468"/>
            <a:ext cx="3386813" cy="1180556"/>
          </a:xfrm>
          <a:prstGeom prst="rect">
            <a:avLst/>
          </a:prstGeom>
          <a:noFill/>
          <a:ln>
            <a:noFill/>
          </a:ln>
        </p:spPr>
      </p:pic>
      <p:sp>
        <p:nvSpPr>
          <p:cNvPr id="2" name="Rounded Rectangle 1"/>
          <p:cNvSpPr/>
          <p:nvPr/>
        </p:nvSpPr>
        <p:spPr>
          <a:xfrm>
            <a:off x="143419" y="1001560"/>
            <a:ext cx="3242612" cy="114912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8583" y="1255693"/>
            <a:ext cx="651786" cy="640861"/>
          </a:xfrm>
          <a:prstGeom prst="rect">
            <a:avLst/>
          </a:prstGeom>
        </p:spPr>
      </p:pic>
      <p:sp>
        <p:nvSpPr>
          <p:cNvPr id="4" name="TextBox 3"/>
          <p:cNvSpPr txBox="1"/>
          <p:nvPr/>
        </p:nvSpPr>
        <p:spPr>
          <a:xfrm>
            <a:off x="1049772" y="1240807"/>
            <a:ext cx="2138680" cy="261610"/>
          </a:xfrm>
          <a:prstGeom prst="rect">
            <a:avLst/>
          </a:prstGeom>
          <a:noFill/>
        </p:spPr>
        <p:txBody>
          <a:bodyPr wrap="square" rtlCol="0">
            <a:spAutoFit/>
          </a:bodyPr>
          <a:lstStyle/>
          <a:p>
            <a:r>
              <a:rPr lang="en-IE" sz="1100" dirty="0">
                <a:solidFill>
                  <a:schemeClr val="bg2"/>
                </a:solidFill>
                <a:latin typeface="Malgun Gothic" panose="020B0503020000020004" pitchFamily="34" charset="-127"/>
                <a:ea typeface="Malgun Gothic" panose="020B0503020000020004" pitchFamily="34" charset="-127"/>
                <a:cs typeface="Ebrima" panose="02000000000000000000" pitchFamily="2" charset="0"/>
              </a:rPr>
              <a:t>Stock/Inventory Management</a:t>
            </a:r>
          </a:p>
        </p:txBody>
      </p:sp>
      <p:sp>
        <p:nvSpPr>
          <p:cNvPr id="5" name="TextBox 4"/>
          <p:cNvSpPr txBox="1"/>
          <p:nvPr/>
        </p:nvSpPr>
        <p:spPr>
          <a:xfrm>
            <a:off x="1041732" y="1445172"/>
            <a:ext cx="2146720" cy="507831"/>
          </a:xfrm>
          <a:prstGeom prst="rect">
            <a:avLst/>
          </a:prstGeom>
          <a:noFill/>
        </p:spPr>
        <p:txBody>
          <a:bodyPr wrap="square" rtlCol="0">
            <a:spAutoFit/>
          </a:bodyPr>
          <a:lstStyle/>
          <a:p>
            <a:pPr>
              <a:spcBef>
                <a:spcPts val="1200"/>
              </a:spcBef>
            </a:pPr>
            <a:r>
              <a:rPr lang="en-IE" sz="900" dirty="0">
                <a:solidFill>
                  <a:schemeClr val="tx1"/>
                </a:solidFill>
                <a:latin typeface="Malgun Gothic" panose="020B0503020000020004" pitchFamily="34" charset="-127"/>
                <a:ea typeface="Malgun Gothic" panose="020B0503020000020004" pitchFamily="34" charset="-127"/>
                <a:cs typeface="Segoe UI Historic" panose="020B0502040204020203" pitchFamily="34" charset="0"/>
              </a:rPr>
              <a:t>Captures inventory data and stock movements to provide an overview of stock availability</a:t>
            </a:r>
          </a:p>
        </p:txBody>
      </p:sp>
      <p:sp>
        <p:nvSpPr>
          <p:cNvPr id="13" name="Rectangle 12">
            <a:extLst>
              <a:ext uri="{FF2B5EF4-FFF2-40B4-BE49-F238E27FC236}">
                <a16:creationId xmlns:a16="http://schemas.microsoft.com/office/drawing/2014/main" id="{77653FBF-AC57-3A4D-ABFA-C2CCBFBCD751}"/>
              </a:ext>
            </a:extLst>
          </p:cNvPr>
          <p:cNvSpPr/>
          <p:nvPr/>
        </p:nvSpPr>
        <p:spPr>
          <a:xfrm>
            <a:off x="3434182" y="2191646"/>
            <a:ext cx="3369130" cy="1058883"/>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776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smtClean="0"/>
              <a:t>      Requesting new stock</a:t>
            </a:r>
            <a:endParaRPr lang="en-IE" dirty="0"/>
          </a:p>
        </p:txBody>
      </p:sp>
      <p:sp>
        <p:nvSpPr>
          <p:cNvPr id="8" name="Rectangle 7"/>
          <p:cNvSpPr/>
          <p:nvPr/>
        </p:nvSpPr>
        <p:spPr>
          <a:xfrm>
            <a:off x="62523" y="1084006"/>
            <a:ext cx="6715369" cy="333938"/>
          </a:xfrm>
          <a:prstGeom prst="rect">
            <a:avLst/>
          </a:prstGeom>
        </p:spPr>
        <p:txBody>
          <a:bodyPr wrap="square">
            <a:spAutoFit/>
          </a:bodyPr>
          <a:lstStyle/>
          <a:p>
            <a:pPr marL="0" indent="0">
              <a:buNone/>
            </a:pPr>
            <a:r>
              <a:rPr lang="en-US" sz="1570" b="1" dirty="0" smtClean="0">
                <a:solidFill>
                  <a:schemeClr val="tx1"/>
                </a:solidFill>
                <a:latin typeface="Trebuchet MS" panose="020B0603020202020204" pitchFamily="34" charset="0"/>
              </a:rPr>
              <a:t>Quick and easy data entry; auto populated fields; familiar data points </a:t>
            </a:r>
            <a:endParaRPr lang="en-US" sz="1570" b="1" dirty="0">
              <a:solidFill>
                <a:schemeClr val="tx1"/>
              </a:solidFill>
              <a:latin typeface="Trebuchet MS" panose="020B0603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07367"/>
            <a:ext cx="6858000" cy="2287615"/>
          </a:xfrm>
          <a:prstGeom prst="rect">
            <a:avLst/>
          </a:prstGeom>
        </p:spPr>
      </p:pic>
      <p:sp>
        <p:nvSpPr>
          <p:cNvPr id="7" name="Left Arrow 6"/>
          <p:cNvSpPr/>
          <p:nvPr/>
        </p:nvSpPr>
        <p:spPr>
          <a:xfrm rot="16200000" flipV="1">
            <a:off x="5304867" y="2560361"/>
            <a:ext cx="667865" cy="242276"/>
          </a:xfrm>
          <a:prstGeom prst="leftArrow">
            <a:avLst>
              <a:gd name="adj1" fmla="val 52883"/>
              <a:gd name="adj2" fmla="val 5000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IE"/>
          </a:p>
        </p:txBody>
      </p:sp>
      <p:sp>
        <p:nvSpPr>
          <p:cNvPr id="6" name="Left Arrow 5"/>
          <p:cNvSpPr/>
          <p:nvPr/>
        </p:nvSpPr>
        <p:spPr>
          <a:xfrm rot="19215706" flipV="1">
            <a:off x="1323603" y="1744990"/>
            <a:ext cx="619975" cy="208387"/>
          </a:xfrm>
          <a:prstGeom prst="leftArrow">
            <a:avLst>
              <a:gd name="adj1" fmla="val 52883"/>
              <a:gd name="adj2" fmla="val 50000"/>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8906253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6"/>
          <p:cNvSpPr txBox="1">
            <a:spLocks noGrp="1"/>
          </p:cNvSpPr>
          <p:nvPr>
            <p:ph type="title"/>
          </p:nvPr>
        </p:nvSpPr>
        <p:spPr>
          <a:xfrm>
            <a:off x="348583" y="61982"/>
            <a:ext cx="5894325" cy="802575"/>
          </a:xfrm>
          <a:prstGeom prst="rect">
            <a:avLst/>
          </a:prstGeom>
        </p:spPr>
        <p:txBody>
          <a:bodyPr spcFirstLastPara="1" wrap="square" lIns="68569" tIns="68569" rIns="68569" bIns="68569" anchor="ctr" anchorCtr="0">
            <a:noAutofit/>
          </a:bodyPr>
          <a:lstStyle/>
          <a:p>
            <a:pPr algn="ctr"/>
            <a:r>
              <a:rPr lang="en-US" dirty="0" smtClean="0"/>
              <a:t>  Capture </a:t>
            </a:r>
            <a:r>
              <a:rPr lang="en-US" dirty="0"/>
              <a:t>data while offline</a:t>
            </a:r>
            <a:endParaRPr dirty="0"/>
          </a:p>
        </p:txBody>
      </p:sp>
      <p:sp>
        <p:nvSpPr>
          <p:cNvPr id="314" name="Google Shape;314;p36"/>
          <p:cNvSpPr txBox="1">
            <a:spLocks noGrp="1"/>
          </p:cNvSpPr>
          <p:nvPr>
            <p:ph type="body" idx="1"/>
          </p:nvPr>
        </p:nvSpPr>
        <p:spPr>
          <a:xfrm>
            <a:off x="209175" y="875981"/>
            <a:ext cx="6319125" cy="971325"/>
          </a:xfrm>
          <a:prstGeom prst="rect">
            <a:avLst/>
          </a:prstGeom>
        </p:spPr>
        <p:txBody>
          <a:bodyPr spcFirstLastPara="1" wrap="square" lIns="68569" tIns="68569" rIns="68569" bIns="68569" anchor="t" anchorCtr="0">
            <a:noAutofit/>
          </a:bodyPr>
          <a:lstStyle/>
          <a:p>
            <a:pPr marL="0" indent="0">
              <a:buNone/>
            </a:pPr>
            <a:r>
              <a:rPr lang="en-US" dirty="0"/>
              <a:t>To support intermittent internet connections, you can continue to capture your data while offline.</a:t>
            </a:r>
            <a:endParaRPr dirty="0"/>
          </a:p>
          <a:p>
            <a:pPr marL="0" indent="0">
              <a:buNone/>
            </a:pPr>
            <a:endParaRPr dirty="0"/>
          </a:p>
          <a:p>
            <a:pPr marL="0" indent="0">
              <a:buNone/>
            </a:pPr>
            <a:endParaRPr dirty="0"/>
          </a:p>
        </p:txBody>
      </p:sp>
      <p:sp>
        <p:nvSpPr>
          <p:cNvPr id="315" name="Google Shape;315;p36"/>
          <p:cNvSpPr txBox="1">
            <a:spLocks noGrp="1"/>
          </p:cNvSpPr>
          <p:nvPr>
            <p:ph type="sldNum" idx="12"/>
          </p:nvPr>
        </p:nvSpPr>
        <p:spPr>
          <a:xfrm>
            <a:off x="6118955" y="4770662"/>
            <a:ext cx="543150" cy="273825"/>
          </a:xfrm>
          <a:prstGeom prst="rect">
            <a:avLst/>
          </a:prstGeom>
        </p:spPr>
        <p:txBody>
          <a:bodyPr spcFirstLastPara="1" wrap="square" lIns="68569" tIns="34275" rIns="68569" bIns="34275" anchor="ctr" anchorCtr="0">
            <a:noAutofit/>
          </a:bodyPr>
          <a:lstStyle/>
          <a:p>
            <a:fld id="{00000000-1234-1234-1234-123412341234}" type="slidenum">
              <a:rPr lang="en-US"/>
              <a:pPr/>
              <a:t>9</a:t>
            </a:fld>
            <a:endParaRPr/>
          </a:p>
        </p:txBody>
      </p:sp>
      <p:pic>
        <p:nvPicPr>
          <p:cNvPr id="316" name="Google Shape;316;p36"/>
          <p:cNvPicPr preferRelativeResize="0"/>
          <p:nvPr/>
        </p:nvPicPr>
        <p:blipFill>
          <a:blip r:embed="rId3">
            <a:alphaModFix/>
          </a:blip>
          <a:stretch>
            <a:fillRect/>
          </a:stretch>
        </p:blipFill>
        <p:spPr>
          <a:xfrm>
            <a:off x="78154" y="1664677"/>
            <a:ext cx="6682154" cy="2887393"/>
          </a:xfrm>
          <a:prstGeom prst="rect">
            <a:avLst/>
          </a:prstGeom>
          <a:noFill/>
          <a:ln>
            <a:noFill/>
          </a:ln>
        </p:spPr>
      </p:pic>
      <p:sp>
        <p:nvSpPr>
          <p:cNvPr id="317" name="Google Shape;317;p36"/>
          <p:cNvSpPr/>
          <p:nvPr/>
        </p:nvSpPr>
        <p:spPr>
          <a:xfrm rot="-2138699">
            <a:off x="4637109" y="1788987"/>
            <a:ext cx="826472" cy="503932"/>
          </a:xfrm>
          <a:prstGeom prst="rightArrow">
            <a:avLst>
              <a:gd name="adj1" fmla="val 50000"/>
              <a:gd name="adj2" fmla="val 50000"/>
            </a:avLst>
          </a:prstGeom>
          <a:solidFill>
            <a:schemeClr val="accent1"/>
          </a:solidFill>
          <a:ln>
            <a:solidFill>
              <a:schemeClr val="accent1"/>
            </a:solidFill>
            <a:headEnd type="none" w="sm" len="sm"/>
            <a:tailEnd type="none" w="sm" len="sm"/>
          </a:ln>
        </p:spPr>
        <p:style>
          <a:lnRef idx="2">
            <a:schemeClr val="accent3">
              <a:shade val="50000"/>
            </a:schemeClr>
          </a:lnRef>
          <a:fillRef idx="1">
            <a:schemeClr val="accent3"/>
          </a:fillRef>
          <a:effectRef idx="0">
            <a:schemeClr val="accent3"/>
          </a:effectRef>
          <a:fontRef idx="minor">
            <a:schemeClr val="lt1"/>
          </a:fontRef>
        </p:style>
        <p:txBody>
          <a:bodyPr spcFirstLastPara="1" wrap="square" lIns="68569" tIns="68569" rIns="68569" bIns="68569" anchor="ctr" anchorCtr="0">
            <a:noAutofit/>
          </a:bodyPr>
          <a:lstStyle/>
          <a:p>
            <a:endParaRPr sz="1050"/>
          </a:p>
        </p:txBody>
      </p:sp>
    </p:spTree>
    <p:extLst>
      <p:ext uri="{BB962C8B-B14F-4D97-AF65-F5344CB8AC3E}">
        <p14:creationId xmlns:p14="http://schemas.microsoft.com/office/powerpoint/2010/main" val="3378448463"/>
      </p:ext>
    </p:extLst>
  </p:cSld>
  <p:clrMapOvr>
    <a:masterClrMapping/>
  </p:clrMapOvr>
  <p:timing>
    <p:tnLst>
      <p:par>
        <p:cTn id="1" dur="indefinite" restart="never" nodeType="tmRoot"/>
      </p:par>
    </p:tnLst>
  </p:timing>
</p:sld>
</file>

<file path=ppt/theme/theme1.xml><?xml version="1.0" encoding="utf-8"?>
<a:theme xmlns:a="http://schemas.openxmlformats.org/drawingml/2006/main" name="OpenLMIS Theme ">
  <a:themeElements>
    <a:clrScheme name="Custom 14">
      <a:dk1>
        <a:srgbClr val="58585A"/>
      </a:dk1>
      <a:lt1>
        <a:srgbClr val="FFFFFF"/>
      </a:lt1>
      <a:dk2>
        <a:srgbClr val="008DB3"/>
      </a:dk2>
      <a:lt2>
        <a:srgbClr val="EBEBEB"/>
      </a:lt2>
      <a:accent1>
        <a:srgbClr val="E77325"/>
      </a:accent1>
      <a:accent2>
        <a:srgbClr val="4CBAEA"/>
      </a:accent2>
      <a:accent3>
        <a:srgbClr val="C4581E"/>
      </a:accent3>
      <a:accent4>
        <a:srgbClr val="F6CEAF"/>
      </a:accent4>
      <a:accent5>
        <a:srgbClr val="CBE5F7"/>
      </a:accent5>
      <a:accent6>
        <a:srgbClr val="727476"/>
      </a:accent6>
      <a:hlink>
        <a:srgbClr val="58585A"/>
      </a:hlink>
      <a:folHlink>
        <a:srgbClr val="008DB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3940</TotalTime>
  <Words>5023</Words>
  <Application>Microsoft Office PowerPoint</Application>
  <PresentationFormat>Custom</PresentationFormat>
  <Paragraphs>579</Paragraphs>
  <Slides>57</Slides>
  <Notes>45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Trebuchet MS</vt:lpstr>
      <vt:lpstr>Malgun Gothic</vt:lpstr>
      <vt:lpstr>Calibri</vt:lpstr>
      <vt:lpstr>Wingdings</vt:lpstr>
      <vt:lpstr>Lato</vt:lpstr>
      <vt:lpstr>Arial</vt:lpstr>
      <vt:lpstr>Roboto</vt:lpstr>
      <vt:lpstr>Ebrima</vt:lpstr>
      <vt:lpstr>Segoe UI Historic</vt:lpstr>
      <vt:lpstr>OpenLMIS Theme </vt:lpstr>
      <vt:lpstr>PowerPoint Presentation</vt:lpstr>
      <vt:lpstr>PowerPoint Presentation</vt:lpstr>
      <vt:lpstr>What is OpenLMIS?</vt:lpstr>
      <vt:lpstr>OpenLMIS Initiative-Strength in numbers</vt:lpstr>
      <vt:lpstr>The OpenLMIS Software Vision</vt:lpstr>
      <vt:lpstr>PowerPoint Presentation</vt:lpstr>
      <vt:lpstr>OpenLMIS Features</vt:lpstr>
      <vt:lpstr>      Requesting new stock</vt:lpstr>
      <vt:lpstr>  Capture data while offline</vt:lpstr>
      <vt:lpstr>Improve data quality</vt:lpstr>
      <vt:lpstr>OpenLMIS Features</vt:lpstr>
      <vt:lpstr>Stock and Inventory Management </vt:lpstr>
      <vt:lpstr>OpenLMIS Features</vt:lpstr>
      <vt:lpstr>Auto-Generated Reports</vt:lpstr>
      <vt:lpstr>Configurability</vt:lpstr>
      <vt:lpstr>     Standards based interoperability</vt:lpstr>
      <vt:lpstr>Offline Tablet App</vt:lpstr>
      <vt:lpstr>Remote Temperature Monitoring</vt:lpstr>
      <vt:lpstr>  Summary of OpenLMIS Benefits</vt:lpstr>
      <vt:lpstr>PowerPoint Presentation</vt:lpstr>
      <vt:lpstr>                Who We Are</vt:lpstr>
      <vt:lpstr>                 Digital Health/OpenLMIS Expertise</vt:lpstr>
      <vt:lpstr>                       Key expertise</vt:lpstr>
      <vt:lpstr>  Contact Us</vt:lpstr>
      <vt:lpstr>     SolDevelo</vt:lpstr>
      <vt:lpstr>          Digital Health Expertise</vt:lpstr>
      <vt:lpstr>      Key Experience</vt:lpstr>
      <vt:lpstr>   Contact Us</vt:lpstr>
      <vt:lpstr>  SoftWorks</vt:lpstr>
      <vt:lpstr> Digital Health Expertise</vt:lpstr>
      <vt:lpstr>           Key expertise</vt:lpstr>
      <vt:lpstr>  Contact Us</vt:lpstr>
      <vt:lpstr>                </vt:lpstr>
      <vt:lpstr>Digital Health/  OpenLMIS Expertise</vt:lpstr>
      <vt:lpstr>Key expertise</vt:lpstr>
      <vt:lpstr>Contact us</vt:lpstr>
      <vt:lpstr>Clinton Health Access Initiative (CHAI)</vt:lpstr>
      <vt:lpstr>                 Digital Health/OpenLMIS Expertise</vt:lpstr>
      <vt:lpstr>                       Key expertise</vt:lpstr>
      <vt:lpstr>                       Key expertise</vt:lpstr>
      <vt:lpstr>                 </vt:lpstr>
      <vt:lpstr>    Data Analytics</vt:lpstr>
      <vt:lpstr>     Mobile Platforms</vt:lpstr>
      <vt:lpstr>Contact Us</vt:lpstr>
      <vt:lpstr>PowerPoint Presentation</vt:lpstr>
      <vt:lpstr>PowerPoint Presentation</vt:lpstr>
      <vt:lpstr>                OpenLMIS- Success in Malawi</vt:lpstr>
      <vt:lpstr>Implementation timeline</vt:lpstr>
      <vt:lpstr>Implementation Costs </vt:lpstr>
      <vt:lpstr>System Support </vt:lpstr>
      <vt:lpstr>Key Successes</vt:lpstr>
      <vt:lpstr>Impact of OpenLMIS</vt:lpstr>
      <vt:lpstr>Lessons Learned</vt:lpstr>
      <vt:lpstr>                       Key expertise</vt:lpstr>
      <vt:lpstr>PowerPoint Presentation</vt:lpstr>
      <vt:lpstr>OpenLMIS Community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Alban</dc:creator>
  <cp:lastModifiedBy>Rebecca Alban</cp:lastModifiedBy>
  <cp:revision>102</cp:revision>
  <dcterms:modified xsi:type="dcterms:W3CDTF">2018-12-03T12:57:01Z</dcterms:modified>
</cp:coreProperties>
</file>