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0" r:id="rId3"/>
    <p:sldId id="263" r:id="rId4"/>
    <p:sldId id="271" r:id="rId5"/>
    <p:sldId id="272" r:id="rId6"/>
    <p:sldId id="399" r:id="rId7"/>
    <p:sldId id="402" r:id="rId8"/>
    <p:sldId id="401" r:id="rId9"/>
    <p:sldId id="403" r:id="rId10"/>
    <p:sldId id="397" r:id="rId11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24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E279-1CF7-4719-9319-3D9A8E40D186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A002E-E427-45C5-839C-3D31B1DB7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439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98349-1716-4214-8C61-72F218518357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A7BD-5D19-44F5-A2E3-49CB359F9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90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2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56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2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2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93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59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8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48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5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9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8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903F-E8DD-D540-90FD-1A490A54AFAD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293D-2066-4848-8FF4-A64CE6CC8C8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933307" cy="701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8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3407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42679" y="2636393"/>
            <a:ext cx="60682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600" b="1" dirty="0" err="1" smtClean="0">
                <a:solidFill>
                  <a:srgbClr val="C00000"/>
                </a:solidFill>
                <a:latin typeface="Gill Sans MT" panose="020B0502020104020203" pitchFamily="34" charset="0"/>
              </a:rPr>
              <a:t>OpenLMIS</a:t>
            </a:r>
            <a:r>
              <a:rPr lang="fr-FR" sz="46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: </a:t>
            </a:r>
            <a:r>
              <a:rPr lang="fr-FR" sz="4600" b="1" dirty="0">
                <a:solidFill>
                  <a:srgbClr val="C00000"/>
                </a:solidFill>
                <a:latin typeface="Gill Sans MT" panose="020B0502020104020203" pitchFamily="34" charset="0"/>
              </a:rPr>
              <a:t>les besoins pour le SIGL</a:t>
            </a:r>
          </a:p>
        </p:txBody>
      </p:sp>
    </p:spTree>
    <p:extLst>
      <p:ext uri="{BB962C8B-B14F-4D97-AF65-F5344CB8AC3E}">
        <p14:creationId xmlns:p14="http://schemas.microsoft.com/office/powerpoint/2010/main" val="49079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357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28800" y="35548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Equipements du SIGL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DA66A2-4698-44D3-B299-40EBC79F3C81}"/>
              </a:ext>
            </a:extLst>
          </p:cNvPr>
          <p:cNvSpPr txBox="1"/>
          <p:nvPr/>
        </p:nvSpPr>
        <p:spPr>
          <a:xfrm>
            <a:off x="106327" y="1239089"/>
            <a:ext cx="96817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Secteur public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000" dirty="0"/>
              <a:t>Niveau District et Commune: Desktop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000" dirty="0"/>
              <a:t>Niveau central: Serveur DHSI2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Secteur marketing social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000" dirty="0"/>
              <a:t>Niveau Commune: Tablet/Smartphone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000" dirty="0"/>
              <a:t>Niveau central: Serveur DHSI2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endParaRPr lang="fr-FR" sz="2000" dirty="0"/>
          </a:p>
          <a:p>
            <a:pPr marL="800100" lvl="1" indent="-342900">
              <a:buFont typeface="Calibri" panose="020F0502020204030204" pitchFamily="34" charset="0"/>
              <a:buChar char="-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Secteur commercial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000" dirty="0"/>
              <a:t>Niveau Commune: Smartphone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000" dirty="0"/>
              <a:t>Niveau central: Serveur DHSI2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Calibri" panose="020F0502020204030204" pitchFamily="34" charset="0"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1828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" y="-161379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28800" y="35548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IMPACT: </a:t>
            </a:r>
            <a:r>
              <a:rPr lang="fr-FR" sz="28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Improving</a:t>
            </a:r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fr-FR" sz="28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Market</a:t>
            </a:r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Partnerships and Access to </a:t>
            </a:r>
            <a:r>
              <a:rPr lang="fr-FR" sz="28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Commodities</a:t>
            </a:r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fr-FR" sz="28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Together</a:t>
            </a:r>
            <a:endParaRPr lang="fr-FR" sz="28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02B85334-9739-4218-B78E-2B537200DC3F}"/>
              </a:ext>
            </a:extLst>
          </p:cNvPr>
          <p:cNvSpPr txBox="1"/>
          <p:nvPr/>
        </p:nvSpPr>
        <p:spPr>
          <a:xfrm>
            <a:off x="168813" y="1709093"/>
            <a:ext cx="9650437" cy="32697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Gill Sans MT" panose="020B0502020104020203" pitchFamily="34" charset="0"/>
              </a:rPr>
              <a:t>Le programme IMPACT, sous financement USAID, opérant dans le domaine de la Chaine d’ approvisionnement a besoins des données de qualité: prompte, fiables et sécurisées dans son activité de quantification, de planification de distribution des intrants de sante.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Gill Sans MT" panose="020B0502020104020203" pitchFamily="34" charset="0"/>
              </a:rPr>
              <a:t>Afin de s’ assurer la remontée et la disponibilité de données a tous les niveaux de la chaine d’ approvisionnement, IMPACT a fait recours a des Systèmes différents (ex: Channel, DHIS2). En vue d’avoir un système et outil unique et pérenne pour les 3 secteurs(publique, prive et Commercial), IMPACT identifie l’application adaptée</a:t>
            </a:r>
          </a:p>
        </p:txBody>
      </p:sp>
    </p:spTree>
    <p:extLst>
      <p:ext uri="{BB962C8B-B14F-4D97-AF65-F5344CB8AC3E}">
        <p14:creationId xmlns:p14="http://schemas.microsoft.com/office/powerpoint/2010/main" val="428481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5002" y="601770"/>
            <a:ext cx="7530998" cy="58509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Zones d’intervention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103E1-F03E-4E38-80F3-4B1CCF819114}"/>
              </a:ext>
            </a:extLst>
          </p:cNvPr>
          <p:cNvSpPr/>
          <p:nvPr/>
        </p:nvSpPr>
        <p:spPr>
          <a:xfrm>
            <a:off x="211011" y="5029358"/>
            <a:ext cx="534573" cy="2672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0972-BC09-4894-90CC-0D606128F168}"/>
              </a:ext>
            </a:extLst>
          </p:cNvPr>
          <p:cNvSpPr txBox="1"/>
          <p:nvPr/>
        </p:nvSpPr>
        <p:spPr>
          <a:xfrm>
            <a:off x="823104" y="5015168"/>
            <a:ext cx="3077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Mahefa</a:t>
            </a:r>
            <a:r>
              <a:rPr lang="en-US" sz="1600" dirty="0"/>
              <a:t> </a:t>
            </a:r>
            <a:r>
              <a:rPr lang="en-US" sz="1600" dirty="0" err="1"/>
              <a:t>Miaraka</a:t>
            </a:r>
            <a:r>
              <a:rPr lang="en-US" sz="1600" dirty="0"/>
              <a:t>-ACCESS- IMPACT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656256-DAAD-419C-806D-48A05EF6BD1D}"/>
              </a:ext>
            </a:extLst>
          </p:cNvPr>
          <p:cNvSpPr/>
          <p:nvPr/>
        </p:nvSpPr>
        <p:spPr>
          <a:xfrm>
            <a:off x="190056" y="4262923"/>
            <a:ext cx="534573" cy="267286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B2E17-8228-40ED-A57E-CF9E7B163735}"/>
              </a:ext>
            </a:extLst>
          </p:cNvPr>
          <p:cNvSpPr txBox="1"/>
          <p:nvPr/>
        </p:nvSpPr>
        <p:spPr>
          <a:xfrm>
            <a:off x="786500" y="4246653"/>
            <a:ext cx="15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ACCESS- IMPACT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024925-A060-4295-8A7C-047310978978}"/>
              </a:ext>
            </a:extLst>
          </p:cNvPr>
          <p:cNvSpPr/>
          <p:nvPr/>
        </p:nvSpPr>
        <p:spPr>
          <a:xfrm>
            <a:off x="211010" y="4622077"/>
            <a:ext cx="534573" cy="267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A9FF9-4F9F-40AF-8245-46960378F065}"/>
              </a:ext>
            </a:extLst>
          </p:cNvPr>
          <p:cNvSpPr txBox="1"/>
          <p:nvPr/>
        </p:nvSpPr>
        <p:spPr>
          <a:xfrm>
            <a:off x="786500" y="4639940"/>
            <a:ext cx="2635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World Bank- ACCESS- IMPACT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74A9D-704A-4854-AA45-87F3E55D5BD3}"/>
              </a:ext>
            </a:extLst>
          </p:cNvPr>
          <p:cNvSpPr/>
          <p:nvPr/>
        </p:nvSpPr>
        <p:spPr>
          <a:xfrm>
            <a:off x="211012" y="3890623"/>
            <a:ext cx="534573" cy="267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CC90D-00D5-446E-A744-795D166EB7D6}"/>
              </a:ext>
            </a:extLst>
          </p:cNvPr>
          <p:cNvSpPr txBox="1"/>
          <p:nvPr/>
        </p:nvSpPr>
        <p:spPr>
          <a:xfrm>
            <a:off x="823104" y="3893400"/>
            <a:ext cx="1185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World Bank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DEE0C-A84D-4255-AD1D-EA02CAC582E2}"/>
              </a:ext>
            </a:extLst>
          </p:cNvPr>
          <p:cNvSpPr/>
          <p:nvPr/>
        </p:nvSpPr>
        <p:spPr>
          <a:xfrm>
            <a:off x="207082" y="3496981"/>
            <a:ext cx="534573" cy="2672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3B2BF5-CA78-4DC0-B2CB-41C27068759F}"/>
              </a:ext>
            </a:extLst>
          </p:cNvPr>
          <p:cNvSpPr txBox="1"/>
          <p:nvPr/>
        </p:nvSpPr>
        <p:spPr>
          <a:xfrm>
            <a:off x="823104" y="3478138"/>
            <a:ext cx="680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Autre</a:t>
            </a:r>
            <a:endParaRPr lang="en-US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2C1CF9-66C0-430E-A023-95A888A9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55" y="1186864"/>
            <a:ext cx="420624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6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8800" y="563928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Circuit SIGL</a:t>
            </a:r>
          </a:p>
        </p:txBody>
      </p:sp>
      <p:pic>
        <p:nvPicPr>
          <p:cNvPr id="159" name="Image 158">
            <a:extLst>
              <a:ext uri="{FF2B5EF4-FFF2-40B4-BE49-F238E27FC236}">
                <a16:creationId xmlns:a16="http://schemas.microsoft.com/office/drawing/2014/main" id="{C41D1105-5B4C-4D99-8524-9133EC77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3" y="967383"/>
            <a:ext cx="9377916" cy="52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357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28800" y="35548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SIGL pour IMPACT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327" y="824407"/>
            <a:ext cx="9681708" cy="55861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Idéalement un seul outil pour les trois secteur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Un outil simple et souple, modifiable par les utilisateurs (ex: ajout de produit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Outil capable de gérer la gestion de stock: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>
              <a:latin typeface="Gill Sans MT" panose="020B0502020104020203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1700" dirty="0">
                <a:latin typeface="Gill Sans MT" panose="020B0502020104020203" pitchFamily="34" charset="0"/>
              </a:rPr>
              <a:t>Contrôle de saisie (Ex: Totale sortie fin du mois &lt;= Entrée début du mois + Stock début du mois), contrôle valeurs aberrantes, etc.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1700" dirty="0">
                <a:latin typeface="Gill Sans MT" panose="020B0502020104020203" pitchFamily="34" charset="0"/>
              </a:rPr>
              <a:t>Quantité nécessaires pour le mois suivant.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endParaRPr lang="fr-FR" sz="17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Interopérable avec DHIS2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7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Fonctionne en mode hors ligne et permet l’envoi des données une fois connecté sur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7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Utilisable avec différentes plateformes: Smartphone, laptop, Desktop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7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Capable de tirer des informations d’une autre base de données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7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700" dirty="0">
                <a:latin typeface="Gill Sans MT" panose="020B0502020104020203" pitchFamily="34" charset="0"/>
              </a:rPr>
              <a:t>Capable de donner un rapport journalier/hebdomadaire/mensuel des entrées, des consommations et sorties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endParaRPr lang="fr-FR" sz="17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6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30859" y="55541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Les besoins d’ IMPACT </a:t>
            </a:r>
            <a:r>
              <a:rPr lang="fr-FR" sz="28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SIGL</a:t>
            </a:r>
            <a:endParaRPr lang="fr-FR" sz="28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9795" y="1078635"/>
            <a:ext cx="9570129" cy="5567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</a:rPr>
              <a:t>Permettre de saisir les 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ENTREES/SORTIES </a:t>
            </a:r>
            <a:r>
              <a:rPr lang="fr-FR" sz="2400" dirty="0">
                <a:latin typeface="Gill Sans MT" panose="020B0502020104020203" pitchFamily="34" charset="0"/>
              </a:rPr>
              <a:t>en stock a partir des Bon de livraison\Commande;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</a:rPr>
              <a:t>Préparer les Commandes: déterminer la 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CMM</a:t>
            </a:r>
            <a:r>
              <a:rPr lang="fr-FR" sz="2400" dirty="0">
                <a:latin typeface="Gill Sans MT" panose="020B0502020104020203" pitchFamily="34" charset="0"/>
              </a:rPr>
              <a:t>, le stock Min et Max, la quantité a commander suivant la règle Min-Max;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</a:rPr>
              <a:t>Avoir les 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informations</a:t>
            </a:r>
            <a:r>
              <a:rPr lang="fr-FR" sz="2400" dirty="0">
                <a:latin typeface="Gill Sans MT" panose="020B0502020104020203" pitchFamily="34" charset="0"/>
              </a:rPr>
              <a:t> sur le  produit : 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Lot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 date de péremption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Quantité reçue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Quantité Distribuée\ Utilisée,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Stock Disponible et Utilisable;</a:t>
            </a:r>
          </a:p>
        </p:txBody>
      </p:sp>
    </p:spTree>
    <p:extLst>
      <p:ext uri="{BB962C8B-B14F-4D97-AF65-F5344CB8AC3E}">
        <p14:creationId xmlns:p14="http://schemas.microsoft.com/office/powerpoint/2010/main" val="248020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54416" y="55541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Les besoins d’ IMPACT </a:t>
            </a:r>
            <a:r>
              <a:rPr lang="fr-FR" sz="28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SIGL</a:t>
            </a:r>
            <a:endParaRPr lang="fr-FR" sz="28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4745" y="1619982"/>
            <a:ext cx="9575179" cy="390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</a:rPr>
              <a:t>Consulter les 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situations en stock </a:t>
            </a:r>
            <a:r>
              <a:rPr lang="fr-FR" sz="2400" dirty="0">
                <a:latin typeface="Gill Sans MT" panose="020B0502020104020203" pitchFamily="34" charset="0"/>
              </a:rPr>
              <a:t>par période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fr-FR" sz="2400" dirty="0">
                <a:latin typeface="Gill Sans MT" panose="020B0502020104020203" pitchFamily="34" charset="0"/>
              </a:rPr>
              <a:t>et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fr-FR" sz="2400" dirty="0">
                <a:latin typeface="Gill Sans MT" panose="020B0502020104020203" pitchFamily="34" charset="0"/>
              </a:rPr>
              <a:t>par niveau: </a:t>
            </a:r>
            <a:r>
              <a:rPr lang="fr-FR" sz="2400" dirty="0" err="1">
                <a:latin typeface="Gill Sans MT" panose="020B0502020104020203" pitchFamily="34" charset="0"/>
              </a:rPr>
              <a:t>Pha</a:t>
            </a:r>
            <a:r>
              <a:rPr lang="fr-FR" sz="2400" dirty="0">
                <a:latin typeface="Gill Sans MT" panose="020B0502020104020203" pitchFamily="34" charset="0"/>
              </a:rPr>
              <a:t>-G-Dis- </a:t>
            </a:r>
            <a:r>
              <a:rPr lang="fr-FR" sz="2400" dirty="0" err="1">
                <a:latin typeface="Gill Sans MT" panose="020B0502020104020203" pitchFamily="34" charset="0"/>
              </a:rPr>
              <a:t>Pha</a:t>
            </a:r>
            <a:r>
              <a:rPr lang="fr-FR" sz="2400" dirty="0">
                <a:latin typeface="Gill Sans MT" panose="020B0502020104020203" pitchFamily="34" charset="0"/>
              </a:rPr>
              <a:t>-Ge-Com; PARC, PA; Pharmacie et Dépôt de médicament;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</a:rPr>
              <a:t>Avoir un système d’ 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ALERTE</a:t>
            </a:r>
            <a:r>
              <a:rPr lang="fr-FR" sz="2400" dirty="0">
                <a:latin typeface="Gill Sans MT" panose="020B0502020104020203" pitchFamily="34" charset="0"/>
              </a:rPr>
              <a:t> sur: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les produits a péremption proche, 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en rupture (voir en sous stock ), 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Gill Sans MT" panose="020B0502020104020203" pitchFamily="34" charset="0"/>
              </a:rPr>
              <a:t>date limite d’envoi des commandes;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Gill Sans MT" panose="020B0502020104020203" pitchFamily="34" charset="0"/>
              </a:rPr>
              <a:t>Voir les </a:t>
            </a:r>
            <a:r>
              <a:rPr 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historiques</a:t>
            </a:r>
            <a:r>
              <a:rPr lang="fr-FR" sz="2400" dirty="0">
                <a:latin typeface="Gill Sans MT" panose="020B0502020104020203" pitchFamily="34" charset="0"/>
              </a:rPr>
              <a:t> de toutes opérations réalisées dans le système;</a:t>
            </a:r>
          </a:p>
        </p:txBody>
      </p:sp>
    </p:spTree>
    <p:extLst>
      <p:ext uri="{BB962C8B-B14F-4D97-AF65-F5344CB8AC3E}">
        <p14:creationId xmlns:p14="http://schemas.microsoft.com/office/powerpoint/2010/main" val="419527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" y="-161379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28800" y="35548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Les besoins d’ IMPACT </a:t>
            </a:r>
            <a:r>
              <a:rPr lang="fr-FR" sz="28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SIGL</a:t>
            </a:r>
            <a:endParaRPr lang="fr-FR" sz="28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466" y="1590891"/>
            <a:ext cx="9552373" cy="257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Gill Sans MT" panose="020B0502020104020203" pitchFamily="34" charset="0"/>
              </a:rPr>
              <a:t>Interopérable avec DHIS2 pour Compiler les rapports et fusionner les données venant des points de Distribution;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Gill Sans MT" panose="020B0502020104020203" pitchFamily="34" charset="0"/>
              </a:rPr>
              <a:t>Donner une réponse instantanée sur la réception rapport (confirmation) 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latin typeface="Gill Sans MT" panose="020B0502020104020203" pitchFamily="34" charset="0"/>
              </a:rPr>
              <a:t>Permettre de consulter l’ensemble des données de toutes les zones d’ interventions par les utilisateurs\ décideurs. </a:t>
            </a:r>
          </a:p>
        </p:txBody>
      </p:sp>
    </p:spTree>
    <p:extLst>
      <p:ext uri="{BB962C8B-B14F-4D97-AF65-F5344CB8AC3E}">
        <p14:creationId xmlns:p14="http://schemas.microsoft.com/office/powerpoint/2010/main" val="135889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ABD460-F4A0-DD47-90B4-B7AC3F6F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703"/>
            <a:ext cx="9933308" cy="7025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E49788-FD5E-1C48-AA41-152B153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" y="-161379"/>
            <a:ext cx="9933307" cy="70193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28800" y="35548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Les cibles du SIGL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78A82B-092B-4F22-A7EC-E063E40A6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81458"/>
              </p:ext>
            </p:extLst>
          </p:nvPr>
        </p:nvGraphicFramePr>
        <p:xfrm>
          <a:off x="182880" y="2043591"/>
          <a:ext cx="946755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778">
                  <a:extLst>
                    <a:ext uri="{9D8B030D-6E8A-4147-A177-3AD203B41FA5}">
                      <a16:colId xmlns:a16="http://schemas.microsoft.com/office/drawing/2014/main" val="634509966"/>
                    </a:ext>
                  </a:extLst>
                </a:gridCol>
                <a:gridCol w="2823116">
                  <a:extLst>
                    <a:ext uri="{9D8B030D-6E8A-4147-A177-3AD203B41FA5}">
                      <a16:colId xmlns:a16="http://schemas.microsoft.com/office/drawing/2014/main" val="2702920182"/>
                    </a:ext>
                  </a:extLst>
                </a:gridCol>
                <a:gridCol w="2354087">
                  <a:extLst>
                    <a:ext uri="{9D8B030D-6E8A-4147-A177-3AD203B41FA5}">
                      <a16:colId xmlns:a16="http://schemas.microsoft.com/office/drawing/2014/main" val="3408852736"/>
                    </a:ext>
                  </a:extLst>
                </a:gridCol>
                <a:gridCol w="1842576">
                  <a:extLst>
                    <a:ext uri="{9D8B030D-6E8A-4147-A177-3AD203B41FA5}">
                      <a16:colId xmlns:a16="http://schemas.microsoft.com/office/drawing/2014/main" val="424013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Secteur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9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noProof="0" dirty="0"/>
                        <a:t>Publique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1500 </a:t>
                      </a:r>
                      <a:r>
                        <a:rPr lang="en-US" sz="2400" dirty="0" err="1"/>
                        <a:t>Pha</a:t>
                      </a:r>
                      <a:r>
                        <a:rPr lang="en-US" sz="2400" dirty="0"/>
                        <a:t>-Ge-Com</a:t>
                      </a:r>
                    </a:p>
                    <a:p>
                      <a:pPr algn="ctr"/>
                      <a:r>
                        <a:rPr lang="en-US" sz="2400" dirty="0"/>
                        <a:t>(CSB </a:t>
                      </a:r>
                      <a:r>
                        <a:rPr lang="en-US" sz="2400" dirty="0" err="1"/>
                        <a:t>Publique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78 </a:t>
                      </a:r>
                      <a:r>
                        <a:rPr lang="en-US" sz="2400" dirty="0" err="1"/>
                        <a:t>Pha</a:t>
                      </a:r>
                      <a:r>
                        <a:rPr lang="en-US" sz="2400" dirty="0"/>
                        <a:t>-G-Dis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0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noProof="0" dirty="0"/>
                        <a:t>Prive (non profit)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859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 PARC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35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Commercial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1814 Depots de medicaments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/>
                        <a:t>239 Pharmacies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0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74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524</Words>
  <Application>Microsoft Office PowerPoint</Application>
  <PresentationFormat>Format A4 (210 x 297 mm)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Wingdings</vt:lpstr>
      <vt:lpstr>Thème Office</vt:lpstr>
      <vt:lpstr>Présentation PowerPoint</vt:lpstr>
      <vt:lpstr>Présentation PowerPoint</vt:lpstr>
      <vt:lpstr>Zones d’intervention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Ranaivo</dc:creator>
  <cp:lastModifiedBy>Jaona RAKOTOARISOA</cp:lastModifiedBy>
  <cp:revision>130</cp:revision>
  <dcterms:created xsi:type="dcterms:W3CDTF">2018-07-26T14:52:02Z</dcterms:created>
  <dcterms:modified xsi:type="dcterms:W3CDTF">2019-05-21T09:09:46Z</dcterms:modified>
</cp:coreProperties>
</file>