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78" r:id="rId4"/>
  </p:sldMasterIdLst>
  <p:notesMasterIdLst>
    <p:notesMasterId r:id="rId12"/>
  </p:notesMasterIdLst>
  <p:sldIdLst>
    <p:sldId id="1463" r:id="rId5"/>
    <p:sldId id="1451" r:id="rId6"/>
    <p:sldId id="1542" r:id="rId7"/>
    <p:sldId id="1569" r:id="rId8"/>
    <p:sldId id="1570" r:id="rId9"/>
    <p:sldId id="1429" r:id="rId10"/>
    <p:sldId id="647"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24" userDrawn="1">
          <p15:clr>
            <a:srgbClr val="A4A3A4"/>
          </p15:clr>
        </p15:guide>
        <p15:guide id="4" pos="7056" userDrawn="1">
          <p15:clr>
            <a:srgbClr val="A4A3A4"/>
          </p15:clr>
        </p15:guide>
        <p15:guide id="5" pos="6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mily Clayton" initials="EC" lastIdx="34" clrIdx="6">
    <p:extLst>
      <p:ext uri="{19B8F6BF-5375-455C-9EA6-DF929625EA0E}">
        <p15:presenceInfo xmlns:p15="http://schemas.microsoft.com/office/powerpoint/2012/main" userId="Emily Clayton" providerId="None"/>
      </p:ext>
    </p:extLst>
  </p:cmAuthor>
  <p:cmAuthor id="1" name="Erin Barnaby" initials="EB" lastIdx="36" clrIdx="0"/>
  <p:cmAuthor id="8" name="Kim Couri" initials="KC" lastIdx="41" clrIdx="7">
    <p:extLst>
      <p:ext uri="{19B8F6BF-5375-455C-9EA6-DF929625EA0E}">
        <p15:presenceInfo xmlns:p15="http://schemas.microsoft.com/office/powerpoint/2012/main" userId="S::kcouri@resonanceglobal.com::793f997e-064a-412f-b5c8-b3332e3b40dd" providerId="AD"/>
      </p:ext>
    </p:extLst>
  </p:cmAuthor>
  <p:cmAuthor id="2" name="Erin Barnaby" initials="EB [3]" lastIdx="1" clrIdx="1"/>
  <p:cmAuthor id="9" name="Kim Couri" initials="KC [2]" lastIdx="3" clrIdx="8">
    <p:extLst>
      <p:ext uri="{19B8F6BF-5375-455C-9EA6-DF929625EA0E}">
        <p15:presenceInfo xmlns:p15="http://schemas.microsoft.com/office/powerpoint/2012/main" userId="793f997e-064a-412f-b5c8-b3332e3b40dd" providerId="Windows Live"/>
      </p:ext>
    </p:extLst>
  </p:cmAuthor>
  <p:cmAuthor id="3" name="Erin Barnaby" initials="EB [2]" lastIdx="1" clrIdx="2"/>
  <p:cmAuthor id="10" name="Alice Helbing" initials="AH" lastIdx="6" clrIdx="9">
    <p:extLst>
      <p:ext uri="{19B8F6BF-5375-455C-9EA6-DF929625EA0E}">
        <p15:presenceInfo xmlns:p15="http://schemas.microsoft.com/office/powerpoint/2012/main" userId="S::ahelbing_ct@resonanceglobal.com::211eac8c-804d-4a74-8184-d93f3ef7aa8c" providerId="AD"/>
      </p:ext>
    </p:extLst>
  </p:cmAuthor>
  <p:cmAuthor id="4" name="James Bernard" initials="JB" lastIdx="39" clrIdx="3"/>
  <p:cmAuthor id="5" name="Zachary Harris" initials="ZH" lastIdx="11" clrIdx="4">
    <p:extLst>
      <p:ext uri="{19B8F6BF-5375-455C-9EA6-DF929625EA0E}">
        <p15:presenceInfo xmlns:p15="http://schemas.microsoft.com/office/powerpoint/2012/main" userId="S-1-5-21-3204519410-1952040929-1629309110-1193" providerId="AD"/>
      </p:ext>
    </p:extLst>
  </p:cmAuthor>
  <p:cmAuthor id="6" name="Zachary Harris" initials="ZH [2]" lastIdx="1" clrIdx="5">
    <p:extLst>
      <p:ext uri="{19B8F6BF-5375-455C-9EA6-DF929625EA0E}">
        <p15:presenceInfo xmlns:p15="http://schemas.microsoft.com/office/powerpoint/2012/main" userId="Zachary Harr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168"/>
    <a:srgbClr val="0D9847"/>
    <a:srgbClr val="008F00"/>
    <a:srgbClr val="539EA8"/>
    <a:srgbClr val="16A652"/>
    <a:srgbClr val="FFFFFF"/>
    <a:srgbClr val="047032"/>
    <a:srgbClr val="047A37"/>
    <a:srgbClr val="05893E"/>
    <a:srgbClr val="CFE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3F293-03D2-4541-923A-81AF721ED934}" v="2131" dt="2019-07-09T04:01:24.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0"/>
    <p:restoredTop sz="82109"/>
  </p:normalViewPr>
  <p:slideViewPr>
    <p:cSldViewPr snapToGrid="0" snapToObjects="1">
      <p:cViewPr varScale="1">
        <p:scale>
          <a:sx n="99" d="100"/>
          <a:sy n="99" d="100"/>
        </p:scale>
        <p:origin x="1008" y="184"/>
      </p:cViewPr>
      <p:guideLst>
        <p:guide orient="horz" pos="2160"/>
        <p:guide pos="3840"/>
        <p:guide pos="624"/>
        <p:guide pos="7056"/>
        <p:guide pos="6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SzPct val="116666"/>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116666"/>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SzPct val="116666"/>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SzPct val="116666"/>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SzPct val="116666"/>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SzPct val="116666"/>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SzPct val="116666"/>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SzPct val="116666"/>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SzPct val="116666"/>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SzPct val="116666"/>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endParaRPr lang="en-US" dirty="0"/>
          </a:p>
        </p:txBody>
      </p:sp>
      <p:sp>
        <p:nvSpPr>
          <p:cNvPr id="4" name="Slide Number Placeholder 3"/>
          <p:cNvSpPr>
            <a:spLocks noGrp="1"/>
          </p:cNvSpPr>
          <p:nvPr>
            <p:ph type="sldNum" sz="quarter" idx="10"/>
          </p:nvPr>
        </p:nvSpPr>
        <p:spPr/>
        <p:txBody>
          <a:bodyPr/>
          <a:lstStyle/>
          <a:p>
            <a:fld id="{C8AD58AD-5788-4A6B-9A5B-A9E8A8F38FF3}" type="slidenum">
              <a:rPr lang="en-US" smtClean="0"/>
              <a:t>1</a:t>
            </a:fld>
            <a:endParaRPr lang="en-US"/>
          </a:p>
        </p:txBody>
      </p:sp>
    </p:spTree>
    <p:extLst>
      <p:ext uri="{BB962C8B-B14F-4D97-AF65-F5344CB8AC3E}">
        <p14:creationId xmlns:p14="http://schemas.microsoft.com/office/powerpoint/2010/main" val="39881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Shape 132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lang="en-US"/>
          </a:p>
        </p:txBody>
      </p:sp>
      <p:sp>
        <p:nvSpPr>
          <p:cNvPr id="1323" name="Shape 13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888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16 community members with representation from the Gates Foundation, VR, USAID, JSI, DIAL, Digital Square and CHAI</a:t>
            </a:r>
          </a:p>
          <a:p>
            <a:pPr marL="171450" indent="-171450">
              <a:buFontTx/>
              <a:buChar char="-"/>
            </a:pPr>
            <a:r>
              <a:rPr lang="en-US" dirty="0"/>
              <a:t>Also had a leading nonprofit attorney join us for a portion of both days to speak to the parameters of a legal entity and explain the pros/cons/applicability of different types of organizations</a:t>
            </a:r>
          </a:p>
          <a:p>
            <a:pPr marL="171450" indent="-171450">
              <a:buFontTx/>
              <a:buChar char="-"/>
            </a:pPr>
            <a:r>
              <a:rPr lang="en-US" dirty="0"/>
              <a:t>The workshop consisted of presentations and fruitful discussions, starting with a project overview… </a:t>
            </a:r>
          </a:p>
          <a:p>
            <a:pPr marL="171450" marR="0" lvl="0" indent="-171450" algn="l" defTabSz="914400" rtl="0" eaLnBrk="1" fontAlgn="auto" latinLnBrk="0" hangingPunct="1">
              <a:lnSpc>
                <a:spcPct val="100000"/>
              </a:lnSpc>
              <a:spcBef>
                <a:spcPts val="0"/>
              </a:spcBef>
              <a:spcAft>
                <a:spcPts val="0"/>
              </a:spcAft>
              <a:buClrTx/>
              <a:buSzPct val="116666"/>
              <a:buFontTx/>
              <a:buChar char="-"/>
              <a:tabLst/>
              <a:defRPr/>
            </a:pPr>
            <a:r>
              <a:rPr lang="en-US" sz="1200" b="0" i="0" u="none" strike="noStrike" kern="1200" cap="none" dirty="0">
                <a:solidFill>
                  <a:schemeClr val="dk1"/>
                </a:solidFill>
                <a:effectLst/>
                <a:latin typeface="Calibri"/>
                <a:ea typeface="Calibri"/>
                <a:cs typeface="Calibri"/>
                <a:sym typeface="Calibri"/>
              </a:rPr>
              <a:t>On the second day, following the generation of some consensus, we had a group discussion of key questions that are essential to understanding and charting the OpenLMIS future-state. These questions were grouped around the key areas of organizational structure, partners and roles, finance and funding, product and development, and marketing and go-to-market</a:t>
            </a:r>
          </a:p>
          <a:p>
            <a:pPr marL="171450" marR="0" lvl="0" indent="-171450" algn="l" defTabSz="914400" rtl="0" eaLnBrk="1" fontAlgn="auto" latinLnBrk="0" hangingPunct="1">
              <a:lnSpc>
                <a:spcPct val="100000"/>
              </a:lnSpc>
              <a:spcBef>
                <a:spcPts val="0"/>
              </a:spcBef>
              <a:spcAft>
                <a:spcPts val="0"/>
              </a:spcAft>
              <a:buClrTx/>
              <a:buSzPct val="116666"/>
              <a:buFontTx/>
              <a:buChar char="-"/>
              <a:tabLst/>
              <a:defRPr/>
            </a:pPr>
            <a:r>
              <a:rPr lang="en-US" sz="1200" b="0" i="0" u="none" strike="noStrike" kern="1200" cap="none" dirty="0">
                <a:solidFill>
                  <a:schemeClr val="dk1"/>
                </a:solidFill>
                <a:effectLst/>
                <a:latin typeface="Calibri"/>
                <a:ea typeface="Calibri"/>
                <a:cs typeface="Calibri"/>
                <a:sym typeface="Calibri"/>
              </a:rPr>
              <a:t>Details can be found on the wiki page under Sustainability Discussion</a:t>
            </a:r>
          </a:p>
          <a:p>
            <a:pPr marL="171450" indent="-171450">
              <a:buFontTx/>
              <a:buChar cha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256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Pct val="116666"/>
              <a:buFontTx/>
              <a:buChar char="-"/>
              <a:tabLst/>
              <a:defRPr/>
            </a:pPr>
            <a:r>
              <a:rPr lang="en-US" sz="1200" b="0" i="0" u="none" strike="noStrike" kern="1200" cap="none" dirty="0">
                <a:solidFill>
                  <a:schemeClr val="dk1"/>
                </a:solidFill>
                <a:effectLst/>
                <a:latin typeface="Calibri"/>
                <a:ea typeface="Calibri"/>
                <a:cs typeface="Calibri"/>
                <a:sym typeface="Calibri"/>
              </a:rPr>
              <a:t>The group decided that the creation of a non-profit entity would give OpenLMIS the most flexibility and opportunity for growth and long-term sustainability</a:t>
            </a:r>
          </a:p>
          <a:p>
            <a:pPr marL="171450" marR="0" lvl="0" indent="-171450" algn="l" defTabSz="914400" rtl="0" eaLnBrk="1" fontAlgn="auto" latinLnBrk="0" hangingPunct="1">
              <a:lnSpc>
                <a:spcPct val="100000"/>
              </a:lnSpc>
              <a:spcBef>
                <a:spcPts val="0"/>
              </a:spcBef>
              <a:spcAft>
                <a:spcPts val="0"/>
              </a:spcAft>
              <a:buClrTx/>
              <a:buSzPct val="116666"/>
              <a:buFontTx/>
              <a:buChar char="-"/>
              <a:tabLst/>
              <a:defRPr/>
            </a:pPr>
            <a:r>
              <a:rPr lang="en-US" sz="1200" b="0" i="0" u="none" strike="noStrike" kern="1200" cap="none" dirty="0">
                <a:solidFill>
                  <a:schemeClr val="dk1"/>
                </a:solidFill>
                <a:effectLst/>
                <a:latin typeface="Calibri"/>
                <a:ea typeface="Calibri"/>
                <a:cs typeface="Calibri"/>
                <a:sym typeface="Calibri"/>
              </a:rPr>
              <a:t>This could be a 501(c)3, nonprofit corporation that begins with OpenLMIS as it’s pilot but takes on additional global goods</a:t>
            </a:r>
          </a:p>
          <a:p>
            <a:pPr marL="171450" marR="0" lvl="0" indent="-171450" algn="l" defTabSz="914400" rtl="0" eaLnBrk="1" fontAlgn="auto" latinLnBrk="0" hangingPunct="1">
              <a:lnSpc>
                <a:spcPct val="100000"/>
              </a:lnSpc>
              <a:spcBef>
                <a:spcPts val="0"/>
              </a:spcBef>
              <a:spcAft>
                <a:spcPts val="0"/>
              </a:spcAft>
              <a:buClrTx/>
              <a:buSzPct val="116666"/>
              <a:buFontTx/>
              <a:buChar char="-"/>
              <a:tabLst/>
              <a:defRPr/>
            </a:pPr>
            <a:r>
              <a:rPr lang="en-US" sz="1200" b="0" i="0" u="none" strike="noStrike" kern="1200" cap="none" dirty="0">
                <a:solidFill>
                  <a:schemeClr val="dk1"/>
                </a:solidFill>
                <a:effectLst/>
                <a:latin typeface="Calibri"/>
                <a:ea typeface="Calibri"/>
                <a:cs typeface="Calibri"/>
                <a:sym typeface="Calibri"/>
              </a:rPr>
              <a:t>Many of you are likely familiar with DIAL’s Open Source Center, and this is an area of alignment for us, where one organization could support/have partnership/or evolve into another </a:t>
            </a:r>
          </a:p>
          <a:p>
            <a:pPr marL="171450" marR="0" lvl="0" indent="-171450" algn="l" defTabSz="914400" rtl="0" eaLnBrk="1" fontAlgn="auto" latinLnBrk="0" hangingPunct="1">
              <a:lnSpc>
                <a:spcPct val="100000"/>
              </a:lnSpc>
              <a:spcBef>
                <a:spcPts val="0"/>
              </a:spcBef>
              <a:spcAft>
                <a:spcPts val="0"/>
              </a:spcAft>
              <a:buClrTx/>
              <a:buSzPct val="116666"/>
              <a:buFontTx/>
              <a:buChar char="-"/>
              <a:tabLst/>
              <a:defRPr/>
            </a:pPr>
            <a:r>
              <a:rPr lang="en-US" sz="1200" b="0" i="0" u="none" strike="noStrike" kern="1200" cap="none" dirty="0">
                <a:solidFill>
                  <a:schemeClr val="dk1"/>
                </a:solidFill>
                <a:effectLst/>
                <a:latin typeface="Calibri"/>
                <a:ea typeface="Calibri"/>
                <a:cs typeface="Calibri"/>
                <a:sym typeface="Calibri"/>
              </a:rPr>
              <a:t>Gaining alignment on this piece was an important step in transition planning, as it allows the Resonance team to dive deeper into customer feasibility and to concretize our analysis on the available market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9017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16666"/>
              <a:buFontTx/>
              <a:buNone/>
              <a:tabLst/>
              <a:defRPr/>
            </a:pPr>
            <a:r>
              <a:rPr lang="en-US" sz="1200" b="0" i="0" u="none" strike="noStrike" kern="1200" cap="none" dirty="0">
                <a:solidFill>
                  <a:schemeClr val="dk1"/>
                </a:solidFill>
                <a:effectLst/>
                <a:latin typeface="Calibri"/>
                <a:ea typeface="Calibri"/>
                <a:cs typeface="Calibri"/>
                <a:sym typeface="Calibri"/>
              </a:rPr>
              <a:t>We are currently working on our synthesis and work planning coming out of the workshop, and we will be following up with more information in the coming weeks. We will keep everyone updated as we take these next steps.</a:t>
            </a:r>
          </a:p>
          <a:p>
            <a:pPr>
              <a:buNone/>
            </a:pPr>
            <a:endParaRPr lang="en-US"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AD58AD-5788-4A6B-9A5B-A9E8A8F38FF3}" type="slidenum">
              <a:rPr lang="en-US" smtClean="0"/>
              <a:t>6</a:t>
            </a:fld>
            <a:endParaRPr lang="en-US"/>
          </a:p>
        </p:txBody>
      </p:sp>
    </p:spTree>
    <p:extLst>
      <p:ext uri="{BB962C8B-B14F-4D97-AF65-F5344CB8AC3E}">
        <p14:creationId xmlns:p14="http://schemas.microsoft.com/office/powerpoint/2010/main" val="14465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t" anchorCtr="0">
            <a:noAutofit/>
          </a:bodyPr>
          <a:lstStyle/>
          <a:p>
            <a:pPr marL="0" marR="0" lvl="0" indent="-88899" algn="l" rtl="0">
              <a:spcBef>
                <a:spcPts val="0"/>
              </a:spcBef>
              <a:buClr>
                <a:schemeClr val="dk1"/>
              </a:buClr>
              <a:buSzPts val="1400"/>
              <a:buFont typeface="Calibri"/>
              <a:buNone/>
            </a:pPr>
            <a:endParaRPr lang="en-US" sz="1200" b="0" i="0" u="none" strike="noStrike" cap="none">
              <a:solidFill>
                <a:schemeClr val="dk1"/>
              </a:solidFill>
              <a:latin typeface="Arial" panose="020B0604020202020204" pitchFamily="34" charset="0"/>
              <a:cs typeface="Arial" panose="020B0604020202020204" pitchFamily="34" charset="0"/>
              <a:sym typeface="Calibri"/>
            </a:endParaRPr>
          </a:p>
        </p:txBody>
      </p:sp>
      <p:sp>
        <p:nvSpPr>
          <p:cNvPr id="215" name="Shape 2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895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C423DD-76FF-469A-8914-56421FF46355}" type="datetime1">
              <a:rPr lang="en-US" smtClean="0"/>
              <a:t>7/8/19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421948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4DC247-D46A-4946-A1CB-EA58C062CF18}" type="datetime1">
              <a:rPr lang="en-US" smtClean="0"/>
              <a:t>7/8/19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288682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E41BC3-A64F-4EA7-A37B-9C2F8A6B13A3}" type="datetime1">
              <a:rPr lang="en-US" smtClean="0"/>
              <a:t>7/8/19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17475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106FAD-35E9-4A7D-931E-0EA007702430}" type="datetime1">
              <a:rPr lang="en-US" smtClean="0"/>
              <a:t>7/8/19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335748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8E33F-865C-4D31-9397-723F30216DFF}" type="datetime1">
              <a:rPr lang="en-US" smtClean="0"/>
              <a:t>7/8/19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353055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952169" y="2295974"/>
            <a:ext cx="2290990" cy="2290990"/>
          </a:xfrm>
          <a:custGeom>
            <a:avLst/>
            <a:gdLst>
              <a:gd name="connsiteX0" fmla="*/ 1145495 w 2290990"/>
              <a:gd name="connsiteY0" fmla="*/ 0 h 2290990"/>
              <a:gd name="connsiteX1" fmla="*/ 2290990 w 2290990"/>
              <a:gd name="connsiteY1" fmla="*/ 1145495 h 2290990"/>
              <a:gd name="connsiteX2" fmla="*/ 1145495 w 2290990"/>
              <a:gd name="connsiteY2" fmla="*/ 2290990 h 2290990"/>
              <a:gd name="connsiteX3" fmla="*/ 0 w 2290990"/>
              <a:gd name="connsiteY3" fmla="*/ 1145495 h 2290990"/>
              <a:gd name="connsiteX4" fmla="*/ 1145495 w 2290990"/>
              <a:gd name="connsiteY4" fmla="*/ 0 h 2290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990" h="2290990">
                <a:moveTo>
                  <a:pt x="1145495" y="0"/>
                </a:moveTo>
                <a:cubicBezTo>
                  <a:pt x="1778134" y="0"/>
                  <a:pt x="2290990" y="512856"/>
                  <a:pt x="2290990" y="1145495"/>
                </a:cubicBezTo>
                <a:cubicBezTo>
                  <a:pt x="2290990" y="1778134"/>
                  <a:pt x="1778134" y="2290990"/>
                  <a:pt x="1145495" y="2290990"/>
                </a:cubicBezTo>
                <a:cubicBezTo>
                  <a:pt x="512856" y="2290990"/>
                  <a:pt x="0" y="1778134"/>
                  <a:pt x="0" y="1145495"/>
                </a:cubicBezTo>
                <a:cubicBezTo>
                  <a:pt x="0" y="512856"/>
                  <a:pt x="512856" y="0"/>
                  <a:pt x="1145495" y="0"/>
                </a:cubicBez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0" name="Picture Placeholder 9"/>
          <p:cNvSpPr>
            <a:spLocks noGrp="1"/>
          </p:cNvSpPr>
          <p:nvPr>
            <p:ph type="pic" sz="quarter" idx="11"/>
          </p:nvPr>
        </p:nvSpPr>
        <p:spPr>
          <a:xfrm>
            <a:off x="0" y="0"/>
            <a:ext cx="12192000" cy="3441469"/>
          </a:xfrm>
          <a:custGeom>
            <a:avLst/>
            <a:gdLst>
              <a:gd name="connsiteX0" fmla="*/ 0 w 12192000"/>
              <a:gd name="connsiteY0" fmla="*/ 0 h 3441469"/>
              <a:gd name="connsiteX1" fmla="*/ 12192000 w 12192000"/>
              <a:gd name="connsiteY1" fmla="*/ 0 h 3441469"/>
              <a:gd name="connsiteX2" fmla="*/ 12192000 w 12192000"/>
              <a:gd name="connsiteY2" fmla="*/ 3441469 h 3441469"/>
              <a:gd name="connsiteX3" fmla="*/ 7475361 w 12192000"/>
              <a:gd name="connsiteY3" fmla="*/ 3441469 h 3441469"/>
              <a:gd name="connsiteX4" fmla="*/ 6096001 w 12192000"/>
              <a:gd name="connsiteY4" fmla="*/ 2062109 h 3441469"/>
              <a:gd name="connsiteX5" fmla="*/ 4716641 w 12192000"/>
              <a:gd name="connsiteY5" fmla="*/ 3441469 h 3441469"/>
              <a:gd name="connsiteX6" fmla="*/ 0 w 12192000"/>
              <a:gd name="connsiteY6" fmla="*/ 3441469 h 344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441469">
                <a:moveTo>
                  <a:pt x="0" y="0"/>
                </a:moveTo>
                <a:lnTo>
                  <a:pt x="12192000" y="0"/>
                </a:lnTo>
                <a:lnTo>
                  <a:pt x="12192000" y="3441469"/>
                </a:lnTo>
                <a:lnTo>
                  <a:pt x="7475361" y="3441469"/>
                </a:lnTo>
                <a:cubicBezTo>
                  <a:pt x="7475361" y="2679670"/>
                  <a:pt x="6857800" y="2062109"/>
                  <a:pt x="6096001" y="2062109"/>
                </a:cubicBezTo>
                <a:cubicBezTo>
                  <a:pt x="5334202" y="2062109"/>
                  <a:pt x="4716641" y="2679670"/>
                  <a:pt x="4716641" y="3441469"/>
                </a:cubicBezTo>
                <a:lnTo>
                  <a:pt x="0" y="3441469"/>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68588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0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912813" y="-435835"/>
            <a:ext cx="4603567" cy="5645151"/>
          </a:xfrm>
          <a:custGeom>
            <a:avLst/>
            <a:gdLst>
              <a:gd name="connsiteX0" fmla="*/ 4232608 w 4603567"/>
              <a:gd name="connsiteY0" fmla="*/ 0 h 5645151"/>
              <a:gd name="connsiteX1" fmla="*/ 4603567 w 4603567"/>
              <a:gd name="connsiteY1" fmla="*/ 352367 h 5645151"/>
              <a:gd name="connsiteX2" fmla="*/ 4603567 w 4603567"/>
              <a:gd name="connsiteY2" fmla="*/ 5292784 h 5645151"/>
              <a:gd name="connsiteX3" fmla="*/ 4232608 w 4603567"/>
              <a:gd name="connsiteY3" fmla="*/ 5645151 h 5645151"/>
              <a:gd name="connsiteX4" fmla="*/ 3861649 w 4603567"/>
              <a:gd name="connsiteY4" fmla="*/ 5292784 h 5645151"/>
              <a:gd name="connsiteX5" fmla="*/ 3861649 w 4603567"/>
              <a:gd name="connsiteY5" fmla="*/ 352367 h 5645151"/>
              <a:gd name="connsiteX6" fmla="*/ 4232608 w 4603567"/>
              <a:gd name="connsiteY6" fmla="*/ 0 h 5645151"/>
              <a:gd name="connsiteX7" fmla="*/ 3459778 w 4603567"/>
              <a:gd name="connsiteY7" fmla="*/ 0 h 5645151"/>
              <a:gd name="connsiteX8" fmla="*/ 3829901 w 4603567"/>
              <a:gd name="connsiteY8" fmla="*/ 352429 h 5645151"/>
              <a:gd name="connsiteX9" fmla="*/ 3829901 w 4603567"/>
              <a:gd name="connsiteY9" fmla="*/ 4151310 h 5645151"/>
              <a:gd name="connsiteX10" fmla="*/ 3459778 w 4603567"/>
              <a:gd name="connsiteY10" fmla="*/ 4503738 h 5645151"/>
              <a:gd name="connsiteX11" fmla="*/ 3089654 w 4603567"/>
              <a:gd name="connsiteY11" fmla="*/ 4151310 h 5645151"/>
              <a:gd name="connsiteX12" fmla="*/ 3089654 w 4603567"/>
              <a:gd name="connsiteY12" fmla="*/ 352429 h 5645151"/>
              <a:gd name="connsiteX13" fmla="*/ 3459778 w 4603567"/>
              <a:gd name="connsiteY13" fmla="*/ 0 h 5645151"/>
              <a:gd name="connsiteX14" fmla="*/ 2687782 w 4603567"/>
              <a:gd name="connsiteY14" fmla="*/ 0 h 5645151"/>
              <a:gd name="connsiteX15" fmla="*/ 3057905 w 4603567"/>
              <a:gd name="connsiteY15" fmla="*/ 352375 h 5645151"/>
              <a:gd name="connsiteX16" fmla="*/ 3057905 w 4603567"/>
              <a:gd name="connsiteY16" fmla="*/ 4651426 h 5645151"/>
              <a:gd name="connsiteX17" fmla="*/ 2687782 w 4603567"/>
              <a:gd name="connsiteY17" fmla="*/ 5003801 h 5645151"/>
              <a:gd name="connsiteX18" fmla="*/ 2317658 w 4603567"/>
              <a:gd name="connsiteY18" fmla="*/ 4651426 h 5645151"/>
              <a:gd name="connsiteX19" fmla="*/ 2317658 w 4603567"/>
              <a:gd name="connsiteY19" fmla="*/ 352375 h 5645151"/>
              <a:gd name="connsiteX20" fmla="*/ 2687782 w 4603567"/>
              <a:gd name="connsiteY20" fmla="*/ 0 h 5645151"/>
              <a:gd name="connsiteX21" fmla="*/ 1914950 w 4603567"/>
              <a:gd name="connsiteY21" fmla="*/ 0 h 5645151"/>
              <a:gd name="connsiteX22" fmla="*/ 2285909 w 4603567"/>
              <a:gd name="connsiteY22" fmla="*/ 352368 h 5645151"/>
              <a:gd name="connsiteX23" fmla="*/ 2285909 w 4603567"/>
              <a:gd name="connsiteY23" fmla="*/ 5292784 h 5645151"/>
              <a:gd name="connsiteX24" fmla="*/ 1914950 w 4603567"/>
              <a:gd name="connsiteY24" fmla="*/ 5645151 h 5645151"/>
              <a:gd name="connsiteX25" fmla="*/ 1543991 w 4603567"/>
              <a:gd name="connsiteY25" fmla="*/ 5292784 h 5645151"/>
              <a:gd name="connsiteX26" fmla="*/ 1543991 w 4603567"/>
              <a:gd name="connsiteY26" fmla="*/ 352368 h 5645151"/>
              <a:gd name="connsiteX27" fmla="*/ 1914950 w 4603567"/>
              <a:gd name="connsiteY27" fmla="*/ 0 h 5645151"/>
              <a:gd name="connsiteX28" fmla="*/ 1142955 w 4603567"/>
              <a:gd name="connsiteY28" fmla="*/ 0 h 5645151"/>
              <a:gd name="connsiteX29" fmla="*/ 1513914 w 4603567"/>
              <a:gd name="connsiteY29" fmla="*/ 352361 h 5645151"/>
              <a:gd name="connsiteX30" fmla="*/ 1513914 w 4603567"/>
              <a:gd name="connsiteY30" fmla="*/ 4215241 h 5645151"/>
              <a:gd name="connsiteX31" fmla="*/ 1142955 w 4603567"/>
              <a:gd name="connsiteY31" fmla="*/ 4567238 h 5645151"/>
              <a:gd name="connsiteX32" fmla="*/ 771996 w 4603567"/>
              <a:gd name="connsiteY32" fmla="*/ 4215241 h 5645151"/>
              <a:gd name="connsiteX33" fmla="*/ 771996 w 4603567"/>
              <a:gd name="connsiteY33" fmla="*/ 352361 h 5645151"/>
              <a:gd name="connsiteX34" fmla="*/ 1142955 w 4603567"/>
              <a:gd name="connsiteY34" fmla="*/ 0 h 5645151"/>
              <a:gd name="connsiteX35" fmla="*/ 370959 w 4603567"/>
              <a:gd name="connsiteY35" fmla="*/ 0 h 5645151"/>
              <a:gd name="connsiteX36" fmla="*/ 741918 w 4603567"/>
              <a:gd name="connsiteY36" fmla="*/ 352368 h 5645151"/>
              <a:gd name="connsiteX37" fmla="*/ 741918 w 4603567"/>
              <a:gd name="connsiteY37" fmla="*/ 5292784 h 5645151"/>
              <a:gd name="connsiteX38" fmla="*/ 370959 w 4603567"/>
              <a:gd name="connsiteY38" fmla="*/ 5645151 h 5645151"/>
              <a:gd name="connsiteX39" fmla="*/ 0 w 4603567"/>
              <a:gd name="connsiteY39" fmla="*/ 5292784 h 5645151"/>
              <a:gd name="connsiteX40" fmla="*/ 0 w 4603567"/>
              <a:gd name="connsiteY40" fmla="*/ 352368 h 5645151"/>
              <a:gd name="connsiteX41" fmla="*/ 370959 w 4603567"/>
              <a:gd name="connsiteY41" fmla="*/ 0 h 564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03567" h="5645151">
                <a:moveTo>
                  <a:pt x="4232608" y="0"/>
                </a:moveTo>
                <a:cubicBezTo>
                  <a:pt x="4436655" y="0"/>
                  <a:pt x="4603567" y="158547"/>
                  <a:pt x="4603567" y="352367"/>
                </a:cubicBezTo>
                <a:lnTo>
                  <a:pt x="4603567" y="5292784"/>
                </a:lnTo>
                <a:cubicBezTo>
                  <a:pt x="4603567" y="5486604"/>
                  <a:pt x="4436655" y="5645151"/>
                  <a:pt x="4232608" y="5645151"/>
                </a:cubicBezTo>
                <a:cubicBezTo>
                  <a:pt x="4028562" y="5645151"/>
                  <a:pt x="3861649" y="5486604"/>
                  <a:pt x="3861649" y="5292784"/>
                </a:cubicBezTo>
                <a:lnTo>
                  <a:pt x="3861649" y="352367"/>
                </a:lnTo>
                <a:cubicBezTo>
                  <a:pt x="3861649" y="158547"/>
                  <a:pt x="4028562" y="0"/>
                  <a:pt x="4232608" y="0"/>
                </a:cubicBezTo>
                <a:close/>
                <a:moveTo>
                  <a:pt x="3459778" y="0"/>
                </a:moveTo>
                <a:cubicBezTo>
                  <a:pt x="3663365" y="0"/>
                  <a:pt x="3829901" y="158575"/>
                  <a:pt x="3829901" y="352429"/>
                </a:cubicBezTo>
                <a:lnTo>
                  <a:pt x="3829901" y="4151310"/>
                </a:lnTo>
                <a:cubicBezTo>
                  <a:pt x="3829901" y="4345164"/>
                  <a:pt x="3663365" y="4503738"/>
                  <a:pt x="3459778" y="4503738"/>
                </a:cubicBezTo>
                <a:cubicBezTo>
                  <a:pt x="3256191" y="4503738"/>
                  <a:pt x="3089654" y="4345164"/>
                  <a:pt x="3089654" y="4151310"/>
                </a:cubicBezTo>
                <a:lnTo>
                  <a:pt x="3089654" y="352429"/>
                </a:lnTo>
                <a:cubicBezTo>
                  <a:pt x="3089654" y="158575"/>
                  <a:pt x="3256191" y="0"/>
                  <a:pt x="3459778" y="0"/>
                </a:cubicBezTo>
                <a:close/>
                <a:moveTo>
                  <a:pt x="2687782" y="0"/>
                </a:moveTo>
                <a:cubicBezTo>
                  <a:pt x="2891369" y="0"/>
                  <a:pt x="3057905" y="158551"/>
                  <a:pt x="3057905" y="352375"/>
                </a:cubicBezTo>
                <a:lnTo>
                  <a:pt x="3057905" y="4651426"/>
                </a:lnTo>
                <a:cubicBezTo>
                  <a:pt x="3057905" y="4845251"/>
                  <a:pt x="2891369" y="5003801"/>
                  <a:pt x="2687782" y="5003801"/>
                </a:cubicBezTo>
                <a:cubicBezTo>
                  <a:pt x="2484195" y="5003801"/>
                  <a:pt x="2317658" y="4845251"/>
                  <a:pt x="2317658" y="4651426"/>
                </a:cubicBezTo>
                <a:lnTo>
                  <a:pt x="2317658" y="352375"/>
                </a:lnTo>
                <a:cubicBezTo>
                  <a:pt x="2317658" y="158551"/>
                  <a:pt x="2484195" y="0"/>
                  <a:pt x="2687782" y="0"/>
                </a:cubicBezTo>
                <a:close/>
                <a:moveTo>
                  <a:pt x="1914950" y="0"/>
                </a:moveTo>
                <a:cubicBezTo>
                  <a:pt x="2118997" y="0"/>
                  <a:pt x="2285909" y="158548"/>
                  <a:pt x="2285909" y="352368"/>
                </a:cubicBezTo>
                <a:lnTo>
                  <a:pt x="2285909" y="5292784"/>
                </a:lnTo>
                <a:cubicBezTo>
                  <a:pt x="2285909" y="5486604"/>
                  <a:pt x="2118997" y="5645151"/>
                  <a:pt x="1914950" y="5645151"/>
                </a:cubicBezTo>
                <a:cubicBezTo>
                  <a:pt x="1710904" y="5645151"/>
                  <a:pt x="1543991" y="5486604"/>
                  <a:pt x="1543991" y="5292784"/>
                </a:cubicBezTo>
                <a:lnTo>
                  <a:pt x="1543991" y="352368"/>
                </a:lnTo>
                <a:cubicBezTo>
                  <a:pt x="1543991" y="158548"/>
                  <a:pt x="1710904" y="0"/>
                  <a:pt x="1914950" y="0"/>
                </a:cubicBezTo>
                <a:close/>
                <a:moveTo>
                  <a:pt x="1142955" y="0"/>
                </a:moveTo>
                <a:cubicBezTo>
                  <a:pt x="1347002" y="0"/>
                  <a:pt x="1513914" y="158545"/>
                  <a:pt x="1513914" y="352361"/>
                </a:cubicBezTo>
                <a:lnTo>
                  <a:pt x="1513914" y="4215241"/>
                </a:lnTo>
                <a:cubicBezTo>
                  <a:pt x="1513914" y="4408694"/>
                  <a:pt x="1347002" y="4567238"/>
                  <a:pt x="1142955" y="4567238"/>
                </a:cubicBezTo>
                <a:cubicBezTo>
                  <a:pt x="938909" y="4567238"/>
                  <a:pt x="771996" y="4408694"/>
                  <a:pt x="771996" y="4215241"/>
                </a:cubicBezTo>
                <a:lnTo>
                  <a:pt x="771996" y="352361"/>
                </a:lnTo>
                <a:cubicBezTo>
                  <a:pt x="771996" y="158545"/>
                  <a:pt x="938909" y="0"/>
                  <a:pt x="1142955" y="0"/>
                </a:cubicBezTo>
                <a:close/>
                <a:moveTo>
                  <a:pt x="370959" y="0"/>
                </a:moveTo>
                <a:cubicBezTo>
                  <a:pt x="575006" y="0"/>
                  <a:pt x="741918" y="158548"/>
                  <a:pt x="741918" y="352368"/>
                </a:cubicBezTo>
                <a:lnTo>
                  <a:pt x="741918" y="5292784"/>
                </a:lnTo>
                <a:cubicBezTo>
                  <a:pt x="741918" y="5486604"/>
                  <a:pt x="575006" y="5645151"/>
                  <a:pt x="370959" y="5645151"/>
                </a:cubicBezTo>
                <a:cubicBezTo>
                  <a:pt x="166912" y="5645151"/>
                  <a:pt x="0" y="5486604"/>
                  <a:pt x="0" y="5292784"/>
                </a:cubicBezTo>
                <a:lnTo>
                  <a:pt x="0" y="352368"/>
                </a:lnTo>
                <a:cubicBezTo>
                  <a:pt x="0" y="158548"/>
                  <a:pt x="166912" y="0"/>
                  <a:pt x="370959" y="0"/>
                </a:cubicBez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7324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9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152400"/>
            <a:ext cx="58928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FC518DDF-EA73-4032-8735-398A46E5360F}" type="datetime1">
              <a:rPr lang="en-US" smtClean="0"/>
              <a:t>7/8/19</a:t>
            </a:fld>
            <a:endParaRPr lang="en-US"/>
          </a:p>
        </p:txBody>
      </p:sp>
      <p:sp>
        <p:nvSpPr>
          <p:cNvPr id="11" name="Slide Number Placeholder 5"/>
          <p:cNvSpPr>
            <a:spLocks noGrp="1"/>
          </p:cNvSpPr>
          <p:nvPr>
            <p:ph type="sldNum" sz="quarter" idx="4"/>
          </p:nvPr>
        </p:nvSpPr>
        <p:spPr>
          <a:xfrm>
            <a:off x="9144000" y="6520934"/>
            <a:ext cx="28448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914400" y="2057402"/>
            <a:ext cx="48768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914400" y="486964"/>
            <a:ext cx="4876395" cy="1311128"/>
          </a:xfrm>
        </p:spPr>
        <p:txBody>
          <a:bodyPr wrap="square" anchor="b" anchorCtr="0">
            <a:spAutoFit/>
          </a:bodyPr>
          <a:lstStyle>
            <a:lvl1pPr>
              <a:defRPr>
                <a:solidFill>
                  <a:srgbClr val="BA0C2F"/>
                </a:solidFill>
              </a:defRPr>
            </a:lvl1pPr>
          </a:lstStyle>
          <a:p>
            <a:r>
              <a:rPr lang="en-US"/>
              <a:t>CLICK TO EDIT MASTER TITLE STYLE</a:t>
            </a:r>
          </a:p>
        </p:txBody>
      </p:sp>
      <p:sp>
        <p:nvSpPr>
          <p:cNvPr id="13" name="Text Placeholder 4"/>
          <p:cNvSpPr>
            <a:spLocks noGrp="1"/>
          </p:cNvSpPr>
          <p:nvPr>
            <p:ph type="body" sz="quarter" idx="12" hasCustomPrompt="1"/>
          </p:nvPr>
        </p:nvSpPr>
        <p:spPr>
          <a:xfrm rot="16200000">
            <a:off x="10494089" y="1436283"/>
            <a:ext cx="2743200" cy="175433"/>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Tree>
    <p:extLst>
      <p:ext uri="{BB962C8B-B14F-4D97-AF65-F5344CB8AC3E}">
        <p14:creationId xmlns:p14="http://schemas.microsoft.com/office/powerpoint/2010/main" val="383479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6036733" cy="6858000"/>
          </a:xfrm>
        </p:spPr>
        <p:txBody>
          <a:bodyPr>
            <a:normAutofit/>
          </a:bodyPr>
          <a:lstStyle>
            <a:lvl1pPr>
              <a:defRPr sz="1125">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414268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0"/>
            <a:ext cx="33523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8BA0BF86-94BB-4217-B8D1-A8D7187BFB68}" type="datetime1">
              <a:rPr lang="en-US" smtClean="0"/>
              <a:t>7/8/19</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914805" y="669869"/>
            <a:ext cx="10363200" cy="701731"/>
          </a:xfrm>
        </p:spPr>
        <p:txBody>
          <a:bodyPr anchor="b" anchorCtr="0">
            <a:spAutoFit/>
          </a:bodyPr>
          <a:lstStyle>
            <a:lvl1pPr>
              <a:defRPr>
                <a:solidFill>
                  <a:srgbClr val="BA0C2F"/>
                </a:solidFill>
              </a:defRPr>
            </a:lvl1pPr>
          </a:lstStyle>
          <a:p>
            <a:r>
              <a:rPr lang="en-US"/>
              <a:t>CLICK TO EDIT MASTER TITLE STYLE</a:t>
            </a:r>
          </a:p>
        </p:txBody>
      </p:sp>
      <p:sp>
        <p:nvSpPr>
          <p:cNvPr id="10" name="Content Placeholder 3"/>
          <p:cNvSpPr>
            <a:spLocks noGrp="1"/>
          </p:cNvSpPr>
          <p:nvPr>
            <p:ph sz="half" idx="13"/>
          </p:nvPr>
        </p:nvSpPr>
        <p:spPr>
          <a:xfrm>
            <a:off x="4419398" y="1600200"/>
            <a:ext cx="33532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9086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114190-163F-4F90-AE32-84A3785C6FED}" type="datetime1">
              <a:rPr lang="en-US" smtClean="0"/>
              <a:t>7/8/19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2628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Lst>
            <a:ahLst/>
            <a:cxnLst>
              <a:cxn ang="0">
                <a:pos x="connsiteX0" y="connsiteY0"/>
              </a:cxn>
              <a:cxn ang="0">
                <a:pos x="connsiteX1" y="connsiteY1"/>
              </a:cxn>
              <a:cxn ang="0">
                <a:pos x="connsiteX2" y="connsiteY2"/>
              </a:cxn>
            </a:cxnLst>
            <a:rect l="l" t="t" r="r" b="b"/>
            <a:pathLst>
              <a:path w="6858000" h="6858000">
                <a:moveTo>
                  <a:pt x="0" y="0"/>
                </a:moveTo>
                <a:lnTo>
                  <a:pt x="6858000" y="0"/>
                </a:lnTo>
                <a:lnTo>
                  <a:pt x="6858000" y="6858000"/>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9110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2597" y="-1"/>
            <a:ext cx="4438054" cy="6858000"/>
          </a:xfrm>
          <a:custGeom>
            <a:avLst/>
            <a:gdLst>
              <a:gd name="connsiteX0" fmla="*/ 2393011 w 4438054"/>
              <a:gd name="connsiteY0" fmla="*/ 2617063 h 6858000"/>
              <a:gd name="connsiteX1" fmla="*/ 4438054 w 4438054"/>
              <a:gd name="connsiteY1" fmla="*/ 2617063 h 6858000"/>
              <a:gd name="connsiteX2" fmla="*/ 3756373 w 4438054"/>
              <a:gd name="connsiteY2" fmla="*/ 6858000 h 6858000"/>
              <a:gd name="connsiteX3" fmla="*/ 1711330 w 4438054"/>
              <a:gd name="connsiteY3" fmla="*/ 6858000 h 6858000"/>
              <a:gd name="connsiteX4" fmla="*/ 681681 w 4438054"/>
              <a:gd name="connsiteY4" fmla="*/ 0 h 6858000"/>
              <a:gd name="connsiteX5" fmla="*/ 2726724 w 4438054"/>
              <a:gd name="connsiteY5" fmla="*/ 0 h 6858000"/>
              <a:gd name="connsiteX6" fmla="*/ 2045043 w 4438054"/>
              <a:gd name="connsiteY6" fmla="*/ 4240937 h 6858000"/>
              <a:gd name="connsiteX7" fmla="*/ 0 w 4438054"/>
              <a:gd name="connsiteY7" fmla="*/ 42409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8054" h="6858000">
                <a:moveTo>
                  <a:pt x="2393011" y="2617063"/>
                </a:moveTo>
                <a:lnTo>
                  <a:pt x="4438054" y="2617063"/>
                </a:lnTo>
                <a:lnTo>
                  <a:pt x="3756373" y="6858000"/>
                </a:lnTo>
                <a:lnTo>
                  <a:pt x="1711330" y="6858000"/>
                </a:lnTo>
                <a:close/>
                <a:moveTo>
                  <a:pt x="681681" y="0"/>
                </a:moveTo>
                <a:lnTo>
                  <a:pt x="2726724" y="0"/>
                </a:lnTo>
                <a:lnTo>
                  <a:pt x="2045043" y="4240937"/>
                </a:lnTo>
                <a:lnTo>
                  <a:pt x="0" y="4240937"/>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87073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38_Custom Layout">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a:xfrm>
            <a:off x="1629369" y="1189727"/>
            <a:ext cx="3952594" cy="4478546"/>
          </a:xfrm>
          <a:custGeom>
            <a:avLst/>
            <a:gdLst>
              <a:gd name="connsiteX0" fmla="*/ 821064 w 1574800"/>
              <a:gd name="connsiteY0" fmla="*/ 1354138 h 1784351"/>
              <a:gd name="connsiteX1" fmla="*/ 1547473 w 1574800"/>
              <a:gd name="connsiteY1" fmla="*/ 1354138 h 1784351"/>
              <a:gd name="connsiteX2" fmla="*/ 1549400 w 1574800"/>
              <a:gd name="connsiteY2" fmla="*/ 1361820 h 1784351"/>
              <a:gd name="connsiteX3" fmla="*/ 813357 w 1574800"/>
              <a:gd name="connsiteY3" fmla="*/ 1784351 h 1784351"/>
              <a:gd name="connsiteX4" fmla="*/ 792162 w 1574800"/>
              <a:gd name="connsiteY4" fmla="*/ 1772828 h 1784351"/>
              <a:gd name="connsiteX5" fmla="*/ 792162 w 1574800"/>
              <a:gd name="connsiteY5" fmla="*/ 1381026 h 1784351"/>
              <a:gd name="connsiteX6" fmla="*/ 821064 w 1574800"/>
              <a:gd name="connsiteY6" fmla="*/ 1354138 h 1784351"/>
              <a:gd name="connsiteX7" fmla="*/ 30840 w 1574800"/>
              <a:gd name="connsiteY7" fmla="*/ 1354138 h 1784351"/>
              <a:gd name="connsiteX8" fmla="*/ 755323 w 1574800"/>
              <a:gd name="connsiteY8" fmla="*/ 1354138 h 1784351"/>
              <a:gd name="connsiteX9" fmla="*/ 784225 w 1574800"/>
              <a:gd name="connsiteY9" fmla="*/ 1381026 h 1784351"/>
              <a:gd name="connsiteX10" fmla="*/ 784225 w 1574800"/>
              <a:gd name="connsiteY10" fmla="*/ 1772828 h 1784351"/>
              <a:gd name="connsiteX11" fmla="*/ 763030 w 1574800"/>
              <a:gd name="connsiteY11" fmla="*/ 1784351 h 1784351"/>
              <a:gd name="connsiteX12" fmla="*/ 26987 w 1574800"/>
              <a:gd name="connsiteY12" fmla="*/ 1361820 h 1784351"/>
              <a:gd name="connsiteX13" fmla="*/ 30840 w 1574800"/>
              <a:gd name="connsiteY13" fmla="*/ 1354138 h 1784351"/>
              <a:gd name="connsiteX14" fmla="*/ 788194 w 1574800"/>
              <a:gd name="connsiteY14" fmla="*/ 1336675 h 1784351"/>
              <a:gd name="connsiteX15" fmla="*/ 793977 w 1574800"/>
              <a:gd name="connsiteY15" fmla="*/ 1338629 h 1784351"/>
              <a:gd name="connsiteX16" fmla="*/ 801688 w 1574800"/>
              <a:gd name="connsiteY16" fmla="*/ 1350352 h 1784351"/>
              <a:gd name="connsiteX17" fmla="*/ 788194 w 1574800"/>
              <a:gd name="connsiteY17" fmla="*/ 1362075 h 1784351"/>
              <a:gd name="connsiteX18" fmla="*/ 774700 w 1574800"/>
              <a:gd name="connsiteY18" fmla="*/ 1350352 h 1784351"/>
              <a:gd name="connsiteX19" fmla="*/ 782411 w 1574800"/>
              <a:gd name="connsiteY19" fmla="*/ 1338629 h 1784351"/>
              <a:gd name="connsiteX20" fmla="*/ 788194 w 1574800"/>
              <a:gd name="connsiteY20" fmla="*/ 1336675 h 1784351"/>
              <a:gd name="connsiteX21" fmla="*/ 1171929 w 1574800"/>
              <a:gd name="connsiteY21" fmla="*/ 693738 h 1784351"/>
              <a:gd name="connsiteX22" fmla="*/ 1183481 w 1574800"/>
              <a:gd name="connsiteY22" fmla="*/ 697589 h 1784351"/>
              <a:gd name="connsiteX23" fmla="*/ 1196959 w 1574800"/>
              <a:gd name="connsiteY23" fmla="*/ 693738 h 1784351"/>
              <a:gd name="connsiteX24" fmla="*/ 1558925 w 1574800"/>
              <a:gd name="connsiteY24" fmla="*/ 1323431 h 1784351"/>
              <a:gd name="connsiteX25" fmla="*/ 1547373 w 1574800"/>
              <a:gd name="connsiteY25" fmla="*/ 1344613 h 1784351"/>
              <a:gd name="connsiteX26" fmla="*/ 819589 w 1574800"/>
              <a:gd name="connsiteY26" fmla="*/ 1344613 h 1784351"/>
              <a:gd name="connsiteX27" fmla="*/ 808037 w 1574800"/>
              <a:gd name="connsiteY27" fmla="*/ 1323431 h 1784351"/>
              <a:gd name="connsiteX28" fmla="*/ 1171929 w 1574800"/>
              <a:gd name="connsiteY28" fmla="*/ 693738 h 1784351"/>
              <a:gd name="connsiteX29" fmla="*/ 379253 w 1574800"/>
              <a:gd name="connsiteY29" fmla="*/ 693738 h 1784351"/>
              <a:gd name="connsiteX30" fmla="*/ 392737 w 1574800"/>
              <a:gd name="connsiteY30" fmla="*/ 697590 h 1784351"/>
              <a:gd name="connsiteX31" fmla="*/ 404294 w 1574800"/>
              <a:gd name="connsiteY31" fmla="*/ 693738 h 1784351"/>
              <a:gd name="connsiteX32" fmla="*/ 768350 w 1574800"/>
              <a:gd name="connsiteY32" fmla="*/ 1323431 h 1784351"/>
              <a:gd name="connsiteX33" fmla="*/ 754867 w 1574800"/>
              <a:gd name="connsiteY33" fmla="*/ 1344613 h 1784351"/>
              <a:gd name="connsiteX34" fmla="*/ 32533 w 1574800"/>
              <a:gd name="connsiteY34" fmla="*/ 1344613 h 1784351"/>
              <a:gd name="connsiteX35" fmla="*/ 32533 w 1574800"/>
              <a:gd name="connsiteY35" fmla="*/ 1342687 h 1784351"/>
              <a:gd name="connsiteX36" fmla="*/ 19050 w 1574800"/>
              <a:gd name="connsiteY36" fmla="*/ 1317654 h 1784351"/>
              <a:gd name="connsiteX37" fmla="*/ 379253 w 1574800"/>
              <a:gd name="connsiteY37" fmla="*/ 693738 h 1784351"/>
              <a:gd name="connsiteX38" fmla="*/ 424302 w 1574800"/>
              <a:gd name="connsiteY38" fmla="*/ 669925 h 1784351"/>
              <a:gd name="connsiteX39" fmla="*/ 1152086 w 1574800"/>
              <a:gd name="connsiteY39" fmla="*/ 669925 h 1784351"/>
              <a:gd name="connsiteX40" fmla="*/ 1163638 w 1574800"/>
              <a:gd name="connsiteY40" fmla="*/ 691056 h 1784351"/>
              <a:gd name="connsiteX41" fmla="*/ 799746 w 1574800"/>
              <a:gd name="connsiteY41" fmla="*/ 1319213 h 1784351"/>
              <a:gd name="connsiteX42" fmla="*/ 776642 w 1574800"/>
              <a:gd name="connsiteY42" fmla="*/ 1319213 h 1784351"/>
              <a:gd name="connsiteX43" fmla="*/ 412750 w 1574800"/>
              <a:gd name="connsiteY43" fmla="*/ 691056 h 1784351"/>
              <a:gd name="connsiteX44" fmla="*/ 424302 w 1574800"/>
              <a:gd name="connsiteY44" fmla="*/ 669925 h 1784351"/>
              <a:gd name="connsiteX45" fmla="*/ 1183298 w 1574800"/>
              <a:gd name="connsiteY45" fmla="*/ 652463 h 1784351"/>
              <a:gd name="connsiteX46" fmla="*/ 1195021 w 1574800"/>
              <a:gd name="connsiteY46" fmla="*/ 658246 h 1784351"/>
              <a:gd name="connsiteX47" fmla="*/ 1196975 w 1574800"/>
              <a:gd name="connsiteY47" fmla="*/ 665957 h 1784351"/>
              <a:gd name="connsiteX48" fmla="*/ 1191114 w 1574800"/>
              <a:gd name="connsiteY48" fmla="*/ 677523 h 1784351"/>
              <a:gd name="connsiteX49" fmla="*/ 1177437 w 1574800"/>
              <a:gd name="connsiteY49" fmla="*/ 677523 h 1784351"/>
              <a:gd name="connsiteX50" fmla="*/ 1171575 w 1574800"/>
              <a:gd name="connsiteY50" fmla="*/ 665957 h 1784351"/>
              <a:gd name="connsiteX51" fmla="*/ 1177437 w 1574800"/>
              <a:gd name="connsiteY51" fmla="*/ 654391 h 1784351"/>
              <a:gd name="connsiteX52" fmla="*/ 1183298 w 1574800"/>
              <a:gd name="connsiteY52" fmla="*/ 652463 h 1784351"/>
              <a:gd name="connsiteX53" fmla="*/ 393089 w 1574800"/>
              <a:gd name="connsiteY53" fmla="*/ 652463 h 1784351"/>
              <a:gd name="connsiteX54" fmla="*/ 398951 w 1574800"/>
              <a:gd name="connsiteY54" fmla="*/ 654391 h 1784351"/>
              <a:gd name="connsiteX55" fmla="*/ 404812 w 1574800"/>
              <a:gd name="connsiteY55" fmla="*/ 665957 h 1784351"/>
              <a:gd name="connsiteX56" fmla="*/ 398951 w 1574800"/>
              <a:gd name="connsiteY56" fmla="*/ 677524 h 1784351"/>
              <a:gd name="connsiteX57" fmla="*/ 385274 w 1574800"/>
              <a:gd name="connsiteY57" fmla="*/ 677524 h 1784351"/>
              <a:gd name="connsiteX58" fmla="*/ 379412 w 1574800"/>
              <a:gd name="connsiteY58" fmla="*/ 665957 h 1784351"/>
              <a:gd name="connsiteX59" fmla="*/ 381366 w 1574800"/>
              <a:gd name="connsiteY59" fmla="*/ 658246 h 1784351"/>
              <a:gd name="connsiteX60" fmla="*/ 393089 w 1574800"/>
              <a:gd name="connsiteY60" fmla="*/ 652463 h 1784351"/>
              <a:gd name="connsiteX61" fmla="*/ 1555535 w 1574800"/>
              <a:gd name="connsiteY61" fmla="*/ 457200 h 1784351"/>
              <a:gd name="connsiteX62" fmla="*/ 1574800 w 1574800"/>
              <a:gd name="connsiteY62" fmla="*/ 468745 h 1784351"/>
              <a:gd name="connsiteX63" fmla="*/ 1574800 w 1574800"/>
              <a:gd name="connsiteY63" fmla="*/ 1317289 h 1784351"/>
              <a:gd name="connsiteX64" fmla="*/ 1569021 w 1574800"/>
              <a:gd name="connsiteY64" fmla="*/ 1319213 h 1784351"/>
              <a:gd name="connsiteX65" fmla="*/ 1204912 w 1574800"/>
              <a:gd name="connsiteY65" fmla="*/ 690021 h 1784351"/>
              <a:gd name="connsiteX66" fmla="*/ 1216471 w 1574800"/>
              <a:gd name="connsiteY66" fmla="*/ 665007 h 1784351"/>
              <a:gd name="connsiteX67" fmla="*/ 1214545 w 1574800"/>
              <a:gd name="connsiteY67" fmla="*/ 653462 h 1784351"/>
              <a:gd name="connsiteX68" fmla="*/ 1555535 w 1574800"/>
              <a:gd name="connsiteY68" fmla="*/ 457200 h 1784351"/>
              <a:gd name="connsiteX69" fmla="*/ 21172 w 1574800"/>
              <a:gd name="connsiteY69" fmla="*/ 457200 h 1784351"/>
              <a:gd name="connsiteX70" fmla="*/ 361851 w 1574800"/>
              <a:gd name="connsiteY70" fmla="*/ 653407 h 1784351"/>
              <a:gd name="connsiteX71" fmla="*/ 359926 w 1574800"/>
              <a:gd name="connsiteY71" fmla="*/ 664948 h 1784351"/>
              <a:gd name="connsiteX72" fmla="*/ 371475 w 1574800"/>
              <a:gd name="connsiteY72" fmla="*/ 689955 h 1784351"/>
              <a:gd name="connsiteX73" fmla="*/ 11548 w 1574800"/>
              <a:gd name="connsiteY73" fmla="*/ 1311275 h 1784351"/>
              <a:gd name="connsiteX74" fmla="*/ 0 w 1574800"/>
              <a:gd name="connsiteY74" fmla="*/ 1309352 h 1784351"/>
              <a:gd name="connsiteX75" fmla="*/ 0 w 1574800"/>
              <a:gd name="connsiteY75" fmla="*/ 468742 h 1784351"/>
              <a:gd name="connsiteX76" fmla="*/ 21172 w 1574800"/>
              <a:gd name="connsiteY76" fmla="*/ 457200 h 1784351"/>
              <a:gd name="connsiteX77" fmla="*/ 776642 w 1574800"/>
              <a:gd name="connsiteY77" fmla="*/ 11113 h 1784351"/>
              <a:gd name="connsiteX78" fmla="*/ 788194 w 1574800"/>
              <a:gd name="connsiteY78" fmla="*/ 13035 h 1784351"/>
              <a:gd name="connsiteX79" fmla="*/ 799746 w 1574800"/>
              <a:gd name="connsiteY79" fmla="*/ 11113 h 1784351"/>
              <a:gd name="connsiteX80" fmla="*/ 1163638 w 1574800"/>
              <a:gd name="connsiteY80" fmla="*/ 639594 h 1784351"/>
              <a:gd name="connsiteX81" fmla="*/ 1152086 w 1574800"/>
              <a:gd name="connsiteY81" fmla="*/ 658813 h 1784351"/>
              <a:gd name="connsiteX82" fmla="*/ 424302 w 1574800"/>
              <a:gd name="connsiteY82" fmla="*/ 658813 h 1784351"/>
              <a:gd name="connsiteX83" fmla="*/ 412750 w 1574800"/>
              <a:gd name="connsiteY83" fmla="*/ 639594 h 1784351"/>
              <a:gd name="connsiteX84" fmla="*/ 776642 w 1574800"/>
              <a:gd name="connsiteY84" fmla="*/ 11113 h 1784351"/>
              <a:gd name="connsiteX85" fmla="*/ 813814 w 1574800"/>
              <a:gd name="connsiteY85" fmla="*/ 0 h 1784351"/>
              <a:gd name="connsiteX86" fmla="*/ 1549400 w 1574800"/>
              <a:gd name="connsiteY86" fmla="*/ 425194 h 1784351"/>
              <a:gd name="connsiteX87" fmla="*/ 1547475 w 1574800"/>
              <a:gd name="connsiteY87" fmla="*/ 436738 h 1784351"/>
              <a:gd name="connsiteX88" fmla="*/ 1549400 w 1574800"/>
              <a:gd name="connsiteY88" fmla="*/ 448282 h 1784351"/>
              <a:gd name="connsiteX89" fmla="*/ 1210491 w 1574800"/>
              <a:gd name="connsiteY89" fmla="*/ 644525 h 1784351"/>
              <a:gd name="connsiteX90" fmla="*/ 1183533 w 1574800"/>
              <a:gd name="connsiteY90" fmla="*/ 632981 h 1784351"/>
              <a:gd name="connsiteX91" fmla="*/ 1171979 w 1574800"/>
              <a:gd name="connsiteY91" fmla="*/ 634905 h 1784351"/>
              <a:gd name="connsiteX92" fmla="*/ 808037 w 1574800"/>
              <a:gd name="connsiteY92" fmla="*/ 5772 h 1784351"/>
              <a:gd name="connsiteX93" fmla="*/ 813814 w 1574800"/>
              <a:gd name="connsiteY93" fmla="*/ 0 h 1784351"/>
              <a:gd name="connsiteX94" fmla="*/ 762573 w 1574800"/>
              <a:gd name="connsiteY94" fmla="*/ 0 h 1784351"/>
              <a:gd name="connsiteX95" fmla="*/ 768350 w 1574800"/>
              <a:gd name="connsiteY95" fmla="*/ 5772 h 1784351"/>
              <a:gd name="connsiteX96" fmla="*/ 404408 w 1574800"/>
              <a:gd name="connsiteY96" fmla="*/ 634906 h 1784351"/>
              <a:gd name="connsiteX97" fmla="*/ 365896 w 1574800"/>
              <a:gd name="connsiteY97" fmla="*/ 644525 h 1784351"/>
              <a:gd name="connsiteX98" fmla="*/ 26987 w 1574800"/>
              <a:gd name="connsiteY98" fmla="*/ 448282 h 1784351"/>
              <a:gd name="connsiteX99" fmla="*/ 28912 w 1574800"/>
              <a:gd name="connsiteY99" fmla="*/ 436738 h 1784351"/>
              <a:gd name="connsiteX100" fmla="*/ 26987 w 1574800"/>
              <a:gd name="connsiteY100" fmla="*/ 425194 h 1784351"/>
              <a:gd name="connsiteX101" fmla="*/ 762573 w 1574800"/>
              <a:gd name="connsiteY101" fmla="*/ 0 h 178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574800" h="1784351">
                <a:moveTo>
                  <a:pt x="821064" y="1354138"/>
                </a:moveTo>
                <a:cubicBezTo>
                  <a:pt x="821064" y="1354138"/>
                  <a:pt x="821064" y="1354138"/>
                  <a:pt x="1547473" y="1354138"/>
                </a:cubicBezTo>
                <a:cubicBezTo>
                  <a:pt x="1547473" y="1356059"/>
                  <a:pt x="1549400" y="1359900"/>
                  <a:pt x="1549400" y="1361820"/>
                </a:cubicBezTo>
                <a:cubicBezTo>
                  <a:pt x="1549400" y="1361820"/>
                  <a:pt x="1549400" y="1361820"/>
                  <a:pt x="813357" y="1784351"/>
                </a:cubicBezTo>
                <a:cubicBezTo>
                  <a:pt x="807577" y="1778589"/>
                  <a:pt x="801796" y="1774748"/>
                  <a:pt x="792162" y="1772828"/>
                </a:cubicBezTo>
                <a:cubicBezTo>
                  <a:pt x="792162" y="1772828"/>
                  <a:pt x="792162" y="1772828"/>
                  <a:pt x="792162" y="1381026"/>
                </a:cubicBezTo>
                <a:cubicBezTo>
                  <a:pt x="807577" y="1379106"/>
                  <a:pt x="819138" y="1367582"/>
                  <a:pt x="821064" y="1354138"/>
                </a:cubicBezTo>
                <a:close/>
                <a:moveTo>
                  <a:pt x="30840" y="1354138"/>
                </a:moveTo>
                <a:cubicBezTo>
                  <a:pt x="30840" y="1354138"/>
                  <a:pt x="30840" y="1354138"/>
                  <a:pt x="755323" y="1354138"/>
                </a:cubicBezTo>
                <a:cubicBezTo>
                  <a:pt x="757250" y="1367582"/>
                  <a:pt x="768811" y="1379106"/>
                  <a:pt x="784225" y="1381026"/>
                </a:cubicBezTo>
                <a:cubicBezTo>
                  <a:pt x="784225" y="1381026"/>
                  <a:pt x="784225" y="1381026"/>
                  <a:pt x="784225" y="1772828"/>
                </a:cubicBezTo>
                <a:cubicBezTo>
                  <a:pt x="774591" y="1774748"/>
                  <a:pt x="766884" y="1778589"/>
                  <a:pt x="763030" y="1784351"/>
                </a:cubicBezTo>
                <a:cubicBezTo>
                  <a:pt x="763030" y="1784351"/>
                  <a:pt x="763030" y="1784351"/>
                  <a:pt x="26987" y="1361820"/>
                </a:cubicBezTo>
                <a:cubicBezTo>
                  <a:pt x="28914" y="1359900"/>
                  <a:pt x="28914" y="1356059"/>
                  <a:pt x="30840" y="1354138"/>
                </a:cubicBezTo>
                <a:close/>
                <a:moveTo>
                  <a:pt x="788194" y="1336675"/>
                </a:moveTo>
                <a:cubicBezTo>
                  <a:pt x="790122" y="1336675"/>
                  <a:pt x="792050" y="1336675"/>
                  <a:pt x="793977" y="1338629"/>
                </a:cubicBezTo>
                <a:cubicBezTo>
                  <a:pt x="797833" y="1340583"/>
                  <a:pt x="801688" y="1344490"/>
                  <a:pt x="801688" y="1350352"/>
                </a:cubicBezTo>
                <a:cubicBezTo>
                  <a:pt x="801688" y="1356214"/>
                  <a:pt x="795905" y="1362075"/>
                  <a:pt x="788194" y="1362075"/>
                </a:cubicBezTo>
                <a:cubicBezTo>
                  <a:pt x="780483" y="1362075"/>
                  <a:pt x="774700" y="1356214"/>
                  <a:pt x="774700" y="1350352"/>
                </a:cubicBezTo>
                <a:cubicBezTo>
                  <a:pt x="774700" y="1344490"/>
                  <a:pt x="776628" y="1340583"/>
                  <a:pt x="782411" y="1338629"/>
                </a:cubicBezTo>
                <a:cubicBezTo>
                  <a:pt x="784339" y="1336675"/>
                  <a:pt x="786267" y="1336675"/>
                  <a:pt x="788194" y="1336675"/>
                </a:cubicBezTo>
                <a:close/>
                <a:moveTo>
                  <a:pt x="1171929" y="693738"/>
                </a:moveTo>
                <a:cubicBezTo>
                  <a:pt x="1175780" y="695664"/>
                  <a:pt x="1179631" y="697589"/>
                  <a:pt x="1183481" y="697589"/>
                </a:cubicBezTo>
                <a:cubicBezTo>
                  <a:pt x="1189257" y="697589"/>
                  <a:pt x="1193108" y="695664"/>
                  <a:pt x="1196959" y="693738"/>
                </a:cubicBezTo>
                <a:cubicBezTo>
                  <a:pt x="1196959" y="693738"/>
                  <a:pt x="1196959" y="693738"/>
                  <a:pt x="1558925" y="1323431"/>
                </a:cubicBezTo>
                <a:cubicBezTo>
                  <a:pt x="1553149" y="1329208"/>
                  <a:pt x="1549298" y="1336910"/>
                  <a:pt x="1547373" y="1344613"/>
                </a:cubicBezTo>
                <a:cubicBezTo>
                  <a:pt x="1547373" y="1344613"/>
                  <a:pt x="1547373" y="1344613"/>
                  <a:pt x="819589" y="1344613"/>
                </a:cubicBezTo>
                <a:cubicBezTo>
                  <a:pt x="819589" y="1336910"/>
                  <a:pt x="815739" y="1329208"/>
                  <a:pt x="808037" y="1323431"/>
                </a:cubicBezTo>
                <a:cubicBezTo>
                  <a:pt x="808037" y="1323431"/>
                  <a:pt x="808037" y="1323431"/>
                  <a:pt x="1171929" y="693738"/>
                </a:cubicBezTo>
                <a:close/>
                <a:moveTo>
                  <a:pt x="379253" y="693738"/>
                </a:moveTo>
                <a:cubicBezTo>
                  <a:pt x="383106" y="695664"/>
                  <a:pt x="386958" y="697590"/>
                  <a:pt x="392737" y="697590"/>
                </a:cubicBezTo>
                <a:cubicBezTo>
                  <a:pt x="396590" y="697590"/>
                  <a:pt x="400442" y="695664"/>
                  <a:pt x="404294" y="693738"/>
                </a:cubicBezTo>
                <a:cubicBezTo>
                  <a:pt x="404294" y="693738"/>
                  <a:pt x="404294" y="693738"/>
                  <a:pt x="768350" y="1323431"/>
                </a:cubicBezTo>
                <a:cubicBezTo>
                  <a:pt x="760645" y="1329208"/>
                  <a:pt x="756793" y="1336910"/>
                  <a:pt x="754867" y="1344613"/>
                </a:cubicBezTo>
                <a:cubicBezTo>
                  <a:pt x="754867" y="1344613"/>
                  <a:pt x="754867" y="1344613"/>
                  <a:pt x="32533" y="1344613"/>
                </a:cubicBezTo>
                <a:cubicBezTo>
                  <a:pt x="32533" y="1344613"/>
                  <a:pt x="32533" y="1342687"/>
                  <a:pt x="32533" y="1342687"/>
                </a:cubicBezTo>
                <a:cubicBezTo>
                  <a:pt x="32533" y="1333059"/>
                  <a:pt x="26755" y="1323431"/>
                  <a:pt x="19050" y="1317654"/>
                </a:cubicBezTo>
                <a:cubicBezTo>
                  <a:pt x="19050" y="1317654"/>
                  <a:pt x="19050" y="1317654"/>
                  <a:pt x="379253" y="693738"/>
                </a:cubicBezTo>
                <a:close/>
                <a:moveTo>
                  <a:pt x="424302" y="669925"/>
                </a:moveTo>
                <a:cubicBezTo>
                  <a:pt x="424302" y="669925"/>
                  <a:pt x="424302" y="669925"/>
                  <a:pt x="1152086" y="669925"/>
                </a:cubicBezTo>
                <a:cubicBezTo>
                  <a:pt x="1152086" y="677609"/>
                  <a:pt x="1157862" y="685293"/>
                  <a:pt x="1163638" y="691056"/>
                </a:cubicBezTo>
                <a:cubicBezTo>
                  <a:pt x="1163638" y="691056"/>
                  <a:pt x="1163638" y="691056"/>
                  <a:pt x="799746" y="1319213"/>
                </a:cubicBezTo>
                <a:cubicBezTo>
                  <a:pt x="792045" y="1315371"/>
                  <a:pt x="784344" y="1315371"/>
                  <a:pt x="776642" y="1319213"/>
                </a:cubicBezTo>
                <a:cubicBezTo>
                  <a:pt x="776642" y="1319213"/>
                  <a:pt x="776642" y="1319213"/>
                  <a:pt x="412750" y="691056"/>
                </a:cubicBezTo>
                <a:cubicBezTo>
                  <a:pt x="418526" y="685293"/>
                  <a:pt x="422377" y="677609"/>
                  <a:pt x="424302" y="669925"/>
                </a:cubicBezTo>
                <a:close/>
                <a:moveTo>
                  <a:pt x="1183298" y="652463"/>
                </a:moveTo>
                <a:cubicBezTo>
                  <a:pt x="1189160" y="652463"/>
                  <a:pt x="1193068" y="654391"/>
                  <a:pt x="1195021" y="658246"/>
                </a:cubicBezTo>
                <a:cubicBezTo>
                  <a:pt x="1196975" y="660174"/>
                  <a:pt x="1196975" y="664029"/>
                  <a:pt x="1196975" y="665957"/>
                </a:cubicBezTo>
                <a:cubicBezTo>
                  <a:pt x="1196975" y="669812"/>
                  <a:pt x="1195021" y="675596"/>
                  <a:pt x="1191114" y="677523"/>
                </a:cubicBezTo>
                <a:cubicBezTo>
                  <a:pt x="1187206" y="679451"/>
                  <a:pt x="1181344" y="679451"/>
                  <a:pt x="1177437" y="677523"/>
                </a:cubicBezTo>
                <a:cubicBezTo>
                  <a:pt x="1173529" y="673668"/>
                  <a:pt x="1171575" y="669812"/>
                  <a:pt x="1171575" y="665957"/>
                </a:cubicBezTo>
                <a:cubicBezTo>
                  <a:pt x="1171575" y="660174"/>
                  <a:pt x="1173529" y="656318"/>
                  <a:pt x="1177437" y="654391"/>
                </a:cubicBezTo>
                <a:cubicBezTo>
                  <a:pt x="1179391" y="652463"/>
                  <a:pt x="1181344" y="652463"/>
                  <a:pt x="1183298" y="652463"/>
                </a:cubicBezTo>
                <a:close/>
                <a:moveTo>
                  <a:pt x="393089" y="652463"/>
                </a:moveTo>
                <a:cubicBezTo>
                  <a:pt x="395043" y="652463"/>
                  <a:pt x="396997" y="652463"/>
                  <a:pt x="398951" y="654391"/>
                </a:cubicBezTo>
                <a:cubicBezTo>
                  <a:pt x="402858" y="656319"/>
                  <a:pt x="404812" y="660174"/>
                  <a:pt x="404812" y="665957"/>
                </a:cubicBezTo>
                <a:cubicBezTo>
                  <a:pt x="404812" y="669813"/>
                  <a:pt x="402858" y="673668"/>
                  <a:pt x="398951" y="677524"/>
                </a:cubicBezTo>
                <a:cubicBezTo>
                  <a:pt x="395043" y="679451"/>
                  <a:pt x="389181" y="679451"/>
                  <a:pt x="385274" y="677524"/>
                </a:cubicBezTo>
                <a:cubicBezTo>
                  <a:pt x="381366" y="673668"/>
                  <a:pt x="379412" y="669813"/>
                  <a:pt x="379412" y="665957"/>
                </a:cubicBezTo>
                <a:cubicBezTo>
                  <a:pt x="379412" y="664030"/>
                  <a:pt x="379412" y="660174"/>
                  <a:pt x="381366" y="658246"/>
                </a:cubicBezTo>
                <a:cubicBezTo>
                  <a:pt x="383320" y="654391"/>
                  <a:pt x="387228" y="652463"/>
                  <a:pt x="393089" y="652463"/>
                </a:cubicBezTo>
                <a:close/>
                <a:moveTo>
                  <a:pt x="1555535" y="457200"/>
                </a:moveTo>
                <a:cubicBezTo>
                  <a:pt x="1559388" y="462973"/>
                  <a:pt x="1567094" y="466821"/>
                  <a:pt x="1574800" y="468745"/>
                </a:cubicBezTo>
                <a:cubicBezTo>
                  <a:pt x="1574800" y="468745"/>
                  <a:pt x="1574800" y="468745"/>
                  <a:pt x="1574800" y="1317289"/>
                </a:cubicBezTo>
                <a:cubicBezTo>
                  <a:pt x="1572874" y="1317289"/>
                  <a:pt x="1570947" y="1319213"/>
                  <a:pt x="1569021" y="1319213"/>
                </a:cubicBezTo>
                <a:cubicBezTo>
                  <a:pt x="1569021" y="1319213"/>
                  <a:pt x="1569021" y="1319213"/>
                  <a:pt x="1204912" y="690021"/>
                </a:cubicBezTo>
                <a:cubicBezTo>
                  <a:pt x="1212618" y="684248"/>
                  <a:pt x="1216471" y="674628"/>
                  <a:pt x="1216471" y="665007"/>
                </a:cubicBezTo>
                <a:cubicBezTo>
                  <a:pt x="1216471" y="661159"/>
                  <a:pt x="1216471" y="657310"/>
                  <a:pt x="1214545" y="653462"/>
                </a:cubicBezTo>
                <a:cubicBezTo>
                  <a:pt x="1214545" y="653462"/>
                  <a:pt x="1214545" y="653462"/>
                  <a:pt x="1555535" y="457200"/>
                </a:cubicBezTo>
                <a:close/>
                <a:moveTo>
                  <a:pt x="21172" y="457200"/>
                </a:moveTo>
                <a:cubicBezTo>
                  <a:pt x="21172" y="457200"/>
                  <a:pt x="21172" y="457200"/>
                  <a:pt x="361851" y="653407"/>
                </a:cubicBezTo>
                <a:cubicBezTo>
                  <a:pt x="359926" y="657254"/>
                  <a:pt x="359926" y="661101"/>
                  <a:pt x="359926" y="664948"/>
                </a:cubicBezTo>
                <a:cubicBezTo>
                  <a:pt x="359926" y="674566"/>
                  <a:pt x="363776" y="684184"/>
                  <a:pt x="371475" y="689955"/>
                </a:cubicBezTo>
                <a:cubicBezTo>
                  <a:pt x="371475" y="689955"/>
                  <a:pt x="371475" y="689955"/>
                  <a:pt x="11548" y="1311275"/>
                </a:cubicBezTo>
                <a:cubicBezTo>
                  <a:pt x="9623" y="1311275"/>
                  <a:pt x="3849" y="1309352"/>
                  <a:pt x="0" y="1309352"/>
                </a:cubicBezTo>
                <a:cubicBezTo>
                  <a:pt x="0" y="1309352"/>
                  <a:pt x="0" y="1309352"/>
                  <a:pt x="0" y="468742"/>
                </a:cubicBezTo>
                <a:cubicBezTo>
                  <a:pt x="9623" y="466818"/>
                  <a:pt x="17322" y="462971"/>
                  <a:pt x="21172" y="457200"/>
                </a:cubicBezTo>
                <a:close/>
                <a:moveTo>
                  <a:pt x="776642" y="11113"/>
                </a:moveTo>
                <a:cubicBezTo>
                  <a:pt x="780493" y="11113"/>
                  <a:pt x="784344" y="13035"/>
                  <a:pt x="788194" y="13035"/>
                </a:cubicBezTo>
                <a:cubicBezTo>
                  <a:pt x="792045" y="13035"/>
                  <a:pt x="795896" y="11113"/>
                  <a:pt x="799746" y="11113"/>
                </a:cubicBezTo>
                <a:cubicBezTo>
                  <a:pt x="799746" y="11113"/>
                  <a:pt x="799746" y="11113"/>
                  <a:pt x="1163638" y="639594"/>
                </a:cubicBezTo>
                <a:cubicBezTo>
                  <a:pt x="1157862" y="643437"/>
                  <a:pt x="1152086" y="651125"/>
                  <a:pt x="1152086" y="658813"/>
                </a:cubicBezTo>
                <a:cubicBezTo>
                  <a:pt x="1152086" y="658813"/>
                  <a:pt x="1152086" y="658813"/>
                  <a:pt x="424302" y="658813"/>
                </a:cubicBezTo>
                <a:cubicBezTo>
                  <a:pt x="422377" y="651125"/>
                  <a:pt x="418526" y="643437"/>
                  <a:pt x="412750" y="639594"/>
                </a:cubicBezTo>
                <a:cubicBezTo>
                  <a:pt x="412750" y="639594"/>
                  <a:pt x="412750" y="639594"/>
                  <a:pt x="776642" y="11113"/>
                </a:cubicBezTo>
                <a:close/>
                <a:moveTo>
                  <a:pt x="813814" y="0"/>
                </a:moveTo>
                <a:cubicBezTo>
                  <a:pt x="813814" y="0"/>
                  <a:pt x="813814" y="0"/>
                  <a:pt x="1549400" y="425194"/>
                </a:cubicBezTo>
                <a:cubicBezTo>
                  <a:pt x="1547475" y="429042"/>
                  <a:pt x="1547475" y="432890"/>
                  <a:pt x="1547475" y="436738"/>
                </a:cubicBezTo>
                <a:cubicBezTo>
                  <a:pt x="1547475" y="440586"/>
                  <a:pt x="1547475" y="444434"/>
                  <a:pt x="1549400" y="448282"/>
                </a:cubicBezTo>
                <a:cubicBezTo>
                  <a:pt x="1549400" y="448282"/>
                  <a:pt x="1549400" y="448282"/>
                  <a:pt x="1210491" y="644525"/>
                </a:cubicBezTo>
                <a:cubicBezTo>
                  <a:pt x="1202789" y="636829"/>
                  <a:pt x="1195086" y="632981"/>
                  <a:pt x="1183533" y="632981"/>
                </a:cubicBezTo>
                <a:cubicBezTo>
                  <a:pt x="1179682" y="632981"/>
                  <a:pt x="1175830" y="632981"/>
                  <a:pt x="1171979" y="634905"/>
                </a:cubicBezTo>
                <a:cubicBezTo>
                  <a:pt x="1171979" y="634905"/>
                  <a:pt x="1171979" y="634905"/>
                  <a:pt x="808037" y="5772"/>
                </a:cubicBezTo>
                <a:cubicBezTo>
                  <a:pt x="809963" y="3848"/>
                  <a:pt x="811888" y="1924"/>
                  <a:pt x="813814" y="0"/>
                </a:cubicBezTo>
                <a:close/>
                <a:moveTo>
                  <a:pt x="762573" y="0"/>
                </a:moveTo>
                <a:cubicBezTo>
                  <a:pt x="764499" y="1924"/>
                  <a:pt x="766425" y="3848"/>
                  <a:pt x="768350" y="5772"/>
                </a:cubicBezTo>
                <a:cubicBezTo>
                  <a:pt x="768350" y="5772"/>
                  <a:pt x="768350" y="5772"/>
                  <a:pt x="404408" y="634906"/>
                </a:cubicBezTo>
                <a:cubicBezTo>
                  <a:pt x="390929" y="631057"/>
                  <a:pt x="375524" y="634906"/>
                  <a:pt x="365896" y="644525"/>
                </a:cubicBezTo>
                <a:cubicBezTo>
                  <a:pt x="365896" y="644525"/>
                  <a:pt x="365896" y="644525"/>
                  <a:pt x="26987" y="448282"/>
                </a:cubicBezTo>
                <a:cubicBezTo>
                  <a:pt x="26987" y="444434"/>
                  <a:pt x="28912" y="440586"/>
                  <a:pt x="28912" y="436738"/>
                </a:cubicBezTo>
                <a:cubicBezTo>
                  <a:pt x="28912" y="432890"/>
                  <a:pt x="26987" y="429042"/>
                  <a:pt x="26987" y="425194"/>
                </a:cubicBezTo>
                <a:cubicBezTo>
                  <a:pt x="26987" y="425194"/>
                  <a:pt x="26987" y="425194"/>
                  <a:pt x="762573" y="0"/>
                </a:cubicBezTo>
                <a:close/>
              </a:path>
            </a:pathLst>
          </a:custGeom>
          <a:noFill/>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74110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60105C16-9AAB-49D0-8DAD-D91658A1C90C}"/>
              </a:ext>
            </a:extLst>
          </p:cNvPr>
          <p:cNvSpPr>
            <a:spLocks noGrp="1"/>
          </p:cNvSpPr>
          <p:nvPr>
            <p:ph type="ftr" sz="quarter" idx="11"/>
          </p:nvPr>
        </p:nvSpPr>
        <p:spPr>
          <a:xfrm>
            <a:off x="4038600" y="6356350"/>
            <a:ext cx="4114800" cy="365125"/>
          </a:xfrm>
          <a:prstGeom prst="rect">
            <a:avLst/>
          </a:prstGeom>
        </p:spPr>
        <p:txBody>
          <a:bodyPr/>
          <a:lstStyle>
            <a:lvl1pPr algn="ctr">
              <a:defRPr sz="1400">
                <a:solidFill>
                  <a:srgbClr val="2D285A"/>
                </a:solidFill>
                <a:latin typeface="+mj-lt"/>
              </a:defRPr>
            </a:lvl1pPr>
          </a:lstStyle>
          <a:p>
            <a:endParaRPr lang="en-US"/>
          </a:p>
        </p:txBody>
      </p:sp>
      <p:sp>
        <p:nvSpPr>
          <p:cNvPr id="7" name="Slide Number Placeholder 5">
            <a:extLst>
              <a:ext uri="{FF2B5EF4-FFF2-40B4-BE49-F238E27FC236}">
                <a16:creationId xmlns:a16="http://schemas.microsoft.com/office/drawing/2014/main" id="{CA0E6EC9-9AF1-4EC4-9A79-1BB81C51D734}"/>
              </a:ext>
            </a:extLst>
          </p:cNvPr>
          <p:cNvSpPr>
            <a:spLocks noGrp="1"/>
          </p:cNvSpPr>
          <p:nvPr>
            <p:ph type="sldNum" sz="quarter" idx="12"/>
          </p:nvPr>
        </p:nvSpPr>
        <p:spPr>
          <a:xfrm>
            <a:off x="8610600" y="6356350"/>
            <a:ext cx="2743200" cy="365125"/>
          </a:xfrm>
          <a:prstGeom prst="rect">
            <a:avLst/>
          </a:prstGeom>
        </p:spPr>
        <p:txBody>
          <a:bodyPr/>
          <a:lstStyle>
            <a:lvl1pPr>
              <a:defRPr sz="1400">
                <a:solidFill>
                  <a:srgbClr val="2D285A"/>
                </a:solidFill>
                <a:latin typeface="+mj-lt"/>
              </a:defRPr>
            </a:lvl1pPr>
          </a:lstStyle>
          <a:p>
            <a:fld id="{5CEB69FE-35E3-48FF-85BA-954F748D21A9}" type="slidenum">
              <a:rPr lang="en-US" smtClean="0"/>
              <a:pPr/>
              <a:t>‹#›</a:t>
            </a:fld>
            <a:endParaRPr lang="en-US"/>
          </a:p>
        </p:txBody>
      </p:sp>
      <p:sp>
        <p:nvSpPr>
          <p:cNvPr id="2" name="Title 1"/>
          <p:cNvSpPr>
            <a:spLocks noGrp="1"/>
          </p:cNvSpPr>
          <p:nvPr>
            <p:ph type="title"/>
          </p:nvPr>
        </p:nvSpPr>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00461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146800" y="2180168"/>
            <a:ext cx="6045200" cy="2785533"/>
          </a:xfrm>
          <a:prstGeom prst="rect">
            <a:avLst/>
          </a:prstGeom>
        </p:spPr>
        <p:txBody>
          <a:bodyPr/>
          <a:lstStyle/>
          <a:p>
            <a:pPr lvl="0"/>
            <a:endParaRPr lang="en-US" noProof="0">
              <a:sym typeface="Helvetica" charset="0"/>
            </a:endParaRPr>
          </a:p>
        </p:txBody>
      </p:sp>
      <p:sp>
        <p:nvSpPr>
          <p:cNvPr id="2" name="Rectangle 1"/>
          <p:cNvSpPr/>
          <p:nvPr userDrawn="1"/>
        </p:nvSpPr>
        <p:spPr>
          <a:xfrm>
            <a:off x="614363" y="6357938"/>
            <a:ext cx="2200275" cy="2571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81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8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952169" y="2295974"/>
            <a:ext cx="2290990" cy="2290990"/>
          </a:xfrm>
          <a:custGeom>
            <a:avLst/>
            <a:gdLst>
              <a:gd name="connsiteX0" fmla="*/ 1145495 w 2290990"/>
              <a:gd name="connsiteY0" fmla="*/ 0 h 2290990"/>
              <a:gd name="connsiteX1" fmla="*/ 2290990 w 2290990"/>
              <a:gd name="connsiteY1" fmla="*/ 1145495 h 2290990"/>
              <a:gd name="connsiteX2" fmla="*/ 1145495 w 2290990"/>
              <a:gd name="connsiteY2" fmla="*/ 2290990 h 2290990"/>
              <a:gd name="connsiteX3" fmla="*/ 0 w 2290990"/>
              <a:gd name="connsiteY3" fmla="*/ 1145495 h 2290990"/>
              <a:gd name="connsiteX4" fmla="*/ 1145495 w 2290990"/>
              <a:gd name="connsiteY4" fmla="*/ 0 h 2290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990" h="2290990">
                <a:moveTo>
                  <a:pt x="1145495" y="0"/>
                </a:moveTo>
                <a:cubicBezTo>
                  <a:pt x="1778134" y="0"/>
                  <a:pt x="2290990" y="512856"/>
                  <a:pt x="2290990" y="1145495"/>
                </a:cubicBezTo>
                <a:cubicBezTo>
                  <a:pt x="2290990" y="1778134"/>
                  <a:pt x="1778134" y="2290990"/>
                  <a:pt x="1145495" y="2290990"/>
                </a:cubicBezTo>
                <a:cubicBezTo>
                  <a:pt x="512856" y="2290990"/>
                  <a:pt x="0" y="1778134"/>
                  <a:pt x="0" y="1145495"/>
                </a:cubicBezTo>
                <a:cubicBezTo>
                  <a:pt x="0" y="512856"/>
                  <a:pt x="512856" y="0"/>
                  <a:pt x="1145495" y="0"/>
                </a:cubicBez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0" name="Picture Placeholder 9"/>
          <p:cNvSpPr>
            <a:spLocks noGrp="1"/>
          </p:cNvSpPr>
          <p:nvPr>
            <p:ph type="pic" sz="quarter" idx="11"/>
          </p:nvPr>
        </p:nvSpPr>
        <p:spPr>
          <a:xfrm>
            <a:off x="0" y="0"/>
            <a:ext cx="12192000" cy="3441469"/>
          </a:xfrm>
          <a:custGeom>
            <a:avLst/>
            <a:gdLst>
              <a:gd name="connsiteX0" fmla="*/ 0 w 12192000"/>
              <a:gd name="connsiteY0" fmla="*/ 0 h 3441469"/>
              <a:gd name="connsiteX1" fmla="*/ 12192000 w 12192000"/>
              <a:gd name="connsiteY1" fmla="*/ 0 h 3441469"/>
              <a:gd name="connsiteX2" fmla="*/ 12192000 w 12192000"/>
              <a:gd name="connsiteY2" fmla="*/ 3441469 h 3441469"/>
              <a:gd name="connsiteX3" fmla="*/ 7475361 w 12192000"/>
              <a:gd name="connsiteY3" fmla="*/ 3441469 h 3441469"/>
              <a:gd name="connsiteX4" fmla="*/ 6096001 w 12192000"/>
              <a:gd name="connsiteY4" fmla="*/ 2062109 h 3441469"/>
              <a:gd name="connsiteX5" fmla="*/ 4716641 w 12192000"/>
              <a:gd name="connsiteY5" fmla="*/ 3441469 h 3441469"/>
              <a:gd name="connsiteX6" fmla="*/ 0 w 12192000"/>
              <a:gd name="connsiteY6" fmla="*/ 3441469 h 344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441469">
                <a:moveTo>
                  <a:pt x="0" y="0"/>
                </a:moveTo>
                <a:lnTo>
                  <a:pt x="12192000" y="0"/>
                </a:lnTo>
                <a:lnTo>
                  <a:pt x="12192000" y="3441469"/>
                </a:lnTo>
                <a:lnTo>
                  <a:pt x="7475361" y="3441469"/>
                </a:lnTo>
                <a:cubicBezTo>
                  <a:pt x="7475361" y="2679670"/>
                  <a:pt x="6857800" y="2062109"/>
                  <a:pt x="6096001" y="2062109"/>
                </a:cubicBezTo>
                <a:cubicBezTo>
                  <a:pt x="5334202" y="2062109"/>
                  <a:pt x="4716641" y="2679670"/>
                  <a:pt x="4716641" y="3441469"/>
                </a:cubicBezTo>
                <a:lnTo>
                  <a:pt x="0" y="3441469"/>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5" name="Footer Placeholder 4">
            <a:extLst>
              <a:ext uri="{FF2B5EF4-FFF2-40B4-BE49-F238E27FC236}">
                <a16:creationId xmlns:a16="http://schemas.microsoft.com/office/drawing/2014/main" id="{60105C16-9AAB-49D0-8DAD-D91658A1C90C}"/>
              </a:ext>
            </a:extLst>
          </p:cNvPr>
          <p:cNvSpPr>
            <a:spLocks noGrp="1"/>
          </p:cNvSpPr>
          <p:nvPr>
            <p:ph type="ftr" sz="quarter" idx="13"/>
          </p:nvPr>
        </p:nvSpPr>
        <p:spPr>
          <a:xfrm>
            <a:off x="4038600" y="6356350"/>
            <a:ext cx="4114800" cy="365125"/>
          </a:xfrm>
          <a:prstGeom prst="rect">
            <a:avLst/>
          </a:prstGeom>
        </p:spPr>
        <p:txBody>
          <a:bodyPr/>
          <a:lstStyle>
            <a:lvl1pPr algn="ctr">
              <a:defRPr sz="1400">
                <a:solidFill>
                  <a:srgbClr val="2D285A"/>
                </a:solidFill>
                <a:latin typeface="+mj-lt"/>
              </a:defRPr>
            </a:lvl1pPr>
          </a:lstStyle>
          <a:p>
            <a:endParaRPr lang="en-US"/>
          </a:p>
        </p:txBody>
      </p:sp>
      <p:sp>
        <p:nvSpPr>
          <p:cNvPr id="6" name="Slide Number Placeholder 5">
            <a:extLst>
              <a:ext uri="{FF2B5EF4-FFF2-40B4-BE49-F238E27FC236}">
                <a16:creationId xmlns:a16="http://schemas.microsoft.com/office/drawing/2014/main" id="{CA0E6EC9-9AF1-4EC4-9A79-1BB81C51D734}"/>
              </a:ext>
            </a:extLst>
          </p:cNvPr>
          <p:cNvSpPr>
            <a:spLocks noGrp="1"/>
          </p:cNvSpPr>
          <p:nvPr>
            <p:ph type="sldNum" sz="quarter" idx="14"/>
          </p:nvPr>
        </p:nvSpPr>
        <p:spPr>
          <a:xfrm>
            <a:off x="8610600" y="6356350"/>
            <a:ext cx="2743200" cy="365125"/>
          </a:xfrm>
          <a:prstGeom prst="rect">
            <a:avLst/>
          </a:prstGeom>
        </p:spPr>
        <p:txBody>
          <a:bodyPr/>
          <a:lstStyle>
            <a:lvl1pPr>
              <a:defRPr sz="1400">
                <a:solidFill>
                  <a:srgbClr val="2D285A"/>
                </a:solidFill>
                <a:latin typeface="+mj-lt"/>
              </a:defRPr>
            </a:lvl1pPr>
          </a:lstStyle>
          <a:p>
            <a:fld id="{5CEB69FE-35E3-48FF-85BA-954F748D21A9}" type="slidenum">
              <a:rPr lang="en-US" smtClean="0"/>
              <a:pPr/>
              <a:t>‹#›</a:t>
            </a:fld>
            <a:endParaRPr lang="en-US"/>
          </a:p>
        </p:txBody>
      </p:sp>
      <p:sp>
        <p:nvSpPr>
          <p:cNvPr id="2" name="Rectangle 1"/>
          <p:cNvSpPr/>
          <p:nvPr userDrawn="1"/>
        </p:nvSpPr>
        <p:spPr>
          <a:xfrm>
            <a:off x="528638" y="6356350"/>
            <a:ext cx="2300287" cy="2444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80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_&amp;_Subtitl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9617" y="135554"/>
            <a:ext cx="10527933" cy="727715"/>
          </a:xfrm>
          <a:prstGeom prst="rect">
            <a:avLst/>
          </a:prstGeom>
        </p:spPr>
        <p:txBody>
          <a:bodyPr vert="horz" lIns="0" tIns="0" rIns="0" bIns="0" rtlCol="0" anchor="ctr">
            <a:normAutofit/>
          </a:bodyPr>
          <a:lstStyle>
            <a:lvl1pPr>
              <a:defRPr sz="4000">
                <a:solidFill>
                  <a:schemeClr val="bg1"/>
                </a:solidFill>
              </a:defRPr>
            </a:lvl1pPr>
          </a:lstStyle>
          <a:p>
            <a:r>
              <a:rPr lang="en-US"/>
              <a:t>Title</a:t>
            </a:r>
          </a:p>
        </p:txBody>
      </p:sp>
      <p:sp>
        <p:nvSpPr>
          <p:cNvPr id="4" name="Text Placeholder 3"/>
          <p:cNvSpPr>
            <a:spLocks noGrp="1"/>
          </p:cNvSpPr>
          <p:nvPr>
            <p:ph type="body" sz="quarter" idx="12" hasCustomPrompt="1"/>
          </p:nvPr>
        </p:nvSpPr>
        <p:spPr>
          <a:xfrm>
            <a:off x="349616" y="869950"/>
            <a:ext cx="10527237" cy="399984"/>
          </a:xfrm>
          <a:prstGeom prst="rect">
            <a:avLst/>
          </a:prstGeom>
        </p:spPr>
        <p:txBody>
          <a:bodyPr lIns="0" tIns="0" rIns="0" bIns="0">
            <a:noAutofit/>
          </a:bodyPr>
          <a:lstStyle>
            <a:lvl1pPr>
              <a:lnSpc>
                <a:spcPts val="2000"/>
              </a:lnSpc>
              <a:defRPr sz="2000">
                <a:solidFill>
                  <a:srgbClr val="505050"/>
                </a:solidFill>
                <a:latin typeface="+mj-lt"/>
              </a:defRPr>
            </a:lvl1pPr>
          </a:lstStyle>
          <a:p>
            <a:pPr lvl="0"/>
            <a:r>
              <a:rPr lang="en-US"/>
              <a:t>Subtitle</a:t>
            </a:r>
          </a:p>
        </p:txBody>
      </p:sp>
    </p:spTree>
    <p:extLst>
      <p:ext uri="{BB962C8B-B14F-4D97-AF65-F5344CB8AC3E}">
        <p14:creationId xmlns:p14="http://schemas.microsoft.com/office/powerpoint/2010/main" val="21240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67228" y="2305877"/>
            <a:ext cx="10515600" cy="3871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E9A0C6-C80E-4EA4-909B-1263271D0599}" type="datetime1">
              <a:rPr lang="en-US" smtClean="0"/>
              <a:t>7/8/19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3FEC-FFF6-7D40-9A7D-8845F2C542DC}" type="slidenum">
              <a:rPr lang="en-US" smtClean="0"/>
              <a:t>‹#›</a:t>
            </a:fld>
            <a:endParaRPr lang="en-US"/>
          </a:p>
        </p:txBody>
      </p:sp>
      <p:sp>
        <p:nvSpPr>
          <p:cNvPr id="7" name="Text Placeholder 6">
            <a:extLst>
              <a:ext uri="{FF2B5EF4-FFF2-40B4-BE49-F238E27FC236}">
                <a16:creationId xmlns:a16="http://schemas.microsoft.com/office/drawing/2014/main" id="{EFBFD2D1-7D60-41BA-85CE-D36C47711768}"/>
              </a:ext>
            </a:extLst>
          </p:cNvPr>
          <p:cNvSpPr>
            <a:spLocks noGrp="1"/>
          </p:cNvSpPr>
          <p:nvPr>
            <p:ph type="body" sz="quarter" idx="13"/>
          </p:nvPr>
        </p:nvSpPr>
        <p:spPr>
          <a:xfrm>
            <a:off x="895803" y="1521448"/>
            <a:ext cx="10515600" cy="784429"/>
          </a:xfrm>
        </p:spPr>
        <p:txBody>
          <a:bodyPr>
            <a:normAutofit/>
          </a:bodyPr>
          <a:lstStyle>
            <a:lvl1pPr marL="0" indent="0">
              <a:buNone/>
              <a:defRPr sz="1800">
                <a:solidFill>
                  <a:schemeClr val="tx1"/>
                </a:solidFill>
              </a:defRPr>
            </a:lvl1pPr>
          </a:lstStyle>
          <a:p>
            <a:pPr lvl="0"/>
            <a:r>
              <a:rPr lang="en-US"/>
              <a:t>Edit Master text styles</a:t>
            </a:r>
          </a:p>
        </p:txBody>
      </p:sp>
    </p:spTree>
    <p:extLst>
      <p:ext uri="{BB962C8B-B14F-4D97-AF65-F5344CB8AC3E}">
        <p14:creationId xmlns:p14="http://schemas.microsoft.com/office/powerpoint/2010/main" val="416145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43755" y="2002631"/>
            <a:ext cx="7110046" cy="2852737"/>
          </a:xfrm>
        </p:spPr>
        <p:txBody>
          <a:bodyPr anchor="ctr" anchorCtr="0"/>
          <a:lstStyle>
            <a:lvl1pPr algn="ctr">
              <a:defRPr sz="6000"/>
            </a:lvl1pPr>
          </a:lstStyle>
          <a:p>
            <a:r>
              <a:rPr lang="en-US"/>
              <a:t>Click to edit Master title style</a:t>
            </a:r>
          </a:p>
        </p:txBody>
      </p:sp>
      <p:sp>
        <p:nvSpPr>
          <p:cNvPr id="4" name="Date Placeholder 3"/>
          <p:cNvSpPr>
            <a:spLocks noGrp="1"/>
          </p:cNvSpPr>
          <p:nvPr>
            <p:ph type="dt" sz="half" idx="10"/>
          </p:nvPr>
        </p:nvSpPr>
        <p:spPr/>
        <p:txBody>
          <a:bodyPr/>
          <a:lstStyle/>
          <a:p>
            <a:fld id="{674E8696-C25B-4069-8C08-205C893EA0DC}" type="datetime1">
              <a:rPr lang="en-US" smtClean="0"/>
              <a:t>7/8/19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3FEC-FFF6-7D40-9A7D-8845F2C542DC}" type="slidenum">
              <a:rPr lang="en-US" smtClean="0"/>
              <a:t>‹#›</a:t>
            </a:fld>
            <a:endParaRPr lang="en-US"/>
          </a:p>
        </p:txBody>
      </p:sp>
      <p:pic>
        <p:nvPicPr>
          <p:cNvPr id="7" name="Picture 6">
            <a:extLst>
              <a:ext uri="{FF2B5EF4-FFF2-40B4-BE49-F238E27FC236}">
                <a16:creationId xmlns:a16="http://schemas.microsoft.com/office/drawing/2014/main" id="{5A3FF1DA-1BF5-4427-9A9D-799AD366CBDB}"/>
              </a:ext>
            </a:extLst>
          </p:cNvPr>
          <p:cNvPicPr>
            <a:picLocks noChangeAspect="1"/>
          </p:cNvPicPr>
          <p:nvPr userDrawn="1"/>
        </p:nvPicPr>
        <p:blipFill rotWithShape="1">
          <a:blip r:embed="rId2"/>
          <a:srcRect l="54696" t="9178" r="-2718" b="9178"/>
          <a:stretch/>
        </p:blipFill>
        <p:spPr>
          <a:xfrm>
            <a:off x="0" y="0"/>
            <a:ext cx="4038600" cy="6858000"/>
          </a:xfrm>
          <a:prstGeom prst="rect">
            <a:avLst/>
          </a:prstGeom>
        </p:spPr>
      </p:pic>
    </p:spTree>
    <p:extLst>
      <p:ext uri="{BB962C8B-B14F-4D97-AF65-F5344CB8AC3E}">
        <p14:creationId xmlns:p14="http://schemas.microsoft.com/office/powerpoint/2010/main" val="172861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FD0FF5-2A17-459B-A518-A8CAAF105FD3}" type="datetime1">
              <a:rPr lang="en-US" smtClean="0"/>
              <a:t>7/8/19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273003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502266-85B9-4537-8729-32F249EB2D79}" type="datetime1">
              <a:rPr lang="en-US" smtClean="0"/>
              <a:t>7/8/19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353667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92DAD-61D7-4558-AB87-5878D07181B6}" type="datetime1">
              <a:rPr lang="en-US" smtClean="0"/>
              <a:t>7/8/19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405295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2820F2-5C49-419E-B07C-9C4DB876B9C2}" type="datetime1">
              <a:rPr lang="en-US" smtClean="0"/>
              <a:t>7/8/19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03FEC-FFF6-7D40-9A7D-8845F2C542DC}" type="slidenum">
              <a:rPr lang="en-US" smtClean="0"/>
              <a:t>‹#›</a:t>
            </a:fld>
            <a:endParaRPr lang="en-US"/>
          </a:p>
        </p:txBody>
      </p:sp>
      <p:sp>
        <p:nvSpPr>
          <p:cNvPr id="7" name="Text Placeholder 6">
            <a:extLst>
              <a:ext uri="{FF2B5EF4-FFF2-40B4-BE49-F238E27FC236}">
                <a16:creationId xmlns:a16="http://schemas.microsoft.com/office/drawing/2014/main" id="{8B9FC3F4-F23E-4206-B7E8-641453FF57F4}"/>
              </a:ext>
            </a:extLst>
          </p:cNvPr>
          <p:cNvSpPr>
            <a:spLocks noGrp="1"/>
          </p:cNvSpPr>
          <p:nvPr>
            <p:ph type="body" sz="quarter" idx="13"/>
          </p:nvPr>
        </p:nvSpPr>
        <p:spPr>
          <a:xfrm>
            <a:off x="895803" y="1521448"/>
            <a:ext cx="10515600" cy="764552"/>
          </a:xfrm>
        </p:spPr>
        <p:txBody>
          <a:bodyPr>
            <a:normAutofit/>
          </a:bodyPr>
          <a:lstStyle>
            <a:lvl1pPr marL="0" indent="0">
              <a:buNone/>
              <a:defRPr sz="1800">
                <a:solidFill>
                  <a:schemeClr val="tx1"/>
                </a:solidFill>
              </a:defRPr>
            </a:lvl1pPr>
          </a:lstStyle>
          <a:p>
            <a:pPr lvl="0"/>
            <a:r>
              <a:rPr lang="en-US"/>
              <a:t>Edit Master text styles</a:t>
            </a:r>
          </a:p>
        </p:txBody>
      </p:sp>
    </p:spTree>
    <p:extLst>
      <p:ext uri="{BB962C8B-B14F-4D97-AF65-F5344CB8AC3E}">
        <p14:creationId xmlns:p14="http://schemas.microsoft.com/office/powerpoint/2010/main" val="298906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F5797-8EC9-40BC-8958-64D5BC68FBAF}" type="datetime1">
              <a:rPr lang="en-US" smtClean="0"/>
              <a:t>7/8/19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03FEC-FFF6-7D40-9A7D-8845F2C542DC}" type="slidenum">
              <a:rPr lang="en-US" smtClean="0"/>
              <a:t>‹#›</a:t>
            </a:fld>
            <a:endParaRPr lang="en-US"/>
          </a:p>
        </p:txBody>
      </p:sp>
    </p:spTree>
    <p:extLst>
      <p:ext uri="{BB962C8B-B14F-4D97-AF65-F5344CB8AC3E}">
        <p14:creationId xmlns:p14="http://schemas.microsoft.com/office/powerpoint/2010/main" val="54644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7228" y="365125"/>
            <a:ext cx="10515600" cy="1256411"/>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867228" y="2005781"/>
            <a:ext cx="10515600" cy="41711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E08C5-72E9-48B7-B4E7-6D518137A2A9}" type="datetime1">
              <a:rPr lang="en-US" smtClean="0"/>
              <a:t>7/8/19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03FEC-FFF6-7D40-9A7D-8845F2C542DC}" type="slidenum">
              <a:rPr lang="en-US" smtClean="0"/>
              <a:t>‹#›</a:t>
            </a:fld>
            <a:endParaRPr lang="en-US"/>
          </a:p>
        </p:txBody>
      </p:sp>
      <p:sp>
        <p:nvSpPr>
          <p:cNvPr id="8" name="Rectangle 7">
            <a:extLst>
              <a:ext uri="{FF2B5EF4-FFF2-40B4-BE49-F238E27FC236}">
                <a16:creationId xmlns:a16="http://schemas.microsoft.com/office/drawing/2014/main" id="{033C5F6C-AED3-431E-BDCB-41E1F7EF6CA8}"/>
              </a:ext>
            </a:extLst>
          </p:cNvPr>
          <p:cNvSpPr/>
          <p:nvPr userDrawn="1"/>
        </p:nvSpPr>
        <p:spPr>
          <a:xfrm>
            <a:off x="979714" y="-19120"/>
            <a:ext cx="10232572" cy="2048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94291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930" r:id="rId3"/>
    <p:sldLayoutId id="2147483881" r:id="rId4"/>
    <p:sldLayoutId id="2147483882" r:id="rId5"/>
    <p:sldLayoutId id="2147483883" r:id="rId6"/>
    <p:sldLayoutId id="2147483884" r:id="rId7"/>
    <p:sldLayoutId id="2147483929"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5" r:id="rId18"/>
    <p:sldLayoutId id="2147483896" r:id="rId19"/>
    <p:sldLayoutId id="2147483897" r:id="rId20"/>
    <p:sldLayoutId id="2147483898" r:id="rId21"/>
    <p:sldLayoutId id="2147483899" r:id="rId22"/>
    <p:sldLayoutId id="2147483926" r:id="rId23"/>
    <p:sldLayoutId id="2147483928" r:id="rId24"/>
    <p:sldLayoutId id="2147483858" r:id="rId25"/>
    <p:sldLayoutId id="2147483877"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mailto:jbernard@resonanceglobal.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0" y="-46496"/>
            <a:ext cx="12184099" cy="3801439"/>
          </a:xfrm>
          <a:prstGeom prst="rect">
            <a:avLst/>
          </a:prstGeom>
        </p:spPr>
      </p:pic>
      <p:sp>
        <p:nvSpPr>
          <p:cNvPr id="4" name="Dodecagon 3"/>
          <p:cNvSpPr/>
          <p:nvPr/>
        </p:nvSpPr>
        <p:spPr>
          <a:xfrm>
            <a:off x="4574492" y="1541928"/>
            <a:ext cx="3052198" cy="3052198"/>
          </a:xfrm>
          <a:prstGeom prst="dodec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7"/>
          <p:cNvSpPr txBox="1">
            <a:spLocks noChangeArrowheads="1"/>
          </p:cNvSpPr>
          <p:nvPr/>
        </p:nvSpPr>
        <p:spPr bwMode="auto">
          <a:xfrm>
            <a:off x="2143211" y="4576198"/>
            <a:ext cx="7905690" cy="738664"/>
          </a:xfrm>
          <a:prstGeom prst="rect">
            <a:avLst/>
          </a:prstGeom>
          <a:noFill/>
          <a:ln w="9525">
            <a:noFill/>
            <a:miter lim="800000"/>
            <a:headEnd/>
            <a:tailEnd/>
          </a:ln>
        </p:spPr>
        <p:txBody>
          <a:bodyPr wrap="none" lIns="60960" tIns="30480" rIns="60960" bIns="30480">
            <a:spAutoFit/>
          </a:bodyPr>
          <a:lstStyle/>
          <a:p>
            <a:pPr algn="ctr" defTabSz="1450904"/>
            <a:r>
              <a:rPr lang="en-CA" sz="4400" dirty="0">
                <a:solidFill>
                  <a:schemeClr val="tx2"/>
                </a:solidFill>
                <a:latin typeface="Cambria" charset="0"/>
                <a:ea typeface="Cambria" charset="0"/>
                <a:cs typeface="Cambria" charset="0"/>
              </a:rPr>
              <a:t>OpenLMIS Sustainability Update</a:t>
            </a:r>
          </a:p>
        </p:txBody>
      </p:sp>
      <p:pic>
        <p:nvPicPr>
          <p:cNvPr id="8" name="Picture 7"/>
          <p:cNvPicPr>
            <a:picLocks noChangeAspect="1"/>
          </p:cNvPicPr>
          <p:nvPr/>
        </p:nvPicPr>
        <p:blipFill>
          <a:blip r:embed="rId4"/>
          <a:stretch>
            <a:fillRect/>
          </a:stretch>
        </p:blipFill>
        <p:spPr>
          <a:xfrm>
            <a:off x="4695791" y="1646815"/>
            <a:ext cx="2812840" cy="2812840"/>
          </a:xfrm>
          <a:prstGeom prst="rect">
            <a:avLst/>
          </a:prstGeom>
        </p:spPr>
      </p:pic>
      <p:sp>
        <p:nvSpPr>
          <p:cNvPr id="13" name="Subtitle 2"/>
          <p:cNvSpPr txBox="1">
            <a:spLocks/>
          </p:cNvSpPr>
          <p:nvPr/>
        </p:nvSpPr>
        <p:spPr>
          <a:xfrm>
            <a:off x="2641861" y="5308293"/>
            <a:ext cx="6908276" cy="33527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1600" b="1" spc="300" dirty="0">
                <a:solidFill>
                  <a:schemeClr val="accent3"/>
                </a:solidFill>
                <a:latin typeface="Calibri" charset="0"/>
                <a:ea typeface="Calibri" charset="0"/>
                <a:cs typeface="Calibri" charset="0"/>
              </a:rPr>
              <a:t>July 9, 2019</a:t>
            </a:r>
          </a:p>
        </p:txBody>
      </p:sp>
      <p:pic>
        <p:nvPicPr>
          <p:cNvPr id="14" name="Picture 13">
            <a:extLst>
              <a:ext uri="{FF2B5EF4-FFF2-40B4-BE49-F238E27FC236}">
                <a16:creationId xmlns:a16="http://schemas.microsoft.com/office/drawing/2014/main" id="{0D0B460A-C92E-B04B-A451-9362BDCE0851}"/>
              </a:ext>
            </a:extLst>
          </p:cNvPr>
          <p:cNvPicPr>
            <a:picLocks noChangeAspect="1"/>
          </p:cNvPicPr>
          <p:nvPr/>
        </p:nvPicPr>
        <p:blipFill>
          <a:blip r:embed="rId5"/>
          <a:stretch>
            <a:fillRect/>
          </a:stretch>
        </p:blipFill>
        <p:spPr>
          <a:xfrm>
            <a:off x="4741259" y="6136055"/>
            <a:ext cx="2709483" cy="516639"/>
          </a:xfrm>
          <a:prstGeom prst="rect">
            <a:avLst/>
          </a:prstGeom>
        </p:spPr>
      </p:pic>
    </p:spTree>
    <p:extLst>
      <p:ext uri="{BB962C8B-B14F-4D97-AF65-F5344CB8AC3E}">
        <p14:creationId xmlns:p14="http://schemas.microsoft.com/office/powerpoint/2010/main" val="24472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Shape 1325"/>
          <p:cNvSpPr txBox="1">
            <a:spLocks noGrp="1"/>
          </p:cNvSpPr>
          <p:nvPr>
            <p:ph type="title"/>
          </p:nvPr>
        </p:nvSpPr>
        <p:spPr>
          <a:xfrm>
            <a:off x="0" y="0"/>
            <a:ext cx="3437623" cy="6858000"/>
          </a:xfrm>
          <a:prstGeom prst="rect">
            <a:avLst/>
          </a:prstGeom>
          <a:solidFill>
            <a:schemeClr val="bg2"/>
          </a:solidFill>
          <a:ln>
            <a:noFill/>
          </a:ln>
        </p:spPr>
        <p:txBody>
          <a:bodyPr wrap="square" lIns="91425" tIns="45700" rIns="91425" bIns="45700" anchor="ctr" anchorCtr="0">
            <a:noAutofit/>
          </a:bodyPr>
          <a:lstStyle/>
          <a:p>
            <a:pPr marL="0" marR="0" lvl="0" indent="-342900" algn="ctr" rtl="0">
              <a:spcBef>
                <a:spcPts val="0"/>
              </a:spcBef>
              <a:buClr>
                <a:schemeClr val="dk1"/>
              </a:buClr>
              <a:buSzPct val="100000"/>
              <a:buFont typeface="Calibri"/>
              <a:buNone/>
            </a:pPr>
            <a:r>
              <a:rPr lang="en-US" sz="5400" b="0" i="0" u="none" strike="noStrike" cap="none">
                <a:latin typeface="Cambria" charset="0"/>
                <a:ea typeface="Cambria" charset="0"/>
                <a:cs typeface="Cambria" charset="0"/>
                <a:sym typeface="Calibri"/>
              </a:rPr>
              <a:t>Agenda</a:t>
            </a:r>
          </a:p>
        </p:txBody>
      </p:sp>
      <p:sp>
        <p:nvSpPr>
          <p:cNvPr id="6" name="Rectangle 5">
            <a:extLst>
              <a:ext uri="{FF2B5EF4-FFF2-40B4-BE49-F238E27FC236}">
                <a16:creationId xmlns:a16="http://schemas.microsoft.com/office/drawing/2014/main" id="{ECDFA5F6-BEAD-4ACB-BD54-68C37CFC7AAE}"/>
              </a:ext>
            </a:extLst>
          </p:cNvPr>
          <p:cNvSpPr/>
          <p:nvPr/>
        </p:nvSpPr>
        <p:spPr>
          <a:xfrm>
            <a:off x="3339548" y="0"/>
            <a:ext cx="892225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C33C70-698E-49B6-9F40-DF2ECD3BC725}"/>
              </a:ext>
            </a:extLst>
          </p:cNvPr>
          <p:cNvSpPr txBox="1"/>
          <p:nvPr/>
        </p:nvSpPr>
        <p:spPr>
          <a:xfrm>
            <a:off x="4273823" y="2560100"/>
            <a:ext cx="7053702" cy="1846659"/>
          </a:xfrm>
          <a:prstGeom prst="rect">
            <a:avLst/>
          </a:prstGeom>
          <a:noFill/>
        </p:spPr>
        <p:txBody>
          <a:bodyPr wrap="square" rtlCol="0" anchor="t">
            <a:spAutoFit/>
          </a:bodyPr>
          <a:lstStyle/>
          <a:p>
            <a:pPr marL="630238" indent="-630238">
              <a:spcAft>
                <a:spcPts val="1800"/>
              </a:spcAft>
              <a:buFont typeface="Wingdings" panose="05000000000000000000" pitchFamily="2" charset="2"/>
              <a:buChar char="q"/>
              <a:tabLst>
                <a:tab pos="2624138" algn="r"/>
                <a:tab pos="3140075" algn="l"/>
              </a:tabLst>
            </a:pPr>
            <a:r>
              <a:rPr lang="en-US" sz="2800" dirty="0">
                <a:solidFill>
                  <a:schemeClr val="bg1"/>
                </a:solidFill>
                <a:latin typeface="Calibri" panose="020F0502020204030204" pitchFamily="34" charset="0"/>
                <a:cs typeface="Calibri" panose="020F0502020204030204" pitchFamily="34" charset="0"/>
              </a:rPr>
              <a:t>Workshop Recap</a:t>
            </a:r>
          </a:p>
          <a:p>
            <a:pPr marL="630238" indent="-630238">
              <a:spcAft>
                <a:spcPts val="1800"/>
              </a:spcAft>
              <a:buFont typeface="Wingdings" panose="05000000000000000000" pitchFamily="2" charset="2"/>
              <a:buChar char="q"/>
              <a:tabLst>
                <a:tab pos="2624138" algn="r"/>
                <a:tab pos="3140075" algn="l"/>
              </a:tabLst>
            </a:pPr>
            <a:r>
              <a:rPr lang="en-US" sz="2800" dirty="0">
                <a:solidFill>
                  <a:schemeClr val="bg1"/>
                </a:solidFill>
                <a:latin typeface="Calibri" panose="020F0502020204030204" pitchFamily="34" charset="0"/>
                <a:cs typeface="Calibri" panose="020F0502020204030204" pitchFamily="34" charset="0"/>
              </a:rPr>
              <a:t>Structural Pathways</a:t>
            </a:r>
          </a:p>
          <a:p>
            <a:pPr marL="630238" indent="-630238">
              <a:spcAft>
                <a:spcPts val="1800"/>
              </a:spcAft>
              <a:buFont typeface="Wingdings" panose="05000000000000000000" pitchFamily="2" charset="2"/>
              <a:buChar char="q"/>
              <a:tabLst>
                <a:tab pos="2624138" algn="r"/>
                <a:tab pos="3140075" algn="l"/>
              </a:tabLst>
            </a:pPr>
            <a:r>
              <a:rPr lang="en-US" sz="2800" dirty="0">
                <a:solidFill>
                  <a:schemeClr val="bg1"/>
                </a:solidFill>
                <a:latin typeface="Calibri" panose="020F0502020204030204" pitchFamily="34" charset="0"/>
                <a:cs typeface="Calibri" panose="020F0502020204030204" pitchFamily="34" charset="0"/>
              </a:rPr>
              <a:t>Next Steps</a:t>
            </a:r>
          </a:p>
        </p:txBody>
      </p:sp>
    </p:spTree>
    <p:extLst>
      <p:ext uri="{BB962C8B-B14F-4D97-AF65-F5344CB8AC3E}">
        <p14:creationId xmlns:p14="http://schemas.microsoft.com/office/powerpoint/2010/main" val="416201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A27D-D502-8D4F-B9BE-E03A92E5B15F}"/>
              </a:ext>
            </a:extLst>
          </p:cNvPr>
          <p:cNvSpPr>
            <a:spLocks noGrp="1"/>
          </p:cNvSpPr>
          <p:nvPr>
            <p:ph type="title"/>
          </p:nvPr>
        </p:nvSpPr>
        <p:spPr/>
        <p:txBody>
          <a:bodyPr/>
          <a:lstStyle/>
          <a:p>
            <a:r>
              <a:rPr lang="en-US" dirty="0"/>
              <a:t>Workshop Recap</a:t>
            </a:r>
          </a:p>
        </p:txBody>
      </p:sp>
      <p:sp>
        <p:nvSpPr>
          <p:cNvPr id="4" name="Content Placeholder 3">
            <a:extLst>
              <a:ext uri="{FF2B5EF4-FFF2-40B4-BE49-F238E27FC236}">
                <a16:creationId xmlns:a16="http://schemas.microsoft.com/office/drawing/2014/main" id="{7FE0A826-B37E-CE44-B414-2DE0FC409F06}"/>
              </a:ext>
            </a:extLst>
          </p:cNvPr>
          <p:cNvSpPr>
            <a:spLocks noGrp="1"/>
          </p:cNvSpPr>
          <p:nvPr>
            <p:ph idx="1"/>
          </p:nvPr>
        </p:nvSpPr>
        <p:spPr>
          <a:xfrm>
            <a:off x="867227" y="1862347"/>
            <a:ext cx="5004935" cy="4630528"/>
          </a:xfrm>
        </p:spPr>
        <p:txBody>
          <a:bodyPr>
            <a:noAutofit/>
          </a:bodyPr>
          <a:lstStyle/>
          <a:p>
            <a:pPr marL="0" indent="0">
              <a:buNone/>
            </a:pPr>
            <a:r>
              <a:rPr lang="en-US" b="1" dirty="0">
                <a:solidFill>
                  <a:schemeClr val="accent3"/>
                </a:solidFill>
              </a:rPr>
              <a:t>Logistics:</a:t>
            </a:r>
          </a:p>
          <a:p>
            <a:r>
              <a:rPr lang="en-US" dirty="0"/>
              <a:t>June 25 &amp; 26</a:t>
            </a:r>
          </a:p>
          <a:p>
            <a:r>
              <a:rPr lang="en-US" dirty="0"/>
              <a:t>8:30 am to 5:00 pm</a:t>
            </a:r>
          </a:p>
          <a:p>
            <a:r>
              <a:rPr lang="en-US" dirty="0"/>
              <a:t>Washington, DC – PATH Office</a:t>
            </a:r>
          </a:p>
          <a:p>
            <a:pPr marL="0" indent="0">
              <a:buNone/>
            </a:pPr>
            <a:endParaRPr lang="en-US" dirty="0"/>
          </a:p>
          <a:p>
            <a:pPr marL="0" indent="0">
              <a:buNone/>
            </a:pPr>
            <a:r>
              <a:rPr lang="en-US" b="1" dirty="0">
                <a:solidFill>
                  <a:schemeClr val="accent3"/>
                </a:solidFill>
              </a:rPr>
              <a:t>What Was Covered:</a:t>
            </a:r>
            <a:endParaRPr lang="en-US" dirty="0"/>
          </a:p>
          <a:p>
            <a:r>
              <a:rPr lang="en-US" dirty="0"/>
              <a:t>Project Overview</a:t>
            </a:r>
          </a:p>
          <a:p>
            <a:r>
              <a:rPr lang="en-US" dirty="0"/>
              <a:t>Presentation of Segmentation Research</a:t>
            </a:r>
          </a:p>
          <a:p>
            <a:r>
              <a:rPr lang="en-US" dirty="0"/>
              <a:t>5 Structural Pathways for OpenLMIS</a:t>
            </a:r>
          </a:p>
          <a:p>
            <a:r>
              <a:rPr lang="en-US" dirty="0"/>
              <a:t>Parameters of an Independent Entity</a:t>
            </a:r>
          </a:p>
          <a:p>
            <a:r>
              <a:rPr lang="en-US" dirty="0"/>
              <a:t>Other Digital Global Goods (DIAL)</a:t>
            </a:r>
          </a:p>
          <a:p>
            <a:r>
              <a:rPr lang="en-US" dirty="0"/>
              <a:t>Pricing &amp; Revenue Models</a:t>
            </a:r>
          </a:p>
          <a:p>
            <a:r>
              <a:rPr lang="en-US" dirty="0"/>
              <a:t>Group Discussion &amp; Evaluation of Models</a:t>
            </a:r>
          </a:p>
          <a:p>
            <a:endParaRPr lang="en-US" dirty="0"/>
          </a:p>
        </p:txBody>
      </p:sp>
      <p:sp>
        <p:nvSpPr>
          <p:cNvPr id="3" name="Slide Number Placeholder 2">
            <a:extLst>
              <a:ext uri="{FF2B5EF4-FFF2-40B4-BE49-F238E27FC236}">
                <a16:creationId xmlns:a16="http://schemas.microsoft.com/office/drawing/2014/main" id="{73824611-8B84-8F4C-85B0-7D823250FB65}"/>
              </a:ext>
            </a:extLst>
          </p:cNvPr>
          <p:cNvSpPr>
            <a:spLocks noGrp="1"/>
          </p:cNvSpPr>
          <p:nvPr>
            <p:ph type="sldNum" sz="quarter" idx="12"/>
          </p:nvPr>
        </p:nvSpPr>
        <p:spPr/>
        <p:txBody>
          <a:bodyPr/>
          <a:lstStyle/>
          <a:p>
            <a:fld id="{94403FEC-FFF6-7D40-9A7D-8845F2C542DC}" type="slidenum">
              <a:rPr lang="en-US" smtClean="0"/>
              <a:t>3</a:t>
            </a:fld>
            <a:endParaRPr lang="en-US"/>
          </a:p>
        </p:txBody>
      </p:sp>
      <p:pic>
        <p:nvPicPr>
          <p:cNvPr id="10" name="Picture 9">
            <a:extLst>
              <a:ext uri="{FF2B5EF4-FFF2-40B4-BE49-F238E27FC236}">
                <a16:creationId xmlns:a16="http://schemas.microsoft.com/office/drawing/2014/main" id="{7C3E6A0C-22A6-524C-9D4B-5E6FD1AF9674}"/>
              </a:ext>
            </a:extLst>
          </p:cNvPr>
          <p:cNvPicPr>
            <a:picLocks noChangeAspect="1"/>
          </p:cNvPicPr>
          <p:nvPr/>
        </p:nvPicPr>
        <p:blipFill rotWithShape="1">
          <a:blip r:embed="rId3"/>
          <a:srcRect t="24044" b="30366"/>
          <a:stretch/>
        </p:blipFill>
        <p:spPr>
          <a:xfrm>
            <a:off x="9508169" y="2566273"/>
            <a:ext cx="1753044" cy="799214"/>
          </a:xfrm>
          <a:prstGeom prst="rect">
            <a:avLst/>
          </a:prstGeom>
        </p:spPr>
      </p:pic>
      <p:pic>
        <p:nvPicPr>
          <p:cNvPr id="12" name="Shape 136" descr="USAID.png">
            <a:extLst>
              <a:ext uri="{FF2B5EF4-FFF2-40B4-BE49-F238E27FC236}">
                <a16:creationId xmlns:a16="http://schemas.microsoft.com/office/drawing/2014/main" id="{A0FDC7B5-FE88-FE47-A42B-6246A0D9D718}"/>
              </a:ext>
            </a:extLst>
          </p:cNvPr>
          <p:cNvPicPr preferRelativeResize="0"/>
          <p:nvPr/>
        </p:nvPicPr>
        <p:blipFill rotWithShape="1">
          <a:blip r:embed="rId4">
            <a:alphaModFix/>
          </a:blip>
          <a:srcRect/>
          <a:stretch/>
        </p:blipFill>
        <p:spPr>
          <a:xfrm>
            <a:off x="5648470" y="2621556"/>
            <a:ext cx="2442568" cy="723278"/>
          </a:xfrm>
          <a:prstGeom prst="rect">
            <a:avLst/>
          </a:prstGeom>
          <a:noFill/>
          <a:ln>
            <a:noFill/>
          </a:ln>
        </p:spPr>
      </p:pic>
      <p:pic>
        <p:nvPicPr>
          <p:cNvPr id="13" name="Shape 137" descr="Bill &amp; Melinda Gates Foundation.png">
            <a:extLst>
              <a:ext uri="{FF2B5EF4-FFF2-40B4-BE49-F238E27FC236}">
                <a16:creationId xmlns:a16="http://schemas.microsoft.com/office/drawing/2014/main" id="{B4D4AF43-6DAF-E141-99E5-10A41BC36DA8}"/>
              </a:ext>
            </a:extLst>
          </p:cNvPr>
          <p:cNvPicPr preferRelativeResize="0"/>
          <p:nvPr/>
        </p:nvPicPr>
        <p:blipFill rotWithShape="1">
          <a:blip r:embed="rId5">
            <a:alphaModFix/>
          </a:blip>
          <a:srcRect/>
          <a:stretch/>
        </p:blipFill>
        <p:spPr>
          <a:xfrm>
            <a:off x="5505899" y="1892284"/>
            <a:ext cx="2543897" cy="535883"/>
          </a:xfrm>
          <a:prstGeom prst="rect">
            <a:avLst/>
          </a:prstGeom>
          <a:noFill/>
          <a:ln>
            <a:noFill/>
          </a:ln>
        </p:spPr>
      </p:pic>
      <p:pic>
        <p:nvPicPr>
          <p:cNvPr id="14" name="Picture 13">
            <a:extLst>
              <a:ext uri="{FF2B5EF4-FFF2-40B4-BE49-F238E27FC236}">
                <a16:creationId xmlns:a16="http://schemas.microsoft.com/office/drawing/2014/main" id="{BBD6CF2A-86FF-C546-86AE-0E70DB63C481}"/>
              </a:ext>
            </a:extLst>
          </p:cNvPr>
          <p:cNvPicPr>
            <a:picLocks noChangeAspect="1"/>
          </p:cNvPicPr>
          <p:nvPr/>
        </p:nvPicPr>
        <p:blipFill rotWithShape="1">
          <a:blip r:embed="rId6"/>
          <a:srcRect l="11185" t="10817" r="12124" b="12355"/>
          <a:stretch/>
        </p:blipFill>
        <p:spPr>
          <a:xfrm>
            <a:off x="8376489" y="3411782"/>
            <a:ext cx="989965" cy="991734"/>
          </a:xfrm>
          <a:prstGeom prst="rect">
            <a:avLst/>
          </a:prstGeom>
        </p:spPr>
      </p:pic>
      <p:pic>
        <p:nvPicPr>
          <p:cNvPr id="15" name="Shape 139" descr="John Snow, Inc..png">
            <a:extLst>
              <a:ext uri="{FF2B5EF4-FFF2-40B4-BE49-F238E27FC236}">
                <a16:creationId xmlns:a16="http://schemas.microsoft.com/office/drawing/2014/main" id="{FBED111C-216B-3F49-B2BC-E8175D02AD07}"/>
              </a:ext>
            </a:extLst>
          </p:cNvPr>
          <p:cNvPicPr preferRelativeResize="0"/>
          <p:nvPr/>
        </p:nvPicPr>
        <p:blipFill rotWithShape="1">
          <a:blip r:embed="rId7">
            <a:alphaModFix/>
          </a:blip>
          <a:srcRect/>
          <a:stretch/>
        </p:blipFill>
        <p:spPr>
          <a:xfrm>
            <a:off x="8376489" y="2524886"/>
            <a:ext cx="868780" cy="600386"/>
          </a:xfrm>
          <a:prstGeom prst="rect">
            <a:avLst/>
          </a:prstGeom>
          <a:noFill/>
          <a:ln>
            <a:noFill/>
          </a:ln>
        </p:spPr>
      </p:pic>
      <p:pic>
        <p:nvPicPr>
          <p:cNvPr id="16" name="Shape 141" descr="VillageReachLOGO MAIN PNG.png">
            <a:extLst>
              <a:ext uri="{FF2B5EF4-FFF2-40B4-BE49-F238E27FC236}">
                <a16:creationId xmlns:a16="http://schemas.microsoft.com/office/drawing/2014/main" id="{FCE69FAB-A8C1-FD49-80E2-D013AC8C84AC}"/>
              </a:ext>
            </a:extLst>
          </p:cNvPr>
          <p:cNvPicPr preferRelativeResize="0"/>
          <p:nvPr/>
        </p:nvPicPr>
        <p:blipFill rotWithShape="1">
          <a:blip r:embed="rId8">
            <a:alphaModFix/>
          </a:blip>
          <a:srcRect/>
          <a:stretch/>
        </p:blipFill>
        <p:spPr>
          <a:xfrm>
            <a:off x="8091038" y="1725770"/>
            <a:ext cx="3576959" cy="723278"/>
          </a:xfrm>
          <a:prstGeom prst="rect">
            <a:avLst/>
          </a:prstGeom>
          <a:noFill/>
          <a:ln>
            <a:noFill/>
          </a:ln>
        </p:spPr>
      </p:pic>
      <p:pic>
        <p:nvPicPr>
          <p:cNvPr id="17" name="Shape 140" descr="CHAI.png">
            <a:extLst>
              <a:ext uri="{FF2B5EF4-FFF2-40B4-BE49-F238E27FC236}">
                <a16:creationId xmlns:a16="http://schemas.microsoft.com/office/drawing/2014/main" id="{20E04050-D78D-814B-8E82-DFB46660EC0D}"/>
              </a:ext>
            </a:extLst>
          </p:cNvPr>
          <p:cNvPicPr preferRelativeResize="0"/>
          <p:nvPr/>
        </p:nvPicPr>
        <p:blipFill rotWithShape="1">
          <a:blip r:embed="rId9">
            <a:alphaModFix/>
          </a:blip>
          <a:srcRect/>
          <a:stretch/>
        </p:blipFill>
        <p:spPr>
          <a:xfrm>
            <a:off x="9571729" y="3565019"/>
            <a:ext cx="1753044" cy="882443"/>
          </a:xfrm>
          <a:prstGeom prst="rect">
            <a:avLst/>
          </a:prstGeom>
          <a:noFill/>
          <a:ln>
            <a:noFill/>
          </a:ln>
        </p:spPr>
      </p:pic>
      <p:sp>
        <p:nvSpPr>
          <p:cNvPr id="18" name="Content Placeholder 3">
            <a:extLst>
              <a:ext uri="{FF2B5EF4-FFF2-40B4-BE49-F238E27FC236}">
                <a16:creationId xmlns:a16="http://schemas.microsoft.com/office/drawing/2014/main" id="{63CEA0C8-2152-BB40-853E-6A07A25FB4E8}"/>
              </a:ext>
            </a:extLst>
          </p:cNvPr>
          <p:cNvSpPr txBox="1">
            <a:spLocks/>
          </p:cNvSpPr>
          <p:nvPr/>
        </p:nvSpPr>
        <p:spPr>
          <a:xfrm>
            <a:off x="6285742" y="5164064"/>
            <a:ext cx="5004935" cy="132881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b="1" dirty="0">
                <a:solidFill>
                  <a:schemeClr val="accent3"/>
                </a:solidFill>
              </a:rPr>
              <a:t>Materials &amp; Detailed Notes:</a:t>
            </a:r>
          </a:p>
          <a:p>
            <a:r>
              <a:rPr lang="en-US" dirty="0"/>
              <a:t>OpenLMIS Wiki &gt; Community &gt; Governance Committee &gt; Sustainability Discussion &gt; Business Modeling Workshop</a:t>
            </a:r>
          </a:p>
        </p:txBody>
      </p:sp>
    </p:spTree>
    <p:extLst>
      <p:ext uri="{BB962C8B-B14F-4D97-AF65-F5344CB8AC3E}">
        <p14:creationId xmlns:p14="http://schemas.microsoft.com/office/powerpoint/2010/main" val="399475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8228DE-A722-7F4A-8F88-B23CBEE0F2EE}"/>
              </a:ext>
            </a:extLst>
          </p:cNvPr>
          <p:cNvSpPr/>
          <p:nvPr/>
        </p:nvSpPr>
        <p:spPr>
          <a:xfrm>
            <a:off x="6391036" y="1873344"/>
            <a:ext cx="4513678" cy="419476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3"/>
            </a:pPr>
            <a:endParaRPr lang="en-US"/>
          </a:p>
          <a:p>
            <a:pPr marL="342900" indent="-342900" algn="ctr">
              <a:buFont typeface="+mj-lt"/>
              <a:buAutoNum type="arabicPeriod" startAt="3"/>
            </a:pPr>
            <a:endParaRPr lang="en-US"/>
          </a:p>
        </p:txBody>
      </p:sp>
      <p:sp>
        <p:nvSpPr>
          <p:cNvPr id="2" name="Title 1">
            <a:extLst>
              <a:ext uri="{FF2B5EF4-FFF2-40B4-BE49-F238E27FC236}">
                <a16:creationId xmlns:a16="http://schemas.microsoft.com/office/drawing/2014/main" id="{B1FB0611-D1A6-CC4D-9455-AAB258AF1B09}"/>
              </a:ext>
            </a:extLst>
          </p:cNvPr>
          <p:cNvSpPr>
            <a:spLocks noGrp="1"/>
          </p:cNvSpPr>
          <p:nvPr>
            <p:ph type="title"/>
          </p:nvPr>
        </p:nvSpPr>
        <p:spPr/>
        <p:txBody>
          <a:bodyPr/>
          <a:lstStyle/>
          <a:p>
            <a:r>
              <a:rPr lang="en-US"/>
              <a:t>Structural Pathways</a:t>
            </a:r>
          </a:p>
        </p:txBody>
      </p:sp>
      <p:cxnSp>
        <p:nvCxnSpPr>
          <p:cNvPr id="4" name="Straight Connector 3">
            <a:extLst>
              <a:ext uri="{FF2B5EF4-FFF2-40B4-BE49-F238E27FC236}">
                <a16:creationId xmlns:a16="http://schemas.microsoft.com/office/drawing/2014/main" id="{7FE09E28-2103-8841-A4F0-5A31E7E03468}"/>
              </a:ext>
            </a:extLst>
          </p:cNvPr>
          <p:cNvCxnSpPr>
            <a:cxnSpLocks/>
          </p:cNvCxnSpPr>
          <p:nvPr/>
        </p:nvCxnSpPr>
        <p:spPr>
          <a:xfrm>
            <a:off x="8647875" y="1882693"/>
            <a:ext cx="0" cy="4129516"/>
          </a:xfrm>
          <a:prstGeom prst="line">
            <a:avLst/>
          </a:prstGeom>
          <a:ln w="38100">
            <a:solidFill>
              <a:srgbClr val="2E2268"/>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96B6054-465E-1442-BEA1-3832DDC6BBCB}"/>
              </a:ext>
            </a:extLst>
          </p:cNvPr>
          <p:cNvCxnSpPr>
            <a:cxnSpLocks/>
          </p:cNvCxnSpPr>
          <p:nvPr/>
        </p:nvCxnSpPr>
        <p:spPr>
          <a:xfrm flipH="1">
            <a:off x="6457887" y="3944999"/>
            <a:ext cx="4379976" cy="0"/>
          </a:xfrm>
          <a:prstGeom prst="line">
            <a:avLst/>
          </a:prstGeom>
          <a:ln w="38100">
            <a:solidFill>
              <a:srgbClr val="2E2268"/>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AA65EC3-90FA-114A-8E62-749FE38D0BE1}"/>
              </a:ext>
            </a:extLst>
          </p:cNvPr>
          <p:cNvSpPr txBox="1"/>
          <p:nvPr/>
        </p:nvSpPr>
        <p:spPr>
          <a:xfrm>
            <a:off x="867227" y="1656861"/>
            <a:ext cx="4933738" cy="5355312"/>
          </a:xfrm>
          <a:prstGeom prst="rect">
            <a:avLst/>
          </a:prstGeom>
          <a:noFill/>
        </p:spPr>
        <p:txBody>
          <a:bodyPr wrap="square" rtlCol="0">
            <a:spAutoFit/>
          </a:bodyPr>
          <a:lstStyle/>
          <a:p>
            <a:pPr marL="342900" indent="-342900">
              <a:buFont typeface="+mj-lt"/>
              <a:buAutoNum type="arabicPeriod"/>
            </a:pPr>
            <a:r>
              <a:rPr lang="en-US" sz="1600" b="1">
                <a:solidFill>
                  <a:srgbClr val="2E2268"/>
                </a:solidFill>
              </a:rPr>
              <a:t>Release</a:t>
            </a:r>
          </a:p>
          <a:p>
            <a:pPr marL="347663" lvl="1"/>
            <a:r>
              <a:rPr lang="en-US" sz="1400" i="1">
                <a:solidFill>
                  <a:srgbClr val="4F8E97"/>
                </a:solidFill>
              </a:rPr>
              <a:t>Relax IP rules so anyone can use the OpenLMIS code, but do not choose or fund any other option.</a:t>
            </a:r>
          </a:p>
          <a:p>
            <a:pPr marL="347663" lvl="1"/>
            <a:endParaRPr lang="en-US" sz="1600" b="1">
              <a:solidFill>
                <a:srgbClr val="2E2268"/>
              </a:solidFill>
            </a:endParaRPr>
          </a:p>
          <a:p>
            <a:pPr marL="342900" indent="-342900">
              <a:buFont typeface="+mj-lt"/>
              <a:buAutoNum type="arabicPeriod"/>
            </a:pPr>
            <a:r>
              <a:rPr lang="en-US" sz="1600" b="1">
                <a:solidFill>
                  <a:srgbClr val="2E2268"/>
                </a:solidFill>
              </a:rPr>
              <a:t>Handover</a:t>
            </a:r>
          </a:p>
          <a:p>
            <a:pPr marL="347663" lvl="1"/>
            <a:r>
              <a:rPr lang="en-US" sz="1400" i="1">
                <a:solidFill>
                  <a:srgbClr val="4F8E97"/>
                </a:solidFill>
              </a:rPr>
              <a:t>Coordinate an acquisition-style “sell” of OpenLMIS to an interested third party.</a:t>
            </a:r>
          </a:p>
          <a:p>
            <a:pPr marL="342900" indent="-342900">
              <a:buFont typeface="+mj-lt"/>
              <a:buAutoNum type="arabicPeriod"/>
            </a:pPr>
            <a:endParaRPr lang="en-US" sz="1600" b="1">
              <a:solidFill>
                <a:srgbClr val="2E2268"/>
              </a:solidFill>
            </a:endParaRPr>
          </a:p>
          <a:p>
            <a:pPr marL="342900" indent="-342900">
              <a:buFont typeface="+mj-lt"/>
              <a:buAutoNum type="arabicPeriod"/>
            </a:pPr>
            <a:r>
              <a:rPr lang="en-US" sz="1600" b="1">
                <a:solidFill>
                  <a:srgbClr val="2E2268"/>
                </a:solidFill>
              </a:rPr>
              <a:t>Partner</a:t>
            </a:r>
          </a:p>
          <a:p>
            <a:pPr marL="347663" lvl="1"/>
            <a:r>
              <a:rPr lang="en-US" sz="1400" i="1">
                <a:solidFill>
                  <a:srgbClr val="4F8E97"/>
                </a:solidFill>
              </a:rPr>
              <a:t>Lean on the mandate of other organizations and nest OpenLMIS within their structure.</a:t>
            </a:r>
          </a:p>
          <a:p>
            <a:pPr marL="342900" indent="-342900">
              <a:buFont typeface="+mj-lt"/>
              <a:buAutoNum type="arabicPeriod"/>
            </a:pPr>
            <a:endParaRPr lang="en-US" sz="1600" b="1">
              <a:solidFill>
                <a:srgbClr val="2E2268"/>
              </a:solidFill>
            </a:endParaRPr>
          </a:p>
          <a:p>
            <a:pPr marL="342900" indent="-342900">
              <a:buFont typeface="+mj-lt"/>
              <a:buAutoNum type="arabicPeriod"/>
            </a:pPr>
            <a:r>
              <a:rPr lang="en-US" sz="1600" b="1">
                <a:solidFill>
                  <a:srgbClr val="2E2268"/>
                </a:solidFill>
              </a:rPr>
              <a:t>OpenLMIS Inc.</a:t>
            </a:r>
          </a:p>
          <a:p>
            <a:pPr marL="347663" lvl="1"/>
            <a:r>
              <a:rPr lang="en-US" sz="1400" i="1">
                <a:solidFill>
                  <a:srgbClr val="4F8E97"/>
                </a:solidFill>
              </a:rPr>
              <a:t>Create an independent entity where OpenLMIS is able to continue its operations and pursue additional revenue generating-mechanisms.</a:t>
            </a:r>
          </a:p>
          <a:p>
            <a:pPr marL="342900" indent="-342900">
              <a:buFont typeface="+mj-lt"/>
              <a:buAutoNum type="arabicPeriod"/>
            </a:pPr>
            <a:endParaRPr lang="en-US" sz="1600" b="1">
              <a:solidFill>
                <a:srgbClr val="2E2268"/>
              </a:solidFill>
            </a:endParaRPr>
          </a:p>
          <a:p>
            <a:pPr marL="342900" indent="-342900">
              <a:buFont typeface="+mj-lt"/>
              <a:buAutoNum type="arabicPeriod"/>
            </a:pPr>
            <a:r>
              <a:rPr lang="en-US" sz="1600" b="1">
                <a:solidFill>
                  <a:srgbClr val="2E2268"/>
                </a:solidFill>
              </a:rPr>
              <a:t>Global Goods Incubator</a:t>
            </a:r>
          </a:p>
          <a:p>
            <a:pPr marL="347663" lvl="1"/>
            <a:r>
              <a:rPr lang="en-US" sz="1400" i="1">
                <a:solidFill>
                  <a:srgbClr val="4F8E97"/>
                </a:solidFill>
              </a:rPr>
              <a:t>Create an independent entity that enables OpenLMIS to continue its operations, pursue new customers and revenue streams, and grows to create efficiencies between many global goods.</a:t>
            </a:r>
          </a:p>
          <a:p>
            <a:pPr marL="342900" indent="-342900">
              <a:buFont typeface="+mj-lt"/>
              <a:buAutoNum type="arabicPeriod"/>
            </a:pPr>
            <a:endParaRPr lang="en-US" sz="1600" b="1">
              <a:solidFill>
                <a:srgbClr val="2E2268"/>
              </a:solidFill>
            </a:endParaRPr>
          </a:p>
        </p:txBody>
      </p:sp>
      <p:sp>
        <p:nvSpPr>
          <p:cNvPr id="11" name="Rectangle 10">
            <a:extLst>
              <a:ext uri="{FF2B5EF4-FFF2-40B4-BE49-F238E27FC236}">
                <a16:creationId xmlns:a16="http://schemas.microsoft.com/office/drawing/2014/main" id="{82753985-4F62-9A43-A9D9-1715BE6052CA}"/>
              </a:ext>
            </a:extLst>
          </p:cNvPr>
          <p:cNvSpPr/>
          <p:nvPr/>
        </p:nvSpPr>
        <p:spPr>
          <a:xfrm>
            <a:off x="6534335" y="5545502"/>
            <a:ext cx="842538" cy="276999"/>
          </a:xfrm>
          <a:prstGeom prst="rect">
            <a:avLst/>
          </a:prstGeom>
          <a:solidFill>
            <a:schemeClr val="accent4">
              <a:lumMod val="40000"/>
              <a:lumOff val="60000"/>
            </a:schemeClr>
          </a:solidFill>
        </p:spPr>
        <p:txBody>
          <a:bodyPr wrap="none" lIns="45720" rIns="45720">
            <a:spAutoFit/>
          </a:bodyPr>
          <a:lstStyle/>
          <a:p>
            <a:pPr algn="ctr"/>
            <a:r>
              <a:rPr lang="en-US" sz="1200" b="1">
                <a:solidFill>
                  <a:srgbClr val="2E2268"/>
                </a:solidFill>
              </a:rPr>
              <a:t>1. Release</a:t>
            </a:r>
            <a:endParaRPr lang="en-US" sz="1200">
              <a:solidFill>
                <a:srgbClr val="2E2268"/>
              </a:solidFill>
            </a:endParaRPr>
          </a:p>
        </p:txBody>
      </p:sp>
      <p:sp>
        <p:nvSpPr>
          <p:cNvPr id="12" name="Rectangle 11">
            <a:extLst>
              <a:ext uri="{FF2B5EF4-FFF2-40B4-BE49-F238E27FC236}">
                <a16:creationId xmlns:a16="http://schemas.microsoft.com/office/drawing/2014/main" id="{534A4005-9D4C-764B-8FE6-AEC0043D3264}"/>
              </a:ext>
            </a:extLst>
          </p:cNvPr>
          <p:cNvSpPr/>
          <p:nvPr/>
        </p:nvSpPr>
        <p:spPr>
          <a:xfrm>
            <a:off x="7484516" y="5086248"/>
            <a:ext cx="972381" cy="276999"/>
          </a:xfrm>
          <a:prstGeom prst="rect">
            <a:avLst/>
          </a:prstGeom>
          <a:solidFill>
            <a:schemeClr val="accent4">
              <a:lumMod val="40000"/>
              <a:lumOff val="60000"/>
            </a:schemeClr>
          </a:solidFill>
        </p:spPr>
        <p:txBody>
          <a:bodyPr wrap="none" lIns="45720" rIns="45720">
            <a:spAutoFit/>
          </a:bodyPr>
          <a:lstStyle/>
          <a:p>
            <a:pPr algn="ctr"/>
            <a:r>
              <a:rPr lang="en-US" sz="1200" b="1">
                <a:solidFill>
                  <a:srgbClr val="2E2268"/>
                </a:solidFill>
              </a:rPr>
              <a:t>2. Handover</a:t>
            </a:r>
            <a:endParaRPr lang="en-US" sz="1200">
              <a:solidFill>
                <a:srgbClr val="2E2268"/>
              </a:solidFill>
            </a:endParaRPr>
          </a:p>
        </p:txBody>
      </p:sp>
      <p:sp>
        <p:nvSpPr>
          <p:cNvPr id="13" name="Rectangle 12">
            <a:extLst>
              <a:ext uri="{FF2B5EF4-FFF2-40B4-BE49-F238E27FC236}">
                <a16:creationId xmlns:a16="http://schemas.microsoft.com/office/drawing/2014/main" id="{F46F993E-4778-7F4F-8FEC-4B8AB319F913}"/>
              </a:ext>
            </a:extLst>
          </p:cNvPr>
          <p:cNvSpPr/>
          <p:nvPr/>
        </p:nvSpPr>
        <p:spPr>
          <a:xfrm>
            <a:off x="8772657" y="4169687"/>
            <a:ext cx="800860" cy="276999"/>
          </a:xfrm>
          <a:prstGeom prst="rect">
            <a:avLst/>
          </a:prstGeom>
          <a:solidFill>
            <a:schemeClr val="accent4">
              <a:lumMod val="40000"/>
              <a:lumOff val="60000"/>
            </a:schemeClr>
          </a:solidFill>
        </p:spPr>
        <p:txBody>
          <a:bodyPr wrap="none" lIns="45720" rIns="45720">
            <a:spAutoFit/>
          </a:bodyPr>
          <a:lstStyle/>
          <a:p>
            <a:pPr algn="ctr"/>
            <a:r>
              <a:rPr lang="en-US" sz="1200" b="1">
                <a:solidFill>
                  <a:srgbClr val="2E2268"/>
                </a:solidFill>
              </a:rPr>
              <a:t>3. Partner</a:t>
            </a:r>
            <a:endParaRPr lang="en-US" sz="1200">
              <a:solidFill>
                <a:srgbClr val="2E2268"/>
              </a:solidFill>
            </a:endParaRPr>
          </a:p>
        </p:txBody>
      </p:sp>
      <p:sp>
        <p:nvSpPr>
          <p:cNvPr id="14" name="Rectangle 13">
            <a:extLst>
              <a:ext uri="{FF2B5EF4-FFF2-40B4-BE49-F238E27FC236}">
                <a16:creationId xmlns:a16="http://schemas.microsoft.com/office/drawing/2014/main" id="{FD4919D5-009D-DE42-A785-4E93C91CA566}"/>
              </a:ext>
            </a:extLst>
          </p:cNvPr>
          <p:cNvSpPr/>
          <p:nvPr/>
        </p:nvSpPr>
        <p:spPr>
          <a:xfrm>
            <a:off x="8729777" y="2065866"/>
            <a:ext cx="1113523" cy="461665"/>
          </a:xfrm>
          <a:prstGeom prst="rect">
            <a:avLst/>
          </a:prstGeom>
          <a:solidFill>
            <a:schemeClr val="accent4">
              <a:lumMod val="40000"/>
              <a:lumOff val="60000"/>
            </a:schemeClr>
          </a:solidFill>
        </p:spPr>
        <p:txBody>
          <a:bodyPr wrap="square" lIns="45720" rIns="45720">
            <a:spAutoFit/>
          </a:bodyPr>
          <a:lstStyle/>
          <a:p>
            <a:pPr algn="ctr"/>
            <a:r>
              <a:rPr lang="en-US" sz="1200" b="1">
                <a:solidFill>
                  <a:srgbClr val="2E2268"/>
                </a:solidFill>
              </a:rPr>
              <a:t>4. OpenLMIS Inc.</a:t>
            </a:r>
          </a:p>
        </p:txBody>
      </p:sp>
      <p:sp>
        <p:nvSpPr>
          <p:cNvPr id="15" name="Rectangle 14">
            <a:extLst>
              <a:ext uri="{FF2B5EF4-FFF2-40B4-BE49-F238E27FC236}">
                <a16:creationId xmlns:a16="http://schemas.microsoft.com/office/drawing/2014/main" id="{862C09C4-1B37-B848-95DF-F7EC7228CFC1}"/>
              </a:ext>
            </a:extLst>
          </p:cNvPr>
          <p:cNvSpPr/>
          <p:nvPr/>
        </p:nvSpPr>
        <p:spPr>
          <a:xfrm>
            <a:off x="9945789" y="1956512"/>
            <a:ext cx="869642" cy="646331"/>
          </a:xfrm>
          <a:prstGeom prst="rect">
            <a:avLst/>
          </a:prstGeom>
          <a:solidFill>
            <a:schemeClr val="accent4">
              <a:lumMod val="40000"/>
              <a:lumOff val="60000"/>
            </a:schemeClr>
          </a:solidFill>
        </p:spPr>
        <p:txBody>
          <a:bodyPr wrap="square" lIns="45720" rIns="45720">
            <a:spAutoFit/>
          </a:bodyPr>
          <a:lstStyle/>
          <a:p>
            <a:pPr algn="ctr"/>
            <a:r>
              <a:rPr lang="en-US" sz="1200" b="1">
                <a:solidFill>
                  <a:srgbClr val="2E2268"/>
                </a:solidFill>
              </a:rPr>
              <a:t>5. Global Goods Incubator</a:t>
            </a:r>
          </a:p>
        </p:txBody>
      </p:sp>
      <p:sp>
        <p:nvSpPr>
          <p:cNvPr id="17" name="Rectangle 16">
            <a:extLst>
              <a:ext uri="{FF2B5EF4-FFF2-40B4-BE49-F238E27FC236}">
                <a16:creationId xmlns:a16="http://schemas.microsoft.com/office/drawing/2014/main" id="{6B200E19-1AAB-5140-AA27-5FA0A1865E3A}"/>
              </a:ext>
            </a:extLst>
          </p:cNvPr>
          <p:cNvSpPr/>
          <p:nvPr/>
        </p:nvSpPr>
        <p:spPr>
          <a:xfrm>
            <a:off x="10867203" y="3672114"/>
            <a:ext cx="1239232" cy="523220"/>
          </a:xfrm>
          <a:prstGeom prst="rect">
            <a:avLst/>
          </a:prstGeom>
        </p:spPr>
        <p:txBody>
          <a:bodyPr wrap="square">
            <a:spAutoFit/>
          </a:bodyPr>
          <a:lstStyle/>
          <a:p>
            <a:r>
              <a:rPr lang="en-US" sz="1400" b="1" i="1">
                <a:solidFill>
                  <a:schemeClr val="accent3"/>
                </a:solidFill>
              </a:rPr>
              <a:t>Cost of Execution</a:t>
            </a:r>
          </a:p>
        </p:txBody>
      </p:sp>
      <p:sp>
        <p:nvSpPr>
          <p:cNvPr id="18" name="Rectangle 17">
            <a:extLst>
              <a:ext uri="{FF2B5EF4-FFF2-40B4-BE49-F238E27FC236}">
                <a16:creationId xmlns:a16="http://schemas.microsoft.com/office/drawing/2014/main" id="{073DCF8A-AB4F-C849-B752-5D246CAA8A06}"/>
              </a:ext>
            </a:extLst>
          </p:cNvPr>
          <p:cNvSpPr/>
          <p:nvPr/>
        </p:nvSpPr>
        <p:spPr>
          <a:xfrm>
            <a:off x="7486902" y="6068113"/>
            <a:ext cx="2302721" cy="307777"/>
          </a:xfrm>
          <a:prstGeom prst="rect">
            <a:avLst/>
          </a:prstGeom>
        </p:spPr>
        <p:txBody>
          <a:bodyPr wrap="square">
            <a:spAutoFit/>
          </a:bodyPr>
          <a:lstStyle/>
          <a:p>
            <a:pPr algn="ctr"/>
            <a:r>
              <a:rPr lang="en-US" sz="1400" b="1" i="1">
                <a:solidFill>
                  <a:schemeClr val="accent3"/>
                </a:solidFill>
              </a:rPr>
              <a:t>Control of Outcome</a:t>
            </a:r>
          </a:p>
        </p:txBody>
      </p:sp>
      <p:sp>
        <p:nvSpPr>
          <p:cNvPr id="19" name="TextBox 18">
            <a:extLst>
              <a:ext uri="{FF2B5EF4-FFF2-40B4-BE49-F238E27FC236}">
                <a16:creationId xmlns:a16="http://schemas.microsoft.com/office/drawing/2014/main" id="{38EAD657-ADD6-214D-ABB6-F21A6ACC4E68}"/>
              </a:ext>
            </a:extLst>
          </p:cNvPr>
          <p:cNvSpPr txBox="1"/>
          <p:nvPr/>
        </p:nvSpPr>
        <p:spPr>
          <a:xfrm>
            <a:off x="6164843" y="1387449"/>
            <a:ext cx="4949705" cy="461665"/>
          </a:xfrm>
          <a:prstGeom prst="rect">
            <a:avLst/>
          </a:prstGeom>
          <a:noFill/>
        </p:spPr>
        <p:txBody>
          <a:bodyPr wrap="square" rtlCol="0">
            <a:spAutoFit/>
          </a:bodyPr>
          <a:lstStyle/>
          <a:p>
            <a:pPr algn="ctr"/>
            <a:r>
              <a:rPr lang="en-US" sz="1200" i="1">
                <a:solidFill>
                  <a:schemeClr val="accent1"/>
                </a:solidFill>
              </a:rPr>
              <a:t>As indicated by the green arrows, hybrid models and/or bridge relationships may also exist, where the model shifts over time.</a:t>
            </a:r>
          </a:p>
        </p:txBody>
      </p:sp>
      <p:sp>
        <p:nvSpPr>
          <p:cNvPr id="20" name="Rectangle 19">
            <a:extLst>
              <a:ext uri="{FF2B5EF4-FFF2-40B4-BE49-F238E27FC236}">
                <a16:creationId xmlns:a16="http://schemas.microsoft.com/office/drawing/2014/main" id="{70CBD5C8-A6EF-4560-BB46-3C492011537D}"/>
              </a:ext>
            </a:extLst>
          </p:cNvPr>
          <p:cNvSpPr/>
          <p:nvPr/>
        </p:nvSpPr>
        <p:spPr>
          <a:xfrm>
            <a:off x="6373059" y="4055584"/>
            <a:ext cx="1247252" cy="535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1">
                <a:solidFill>
                  <a:srgbClr val="2E2268"/>
                </a:solidFill>
              </a:rPr>
              <a:t>Bridge funding may not be available, control is less essential</a:t>
            </a:r>
          </a:p>
        </p:txBody>
      </p:sp>
      <p:cxnSp>
        <p:nvCxnSpPr>
          <p:cNvPr id="10" name="Straight Arrow Connector 9">
            <a:extLst>
              <a:ext uri="{FF2B5EF4-FFF2-40B4-BE49-F238E27FC236}">
                <a16:creationId xmlns:a16="http://schemas.microsoft.com/office/drawing/2014/main" id="{684A2247-82D1-4097-8995-7667A1E17C53}"/>
              </a:ext>
            </a:extLst>
          </p:cNvPr>
          <p:cNvCxnSpPr>
            <a:cxnSpLocks/>
          </p:cNvCxnSpPr>
          <p:nvPr/>
        </p:nvCxnSpPr>
        <p:spPr>
          <a:xfrm>
            <a:off x="9479742" y="2396906"/>
            <a:ext cx="384976"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C653847-298A-4739-ADDC-59A5D1BDC670}"/>
              </a:ext>
            </a:extLst>
          </p:cNvPr>
          <p:cNvCxnSpPr>
            <a:cxnSpLocks/>
          </p:cNvCxnSpPr>
          <p:nvPr/>
        </p:nvCxnSpPr>
        <p:spPr>
          <a:xfrm flipV="1">
            <a:off x="8983510" y="2540057"/>
            <a:ext cx="0" cy="1588116"/>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A2279DD-F419-4143-8BE0-F33A8EDCB669}"/>
              </a:ext>
            </a:extLst>
          </p:cNvPr>
          <p:cNvSpPr/>
          <p:nvPr/>
        </p:nvSpPr>
        <p:spPr>
          <a:xfrm>
            <a:off x="8643452" y="5462330"/>
            <a:ext cx="1247252" cy="535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1">
                <a:solidFill>
                  <a:srgbClr val="2E2268"/>
                </a:solidFill>
              </a:rPr>
              <a:t>Some direct or indirect funding is available, there is some control</a:t>
            </a:r>
          </a:p>
        </p:txBody>
      </p:sp>
      <p:sp>
        <p:nvSpPr>
          <p:cNvPr id="27" name="Rectangle 26">
            <a:extLst>
              <a:ext uri="{FF2B5EF4-FFF2-40B4-BE49-F238E27FC236}">
                <a16:creationId xmlns:a16="http://schemas.microsoft.com/office/drawing/2014/main" id="{CCC41FD9-263E-FD48-912E-C55A74975486}"/>
              </a:ext>
            </a:extLst>
          </p:cNvPr>
          <p:cNvSpPr/>
          <p:nvPr/>
        </p:nvSpPr>
        <p:spPr>
          <a:xfrm>
            <a:off x="9624110" y="3404404"/>
            <a:ext cx="1280604" cy="535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i="1">
                <a:solidFill>
                  <a:srgbClr val="2E2268"/>
                </a:solidFill>
              </a:rPr>
              <a:t>Bridge funding is available and control is prioritized</a:t>
            </a:r>
          </a:p>
        </p:txBody>
      </p:sp>
      <p:sp>
        <p:nvSpPr>
          <p:cNvPr id="32" name="TextBox 31">
            <a:extLst>
              <a:ext uri="{FF2B5EF4-FFF2-40B4-BE49-F238E27FC236}">
                <a16:creationId xmlns:a16="http://schemas.microsoft.com/office/drawing/2014/main" id="{DBFB015F-B8D0-024A-AD30-5292AA99983B}"/>
              </a:ext>
            </a:extLst>
          </p:cNvPr>
          <p:cNvSpPr txBox="1"/>
          <p:nvPr/>
        </p:nvSpPr>
        <p:spPr>
          <a:xfrm>
            <a:off x="3847648" y="6668818"/>
            <a:ext cx="8406344" cy="230832"/>
          </a:xfrm>
          <a:prstGeom prst="rect">
            <a:avLst/>
          </a:prstGeom>
          <a:noFill/>
        </p:spPr>
        <p:txBody>
          <a:bodyPr wrap="square" rtlCol="0">
            <a:spAutoFit/>
          </a:bodyPr>
          <a:lstStyle/>
          <a:p>
            <a:pPr algn="r"/>
            <a:r>
              <a:rPr lang="en-US" sz="900" i="1">
                <a:solidFill>
                  <a:schemeClr val="tx1">
                    <a:lumMod val="50000"/>
                    <a:lumOff val="50000"/>
                  </a:schemeClr>
                </a:solidFill>
              </a:rPr>
              <a:t>Note: To some extent, control ensures impact and alignment to OpenLMIS’ core attributes; but chiefly under the Release model, this is an unknown.</a:t>
            </a:r>
          </a:p>
        </p:txBody>
      </p:sp>
      <p:sp>
        <p:nvSpPr>
          <p:cNvPr id="21" name="Slide Number Placeholder 1">
            <a:extLst>
              <a:ext uri="{FF2B5EF4-FFF2-40B4-BE49-F238E27FC236}">
                <a16:creationId xmlns:a16="http://schemas.microsoft.com/office/drawing/2014/main" id="{EB216E92-B0D3-8C4D-A2D9-FA4626897A06}"/>
              </a:ext>
            </a:extLst>
          </p:cNvPr>
          <p:cNvSpPr>
            <a:spLocks noGrp="1"/>
          </p:cNvSpPr>
          <p:nvPr>
            <p:ph type="sldNum" sz="quarter" idx="12"/>
          </p:nvPr>
        </p:nvSpPr>
        <p:spPr>
          <a:xfrm>
            <a:off x="8610600" y="6356350"/>
            <a:ext cx="2743200" cy="365125"/>
          </a:xfrm>
        </p:spPr>
        <p:txBody>
          <a:bodyPr/>
          <a:lstStyle/>
          <a:p>
            <a:fld id="{94403FEC-FFF6-7D40-9A7D-8845F2C542DC}" type="slidenum">
              <a:rPr lang="en-US" smtClean="0"/>
              <a:t>4</a:t>
            </a:fld>
            <a:endParaRPr lang="en-US"/>
          </a:p>
        </p:txBody>
      </p:sp>
    </p:spTree>
    <p:extLst>
      <p:ext uri="{BB962C8B-B14F-4D97-AF65-F5344CB8AC3E}">
        <p14:creationId xmlns:p14="http://schemas.microsoft.com/office/powerpoint/2010/main" val="422791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8228DE-A722-7F4A-8F88-B23CBEE0F2EE}"/>
              </a:ext>
            </a:extLst>
          </p:cNvPr>
          <p:cNvSpPr/>
          <p:nvPr/>
        </p:nvSpPr>
        <p:spPr>
          <a:xfrm>
            <a:off x="6391036" y="1873344"/>
            <a:ext cx="4513678" cy="4194769"/>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3"/>
            </a:pPr>
            <a:endParaRPr lang="en-US"/>
          </a:p>
          <a:p>
            <a:pPr marL="342900" indent="-342900" algn="ctr">
              <a:buFont typeface="+mj-lt"/>
              <a:buAutoNum type="arabicPeriod" startAt="3"/>
            </a:pPr>
            <a:endParaRPr lang="en-US"/>
          </a:p>
        </p:txBody>
      </p:sp>
      <p:sp>
        <p:nvSpPr>
          <p:cNvPr id="2" name="Title 1">
            <a:extLst>
              <a:ext uri="{FF2B5EF4-FFF2-40B4-BE49-F238E27FC236}">
                <a16:creationId xmlns:a16="http://schemas.microsoft.com/office/drawing/2014/main" id="{B1FB0611-D1A6-CC4D-9455-AAB258AF1B09}"/>
              </a:ext>
            </a:extLst>
          </p:cNvPr>
          <p:cNvSpPr>
            <a:spLocks noGrp="1"/>
          </p:cNvSpPr>
          <p:nvPr>
            <p:ph type="title"/>
          </p:nvPr>
        </p:nvSpPr>
        <p:spPr/>
        <p:txBody>
          <a:bodyPr/>
          <a:lstStyle/>
          <a:p>
            <a:r>
              <a:rPr lang="en-US"/>
              <a:t>Structural Pathways</a:t>
            </a:r>
          </a:p>
        </p:txBody>
      </p:sp>
      <p:cxnSp>
        <p:nvCxnSpPr>
          <p:cNvPr id="4" name="Straight Connector 3">
            <a:extLst>
              <a:ext uri="{FF2B5EF4-FFF2-40B4-BE49-F238E27FC236}">
                <a16:creationId xmlns:a16="http://schemas.microsoft.com/office/drawing/2014/main" id="{7FE09E28-2103-8841-A4F0-5A31E7E03468}"/>
              </a:ext>
            </a:extLst>
          </p:cNvPr>
          <p:cNvCxnSpPr>
            <a:cxnSpLocks/>
          </p:cNvCxnSpPr>
          <p:nvPr/>
        </p:nvCxnSpPr>
        <p:spPr>
          <a:xfrm>
            <a:off x="8647875" y="1882693"/>
            <a:ext cx="0" cy="4129516"/>
          </a:xfrm>
          <a:prstGeom prst="line">
            <a:avLst/>
          </a:prstGeom>
          <a:ln w="38100">
            <a:solidFill>
              <a:srgbClr val="2E2268"/>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96B6054-465E-1442-BEA1-3832DDC6BBCB}"/>
              </a:ext>
            </a:extLst>
          </p:cNvPr>
          <p:cNvCxnSpPr>
            <a:cxnSpLocks/>
          </p:cNvCxnSpPr>
          <p:nvPr/>
        </p:nvCxnSpPr>
        <p:spPr>
          <a:xfrm flipH="1">
            <a:off x="6457887" y="3944999"/>
            <a:ext cx="4379976" cy="0"/>
          </a:xfrm>
          <a:prstGeom prst="line">
            <a:avLst/>
          </a:prstGeom>
          <a:ln w="38100">
            <a:solidFill>
              <a:srgbClr val="2E2268"/>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AA65EC3-90FA-114A-8E62-749FE38D0BE1}"/>
              </a:ext>
            </a:extLst>
          </p:cNvPr>
          <p:cNvSpPr txBox="1"/>
          <p:nvPr/>
        </p:nvSpPr>
        <p:spPr>
          <a:xfrm>
            <a:off x="867227" y="1656861"/>
            <a:ext cx="4933738" cy="5355312"/>
          </a:xfrm>
          <a:prstGeom prst="rect">
            <a:avLst/>
          </a:prstGeom>
          <a:noFill/>
        </p:spPr>
        <p:txBody>
          <a:bodyPr wrap="square" rtlCol="0">
            <a:spAutoFit/>
          </a:bodyPr>
          <a:lstStyle/>
          <a:p>
            <a:pPr marL="342900" indent="-342900">
              <a:buFont typeface="+mj-lt"/>
              <a:buAutoNum type="arabicPeriod"/>
            </a:pPr>
            <a:r>
              <a:rPr lang="en-US" sz="1600" b="1" dirty="0">
                <a:solidFill>
                  <a:schemeClr val="tx1">
                    <a:lumMod val="50000"/>
                    <a:lumOff val="50000"/>
                  </a:schemeClr>
                </a:solidFill>
              </a:rPr>
              <a:t>Release</a:t>
            </a:r>
          </a:p>
          <a:p>
            <a:pPr marL="347663" lvl="1"/>
            <a:r>
              <a:rPr lang="en-US" sz="1400" i="1" dirty="0">
                <a:solidFill>
                  <a:schemeClr val="tx1">
                    <a:lumMod val="50000"/>
                    <a:lumOff val="50000"/>
                  </a:schemeClr>
                </a:solidFill>
              </a:rPr>
              <a:t>Relax IP rules so anyone can use the OpenLMIS code, but do not choose or fund any other option.</a:t>
            </a:r>
          </a:p>
          <a:p>
            <a:pPr marL="347663" lvl="1"/>
            <a:endParaRPr lang="en-US" sz="1600" b="1" dirty="0">
              <a:solidFill>
                <a:schemeClr val="tx1">
                  <a:lumMod val="50000"/>
                  <a:lumOff val="50000"/>
                </a:schemeClr>
              </a:solidFill>
            </a:endParaRPr>
          </a:p>
          <a:p>
            <a:pPr marL="342900" indent="-342900">
              <a:buFont typeface="+mj-lt"/>
              <a:buAutoNum type="arabicPeriod"/>
            </a:pPr>
            <a:r>
              <a:rPr lang="en-US" sz="1600" b="1" dirty="0">
                <a:solidFill>
                  <a:schemeClr val="tx1">
                    <a:lumMod val="50000"/>
                    <a:lumOff val="50000"/>
                  </a:schemeClr>
                </a:solidFill>
              </a:rPr>
              <a:t>Handover</a:t>
            </a:r>
          </a:p>
          <a:p>
            <a:pPr marL="347663" lvl="1"/>
            <a:r>
              <a:rPr lang="en-US" sz="1400" i="1" dirty="0">
                <a:solidFill>
                  <a:schemeClr val="tx1">
                    <a:lumMod val="50000"/>
                    <a:lumOff val="50000"/>
                  </a:schemeClr>
                </a:solidFill>
              </a:rPr>
              <a:t>Coordinate an acquisition-style “sell” of OpenLMIS to an interested third party.</a:t>
            </a:r>
          </a:p>
          <a:p>
            <a:pPr marL="342900" indent="-342900">
              <a:buFont typeface="+mj-lt"/>
              <a:buAutoNum type="arabicPeriod"/>
            </a:pPr>
            <a:endParaRPr lang="en-US" sz="1600" b="1" dirty="0">
              <a:solidFill>
                <a:schemeClr val="tx1">
                  <a:lumMod val="50000"/>
                  <a:lumOff val="50000"/>
                </a:schemeClr>
              </a:solidFill>
            </a:endParaRPr>
          </a:p>
          <a:p>
            <a:pPr marL="342900" indent="-342900">
              <a:buFont typeface="+mj-lt"/>
              <a:buAutoNum type="arabicPeriod"/>
            </a:pPr>
            <a:r>
              <a:rPr lang="en-US" sz="1600" b="1" dirty="0">
                <a:solidFill>
                  <a:schemeClr val="tx1">
                    <a:lumMod val="50000"/>
                    <a:lumOff val="50000"/>
                  </a:schemeClr>
                </a:solidFill>
              </a:rPr>
              <a:t>Partner</a:t>
            </a:r>
          </a:p>
          <a:p>
            <a:pPr marL="347663" lvl="1"/>
            <a:r>
              <a:rPr lang="en-US" sz="1400" i="1" dirty="0">
                <a:solidFill>
                  <a:schemeClr val="tx1">
                    <a:lumMod val="50000"/>
                    <a:lumOff val="50000"/>
                  </a:schemeClr>
                </a:solidFill>
              </a:rPr>
              <a:t>Lean on the mandate of other organizations and nest OpenLMIS within their structure.</a:t>
            </a:r>
          </a:p>
          <a:p>
            <a:pPr marL="342900" indent="-342900">
              <a:buFont typeface="+mj-lt"/>
              <a:buAutoNum type="arabicPeriod"/>
            </a:pPr>
            <a:endParaRPr lang="en-US" sz="1600" b="1" dirty="0">
              <a:solidFill>
                <a:srgbClr val="2E2268"/>
              </a:solidFill>
            </a:endParaRPr>
          </a:p>
          <a:p>
            <a:pPr marL="342900" indent="-342900">
              <a:buFont typeface="+mj-lt"/>
              <a:buAutoNum type="arabicPeriod"/>
            </a:pPr>
            <a:r>
              <a:rPr lang="en-US" sz="1600" b="1" dirty="0">
                <a:solidFill>
                  <a:srgbClr val="2E2268"/>
                </a:solidFill>
              </a:rPr>
              <a:t>OpenLMIS Inc.</a:t>
            </a:r>
          </a:p>
          <a:p>
            <a:pPr marL="347663" lvl="1"/>
            <a:r>
              <a:rPr lang="en-US" sz="1400" i="1" dirty="0">
                <a:solidFill>
                  <a:srgbClr val="4F8E97"/>
                </a:solidFill>
              </a:rPr>
              <a:t>Create an independent entity where OpenLMIS is able to continue its operations and pursue additional revenue generating-mechanisms.</a:t>
            </a:r>
          </a:p>
          <a:p>
            <a:pPr marL="342900" indent="-342900">
              <a:buFont typeface="+mj-lt"/>
              <a:buAutoNum type="arabicPeriod"/>
            </a:pPr>
            <a:endParaRPr lang="en-US" sz="1600" b="1" dirty="0">
              <a:solidFill>
                <a:srgbClr val="2E2268"/>
              </a:solidFill>
            </a:endParaRPr>
          </a:p>
          <a:p>
            <a:pPr marL="342900" indent="-342900">
              <a:buFont typeface="+mj-lt"/>
              <a:buAutoNum type="arabicPeriod"/>
            </a:pPr>
            <a:r>
              <a:rPr lang="en-US" sz="1600" b="1" dirty="0">
                <a:solidFill>
                  <a:srgbClr val="2E2268"/>
                </a:solidFill>
              </a:rPr>
              <a:t>Global Goods Incubator</a:t>
            </a:r>
          </a:p>
          <a:p>
            <a:pPr marL="347663" lvl="1"/>
            <a:r>
              <a:rPr lang="en-US" sz="1400" i="1" dirty="0">
                <a:solidFill>
                  <a:srgbClr val="4F8E97"/>
                </a:solidFill>
              </a:rPr>
              <a:t>Create an independent entity that enables OpenLMIS to continue its operations, pursue new customers and revenue streams, and grows to create efficiencies between many global goods.</a:t>
            </a:r>
          </a:p>
          <a:p>
            <a:pPr marL="342900" indent="-342900">
              <a:buFont typeface="+mj-lt"/>
              <a:buAutoNum type="arabicPeriod"/>
            </a:pPr>
            <a:endParaRPr lang="en-US" sz="1600" b="1" dirty="0">
              <a:solidFill>
                <a:srgbClr val="2E2268"/>
              </a:solidFill>
            </a:endParaRPr>
          </a:p>
        </p:txBody>
      </p:sp>
      <p:sp>
        <p:nvSpPr>
          <p:cNvPr id="11" name="Rectangle 10">
            <a:extLst>
              <a:ext uri="{FF2B5EF4-FFF2-40B4-BE49-F238E27FC236}">
                <a16:creationId xmlns:a16="http://schemas.microsoft.com/office/drawing/2014/main" id="{82753985-4F62-9A43-A9D9-1715BE6052CA}"/>
              </a:ext>
            </a:extLst>
          </p:cNvPr>
          <p:cNvSpPr/>
          <p:nvPr/>
        </p:nvSpPr>
        <p:spPr>
          <a:xfrm>
            <a:off x="6512694" y="5545502"/>
            <a:ext cx="885820" cy="276999"/>
          </a:xfrm>
          <a:prstGeom prst="rect">
            <a:avLst/>
          </a:prstGeom>
          <a:solidFill>
            <a:schemeClr val="bg1">
              <a:lumMod val="75000"/>
            </a:schemeClr>
          </a:solidFill>
        </p:spPr>
        <p:txBody>
          <a:bodyPr wrap="none" lIns="45720" rIns="45720">
            <a:spAutoFit/>
          </a:bodyPr>
          <a:lstStyle/>
          <a:p>
            <a:pPr algn="ctr"/>
            <a:r>
              <a:rPr lang="en-US" sz="1200" b="1" dirty="0">
                <a:solidFill>
                  <a:schemeClr val="tx1">
                    <a:lumMod val="50000"/>
                    <a:lumOff val="50000"/>
                  </a:schemeClr>
                </a:solidFill>
              </a:rPr>
              <a:t>1. Release </a:t>
            </a:r>
            <a:endParaRPr lang="en-US" sz="1200" dirty="0">
              <a:solidFill>
                <a:schemeClr val="tx1">
                  <a:lumMod val="50000"/>
                  <a:lumOff val="50000"/>
                </a:schemeClr>
              </a:solidFill>
            </a:endParaRPr>
          </a:p>
        </p:txBody>
      </p:sp>
      <p:sp>
        <p:nvSpPr>
          <p:cNvPr id="12" name="Rectangle 11">
            <a:extLst>
              <a:ext uri="{FF2B5EF4-FFF2-40B4-BE49-F238E27FC236}">
                <a16:creationId xmlns:a16="http://schemas.microsoft.com/office/drawing/2014/main" id="{534A4005-9D4C-764B-8FE6-AEC0043D3264}"/>
              </a:ext>
            </a:extLst>
          </p:cNvPr>
          <p:cNvSpPr/>
          <p:nvPr/>
        </p:nvSpPr>
        <p:spPr>
          <a:xfrm>
            <a:off x="7462875" y="5086248"/>
            <a:ext cx="1015664" cy="276999"/>
          </a:xfrm>
          <a:prstGeom prst="rect">
            <a:avLst/>
          </a:prstGeom>
          <a:solidFill>
            <a:schemeClr val="bg1">
              <a:lumMod val="75000"/>
            </a:schemeClr>
          </a:solidFill>
        </p:spPr>
        <p:txBody>
          <a:bodyPr wrap="none" lIns="45720" rIns="45720">
            <a:spAutoFit/>
          </a:bodyPr>
          <a:lstStyle/>
          <a:p>
            <a:pPr algn="ctr"/>
            <a:r>
              <a:rPr lang="en-US" sz="1200" b="1" dirty="0">
                <a:solidFill>
                  <a:schemeClr val="tx1">
                    <a:lumMod val="50000"/>
                    <a:lumOff val="50000"/>
                  </a:schemeClr>
                </a:solidFill>
              </a:rPr>
              <a:t>2. Handover </a:t>
            </a:r>
            <a:endParaRPr lang="en-US" sz="1200" dirty="0">
              <a:solidFill>
                <a:schemeClr val="tx1">
                  <a:lumMod val="50000"/>
                  <a:lumOff val="50000"/>
                </a:schemeClr>
              </a:solidFill>
            </a:endParaRPr>
          </a:p>
        </p:txBody>
      </p:sp>
      <p:sp>
        <p:nvSpPr>
          <p:cNvPr id="13" name="Rectangle 12">
            <a:extLst>
              <a:ext uri="{FF2B5EF4-FFF2-40B4-BE49-F238E27FC236}">
                <a16:creationId xmlns:a16="http://schemas.microsoft.com/office/drawing/2014/main" id="{F46F993E-4778-7F4F-8FEC-4B8AB319F913}"/>
              </a:ext>
            </a:extLst>
          </p:cNvPr>
          <p:cNvSpPr/>
          <p:nvPr/>
        </p:nvSpPr>
        <p:spPr>
          <a:xfrm>
            <a:off x="8772657" y="4169687"/>
            <a:ext cx="800860" cy="276999"/>
          </a:xfrm>
          <a:prstGeom prst="rect">
            <a:avLst/>
          </a:prstGeom>
          <a:solidFill>
            <a:schemeClr val="bg1">
              <a:lumMod val="75000"/>
            </a:schemeClr>
          </a:solidFill>
        </p:spPr>
        <p:txBody>
          <a:bodyPr wrap="none" lIns="45720" rIns="45720">
            <a:spAutoFit/>
          </a:bodyPr>
          <a:lstStyle/>
          <a:p>
            <a:pPr algn="ctr"/>
            <a:r>
              <a:rPr lang="en-US" sz="1200" b="1">
                <a:solidFill>
                  <a:schemeClr val="tx1">
                    <a:lumMod val="50000"/>
                    <a:lumOff val="50000"/>
                  </a:schemeClr>
                </a:solidFill>
              </a:rPr>
              <a:t>3. Partner</a:t>
            </a:r>
            <a:endParaRPr lang="en-US" sz="1200">
              <a:solidFill>
                <a:schemeClr val="tx1">
                  <a:lumMod val="50000"/>
                  <a:lumOff val="50000"/>
                </a:schemeClr>
              </a:solidFill>
            </a:endParaRPr>
          </a:p>
        </p:txBody>
      </p:sp>
      <p:sp>
        <p:nvSpPr>
          <p:cNvPr id="14" name="Rectangle 13">
            <a:extLst>
              <a:ext uri="{FF2B5EF4-FFF2-40B4-BE49-F238E27FC236}">
                <a16:creationId xmlns:a16="http://schemas.microsoft.com/office/drawing/2014/main" id="{FD4919D5-009D-DE42-A785-4E93C91CA566}"/>
              </a:ext>
            </a:extLst>
          </p:cNvPr>
          <p:cNvSpPr/>
          <p:nvPr/>
        </p:nvSpPr>
        <p:spPr>
          <a:xfrm>
            <a:off x="8729777" y="2065866"/>
            <a:ext cx="1113523" cy="461665"/>
          </a:xfrm>
          <a:prstGeom prst="rect">
            <a:avLst/>
          </a:prstGeom>
          <a:solidFill>
            <a:schemeClr val="accent4">
              <a:lumMod val="40000"/>
              <a:lumOff val="60000"/>
            </a:schemeClr>
          </a:solidFill>
        </p:spPr>
        <p:txBody>
          <a:bodyPr wrap="square" lIns="45720" rIns="45720">
            <a:spAutoFit/>
          </a:bodyPr>
          <a:lstStyle/>
          <a:p>
            <a:pPr algn="ctr"/>
            <a:r>
              <a:rPr lang="en-US" sz="1200" b="1">
                <a:solidFill>
                  <a:srgbClr val="2E2268"/>
                </a:solidFill>
              </a:rPr>
              <a:t>4. OpenLMIS Inc.</a:t>
            </a:r>
          </a:p>
        </p:txBody>
      </p:sp>
      <p:sp>
        <p:nvSpPr>
          <p:cNvPr id="15" name="Rectangle 14">
            <a:extLst>
              <a:ext uri="{FF2B5EF4-FFF2-40B4-BE49-F238E27FC236}">
                <a16:creationId xmlns:a16="http://schemas.microsoft.com/office/drawing/2014/main" id="{862C09C4-1B37-B848-95DF-F7EC7228CFC1}"/>
              </a:ext>
            </a:extLst>
          </p:cNvPr>
          <p:cNvSpPr/>
          <p:nvPr/>
        </p:nvSpPr>
        <p:spPr>
          <a:xfrm>
            <a:off x="9945789" y="1956512"/>
            <a:ext cx="869642" cy="646331"/>
          </a:xfrm>
          <a:prstGeom prst="rect">
            <a:avLst/>
          </a:prstGeom>
          <a:solidFill>
            <a:schemeClr val="accent4">
              <a:lumMod val="40000"/>
              <a:lumOff val="60000"/>
            </a:schemeClr>
          </a:solidFill>
        </p:spPr>
        <p:txBody>
          <a:bodyPr wrap="square" lIns="45720" rIns="45720">
            <a:spAutoFit/>
          </a:bodyPr>
          <a:lstStyle/>
          <a:p>
            <a:pPr algn="ctr"/>
            <a:r>
              <a:rPr lang="en-US" sz="1200" b="1">
                <a:solidFill>
                  <a:srgbClr val="2E2268"/>
                </a:solidFill>
              </a:rPr>
              <a:t>5. Global Goods Incubator</a:t>
            </a:r>
          </a:p>
        </p:txBody>
      </p:sp>
      <p:sp>
        <p:nvSpPr>
          <p:cNvPr id="17" name="Rectangle 16">
            <a:extLst>
              <a:ext uri="{FF2B5EF4-FFF2-40B4-BE49-F238E27FC236}">
                <a16:creationId xmlns:a16="http://schemas.microsoft.com/office/drawing/2014/main" id="{6B200E19-1AAB-5140-AA27-5FA0A1865E3A}"/>
              </a:ext>
            </a:extLst>
          </p:cNvPr>
          <p:cNvSpPr/>
          <p:nvPr/>
        </p:nvSpPr>
        <p:spPr>
          <a:xfrm>
            <a:off x="10867203" y="3672114"/>
            <a:ext cx="1239232" cy="523220"/>
          </a:xfrm>
          <a:prstGeom prst="rect">
            <a:avLst/>
          </a:prstGeom>
        </p:spPr>
        <p:txBody>
          <a:bodyPr wrap="square">
            <a:spAutoFit/>
          </a:bodyPr>
          <a:lstStyle/>
          <a:p>
            <a:r>
              <a:rPr lang="en-US" sz="1400" b="1" i="1" dirty="0">
                <a:solidFill>
                  <a:schemeClr val="tx1">
                    <a:lumMod val="50000"/>
                    <a:lumOff val="50000"/>
                  </a:schemeClr>
                </a:solidFill>
              </a:rPr>
              <a:t>Cost of Execution</a:t>
            </a:r>
          </a:p>
        </p:txBody>
      </p:sp>
      <p:sp>
        <p:nvSpPr>
          <p:cNvPr id="18" name="Rectangle 17">
            <a:extLst>
              <a:ext uri="{FF2B5EF4-FFF2-40B4-BE49-F238E27FC236}">
                <a16:creationId xmlns:a16="http://schemas.microsoft.com/office/drawing/2014/main" id="{073DCF8A-AB4F-C849-B752-5D246CAA8A06}"/>
              </a:ext>
            </a:extLst>
          </p:cNvPr>
          <p:cNvSpPr/>
          <p:nvPr/>
        </p:nvSpPr>
        <p:spPr>
          <a:xfrm>
            <a:off x="7486902" y="6068113"/>
            <a:ext cx="2302721" cy="307777"/>
          </a:xfrm>
          <a:prstGeom prst="rect">
            <a:avLst/>
          </a:prstGeom>
        </p:spPr>
        <p:txBody>
          <a:bodyPr wrap="square">
            <a:spAutoFit/>
          </a:bodyPr>
          <a:lstStyle/>
          <a:p>
            <a:pPr algn="ctr"/>
            <a:r>
              <a:rPr lang="en-US" sz="1400" b="1" i="1">
                <a:solidFill>
                  <a:schemeClr val="tx1">
                    <a:lumMod val="50000"/>
                    <a:lumOff val="50000"/>
                  </a:schemeClr>
                </a:solidFill>
              </a:rPr>
              <a:t>Control of Outcome</a:t>
            </a:r>
          </a:p>
        </p:txBody>
      </p:sp>
      <p:sp>
        <p:nvSpPr>
          <p:cNvPr id="19" name="TextBox 18">
            <a:extLst>
              <a:ext uri="{FF2B5EF4-FFF2-40B4-BE49-F238E27FC236}">
                <a16:creationId xmlns:a16="http://schemas.microsoft.com/office/drawing/2014/main" id="{38EAD657-ADD6-214D-ABB6-F21A6ACC4E68}"/>
              </a:ext>
            </a:extLst>
          </p:cNvPr>
          <p:cNvSpPr txBox="1"/>
          <p:nvPr/>
        </p:nvSpPr>
        <p:spPr>
          <a:xfrm>
            <a:off x="6164843" y="1387449"/>
            <a:ext cx="4949705" cy="461665"/>
          </a:xfrm>
          <a:prstGeom prst="rect">
            <a:avLst/>
          </a:prstGeom>
          <a:noFill/>
        </p:spPr>
        <p:txBody>
          <a:bodyPr wrap="square" rtlCol="0">
            <a:spAutoFit/>
          </a:bodyPr>
          <a:lstStyle/>
          <a:p>
            <a:pPr algn="ctr"/>
            <a:r>
              <a:rPr lang="en-US" sz="1200" i="1" dirty="0">
                <a:solidFill>
                  <a:schemeClr val="tx1">
                    <a:lumMod val="50000"/>
                    <a:lumOff val="50000"/>
                  </a:schemeClr>
                </a:solidFill>
              </a:rPr>
              <a:t>As indicated by the green arrows, hybrid models and/or bridge relationships may also exist, where the model shifts over time.</a:t>
            </a:r>
          </a:p>
        </p:txBody>
      </p:sp>
      <p:sp>
        <p:nvSpPr>
          <p:cNvPr id="20" name="Rectangle 19">
            <a:extLst>
              <a:ext uri="{FF2B5EF4-FFF2-40B4-BE49-F238E27FC236}">
                <a16:creationId xmlns:a16="http://schemas.microsoft.com/office/drawing/2014/main" id="{70CBD5C8-A6EF-4560-BB46-3C492011537D}"/>
              </a:ext>
            </a:extLst>
          </p:cNvPr>
          <p:cNvSpPr/>
          <p:nvPr/>
        </p:nvSpPr>
        <p:spPr>
          <a:xfrm>
            <a:off x="6373059" y="4055584"/>
            <a:ext cx="1247252" cy="535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1">
                <a:solidFill>
                  <a:srgbClr val="2E2268"/>
                </a:solidFill>
              </a:rPr>
              <a:t>Bridge funding may not be available, control is less essential</a:t>
            </a:r>
          </a:p>
        </p:txBody>
      </p:sp>
      <p:cxnSp>
        <p:nvCxnSpPr>
          <p:cNvPr id="10" name="Straight Arrow Connector 9">
            <a:extLst>
              <a:ext uri="{FF2B5EF4-FFF2-40B4-BE49-F238E27FC236}">
                <a16:creationId xmlns:a16="http://schemas.microsoft.com/office/drawing/2014/main" id="{684A2247-82D1-4097-8995-7667A1E17C53}"/>
              </a:ext>
            </a:extLst>
          </p:cNvPr>
          <p:cNvCxnSpPr>
            <a:cxnSpLocks/>
          </p:cNvCxnSpPr>
          <p:nvPr/>
        </p:nvCxnSpPr>
        <p:spPr>
          <a:xfrm>
            <a:off x="9479742" y="2396906"/>
            <a:ext cx="384976"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C653847-298A-4739-ADDC-59A5D1BDC670}"/>
              </a:ext>
            </a:extLst>
          </p:cNvPr>
          <p:cNvCxnSpPr>
            <a:cxnSpLocks/>
          </p:cNvCxnSpPr>
          <p:nvPr/>
        </p:nvCxnSpPr>
        <p:spPr>
          <a:xfrm flipV="1">
            <a:off x="8983510" y="2540057"/>
            <a:ext cx="0" cy="1588116"/>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A2279DD-F419-4143-8BE0-F33A8EDCB669}"/>
              </a:ext>
            </a:extLst>
          </p:cNvPr>
          <p:cNvSpPr/>
          <p:nvPr/>
        </p:nvSpPr>
        <p:spPr>
          <a:xfrm>
            <a:off x="8643452" y="5462330"/>
            <a:ext cx="1247252" cy="535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1">
                <a:solidFill>
                  <a:srgbClr val="2E2268"/>
                </a:solidFill>
              </a:rPr>
              <a:t>Some direct or indirect funding is available, there is some control</a:t>
            </a:r>
          </a:p>
        </p:txBody>
      </p:sp>
      <p:sp>
        <p:nvSpPr>
          <p:cNvPr id="27" name="Rectangle 26">
            <a:extLst>
              <a:ext uri="{FF2B5EF4-FFF2-40B4-BE49-F238E27FC236}">
                <a16:creationId xmlns:a16="http://schemas.microsoft.com/office/drawing/2014/main" id="{CCC41FD9-263E-FD48-912E-C55A74975486}"/>
              </a:ext>
            </a:extLst>
          </p:cNvPr>
          <p:cNvSpPr/>
          <p:nvPr/>
        </p:nvSpPr>
        <p:spPr>
          <a:xfrm>
            <a:off x="9624110" y="3404404"/>
            <a:ext cx="1280604" cy="535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i="1" dirty="0">
                <a:solidFill>
                  <a:srgbClr val="2E2268"/>
                </a:solidFill>
              </a:rPr>
              <a:t>Bridge funding is available and control is prioritized</a:t>
            </a:r>
          </a:p>
        </p:txBody>
      </p:sp>
      <p:sp>
        <p:nvSpPr>
          <p:cNvPr id="32" name="TextBox 31">
            <a:extLst>
              <a:ext uri="{FF2B5EF4-FFF2-40B4-BE49-F238E27FC236}">
                <a16:creationId xmlns:a16="http://schemas.microsoft.com/office/drawing/2014/main" id="{DBFB015F-B8D0-024A-AD30-5292AA99983B}"/>
              </a:ext>
            </a:extLst>
          </p:cNvPr>
          <p:cNvSpPr txBox="1"/>
          <p:nvPr/>
        </p:nvSpPr>
        <p:spPr>
          <a:xfrm>
            <a:off x="3847648" y="6668818"/>
            <a:ext cx="8406344" cy="230832"/>
          </a:xfrm>
          <a:prstGeom prst="rect">
            <a:avLst/>
          </a:prstGeom>
          <a:noFill/>
        </p:spPr>
        <p:txBody>
          <a:bodyPr wrap="square" rtlCol="0">
            <a:spAutoFit/>
          </a:bodyPr>
          <a:lstStyle/>
          <a:p>
            <a:pPr algn="r"/>
            <a:r>
              <a:rPr lang="en-US" sz="900" i="1">
                <a:solidFill>
                  <a:schemeClr val="tx1">
                    <a:lumMod val="50000"/>
                    <a:lumOff val="50000"/>
                  </a:schemeClr>
                </a:solidFill>
              </a:rPr>
              <a:t>Note: To some extent, control ensures impact and alignment to OpenLMIS’ core attributes; but chiefly under the Release model, this is an unknown.</a:t>
            </a:r>
          </a:p>
        </p:txBody>
      </p:sp>
      <p:sp>
        <p:nvSpPr>
          <p:cNvPr id="21" name="Slide Number Placeholder 1">
            <a:extLst>
              <a:ext uri="{FF2B5EF4-FFF2-40B4-BE49-F238E27FC236}">
                <a16:creationId xmlns:a16="http://schemas.microsoft.com/office/drawing/2014/main" id="{EB216E92-B0D3-8C4D-A2D9-FA4626897A06}"/>
              </a:ext>
            </a:extLst>
          </p:cNvPr>
          <p:cNvSpPr>
            <a:spLocks noGrp="1"/>
          </p:cNvSpPr>
          <p:nvPr>
            <p:ph type="sldNum" sz="quarter" idx="12"/>
          </p:nvPr>
        </p:nvSpPr>
        <p:spPr>
          <a:xfrm>
            <a:off x="8610600" y="6356350"/>
            <a:ext cx="2743200" cy="365125"/>
          </a:xfrm>
        </p:spPr>
        <p:txBody>
          <a:bodyPr/>
          <a:lstStyle/>
          <a:p>
            <a:fld id="{94403FEC-FFF6-7D40-9A7D-8845F2C542DC}" type="slidenum">
              <a:rPr lang="en-US" smtClean="0"/>
              <a:t>5</a:t>
            </a:fld>
            <a:endParaRPr lang="en-US"/>
          </a:p>
        </p:txBody>
      </p:sp>
      <p:sp>
        <p:nvSpPr>
          <p:cNvPr id="6" name="Rectangle 5">
            <a:extLst>
              <a:ext uri="{FF2B5EF4-FFF2-40B4-BE49-F238E27FC236}">
                <a16:creationId xmlns:a16="http://schemas.microsoft.com/office/drawing/2014/main" id="{43137BB0-2E21-0141-9EE0-B676DFCBD88D}"/>
              </a:ext>
            </a:extLst>
          </p:cNvPr>
          <p:cNvSpPr/>
          <p:nvPr/>
        </p:nvSpPr>
        <p:spPr>
          <a:xfrm>
            <a:off x="675861" y="4327418"/>
            <a:ext cx="5488982" cy="241131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2E04E9A-5EFE-E64F-93B3-EFF1FEB79ED3}"/>
              </a:ext>
            </a:extLst>
          </p:cNvPr>
          <p:cNvSpPr/>
          <p:nvPr/>
        </p:nvSpPr>
        <p:spPr>
          <a:xfrm>
            <a:off x="8358681" y="1711370"/>
            <a:ext cx="2627098" cy="101461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554C8BF-AA7C-C643-94F6-CBA2168AD8B3}"/>
              </a:ext>
            </a:extLst>
          </p:cNvPr>
          <p:cNvSpPr/>
          <p:nvPr/>
        </p:nvSpPr>
        <p:spPr>
          <a:xfrm>
            <a:off x="5440357" y="2824821"/>
            <a:ext cx="2887219" cy="738664"/>
          </a:xfrm>
          <a:prstGeom prst="rect">
            <a:avLst/>
          </a:prstGeom>
        </p:spPr>
        <p:txBody>
          <a:bodyPr wrap="square">
            <a:spAutoFit/>
          </a:bodyPr>
          <a:lstStyle/>
          <a:p>
            <a:pPr algn="ctr"/>
            <a:r>
              <a:rPr lang="en-US" sz="1400" b="1" i="1" dirty="0">
                <a:solidFill>
                  <a:schemeClr val="accent3"/>
                </a:solidFill>
              </a:rPr>
              <a:t>Highest Consensus from OpenLMIS Community Members Present at Workshop</a:t>
            </a:r>
          </a:p>
        </p:txBody>
      </p:sp>
      <p:cxnSp>
        <p:nvCxnSpPr>
          <p:cNvPr id="8" name="Straight Arrow Connector 7">
            <a:extLst>
              <a:ext uri="{FF2B5EF4-FFF2-40B4-BE49-F238E27FC236}">
                <a16:creationId xmlns:a16="http://schemas.microsoft.com/office/drawing/2014/main" id="{088D6B83-DF02-454F-8F97-69435CF41291}"/>
              </a:ext>
            </a:extLst>
          </p:cNvPr>
          <p:cNvCxnSpPr>
            <a:cxnSpLocks/>
          </p:cNvCxnSpPr>
          <p:nvPr/>
        </p:nvCxnSpPr>
        <p:spPr>
          <a:xfrm flipV="1">
            <a:off x="7351794" y="2144554"/>
            <a:ext cx="906202" cy="624975"/>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30FAAE9-FE9D-3648-BD06-FD5D06BA3E6B}"/>
              </a:ext>
            </a:extLst>
          </p:cNvPr>
          <p:cNvCxnSpPr>
            <a:cxnSpLocks/>
          </p:cNvCxnSpPr>
          <p:nvPr/>
        </p:nvCxnSpPr>
        <p:spPr>
          <a:xfrm flipH="1">
            <a:off x="5440357" y="3598810"/>
            <a:ext cx="892749" cy="626132"/>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83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1533D4-18B6-4C10-B71A-B580F186768C}"/>
              </a:ext>
            </a:extLst>
          </p:cNvPr>
          <p:cNvSpPr/>
          <p:nvPr/>
        </p:nvSpPr>
        <p:spPr>
          <a:xfrm>
            <a:off x="5981225" y="3275112"/>
            <a:ext cx="234360" cy="307777"/>
          </a:xfrm>
          <a:prstGeom prst="rect">
            <a:avLst/>
          </a:prstGeom>
        </p:spPr>
        <p:txBody>
          <a:bodyPr wrap="none">
            <a:spAutoFit/>
          </a:bodyPr>
          <a:lstStyle/>
          <a:p>
            <a:r>
              <a:rPr lang="en-US">
                <a:latin typeface="Arial" panose="020B0604020202020204" pitchFamily="34" charset="0"/>
              </a:rPr>
              <a:t> </a:t>
            </a:r>
            <a:endParaRPr lang="en-US"/>
          </a:p>
        </p:txBody>
      </p:sp>
      <p:sp>
        <p:nvSpPr>
          <p:cNvPr id="5" name="Rectangle 4">
            <a:extLst>
              <a:ext uri="{FF2B5EF4-FFF2-40B4-BE49-F238E27FC236}">
                <a16:creationId xmlns:a16="http://schemas.microsoft.com/office/drawing/2014/main" id="{65C982C4-215C-41C4-AD15-7A340D1FA670}"/>
              </a:ext>
            </a:extLst>
          </p:cNvPr>
          <p:cNvSpPr/>
          <p:nvPr/>
        </p:nvSpPr>
        <p:spPr>
          <a:xfrm>
            <a:off x="5981225" y="3275112"/>
            <a:ext cx="234360" cy="307777"/>
          </a:xfrm>
          <a:prstGeom prst="rect">
            <a:avLst/>
          </a:prstGeom>
        </p:spPr>
        <p:txBody>
          <a:bodyPr wrap="none">
            <a:spAutoFit/>
          </a:bodyPr>
          <a:lstStyle/>
          <a:p>
            <a:r>
              <a:rPr lang="en-US">
                <a:latin typeface="Arial" panose="020B0604020202020204" pitchFamily="34" charset="0"/>
              </a:rPr>
              <a:t> </a:t>
            </a:r>
            <a:endParaRPr lang="en-US"/>
          </a:p>
        </p:txBody>
      </p:sp>
      <p:sp>
        <p:nvSpPr>
          <p:cNvPr id="8" name="Slide Number Placeholder 7">
            <a:extLst>
              <a:ext uri="{FF2B5EF4-FFF2-40B4-BE49-F238E27FC236}">
                <a16:creationId xmlns:a16="http://schemas.microsoft.com/office/drawing/2014/main" id="{A6E35379-51FD-4D93-98EA-A2DC33C2742E}"/>
              </a:ext>
            </a:extLst>
          </p:cNvPr>
          <p:cNvSpPr>
            <a:spLocks noGrp="1"/>
          </p:cNvSpPr>
          <p:nvPr>
            <p:ph type="sldNum" sz="quarter" idx="12"/>
          </p:nvPr>
        </p:nvSpPr>
        <p:spPr/>
        <p:txBody>
          <a:bodyPr/>
          <a:lstStyle/>
          <a:p>
            <a:fld id="{94403FEC-FFF6-7D40-9A7D-8845F2C542DC}" type="slidenum">
              <a:rPr lang="en-US" smtClean="0"/>
              <a:t>6</a:t>
            </a:fld>
            <a:endParaRPr lang="en-US" dirty="0"/>
          </a:p>
        </p:txBody>
      </p:sp>
      <p:sp>
        <p:nvSpPr>
          <p:cNvPr id="6" name="Title 5">
            <a:extLst>
              <a:ext uri="{FF2B5EF4-FFF2-40B4-BE49-F238E27FC236}">
                <a16:creationId xmlns:a16="http://schemas.microsoft.com/office/drawing/2014/main" id="{A24101A6-2F5B-4168-A988-F95C1ED16AAB}"/>
              </a:ext>
            </a:extLst>
          </p:cNvPr>
          <p:cNvSpPr>
            <a:spLocks noGrp="1"/>
          </p:cNvSpPr>
          <p:nvPr>
            <p:ph type="title" idx="4294967295"/>
          </p:nvPr>
        </p:nvSpPr>
        <p:spPr>
          <a:xfrm>
            <a:off x="5055394" y="1951310"/>
            <a:ext cx="7110412" cy="695153"/>
          </a:xfrm>
        </p:spPr>
        <p:txBody>
          <a:bodyPr anchor="t">
            <a:normAutofit/>
          </a:bodyPr>
          <a:lstStyle/>
          <a:p>
            <a:r>
              <a:rPr lang="en-US" sz="4400" dirty="0">
                <a:solidFill>
                  <a:srgbClr val="002060"/>
                </a:solidFill>
                <a:latin typeface="Cambria" charset="0"/>
                <a:ea typeface="Cambria" charset="0"/>
                <a:cs typeface="Cambria" charset="0"/>
              </a:rPr>
              <a:t>Next Steps</a:t>
            </a:r>
            <a:endParaRPr lang="en-US" sz="4400" dirty="0"/>
          </a:p>
        </p:txBody>
      </p:sp>
      <p:sp>
        <p:nvSpPr>
          <p:cNvPr id="9" name="Content Placeholder 2">
            <a:extLst>
              <a:ext uri="{FF2B5EF4-FFF2-40B4-BE49-F238E27FC236}">
                <a16:creationId xmlns:a16="http://schemas.microsoft.com/office/drawing/2014/main" id="{FF8D6BD7-6703-4668-B2E3-67687660905A}"/>
              </a:ext>
            </a:extLst>
          </p:cNvPr>
          <p:cNvSpPr txBox="1">
            <a:spLocks/>
          </p:cNvSpPr>
          <p:nvPr/>
        </p:nvSpPr>
        <p:spPr>
          <a:xfrm>
            <a:off x="5191778" y="2856013"/>
            <a:ext cx="6323151" cy="3222815"/>
          </a:xfrm>
          <a:prstGeom prst="rect">
            <a:avLst/>
          </a:prstGeom>
        </p:spPr>
        <p:txBody>
          <a:bodyPr/>
          <a:lstStyle>
            <a:lvl1pPr marL="228600" indent="-228600" algn="l" defTabSz="914400" rtl="0" eaLnBrk="1" latinLnBrk="0" hangingPunct="1">
              <a:lnSpc>
                <a:spcPct val="100000"/>
              </a:lnSpc>
              <a:spcBef>
                <a:spcPts val="6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200"/>
              </a:spcBef>
              <a:spcAft>
                <a:spcPts val="1200"/>
              </a:spcAft>
              <a:buFont typeface="Wingdings" pitchFamily="2" charset="2"/>
              <a:buChar char="ü"/>
            </a:pPr>
            <a:r>
              <a:rPr lang="en-US" dirty="0"/>
              <a:t>Shared communications leading up to and following the workshop </a:t>
            </a:r>
          </a:p>
          <a:p>
            <a:pPr>
              <a:spcBef>
                <a:spcPts val="1200"/>
              </a:spcBef>
              <a:spcAft>
                <a:spcPts val="1200"/>
              </a:spcAft>
              <a:buFont typeface="Wingdings" pitchFamily="2" charset="2"/>
              <a:buChar char="ü"/>
            </a:pPr>
            <a:r>
              <a:rPr lang="en-US" dirty="0"/>
              <a:t>Compiled and posted workshop notes &amp; materials</a:t>
            </a:r>
          </a:p>
          <a:p>
            <a:pPr>
              <a:spcBef>
                <a:spcPts val="1200"/>
              </a:spcBef>
              <a:spcAft>
                <a:spcPts val="1200"/>
              </a:spcAft>
            </a:pPr>
            <a:r>
              <a:rPr lang="en-US" dirty="0"/>
              <a:t>Working with key stakeholders to prioritize deliverables and determine next steps </a:t>
            </a:r>
          </a:p>
          <a:p>
            <a:pPr>
              <a:spcBef>
                <a:spcPts val="1200"/>
              </a:spcBef>
              <a:spcAft>
                <a:spcPts val="1200"/>
              </a:spcAft>
            </a:pPr>
            <a:r>
              <a:rPr lang="en-US" dirty="0"/>
              <a:t>We will share more information and a detailed workplan in the coming weeks!</a:t>
            </a:r>
          </a:p>
          <a:p>
            <a:pPr>
              <a:spcAft>
                <a:spcPts val="600"/>
              </a:spcAft>
            </a:pPr>
            <a:endParaRPr lang="en-US" dirty="0"/>
          </a:p>
        </p:txBody>
      </p:sp>
      <p:pic>
        <p:nvPicPr>
          <p:cNvPr id="10" name="Picture 10" descr="A picture containing nature, rain&#10;&#10;Description generated with very high confidence">
            <a:extLst>
              <a:ext uri="{FF2B5EF4-FFF2-40B4-BE49-F238E27FC236}">
                <a16:creationId xmlns:a16="http://schemas.microsoft.com/office/drawing/2014/main" id="{DD10DB3A-75CD-471F-9615-06BC7AF1AFC6}"/>
              </a:ext>
            </a:extLst>
          </p:cNvPr>
          <p:cNvPicPr>
            <a:picLocks noChangeAspect="1"/>
          </p:cNvPicPr>
          <p:nvPr/>
        </p:nvPicPr>
        <p:blipFill rotWithShape="1">
          <a:blip r:embed="rId3"/>
          <a:srcRect r="48283" b="-4403"/>
          <a:stretch/>
        </p:blipFill>
        <p:spPr>
          <a:xfrm>
            <a:off x="539786" y="814588"/>
            <a:ext cx="4434544" cy="6043412"/>
          </a:xfrm>
          <a:prstGeom prst="rect">
            <a:avLst/>
          </a:prstGeom>
        </p:spPr>
      </p:pic>
    </p:spTree>
    <p:extLst>
      <p:ext uri="{BB962C8B-B14F-4D97-AF65-F5344CB8AC3E}">
        <p14:creationId xmlns:p14="http://schemas.microsoft.com/office/powerpoint/2010/main" val="2210661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877662" y="2412975"/>
            <a:ext cx="4825093" cy="1325700"/>
          </a:xfrm>
          <a:prstGeom prst="rect">
            <a:avLst/>
          </a:prstGeom>
          <a:noFill/>
          <a:ln w="9525" cap="flat" cmpd="sng">
            <a:noFill/>
            <a:prstDash val="solid"/>
            <a:round/>
            <a:headEnd type="none" w="med" len="med"/>
            <a:tailEnd type="none" w="med" len="med"/>
          </a:ln>
          <a:effectLst/>
        </p:spPr>
        <p:txBody>
          <a:bodyPr wrap="square" lIns="91425" tIns="45700" rIns="91425" bIns="45700" anchor="ctr" anchorCtr="0">
            <a:noAutofit/>
          </a:bodyPr>
          <a:lstStyle/>
          <a:p>
            <a:pPr marL="0" marR="0" lvl="0" indent="-381000" algn="ctr" rtl="0">
              <a:lnSpc>
                <a:spcPct val="100000"/>
              </a:lnSpc>
              <a:spcBef>
                <a:spcPts val="0"/>
              </a:spcBef>
              <a:spcAft>
                <a:spcPts val="0"/>
              </a:spcAft>
              <a:buClr>
                <a:schemeClr val="dk1"/>
              </a:buClr>
              <a:buSzPts val="6000"/>
              <a:buFont typeface="Calibri"/>
              <a:buNone/>
            </a:pPr>
            <a:r>
              <a:rPr lang="en-US" sz="6000" u="none" strike="noStrike" cap="none" dirty="0">
                <a:solidFill>
                  <a:schemeClr val="tx1">
                    <a:lumMod val="90000"/>
                    <a:lumOff val="10000"/>
                  </a:schemeClr>
                </a:solidFill>
                <a:latin typeface="Cambria" charset="0"/>
                <a:ea typeface="Cambria" charset="0"/>
                <a:cs typeface="Cambria" charset="0"/>
                <a:sym typeface="Calibri"/>
              </a:rPr>
              <a:t>Thank You.</a:t>
            </a:r>
          </a:p>
        </p:txBody>
      </p:sp>
      <p:sp>
        <p:nvSpPr>
          <p:cNvPr id="5" name="Content Placeholder 2">
            <a:extLst>
              <a:ext uri="{FF2B5EF4-FFF2-40B4-BE49-F238E27FC236}">
                <a16:creationId xmlns:a16="http://schemas.microsoft.com/office/drawing/2014/main" id="{64097486-F3A0-4E34-88DE-0B0CC0B49A7E}"/>
              </a:ext>
            </a:extLst>
          </p:cNvPr>
          <p:cNvSpPr txBox="1">
            <a:spLocks/>
          </p:cNvSpPr>
          <p:nvPr/>
        </p:nvSpPr>
        <p:spPr>
          <a:xfrm>
            <a:off x="3307116" y="4739898"/>
            <a:ext cx="2418289" cy="1118382"/>
          </a:xfrm>
          <a:prstGeom prst="rect">
            <a:avLst/>
          </a:prstGeom>
          <a:solidFill>
            <a:srgbClr val="FFFFFF">
              <a:alpha val="0"/>
            </a:srgbClr>
          </a:solidFill>
        </p:spPr>
        <p:txBody>
          <a:bodyPr vert="horz" wrap="none" lIns="91440" tIns="4572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6360" lvl="1" algn="r">
              <a:spcBef>
                <a:spcPts val="0"/>
              </a:spcBef>
              <a:buFont typeface="Arial"/>
              <a:buNone/>
            </a:pPr>
            <a:r>
              <a:rPr lang="en-US" sz="1200" b="1" spc="300">
                <a:latin typeface="Arial" panose="020B0604020202020204" pitchFamily="34" charset="0"/>
                <a:ea typeface="Lato" charset="0"/>
                <a:cs typeface="Arial" panose="020B0604020202020204" pitchFamily="34" charset="0"/>
              </a:rPr>
              <a:t>JAMES BERNARD</a:t>
            </a:r>
          </a:p>
          <a:p>
            <a:pPr marL="106360" lvl="1" algn="r">
              <a:spcBef>
                <a:spcPts val="0"/>
              </a:spcBef>
              <a:buFont typeface="Arial"/>
              <a:buNone/>
            </a:pPr>
            <a:r>
              <a:rPr lang="en-US" sz="1200" i="1">
                <a:latin typeface="Arial" panose="020B0604020202020204" pitchFamily="34" charset="0"/>
                <a:ea typeface="Heuristica" charset="0"/>
                <a:cs typeface="Arial" panose="020B0604020202020204" pitchFamily="34" charset="0"/>
              </a:rPr>
              <a:t>Director, Global Partnerships</a:t>
            </a:r>
            <a:r>
              <a:rPr lang="en-US" sz="1200">
                <a:latin typeface="Arial" panose="020B0604020202020204" pitchFamily="34" charset="0"/>
                <a:ea typeface="Heuristica" charset="0"/>
                <a:cs typeface="Arial" panose="020B0604020202020204" pitchFamily="34" charset="0"/>
              </a:rPr>
              <a:t>  </a:t>
            </a:r>
          </a:p>
          <a:p>
            <a:pPr marL="106360" lvl="1" algn="r">
              <a:spcBef>
                <a:spcPts val="0"/>
              </a:spcBef>
              <a:buNone/>
            </a:pPr>
            <a:r>
              <a:rPr lang="en-US" sz="1200">
                <a:latin typeface="Arial" panose="020B0604020202020204" pitchFamily="34" charset="0"/>
                <a:ea typeface="Heuristica" charset="0"/>
                <a:cs typeface="Arial" panose="020B0604020202020204" pitchFamily="34" charset="0"/>
                <a:hlinkClick r:id="rId3">
                  <a:extLst>
                    <a:ext uri="{A12FA001-AC4F-418D-AE19-62706E023703}">
                      <ahyp:hlinkClr xmlns:ahyp="http://schemas.microsoft.com/office/drawing/2018/hyperlinkcolor" val="tx"/>
                    </a:ext>
                  </a:extLst>
                </a:hlinkClick>
              </a:rPr>
              <a:t>jbernard@resonanceglobal.com</a:t>
            </a:r>
            <a:endParaRPr lang="en-US" sz="1200">
              <a:latin typeface="Arial" panose="020B0604020202020204" pitchFamily="34" charset="0"/>
              <a:ea typeface="Heuristica" charset="0"/>
              <a:cs typeface="Arial" panose="020B0604020202020204" pitchFamily="34" charset="0"/>
            </a:endParaRPr>
          </a:p>
        </p:txBody>
      </p:sp>
      <p:sp>
        <p:nvSpPr>
          <p:cNvPr id="7" name="Content Placeholder 2">
            <a:extLst>
              <a:ext uri="{FF2B5EF4-FFF2-40B4-BE49-F238E27FC236}">
                <a16:creationId xmlns:a16="http://schemas.microsoft.com/office/drawing/2014/main" id="{8BFA2DAC-38BA-48A6-ACD6-CB1E487100D3}"/>
              </a:ext>
            </a:extLst>
          </p:cNvPr>
          <p:cNvSpPr txBox="1">
            <a:spLocks/>
          </p:cNvSpPr>
          <p:nvPr/>
        </p:nvSpPr>
        <p:spPr>
          <a:xfrm>
            <a:off x="3450623" y="5643918"/>
            <a:ext cx="2274782" cy="1118382"/>
          </a:xfrm>
          <a:prstGeom prst="rect">
            <a:avLst/>
          </a:prstGeom>
          <a:solidFill>
            <a:srgbClr val="FFFFFF">
              <a:alpha val="0"/>
            </a:srgbClr>
          </a:solidFill>
        </p:spPr>
        <p:txBody>
          <a:bodyPr vert="horz" wrap="none" lIns="91440" tIns="4572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6360" lvl="1" algn="r">
              <a:spcBef>
                <a:spcPts val="0"/>
              </a:spcBef>
              <a:buFont typeface="Arial"/>
              <a:buNone/>
            </a:pPr>
            <a:r>
              <a:rPr lang="en-US" sz="1200" b="1" spc="300">
                <a:latin typeface="Arial" panose="020B0604020202020204" pitchFamily="34" charset="0"/>
                <a:ea typeface="Lato" charset="0"/>
                <a:cs typeface="Arial" panose="020B0604020202020204" pitchFamily="34" charset="0"/>
              </a:rPr>
              <a:t>EMILY CLAYTON</a:t>
            </a:r>
          </a:p>
          <a:p>
            <a:pPr marL="106360" lvl="1" algn="r">
              <a:spcBef>
                <a:spcPts val="0"/>
              </a:spcBef>
              <a:buFont typeface="Arial"/>
              <a:buNone/>
            </a:pPr>
            <a:r>
              <a:rPr lang="en-US" sz="1200" i="1">
                <a:latin typeface="Arial" panose="020B0604020202020204" pitchFamily="34" charset="0"/>
                <a:ea typeface="Heuristica" charset="0"/>
                <a:cs typeface="Arial" panose="020B0604020202020204" pitchFamily="34" charset="0"/>
              </a:rPr>
              <a:t>Senior Manager</a:t>
            </a:r>
            <a:endParaRPr lang="en-US" sz="1200">
              <a:latin typeface="Arial" panose="020B0604020202020204" pitchFamily="34" charset="0"/>
              <a:ea typeface="Heuristica" charset="0"/>
              <a:cs typeface="Arial" panose="020B0604020202020204" pitchFamily="34" charset="0"/>
            </a:endParaRPr>
          </a:p>
          <a:p>
            <a:pPr marL="106360" lvl="1" algn="r">
              <a:spcBef>
                <a:spcPts val="0"/>
              </a:spcBef>
              <a:buNone/>
            </a:pPr>
            <a:r>
              <a:rPr lang="en-US" sz="1200">
                <a:latin typeface="Arial" panose="020B0604020202020204" pitchFamily="34" charset="0"/>
                <a:ea typeface="Heuristica" charset="0"/>
                <a:cs typeface="Arial" panose="020B0604020202020204" pitchFamily="34" charset="0"/>
                <a:hlinkClick r:id="rId3">
                  <a:extLst>
                    <a:ext uri="{A12FA001-AC4F-418D-AE19-62706E023703}">
                      <ahyp:hlinkClr xmlns:ahyp="http://schemas.microsoft.com/office/drawing/2018/hyperlinkcolor" val="tx"/>
                    </a:ext>
                  </a:extLst>
                </a:hlinkClick>
              </a:rPr>
              <a:t>eclayton@resonanceglobal.com</a:t>
            </a:r>
            <a:endParaRPr lang="en-US" sz="1200">
              <a:latin typeface="Arial" panose="020B0604020202020204" pitchFamily="34" charset="0"/>
              <a:ea typeface="Heuristica" charset="0"/>
              <a:cs typeface="Arial" panose="020B0604020202020204" pitchFamily="34" charset="0"/>
            </a:endParaRPr>
          </a:p>
        </p:txBody>
      </p:sp>
      <p:sp>
        <p:nvSpPr>
          <p:cNvPr id="8" name="Content Placeholder 2">
            <a:extLst>
              <a:ext uri="{FF2B5EF4-FFF2-40B4-BE49-F238E27FC236}">
                <a16:creationId xmlns:a16="http://schemas.microsoft.com/office/drawing/2014/main" id="{4F9C4AA3-47B3-4E8D-AC88-156603A26DAA}"/>
              </a:ext>
            </a:extLst>
          </p:cNvPr>
          <p:cNvSpPr txBox="1">
            <a:spLocks/>
          </p:cNvSpPr>
          <p:nvPr/>
        </p:nvSpPr>
        <p:spPr>
          <a:xfrm>
            <a:off x="870819" y="5643918"/>
            <a:ext cx="2139722" cy="1118382"/>
          </a:xfrm>
          <a:prstGeom prst="rect">
            <a:avLst/>
          </a:prstGeom>
          <a:solidFill>
            <a:srgbClr val="FFFFFF">
              <a:alpha val="0"/>
            </a:srgbClr>
          </a:solidFill>
        </p:spPr>
        <p:txBody>
          <a:bodyPr vert="horz" wrap="none" lIns="91440" tIns="4572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6360" lvl="1" algn="r">
              <a:spcBef>
                <a:spcPts val="0"/>
              </a:spcBef>
              <a:buFont typeface="Arial"/>
              <a:buNone/>
            </a:pPr>
            <a:r>
              <a:rPr lang="en-US" sz="1200" b="1" spc="300">
                <a:latin typeface="Arial" panose="020B0604020202020204" pitchFamily="34" charset="0"/>
                <a:ea typeface="Lato" charset="0"/>
                <a:cs typeface="Arial" panose="020B0604020202020204" pitchFamily="34" charset="0"/>
              </a:rPr>
              <a:t>KIM COURI</a:t>
            </a:r>
          </a:p>
          <a:p>
            <a:pPr marL="106360" lvl="1" algn="r">
              <a:spcBef>
                <a:spcPts val="0"/>
              </a:spcBef>
              <a:buFont typeface="Arial"/>
              <a:buNone/>
            </a:pPr>
            <a:r>
              <a:rPr lang="en-US" sz="1200" i="1">
                <a:latin typeface="Arial" panose="020B0604020202020204" pitchFamily="34" charset="0"/>
                <a:ea typeface="Heuristica" charset="0"/>
                <a:cs typeface="Arial" panose="020B0604020202020204" pitchFamily="34" charset="0"/>
              </a:rPr>
              <a:t>Senior Consultant</a:t>
            </a:r>
            <a:r>
              <a:rPr lang="en-US" sz="1200">
                <a:latin typeface="Arial" panose="020B0604020202020204" pitchFamily="34" charset="0"/>
                <a:ea typeface="Heuristica" charset="0"/>
                <a:cs typeface="Arial" panose="020B0604020202020204" pitchFamily="34" charset="0"/>
              </a:rPr>
              <a:t> </a:t>
            </a:r>
          </a:p>
          <a:p>
            <a:pPr marL="106360" lvl="1" algn="r">
              <a:spcBef>
                <a:spcPts val="0"/>
              </a:spcBef>
              <a:buNone/>
            </a:pPr>
            <a:r>
              <a:rPr lang="en-US" sz="1200">
                <a:latin typeface="Arial" panose="020B0604020202020204" pitchFamily="34" charset="0"/>
                <a:ea typeface="Heuristica" charset="0"/>
                <a:cs typeface="Arial" panose="020B0604020202020204" pitchFamily="34" charset="0"/>
                <a:hlinkClick r:id="rId3">
                  <a:extLst>
                    <a:ext uri="{A12FA001-AC4F-418D-AE19-62706E023703}">
                      <ahyp:hlinkClr xmlns:ahyp="http://schemas.microsoft.com/office/drawing/2018/hyperlinkcolor" val="tx"/>
                    </a:ext>
                  </a:extLst>
                </a:hlinkClick>
              </a:rPr>
              <a:t>kcouri@resonanceglobal.com</a:t>
            </a:r>
            <a:endParaRPr lang="en-US" sz="1200">
              <a:latin typeface="Arial" panose="020B0604020202020204" pitchFamily="34" charset="0"/>
              <a:ea typeface="Heuristica" charset="0"/>
              <a:cs typeface="Arial" panose="020B0604020202020204" pitchFamily="34" charset="0"/>
            </a:endParaRPr>
          </a:p>
        </p:txBody>
      </p:sp>
      <p:pic>
        <p:nvPicPr>
          <p:cNvPr id="10" name="Picture 9">
            <a:extLst>
              <a:ext uri="{FF2B5EF4-FFF2-40B4-BE49-F238E27FC236}">
                <a16:creationId xmlns:a16="http://schemas.microsoft.com/office/drawing/2014/main" id="{D04D86B8-A048-4395-8AF9-B782F5676FA5}"/>
              </a:ext>
            </a:extLst>
          </p:cNvPr>
          <p:cNvPicPr>
            <a:picLocks noChangeAspect="1"/>
          </p:cNvPicPr>
          <p:nvPr/>
        </p:nvPicPr>
        <p:blipFill rotWithShape="1">
          <a:blip r:embed="rId4"/>
          <a:srcRect l="-2147" t="9178" r="-2719" b="9178"/>
          <a:stretch/>
        </p:blipFill>
        <p:spPr>
          <a:xfrm>
            <a:off x="6627011" y="0"/>
            <a:ext cx="8819147" cy="6858000"/>
          </a:xfrm>
          <a:prstGeom prst="rect">
            <a:avLst/>
          </a:prstGeom>
        </p:spPr>
      </p:pic>
      <p:sp>
        <p:nvSpPr>
          <p:cNvPr id="2" name="Slide Number Placeholder 1">
            <a:extLst>
              <a:ext uri="{FF2B5EF4-FFF2-40B4-BE49-F238E27FC236}">
                <a16:creationId xmlns:a16="http://schemas.microsoft.com/office/drawing/2014/main" id="{E177B435-B83A-4C9F-9D34-5088808C012A}"/>
              </a:ext>
            </a:extLst>
          </p:cNvPr>
          <p:cNvSpPr>
            <a:spLocks noGrp="1"/>
          </p:cNvSpPr>
          <p:nvPr>
            <p:ph type="sldNum" sz="quarter" idx="12"/>
          </p:nvPr>
        </p:nvSpPr>
        <p:spPr/>
        <p:txBody>
          <a:bodyPr/>
          <a:lstStyle/>
          <a:p>
            <a:fld id="{94403FEC-FFF6-7D40-9A7D-8845F2C542DC}" type="slidenum">
              <a:rPr lang="en-US" smtClean="0"/>
              <a:t>7</a:t>
            </a:fld>
            <a:endParaRPr lang="en-US"/>
          </a:p>
        </p:txBody>
      </p:sp>
    </p:spTree>
    <p:extLst>
      <p:ext uri="{BB962C8B-B14F-4D97-AF65-F5344CB8AC3E}">
        <p14:creationId xmlns:p14="http://schemas.microsoft.com/office/powerpoint/2010/main" val="3351291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Resonance Group 2019">
      <a:dk1>
        <a:srgbClr val="000000"/>
      </a:dk1>
      <a:lt1>
        <a:srgbClr val="FFFFFF"/>
      </a:lt1>
      <a:dk2>
        <a:srgbClr val="2E2268"/>
      </a:dk2>
      <a:lt2>
        <a:srgbClr val="CEC8BF"/>
      </a:lt2>
      <a:accent1>
        <a:srgbClr val="06A24A"/>
      </a:accent1>
      <a:accent2>
        <a:srgbClr val="543D8A"/>
      </a:accent2>
      <a:accent3>
        <a:srgbClr val="F15A30"/>
      </a:accent3>
      <a:accent4>
        <a:srgbClr val="8ABEC5"/>
      </a:accent4>
      <a:accent5>
        <a:srgbClr val="D8BA28"/>
      </a:accent5>
      <a:accent6>
        <a:srgbClr val="9A847A"/>
      </a:accent6>
      <a:hlink>
        <a:srgbClr val="F15A30"/>
      </a:hlink>
      <a:folHlink>
        <a:srgbClr val="F15A30"/>
      </a:folHlink>
    </a:clrScheme>
    <a:fontScheme name="Cambria Arial">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1478273-4f81-4aa2-a466-7405cc301cec">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32EAD547D39A448F70DFD1A9451210" ma:contentTypeVersion="" ma:contentTypeDescription="Create a new document." ma:contentTypeScope="" ma:versionID="4a0f67030d8121772275ee95f0adfd1b">
  <xsd:schema xmlns:xsd="http://www.w3.org/2001/XMLSchema" xmlns:xs="http://www.w3.org/2001/XMLSchema" xmlns:p="http://schemas.microsoft.com/office/2006/metadata/properties" xmlns:ns2="fb74af13-32b2-4119-8e02-20c54814feab" xmlns:ns3="21478273-4f81-4aa2-a466-7405cc301cec" targetNamespace="http://schemas.microsoft.com/office/2006/metadata/properties" ma:root="true" ma:fieldsID="a034de96ce265ba2016fd68e2f78bc7f" ns2:_="" ns3:_="">
    <xsd:import namespace="fb74af13-32b2-4119-8e02-20c54814feab"/>
    <xsd:import namespace="21478273-4f81-4aa2-a466-7405cc301ce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4af13-32b2-4119-8e02-20c54814fea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478273-4f81-4aa2-a466-7405cc301ce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F7D066-197F-4E85-A7B2-4C13D9F0F0CD}">
  <ds:schemaRefs>
    <ds:schemaRef ds:uri="fb74af13-32b2-4119-8e02-20c54814feab"/>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www.w3.org/XML/1998/namespace"/>
    <ds:schemaRef ds:uri="http://schemas.microsoft.com/office/2006/metadata/properties"/>
    <ds:schemaRef ds:uri="http://schemas.openxmlformats.org/package/2006/metadata/core-properties"/>
    <ds:schemaRef ds:uri="21478273-4f81-4aa2-a466-7405cc301cec"/>
  </ds:schemaRefs>
</ds:datastoreItem>
</file>

<file path=customXml/itemProps2.xml><?xml version="1.0" encoding="utf-8"?>
<ds:datastoreItem xmlns:ds="http://schemas.openxmlformats.org/officeDocument/2006/customXml" ds:itemID="{40A41149-2DB8-4B5D-9351-7BC411F4615A}">
  <ds:schemaRefs>
    <ds:schemaRef ds:uri="http://schemas.microsoft.com/sharepoint/v3/contenttype/forms"/>
  </ds:schemaRefs>
</ds:datastoreItem>
</file>

<file path=customXml/itemProps3.xml><?xml version="1.0" encoding="utf-8"?>
<ds:datastoreItem xmlns:ds="http://schemas.openxmlformats.org/officeDocument/2006/customXml" ds:itemID="{1A9AAAEC-3D9D-4DC2-9F91-2D7811292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74af13-32b2-4119-8e02-20c54814feab"/>
    <ds:schemaRef ds:uri="21478273-4f81-4aa2-a466-7405cc301c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1686</TotalTime>
  <Words>918</Words>
  <Application>Microsoft Macintosh PowerPoint</Application>
  <PresentationFormat>Widescreen</PresentationFormat>
  <Paragraphs>113</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Cambria</vt:lpstr>
      <vt:lpstr>Gill Sans MT</vt:lpstr>
      <vt:lpstr>Wingdings</vt:lpstr>
      <vt:lpstr>Office Theme</vt:lpstr>
      <vt:lpstr>PowerPoint Presentation</vt:lpstr>
      <vt:lpstr>Agenda</vt:lpstr>
      <vt:lpstr>Workshop Recap</vt:lpstr>
      <vt:lpstr>Structural Pathways</vt:lpstr>
      <vt:lpstr>Structural Pathways</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L Couri</dc:creator>
  <cp:lastModifiedBy>Kim Couri</cp:lastModifiedBy>
  <cp:revision>3</cp:revision>
  <dcterms:created xsi:type="dcterms:W3CDTF">2019-06-04T04:31:38Z</dcterms:created>
  <dcterms:modified xsi:type="dcterms:W3CDTF">2019-07-09T04:01:24Z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0x010100D932EAD547D39A448F70DFD1A9451210</vt:lpwstr>
  </property>
</Properties>
</file>