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32" r:id="rId1"/>
  </p:sldMasterIdLst>
  <p:notesMasterIdLst>
    <p:notesMasterId r:id="rId23"/>
  </p:notesMasterIdLst>
  <p:handoutMasterIdLst>
    <p:handoutMasterId r:id="rId24"/>
  </p:handoutMasterIdLst>
  <p:sldIdLst>
    <p:sldId id="303" r:id="rId2"/>
    <p:sldId id="299" r:id="rId3"/>
    <p:sldId id="307" r:id="rId4"/>
    <p:sldId id="308" r:id="rId5"/>
    <p:sldId id="427" r:id="rId6"/>
    <p:sldId id="278" r:id="rId7"/>
    <p:sldId id="257" r:id="rId8"/>
    <p:sldId id="413" r:id="rId9"/>
    <p:sldId id="401" r:id="rId10"/>
    <p:sldId id="424" r:id="rId11"/>
    <p:sldId id="425" r:id="rId12"/>
    <p:sldId id="420" r:id="rId13"/>
    <p:sldId id="421" r:id="rId14"/>
    <p:sldId id="422" r:id="rId15"/>
    <p:sldId id="409" r:id="rId16"/>
    <p:sldId id="426" r:id="rId17"/>
    <p:sldId id="407" r:id="rId18"/>
    <p:sldId id="428" r:id="rId19"/>
    <p:sldId id="429" r:id="rId20"/>
    <p:sldId id="430" r:id="rId21"/>
    <p:sldId id="30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55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1BDEB"/>
    <a:srgbClr val="6B7173"/>
    <a:srgbClr val="EBEBEB"/>
    <a:srgbClr val="1EA7CF"/>
    <a:srgbClr val="3C4142"/>
    <a:srgbClr val="F0F0F0"/>
    <a:srgbClr val="00AFD7"/>
    <a:srgbClr val="0093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4" autoAdjust="0"/>
    <p:restoredTop sz="83953" autoAdjust="0"/>
  </p:normalViewPr>
  <p:slideViewPr>
    <p:cSldViewPr snapToGrid="0" snapToObjects="1">
      <p:cViewPr varScale="1">
        <p:scale>
          <a:sx n="130" d="100"/>
          <a:sy n="130" d="100"/>
        </p:scale>
        <p:origin x="1696" y="184"/>
      </p:cViewPr>
      <p:guideLst>
        <p:guide orient="horz" pos="888"/>
        <p:guide pos="55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imon.Dean\Downloads\total-de-produtos-em-stoc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AU"/>
              <a:t>Progression of Stock Managed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Sheet1!$B$17</c:f>
              <c:strCache>
                <c:ptCount val="1"/>
                <c:pt idx="0">
                  <c:v>Baseline</c:v>
                </c:pt>
              </c:strCache>
            </c:strRef>
          </c:tx>
          <c:spPr>
            <a:solidFill>
              <a:schemeClr val="accent2"/>
            </a:solidFill>
            <a:ln>
              <a:noFill/>
            </a:ln>
            <a:effectLst/>
          </c:spPr>
          <c:invertIfNegative val="0"/>
          <c:cat>
            <c:strRef>
              <c:f>Sheet1!$A$18:$A$24</c:f>
              <c:strCache>
                <c:ptCount val="7"/>
                <c:pt idx="0">
                  <c:v>DP Luanda</c:v>
                </c:pt>
                <c:pt idx="1">
                  <c:v>DP Cuanza Norte</c:v>
                </c:pt>
                <c:pt idx="2">
                  <c:v>HP Cuanza Norte</c:v>
                </c:pt>
                <c:pt idx="3">
                  <c:v>DP Uige</c:v>
                </c:pt>
                <c:pt idx="4">
                  <c:v>HP Uige</c:v>
                </c:pt>
                <c:pt idx="5">
                  <c:v>DP Huila</c:v>
                </c:pt>
                <c:pt idx="6">
                  <c:v>HP Huila</c:v>
                </c:pt>
              </c:strCache>
            </c:strRef>
          </c:cat>
          <c:val>
            <c:numRef>
              <c:f>Sheet1!$B$18:$B$24</c:f>
              <c:numCache>
                <c:formatCode>General</c:formatCode>
                <c:ptCount val="7"/>
                <c:pt idx="0">
                  <c:v>24</c:v>
                </c:pt>
                <c:pt idx="1">
                  <c:v>12</c:v>
                </c:pt>
                <c:pt idx="2">
                  <c:v>38</c:v>
                </c:pt>
                <c:pt idx="3">
                  <c:v>18</c:v>
                </c:pt>
                <c:pt idx="4">
                  <c:v>45</c:v>
                </c:pt>
                <c:pt idx="5">
                  <c:v>14</c:v>
                </c:pt>
                <c:pt idx="6">
                  <c:v>8</c:v>
                </c:pt>
              </c:numCache>
            </c:numRef>
          </c:val>
          <c:extLst>
            <c:ext xmlns:c16="http://schemas.microsoft.com/office/drawing/2014/chart" uri="{C3380CC4-5D6E-409C-BE32-E72D297353CC}">
              <c16:uniqueId val="{00000000-8349-4227-A74A-6AD962837BB5}"/>
            </c:ext>
          </c:extLst>
        </c:ser>
        <c:ser>
          <c:idx val="1"/>
          <c:order val="1"/>
          <c:tx>
            <c:strRef>
              <c:f>Sheet1!$C$17</c:f>
              <c:strCache>
                <c:ptCount val="1"/>
                <c:pt idx="0">
                  <c:v>Jun</c:v>
                </c:pt>
              </c:strCache>
            </c:strRef>
          </c:tx>
          <c:spPr>
            <a:solidFill>
              <a:schemeClr val="accent4"/>
            </a:solidFill>
            <a:ln>
              <a:noFill/>
            </a:ln>
            <a:effectLst/>
          </c:spPr>
          <c:invertIfNegative val="0"/>
          <c:cat>
            <c:strRef>
              <c:f>Sheet1!$A$18:$A$24</c:f>
              <c:strCache>
                <c:ptCount val="7"/>
                <c:pt idx="0">
                  <c:v>DP Luanda</c:v>
                </c:pt>
                <c:pt idx="1">
                  <c:v>DP Cuanza Norte</c:v>
                </c:pt>
                <c:pt idx="2">
                  <c:v>HP Cuanza Norte</c:v>
                </c:pt>
                <c:pt idx="3">
                  <c:v>DP Uige</c:v>
                </c:pt>
                <c:pt idx="4">
                  <c:v>HP Uige</c:v>
                </c:pt>
                <c:pt idx="5">
                  <c:v>DP Huila</c:v>
                </c:pt>
                <c:pt idx="6">
                  <c:v>HP Huila</c:v>
                </c:pt>
              </c:strCache>
            </c:strRef>
          </c:cat>
          <c:val>
            <c:numRef>
              <c:f>Sheet1!$C$18:$C$24</c:f>
              <c:numCache>
                <c:formatCode>General</c:formatCode>
                <c:ptCount val="7"/>
                <c:pt idx="0">
                  <c:v>26</c:v>
                </c:pt>
                <c:pt idx="1">
                  <c:v>21</c:v>
                </c:pt>
                <c:pt idx="2">
                  <c:v>60</c:v>
                </c:pt>
                <c:pt idx="3">
                  <c:v>77</c:v>
                </c:pt>
                <c:pt idx="4">
                  <c:v>69</c:v>
                </c:pt>
                <c:pt idx="5">
                  <c:v>14</c:v>
                </c:pt>
                <c:pt idx="6">
                  <c:v>8</c:v>
                </c:pt>
              </c:numCache>
            </c:numRef>
          </c:val>
          <c:extLst>
            <c:ext xmlns:c16="http://schemas.microsoft.com/office/drawing/2014/chart" uri="{C3380CC4-5D6E-409C-BE32-E72D297353CC}">
              <c16:uniqueId val="{00000001-8349-4227-A74A-6AD962837BB5}"/>
            </c:ext>
          </c:extLst>
        </c:ser>
        <c:ser>
          <c:idx val="2"/>
          <c:order val="2"/>
          <c:tx>
            <c:strRef>
              <c:f>Sheet1!$D$17</c:f>
              <c:strCache>
                <c:ptCount val="1"/>
                <c:pt idx="0">
                  <c:v>Jul</c:v>
                </c:pt>
              </c:strCache>
            </c:strRef>
          </c:tx>
          <c:spPr>
            <a:solidFill>
              <a:schemeClr val="accent6"/>
            </a:solidFill>
            <a:ln>
              <a:noFill/>
            </a:ln>
            <a:effectLst/>
          </c:spPr>
          <c:invertIfNegative val="0"/>
          <c:cat>
            <c:strRef>
              <c:f>Sheet1!$A$18:$A$24</c:f>
              <c:strCache>
                <c:ptCount val="7"/>
                <c:pt idx="0">
                  <c:v>DP Luanda</c:v>
                </c:pt>
                <c:pt idx="1">
                  <c:v>DP Cuanza Norte</c:v>
                </c:pt>
                <c:pt idx="2">
                  <c:v>HP Cuanza Norte</c:v>
                </c:pt>
                <c:pt idx="3">
                  <c:v>DP Uige</c:v>
                </c:pt>
                <c:pt idx="4">
                  <c:v>HP Uige</c:v>
                </c:pt>
                <c:pt idx="5">
                  <c:v>DP Huila</c:v>
                </c:pt>
                <c:pt idx="6">
                  <c:v>HP Huila</c:v>
                </c:pt>
              </c:strCache>
            </c:strRef>
          </c:cat>
          <c:val>
            <c:numRef>
              <c:f>Sheet1!$D$18:$D$24</c:f>
              <c:numCache>
                <c:formatCode>General</c:formatCode>
                <c:ptCount val="7"/>
                <c:pt idx="0">
                  <c:v>34</c:v>
                </c:pt>
                <c:pt idx="1">
                  <c:v>21</c:v>
                </c:pt>
                <c:pt idx="2">
                  <c:v>64</c:v>
                </c:pt>
                <c:pt idx="3">
                  <c:v>68</c:v>
                </c:pt>
                <c:pt idx="4">
                  <c:v>64</c:v>
                </c:pt>
                <c:pt idx="5">
                  <c:v>15</c:v>
                </c:pt>
                <c:pt idx="6">
                  <c:v>78</c:v>
                </c:pt>
              </c:numCache>
            </c:numRef>
          </c:val>
          <c:extLst>
            <c:ext xmlns:c16="http://schemas.microsoft.com/office/drawing/2014/chart" uri="{C3380CC4-5D6E-409C-BE32-E72D297353CC}">
              <c16:uniqueId val="{00000002-8349-4227-A74A-6AD962837BB5}"/>
            </c:ext>
          </c:extLst>
        </c:ser>
        <c:ser>
          <c:idx val="3"/>
          <c:order val="3"/>
          <c:tx>
            <c:strRef>
              <c:f>Sheet1!$E$17</c:f>
              <c:strCache>
                <c:ptCount val="1"/>
                <c:pt idx="0">
                  <c:v>Aug</c:v>
                </c:pt>
              </c:strCache>
            </c:strRef>
          </c:tx>
          <c:spPr>
            <a:solidFill>
              <a:schemeClr val="accent2">
                <a:lumMod val="60000"/>
              </a:schemeClr>
            </a:solidFill>
            <a:ln>
              <a:noFill/>
            </a:ln>
            <a:effectLst/>
          </c:spPr>
          <c:invertIfNegative val="0"/>
          <c:cat>
            <c:strRef>
              <c:f>Sheet1!$A$18:$A$24</c:f>
              <c:strCache>
                <c:ptCount val="7"/>
                <c:pt idx="0">
                  <c:v>DP Luanda</c:v>
                </c:pt>
                <c:pt idx="1">
                  <c:v>DP Cuanza Norte</c:v>
                </c:pt>
                <c:pt idx="2">
                  <c:v>HP Cuanza Norte</c:v>
                </c:pt>
                <c:pt idx="3">
                  <c:v>DP Uige</c:v>
                </c:pt>
                <c:pt idx="4">
                  <c:v>HP Uige</c:v>
                </c:pt>
                <c:pt idx="5">
                  <c:v>DP Huila</c:v>
                </c:pt>
                <c:pt idx="6">
                  <c:v>HP Huila</c:v>
                </c:pt>
              </c:strCache>
            </c:strRef>
          </c:cat>
          <c:val>
            <c:numRef>
              <c:f>Sheet1!$E$18:$E$24</c:f>
              <c:numCache>
                <c:formatCode>General</c:formatCode>
                <c:ptCount val="7"/>
                <c:pt idx="0">
                  <c:v>29</c:v>
                </c:pt>
                <c:pt idx="1">
                  <c:v>21</c:v>
                </c:pt>
                <c:pt idx="2">
                  <c:v>66</c:v>
                </c:pt>
                <c:pt idx="3">
                  <c:v>86</c:v>
                </c:pt>
                <c:pt idx="4">
                  <c:v>64</c:v>
                </c:pt>
                <c:pt idx="5">
                  <c:v>28</c:v>
                </c:pt>
                <c:pt idx="6">
                  <c:v>74</c:v>
                </c:pt>
              </c:numCache>
            </c:numRef>
          </c:val>
          <c:extLst>
            <c:ext xmlns:c16="http://schemas.microsoft.com/office/drawing/2014/chart" uri="{C3380CC4-5D6E-409C-BE32-E72D297353CC}">
              <c16:uniqueId val="{00000000-3BC0-4721-9436-BD042066D45C}"/>
            </c:ext>
          </c:extLst>
        </c:ser>
        <c:dLbls>
          <c:showLegendKey val="0"/>
          <c:showVal val="0"/>
          <c:showCatName val="0"/>
          <c:showSerName val="0"/>
          <c:showPercent val="0"/>
          <c:showBubbleSize val="0"/>
        </c:dLbls>
        <c:gapWidth val="219"/>
        <c:overlap val="-27"/>
        <c:axId val="602883119"/>
        <c:axId val="880575663"/>
      </c:barChart>
      <c:catAx>
        <c:axId val="60288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80575663"/>
        <c:crosses val="autoZero"/>
        <c:auto val="1"/>
        <c:lblAlgn val="ctr"/>
        <c:lblOffset val="100"/>
        <c:noMultiLvlLbl val="0"/>
      </c:catAx>
      <c:valAx>
        <c:axId val="8805756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2883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750FFA-2B01-5548-956A-7CCC4AC77955}" type="datetimeFigureOut">
              <a:rPr lang="en-US" smtClean="0"/>
              <a:t>11/18/19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3BC364-7218-744F-9596-066A362487D6}" type="slidenum">
              <a:rPr lang="en-US" smtClean="0"/>
              <a:t>‹#›</a:t>
            </a:fld>
            <a:endParaRPr lang="en-US"/>
          </a:p>
        </p:txBody>
      </p:sp>
    </p:spTree>
    <p:extLst>
      <p:ext uri="{BB962C8B-B14F-4D97-AF65-F5344CB8AC3E}">
        <p14:creationId xmlns:p14="http://schemas.microsoft.com/office/powerpoint/2010/main" val="3172674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1E182-3940-3342-804C-BFFC44C95575}" type="datetimeFigureOut">
              <a:rPr lang="en-US" smtClean="0"/>
              <a:t>11/18/19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CB896-D03E-E34D-8853-1D7619E04010}" type="slidenum">
              <a:rPr lang="en-US" smtClean="0"/>
              <a:t>‹#›</a:t>
            </a:fld>
            <a:endParaRPr lang="en-US"/>
          </a:p>
        </p:txBody>
      </p:sp>
    </p:spTree>
    <p:extLst>
      <p:ext uri="{BB962C8B-B14F-4D97-AF65-F5344CB8AC3E}">
        <p14:creationId xmlns:p14="http://schemas.microsoft.com/office/powerpoint/2010/main" val="11318746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CB896-D03E-E34D-8853-1D7619E04010}" type="slidenum">
              <a:rPr lang="en-US" smtClean="0"/>
              <a:t>2</a:t>
            </a:fld>
            <a:endParaRPr lang="en-US"/>
          </a:p>
        </p:txBody>
      </p:sp>
    </p:spTree>
    <p:extLst>
      <p:ext uri="{BB962C8B-B14F-4D97-AF65-F5344CB8AC3E}">
        <p14:creationId xmlns:p14="http://schemas.microsoft.com/office/powerpoint/2010/main" val="148536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 order to ensure a smooth implementation the following activities have been held</a:t>
            </a:r>
          </a:p>
        </p:txBody>
      </p:sp>
      <p:sp>
        <p:nvSpPr>
          <p:cNvPr id="4" name="Slide Number Placeholder 3"/>
          <p:cNvSpPr>
            <a:spLocks noGrp="1"/>
          </p:cNvSpPr>
          <p:nvPr>
            <p:ph type="sldNum" sz="quarter" idx="5"/>
          </p:nvPr>
        </p:nvSpPr>
        <p:spPr/>
        <p:txBody>
          <a:bodyPr/>
          <a:lstStyle/>
          <a:p>
            <a:fld id="{9C3B1D25-E5B1-8D46-A305-3A48F7A1290C}" type="slidenum">
              <a:rPr lang="ru-RU" smtClean="0"/>
              <a:t>6</a:t>
            </a:fld>
            <a:endParaRPr lang="ru-RU"/>
          </a:p>
        </p:txBody>
      </p:sp>
    </p:spTree>
    <p:extLst>
      <p:ext uri="{BB962C8B-B14F-4D97-AF65-F5344CB8AC3E}">
        <p14:creationId xmlns:p14="http://schemas.microsoft.com/office/powerpoint/2010/main" val="303234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CB896-D03E-E34D-8853-1D7619E04010}" type="slidenum">
              <a:rPr lang="en-US" smtClean="0"/>
              <a:t>16</a:t>
            </a:fld>
            <a:endParaRPr lang="en-US"/>
          </a:p>
        </p:txBody>
      </p:sp>
    </p:spTree>
    <p:extLst>
      <p:ext uri="{BB962C8B-B14F-4D97-AF65-F5344CB8AC3E}">
        <p14:creationId xmlns:p14="http://schemas.microsoft.com/office/powerpoint/2010/main" val="68501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CB896-D03E-E34D-8853-1D7619E04010}" type="slidenum">
              <a:rPr lang="en-US" smtClean="0"/>
              <a:t>21</a:t>
            </a:fld>
            <a:endParaRPr lang="en-US"/>
          </a:p>
        </p:txBody>
      </p:sp>
    </p:spTree>
    <p:extLst>
      <p:ext uri="{BB962C8B-B14F-4D97-AF65-F5344CB8AC3E}">
        <p14:creationId xmlns:p14="http://schemas.microsoft.com/office/powerpoint/2010/main" val="1513849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LMIS_Title">
    <p:spTree>
      <p:nvGrpSpPr>
        <p:cNvPr id="1" name=""/>
        <p:cNvGrpSpPr/>
        <p:nvPr/>
      </p:nvGrpSpPr>
      <p:grpSpPr>
        <a:xfrm>
          <a:off x="0" y="0"/>
          <a:ext cx="0" cy="0"/>
          <a:chOff x="0" y="0"/>
          <a:chExt cx="0" cy="0"/>
        </a:xfrm>
      </p:grpSpPr>
      <p:sp>
        <p:nvSpPr>
          <p:cNvPr id="13" name="Round Same Side Corner Rectangle 12"/>
          <p:cNvSpPr/>
          <p:nvPr userDrawn="1"/>
        </p:nvSpPr>
        <p:spPr>
          <a:xfrm rot="10800000" flipH="1">
            <a:off x="0" y="5803918"/>
            <a:ext cx="9144000" cy="1054082"/>
          </a:xfrm>
          <a:prstGeom prst="round2SameRect">
            <a:avLst>
              <a:gd name="adj1" fmla="val 0"/>
              <a:gd name="adj2" fmla="val 0"/>
            </a:avLst>
          </a:prstGeom>
          <a:solidFill>
            <a:srgbClr val="51BD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a:off x="0" y="1"/>
            <a:ext cx="9144000" cy="2400906"/>
          </a:xfrm>
          <a:prstGeom prst="round2SameRect">
            <a:avLst>
              <a:gd name="adj1" fmla="val 0"/>
              <a:gd name="adj2" fmla="val 0"/>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B7173"/>
              </a:solidFill>
            </a:endParaRPr>
          </a:p>
        </p:txBody>
      </p:sp>
      <p:sp>
        <p:nvSpPr>
          <p:cNvPr id="3" name="Subtitle 2"/>
          <p:cNvSpPr>
            <a:spLocks noGrp="1"/>
          </p:cNvSpPr>
          <p:nvPr>
            <p:ph type="subTitle" idx="1"/>
          </p:nvPr>
        </p:nvSpPr>
        <p:spPr>
          <a:xfrm>
            <a:off x="532435" y="5949060"/>
            <a:ext cx="7903353" cy="763454"/>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0" cap="none" spc="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 name="Title 1"/>
          <p:cNvSpPr>
            <a:spLocks noGrp="1"/>
          </p:cNvSpPr>
          <p:nvPr>
            <p:ph type="ctrTitle"/>
          </p:nvPr>
        </p:nvSpPr>
        <p:spPr>
          <a:xfrm>
            <a:off x="3544939" y="117487"/>
            <a:ext cx="5323372" cy="1782953"/>
          </a:xfrm>
        </p:spPr>
        <p:txBody>
          <a:bodyPr anchor="ctr">
            <a:normAutofit/>
          </a:bodyPr>
          <a:lstStyle>
            <a:lvl1pPr algn="r">
              <a:lnSpc>
                <a:spcPts val="4580"/>
              </a:lnSpc>
              <a:defRPr sz="4800">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3544938" y="1713849"/>
            <a:ext cx="5323372" cy="541914"/>
          </a:xfrm>
        </p:spPr>
        <p:txBody>
          <a:bodyPr>
            <a:normAutofit/>
          </a:bodyPr>
          <a:lstStyle>
            <a:lvl1pPr marL="0" indent="0" algn="r">
              <a:buNone/>
              <a:defRPr sz="1800" cap="all" spc="120" baseline="0">
                <a:solidFill>
                  <a:schemeClr val="tx1"/>
                </a:solidFill>
              </a:defRPr>
            </a:lvl1pPr>
            <a:lvl2pPr algn="r">
              <a:defRPr/>
            </a:lvl2pPr>
            <a:lvl3pPr algn="r">
              <a:defRPr/>
            </a:lvl3pPr>
            <a:lvl4pPr algn="r">
              <a:defRPr/>
            </a:lvl4pPr>
            <a:lvl5pPr algn="r">
              <a:defRPr/>
            </a:lvl5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19" y="329088"/>
            <a:ext cx="3432988" cy="1716494"/>
          </a:xfrm>
          <a:prstGeom prst="rect">
            <a:avLst/>
          </a:prstGeom>
        </p:spPr>
      </p:pic>
    </p:spTree>
    <p:extLst>
      <p:ext uri="{BB962C8B-B14F-4D97-AF65-F5344CB8AC3E}">
        <p14:creationId xmlns:p14="http://schemas.microsoft.com/office/powerpoint/2010/main" val="242204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 Same Side Corner Rectangle 6"/>
          <p:cNvSpPr/>
          <p:nvPr userDrawn="1"/>
        </p:nvSpPr>
        <p:spPr>
          <a:xfrm flipH="1">
            <a:off x="-2" y="0"/>
            <a:ext cx="9144001" cy="1446693"/>
          </a:xfrm>
          <a:prstGeom prst="round2SameRect">
            <a:avLst>
              <a:gd name="adj1" fmla="val 0"/>
              <a:gd name="adj2" fmla="val 0"/>
            </a:avLst>
          </a:prstGeom>
          <a:solidFill>
            <a:srgbClr val="51BD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5873" t="18560" r="13658" b="46647"/>
          <a:stretch/>
        </p:blipFill>
        <p:spPr>
          <a:xfrm>
            <a:off x="4907636" y="0"/>
            <a:ext cx="4560431" cy="1414021"/>
          </a:xfrm>
          <a:prstGeom prst="rect">
            <a:avLst/>
          </a:prstGeom>
        </p:spPr>
      </p:pic>
      <p:sp>
        <p:nvSpPr>
          <p:cNvPr id="9" name="Round Same Side Corner Rectangle 8"/>
          <p:cNvSpPr/>
          <p:nvPr userDrawn="1"/>
        </p:nvSpPr>
        <p:spPr>
          <a:xfrm rot="10800000" flipH="1">
            <a:off x="0" y="6206050"/>
            <a:ext cx="9144000" cy="651950"/>
          </a:xfrm>
          <a:prstGeom prst="round2SameRect">
            <a:avLst>
              <a:gd name="adj1" fmla="val 0"/>
              <a:gd name="adj2" fmla="val 0"/>
            </a:avLst>
          </a:prstGeom>
          <a:solidFill>
            <a:srgbClr val="6B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152570"/>
            <a:ext cx="9144000" cy="5053480"/>
          </a:xfrm>
          <a:prstGeom prst="rect">
            <a:avLst/>
          </a:prstGeom>
          <a:solidFill>
            <a:srgbClr val="F0F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4777" y="82642"/>
            <a:ext cx="7859211" cy="1070167"/>
          </a:xfrm>
        </p:spPr>
        <p:txBody>
          <a:bodyPr anchor="ctr">
            <a:normAutofit/>
          </a:bodyPr>
          <a:lstStyle>
            <a:lvl1pPr algn="l">
              <a:lnSpc>
                <a:spcPts val="3720"/>
              </a:lnSpc>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472780"/>
            <a:ext cx="8229600" cy="4439385"/>
          </a:xfrm>
        </p:spPr>
        <p:txBody>
          <a:bodyPr/>
          <a:lstStyle>
            <a:lvl1pPr>
              <a:spcBef>
                <a:spcPts val="1080"/>
              </a:spcBef>
              <a:defRPr sz="2100" b="1">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158606" y="6360883"/>
            <a:ext cx="724293" cy="365125"/>
          </a:xfrm>
        </p:spPr>
        <p:txBody>
          <a:bodyPr/>
          <a:lstStyle>
            <a:lvl1pPr algn="r">
              <a:defRPr b="1">
                <a:solidFill>
                  <a:schemeClr val="bg2"/>
                </a:solidFill>
              </a:defRPr>
            </a:lvl1pPr>
          </a:lstStyle>
          <a:p>
            <a:fld id="{97840870-30C1-6A4C-9012-585F6FD4A006}"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293" y="6299435"/>
            <a:ext cx="1478857" cy="488023"/>
          </a:xfrm>
          <a:prstGeom prst="rect">
            <a:avLst/>
          </a:prstGeom>
        </p:spPr>
      </p:pic>
    </p:spTree>
    <p:extLst>
      <p:ext uri="{BB962C8B-B14F-4D97-AF65-F5344CB8AC3E}">
        <p14:creationId xmlns:p14="http://schemas.microsoft.com/office/powerpoint/2010/main" val="210757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Content A">
    <p:spTree>
      <p:nvGrpSpPr>
        <p:cNvPr id="1" name=""/>
        <p:cNvGrpSpPr/>
        <p:nvPr/>
      </p:nvGrpSpPr>
      <p:grpSpPr>
        <a:xfrm>
          <a:off x="0" y="0"/>
          <a:ext cx="0" cy="0"/>
          <a:chOff x="0" y="0"/>
          <a:chExt cx="0" cy="0"/>
        </a:xfrm>
      </p:grpSpPr>
      <p:sp>
        <p:nvSpPr>
          <p:cNvPr id="24" name="Round Same Side Corner Rectangle 23"/>
          <p:cNvSpPr/>
          <p:nvPr userDrawn="1"/>
        </p:nvSpPr>
        <p:spPr>
          <a:xfrm flipH="1">
            <a:off x="-2" y="0"/>
            <a:ext cx="9144001" cy="1446693"/>
          </a:xfrm>
          <a:prstGeom prst="round2SameRect">
            <a:avLst>
              <a:gd name="adj1" fmla="val 0"/>
              <a:gd name="adj2" fmla="val 0"/>
            </a:avLst>
          </a:prstGeom>
          <a:solidFill>
            <a:srgbClr val="51BD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25873" t="18560" r="13658" b="46647"/>
          <a:stretch/>
        </p:blipFill>
        <p:spPr>
          <a:xfrm>
            <a:off x="4907636" y="0"/>
            <a:ext cx="4560431" cy="1414021"/>
          </a:xfrm>
          <a:prstGeom prst="rect">
            <a:avLst/>
          </a:prstGeom>
        </p:spPr>
      </p:pic>
      <p:sp>
        <p:nvSpPr>
          <p:cNvPr id="21" name="Rectangle 20"/>
          <p:cNvSpPr/>
          <p:nvPr userDrawn="1"/>
        </p:nvSpPr>
        <p:spPr>
          <a:xfrm>
            <a:off x="0" y="1152570"/>
            <a:ext cx="9144000" cy="5053480"/>
          </a:xfrm>
          <a:prstGeom prst="rect">
            <a:avLst/>
          </a:prstGeom>
          <a:solidFill>
            <a:srgbClr val="F0F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446693"/>
            <a:ext cx="4079289" cy="4465835"/>
          </a:xfrm>
        </p:spPr>
        <p:txBody>
          <a:bodyPr/>
          <a:lstStyle>
            <a:lvl1pPr>
              <a:spcBef>
                <a:spcPts val="1080"/>
              </a:spcBef>
              <a:defRPr sz="2400" b="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flipH="1">
            <a:off x="0" y="6206048"/>
            <a:ext cx="9144001" cy="0"/>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15" name="Content Placeholder 2"/>
          <p:cNvSpPr>
            <a:spLocks noGrp="1"/>
          </p:cNvSpPr>
          <p:nvPr>
            <p:ph idx="13"/>
          </p:nvPr>
        </p:nvSpPr>
        <p:spPr>
          <a:xfrm>
            <a:off x="4603072" y="1446693"/>
            <a:ext cx="4079289" cy="4465835"/>
          </a:xfrm>
        </p:spPr>
        <p:txBody>
          <a:bodyPr/>
          <a:lstStyle>
            <a:lvl1pPr>
              <a:spcBef>
                <a:spcPts val="1080"/>
              </a:spcBef>
              <a:defRPr sz="2400" b="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ound Same Side Corner Rectangle 16"/>
          <p:cNvSpPr/>
          <p:nvPr userDrawn="1"/>
        </p:nvSpPr>
        <p:spPr>
          <a:xfrm rot="10800000" flipH="1">
            <a:off x="0" y="6206050"/>
            <a:ext cx="9144000" cy="651950"/>
          </a:xfrm>
          <a:prstGeom prst="round2SameRect">
            <a:avLst>
              <a:gd name="adj1" fmla="val 0"/>
              <a:gd name="adj2" fmla="val 0"/>
            </a:avLst>
          </a:prstGeom>
          <a:solidFill>
            <a:srgbClr val="6B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Slide Number Placeholder 5"/>
          <p:cNvSpPr>
            <a:spLocks noGrp="1"/>
          </p:cNvSpPr>
          <p:nvPr>
            <p:ph type="sldNum" sz="quarter" idx="12"/>
          </p:nvPr>
        </p:nvSpPr>
        <p:spPr>
          <a:xfrm>
            <a:off x="8158606" y="6360883"/>
            <a:ext cx="724293" cy="365125"/>
          </a:xfrm>
        </p:spPr>
        <p:txBody>
          <a:bodyPr/>
          <a:lstStyle>
            <a:lvl1pPr algn="r">
              <a:defRPr b="1">
                <a:solidFill>
                  <a:schemeClr val="bg2"/>
                </a:solidFill>
              </a:defRPr>
            </a:lvl1pPr>
          </a:lstStyle>
          <a:p>
            <a:fld id="{97840870-30C1-6A4C-9012-585F6FD4A006}" type="slidenum">
              <a:rPr lang="en-US" smtClean="0"/>
              <a:pPr/>
              <a:t>‹#›</a:t>
            </a:fld>
            <a:endParaRPr lang="en-US" dirty="0"/>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293" y="6299435"/>
            <a:ext cx="1478857" cy="488023"/>
          </a:xfrm>
          <a:prstGeom prst="rect">
            <a:avLst/>
          </a:prstGeom>
        </p:spPr>
      </p:pic>
      <p:sp>
        <p:nvSpPr>
          <p:cNvPr id="26" name="Title 1"/>
          <p:cNvSpPr>
            <a:spLocks noGrp="1"/>
          </p:cNvSpPr>
          <p:nvPr>
            <p:ph type="title"/>
          </p:nvPr>
        </p:nvSpPr>
        <p:spPr>
          <a:xfrm>
            <a:off x="464777" y="82642"/>
            <a:ext cx="7859211" cy="1070167"/>
          </a:xfrm>
        </p:spPr>
        <p:txBody>
          <a:bodyPr anchor="ctr">
            <a:normAutofit/>
          </a:bodyPr>
          <a:lstStyle>
            <a:lvl1pPr algn="l">
              <a:lnSpc>
                <a:spcPts val="3720"/>
              </a:lnSpc>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070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B">
    <p:spTree>
      <p:nvGrpSpPr>
        <p:cNvPr id="1" name=""/>
        <p:cNvGrpSpPr/>
        <p:nvPr/>
      </p:nvGrpSpPr>
      <p:grpSpPr>
        <a:xfrm>
          <a:off x="0" y="0"/>
          <a:ext cx="0" cy="0"/>
          <a:chOff x="0" y="0"/>
          <a:chExt cx="0" cy="0"/>
        </a:xfrm>
      </p:grpSpPr>
      <p:cxnSp>
        <p:nvCxnSpPr>
          <p:cNvPr id="14" name="Straight Connector 13"/>
          <p:cNvCxnSpPr/>
          <p:nvPr userDrawn="1"/>
        </p:nvCxnSpPr>
        <p:spPr>
          <a:xfrm flipH="1">
            <a:off x="0" y="6206048"/>
            <a:ext cx="9144001" cy="0"/>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16" name="Content Placeholder 2"/>
          <p:cNvSpPr>
            <a:spLocks noGrp="1"/>
          </p:cNvSpPr>
          <p:nvPr>
            <p:ph sz="half" idx="1"/>
          </p:nvPr>
        </p:nvSpPr>
        <p:spPr>
          <a:xfrm>
            <a:off x="457200" y="1414022"/>
            <a:ext cx="4038600" cy="4660033"/>
          </a:xfrm>
        </p:spPr>
        <p:txBody>
          <a:bodyPr/>
          <a:lstStyle>
            <a:lvl1pPr>
              <a:defRPr sz="2400" b="1" cap="none" spc="30" baseline="0">
                <a:solidFill>
                  <a:schemeClr val="accent1"/>
                </a:solidFill>
              </a:defRPr>
            </a:lvl1pPr>
            <a:lvl2pPr>
              <a:defRPr sz="2000" cap="none">
                <a:solidFill>
                  <a:schemeClr val="tx1"/>
                </a:solidFill>
              </a:defRPr>
            </a:lvl2pPr>
            <a:lvl3pPr>
              <a:defRPr sz="2000" cap="none">
                <a:solidFill>
                  <a:schemeClr val="tx1"/>
                </a:solidFill>
              </a:defRPr>
            </a:lvl3pPr>
            <a:lvl4pPr>
              <a:defRPr sz="1800" cap="none">
                <a:solidFill>
                  <a:schemeClr val="tx1"/>
                </a:solidFill>
              </a:defRPr>
            </a:lvl4pPr>
            <a:lvl5pPr>
              <a:defRPr sz="1800" cap="none">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p:nvPr>
        </p:nvSpPr>
        <p:spPr>
          <a:xfrm>
            <a:off x="4648200" y="1414022"/>
            <a:ext cx="4038600" cy="4660033"/>
          </a:xfrm>
        </p:spPr>
        <p:txBody>
          <a:bodyPr/>
          <a:lstStyle>
            <a:lvl1pPr>
              <a:defRPr sz="2400" b="1" i="0" baseline="0">
                <a:solidFill>
                  <a:schemeClr val="accent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ound Same Side Corner Rectangle 14"/>
          <p:cNvSpPr/>
          <p:nvPr userDrawn="1"/>
        </p:nvSpPr>
        <p:spPr>
          <a:xfrm flipH="1">
            <a:off x="-3" y="0"/>
            <a:ext cx="9144001" cy="1152809"/>
          </a:xfrm>
          <a:prstGeom prst="round2SameRect">
            <a:avLst>
              <a:gd name="adj1" fmla="val 0"/>
              <a:gd name="adj2" fmla="val 0"/>
            </a:avLst>
          </a:prstGeom>
          <a:solidFill>
            <a:srgbClr val="51BD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25873" t="18560" r="13658" b="46647"/>
          <a:stretch/>
        </p:blipFill>
        <p:spPr>
          <a:xfrm>
            <a:off x="4907636" y="0"/>
            <a:ext cx="4560431" cy="1414021"/>
          </a:xfrm>
          <a:prstGeom prst="rect">
            <a:avLst/>
          </a:prstGeom>
        </p:spPr>
      </p:pic>
      <p:sp>
        <p:nvSpPr>
          <p:cNvPr id="19" name="Title 1"/>
          <p:cNvSpPr>
            <a:spLocks noGrp="1"/>
          </p:cNvSpPr>
          <p:nvPr>
            <p:ph type="title"/>
          </p:nvPr>
        </p:nvSpPr>
        <p:spPr>
          <a:xfrm>
            <a:off x="464777" y="68128"/>
            <a:ext cx="7859211" cy="1070167"/>
          </a:xfrm>
        </p:spPr>
        <p:txBody>
          <a:bodyPr anchor="ctr">
            <a:normAutofit/>
          </a:bodyPr>
          <a:lstStyle>
            <a:lvl1pPr algn="l">
              <a:lnSpc>
                <a:spcPts val="3720"/>
              </a:lnSpc>
              <a:defRPr sz="3600">
                <a:solidFill>
                  <a:schemeClr val="bg1"/>
                </a:solidFill>
              </a:defRPr>
            </a:lvl1pPr>
          </a:lstStyle>
          <a:p>
            <a:r>
              <a:rPr lang="en-US" dirty="0"/>
              <a:t>Click to edit Master title style</a:t>
            </a:r>
          </a:p>
        </p:txBody>
      </p:sp>
      <p:sp>
        <p:nvSpPr>
          <p:cNvPr id="20" name="Round Same Side Corner Rectangle 19"/>
          <p:cNvSpPr/>
          <p:nvPr userDrawn="1"/>
        </p:nvSpPr>
        <p:spPr>
          <a:xfrm rot="10800000" flipH="1">
            <a:off x="0" y="6206050"/>
            <a:ext cx="9144000" cy="651950"/>
          </a:xfrm>
          <a:prstGeom prst="round2SameRect">
            <a:avLst>
              <a:gd name="adj1" fmla="val 0"/>
              <a:gd name="adj2" fmla="val 0"/>
            </a:avLst>
          </a:prstGeom>
          <a:solidFill>
            <a:srgbClr val="6B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Slide Number Placeholder 5"/>
          <p:cNvSpPr>
            <a:spLocks noGrp="1"/>
          </p:cNvSpPr>
          <p:nvPr>
            <p:ph type="sldNum" sz="quarter" idx="12"/>
          </p:nvPr>
        </p:nvSpPr>
        <p:spPr>
          <a:xfrm>
            <a:off x="8158606" y="6360883"/>
            <a:ext cx="724293" cy="365125"/>
          </a:xfrm>
        </p:spPr>
        <p:txBody>
          <a:bodyPr/>
          <a:lstStyle>
            <a:lvl1pPr algn="r">
              <a:defRPr b="1">
                <a:solidFill>
                  <a:schemeClr val="bg2"/>
                </a:solidFill>
              </a:defRPr>
            </a:lvl1pPr>
          </a:lstStyle>
          <a:p>
            <a:fld id="{97840870-30C1-6A4C-9012-585F6FD4A006}" type="slidenum">
              <a:rPr lang="en-US" smtClean="0"/>
              <a:pPr/>
              <a:t>‹#›</a:t>
            </a:fld>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293" y="6299435"/>
            <a:ext cx="1478857" cy="488023"/>
          </a:xfrm>
          <a:prstGeom prst="rect">
            <a:avLst/>
          </a:prstGeom>
        </p:spPr>
      </p:pic>
    </p:spTree>
    <p:extLst>
      <p:ext uri="{BB962C8B-B14F-4D97-AF65-F5344CB8AC3E}">
        <p14:creationId xmlns:p14="http://schemas.microsoft.com/office/powerpoint/2010/main" val="209898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1685" y="367463"/>
            <a:ext cx="7772400" cy="546937"/>
          </a:xfrm>
        </p:spPr>
        <p:txBody>
          <a:bodyPr anchor="t">
            <a:normAutofit/>
          </a:bodyPr>
          <a:lstStyle>
            <a:lvl1pPr algn="l">
              <a:defRPr sz="2800" b="1" cap="none" spc="0" baseline="0">
                <a:solidFill>
                  <a:schemeClr val="accent1"/>
                </a:solidFill>
              </a:defRPr>
            </a:lvl1pPr>
          </a:lstStyle>
          <a:p>
            <a:r>
              <a:rPr lang="en-US"/>
              <a:t>Click to edit Master title style</a:t>
            </a:r>
          </a:p>
        </p:txBody>
      </p:sp>
      <p:sp>
        <p:nvSpPr>
          <p:cNvPr id="9" name="Round Same Side Corner Rectangle 8"/>
          <p:cNvSpPr/>
          <p:nvPr userDrawn="1"/>
        </p:nvSpPr>
        <p:spPr>
          <a:xfrm rot="10800000" flipH="1">
            <a:off x="0" y="6206050"/>
            <a:ext cx="9144000" cy="651950"/>
          </a:xfrm>
          <a:prstGeom prst="round2SameRect">
            <a:avLst>
              <a:gd name="adj1" fmla="val 0"/>
              <a:gd name="adj2" fmla="val 0"/>
            </a:avLst>
          </a:prstGeom>
          <a:solidFill>
            <a:srgbClr val="6B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8158606" y="6360883"/>
            <a:ext cx="724293" cy="365125"/>
          </a:xfrm>
        </p:spPr>
        <p:txBody>
          <a:bodyPr/>
          <a:lstStyle>
            <a:lvl1pPr algn="r">
              <a:defRPr b="1">
                <a:solidFill>
                  <a:schemeClr val="bg2"/>
                </a:solidFill>
              </a:defRPr>
            </a:lvl1pPr>
          </a:lstStyle>
          <a:p>
            <a:fld id="{97840870-30C1-6A4C-9012-585F6FD4A006}"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293" y="6299435"/>
            <a:ext cx="1478857" cy="488023"/>
          </a:xfrm>
          <a:prstGeom prst="rect">
            <a:avLst/>
          </a:prstGeom>
        </p:spPr>
      </p:pic>
    </p:spTree>
    <p:extLst>
      <p:ext uri="{BB962C8B-B14F-4D97-AF65-F5344CB8AC3E}">
        <p14:creationId xmlns:p14="http://schemas.microsoft.com/office/powerpoint/2010/main" val="11098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_justFooter">
    <p:spTree>
      <p:nvGrpSpPr>
        <p:cNvPr id="1" name=""/>
        <p:cNvGrpSpPr/>
        <p:nvPr/>
      </p:nvGrpSpPr>
      <p:grpSpPr>
        <a:xfrm>
          <a:off x="0" y="0"/>
          <a:ext cx="0" cy="0"/>
          <a:chOff x="0" y="0"/>
          <a:chExt cx="0" cy="0"/>
        </a:xfrm>
      </p:grpSpPr>
      <p:sp>
        <p:nvSpPr>
          <p:cNvPr id="5" name="Round Same Side Corner Rectangle 4"/>
          <p:cNvSpPr/>
          <p:nvPr userDrawn="1"/>
        </p:nvSpPr>
        <p:spPr>
          <a:xfrm rot="10800000" flipH="1">
            <a:off x="0" y="6206050"/>
            <a:ext cx="9144000" cy="651950"/>
          </a:xfrm>
          <a:prstGeom prst="round2SameRect">
            <a:avLst>
              <a:gd name="adj1" fmla="val 0"/>
              <a:gd name="adj2" fmla="val 0"/>
            </a:avLst>
          </a:prstGeom>
          <a:solidFill>
            <a:srgbClr val="6B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5"/>
          <p:cNvSpPr>
            <a:spLocks noGrp="1"/>
          </p:cNvSpPr>
          <p:nvPr>
            <p:ph type="sldNum" sz="quarter" idx="12"/>
          </p:nvPr>
        </p:nvSpPr>
        <p:spPr>
          <a:xfrm>
            <a:off x="8158606" y="6360883"/>
            <a:ext cx="724293" cy="365125"/>
          </a:xfrm>
        </p:spPr>
        <p:txBody>
          <a:bodyPr/>
          <a:lstStyle>
            <a:lvl1pPr algn="r">
              <a:defRPr b="1">
                <a:solidFill>
                  <a:schemeClr val="bg2"/>
                </a:solidFill>
              </a:defRPr>
            </a:lvl1pPr>
          </a:lstStyle>
          <a:p>
            <a:fld id="{97840870-30C1-6A4C-9012-585F6FD4A006}"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293" y="6299435"/>
            <a:ext cx="1478857" cy="488023"/>
          </a:xfrm>
          <a:prstGeom prst="rect">
            <a:avLst/>
          </a:prstGeom>
        </p:spPr>
      </p:pic>
    </p:spTree>
    <p:extLst>
      <p:ext uri="{BB962C8B-B14F-4D97-AF65-F5344CB8AC3E}">
        <p14:creationId xmlns:p14="http://schemas.microsoft.com/office/powerpoint/2010/main" val="160157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YouSlide">
    <p:spTree>
      <p:nvGrpSpPr>
        <p:cNvPr id="1" name=""/>
        <p:cNvGrpSpPr/>
        <p:nvPr/>
      </p:nvGrpSpPr>
      <p:grpSpPr>
        <a:xfrm>
          <a:off x="0" y="0"/>
          <a:ext cx="0" cy="0"/>
          <a:chOff x="0" y="0"/>
          <a:chExt cx="0" cy="0"/>
        </a:xfrm>
      </p:grpSpPr>
      <p:sp>
        <p:nvSpPr>
          <p:cNvPr id="5" name="Round Same Side Corner Rectangle 4"/>
          <p:cNvSpPr/>
          <p:nvPr userDrawn="1"/>
        </p:nvSpPr>
        <p:spPr>
          <a:xfrm>
            <a:off x="0" y="0"/>
            <a:ext cx="9144000" cy="5517572"/>
          </a:xfrm>
          <a:prstGeom prst="round2SameRect">
            <a:avLst>
              <a:gd name="adj1" fmla="val 0"/>
              <a:gd name="adj2"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a:off x="-1" y="0"/>
            <a:ext cx="9144000" cy="5517572"/>
          </a:xfrm>
          <a:prstGeom prst="round2SameRect">
            <a:avLst>
              <a:gd name="adj1" fmla="val 0"/>
              <a:gd name="adj2" fmla="val 0"/>
            </a:avLst>
          </a:prstGeom>
          <a:blipFill dpi="0" rotWithShape="1">
            <a:blip r:embed="rId2">
              <a:alphaModFix amt="4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 Same Side Corner Rectangle 10"/>
          <p:cNvSpPr/>
          <p:nvPr userDrawn="1"/>
        </p:nvSpPr>
        <p:spPr>
          <a:xfrm>
            <a:off x="0" y="0"/>
            <a:ext cx="9144000" cy="5517572"/>
          </a:xfrm>
          <a:prstGeom prst="round2SameRect">
            <a:avLst>
              <a:gd name="adj1" fmla="val 0"/>
              <a:gd name="adj2" fmla="val 0"/>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255" y="1593429"/>
            <a:ext cx="7375490" cy="2330714"/>
          </a:xfrm>
        </p:spPr>
        <p:txBody>
          <a:bodyPr anchor="ctr">
            <a:noAutofit/>
          </a:bodyPr>
          <a:lstStyle>
            <a:lvl1pPr algn="ctr">
              <a:lnSpc>
                <a:spcPts val="6800"/>
              </a:lnSpc>
              <a:defRPr sz="6600">
                <a:solidFill>
                  <a:schemeClr val="bg1"/>
                </a:solidFill>
              </a:defRPr>
            </a:lvl1pPr>
          </a:lstStyle>
          <a:p>
            <a:r>
              <a:rPr lang="en-US" dirty="0"/>
              <a:t>Click to edit Master title style</a:t>
            </a:r>
          </a:p>
        </p:txBody>
      </p:sp>
      <p:sp>
        <p:nvSpPr>
          <p:cNvPr id="10" name="Round Same Side Corner Rectangle 9"/>
          <p:cNvSpPr/>
          <p:nvPr userDrawn="1"/>
        </p:nvSpPr>
        <p:spPr>
          <a:xfrm rot="10800000" flipH="1">
            <a:off x="0" y="5297714"/>
            <a:ext cx="9144000" cy="1560286"/>
          </a:xfrm>
          <a:prstGeom prst="round2Same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3"/>
          </p:nvPr>
        </p:nvSpPr>
        <p:spPr>
          <a:xfrm>
            <a:off x="4356100" y="5297714"/>
            <a:ext cx="4787900" cy="1560286"/>
          </a:xfrm>
        </p:spPr>
        <p:txBody>
          <a:bodyPr anchor="ctr">
            <a:normAutofit/>
          </a:bodyPr>
          <a:lstStyle>
            <a:lvl1pPr marL="0" indent="0" algn="ctr">
              <a:spcBef>
                <a:spcPts val="0"/>
              </a:spcBef>
              <a:buNone/>
              <a:defRPr sz="2400">
                <a:solidFill>
                  <a:schemeClr val="tx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Click to edit Master text styles</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751" y="5544242"/>
            <a:ext cx="3477718" cy="1147646"/>
          </a:xfrm>
          <a:prstGeom prst="rect">
            <a:avLst/>
          </a:prstGeom>
        </p:spPr>
      </p:pic>
    </p:spTree>
    <p:extLst>
      <p:ext uri="{BB962C8B-B14F-4D97-AF65-F5344CB8AC3E}">
        <p14:creationId xmlns:p14="http://schemas.microsoft.com/office/powerpoint/2010/main" val="140653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hankYouSlide">
    <p:spTree>
      <p:nvGrpSpPr>
        <p:cNvPr id="1" name=""/>
        <p:cNvGrpSpPr/>
        <p:nvPr/>
      </p:nvGrpSpPr>
      <p:grpSpPr>
        <a:xfrm>
          <a:off x="0" y="0"/>
          <a:ext cx="0" cy="0"/>
          <a:chOff x="0" y="0"/>
          <a:chExt cx="0" cy="0"/>
        </a:xfrm>
      </p:grpSpPr>
      <p:sp>
        <p:nvSpPr>
          <p:cNvPr id="7" name="Round Same Side Corner Rectangle 6"/>
          <p:cNvSpPr/>
          <p:nvPr userDrawn="1"/>
        </p:nvSpPr>
        <p:spPr>
          <a:xfrm rot="10800000" flipH="1">
            <a:off x="0" y="5297714"/>
            <a:ext cx="9144000" cy="1560286"/>
          </a:xfrm>
          <a:prstGeom prst="round2Same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 Same Side Corner Rectangle 8"/>
          <p:cNvSpPr/>
          <p:nvPr userDrawn="1"/>
        </p:nvSpPr>
        <p:spPr>
          <a:xfrm rot="10800000" flipH="1">
            <a:off x="0" y="0"/>
            <a:ext cx="9144000" cy="1501026"/>
          </a:xfrm>
          <a:prstGeom prst="round2Same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 Same Side Corner Rectangle 4"/>
          <p:cNvSpPr/>
          <p:nvPr userDrawn="1"/>
        </p:nvSpPr>
        <p:spPr>
          <a:xfrm>
            <a:off x="0" y="1465941"/>
            <a:ext cx="9144000" cy="4107543"/>
          </a:xfrm>
          <a:prstGeom prst="round2SameRect">
            <a:avLst>
              <a:gd name="adj1" fmla="val 0"/>
              <a:gd name="adj2" fmla="val 0"/>
            </a:avLst>
          </a:prstGeom>
          <a:blipFill dpi="0" rotWithShape="1">
            <a:blip r:embed="rId2"/>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255" y="2354355"/>
            <a:ext cx="7375490" cy="2330714"/>
          </a:xfrm>
        </p:spPr>
        <p:txBody>
          <a:bodyPr anchor="ctr">
            <a:noAutofit/>
          </a:bodyPr>
          <a:lstStyle>
            <a:lvl1pPr algn="ctr">
              <a:lnSpc>
                <a:spcPts val="6800"/>
              </a:lnSpc>
              <a:defRPr sz="6600">
                <a:solidFill>
                  <a:schemeClr val="bg1"/>
                </a:solidFill>
              </a:defRPr>
            </a:lvl1pPr>
          </a:lstStyle>
          <a:p>
            <a:r>
              <a:rPr lang="en-US" dirty="0"/>
              <a:t>Click to edit Master title style</a:t>
            </a:r>
          </a:p>
        </p:txBody>
      </p:sp>
      <p:sp>
        <p:nvSpPr>
          <p:cNvPr id="4" name="Text Placeholder 3"/>
          <p:cNvSpPr>
            <a:spLocks noGrp="1"/>
          </p:cNvSpPr>
          <p:nvPr>
            <p:ph type="body" sz="quarter" idx="13"/>
          </p:nvPr>
        </p:nvSpPr>
        <p:spPr>
          <a:xfrm>
            <a:off x="653143" y="5573484"/>
            <a:ext cx="7837714" cy="1284516"/>
          </a:xfrm>
        </p:spPr>
        <p:txBody>
          <a:bodyPr anchor="ctr">
            <a:normAutofit/>
          </a:bodyPr>
          <a:lstStyle>
            <a:lvl1pPr marL="0" indent="0" algn="ctr">
              <a:spcBef>
                <a:spcPts val="0"/>
              </a:spcBef>
              <a:buNone/>
              <a:defRPr sz="2400">
                <a:solidFill>
                  <a:schemeClr val="tx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41" y="58056"/>
            <a:ext cx="4202118" cy="1386698"/>
          </a:xfrm>
          <a:prstGeom prst="rect">
            <a:avLst/>
          </a:prstGeom>
        </p:spPr>
      </p:pic>
    </p:spTree>
    <p:extLst>
      <p:ext uri="{BB962C8B-B14F-4D97-AF65-F5344CB8AC3E}">
        <p14:creationId xmlns:p14="http://schemas.microsoft.com/office/powerpoint/2010/main" val="39759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40870-30C1-6A4C-9012-585F6FD4A006}" type="slidenum">
              <a:rPr lang="en-US" smtClean="0"/>
              <a:t>‹#›</a:t>
            </a:fld>
            <a:endParaRPr lang="en-US"/>
          </a:p>
        </p:txBody>
      </p:sp>
    </p:spTree>
    <p:extLst>
      <p:ext uri="{BB962C8B-B14F-4D97-AF65-F5344CB8AC3E}">
        <p14:creationId xmlns:p14="http://schemas.microsoft.com/office/powerpoint/2010/main" val="29355981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42" r:id="rId3"/>
    <p:sldLayoutId id="2147483743" r:id="rId4"/>
    <p:sldLayoutId id="2147483735" r:id="rId5"/>
    <p:sldLayoutId id="2147483739" r:id="rId6"/>
    <p:sldLayoutId id="2147483741" r:id="rId7"/>
    <p:sldLayoutId id="2147483744"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open?id=1yZQCxKJWpqO8oB94dOytXVNB-X1tpj0J"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5700"/>
              </a:lnSpc>
            </a:pPr>
            <a:r>
              <a:rPr lang="en-US" sz="5400" dirty="0"/>
              <a:t>Angola Implementation</a:t>
            </a:r>
            <a:br>
              <a:rPr lang="en-US" sz="5400" dirty="0"/>
            </a:br>
            <a:r>
              <a:rPr lang="en-US" sz="2800" dirty="0"/>
              <a:t>Lessons Learned</a:t>
            </a:r>
            <a:endParaRPr lang="en-US" sz="5400" dirty="0"/>
          </a:p>
        </p:txBody>
      </p:sp>
      <p:sp>
        <p:nvSpPr>
          <p:cNvPr id="7" name="Text Placeholder 6"/>
          <p:cNvSpPr txBox="1">
            <a:spLocks/>
          </p:cNvSpPr>
          <p:nvPr/>
        </p:nvSpPr>
        <p:spPr>
          <a:xfrm>
            <a:off x="937617" y="4651811"/>
            <a:ext cx="7268767" cy="7372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cap="all" spc="150" dirty="0" err="1">
                <a:solidFill>
                  <a:schemeClr val="bg1"/>
                </a:solidFill>
              </a:rPr>
              <a:t>Dércio</a:t>
            </a:r>
            <a:r>
              <a:rPr lang="en-US" sz="1800" cap="all" spc="150" dirty="0">
                <a:solidFill>
                  <a:schemeClr val="bg1"/>
                </a:solidFill>
              </a:rPr>
              <a:t> </a:t>
            </a:r>
            <a:r>
              <a:rPr lang="en-US" sz="1800" cap="all" spc="150" dirty="0" err="1">
                <a:solidFill>
                  <a:schemeClr val="bg1"/>
                </a:solidFill>
              </a:rPr>
              <a:t>Duvane</a:t>
            </a:r>
            <a:r>
              <a:rPr lang="en-US" sz="1800" cap="all" spc="150" dirty="0">
                <a:solidFill>
                  <a:schemeClr val="bg1"/>
                </a:solidFill>
              </a:rPr>
              <a:t>  •  November 19, 2019</a:t>
            </a:r>
          </a:p>
        </p:txBody>
      </p:sp>
      <p:sp>
        <p:nvSpPr>
          <p:cNvPr id="5" name="Text Placeholder 4">
            <a:extLst>
              <a:ext uri="{FF2B5EF4-FFF2-40B4-BE49-F238E27FC236}">
                <a16:creationId xmlns:a16="http://schemas.microsoft.com/office/drawing/2014/main" id="{55EDDCC9-5AB2-0C4B-9964-72B91E2300D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4521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78C48-AAE5-469A-9F77-BE090F144E86}"/>
              </a:ext>
            </a:extLst>
          </p:cNvPr>
          <p:cNvSpPr>
            <a:spLocks noGrp="1"/>
          </p:cNvSpPr>
          <p:nvPr>
            <p:ph idx="1"/>
          </p:nvPr>
        </p:nvSpPr>
        <p:spPr/>
        <p:txBody>
          <a:bodyPr>
            <a:normAutofit/>
          </a:bodyPr>
          <a:lstStyle/>
          <a:p>
            <a:r>
              <a:rPr lang="en-GB" sz="1500" dirty="0"/>
              <a:t>General Logistics, System, and Computer Knowledge of target users.</a:t>
            </a:r>
          </a:p>
          <a:p>
            <a:pPr lvl="1"/>
            <a:r>
              <a:rPr lang="en-GB" sz="1200" dirty="0"/>
              <a:t>Knowledge of technology and how to use technology to apply of logistics processes remains a challenge, particularly in provincial locations;</a:t>
            </a:r>
          </a:p>
          <a:p>
            <a:pPr lvl="1"/>
            <a:r>
              <a:rPr lang="en-GB" sz="1200" dirty="0"/>
              <a:t>Additional time is required to teach some users basic computer literacy which impacts implementation and training duration;</a:t>
            </a:r>
          </a:p>
          <a:p>
            <a:r>
              <a:rPr lang="en-GB" altLang="pt-PT" sz="1500" dirty="0">
                <a:latin typeface="Gill Sans MT" panose="020B0502020104020203" pitchFamily="34" charset="0"/>
                <a:cs typeface="Gill Sans MT" panose="020B0502020104020203" pitchFamily="34" charset="0"/>
              </a:rPr>
              <a:t>Free Data Plans on the </a:t>
            </a:r>
            <a:r>
              <a:rPr lang="en-GB" altLang="pt-PT" sz="1500" dirty="0" err="1">
                <a:latin typeface="Gill Sans MT" panose="020B0502020104020203" pitchFamily="34" charset="0"/>
                <a:cs typeface="Gill Sans MT" panose="020B0502020104020203" pitchFamily="34" charset="0"/>
              </a:rPr>
              <a:t>Unitel</a:t>
            </a:r>
            <a:r>
              <a:rPr lang="en-GB" altLang="pt-PT" sz="1500" dirty="0">
                <a:latin typeface="Gill Sans MT" panose="020B0502020104020203" pitchFamily="34" charset="0"/>
                <a:cs typeface="Gill Sans MT" panose="020B0502020104020203" pitchFamily="34" charset="0"/>
              </a:rPr>
              <a:t> Network</a:t>
            </a:r>
          </a:p>
          <a:p>
            <a:pPr lvl="1"/>
            <a:r>
              <a:rPr lang="en-GB" altLang="pt-PT" sz="1200" dirty="0">
                <a:latin typeface="Gill Sans MT" panose="020B0502020104020203" pitchFamily="34" charset="0"/>
                <a:cs typeface="Gill Sans MT" panose="020B0502020104020203" pitchFamily="34" charset="0"/>
              </a:rPr>
              <a:t>Agreements with </a:t>
            </a:r>
            <a:r>
              <a:rPr lang="en-GB" altLang="pt-PT" sz="1200" dirty="0" err="1">
                <a:latin typeface="Gill Sans MT" panose="020B0502020104020203" pitchFamily="34" charset="0"/>
                <a:cs typeface="Gill Sans MT" panose="020B0502020104020203" pitchFamily="34" charset="0"/>
              </a:rPr>
              <a:t>Unitel</a:t>
            </a:r>
            <a:r>
              <a:rPr lang="en-GB" altLang="pt-PT" sz="1200" dirty="0">
                <a:latin typeface="Gill Sans MT" panose="020B0502020104020203" pitchFamily="34" charset="0"/>
                <a:cs typeface="Gill Sans MT" panose="020B0502020104020203" pitchFamily="34" charset="0"/>
              </a:rPr>
              <a:t> to enable “free” access to the SIGLOFA platform over their network hit several roadblocks with audit, risk, compliance and infrastructure issues;</a:t>
            </a:r>
          </a:p>
          <a:p>
            <a:pPr lvl="1"/>
            <a:r>
              <a:rPr lang="en-GB" altLang="pt-PT" sz="1200" dirty="0">
                <a:latin typeface="Gill Sans MT" panose="020B0502020104020203" pitchFamily="34" charset="0"/>
                <a:cs typeface="Gill Sans MT" panose="020B0502020104020203" pitchFamily="34" charset="0"/>
              </a:rPr>
              <a:t>GHSC-PSM maintains payments to implemented sites to ensure sites can continue to access the SIGLOFA platform;</a:t>
            </a:r>
            <a:endParaRPr lang="en-US" altLang="pt-PT" sz="1200" dirty="0">
              <a:latin typeface="Gill Sans MT" panose="020B0502020104020203" pitchFamily="34" charset="0"/>
              <a:cs typeface="Gill Sans MT" panose="020B0502020104020203" pitchFamily="34" charset="0"/>
            </a:endParaRPr>
          </a:p>
        </p:txBody>
      </p:sp>
      <p:sp>
        <p:nvSpPr>
          <p:cNvPr id="2" name="Title 1">
            <a:extLst>
              <a:ext uri="{FF2B5EF4-FFF2-40B4-BE49-F238E27FC236}">
                <a16:creationId xmlns:a16="http://schemas.microsoft.com/office/drawing/2014/main" id="{D646EA57-AD24-483E-B698-B6B64B176BC9}"/>
              </a:ext>
            </a:extLst>
          </p:cNvPr>
          <p:cNvSpPr>
            <a:spLocks noGrp="1"/>
          </p:cNvSpPr>
          <p:nvPr>
            <p:ph type="title"/>
          </p:nvPr>
        </p:nvSpPr>
        <p:spPr/>
        <p:txBody>
          <a:bodyPr>
            <a:normAutofit/>
          </a:bodyPr>
          <a:lstStyle/>
          <a:p>
            <a:r>
              <a:rPr lang="en-GB" sz="3000" dirty="0"/>
              <a:t>Challenges</a:t>
            </a:r>
            <a:endParaRPr lang="pt-PT" sz="2775" dirty="0"/>
          </a:p>
        </p:txBody>
      </p:sp>
      <p:pic>
        <p:nvPicPr>
          <p:cNvPr id="7" name="Picture 2" descr="https://lh3.googleusercontent.com/ePDXV6azXt159gHTvzzWFWPRjJglDr8sDpcxQppY-6czCMBYZ5rkuYZdAQ4ElF7ugCmOAh_BSFTXyolJPsyAy8FvuudjQaJRF1J5NlXTWNYmwS0eyUxeM_qPuuSV9nTf8z9vekn_R1FcyQGgviszgTJGnXyqdsBpD45yXme0JS1hz6D5m6k-U9wa2FGBj-5J7J0WaW2aNfWbnGLOEpmRa5ePNnZbCfh2jBKA8rzUEQRQd2B1b_dmefldWMzQqX6-P4EejWu3Q9EUrfLvwBRdoxCJaVuGvX854k-tAkLQjXIltymaIy-Q2oA_8KP7dQncp-Nce3J25SSbmrh7cAoCNsw5zeMl36YM9PralLbjHTXkZp1NM5YJhIqXg8PZi-Js3shL05iv9k8zO44Vn9BPR8t7A-tGOFLi4tKLgtWFU1GqzX-R8rcbNGaPH7ah5DzdNYcbi4vHA8WNteXlYLKDZ3j_m07AFKI1BLbGzR8Vogsz9PMrRpbURf6p69L_Cph79rC_-36yXjyDwsUbIS-JIjhNmtag09ojWLDDa6Jzld2nKfGF2PwqtEOQNtIDsfHSP1dBqKzkcWOqoAEi0x6uf8HnKLHXQwVicJD4OM9-2RnA3k_28V4TEjmmc5MvlNHDr7GavmYzJNp33rrFrTk2E9TOppNdAEcMdM77SRUjRVKyawEp39qbSA=w1421-h947-no">
            <a:extLst>
              <a:ext uri="{FF2B5EF4-FFF2-40B4-BE49-F238E27FC236}">
                <a16:creationId xmlns:a16="http://schemas.microsoft.com/office/drawing/2014/main" id="{8E242F93-B441-A941-B8EF-ABFA74387B97}"/>
              </a:ext>
            </a:extLst>
          </p:cNvPr>
          <p:cNvPicPr>
            <a:picLocks noGrp="1" noChangeArrowheads="1"/>
          </p:cNvPicPr>
          <p:nvPr>
            <p:ph idx="13"/>
          </p:nvPr>
        </p:nvPicPr>
        <p:blipFill rotWithShape="1">
          <a:blip r:embed="rId2">
            <a:extLst>
              <a:ext uri="{28A0092B-C50C-407E-A947-70E740481C1C}">
                <a14:useLocalDpi xmlns:a14="http://schemas.microsoft.com/office/drawing/2010/main" val="0"/>
              </a:ext>
            </a:extLst>
          </a:blip>
          <a:srcRect l="29341" r="14694"/>
          <a:stretch/>
        </p:blipFill>
        <p:spPr bwMode="auto">
          <a:xfrm>
            <a:off x="4767178" y="1446213"/>
            <a:ext cx="3751432" cy="446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78C48-AAE5-469A-9F77-BE090F144E86}"/>
              </a:ext>
            </a:extLst>
          </p:cNvPr>
          <p:cNvSpPr>
            <a:spLocks noGrp="1"/>
          </p:cNvSpPr>
          <p:nvPr>
            <p:ph idx="1"/>
          </p:nvPr>
        </p:nvSpPr>
        <p:spPr/>
        <p:txBody>
          <a:bodyPr>
            <a:normAutofit/>
          </a:bodyPr>
          <a:lstStyle/>
          <a:p>
            <a:r>
              <a:rPr lang="en-GB" sz="1500" dirty="0"/>
              <a:t>General Logistics, System, and Computer Knowledge of target users.</a:t>
            </a:r>
          </a:p>
          <a:p>
            <a:pPr lvl="1"/>
            <a:r>
              <a:rPr lang="en-GB" sz="1200" dirty="0"/>
              <a:t>System familiarization start prior to site visits with dissemination of support material including the SOPs for inventory and requisition management.</a:t>
            </a:r>
          </a:p>
          <a:p>
            <a:pPr lvl="1"/>
            <a:r>
              <a:rPr lang="en-GB" sz="1200" dirty="0"/>
              <a:t>Shadow users through each of the SIGLOFA logistics processes multiple times. Ensure the user is in control of the system;</a:t>
            </a:r>
          </a:p>
          <a:p>
            <a:r>
              <a:rPr lang="en-GB" altLang="pt-PT" sz="1500" dirty="0">
                <a:latin typeface="Gill Sans MT" panose="020B0502020104020203" pitchFamily="34" charset="0"/>
                <a:cs typeface="Gill Sans MT" panose="020B0502020104020203" pitchFamily="34" charset="0"/>
              </a:rPr>
              <a:t>Free Data Plans on the </a:t>
            </a:r>
            <a:r>
              <a:rPr lang="en-GB" altLang="pt-PT" sz="1500" dirty="0" err="1">
                <a:latin typeface="Gill Sans MT" panose="020B0502020104020203" pitchFamily="34" charset="0"/>
                <a:cs typeface="Gill Sans MT" panose="020B0502020104020203" pitchFamily="34" charset="0"/>
              </a:rPr>
              <a:t>Unitel</a:t>
            </a:r>
            <a:r>
              <a:rPr lang="en-GB" altLang="pt-PT" sz="1500" dirty="0">
                <a:latin typeface="Gill Sans MT" panose="020B0502020104020203" pitchFamily="34" charset="0"/>
                <a:cs typeface="Gill Sans MT" panose="020B0502020104020203" pitchFamily="34" charset="0"/>
              </a:rPr>
              <a:t> Network</a:t>
            </a:r>
          </a:p>
          <a:p>
            <a:pPr lvl="1"/>
            <a:r>
              <a:rPr lang="en-GB" altLang="pt-PT" sz="1200" dirty="0">
                <a:latin typeface="Gill Sans MT" panose="020B0502020104020203" pitchFamily="34" charset="0"/>
                <a:cs typeface="Gill Sans MT" panose="020B0502020104020203" pitchFamily="34" charset="0"/>
              </a:rPr>
              <a:t>Engage USAID to represent the SIGLOFA project objectives and reinforce the Memorandum of Understanding made between USAID and </a:t>
            </a:r>
            <a:r>
              <a:rPr lang="en-GB" altLang="pt-PT" sz="1200" dirty="0" err="1">
                <a:latin typeface="Gill Sans MT" panose="020B0502020104020203" pitchFamily="34" charset="0"/>
                <a:cs typeface="Gill Sans MT" panose="020B0502020104020203" pitchFamily="34" charset="0"/>
              </a:rPr>
              <a:t>Unitel</a:t>
            </a:r>
            <a:r>
              <a:rPr lang="en-GB" altLang="pt-PT" sz="1200" dirty="0">
                <a:latin typeface="Gill Sans MT" panose="020B0502020104020203" pitchFamily="34" charset="0"/>
                <a:cs typeface="Gill Sans MT" panose="020B0502020104020203" pitchFamily="34" charset="0"/>
              </a:rPr>
              <a:t>;</a:t>
            </a:r>
          </a:p>
          <a:p>
            <a:pPr lvl="1"/>
            <a:r>
              <a:rPr lang="en-US" altLang="pt-PT" sz="1200" dirty="0">
                <a:latin typeface="Gill Sans MT" panose="020B0502020104020203" pitchFamily="34" charset="0"/>
                <a:cs typeface="Gill Sans MT" panose="020B0502020104020203" pitchFamily="34" charset="0"/>
              </a:rPr>
              <a:t>Identify alternative data plan and cost options to ensure access to the SIGLOFA platform is maintained;</a:t>
            </a:r>
          </a:p>
          <a:p>
            <a:pPr lvl="1"/>
            <a:r>
              <a:rPr lang="en-US" altLang="pt-PT" sz="1200" dirty="0">
                <a:latin typeface="Gill Sans MT" panose="020B0502020104020203" pitchFamily="34" charset="0"/>
                <a:cs typeface="Gill Sans MT" panose="020B0502020104020203" pitchFamily="34" charset="0"/>
              </a:rPr>
              <a:t>Assess alternative methods for synchronizing data and its impact to availability of data for reporting;</a:t>
            </a:r>
          </a:p>
        </p:txBody>
      </p:sp>
      <p:sp>
        <p:nvSpPr>
          <p:cNvPr id="2" name="Title 1">
            <a:extLst>
              <a:ext uri="{FF2B5EF4-FFF2-40B4-BE49-F238E27FC236}">
                <a16:creationId xmlns:a16="http://schemas.microsoft.com/office/drawing/2014/main" id="{D646EA57-AD24-483E-B698-B6B64B176BC9}"/>
              </a:ext>
            </a:extLst>
          </p:cNvPr>
          <p:cNvSpPr>
            <a:spLocks noGrp="1"/>
          </p:cNvSpPr>
          <p:nvPr>
            <p:ph type="title"/>
          </p:nvPr>
        </p:nvSpPr>
        <p:spPr/>
        <p:txBody>
          <a:bodyPr>
            <a:normAutofit/>
          </a:bodyPr>
          <a:lstStyle/>
          <a:p>
            <a:r>
              <a:rPr lang="en-GB" sz="3000" dirty="0"/>
              <a:t>Mitigation Steps</a:t>
            </a:r>
            <a:endParaRPr lang="pt-PT" sz="2775" dirty="0"/>
          </a:p>
        </p:txBody>
      </p:sp>
      <p:pic>
        <p:nvPicPr>
          <p:cNvPr id="7" name="Picture 2" descr="https://lh3.googleusercontent.com/h8RGHNQHHWhSjUG1XDXtivQC-bJILZhD_eaeMpnphNq1cPhZjxMB0qkL4b2RMAxWcozuBKAuBFHH7ekxwmFRbjzAMv2urxF2n9qh1M7NGurcBGmxGTL36McYUCi1u5aCmg9epV8watIq8LruutqPkJX-bTuQeAExvRGxf8gJOZ5zwqD2vfyGwRulQc-0xJKQ87nDP7ewV8yZBIul96Ry-3aEzNP5LNPH4HE1YeuDt3e1CA-U4eFBSc3vikyJhJFbuw5KKUl3bhHNXzksf5GbgB8I4dPnmYZz1-AXGfo6IJOeIQoQ45pLeKRGJ_yl6aS0wsN8H-Lp2NK8aHF5OivqeOAFHP_i2ylMuta63hUvI7Xe3C01F2TWCVcywwOJzJVQ_5pWLownPaHNoZpoaXbpSNfGALu16RiaUp8NA3ymzavjkf4-Y3xRvKJftgPnhJjfMnFowb3arqPioL-64OFm8naVBwCLecfJv8U-cC5FOhGTuDvzZFPrm_TN5HRZ0endjkwRf_knzZPLi7GsmZJJ0NeMT4wfpHfKebJnh50SFRaGkfvQ8WqT3ZcDEjD8DyqBrKCUIlHzbgt9iQ68g9c8j7ccZqR4YJUGixEVabXpvqb4hT_QTo7PJEmMe35uKmv5hu5aXwTEFEWl1Ww5cID_BCH55Ee1zPUQcEe6RVREIyy3iWCm2vOf-Q=w1421-h947-no">
            <a:extLst>
              <a:ext uri="{FF2B5EF4-FFF2-40B4-BE49-F238E27FC236}">
                <a16:creationId xmlns:a16="http://schemas.microsoft.com/office/drawing/2014/main" id="{9751A06E-2AE7-DC43-885A-162A2BA69F69}"/>
              </a:ext>
            </a:extLst>
          </p:cNvPr>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l="17731" r="28428"/>
          <a:stretch/>
        </p:blipFill>
        <p:spPr bwMode="auto">
          <a:xfrm>
            <a:off x="4838365" y="1446213"/>
            <a:ext cx="3609057" cy="446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5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78C48-AAE5-469A-9F77-BE090F144E86}"/>
              </a:ext>
            </a:extLst>
          </p:cNvPr>
          <p:cNvSpPr>
            <a:spLocks noGrp="1"/>
          </p:cNvSpPr>
          <p:nvPr>
            <p:ph idx="1"/>
          </p:nvPr>
        </p:nvSpPr>
        <p:spPr>
          <a:xfrm>
            <a:off x="457200" y="1152809"/>
            <a:ext cx="4773561" cy="5047254"/>
          </a:xfrm>
        </p:spPr>
        <p:txBody>
          <a:bodyPr anchor="ctr">
            <a:normAutofit/>
          </a:bodyPr>
          <a:lstStyle/>
          <a:p>
            <a:r>
              <a:rPr lang="en-AU" sz="1600" dirty="0"/>
              <a:t>The focus for FY20 will be to </a:t>
            </a:r>
            <a:r>
              <a:rPr lang="en-AU" sz="1600" b="1" dirty="0"/>
              <a:t>complete the national scale-up</a:t>
            </a:r>
            <a:r>
              <a:rPr lang="en-AU" sz="1600" dirty="0"/>
              <a:t> of SIGLOFA to all remaining facilities, including regular supervisory site visits throughout the year to monitor usage, improve data quality and incorporate updates and suggestions. </a:t>
            </a:r>
          </a:p>
          <a:p>
            <a:r>
              <a:rPr lang="en-AU" sz="1600" dirty="0"/>
              <a:t>The </a:t>
            </a:r>
            <a:r>
              <a:rPr lang="en-AU" sz="1600" b="1" dirty="0"/>
              <a:t>national eHealth Architecture</a:t>
            </a:r>
            <a:r>
              <a:rPr lang="en-AU" sz="1600" dirty="0"/>
              <a:t> will be </a:t>
            </a:r>
            <a:r>
              <a:rPr lang="en-AU" sz="1600" b="1" dirty="0"/>
              <a:t>improved</a:t>
            </a:r>
            <a:r>
              <a:rPr lang="en-AU" sz="1600" dirty="0"/>
              <a:t> to define the processes involved in systems integration in readiness for master data databases being brought online for Product and Facilities registry data. </a:t>
            </a:r>
          </a:p>
          <a:p>
            <a:r>
              <a:rPr lang="en-GB" altLang="pt-PT" sz="1600" dirty="0"/>
              <a:t>Further activities will focus on the </a:t>
            </a:r>
            <a:r>
              <a:rPr lang="en-GB" altLang="pt-PT" sz="1600" b="1" dirty="0"/>
              <a:t>improvement</a:t>
            </a:r>
            <a:r>
              <a:rPr lang="en-GB" altLang="pt-PT" sz="1600" dirty="0"/>
              <a:t> and expansion of </a:t>
            </a:r>
            <a:r>
              <a:rPr lang="en-GB" altLang="pt-PT" sz="1600" b="1" dirty="0"/>
              <a:t>reporting</a:t>
            </a:r>
            <a:r>
              <a:rPr lang="en-GB" altLang="pt-PT" sz="1600" dirty="0"/>
              <a:t> and Business Intelligence </a:t>
            </a:r>
            <a:r>
              <a:rPr lang="en-GB" altLang="pt-PT" sz="1600" b="1" dirty="0"/>
              <a:t>analytics</a:t>
            </a:r>
            <a:r>
              <a:rPr lang="en-GB" altLang="pt-PT" sz="1600" dirty="0"/>
              <a:t> for the data captured in SIGLOFA. </a:t>
            </a:r>
            <a:endParaRPr lang="pt-PT" altLang="pt-PT" sz="1600" dirty="0"/>
          </a:p>
        </p:txBody>
      </p:sp>
      <p:sp>
        <p:nvSpPr>
          <p:cNvPr id="2" name="Title 1">
            <a:extLst>
              <a:ext uri="{FF2B5EF4-FFF2-40B4-BE49-F238E27FC236}">
                <a16:creationId xmlns:a16="http://schemas.microsoft.com/office/drawing/2014/main" id="{D646EA57-AD24-483E-B698-B6B64B176BC9}"/>
              </a:ext>
            </a:extLst>
          </p:cNvPr>
          <p:cNvSpPr>
            <a:spLocks noGrp="1"/>
          </p:cNvSpPr>
          <p:nvPr>
            <p:ph type="title"/>
          </p:nvPr>
        </p:nvSpPr>
        <p:spPr/>
        <p:txBody>
          <a:bodyPr>
            <a:normAutofit/>
          </a:bodyPr>
          <a:lstStyle/>
          <a:p>
            <a:r>
              <a:rPr lang="en-GB" dirty="0"/>
              <a:t>Planning for FY20 - National</a:t>
            </a:r>
          </a:p>
        </p:txBody>
      </p:sp>
      <p:pic>
        <p:nvPicPr>
          <p:cNvPr id="6" name="Picture 2" descr="https://lh3.googleusercontent.com/5yQMcG5KDCkGjqMwByH6H6wE-dlKi3KkriT1NLQNrJyGkO4t8r0luU80xfjHlsrpCmdhcdSlbHP-KWBHvc7A1WBtqc6vXn4zFN9AathqSRvNmTT8yFCucOzdsr0Hr31r45uLEg1V2OG3UL33dh8ThgVv9yLK330P3bLB3-ciC6jYxB72NfMLcWca_DM7_rSddun8pemoHG-ns4m0kTO1w1yUIBj-MmRvYgdWV9Qg5e_meRcGYDEscPCLtGBAZIeMGRJD7GWXbG5AG6Hpxe-GrkN8LTGBAUPkDAo106N9nw4xM2qo2EsBLOL8_M9OquqM2yH020f77DMdRK2MgP5Fe7BTF5n0R6pxUhNFElJsgvsI9L8fGr36cE7XLxzhTmlegGJkxSnGmbG7vLvMVRiuYdcn_COZFZPT--XfLoRQljTs57WXPDj62MgZOW5Y2FVf6xV0aHDczEl8bMCCalOLIjniV--uKULuinH19MXZUdcZg4MdeYGKu7BpXVRALVi2yI2anAg1uZ6bB3Yb0H78faeI-D2wn1iHzB6pQqqvCdQVGqTCcNIAWR25bfxtfH-tnFP3sT0DZoRyA4egJ_L83CKlpCaGSS1w-aBVu1T3fAtS5-OhxbC8_vNV9XzSnw0BLBxF4f3x1G8SWhboVFOEqAu0hcs8yWMO=w958-h718-no">
            <a:extLst>
              <a:ext uri="{FF2B5EF4-FFF2-40B4-BE49-F238E27FC236}">
                <a16:creationId xmlns:a16="http://schemas.microsoft.com/office/drawing/2014/main" id="{929BC340-87EE-6945-A257-142A3A47DA0D}"/>
              </a:ext>
            </a:extLst>
          </p:cNvPr>
          <p:cNvPicPr>
            <a:picLocks noGrp="1" noChangeAspect="1" noChangeArrowheads="1"/>
          </p:cNvPicPr>
          <p:nvPr>
            <p:ph idx="13"/>
          </p:nvPr>
        </p:nvPicPr>
        <p:blipFill rotWithShape="1">
          <a:blip r:embed="rId2" cstate="screen">
            <a:extLst>
              <a:ext uri="{28A0092B-C50C-407E-A947-70E740481C1C}">
                <a14:useLocalDpi xmlns:a14="http://schemas.microsoft.com/office/drawing/2010/main"/>
              </a:ext>
            </a:extLst>
          </a:blip>
          <a:srcRect/>
          <a:stretch/>
        </p:blipFill>
        <p:spPr bwMode="auto">
          <a:xfrm>
            <a:off x="5723005" y="1152809"/>
            <a:ext cx="2963795" cy="504725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84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78C48-AAE5-469A-9F77-BE090F144E86}"/>
              </a:ext>
            </a:extLst>
          </p:cNvPr>
          <p:cNvSpPr>
            <a:spLocks noGrp="1"/>
          </p:cNvSpPr>
          <p:nvPr>
            <p:ph idx="1"/>
          </p:nvPr>
        </p:nvSpPr>
        <p:spPr>
          <a:xfrm>
            <a:off x="457200" y="1446693"/>
            <a:ext cx="4399935" cy="4716848"/>
          </a:xfrm>
        </p:spPr>
        <p:txBody>
          <a:bodyPr anchor="ctr">
            <a:normAutofit lnSpcReduction="10000"/>
          </a:bodyPr>
          <a:lstStyle/>
          <a:p>
            <a:r>
              <a:rPr lang="en-GB" sz="1600" dirty="0"/>
              <a:t>Activities will include a GHSC-PSM led selective site evaluation in combination with </a:t>
            </a:r>
            <a:r>
              <a:rPr lang="en-GB" sz="1600" dirty="0" err="1"/>
              <a:t>MoH</a:t>
            </a:r>
            <a:r>
              <a:rPr lang="en-GB" sz="1600" dirty="0"/>
              <a:t> self-evaluation activities to capture the conditions and infrastructure </a:t>
            </a:r>
            <a:r>
              <a:rPr lang="en-GB" sz="1600" b="1" dirty="0"/>
              <a:t>requirements</a:t>
            </a:r>
            <a:r>
              <a:rPr lang="en-GB" sz="1600" dirty="0"/>
              <a:t> and </a:t>
            </a:r>
            <a:r>
              <a:rPr lang="en-GB" sz="1600" b="1" dirty="0"/>
              <a:t>constraints at each facility. </a:t>
            </a:r>
          </a:p>
          <a:p>
            <a:r>
              <a:rPr lang="en-GB" sz="1600" dirty="0"/>
              <a:t>A systems evaluation will be performed on the available solutions to determine the best solution available for these facilities, whether it be an expansion of </a:t>
            </a:r>
            <a:r>
              <a:rPr lang="en-GB" sz="1600" b="1" dirty="0"/>
              <a:t>SIGLOFA on portable devices </a:t>
            </a:r>
            <a:r>
              <a:rPr lang="en-GB" sz="1600" dirty="0"/>
              <a:t>or a </a:t>
            </a:r>
            <a:r>
              <a:rPr lang="en-GB" sz="1600" b="1" dirty="0"/>
              <a:t>compatible alternative solution </a:t>
            </a:r>
            <a:r>
              <a:rPr lang="en-GB" sz="1600" dirty="0"/>
              <a:t>such as </a:t>
            </a:r>
            <a:r>
              <a:rPr lang="en-GB" sz="1600" dirty="0" err="1"/>
              <a:t>OpenSRP</a:t>
            </a:r>
            <a:r>
              <a:rPr lang="en-GB" sz="1600" dirty="0"/>
              <a:t>.</a:t>
            </a:r>
          </a:p>
          <a:p>
            <a:r>
              <a:rPr lang="en-GB" sz="1600" dirty="0"/>
              <a:t>The 6 PMI provinces will be the focus for this activity, and an additional 3 provinces will additionally be included, potentially reaching 90 municipalities receiving </a:t>
            </a:r>
            <a:r>
              <a:rPr lang="en-GB" sz="1600" b="1" dirty="0"/>
              <a:t>data from 1,217 health facilities</a:t>
            </a:r>
            <a:r>
              <a:rPr lang="en-GB" sz="1600" dirty="0"/>
              <a:t>.</a:t>
            </a:r>
          </a:p>
        </p:txBody>
      </p:sp>
      <p:sp>
        <p:nvSpPr>
          <p:cNvPr id="2" name="Title 1">
            <a:extLst>
              <a:ext uri="{FF2B5EF4-FFF2-40B4-BE49-F238E27FC236}">
                <a16:creationId xmlns:a16="http://schemas.microsoft.com/office/drawing/2014/main" id="{D646EA57-AD24-483E-B698-B6B64B176BC9}"/>
              </a:ext>
            </a:extLst>
          </p:cNvPr>
          <p:cNvSpPr>
            <a:spLocks noGrp="1"/>
          </p:cNvSpPr>
          <p:nvPr>
            <p:ph type="title"/>
          </p:nvPr>
        </p:nvSpPr>
        <p:spPr/>
        <p:txBody>
          <a:bodyPr>
            <a:normAutofit/>
          </a:bodyPr>
          <a:lstStyle/>
          <a:p>
            <a:r>
              <a:rPr lang="en-GB" dirty="0"/>
              <a:t>Planning for FY20 - Municipal</a:t>
            </a:r>
          </a:p>
        </p:txBody>
      </p:sp>
      <p:pic>
        <p:nvPicPr>
          <p:cNvPr id="7" name="Picture 2" descr="https://lh3.googleusercontent.com/gyEP-Rxp6a8A8tCzd0RFmgURh7wnajgYh5f5oOiN8byb0VhEJx015amOHvQflxIVh2b5yZq8rk96-1IzlxZUymUwpYS-mJf9KIZOp3rZJfmzBHWKZ5bGY6oYR3xQKu65Y4oTYZ0fTg-8sYWj65Rd2h_lM7XRwkQ7zNTvLPTf1P0p068oJDm68Hkqkd3FMzI4XUhz_U2SoseX4wOGRAbyUPT893Tel03sxLM2bvJFnNua1ELT8Vfy4aIkyvj80w0uYGltsCPs4yAlAPz-J1AyAwkI74r36mQ69mnPvOhxHZBFBPeQeM9k5-FlNxWaT_3kpV0tMuQBKMvSJzvQlw8JbwrEhAgGL0svlnqz48Gof8yomCDDdzotDU5uLgQ_DxbOwrp-616icebtyGtM4mni8AX3nBvxAnT_NMBwq0IWGrh-2tVCPEeLF5jJeD4wQQBuRZb8nWsfYpV6v551F5ui_h9Wj6suQ4TVbb-PvgaQ-R6ImAFJUc_x7_ObGljoHn8UTIKwnjIfUg0TiNtwL1XTutwK9969h4o3pxzayMuGIkE1VHnXRdblN-tu_3-u3iqKN_hNt3_rWonr2G9ZegrFbvb3I25azAkVHuUkBcgFmMssvOL3M6ayu1IQ0m2d3R9AzEaHgAxV4kDa1-KugFWP1iq8JUCDOGbcmrRrANebW35MQCcduRaLAxBGeG2DU0OlE2ut9BBc2kpzUR1JBZ2n3Zjojg=w1023-h768-no">
            <a:extLst>
              <a:ext uri="{FF2B5EF4-FFF2-40B4-BE49-F238E27FC236}">
                <a16:creationId xmlns:a16="http://schemas.microsoft.com/office/drawing/2014/main" id="{7B7B5CA5-FC0C-6D4C-B990-43389D18DA47}"/>
              </a:ext>
            </a:extLst>
          </p:cNvPr>
          <p:cNvPicPr>
            <a:picLocks noGrp="1" noChangeAspect="1" noChangeArrowheads="1"/>
          </p:cNvPicPr>
          <p:nvPr>
            <p:ph idx="13"/>
          </p:nvPr>
        </p:nvPicPr>
        <p:blipFill rotWithShape="1">
          <a:blip r:embed="rId2" cstate="screen">
            <a:extLst>
              <a:ext uri="{28A0092B-C50C-407E-A947-70E740481C1C}">
                <a14:useLocalDpi xmlns:a14="http://schemas.microsoft.com/office/drawing/2010/main"/>
              </a:ext>
            </a:extLst>
          </a:blip>
          <a:srcRect/>
          <a:stretch/>
        </p:blipFill>
        <p:spPr bwMode="auto">
          <a:xfrm>
            <a:off x="5132101" y="1193367"/>
            <a:ext cx="3362970" cy="49701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1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78C48-AAE5-469A-9F77-BE090F144E86}"/>
              </a:ext>
            </a:extLst>
          </p:cNvPr>
          <p:cNvSpPr>
            <a:spLocks noGrp="1"/>
          </p:cNvSpPr>
          <p:nvPr>
            <p:ph idx="1"/>
          </p:nvPr>
        </p:nvSpPr>
        <p:spPr>
          <a:xfrm>
            <a:off x="226142" y="1152809"/>
            <a:ext cx="4581832" cy="5051346"/>
          </a:xfrm>
        </p:spPr>
        <p:txBody>
          <a:bodyPr anchor="ctr">
            <a:normAutofit/>
          </a:bodyPr>
          <a:lstStyle/>
          <a:p>
            <a:r>
              <a:rPr lang="en-GB" sz="1500" b="1" dirty="0"/>
              <a:t>Continue expansion </a:t>
            </a:r>
            <a:r>
              <a:rPr lang="en-GB" sz="1500" b="0" dirty="0"/>
              <a:t>of digitizing the Supply Chain to all health posts and health facilities across all supply and distribution levels.</a:t>
            </a:r>
          </a:p>
          <a:p>
            <a:r>
              <a:rPr lang="en-GB" sz="1500" b="1" dirty="0"/>
              <a:t>Integrate systems </a:t>
            </a:r>
            <a:r>
              <a:rPr lang="en-GB" sz="1500" b="0" dirty="0"/>
              <a:t>to automate processes and improve data availability, e.g. WMS, </a:t>
            </a:r>
            <a:r>
              <a:rPr lang="en-GB" sz="1500" b="0" dirty="0" err="1"/>
              <a:t>TransIT</a:t>
            </a:r>
            <a:r>
              <a:rPr lang="en-GB" sz="1500" b="0" dirty="0"/>
              <a:t>, DHIS2, etc.</a:t>
            </a:r>
          </a:p>
          <a:p>
            <a:r>
              <a:rPr lang="en-GB" sz="1500" b="1" dirty="0"/>
              <a:t>Expansion of </a:t>
            </a:r>
            <a:r>
              <a:rPr lang="en-GB" sz="1500" b="1" dirty="0" err="1"/>
              <a:t>OpenLMIS</a:t>
            </a:r>
            <a:r>
              <a:rPr lang="en-GB" sz="1500" b="1" dirty="0"/>
              <a:t> functionalities</a:t>
            </a:r>
            <a:r>
              <a:rPr lang="en-GB" sz="1500" b="0" dirty="0"/>
              <a:t>, e.g. track and manage consumables, equipment, vaccines, temperature monitoring</a:t>
            </a:r>
          </a:p>
          <a:p>
            <a:r>
              <a:rPr lang="en-GB" sz="1500" b="1" dirty="0"/>
              <a:t>GS1</a:t>
            </a:r>
            <a:r>
              <a:rPr lang="en-GB" sz="1500" b="0" dirty="0"/>
              <a:t> support</a:t>
            </a:r>
          </a:p>
          <a:p>
            <a:r>
              <a:rPr lang="en-GB" sz="1500" b="0" dirty="0"/>
              <a:t>Improve </a:t>
            </a:r>
            <a:r>
              <a:rPr lang="en-GB" sz="1500" b="1" dirty="0"/>
              <a:t>integration between Stock Management and Requisition</a:t>
            </a:r>
            <a:r>
              <a:rPr lang="en-GB" sz="1500" b="0" dirty="0"/>
              <a:t> processes to pre-populate data for fulfilment.</a:t>
            </a:r>
          </a:p>
          <a:p>
            <a:r>
              <a:rPr lang="en-GB" sz="1500" b="1" dirty="0"/>
              <a:t>Analyse large data sets </a:t>
            </a:r>
            <a:r>
              <a:rPr lang="en-GB" sz="1500" b="0" dirty="0"/>
              <a:t>to improve reporting and decision making</a:t>
            </a:r>
          </a:p>
          <a:p>
            <a:r>
              <a:rPr lang="en-GB" sz="1500" b="1" dirty="0"/>
              <a:t>Expand Dashboards </a:t>
            </a:r>
            <a:r>
              <a:rPr lang="en-GB" sz="1500" b="0" dirty="0"/>
              <a:t>to Improve Support Chain Reporting</a:t>
            </a:r>
          </a:p>
        </p:txBody>
      </p:sp>
      <p:pic>
        <p:nvPicPr>
          <p:cNvPr id="6" name="Picture 2" descr="https://lh3.googleusercontent.com/OnUhkmXijOH_HFAAu3eRVvLCo3M8nPFYuY67Ke6EtufvK6-RTNVcFyen5r194hGb3RmW6sIJTzqSGn0hJyyGPK-nACf-AVTDpCrDxqOwCJbzoKeSykmyLTe0Hot056xryR7dKj1qjIWS4fy_A0nZ-SZW-gYaFX11aZQFPpEyxA_yeYCV3-E6EypQjiSBhCY7Pt6uONMMYU3zfp24V_8gAZORqPmnNpuE7RpYvMdpQl7UAFagJA0Dej6tEOAUb2jJx-dI5gyMdI_8fP0Kb3OTd2cATqsg-x0PUh_1115RCxmhSns65d_D_akuk3IX3omxIQ9ioG22s13A18yCWFY0acv6BvnsDCtdobhmOkBm7JyOZjJ_lWyaQVPm12IYOXQIaRsxCD7OPQjHso5IHCSWnNV02W5GcUwoH_lXCyxpU3SlczZ1gGybEIsEe-BV2ZxJg7GSzWd0hUlUsZ5-nWFxzaGiBFLSH5_nZBnLNMzJ8_SSywGLfPVhB_Z728YR6yi06DO4o6w7Wzp1HLrBVQHNfo2VQB3zDsNIi3URxIPb8FbIiCFjTTNKHtO5vlr1Q9XQj-1G8jqUlTa851gsxqKzTXHDvTtMXjh3Xqhn4bS7pzqkMOqqHOH_epbCMxeozARZmi3kUxXycWZu94smps595JRnSvAF_YN9ZCQCK55K06Dz7xmGmaauYQ2cSLYgB-JNzptgtyWSeHpE3j978WAJxZqnFzrFEJIGMKnIJHk4eU2IGzRR=w712-h948-no">
            <a:extLst>
              <a:ext uri="{FF2B5EF4-FFF2-40B4-BE49-F238E27FC236}">
                <a16:creationId xmlns:a16="http://schemas.microsoft.com/office/drawing/2014/main" id="{41D57E3D-AC43-5246-8B0E-E040D92BB2ED}"/>
              </a:ext>
            </a:extLst>
          </p:cNvPr>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tretch/>
        </p:blipFill>
        <p:spPr bwMode="auto">
          <a:xfrm>
            <a:off x="5046609" y="1156955"/>
            <a:ext cx="3780075" cy="504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46EA57-AD24-483E-B698-B6B64B176BC9}"/>
              </a:ext>
            </a:extLst>
          </p:cNvPr>
          <p:cNvSpPr>
            <a:spLocks noGrp="1"/>
          </p:cNvSpPr>
          <p:nvPr>
            <p:ph type="title"/>
          </p:nvPr>
        </p:nvSpPr>
        <p:spPr/>
        <p:txBody>
          <a:bodyPr>
            <a:normAutofit/>
          </a:bodyPr>
          <a:lstStyle/>
          <a:p>
            <a:r>
              <a:rPr lang="en-GB" dirty="0"/>
              <a:t>Future Planning FY21+</a:t>
            </a:r>
          </a:p>
        </p:txBody>
      </p:sp>
    </p:spTree>
    <p:extLst>
      <p:ext uri="{BB962C8B-B14F-4D97-AF65-F5344CB8AC3E}">
        <p14:creationId xmlns:p14="http://schemas.microsoft.com/office/powerpoint/2010/main" val="72770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78C48-AAE5-469A-9F77-BE090F144E86}"/>
              </a:ext>
            </a:extLst>
          </p:cNvPr>
          <p:cNvSpPr>
            <a:spLocks noGrp="1"/>
          </p:cNvSpPr>
          <p:nvPr>
            <p:ph idx="1"/>
          </p:nvPr>
        </p:nvSpPr>
        <p:spPr>
          <a:xfrm>
            <a:off x="328399" y="1207283"/>
            <a:ext cx="4951523" cy="4944653"/>
          </a:xfrm>
        </p:spPr>
        <p:txBody>
          <a:bodyPr>
            <a:noAutofit/>
          </a:bodyPr>
          <a:lstStyle/>
          <a:p>
            <a:r>
              <a:rPr lang="en-GB" altLang="pt-PT" sz="1400" dirty="0">
                <a:cs typeface="Gill Sans MT" panose="020B0502020104020203" pitchFamily="34" charset="0"/>
              </a:rPr>
              <a:t>Support channels:</a:t>
            </a:r>
          </a:p>
          <a:p>
            <a:pPr lvl="1"/>
            <a:r>
              <a:rPr lang="en-GB" altLang="pt-PT" sz="1200" dirty="0">
                <a:cs typeface="Gill Sans MT" panose="020B0502020104020203" pitchFamily="34" charset="0"/>
              </a:rPr>
              <a:t>WhatsApp, Jira Support Desk, email, phones</a:t>
            </a:r>
          </a:p>
          <a:p>
            <a:r>
              <a:rPr lang="en-GB" altLang="pt-PT" sz="1400" dirty="0">
                <a:cs typeface="Gill Sans MT" panose="020B0502020104020203" pitchFamily="34" charset="0"/>
              </a:rPr>
              <a:t>Bug reporting &amp; tracking:</a:t>
            </a:r>
          </a:p>
          <a:p>
            <a:pPr lvl="1"/>
            <a:r>
              <a:rPr lang="en-GB" altLang="pt-PT" sz="1200" dirty="0">
                <a:cs typeface="Gill Sans MT" panose="020B0502020104020203" pitchFamily="34" charset="0"/>
              </a:rPr>
              <a:t>Jira Support Desk, Mantis</a:t>
            </a:r>
          </a:p>
          <a:p>
            <a:r>
              <a:rPr lang="en-GB" altLang="pt-PT" sz="1400" dirty="0">
                <a:cs typeface="Gill Sans MT" panose="020B0502020104020203" pitchFamily="34" charset="0"/>
              </a:rPr>
              <a:t>Support personnel are familiar with these systems</a:t>
            </a:r>
          </a:p>
          <a:p>
            <a:r>
              <a:rPr lang="en-GB" altLang="pt-PT" sz="1400" dirty="0">
                <a:cs typeface="Gill Sans MT" panose="020B0502020104020203" pitchFamily="34" charset="0"/>
              </a:rPr>
              <a:t>GHSC-PSM and </a:t>
            </a:r>
            <a:r>
              <a:rPr lang="en-GB" altLang="pt-PT" sz="1400" dirty="0" err="1">
                <a:cs typeface="Gill Sans MT" panose="020B0502020104020203" pitchFamily="34" charset="0"/>
              </a:rPr>
              <a:t>MoH</a:t>
            </a:r>
            <a:r>
              <a:rPr lang="en-GB" altLang="pt-PT" sz="1400" dirty="0">
                <a:cs typeface="Gill Sans MT" panose="020B0502020104020203" pitchFamily="34" charset="0"/>
              </a:rPr>
              <a:t> ensuring operational support staff in presence and remotely:</a:t>
            </a:r>
          </a:p>
          <a:p>
            <a:pPr lvl="1"/>
            <a:r>
              <a:rPr lang="en-GB" altLang="pt-PT" sz="1200" dirty="0">
                <a:cs typeface="Gill Sans MT" panose="020B0502020104020203" pitchFamily="34" charset="0"/>
              </a:rPr>
              <a:t>Participation in the TWG</a:t>
            </a:r>
          </a:p>
          <a:p>
            <a:pPr lvl="1"/>
            <a:r>
              <a:rPr lang="en-GB" altLang="pt-PT" sz="1200" dirty="0">
                <a:cs typeface="Gill Sans MT" panose="020B0502020104020203" pitchFamily="34" charset="0"/>
              </a:rPr>
              <a:t>Multiple training exercises in SIGLOFA and SOPs. </a:t>
            </a:r>
          </a:p>
          <a:p>
            <a:pPr lvl="1"/>
            <a:r>
              <a:rPr lang="en-GB" altLang="pt-PT" sz="1200" dirty="0">
                <a:cs typeface="Gill Sans MT" panose="020B0502020104020203" pitchFamily="34" charset="0"/>
              </a:rPr>
              <a:t>Involvement in all support channels,  i.e. WhatsApp group, JIRA and email.</a:t>
            </a:r>
          </a:p>
          <a:p>
            <a:pPr marL="0" indent="0">
              <a:buNone/>
            </a:pPr>
            <a:r>
              <a:rPr lang="en-GB" altLang="pt-PT" sz="1400" dirty="0">
                <a:cs typeface="Gill Sans MT" panose="020B0502020104020203" pitchFamily="34" charset="0"/>
              </a:rPr>
              <a:t>Proposed actions as a results of system validation pilot:</a:t>
            </a:r>
          </a:p>
          <a:p>
            <a:r>
              <a:rPr lang="en-GB" altLang="pt-PT" sz="1400" dirty="0">
                <a:cs typeface="Gill Sans MT" panose="020B0502020104020203" pitchFamily="34" charset="0"/>
              </a:rPr>
              <a:t>JIRA webform inside the application for ease of reporting issues</a:t>
            </a:r>
          </a:p>
          <a:p>
            <a:r>
              <a:rPr lang="en-GB" altLang="pt-PT" sz="1400" dirty="0">
                <a:cs typeface="Gill Sans MT" panose="020B0502020104020203" pitchFamily="34" charset="0"/>
              </a:rPr>
              <a:t>Plans to ensure communications and appropriate response times are maintained for adequate support</a:t>
            </a:r>
          </a:p>
        </p:txBody>
      </p:sp>
      <p:sp>
        <p:nvSpPr>
          <p:cNvPr id="2" name="Title 1">
            <a:extLst>
              <a:ext uri="{FF2B5EF4-FFF2-40B4-BE49-F238E27FC236}">
                <a16:creationId xmlns:a16="http://schemas.microsoft.com/office/drawing/2014/main" id="{D646EA57-AD24-483E-B698-B6B64B176BC9}"/>
              </a:ext>
            </a:extLst>
          </p:cNvPr>
          <p:cNvSpPr>
            <a:spLocks noGrp="1"/>
          </p:cNvSpPr>
          <p:nvPr>
            <p:ph type="title"/>
          </p:nvPr>
        </p:nvSpPr>
        <p:spPr/>
        <p:txBody>
          <a:bodyPr>
            <a:normAutofit/>
          </a:bodyPr>
          <a:lstStyle/>
          <a:p>
            <a:r>
              <a:rPr lang="en-GB" dirty="0"/>
              <a:t>Operational Support</a:t>
            </a:r>
            <a:endParaRPr lang="pt-PT" dirty="0"/>
          </a:p>
        </p:txBody>
      </p:sp>
      <p:pic>
        <p:nvPicPr>
          <p:cNvPr id="6" name="Picture 2" descr="https://lh3.googleusercontent.com/AxO08ix8gXDwUCMUqtaLDiPLYdggY9WWdiNidJUflcw6zeUMWuNYI7094HRKgWJfAZifyVA4-gQAW39WAfVHqtCP0juHtZPJrScZIpWTGPNSspQswj8As_UDY6PRxPWU6-9bd_oCOEfw_KyyjjAV6dGKE9T3EPDFd1njM-IQw21xZg_3rU5D2Ndf-Ig770t50wdg0UlbV-_AiDy5xKYisF2RH3Jbh1YGMCrr9ymsep2G5yNAzy3wGG28eF7sC-pfq33hiJu5yCLyikPp-HQJNJBHo421k4EOARj5XWVkMBY1DiTDwxI8DUW8y2ztcG19_TnRqXkKUd1gBaF06trj0kEXrQfkL6FmmNZUubWjCCSVyiVN7GxflH1L-G-HiDfm7JjJJDvf2zIYPWaf8Fqr0Xv4AO-EcM9cqSOyQ8pRtZcoG9VaEp6bNL-KgVzWJeuQzbmhXlQ1PxHrGfTaC9AQ1mAmDW7F0EIv5UF2vH4EscJ0RwkZsMaCiI0LJvMS19isxaVZE2Ql3eL2eVEV-fo1QkcOF2wU_-ZvSK7Z4R8Mp-rOOcN7fatG4FPstR_f0XS0MzMgWzM2vLnbPNfaF7girCjJYWcS5tMOZKpHCFQwBkjw8anuYedjHrXAfu1_V9QlJzSagv6Cy_Cfz56KPvxSLhkI9-OgULCy9kdH9Pg4YvtSQZLsRrlbBBw=w1421-h947-no">
            <a:extLst>
              <a:ext uri="{FF2B5EF4-FFF2-40B4-BE49-F238E27FC236}">
                <a16:creationId xmlns:a16="http://schemas.microsoft.com/office/drawing/2014/main" id="{76283FAB-3233-3C4E-9238-B3E5604F53E4}"/>
              </a:ext>
            </a:extLst>
          </p:cNvPr>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l="25817" r="29063" b="-1"/>
          <a:stretch/>
        </p:blipFill>
        <p:spPr bwMode="auto">
          <a:xfrm>
            <a:off x="5466735" y="1207283"/>
            <a:ext cx="3348865" cy="494465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78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5" name="Text Placeholder 4">
            <a:extLst>
              <a:ext uri="{FF2B5EF4-FFF2-40B4-BE49-F238E27FC236}">
                <a16:creationId xmlns:a16="http://schemas.microsoft.com/office/drawing/2014/main" id="{D24DBA6D-11D3-B842-9DB2-3A1D592F556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60851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7D27C83-650B-4F88-A295-2B270F0C4998}"/>
              </a:ext>
            </a:extLst>
          </p:cNvPr>
          <p:cNvSpPr txBox="1">
            <a:spLocks/>
          </p:cNvSpPr>
          <p:nvPr/>
        </p:nvSpPr>
        <p:spPr>
          <a:xfrm>
            <a:off x="486697" y="1329200"/>
            <a:ext cx="4939868" cy="125745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pPr>
            <a:endParaRPr lang="en-US" sz="3300" dirty="0"/>
          </a:p>
        </p:txBody>
      </p:sp>
      <p:sp>
        <p:nvSpPr>
          <p:cNvPr id="3" name="Content Placeholder 2">
            <a:extLst>
              <a:ext uri="{FF2B5EF4-FFF2-40B4-BE49-F238E27FC236}">
                <a16:creationId xmlns:a16="http://schemas.microsoft.com/office/drawing/2014/main" id="{CD878C48-AAE5-469A-9F77-BE090F144E86}"/>
              </a:ext>
            </a:extLst>
          </p:cNvPr>
          <p:cNvSpPr>
            <a:spLocks noGrp="1"/>
          </p:cNvSpPr>
          <p:nvPr>
            <p:ph idx="1"/>
          </p:nvPr>
        </p:nvSpPr>
        <p:spPr/>
        <p:txBody>
          <a:bodyPr vert="horz" lIns="68580" tIns="34290" rIns="68580" bIns="34290" rtlCol="0" anchor="ctr">
            <a:normAutofit lnSpcReduction="10000"/>
          </a:bodyPr>
          <a:lstStyle/>
          <a:p>
            <a:pPr marL="0" indent="0" algn="ctr">
              <a:buNone/>
            </a:pPr>
            <a:r>
              <a:rPr lang="en-US" altLang="pt-PT" sz="1800" b="1" dirty="0"/>
              <a:t>Establishment of an SOP for the approval and inclusion of new products to Master Product List</a:t>
            </a:r>
          </a:p>
          <a:p>
            <a:r>
              <a:rPr lang="en-US" altLang="pt-PT" sz="1800" dirty="0"/>
              <a:t>Manual process of review and certification to prevent duplication and ensure system consistency</a:t>
            </a:r>
          </a:p>
          <a:p>
            <a:r>
              <a:rPr lang="en-US" altLang="pt-PT" sz="1800" dirty="0"/>
              <a:t>SIGLOFA Master Data establishes the baseline for the future drug registry, and is not reliant on LNM* approval.</a:t>
            </a:r>
          </a:p>
          <a:p>
            <a:r>
              <a:rPr lang="en-US" altLang="pt-PT" sz="1800" dirty="0"/>
              <a:t>Codification will have unique national identifier followed by UNSPSC classification &amp; already approved by DNME</a:t>
            </a:r>
          </a:p>
        </p:txBody>
      </p:sp>
      <p:sp>
        <p:nvSpPr>
          <p:cNvPr id="2" name="Title 1">
            <a:extLst>
              <a:ext uri="{FF2B5EF4-FFF2-40B4-BE49-F238E27FC236}">
                <a16:creationId xmlns:a16="http://schemas.microsoft.com/office/drawing/2014/main" id="{01E22903-30DD-4441-99D9-15DF801A4555}"/>
              </a:ext>
            </a:extLst>
          </p:cNvPr>
          <p:cNvSpPr>
            <a:spLocks noGrp="1"/>
          </p:cNvSpPr>
          <p:nvPr>
            <p:ph type="title"/>
          </p:nvPr>
        </p:nvSpPr>
        <p:spPr>
          <a:xfrm>
            <a:off x="88491" y="82642"/>
            <a:ext cx="8967020" cy="1070167"/>
          </a:xfrm>
        </p:spPr>
        <p:txBody>
          <a:bodyPr>
            <a:normAutofit/>
          </a:bodyPr>
          <a:lstStyle/>
          <a:p>
            <a:pPr algn="ctr"/>
            <a:r>
              <a:rPr lang="en-US" dirty="0"/>
              <a:t>The need for Ministerial coordination</a:t>
            </a:r>
            <a:br>
              <a:rPr lang="en-US" dirty="0"/>
            </a:br>
            <a:r>
              <a:rPr lang="en-US" dirty="0"/>
              <a:t>Completeness of Medicines List </a:t>
            </a:r>
          </a:p>
        </p:txBody>
      </p:sp>
      <p:pic>
        <p:nvPicPr>
          <p:cNvPr id="7" name="Content Placeholder 6">
            <a:extLst>
              <a:ext uri="{FF2B5EF4-FFF2-40B4-BE49-F238E27FC236}">
                <a16:creationId xmlns:a16="http://schemas.microsoft.com/office/drawing/2014/main" id="{C1CD8B8F-9F92-C548-8F2A-D06D0298ABE0}"/>
              </a:ext>
            </a:extLst>
          </p:cNvPr>
          <p:cNvPicPr>
            <a:picLocks noGrp="1" noChangeAspect="1"/>
          </p:cNvPicPr>
          <p:nvPr>
            <p:ph idx="13"/>
          </p:nvPr>
        </p:nvPicPr>
        <p:blipFill rotWithShape="1">
          <a:blip r:embed="rId2"/>
          <a:srcRect l="1" r="-2176"/>
          <a:stretch/>
        </p:blipFill>
        <p:spPr>
          <a:xfrm>
            <a:off x="5157018" y="1156237"/>
            <a:ext cx="4065639" cy="5704834"/>
          </a:xfrm>
          <a:prstGeom prst="rect">
            <a:avLst/>
          </a:prstGeom>
          <a:effectLst/>
        </p:spPr>
      </p:pic>
      <p:sp>
        <p:nvSpPr>
          <p:cNvPr id="4" name="TextBox 3">
            <a:extLst>
              <a:ext uri="{FF2B5EF4-FFF2-40B4-BE49-F238E27FC236}">
                <a16:creationId xmlns:a16="http://schemas.microsoft.com/office/drawing/2014/main" id="{12407123-C135-2244-A025-1D4FD9F76E53}"/>
              </a:ext>
            </a:extLst>
          </p:cNvPr>
          <p:cNvSpPr txBox="1"/>
          <p:nvPr/>
        </p:nvSpPr>
        <p:spPr>
          <a:xfrm>
            <a:off x="0" y="5967807"/>
            <a:ext cx="4472699" cy="261610"/>
          </a:xfrm>
          <a:prstGeom prst="rect">
            <a:avLst/>
          </a:prstGeom>
          <a:noFill/>
        </p:spPr>
        <p:txBody>
          <a:bodyPr wrap="none" rtlCol="0">
            <a:spAutoFit/>
          </a:bodyPr>
          <a:lstStyle/>
          <a:p>
            <a:r>
              <a:rPr lang="en-US" sz="1100" dirty="0"/>
              <a:t>* </a:t>
            </a:r>
            <a:r>
              <a:rPr lang="en-US" sz="1100" b="1" dirty="0"/>
              <a:t>LNM - Lista Nacional de </a:t>
            </a:r>
            <a:r>
              <a:rPr lang="en-US" sz="1100" b="1" dirty="0" err="1"/>
              <a:t>Medicamentos</a:t>
            </a:r>
            <a:r>
              <a:rPr lang="en-US" sz="1100" b="1" dirty="0"/>
              <a:t> / National Medicines List</a:t>
            </a:r>
            <a:endParaRPr lang="en-US" sz="1100" dirty="0"/>
          </a:p>
        </p:txBody>
      </p:sp>
    </p:spTree>
    <p:extLst>
      <p:ext uri="{BB962C8B-B14F-4D97-AF65-F5344CB8AC3E}">
        <p14:creationId xmlns:p14="http://schemas.microsoft.com/office/powerpoint/2010/main" val="269610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6F9330-9CE4-3E47-9127-8D770723902A}"/>
              </a:ext>
            </a:extLst>
          </p:cNvPr>
          <p:cNvSpPr>
            <a:spLocks noGrp="1"/>
          </p:cNvSpPr>
          <p:nvPr>
            <p:ph type="title"/>
          </p:nvPr>
        </p:nvSpPr>
        <p:spPr/>
        <p:txBody>
          <a:bodyPr/>
          <a:lstStyle/>
          <a:p>
            <a:r>
              <a:rPr lang="en-US" dirty="0"/>
              <a:t>Lessons Learned</a:t>
            </a:r>
          </a:p>
        </p:txBody>
      </p:sp>
      <p:graphicFrame>
        <p:nvGraphicFramePr>
          <p:cNvPr id="9" name="Content Placeholder 8">
            <a:extLst>
              <a:ext uri="{FF2B5EF4-FFF2-40B4-BE49-F238E27FC236}">
                <a16:creationId xmlns:a16="http://schemas.microsoft.com/office/drawing/2014/main" id="{6F1BC659-0DDE-FC47-8047-306E5C75D2A5}"/>
              </a:ext>
            </a:extLst>
          </p:cNvPr>
          <p:cNvGraphicFramePr>
            <a:graphicFrameLocks noGrp="1"/>
          </p:cNvGraphicFramePr>
          <p:nvPr>
            <p:ph idx="1"/>
            <p:extLst>
              <p:ext uri="{D42A27DB-BD31-4B8C-83A1-F6EECF244321}">
                <p14:modId xmlns:p14="http://schemas.microsoft.com/office/powerpoint/2010/main" val="705788136"/>
              </p:ext>
            </p:extLst>
          </p:nvPr>
        </p:nvGraphicFramePr>
        <p:xfrm>
          <a:off x="231058" y="1513385"/>
          <a:ext cx="8681884" cy="4486921"/>
        </p:xfrm>
        <a:graphic>
          <a:graphicData uri="http://schemas.openxmlformats.org/drawingml/2006/table">
            <a:tbl>
              <a:tblPr firstRow="1" bandRow="1">
                <a:tableStyleId>{5C22544A-7EE6-4342-B048-85BDC9FD1C3A}</a:tableStyleId>
              </a:tblPr>
              <a:tblGrid>
                <a:gridCol w="703007">
                  <a:extLst>
                    <a:ext uri="{9D8B030D-6E8A-4147-A177-3AD203B41FA5}">
                      <a16:colId xmlns:a16="http://schemas.microsoft.com/office/drawing/2014/main" val="1898169979"/>
                    </a:ext>
                  </a:extLst>
                </a:gridCol>
                <a:gridCol w="3637935">
                  <a:extLst>
                    <a:ext uri="{9D8B030D-6E8A-4147-A177-3AD203B41FA5}">
                      <a16:colId xmlns:a16="http://schemas.microsoft.com/office/drawing/2014/main" val="1425353759"/>
                    </a:ext>
                  </a:extLst>
                </a:gridCol>
                <a:gridCol w="2170471">
                  <a:extLst>
                    <a:ext uri="{9D8B030D-6E8A-4147-A177-3AD203B41FA5}">
                      <a16:colId xmlns:a16="http://schemas.microsoft.com/office/drawing/2014/main" val="4011021279"/>
                    </a:ext>
                  </a:extLst>
                </a:gridCol>
                <a:gridCol w="2170471">
                  <a:extLst>
                    <a:ext uri="{9D8B030D-6E8A-4147-A177-3AD203B41FA5}">
                      <a16:colId xmlns:a16="http://schemas.microsoft.com/office/drawing/2014/main" val="2019663898"/>
                    </a:ext>
                  </a:extLst>
                </a:gridCol>
              </a:tblGrid>
              <a:tr h="386980">
                <a:tc>
                  <a:txBody>
                    <a:bodyPr/>
                    <a:lstStyle/>
                    <a:p>
                      <a:r>
                        <a:rPr lang="en-US" dirty="0"/>
                        <a:t>Area</a:t>
                      </a:r>
                    </a:p>
                  </a:txBody>
                  <a:tcPr/>
                </a:tc>
                <a:tc>
                  <a:txBody>
                    <a:bodyPr/>
                    <a:lstStyle/>
                    <a:p>
                      <a:r>
                        <a:rPr lang="en-US" dirty="0"/>
                        <a:t>Title</a:t>
                      </a:r>
                    </a:p>
                  </a:txBody>
                  <a:tcPr/>
                </a:tc>
                <a:tc>
                  <a:txBody>
                    <a:bodyPr/>
                    <a:lstStyle/>
                    <a:p>
                      <a:r>
                        <a:rPr lang="en-US" dirty="0"/>
                        <a:t>Anomaly</a:t>
                      </a:r>
                    </a:p>
                  </a:txBody>
                  <a:tcPr/>
                </a:tc>
                <a:tc>
                  <a:txBody>
                    <a:bodyPr/>
                    <a:lstStyle/>
                    <a:p>
                      <a:r>
                        <a:rPr lang="en-US" dirty="0"/>
                        <a:t>Resolution</a:t>
                      </a:r>
                    </a:p>
                  </a:txBody>
                  <a:tcPr/>
                </a:tc>
                <a:extLst>
                  <a:ext uri="{0D108BD9-81ED-4DB2-BD59-A6C34878D82A}">
                    <a16:rowId xmlns:a16="http://schemas.microsoft.com/office/drawing/2014/main" val="2600579353"/>
                  </a:ext>
                </a:extLst>
              </a:tr>
              <a:tr h="1945372">
                <a:tc rowSpan="3">
                  <a:txBody>
                    <a:bodyPr/>
                    <a:lstStyle/>
                    <a:p>
                      <a:pPr algn="ctr">
                        <a:lnSpc>
                          <a:spcPct val="115000"/>
                        </a:lnSpc>
                        <a:spcBef>
                          <a:spcPts val="600"/>
                        </a:spcBef>
                        <a:spcAft>
                          <a:spcPts val="600"/>
                        </a:spcAft>
                      </a:pPr>
                      <a:r>
                        <a:rPr lang="en-US" sz="24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Configuration</a:t>
                      </a:r>
                    </a:p>
                  </a:txBody>
                  <a:tcPr marL="36195" marR="36195" marT="36195" marB="36195" vert="vert" anchor="ctr"/>
                </a:tc>
                <a:tc>
                  <a:txBody>
                    <a:bodyPr/>
                    <a:lstStyle/>
                    <a:p>
                      <a:pPr algn="l">
                        <a:lnSpc>
                          <a:spcPct val="115000"/>
                        </a:lnSpc>
                        <a:spcBef>
                          <a:spcPts val="600"/>
                        </a:spcBef>
                        <a:spcAft>
                          <a:spcPts val="600"/>
                        </a:spcAft>
                      </a:pPr>
                      <a:r>
                        <a:rPr lang="en-US" sz="1100" b="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Completeness of Medicines List</a:t>
                      </a:r>
                      <a:endParaRPr lang="en-US" sz="1100" b="1">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National Program lists of medicines and the DNME medicines list (LNME) is incomplete and inconsistent. Information impacted includes:</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p>
                      <a:pPr marL="342900" lvl="0" indent="-342900" algn="l">
                        <a:lnSpc>
                          <a:spcPct val="115000"/>
                        </a:lnSpc>
                        <a:spcBef>
                          <a:spcPts val="600"/>
                        </a:spcBef>
                        <a:spcAft>
                          <a:spcPts val="600"/>
                        </a:spcAft>
                        <a:buFont typeface="Symbol" pitchFamily="2" charset="2"/>
                        <a:buChar char=""/>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Naming and Presentation</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p>
                      <a:pPr marL="342900" lvl="0" indent="-342900" algn="l">
                        <a:lnSpc>
                          <a:spcPct val="115000"/>
                        </a:lnSpc>
                        <a:spcBef>
                          <a:spcPts val="600"/>
                        </a:spcBef>
                        <a:spcAft>
                          <a:spcPts val="600"/>
                        </a:spcAft>
                        <a:buFont typeface="Symbol" pitchFamily="2" charset="2"/>
                        <a:buChar char=""/>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Package sizes</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p>
                      <a:pPr marL="342900" lvl="0" indent="-342900" algn="l">
                        <a:lnSpc>
                          <a:spcPct val="115000"/>
                        </a:lnSpc>
                        <a:spcBef>
                          <a:spcPts val="600"/>
                        </a:spcBef>
                        <a:spcAft>
                          <a:spcPts val="600"/>
                        </a:spcAft>
                        <a:buFont typeface="Symbol" pitchFamily="2" charset="2"/>
                        <a:buChar char=""/>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Costs of products</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a:txBody>
                    <a:bodyPr/>
                    <a:lstStyle/>
                    <a:p>
                      <a:pPr algn="l">
                        <a:lnSpc>
                          <a:spcPct val="115000"/>
                        </a:lnSpc>
                        <a:spcBef>
                          <a:spcPts val="600"/>
                        </a:spcBef>
                        <a:spcAft>
                          <a:spcPts val="600"/>
                        </a:spcAft>
                      </a:pPr>
                      <a:r>
                        <a:rPr lang="en-US" sz="1100" b="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Conduct an inventory audit at CECOMA to capture missing information. Where products and data are not available, the data will be captured and updated as the stock enters CECOMA. This information will update SIGLOFA to become the authoritative source for this information</a:t>
                      </a:r>
                      <a:endParaRPr lang="en-US" sz="1100" b="1">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extLst>
                  <a:ext uri="{0D108BD9-81ED-4DB2-BD59-A6C34878D82A}">
                    <a16:rowId xmlns:a16="http://schemas.microsoft.com/office/drawing/2014/main" val="990460920"/>
                  </a:ext>
                </a:extLst>
              </a:tr>
              <a:tr h="663565">
                <a:tc vMerge="1">
                  <a:txBody>
                    <a:bodyPr/>
                    <a:lstStyle/>
                    <a:p>
                      <a:pPr algn="l">
                        <a:lnSpc>
                          <a:spcPct val="115000"/>
                        </a:lnSpc>
                        <a:spcBef>
                          <a:spcPts val="600"/>
                        </a:spcBef>
                        <a:spcAft>
                          <a:spcPts val="600"/>
                        </a:spcAft>
                      </a:pP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rowSpan="2">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Product Naming Standards</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rowSpan="2">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Each province may decide how a product is named which led to some users not being able to find products in the system</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a:txBody>
                    <a:bodyPr/>
                    <a:lstStyle/>
                    <a:p>
                      <a:pPr algn="l">
                        <a:lnSpc>
                          <a:spcPct val="115000"/>
                        </a:lnSpc>
                        <a:spcBef>
                          <a:spcPts val="600"/>
                        </a:spcBef>
                        <a:spcAft>
                          <a:spcPts val="600"/>
                        </a:spcAft>
                      </a:pPr>
                      <a:r>
                        <a:rPr lang="en-US" sz="1100" b="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Adjust training to inform users to look for the medicine product name rather than the brand or trade name. </a:t>
                      </a:r>
                      <a:endParaRPr lang="en-US" sz="1100" b="1">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extLst>
                  <a:ext uri="{0D108BD9-81ED-4DB2-BD59-A6C34878D82A}">
                    <a16:rowId xmlns:a16="http://schemas.microsoft.com/office/drawing/2014/main" val="2983721225"/>
                  </a:ext>
                </a:extLst>
              </a:tr>
              <a:tr h="10659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Provide multiple methods for searching for products with SIGLOFA, including aliases, brand names and other product naming schemes, e.g. “Vitamin B12” is also called “Cobalamin”</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extLst>
                  <a:ext uri="{0D108BD9-81ED-4DB2-BD59-A6C34878D82A}">
                    <a16:rowId xmlns:a16="http://schemas.microsoft.com/office/drawing/2014/main" val="2240084888"/>
                  </a:ext>
                </a:extLst>
              </a:tr>
            </a:tbl>
          </a:graphicData>
        </a:graphic>
      </p:graphicFrame>
      <p:sp>
        <p:nvSpPr>
          <p:cNvPr id="4" name="Slide Number Placeholder 3">
            <a:extLst>
              <a:ext uri="{FF2B5EF4-FFF2-40B4-BE49-F238E27FC236}">
                <a16:creationId xmlns:a16="http://schemas.microsoft.com/office/drawing/2014/main" id="{9FCBFC28-DF38-9742-85CD-FBFE6950FE45}"/>
              </a:ext>
            </a:extLst>
          </p:cNvPr>
          <p:cNvSpPr>
            <a:spLocks noGrp="1"/>
          </p:cNvSpPr>
          <p:nvPr>
            <p:ph type="sldNum" sz="quarter" idx="12"/>
          </p:nvPr>
        </p:nvSpPr>
        <p:spPr/>
        <p:txBody>
          <a:bodyPr/>
          <a:lstStyle/>
          <a:p>
            <a:fld id="{97840870-30C1-6A4C-9012-585F6FD4A006}" type="slidenum">
              <a:rPr lang="en-US" smtClean="0"/>
              <a:pPr/>
              <a:t>18</a:t>
            </a:fld>
            <a:endParaRPr lang="en-US" dirty="0"/>
          </a:p>
        </p:txBody>
      </p:sp>
    </p:spTree>
    <p:extLst>
      <p:ext uri="{BB962C8B-B14F-4D97-AF65-F5344CB8AC3E}">
        <p14:creationId xmlns:p14="http://schemas.microsoft.com/office/powerpoint/2010/main" val="120539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6F9330-9CE4-3E47-9127-8D770723902A}"/>
              </a:ext>
            </a:extLst>
          </p:cNvPr>
          <p:cNvSpPr>
            <a:spLocks noGrp="1"/>
          </p:cNvSpPr>
          <p:nvPr>
            <p:ph type="title"/>
          </p:nvPr>
        </p:nvSpPr>
        <p:spPr/>
        <p:txBody>
          <a:bodyPr/>
          <a:lstStyle/>
          <a:p>
            <a:r>
              <a:rPr lang="en-US" dirty="0"/>
              <a:t>Lessons Learned</a:t>
            </a:r>
          </a:p>
        </p:txBody>
      </p:sp>
      <p:graphicFrame>
        <p:nvGraphicFramePr>
          <p:cNvPr id="9" name="Content Placeholder 8">
            <a:extLst>
              <a:ext uri="{FF2B5EF4-FFF2-40B4-BE49-F238E27FC236}">
                <a16:creationId xmlns:a16="http://schemas.microsoft.com/office/drawing/2014/main" id="{6F1BC659-0DDE-FC47-8047-306E5C75D2A5}"/>
              </a:ext>
            </a:extLst>
          </p:cNvPr>
          <p:cNvGraphicFramePr>
            <a:graphicFrameLocks noGrp="1"/>
          </p:cNvGraphicFramePr>
          <p:nvPr>
            <p:ph idx="1"/>
            <p:extLst>
              <p:ext uri="{D42A27DB-BD31-4B8C-83A1-F6EECF244321}">
                <p14:modId xmlns:p14="http://schemas.microsoft.com/office/powerpoint/2010/main" val="3370734324"/>
              </p:ext>
            </p:extLst>
          </p:nvPr>
        </p:nvGraphicFramePr>
        <p:xfrm>
          <a:off x="231058" y="1403069"/>
          <a:ext cx="8681884" cy="4707554"/>
        </p:xfrm>
        <a:graphic>
          <a:graphicData uri="http://schemas.openxmlformats.org/drawingml/2006/table">
            <a:tbl>
              <a:tblPr firstRow="1" bandRow="1">
                <a:tableStyleId>{5C22544A-7EE6-4342-B048-85BDC9FD1C3A}</a:tableStyleId>
              </a:tblPr>
              <a:tblGrid>
                <a:gridCol w="703007">
                  <a:extLst>
                    <a:ext uri="{9D8B030D-6E8A-4147-A177-3AD203B41FA5}">
                      <a16:colId xmlns:a16="http://schemas.microsoft.com/office/drawing/2014/main" val="1898169979"/>
                    </a:ext>
                  </a:extLst>
                </a:gridCol>
                <a:gridCol w="3637935">
                  <a:extLst>
                    <a:ext uri="{9D8B030D-6E8A-4147-A177-3AD203B41FA5}">
                      <a16:colId xmlns:a16="http://schemas.microsoft.com/office/drawing/2014/main" val="1425353759"/>
                    </a:ext>
                  </a:extLst>
                </a:gridCol>
                <a:gridCol w="2170471">
                  <a:extLst>
                    <a:ext uri="{9D8B030D-6E8A-4147-A177-3AD203B41FA5}">
                      <a16:colId xmlns:a16="http://schemas.microsoft.com/office/drawing/2014/main" val="4011021279"/>
                    </a:ext>
                  </a:extLst>
                </a:gridCol>
                <a:gridCol w="2170471">
                  <a:extLst>
                    <a:ext uri="{9D8B030D-6E8A-4147-A177-3AD203B41FA5}">
                      <a16:colId xmlns:a16="http://schemas.microsoft.com/office/drawing/2014/main" val="2019663898"/>
                    </a:ext>
                  </a:extLst>
                </a:gridCol>
              </a:tblGrid>
              <a:tr h="386980">
                <a:tc>
                  <a:txBody>
                    <a:bodyPr/>
                    <a:lstStyle/>
                    <a:p>
                      <a:r>
                        <a:rPr lang="en-US" dirty="0"/>
                        <a:t>Area</a:t>
                      </a:r>
                    </a:p>
                  </a:txBody>
                  <a:tcPr/>
                </a:tc>
                <a:tc>
                  <a:txBody>
                    <a:bodyPr/>
                    <a:lstStyle/>
                    <a:p>
                      <a:r>
                        <a:rPr lang="en-US" dirty="0"/>
                        <a:t>Title</a:t>
                      </a:r>
                    </a:p>
                  </a:txBody>
                  <a:tcPr/>
                </a:tc>
                <a:tc>
                  <a:txBody>
                    <a:bodyPr/>
                    <a:lstStyle/>
                    <a:p>
                      <a:r>
                        <a:rPr lang="en-US" dirty="0"/>
                        <a:t>Anomaly</a:t>
                      </a:r>
                    </a:p>
                  </a:txBody>
                  <a:tcPr/>
                </a:tc>
                <a:tc>
                  <a:txBody>
                    <a:bodyPr/>
                    <a:lstStyle/>
                    <a:p>
                      <a:r>
                        <a:rPr lang="en-US" dirty="0"/>
                        <a:t>Resolution</a:t>
                      </a:r>
                    </a:p>
                  </a:txBody>
                  <a:tcPr/>
                </a:tc>
                <a:extLst>
                  <a:ext uri="{0D108BD9-81ED-4DB2-BD59-A6C34878D82A}">
                    <a16:rowId xmlns:a16="http://schemas.microsoft.com/office/drawing/2014/main" val="2600579353"/>
                  </a:ext>
                </a:extLst>
              </a:tr>
              <a:tr h="1773682">
                <a:tc rowSpan="4">
                  <a:txBody>
                    <a:bodyPr/>
                    <a:lstStyle/>
                    <a:p>
                      <a:pPr algn="ctr">
                        <a:lnSpc>
                          <a:spcPct val="115000"/>
                        </a:lnSpc>
                        <a:spcBef>
                          <a:spcPts val="600"/>
                        </a:spcBef>
                        <a:spcAft>
                          <a:spcPts val="600"/>
                        </a:spcAft>
                      </a:pPr>
                      <a:r>
                        <a:rPr lang="en-US" sz="20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Human Resources</a:t>
                      </a:r>
                    </a:p>
                  </a:txBody>
                  <a:tcPr marL="36195" marR="36195" marT="36195" marB="36195" vert="vert" anchor="ctr"/>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High Turn Over</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It is registered a high turnover rate amongst health workers of all tiers, making it difficult to have a continuous user base for the System.</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a:txBody>
                    <a:bodyPr/>
                    <a:lstStyle/>
                    <a:p>
                      <a:pPr marL="0" marR="0" indent="0" algn="l" defTabSz="457200" rtl="0" eaLnBrk="1" fontAlgn="auto" latinLnBrk="0" hangingPunct="1">
                        <a:lnSpc>
                          <a:spcPct val="115000"/>
                        </a:lnSpc>
                        <a:spcBef>
                          <a:spcPts val="600"/>
                        </a:spcBef>
                        <a:spcAft>
                          <a:spcPts val="600"/>
                        </a:spcAft>
                        <a:buClrTx/>
                        <a:buSzTx/>
                        <a:buFontTx/>
                        <a:buNone/>
                        <a:tabLst/>
                        <a:defRPr/>
                      </a:pPr>
                      <a:r>
                        <a:rPr lang="en-US" sz="1100" b="0" kern="120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Institutionalize the warehousing and national program logistics SOPs. </a:t>
                      </a:r>
                    </a:p>
                    <a:p>
                      <a:pPr marL="0" marR="0" indent="0" algn="l" defTabSz="457200" rtl="0" eaLnBrk="1" fontAlgn="auto" latinLnBrk="0" hangingPunct="1">
                        <a:lnSpc>
                          <a:spcPct val="115000"/>
                        </a:lnSpc>
                        <a:spcBef>
                          <a:spcPts val="600"/>
                        </a:spcBef>
                        <a:spcAft>
                          <a:spcPts val="600"/>
                        </a:spcAft>
                        <a:buClrTx/>
                        <a:buSzTx/>
                        <a:buFontTx/>
                        <a:buNone/>
                        <a:tabLst/>
                        <a:defRPr/>
                      </a:pPr>
                      <a:r>
                        <a:rPr lang="en-US" sz="1100" b="0" kern="120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Advocate to ministry and sites management on staff retention policies</a:t>
                      </a:r>
                    </a:p>
                    <a:p>
                      <a:pPr marL="0" marR="0" indent="0" algn="l" defTabSz="457200" rtl="0" eaLnBrk="1" fontAlgn="auto" latinLnBrk="0" hangingPunct="1">
                        <a:lnSpc>
                          <a:spcPct val="115000"/>
                        </a:lnSpc>
                        <a:spcBef>
                          <a:spcPts val="600"/>
                        </a:spcBef>
                        <a:spcAft>
                          <a:spcPts val="600"/>
                        </a:spcAft>
                        <a:buClrTx/>
                        <a:buSzTx/>
                        <a:buFontTx/>
                        <a:buNone/>
                        <a:tabLst/>
                        <a:defRPr/>
                      </a:pPr>
                      <a:r>
                        <a:rPr lang="en-US" sz="1100" b="0" kern="120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Increase the number of trained staff at facilities;</a:t>
                      </a:r>
                    </a:p>
                  </a:txBody>
                  <a:tcPr marL="36195" marR="36195" marT="36195" marB="36195"/>
                </a:tc>
                <a:extLst>
                  <a:ext uri="{0D108BD9-81ED-4DB2-BD59-A6C34878D82A}">
                    <a16:rowId xmlns:a16="http://schemas.microsoft.com/office/drawing/2014/main" val="990460920"/>
                  </a:ext>
                </a:extLst>
              </a:tr>
              <a:tr h="663565">
                <a:tc vMerge="1">
                  <a:txBody>
                    <a:bodyPr/>
                    <a:lstStyle/>
                    <a:p>
                      <a:pPr algn="l">
                        <a:lnSpc>
                          <a:spcPct val="115000"/>
                        </a:lnSpc>
                        <a:spcBef>
                          <a:spcPts val="600"/>
                        </a:spcBef>
                        <a:spcAft>
                          <a:spcPts val="600"/>
                        </a:spcAft>
                      </a:pP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rowSpan="2">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Consistency of Logistics Knowledge</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rowSpan="2">
                  <a:txBody>
                    <a:bodyPr/>
                    <a:lstStyle/>
                    <a:p>
                      <a:pPr algn="l">
                        <a:lnSpc>
                          <a:spcPct val="115000"/>
                        </a:lnSpc>
                        <a:spcBef>
                          <a:spcPts val="600"/>
                        </a:spcBef>
                        <a:spcAft>
                          <a:spcPts val="600"/>
                        </a:spcAft>
                      </a:pPr>
                      <a:r>
                        <a:rPr lang="en-US" sz="1100" b="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Consistency of knowledge and adherence to logistics procedures varies between sites. Issues identified included reporting frequency, stock handling, and inventory processes.</a:t>
                      </a:r>
                      <a:endParaRPr lang="en-US" sz="1100" b="1">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a:txBody>
                    <a:bodyPr/>
                    <a:lstStyle/>
                    <a:p>
                      <a:pPr algn="l">
                        <a:lnSpc>
                          <a:spcPct val="115000"/>
                        </a:lnSpc>
                        <a:spcBef>
                          <a:spcPts val="600"/>
                        </a:spcBef>
                        <a:spcAft>
                          <a:spcPts val="600"/>
                        </a:spcAft>
                      </a:pPr>
                      <a:r>
                        <a:rPr lang="en-US" sz="1100" b="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Identify gaps or weaknesses in logistics knowledge prior to training users. </a:t>
                      </a:r>
                      <a:endParaRPr lang="en-US" sz="1100" b="1">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extLst>
                  <a:ext uri="{0D108BD9-81ED-4DB2-BD59-A6C34878D82A}">
                    <a16:rowId xmlns:a16="http://schemas.microsoft.com/office/drawing/2014/main" val="2983721225"/>
                  </a:ext>
                </a:extLst>
              </a:tr>
              <a:tr h="6690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Educate users on logistics knowledge areas that require strengthening.</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extLst>
                  <a:ext uri="{0D108BD9-81ED-4DB2-BD59-A6C34878D82A}">
                    <a16:rowId xmlns:a16="http://schemas.microsoft.com/office/drawing/2014/main" val="2240084888"/>
                  </a:ext>
                </a:extLst>
              </a:tr>
              <a:tr h="1065919">
                <a:tc vMerge="1">
                  <a:txBody>
                    <a:bodyPr/>
                    <a:lstStyle/>
                    <a:p>
                      <a:pPr algn="ctr">
                        <a:lnSpc>
                          <a:spcPct val="115000"/>
                        </a:lnSpc>
                        <a:spcBef>
                          <a:spcPts val="600"/>
                        </a:spcBef>
                        <a:spcAft>
                          <a:spcPts val="600"/>
                        </a:spcAft>
                      </a:pPr>
                      <a:endParaRPr lang="en-US" sz="20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vert="vert" anchor="ctr"/>
                </a:tc>
                <a:tc>
                  <a:txBody>
                    <a:bodyPr/>
                    <a:lstStyle/>
                    <a:p>
                      <a:pPr algn="l">
                        <a:lnSpc>
                          <a:spcPct val="115000"/>
                        </a:lnSpc>
                        <a:spcBef>
                          <a:spcPts val="600"/>
                        </a:spcBef>
                        <a:spcAft>
                          <a:spcPts val="600"/>
                        </a:spcAft>
                      </a:pPr>
                      <a:r>
                        <a:rPr lang="en-US" sz="1100" b="0" kern="120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User Confidence</a:t>
                      </a:r>
                    </a:p>
                  </a:txBody>
                  <a:tcPr marL="36195" marR="36195" marT="36195" marB="36195"/>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Provincial logistics staff are transitioning from a paper-based logistics reporting system. Accordingly, user computer skills and speed is slow for navigation and data entry.</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Provide additional one-on-one time with site logistics staff to strengthen their knowledge in the system.</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extLst>
                  <a:ext uri="{0D108BD9-81ED-4DB2-BD59-A6C34878D82A}">
                    <a16:rowId xmlns:a16="http://schemas.microsoft.com/office/drawing/2014/main" val="3239499606"/>
                  </a:ext>
                </a:extLst>
              </a:tr>
            </a:tbl>
          </a:graphicData>
        </a:graphic>
      </p:graphicFrame>
      <p:sp>
        <p:nvSpPr>
          <p:cNvPr id="4" name="Slide Number Placeholder 3">
            <a:extLst>
              <a:ext uri="{FF2B5EF4-FFF2-40B4-BE49-F238E27FC236}">
                <a16:creationId xmlns:a16="http://schemas.microsoft.com/office/drawing/2014/main" id="{9FCBFC28-DF38-9742-85CD-FBFE6950FE45}"/>
              </a:ext>
            </a:extLst>
          </p:cNvPr>
          <p:cNvSpPr>
            <a:spLocks noGrp="1"/>
          </p:cNvSpPr>
          <p:nvPr>
            <p:ph type="sldNum" sz="quarter" idx="12"/>
          </p:nvPr>
        </p:nvSpPr>
        <p:spPr/>
        <p:txBody>
          <a:bodyPr/>
          <a:lstStyle/>
          <a:p>
            <a:fld id="{97840870-30C1-6A4C-9012-585F6FD4A006}" type="slidenum">
              <a:rPr lang="en-US" smtClean="0"/>
              <a:pPr/>
              <a:t>19</a:t>
            </a:fld>
            <a:endParaRPr lang="en-US" dirty="0"/>
          </a:p>
        </p:txBody>
      </p:sp>
    </p:spTree>
    <p:extLst>
      <p:ext uri="{BB962C8B-B14F-4D97-AF65-F5344CB8AC3E}">
        <p14:creationId xmlns:p14="http://schemas.microsoft.com/office/powerpoint/2010/main" val="393168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457200" y="1465944"/>
            <a:ext cx="8229600" cy="4597506"/>
          </a:xfrm>
        </p:spPr>
        <p:txBody>
          <a:bodyPr>
            <a:noAutofit/>
          </a:bodyPr>
          <a:lstStyle/>
          <a:p>
            <a:pPr marL="0" indent="0">
              <a:buNone/>
            </a:pPr>
            <a:r>
              <a:rPr lang="en-US" sz="2600" b="1" dirty="0">
                <a:solidFill>
                  <a:schemeClr val="accent1"/>
                </a:solidFill>
              </a:rPr>
              <a:t>Agenda</a:t>
            </a:r>
          </a:p>
          <a:p>
            <a:r>
              <a:rPr lang="en-US" dirty="0"/>
              <a:t>SIGLOFA</a:t>
            </a:r>
          </a:p>
          <a:p>
            <a:pPr lvl="1"/>
            <a:r>
              <a:rPr lang="en-US" dirty="0"/>
              <a:t>Overview</a:t>
            </a:r>
          </a:p>
          <a:p>
            <a:pPr lvl="1"/>
            <a:r>
              <a:rPr lang="en-US" dirty="0"/>
              <a:t>Developed features: Improvements and Contributions to Core</a:t>
            </a:r>
          </a:p>
          <a:p>
            <a:pPr lvl="1"/>
            <a:r>
              <a:rPr lang="en-US" dirty="0"/>
              <a:t>Implemented Activities</a:t>
            </a:r>
          </a:p>
          <a:p>
            <a:pPr lvl="1"/>
            <a:r>
              <a:rPr lang="en-US" dirty="0"/>
              <a:t>Successes</a:t>
            </a:r>
          </a:p>
          <a:p>
            <a:pPr lvl="1"/>
            <a:r>
              <a:rPr lang="en-US" dirty="0"/>
              <a:t>Challenges</a:t>
            </a:r>
          </a:p>
          <a:p>
            <a:pPr lvl="2"/>
            <a:r>
              <a:rPr lang="en-US" dirty="0"/>
              <a:t>Mitigation Steps</a:t>
            </a:r>
          </a:p>
          <a:p>
            <a:pPr lvl="1"/>
            <a:r>
              <a:rPr lang="en-US" dirty="0"/>
              <a:t>Lessons Learned</a:t>
            </a:r>
          </a:p>
          <a:p>
            <a:r>
              <a:rPr lang="en-US" dirty="0"/>
              <a:t>Discussion</a:t>
            </a:r>
          </a:p>
        </p:txBody>
      </p:sp>
      <p:sp>
        <p:nvSpPr>
          <p:cNvPr id="4" name="Slide Number Placeholder 3"/>
          <p:cNvSpPr>
            <a:spLocks noGrp="1"/>
          </p:cNvSpPr>
          <p:nvPr>
            <p:ph type="sldNum" sz="quarter" idx="12"/>
          </p:nvPr>
        </p:nvSpPr>
        <p:spPr/>
        <p:txBody>
          <a:bodyPr/>
          <a:lstStyle/>
          <a:p>
            <a:fld id="{97840870-30C1-6A4C-9012-585F6FD4A006}" type="slidenum">
              <a:rPr lang="en-US" smtClean="0"/>
              <a:pPr/>
              <a:t>2</a:t>
            </a:fld>
            <a:endParaRPr lang="en-US" dirty="0"/>
          </a:p>
        </p:txBody>
      </p:sp>
    </p:spTree>
    <p:extLst>
      <p:ext uri="{BB962C8B-B14F-4D97-AF65-F5344CB8AC3E}">
        <p14:creationId xmlns:p14="http://schemas.microsoft.com/office/powerpoint/2010/main" val="176022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6F9330-9CE4-3E47-9127-8D770723902A}"/>
              </a:ext>
            </a:extLst>
          </p:cNvPr>
          <p:cNvSpPr>
            <a:spLocks noGrp="1"/>
          </p:cNvSpPr>
          <p:nvPr>
            <p:ph type="title"/>
          </p:nvPr>
        </p:nvSpPr>
        <p:spPr/>
        <p:txBody>
          <a:bodyPr/>
          <a:lstStyle/>
          <a:p>
            <a:r>
              <a:rPr lang="en-US" dirty="0"/>
              <a:t>Lessons Learned</a:t>
            </a:r>
          </a:p>
        </p:txBody>
      </p:sp>
      <p:graphicFrame>
        <p:nvGraphicFramePr>
          <p:cNvPr id="9" name="Content Placeholder 8">
            <a:extLst>
              <a:ext uri="{FF2B5EF4-FFF2-40B4-BE49-F238E27FC236}">
                <a16:creationId xmlns:a16="http://schemas.microsoft.com/office/drawing/2014/main" id="{6F1BC659-0DDE-FC47-8047-306E5C75D2A5}"/>
              </a:ext>
            </a:extLst>
          </p:cNvPr>
          <p:cNvGraphicFramePr>
            <a:graphicFrameLocks noGrp="1"/>
          </p:cNvGraphicFramePr>
          <p:nvPr>
            <p:ph idx="1"/>
            <p:extLst>
              <p:ext uri="{D42A27DB-BD31-4B8C-83A1-F6EECF244321}">
                <p14:modId xmlns:p14="http://schemas.microsoft.com/office/powerpoint/2010/main" val="2834196505"/>
              </p:ext>
            </p:extLst>
          </p:nvPr>
        </p:nvGraphicFramePr>
        <p:xfrm>
          <a:off x="231058" y="1513385"/>
          <a:ext cx="8681884" cy="4572132"/>
        </p:xfrm>
        <a:graphic>
          <a:graphicData uri="http://schemas.openxmlformats.org/drawingml/2006/table">
            <a:tbl>
              <a:tblPr firstRow="1" bandRow="1">
                <a:tableStyleId>{5C22544A-7EE6-4342-B048-85BDC9FD1C3A}</a:tableStyleId>
              </a:tblPr>
              <a:tblGrid>
                <a:gridCol w="703007">
                  <a:extLst>
                    <a:ext uri="{9D8B030D-6E8A-4147-A177-3AD203B41FA5}">
                      <a16:colId xmlns:a16="http://schemas.microsoft.com/office/drawing/2014/main" val="1898169979"/>
                    </a:ext>
                  </a:extLst>
                </a:gridCol>
                <a:gridCol w="3637935">
                  <a:extLst>
                    <a:ext uri="{9D8B030D-6E8A-4147-A177-3AD203B41FA5}">
                      <a16:colId xmlns:a16="http://schemas.microsoft.com/office/drawing/2014/main" val="1425353759"/>
                    </a:ext>
                  </a:extLst>
                </a:gridCol>
                <a:gridCol w="2170471">
                  <a:extLst>
                    <a:ext uri="{9D8B030D-6E8A-4147-A177-3AD203B41FA5}">
                      <a16:colId xmlns:a16="http://schemas.microsoft.com/office/drawing/2014/main" val="4011021279"/>
                    </a:ext>
                  </a:extLst>
                </a:gridCol>
                <a:gridCol w="2170471">
                  <a:extLst>
                    <a:ext uri="{9D8B030D-6E8A-4147-A177-3AD203B41FA5}">
                      <a16:colId xmlns:a16="http://schemas.microsoft.com/office/drawing/2014/main" val="2019663898"/>
                    </a:ext>
                  </a:extLst>
                </a:gridCol>
              </a:tblGrid>
              <a:tr h="386980">
                <a:tc>
                  <a:txBody>
                    <a:bodyPr/>
                    <a:lstStyle/>
                    <a:p>
                      <a:r>
                        <a:rPr lang="en-US" dirty="0"/>
                        <a:t>Area</a:t>
                      </a:r>
                    </a:p>
                  </a:txBody>
                  <a:tcPr/>
                </a:tc>
                <a:tc>
                  <a:txBody>
                    <a:bodyPr/>
                    <a:lstStyle/>
                    <a:p>
                      <a:r>
                        <a:rPr lang="en-US" dirty="0"/>
                        <a:t>Title</a:t>
                      </a:r>
                    </a:p>
                  </a:txBody>
                  <a:tcPr/>
                </a:tc>
                <a:tc>
                  <a:txBody>
                    <a:bodyPr/>
                    <a:lstStyle/>
                    <a:p>
                      <a:r>
                        <a:rPr lang="en-US" dirty="0"/>
                        <a:t>Anomaly</a:t>
                      </a:r>
                    </a:p>
                  </a:txBody>
                  <a:tcPr/>
                </a:tc>
                <a:tc>
                  <a:txBody>
                    <a:bodyPr/>
                    <a:lstStyle/>
                    <a:p>
                      <a:r>
                        <a:rPr lang="en-US" dirty="0"/>
                        <a:t>Resolution</a:t>
                      </a:r>
                    </a:p>
                  </a:txBody>
                  <a:tcPr/>
                </a:tc>
                <a:extLst>
                  <a:ext uri="{0D108BD9-81ED-4DB2-BD59-A6C34878D82A}">
                    <a16:rowId xmlns:a16="http://schemas.microsoft.com/office/drawing/2014/main" val="2600579353"/>
                  </a:ext>
                </a:extLst>
              </a:tr>
              <a:tr h="1945372">
                <a:tc rowSpan="3">
                  <a:txBody>
                    <a:bodyPr/>
                    <a:lstStyle/>
                    <a:p>
                      <a:pPr algn="ctr">
                        <a:lnSpc>
                          <a:spcPct val="115000"/>
                        </a:lnSpc>
                        <a:spcBef>
                          <a:spcPts val="600"/>
                        </a:spcBef>
                        <a:spcAft>
                          <a:spcPts val="600"/>
                        </a:spcAft>
                      </a:pPr>
                      <a:r>
                        <a:rPr lang="en-US" sz="20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Systems</a:t>
                      </a:r>
                    </a:p>
                  </a:txBody>
                  <a:tcPr marL="36195" marR="36195" marT="36195" marB="36195" vert="vert" anchor="ctr"/>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User Support Material and UX</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Improve support material to ensure information is relevant, accurate, up-to-date, easy to read, and accessible.</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Provide each site with multiple copies of the user cheat-sheet, user guide, process flows and approval processes / matrix. </a:t>
                      </a:r>
                    </a:p>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Improve System’s UX in order to guarantee continuous usage even for unexperienced users and lower resource environments.</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extLst>
                  <a:ext uri="{0D108BD9-81ED-4DB2-BD59-A6C34878D82A}">
                    <a16:rowId xmlns:a16="http://schemas.microsoft.com/office/drawing/2014/main" val="990460920"/>
                  </a:ext>
                </a:extLst>
              </a:tr>
              <a:tr h="663565">
                <a:tc vMerge="1">
                  <a:txBody>
                    <a:bodyPr/>
                    <a:lstStyle/>
                    <a:p>
                      <a:pPr algn="l">
                        <a:lnSpc>
                          <a:spcPct val="115000"/>
                        </a:lnSpc>
                        <a:spcBef>
                          <a:spcPts val="600"/>
                        </a:spcBef>
                        <a:spcAft>
                          <a:spcPts val="600"/>
                        </a:spcAft>
                      </a:pP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rowSpan="2">
                  <a:txBody>
                    <a:bodyPr/>
                    <a:lstStyle/>
                    <a:p>
                      <a:pPr algn="l">
                        <a:lnSpc>
                          <a:spcPct val="115000"/>
                        </a:lnSpc>
                        <a:spcBef>
                          <a:spcPts val="600"/>
                        </a:spcBef>
                        <a:spcAft>
                          <a:spcPts val="600"/>
                        </a:spcAft>
                      </a:pPr>
                      <a:r>
                        <a:rPr lang="en-US" sz="1100" b="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Operational Support communication channels</a:t>
                      </a:r>
                      <a:endParaRPr lang="en-US" sz="1100" b="1">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rowSpan="2">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Operational Support communications are currently limited due to infrastructure limitations at </a:t>
                      </a:r>
                      <a:r>
                        <a:rPr lang="en-US" sz="1100" b="0" dirty="0" err="1">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MoH</a:t>
                      </a: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 preventing phone and email provisioning.</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Resolve landline phone configuration issues.</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Establish a phone route to a GTI/GEPE desk phone for support escalation</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extLst>
                  <a:ext uri="{0D108BD9-81ED-4DB2-BD59-A6C34878D82A}">
                    <a16:rowId xmlns:a16="http://schemas.microsoft.com/office/drawing/2014/main" val="2983721225"/>
                  </a:ext>
                </a:extLst>
              </a:tr>
              <a:tr h="10659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15000"/>
                        </a:lnSpc>
                        <a:spcBef>
                          <a:spcPts val="600"/>
                        </a:spcBef>
                        <a:spcAft>
                          <a:spcPts val="600"/>
                        </a:spcAft>
                      </a:pPr>
                      <a:r>
                        <a:rPr lang="en-US" sz="1100" b="0"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rPr>
                        <a:t>Resolve email communication channel challenges</a:t>
                      </a:r>
                      <a:endParaRPr lang="en-US" sz="1100" b="1" dirty="0">
                        <a:solidFill>
                          <a:srgbClr val="3B3838"/>
                        </a:solidFill>
                        <a:effectLst/>
                        <a:latin typeface="Gill Sans MT" panose="020B0502020104020203" pitchFamily="34" charset="77"/>
                        <a:ea typeface="Times New Roman" panose="02020603050405020304" pitchFamily="18" charset="0"/>
                        <a:cs typeface="Calibri Light" panose="020F0302020204030204" pitchFamily="34" charset="0"/>
                      </a:endParaRPr>
                    </a:p>
                  </a:txBody>
                  <a:tcPr marL="36195" marR="36195" marT="36195" marB="36195"/>
                </a:tc>
                <a:extLst>
                  <a:ext uri="{0D108BD9-81ED-4DB2-BD59-A6C34878D82A}">
                    <a16:rowId xmlns:a16="http://schemas.microsoft.com/office/drawing/2014/main" val="2240084888"/>
                  </a:ext>
                </a:extLst>
              </a:tr>
            </a:tbl>
          </a:graphicData>
        </a:graphic>
      </p:graphicFrame>
      <p:sp>
        <p:nvSpPr>
          <p:cNvPr id="4" name="Slide Number Placeholder 3">
            <a:extLst>
              <a:ext uri="{FF2B5EF4-FFF2-40B4-BE49-F238E27FC236}">
                <a16:creationId xmlns:a16="http://schemas.microsoft.com/office/drawing/2014/main" id="{9FCBFC28-DF38-9742-85CD-FBFE6950FE45}"/>
              </a:ext>
            </a:extLst>
          </p:cNvPr>
          <p:cNvSpPr>
            <a:spLocks noGrp="1"/>
          </p:cNvSpPr>
          <p:nvPr>
            <p:ph type="sldNum" sz="quarter" idx="12"/>
          </p:nvPr>
        </p:nvSpPr>
        <p:spPr/>
        <p:txBody>
          <a:bodyPr/>
          <a:lstStyle/>
          <a:p>
            <a:fld id="{97840870-30C1-6A4C-9012-585F6FD4A006}" type="slidenum">
              <a:rPr lang="en-US" smtClean="0"/>
              <a:pPr/>
              <a:t>20</a:t>
            </a:fld>
            <a:endParaRPr lang="en-US" dirty="0"/>
          </a:p>
        </p:txBody>
      </p:sp>
    </p:spTree>
    <p:extLst>
      <p:ext uri="{BB962C8B-B14F-4D97-AF65-F5344CB8AC3E}">
        <p14:creationId xmlns:p14="http://schemas.microsoft.com/office/powerpoint/2010/main" val="130690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73626" y="1030288"/>
            <a:ext cx="8249264" cy="1560512"/>
          </a:xfrm>
        </p:spPr>
        <p:txBody>
          <a:bodyPr>
            <a:normAutofit/>
          </a:bodyPr>
          <a:lstStyle/>
          <a:p>
            <a:r>
              <a:rPr lang="en-US" sz="2000" dirty="0"/>
              <a:t>Discussion</a:t>
            </a:r>
          </a:p>
          <a:p>
            <a:endParaRPr lang="en-US" sz="2000" dirty="0"/>
          </a:p>
          <a:p>
            <a:pPr lvl="1"/>
            <a:r>
              <a:rPr lang="en-US" sz="1600" dirty="0"/>
              <a:t>How do we capture and disseminate the lessons learned to the community?</a:t>
            </a:r>
          </a:p>
          <a:p>
            <a:pPr lvl="1"/>
            <a:r>
              <a:rPr lang="en-US" sz="1600" dirty="0"/>
              <a:t>How can community members capitalize from the experiences of others?</a:t>
            </a:r>
          </a:p>
          <a:p>
            <a:pPr lvl="1"/>
            <a:endParaRPr lang="en-US" sz="1600" dirty="0"/>
          </a:p>
          <a:p>
            <a:pPr lvl="1"/>
            <a:endParaRPr lang="en-US" sz="1600" dirty="0"/>
          </a:p>
          <a:p>
            <a:pPr marL="457200" lvl="1" indent="0">
              <a:buNone/>
            </a:pPr>
            <a:endParaRPr lang="en-US" sz="1600" dirty="0"/>
          </a:p>
          <a:p>
            <a:pPr lvl="1"/>
            <a:endParaRPr lang="en-US" sz="1600" dirty="0"/>
          </a:p>
        </p:txBody>
      </p:sp>
      <p:sp>
        <p:nvSpPr>
          <p:cNvPr id="4" name="Text Placeholder 2">
            <a:extLst>
              <a:ext uri="{FF2B5EF4-FFF2-40B4-BE49-F238E27FC236}">
                <a16:creationId xmlns:a16="http://schemas.microsoft.com/office/drawing/2014/main" id="{2BEA505C-4C2E-3A45-BD3C-3576E23A7F48}"/>
              </a:ext>
            </a:extLst>
          </p:cNvPr>
          <p:cNvSpPr txBox="1">
            <a:spLocks/>
          </p:cNvSpPr>
          <p:nvPr/>
        </p:nvSpPr>
        <p:spPr>
          <a:xfrm>
            <a:off x="373626" y="3925888"/>
            <a:ext cx="8249264" cy="15605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Disclaimer</a:t>
            </a:r>
          </a:p>
          <a:p>
            <a:pPr marL="457200" lvl="1" indent="0">
              <a:buNone/>
            </a:pPr>
            <a:endParaRPr lang="en-US" sz="2000" dirty="0"/>
          </a:p>
          <a:p>
            <a:pPr marL="457200" lvl="1" indent="0">
              <a:buNone/>
            </a:pPr>
            <a:r>
              <a:rPr lang="en-US" sz="1600" dirty="0"/>
              <a:t>A complete report with the lessons learned from this implementation can be found </a:t>
            </a:r>
            <a:r>
              <a:rPr lang="en-US" sz="1600" dirty="0">
                <a:hlinkClick r:id="rId3"/>
              </a:rPr>
              <a:t>here</a:t>
            </a:r>
            <a:r>
              <a:rPr lang="en-US" sz="1600" dirty="0"/>
              <a:t>.</a:t>
            </a:r>
          </a:p>
          <a:p>
            <a:pPr lvl="1"/>
            <a:endParaRPr lang="en-US" sz="1600" dirty="0"/>
          </a:p>
          <a:p>
            <a:pPr marL="457200" lvl="1" indent="0">
              <a:buFont typeface="Arial"/>
              <a:buNone/>
            </a:pPr>
            <a:endParaRPr lang="en-US" sz="1600" dirty="0"/>
          </a:p>
          <a:p>
            <a:pPr lvl="1"/>
            <a:endParaRPr lang="en-US" sz="1600" dirty="0"/>
          </a:p>
        </p:txBody>
      </p:sp>
    </p:spTree>
    <p:extLst>
      <p:ext uri="{BB962C8B-B14F-4D97-AF65-F5344CB8AC3E}">
        <p14:creationId xmlns:p14="http://schemas.microsoft.com/office/powerpoint/2010/main" val="67767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F65DC0-6CC5-704F-91E0-96D013D1D11B}"/>
              </a:ext>
            </a:extLst>
          </p:cNvPr>
          <p:cNvSpPr>
            <a:spLocks noGrp="1"/>
          </p:cNvSpPr>
          <p:nvPr>
            <p:ph sz="half" idx="1"/>
          </p:nvPr>
        </p:nvSpPr>
        <p:spPr/>
        <p:txBody>
          <a:bodyPr anchor="ctr"/>
          <a:lstStyle/>
          <a:p>
            <a:pPr marL="0" indent="0" algn="ctr">
              <a:buNone/>
            </a:pPr>
            <a:endParaRPr lang="en-US" dirty="0"/>
          </a:p>
          <a:p>
            <a:pPr marL="0" indent="0" algn="ctr">
              <a:buNone/>
            </a:pPr>
            <a:r>
              <a:rPr lang="en-US" u="sng" dirty="0"/>
              <a:t>S</a:t>
            </a:r>
            <a:r>
              <a:rPr lang="en-US" dirty="0"/>
              <a:t>istema </a:t>
            </a:r>
            <a:r>
              <a:rPr lang="en-US" u="sng" dirty="0" err="1"/>
              <a:t>I</a:t>
            </a:r>
            <a:r>
              <a:rPr lang="en-US" dirty="0" err="1"/>
              <a:t>nformático</a:t>
            </a:r>
            <a:r>
              <a:rPr lang="en-US" dirty="0"/>
              <a:t> de </a:t>
            </a:r>
            <a:r>
              <a:rPr lang="en-US" u="sng" dirty="0" err="1"/>
              <a:t>G</a:t>
            </a:r>
            <a:r>
              <a:rPr lang="en-US" dirty="0" err="1"/>
              <a:t>estão</a:t>
            </a:r>
            <a:r>
              <a:rPr lang="en-US" dirty="0"/>
              <a:t> de </a:t>
            </a:r>
            <a:r>
              <a:rPr lang="en-US" u="sng" dirty="0" err="1"/>
              <a:t>Lo</a:t>
            </a:r>
            <a:r>
              <a:rPr lang="en-US" dirty="0" err="1"/>
              <a:t>gística</a:t>
            </a:r>
            <a:r>
              <a:rPr lang="en-US" dirty="0"/>
              <a:t> </a:t>
            </a:r>
            <a:r>
              <a:rPr lang="en-US" u="sng" dirty="0" err="1"/>
              <a:t>F</a:t>
            </a:r>
            <a:r>
              <a:rPr lang="en-US" dirty="0" err="1"/>
              <a:t>armacêutica</a:t>
            </a:r>
            <a:r>
              <a:rPr lang="en-US" dirty="0"/>
              <a:t> de </a:t>
            </a:r>
            <a:r>
              <a:rPr lang="en-US" u="sng" dirty="0"/>
              <a:t>A</a:t>
            </a:r>
            <a:r>
              <a:rPr lang="en-US" dirty="0"/>
              <a:t>ngola</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1200" i="1" dirty="0"/>
              <a:t>Angolan Pharmaceutical Logistics Management Information System</a:t>
            </a:r>
          </a:p>
          <a:p>
            <a:pPr marL="0" indent="0">
              <a:buNone/>
            </a:pPr>
            <a:endParaRPr lang="en-US" dirty="0"/>
          </a:p>
        </p:txBody>
      </p:sp>
      <p:sp>
        <p:nvSpPr>
          <p:cNvPr id="5" name="Slide Number Placeholder 4">
            <a:extLst>
              <a:ext uri="{FF2B5EF4-FFF2-40B4-BE49-F238E27FC236}">
                <a16:creationId xmlns:a16="http://schemas.microsoft.com/office/drawing/2014/main" id="{10707C71-72AF-B341-A686-6FB87C405C66}"/>
              </a:ext>
            </a:extLst>
          </p:cNvPr>
          <p:cNvSpPr>
            <a:spLocks noGrp="1"/>
          </p:cNvSpPr>
          <p:nvPr>
            <p:ph type="sldNum" sz="quarter" idx="12"/>
          </p:nvPr>
        </p:nvSpPr>
        <p:spPr/>
        <p:txBody>
          <a:bodyPr/>
          <a:lstStyle/>
          <a:p>
            <a:fld id="{97840870-30C1-6A4C-9012-585F6FD4A006}" type="slidenum">
              <a:rPr lang="en-US" smtClean="0"/>
              <a:pPr/>
              <a:t>3</a:t>
            </a:fld>
            <a:endParaRPr lang="en-US" dirty="0"/>
          </a:p>
        </p:txBody>
      </p:sp>
      <p:pic>
        <p:nvPicPr>
          <p:cNvPr id="8" name="Picture 2" descr="https://lh3.googleusercontent.com/Bour73FZCaS3Ny2N3-mZzWPcpsu9rYeaa9hY3qPXHVUtbu5BYo75UGB09Kb212ns0c8P7pRNI6C45rKSwFkyajWAewsieeWvYtNSDhcd-Us73kaUfgcHWlPY9P97nP6ocjK7Nk0DReUJOCiHnwXLw2vtzyVU4Y85sKF7A-5SKe__CWDj3WitXdxC2-jDtkJQjwxpwiUDBpg_zrvswcrHaFLzt4FlfLDeYglqKwte7e4ZyuIycl_EScclWBl4IYJ21av3Giur9kH_1df-z_3wGRXZUgOB3ni0gbPXH_EyKS1prqvhXMIljByFLkz9TPcvj_6fssmddL6H1SEfZHYekZePw126gieJvtwex9vx9MjoY4853Ya7YpMYAyRNyHhtqJuqb9ihsa1eXvO2byjePiCMR5wmplzgO8dQRayhn0YumcvRrGmU3NNFJTMVt84EcTB3Oy2eRuXVQB_Iq8eb1L0U8-sYVmQVsoCPGEqx7mmEYbiRuIotChmtAxd4XuUl-GoPLpV51Ekvfvqi6FRRIIMZAMyzPgzej5yYuhtDujyG39oS7oTVCsZ9JyyJ5JWpf2OgLrZCxr7X78S19-8VqB7K0FLMN3IMT7PbirhKd-_GmIrghQFuFVjkheOp0wgB1RUlwaqVElJh-qFR7Ao0ZgvzY4i8q3iY=w576-h767-no">
            <a:extLst>
              <a:ext uri="{FF2B5EF4-FFF2-40B4-BE49-F238E27FC236}">
                <a16:creationId xmlns:a16="http://schemas.microsoft.com/office/drawing/2014/main" id="{15BCCE85-4FEE-7642-A74E-C1CA71716E6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tretch/>
        </p:blipFill>
        <p:spPr bwMode="auto">
          <a:xfrm>
            <a:off x="4921779" y="1414463"/>
            <a:ext cx="3491442" cy="4659312"/>
          </a:xfrm>
          <a:prstGeom prst="rect">
            <a:avLst/>
          </a:prstGeom>
          <a:effectLst>
            <a:softEdge rad="63500"/>
          </a:effectLst>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35420D96-0F4E-4C42-8788-3873C0AD127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868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A9F342-228B-D949-A61C-E2F561E6F1A6}"/>
              </a:ext>
            </a:extLst>
          </p:cNvPr>
          <p:cNvSpPr>
            <a:spLocks noGrp="1"/>
          </p:cNvSpPr>
          <p:nvPr>
            <p:ph type="title"/>
          </p:nvPr>
        </p:nvSpPr>
        <p:spPr/>
        <p:txBody>
          <a:bodyPr/>
          <a:lstStyle/>
          <a:p>
            <a:r>
              <a:rPr lang="en-US" dirty="0"/>
              <a:t>Implementation Objectives</a:t>
            </a:r>
          </a:p>
        </p:txBody>
      </p:sp>
      <p:sp>
        <p:nvSpPr>
          <p:cNvPr id="7" name="Content Placeholder 6">
            <a:extLst>
              <a:ext uri="{FF2B5EF4-FFF2-40B4-BE49-F238E27FC236}">
                <a16:creationId xmlns:a16="http://schemas.microsoft.com/office/drawing/2014/main" id="{06345A59-350A-5848-9D1F-07BC2C9DA202}"/>
              </a:ext>
            </a:extLst>
          </p:cNvPr>
          <p:cNvSpPr>
            <a:spLocks noGrp="1"/>
          </p:cNvSpPr>
          <p:nvPr>
            <p:ph idx="1"/>
          </p:nvPr>
        </p:nvSpPr>
        <p:spPr/>
        <p:txBody>
          <a:bodyPr/>
          <a:lstStyle/>
          <a:p>
            <a:endParaRPr lang="en-US" dirty="0"/>
          </a:p>
          <a:p>
            <a:endParaRPr lang="en-US" dirty="0"/>
          </a:p>
          <a:p>
            <a:r>
              <a:rPr lang="en-US" dirty="0"/>
              <a:t>Improve health logistics performance.</a:t>
            </a:r>
          </a:p>
          <a:p>
            <a:r>
              <a:rPr lang="en-US" dirty="0"/>
              <a:t>Improve the quality and availability of logistics information.</a:t>
            </a:r>
          </a:p>
          <a:p>
            <a:r>
              <a:rPr lang="en-US" dirty="0"/>
              <a:t>Simplify logistics processes.</a:t>
            </a:r>
          </a:p>
          <a:p>
            <a:r>
              <a:rPr lang="en-US" dirty="0"/>
              <a:t>Assure the availability of key medicines for the country.</a:t>
            </a:r>
          </a:p>
        </p:txBody>
      </p:sp>
      <p:sp>
        <p:nvSpPr>
          <p:cNvPr id="5" name="Slide Number Placeholder 4">
            <a:extLst>
              <a:ext uri="{FF2B5EF4-FFF2-40B4-BE49-F238E27FC236}">
                <a16:creationId xmlns:a16="http://schemas.microsoft.com/office/drawing/2014/main" id="{0BF1ED10-8FE3-8E4B-BA65-9BE590F29102}"/>
              </a:ext>
            </a:extLst>
          </p:cNvPr>
          <p:cNvSpPr>
            <a:spLocks noGrp="1"/>
          </p:cNvSpPr>
          <p:nvPr>
            <p:ph type="sldNum" sz="quarter" idx="12"/>
          </p:nvPr>
        </p:nvSpPr>
        <p:spPr/>
        <p:txBody>
          <a:bodyPr/>
          <a:lstStyle/>
          <a:p>
            <a:fld id="{97840870-30C1-6A4C-9012-585F6FD4A006}" type="slidenum">
              <a:rPr lang="en-US" smtClean="0"/>
              <a:pPr/>
              <a:t>4</a:t>
            </a:fld>
            <a:endParaRPr lang="en-US" dirty="0"/>
          </a:p>
        </p:txBody>
      </p:sp>
    </p:spTree>
    <p:extLst>
      <p:ext uri="{BB962C8B-B14F-4D97-AF65-F5344CB8AC3E}">
        <p14:creationId xmlns:p14="http://schemas.microsoft.com/office/powerpoint/2010/main" val="181169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6345A59-350A-5848-9D1F-07BC2C9DA202}"/>
              </a:ext>
            </a:extLst>
          </p:cNvPr>
          <p:cNvSpPr>
            <a:spLocks noGrp="1"/>
          </p:cNvSpPr>
          <p:nvPr>
            <p:ph idx="1"/>
          </p:nvPr>
        </p:nvSpPr>
        <p:spPr>
          <a:xfrm>
            <a:off x="315093" y="1446692"/>
            <a:ext cx="4079289" cy="4465835"/>
          </a:xfrm>
        </p:spPr>
        <p:txBody>
          <a:bodyPr>
            <a:normAutofit fontScale="92500" lnSpcReduction="20000"/>
          </a:bodyPr>
          <a:lstStyle/>
          <a:p>
            <a:r>
              <a:rPr lang="en-US" sz="1700" b="1" dirty="0"/>
              <a:t>UI</a:t>
            </a:r>
            <a:endParaRPr lang="en-US" sz="1600" b="1" dirty="0"/>
          </a:p>
          <a:p>
            <a:pPr lvl="1"/>
            <a:r>
              <a:rPr lang="en-US" sz="1600" dirty="0"/>
              <a:t>Better errors and messages presentation: </a:t>
            </a:r>
          </a:p>
          <a:p>
            <a:pPr lvl="2"/>
            <a:r>
              <a:rPr lang="en-US" sz="1600" dirty="0"/>
              <a:t>messages in json vs translated and standardized errors;</a:t>
            </a:r>
          </a:p>
          <a:p>
            <a:pPr lvl="2"/>
            <a:r>
              <a:rPr lang="en-US" sz="1600" dirty="0"/>
              <a:t>Password resets and user validation emails translated to PT;</a:t>
            </a:r>
          </a:p>
          <a:p>
            <a:pPr lvl="1"/>
            <a:r>
              <a:rPr lang="en-US" sz="1600" dirty="0"/>
              <a:t>Inclusion of a Contact Support menu that links to JIRA ServiceDesk;</a:t>
            </a:r>
          </a:p>
          <a:p>
            <a:pPr lvl="1"/>
            <a:r>
              <a:rPr lang="en-US" sz="1600" dirty="0"/>
              <a:t>Improvement of translations to Portuguese;</a:t>
            </a:r>
          </a:p>
          <a:p>
            <a:pPr lvl="1"/>
            <a:r>
              <a:rPr lang="en-US" sz="1600" dirty="0"/>
              <a:t>Stock-management related performance improvements.</a:t>
            </a:r>
          </a:p>
          <a:p>
            <a:pPr lvl="1"/>
            <a:r>
              <a:rPr lang="en-US" sz="1600" dirty="0"/>
              <a:t>Ability to limit the available source/destination values shown to users performing stock movements.</a:t>
            </a:r>
          </a:p>
          <a:p>
            <a:r>
              <a:rPr lang="en-US" sz="1700" b="1" dirty="0"/>
              <a:t>Security</a:t>
            </a:r>
            <a:endParaRPr lang="en-US" sz="1600" b="1" dirty="0"/>
          </a:p>
          <a:p>
            <a:pPr lvl="1"/>
            <a:r>
              <a:rPr lang="en-US" sz="1600" dirty="0"/>
              <a:t>Ability to securely use SSL with an on-premise </a:t>
            </a:r>
            <a:r>
              <a:rPr lang="en-US" sz="1600" dirty="0" err="1"/>
              <a:t>OpenLMIS</a:t>
            </a:r>
            <a:r>
              <a:rPr lang="en-US" sz="1600" dirty="0"/>
              <a:t> server;</a:t>
            </a:r>
          </a:p>
        </p:txBody>
      </p:sp>
      <p:sp>
        <p:nvSpPr>
          <p:cNvPr id="2" name="Content Placeholder 1">
            <a:extLst>
              <a:ext uri="{FF2B5EF4-FFF2-40B4-BE49-F238E27FC236}">
                <a16:creationId xmlns:a16="http://schemas.microsoft.com/office/drawing/2014/main" id="{C32386F5-E843-C946-9B8C-DA00FF675F31}"/>
              </a:ext>
            </a:extLst>
          </p:cNvPr>
          <p:cNvSpPr>
            <a:spLocks noGrp="1"/>
          </p:cNvSpPr>
          <p:nvPr>
            <p:ph idx="13"/>
          </p:nvPr>
        </p:nvSpPr>
        <p:spPr>
          <a:xfrm>
            <a:off x="4858706" y="1446693"/>
            <a:ext cx="4079289" cy="4465835"/>
          </a:xfrm>
        </p:spPr>
        <p:txBody>
          <a:bodyPr>
            <a:normAutofit fontScale="92500" lnSpcReduction="20000"/>
          </a:bodyPr>
          <a:lstStyle/>
          <a:p>
            <a:r>
              <a:rPr lang="en-US" sz="1700" b="1" dirty="0"/>
              <a:t>Reporting</a:t>
            </a:r>
            <a:endParaRPr lang="en-US" sz="1600" b="1" dirty="0"/>
          </a:p>
          <a:p>
            <a:pPr lvl="1"/>
            <a:r>
              <a:rPr lang="en-US" dirty="0"/>
              <a:t>Implementation of 15+ </a:t>
            </a:r>
            <a:r>
              <a:rPr lang="en-US" dirty="0" err="1"/>
              <a:t>SuperSet</a:t>
            </a:r>
            <a:r>
              <a:rPr lang="en-US" dirty="0"/>
              <a:t> reports;</a:t>
            </a:r>
          </a:p>
          <a:p>
            <a:pPr lvl="1"/>
            <a:r>
              <a:rPr lang="en-US" dirty="0"/>
              <a:t>Inclusion of </a:t>
            </a:r>
            <a:r>
              <a:rPr lang="en-US" dirty="0" err="1"/>
              <a:t>SuperSet</a:t>
            </a:r>
            <a:r>
              <a:rPr lang="en-US" dirty="0"/>
              <a:t> reports based on Stock Management</a:t>
            </a:r>
          </a:p>
          <a:p>
            <a:pPr lvl="1"/>
            <a:r>
              <a:rPr lang="en-US" dirty="0"/>
              <a:t>Translation of Jasper Reports to Portuguese</a:t>
            </a:r>
          </a:p>
          <a:p>
            <a:r>
              <a:rPr lang="en-US" sz="1700" b="1" dirty="0"/>
              <a:t>In the background</a:t>
            </a:r>
          </a:p>
          <a:p>
            <a:pPr lvl="1"/>
            <a:r>
              <a:rPr lang="en-US" dirty="0"/>
              <a:t>Improved the (security-related) integration between Superset and </a:t>
            </a:r>
            <a:r>
              <a:rPr lang="en-US" dirty="0" err="1"/>
              <a:t>OpenLMIS</a:t>
            </a:r>
            <a:r>
              <a:rPr lang="en-US" dirty="0"/>
              <a:t>.</a:t>
            </a:r>
          </a:p>
          <a:p>
            <a:pPr lvl="1"/>
            <a:r>
              <a:rPr lang="en-US" dirty="0"/>
              <a:t>Updated the frequency with which reference-data becomes available for reporting.</a:t>
            </a:r>
          </a:p>
          <a:p>
            <a:pPr lvl="1"/>
            <a:r>
              <a:rPr lang="en-US" dirty="0"/>
              <a:t>Added a unified language selector applicable to both </a:t>
            </a:r>
            <a:r>
              <a:rPr lang="en-US" dirty="0" err="1"/>
              <a:t>OpenLMIS</a:t>
            </a:r>
            <a:r>
              <a:rPr lang="en-US" dirty="0"/>
              <a:t>’ embedded reports and the rest of its UI.</a:t>
            </a:r>
          </a:p>
          <a:p>
            <a:pPr lvl="1"/>
            <a:r>
              <a:rPr lang="en-US" dirty="0"/>
              <a:t>Improved the reporting UI by stripping it of needless clutter.</a:t>
            </a:r>
          </a:p>
        </p:txBody>
      </p:sp>
      <p:sp>
        <p:nvSpPr>
          <p:cNvPr id="5" name="Slide Number Placeholder 4">
            <a:extLst>
              <a:ext uri="{FF2B5EF4-FFF2-40B4-BE49-F238E27FC236}">
                <a16:creationId xmlns:a16="http://schemas.microsoft.com/office/drawing/2014/main" id="{0BF1ED10-8FE3-8E4B-BA65-9BE590F29102}"/>
              </a:ext>
            </a:extLst>
          </p:cNvPr>
          <p:cNvSpPr>
            <a:spLocks noGrp="1"/>
          </p:cNvSpPr>
          <p:nvPr>
            <p:ph type="sldNum" sz="quarter" idx="12"/>
          </p:nvPr>
        </p:nvSpPr>
        <p:spPr/>
        <p:txBody>
          <a:bodyPr/>
          <a:lstStyle/>
          <a:p>
            <a:fld id="{97840870-30C1-6A4C-9012-585F6FD4A006}" type="slidenum">
              <a:rPr lang="en-US" smtClean="0"/>
              <a:pPr/>
              <a:t>5</a:t>
            </a:fld>
            <a:endParaRPr lang="en-US" dirty="0"/>
          </a:p>
        </p:txBody>
      </p:sp>
      <p:sp>
        <p:nvSpPr>
          <p:cNvPr id="6" name="Title 5">
            <a:extLst>
              <a:ext uri="{FF2B5EF4-FFF2-40B4-BE49-F238E27FC236}">
                <a16:creationId xmlns:a16="http://schemas.microsoft.com/office/drawing/2014/main" id="{B4A9F342-228B-D949-A61C-E2F561E6F1A6}"/>
              </a:ext>
            </a:extLst>
          </p:cNvPr>
          <p:cNvSpPr>
            <a:spLocks noGrp="1"/>
          </p:cNvSpPr>
          <p:nvPr>
            <p:ph type="title"/>
          </p:nvPr>
        </p:nvSpPr>
        <p:spPr>
          <a:xfrm>
            <a:off x="464776" y="152347"/>
            <a:ext cx="7859211" cy="1070167"/>
          </a:xfrm>
        </p:spPr>
        <p:txBody>
          <a:bodyPr/>
          <a:lstStyle/>
          <a:p>
            <a:r>
              <a:rPr lang="en-US" dirty="0"/>
              <a:t>Improvements and Contributions to core</a:t>
            </a:r>
          </a:p>
        </p:txBody>
      </p:sp>
    </p:spTree>
    <p:extLst>
      <p:ext uri="{BB962C8B-B14F-4D97-AF65-F5344CB8AC3E}">
        <p14:creationId xmlns:p14="http://schemas.microsoft.com/office/powerpoint/2010/main" val="213610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7EFDD0-A593-4340-808A-240014BAA05E}"/>
              </a:ext>
            </a:extLst>
          </p:cNvPr>
          <p:cNvSpPr>
            <a:spLocks noGrp="1"/>
          </p:cNvSpPr>
          <p:nvPr>
            <p:ph idx="1"/>
          </p:nvPr>
        </p:nvSpPr>
        <p:spPr>
          <a:xfrm>
            <a:off x="324466" y="1189703"/>
            <a:ext cx="4493340" cy="4903936"/>
          </a:xfrm>
        </p:spPr>
        <p:txBody>
          <a:bodyPr>
            <a:normAutofit lnSpcReduction="10000"/>
          </a:bodyPr>
          <a:lstStyle/>
          <a:p>
            <a:r>
              <a:rPr lang="en-GB" altLang="pt-PT" sz="1800" dirty="0">
                <a:latin typeface="Gill Sans MT" panose="020B0502020104020203" pitchFamily="34" charset="0"/>
                <a:cs typeface="Gill Sans MT" panose="020B0502020104020203" pitchFamily="34" charset="0"/>
              </a:rPr>
              <a:t>Technical Working Group (SIGLOFA) established with MOH staff from Central and Provincial levels.</a:t>
            </a:r>
          </a:p>
          <a:p>
            <a:r>
              <a:rPr lang="en-GB" altLang="pt-PT" sz="1800" dirty="0">
                <a:latin typeface="Gill Sans MT" panose="020B0502020104020203" pitchFamily="34" charset="0"/>
                <a:cs typeface="Gill Sans MT" panose="020B0502020104020203" pitchFamily="34" charset="0"/>
              </a:rPr>
              <a:t>System requirements collected, analysed and approved with the support of the Technical Working Group.</a:t>
            </a:r>
            <a:endParaRPr lang="pt-PT" altLang="pt-PT" sz="1800" dirty="0">
              <a:latin typeface="Gill Sans MT" panose="020B0502020104020203" pitchFamily="34" charset="0"/>
              <a:cs typeface="Gill Sans MT" panose="020B0502020104020203" pitchFamily="34" charset="0"/>
            </a:endParaRPr>
          </a:p>
          <a:p>
            <a:r>
              <a:rPr lang="en-GB" altLang="pt-PT" sz="1800" dirty="0">
                <a:latin typeface="Gill Sans MT" panose="020B0502020104020203" pitchFamily="34" charset="0"/>
                <a:cs typeface="Gill Sans MT" panose="020B0502020104020203" pitchFamily="34" charset="0"/>
              </a:rPr>
              <a:t>Assessment of facilities in all provinces (18) to identify an implementation strategy and bottlenecks.</a:t>
            </a:r>
          </a:p>
          <a:p>
            <a:r>
              <a:rPr lang="en-GB" altLang="pt-PT" sz="1800" dirty="0">
                <a:latin typeface="Gill Sans MT" panose="020B0502020104020203" pitchFamily="34" charset="0"/>
                <a:cs typeface="Gill Sans MT" panose="020B0502020104020203" pitchFamily="34" charset="0"/>
              </a:rPr>
              <a:t>Creation of SOPs for each supply chain program.</a:t>
            </a:r>
          </a:p>
          <a:p>
            <a:r>
              <a:rPr lang="en-GB" altLang="pt-PT" sz="1800" dirty="0">
                <a:latin typeface="Gill Sans MT" panose="020B0502020104020203" pitchFamily="34" charset="0"/>
                <a:cs typeface="Gill Sans MT" panose="020B0502020104020203" pitchFamily="34" charset="0"/>
              </a:rPr>
              <a:t>3 Month pilot of SIGLOFA in 4 provinces with 7 sites.</a:t>
            </a:r>
          </a:p>
          <a:p>
            <a:r>
              <a:rPr lang="en-GB" altLang="pt-PT" sz="1800" dirty="0">
                <a:latin typeface="Gill Sans MT" panose="020B0502020104020203" pitchFamily="34" charset="0"/>
                <a:cs typeface="Gill Sans MT" panose="020B0502020104020203" pitchFamily="34" charset="0"/>
              </a:rPr>
              <a:t>UAT and system acceptance by </a:t>
            </a:r>
            <a:r>
              <a:rPr lang="en-GB" altLang="pt-PT" sz="1800" dirty="0" err="1">
                <a:latin typeface="Gill Sans MT" panose="020B0502020104020203" pitchFamily="34" charset="0"/>
                <a:cs typeface="Gill Sans MT" panose="020B0502020104020203" pitchFamily="34" charset="0"/>
              </a:rPr>
              <a:t>MoH</a:t>
            </a:r>
            <a:r>
              <a:rPr lang="en-GB" altLang="pt-PT" sz="1800" dirty="0">
                <a:latin typeface="Gill Sans MT" panose="020B0502020104020203" pitchFamily="34" charset="0"/>
                <a:cs typeface="Gill Sans MT" panose="020B0502020104020203" pitchFamily="34" charset="0"/>
              </a:rPr>
              <a:t> and stakeholders</a:t>
            </a:r>
          </a:p>
          <a:p>
            <a:r>
              <a:rPr lang="en-GB" altLang="pt-PT" sz="1800" dirty="0">
                <a:latin typeface="Gill Sans MT" panose="020B0502020104020203" pitchFamily="34" charset="0"/>
                <a:cs typeface="Gill Sans MT" panose="020B0502020104020203" pitchFamily="34" charset="0"/>
              </a:rPr>
              <a:t>National Rollout</a:t>
            </a:r>
          </a:p>
        </p:txBody>
      </p:sp>
      <p:sp>
        <p:nvSpPr>
          <p:cNvPr id="2" name="Title 1">
            <a:extLst>
              <a:ext uri="{FF2B5EF4-FFF2-40B4-BE49-F238E27FC236}">
                <a16:creationId xmlns:a16="http://schemas.microsoft.com/office/drawing/2014/main" id="{6F808392-5697-4907-A51C-2568019412F8}"/>
              </a:ext>
            </a:extLst>
          </p:cNvPr>
          <p:cNvSpPr>
            <a:spLocks noGrp="1"/>
          </p:cNvSpPr>
          <p:nvPr>
            <p:ph type="title"/>
          </p:nvPr>
        </p:nvSpPr>
        <p:spPr>
          <a:xfrm>
            <a:off x="457200" y="263753"/>
            <a:ext cx="7859211" cy="681719"/>
          </a:xfrm>
        </p:spPr>
        <p:txBody>
          <a:bodyPr anchor="t">
            <a:normAutofit/>
          </a:bodyPr>
          <a:lstStyle/>
          <a:p>
            <a:r>
              <a:rPr lang="en-US" altLang="pt-PT" dirty="0">
                <a:latin typeface="Gill Sans MT" panose="020B0502020104020203" pitchFamily="34" charset="0"/>
                <a:cs typeface="Gill Sans MT" panose="020B0502020104020203" pitchFamily="34" charset="0"/>
              </a:rPr>
              <a:t>Activities</a:t>
            </a:r>
            <a:endParaRPr lang="en-AU" dirty="0"/>
          </a:p>
        </p:txBody>
      </p:sp>
      <p:pic>
        <p:nvPicPr>
          <p:cNvPr id="6" name="Picture 2" descr="https://lh3.googleusercontent.com/OaKeDqK6P6DHBnkcEiP6dyESLRUAF1MHH09q_rT2vpOTy_vs6WXtJHQTOyaeMsyNa-yLlAi3y0FyzULnCC0TFNZx4_1_YXqmKQ-0EkDNl9gkhKRNNrHmMdmH-ADDM56GF0wT00DcaW82sWtKeAXU1NWbRw27Eauj5pFV2t54lD-DiQKKF6XxK5fg-MMS2SPgRKuUywAakHGYUn_N4D6Dyv6uaQhEx78m6ZPQ9gfjxdWcdSakfTvI6n64Mmspn8zFPPlhjn92RgCOyEHNTeEgPpFe0WGILEatGxzjUDdiR9FD2FLbFh6B7GXNpeeeJApllCmNfOcPkDl3hxB7iTf-hefjVVRa8qjvR1MfXkoeujksEnaZuxFqGu2PpJx8ITYor0Y2fCThf4uSNW36DAUTARB2yRnl87kbXFp3PmbmmFtt-JBoX1JIxo6mEZGb2u9nUnnDg7xgXosLvHe247m9SGbkAqeyeiaS2F4vOanjZGmQjhC4u0sOXnqc1YQK8hmA3ka19NGhIaeDsjW4Ud18dBNGUClBoLouHNkSy1wDAnf8os0xfsD5YEyXVNSqkRGvs64t-A7HN9NYjZu_ykNI9F_ItZ4MwRyxs93-hBe6hLEOt7btRNuoV764zvY_2b98p8Ng9B7F2ZEjl4bSascHS6666Ziw8B4j=w477-h635-no">
            <a:extLst>
              <a:ext uri="{FF2B5EF4-FFF2-40B4-BE49-F238E27FC236}">
                <a16:creationId xmlns:a16="http://schemas.microsoft.com/office/drawing/2014/main" id="{0B46AB4B-CE08-6740-B8D8-AC24D03A04F7}"/>
              </a:ext>
            </a:extLst>
          </p:cNvPr>
          <p:cNvPicPr>
            <a:picLocks noGrp="1" noChangeAspect="1" noChangeArrowheads="1"/>
          </p:cNvPicPr>
          <p:nvPr>
            <p:ph idx="13"/>
          </p:nvPr>
        </p:nvPicPr>
        <p:blipFill rotWithShape="1">
          <a:blip r:embed="rId3" cstate="screen">
            <a:extLst>
              <a:ext uri="{28A0092B-C50C-407E-A947-70E740481C1C}">
                <a14:useLocalDpi xmlns:a14="http://schemas.microsoft.com/office/drawing/2010/main"/>
              </a:ext>
            </a:extLst>
          </a:blip>
          <a:srcRect/>
          <a:stretch/>
        </p:blipFill>
        <p:spPr bwMode="auto">
          <a:xfrm>
            <a:off x="5805949" y="1280065"/>
            <a:ext cx="2880851" cy="48135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8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78C48-AAE5-469A-9F77-BE090F144E86}"/>
              </a:ext>
            </a:extLst>
          </p:cNvPr>
          <p:cNvSpPr>
            <a:spLocks noGrp="1"/>
          </p:cNvSpPr>
          <p:nvPr>
            <p:ph idx="1"/>
          </p:nvPr>
        </p:nvSpPr>
        <p:spPr/>
        <p:txBody>
          <a:bodyPr>
            <a:normAutofit lnSpcReduction="10000"/>
          </a:bodyPr>
          <a:lstStyle/>
          <a:p>
            <a:r>
              <a:rPr lang="en-US" altLang="pt-PT" sz="1600" dirty="0">
                <a:latin typeface="Gill Sans MT" panose="020B0502020104020203" pitchFamily="34" charset="0"/>
                <a:cs typeface="Gill Sans MT" panose="020B0502020104020203" pitchFamily="34" charset="0"/>
              </a:rPr>
              <a:t>Successful testing and training in SIGLOFA saw formal acceptance and adoption of SIGLOFA by the Technical Working Group, including:</a:t>
            </a:r>
          </a:p>
          <a:p>
            <a:pPr lvl="1"/>
            <a:r>
              <a:rPr lang="en-US" altLang="pt-PT" sz="1400" dirty="0">
                <a:latin typeface="Gill Sans MT" panose="020B0502020104020203" pitchFamily="34" charset="0"/>
                <a:cs typeface="Gill Sans MT" panose="020B0502020104020203" pitchFamily="34" charset="0"/>
              </a:rPr>
              <a:t>Extensive Integration Testing of stock management, requisitions, reporting and translations to ensure all baseline requirements were satisfied.</a:t>
            </a:r>
          </a:p>
          <a:p>
            <a:pPr lvl="1"/>
            <a:r>
              <a:rPr lang="en-US" altLang="pt-PT" sz="1400" dirty="0">
                <a:latin typeface="Gill Sans MT" panose="020B0502020104020203" pitchFamily="34" charset="0"/>
                <a:cs typeface="Gill Sans MT" panose="020B0502020104020203" pitchFamily="34" charset="0"/>
              </a:rPr>
              <a:t>2 rounds of User Acceptance Testing conducted with +10 Ministry of Health staff.</a:t>
            </a:r>
          </a:p>
          <a:p>
            <a:pPr lvl="1"/>
            <a:r>
              <a:rPr lang="en-US" altLang="pt-PT" sz="1400" dirty="0">
                <a:latin typeface="Gill Sans MT" panose="020B0502020104020203" pitchFamily="34" charset="0"/>
                <a:cs typeface="Gill Sans MT" panose="020B0502020104020203" pitchFamily="34" charset="0"/>
              </a:rPr>
              <a:t>Training of Trainers, targeting staff from the National School of Public Health (ENSP), and existing experienced </a:t>
            </a:r>
            <a:r>
              <a:rPr lang="en-US" altLang="pt-PT" sz="1400" dirty="0" err="1">
                <a:latin typeface="Gill Sans MT" panose="020B0502020104020203" pitchFamily="34" charset="0"/>
                <a:cs typeface="Gill Sans MT" panose="020B0502020104020203" pitchFamily="34" charset="0"/>
              </a:rPr>
              <a:t>MoH</a:t>
            </a:r>
            <a:r>
              <a:rPr lang="en-US" altLang="pt-PT" sz="1400" dirty="0">
                <a:latin typeface="Gill Sans MT" panose="020B0502020104020203" pitchFamily="34" charset="0"/>
                <a:cs typeface="Gill Sans MT" panose="020B0502020104020203" pitchFamily="34" charset="0"/>
              </a:rPr>
              <a:t> staff from the TWG.</a:t>
            </a:r>
          </a:p>
          <a:p>
            <a:pPr lvl="1"/>
            <a:r>
              <a:rPr lang="en-US" altLang="pt-PT" sz="1400" dirty="0">
                <a:latin typeface="Gill Sans MT" panose="020B0502020104020203" pitchFamily="34" charset="0"/>
                <a:cs typeface="Gill Sans MT" panose="020B0502020104020203" pitchFamily="34" charset="0"/>
              </a:rPr>
              <a:t>User Training of 14 staff from National Hospitals, and 14 staff from national programs.</a:t>
            </a:r>
          </a:p>
          <a:p>
            <a:pPr lvl="1"/>
            <a:r>
              <a:rPr lang="en-US" altLang="pt-PT" sz="1400" dirty="0">
                <a:latin typeface="Gill Sans MT" panose="020B0502020104020203" pitchFamily="34" charset="0"/>
                <a:cs typeface="Gill Sans MT" panose="020B0502020104020203" pitchFamily="34" charset="0"/>
              </a:rPr>
              <a:t>Administrator Training of 6 staff from GTI and GEPE </a:t>
            </a:r>
            <a:r>
              <a:rPr lang="en-US" altLang="pt-PT" sz="1400" dirty="0" err="1">
                <a:latin typeface="Gill Sans MT" panose="020B0502020104020203" pitchFamily="34" charset="0"/>
                <a:cs typeface="Gill Sans MT" panose="020B0502020104020203" pitchFamily="34" charset="0"/>
              </a:rPr>
              <a:t>MoH</a:t>
            </a:r>
            <a:r>
              <a:rPr lang="en-US" altLang="pt-PT" sz="1400" dirty="0">
                <a:latin typeface="Gill Sans MT" panose="020B0502020104020203" pitchFamily="34" charset="0"/>
                <a:cs typeface="Gill Sans MT" panose="020B0502020104020203" pitchFamily="34" charset="0"/>
              </a:rPr>
              <a:t> departments, responsible for the management of SIGLOFA.</a:t>
            </a:r>
          </a:p>
        </p:txBody>
      </p:sp>
      <p:sp>
        <p:nvSpPr>
          <p:cNvPr id="2" name="Title 1">
            <a:extLst>
              <a:ext uri="{FF2B5EF4-FFF2-40B4-BE49-F238E27FC236}">
                <a16:creationId xmlns:a16="http://schemas.microsoft.com/office/drawing/2014/main" id="{D646EA57-AD24-483E-B698-B6B64B176BC9}"/>
              </a:ext>
            </a:extLst>
          </p:cNvPr>
          <p:cNvSpPr>
            <a:spLocks noGrp="1"/>
          </p:cNvSpPr>
          <p:nvPr>
            <p:ph type="title"/>
          </p:nvPr>
        </p:nvSpPr>
        <p:spPr/>
        <p:txBody>
          <a:bodyPr>
            <a:normAutofit/>
          </a:bodyPr>
          <a:lstStyle/>
          <a:p>
            <a:r>
              <a:rPr lang="en-GB" sz="3000" dirty="0"/>
              <a:t>Successes</a:t>
            </a:r>
            <a:endParaRPr lang="pt-PT" sz="2775" dirty="0"/>
          </a:p>
        </p:txBody>
      </p:sp>
      <p:pic>
        <p:nvPicPr>
          <p:cNvPr id="6" name="Content Placeholder 5">
            <a:extLst>
              <a:ext uri="{FF2B5EF4-FFF2-40B4-BE49-F238E27FC236}">
                <a16:creationId xmlns:a16="http://schemas.microsoft.com/office/drawing/2014/main" id="{A9F1B737-A348-E643-BCCE-87F3E7C67F0B}"/>
              </a:ext>
            </a:extLst>
          </p:cNvPr>
          <p:cNvPicPr>
            <a:picLocks noGrp="1" noChangeAspect="1" noChangeArrowheads="1"/>
          </p:cNvPicPr>
          <p:nvPr>
            <p:ph idx="13"/>
          </p:nvPr>
        </p:nvPicPr>
        <p:blipFill rotWithShape="1">
          <a:blip r:embed="rId2" cstate="screen">
            <a:extLst>
              <a:ext uri="{28A0092B-C50C-407E-A947-70E740481C1C}">
                <a14:useLocalDpi xmlns:a14="http://schemas.microsoft.com/office/drawing/2010/main"/>
              </a:ext>
            </a:extLst>
          </a:blip>
          <a:srcRect t="1218" b="6051"/>
          <a:stretch/>
        </p:blipFill>
        <p:spPr bwMode="auto">
          <a:xfrm>
            <a:off x="4655889" y="1446213"/>
            <a:ext cx="3974009" cy="4465637"/>
          </a:xfrm>
          <a:prstGeom prst="rect">
            <a:avLst/>
          </a:prstGeom>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6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F0B369-99B3-B745-8986-95BB8E3514CC}"/>
              </a:ext>
            </a:extLst>
          </p:cNvPr>
          <p:cNvSpPr>
            <a:spLocks noGrp="1"/>
          </p:cNvSpPr>
          <p:nvPr>
            <p:ph type="title"/>
          </p:nvPr>
        </p:nvSpPr>
        <p:spPr/>
        <p:txBody>
          <a:bodyPr/>
          <a:lstStyle/>
          <a:p>
            <a:r>
              <a:rPr lang="en-GB" dirty="0"/>
              <a:t>SIGLOFA User Adoption</a:t>
            </a:r>
            <a:endParaRPr lang="en-US" dirty="0"/>
          </a:p>
        </p:txBody>
      </p:sp>
      <p:graphicFrame>
        <p:nvGraphicFramePr>
          <p:cNvPr id="6" name="Content Placeholder 5">
            <a:extLst>
              <a:ext uri="{FF2B5EF4-FFF2-40B4-BE49-F238E27FC236}">
                <a16:creationId xmlns:a16="http://schemas.microsoft.com/office/drawing/2014/main" id="{6B2D6B7D-796B-43D7-95BC-EEAACD547627}"/>
              </a:ext>
            </a:extLst>
          </p:cNvPr>
          <p:cNvGraphicFramePr>
            <a:graphicFrameLocks noGrp="1"/>
          </p:cNvGraphicFramePr>
          <p:nvPr>
            <p:ph idx="1"/>
            <p:extLst>
              <p:ext uri="{D42A27DB-BD31-4B8C-83A1-F6EECF244321}">
                <p14:modId xmlns:p14="http://schemas.microsoft.com/office/powerpoint/2010/main" val="3345729689"/>
              </p:ext>
            </p:extLst>
          </p:nvPr>
        </p:nvGraphicFramePr>
        <p:xfrm>
          <a:off x="457200" y="1473200"/>
          <a:ext cx="8229600" cy="4438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888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5C79F0-9BC8-4D86-ABC1-A54AFCECAE5E}"/>
              </a:ext>
            </a:extLst>
          </p:cNvPr>
          <p:cNvSpPr txBox="1">
            <a:spLocks/>
          </p:cNvSpPr>
          <p:nvPr/>
        </p:nvSpPr>
        <p:spPr>
          <a:xfrm>
            <a:off x="4419962" y="857251"/>
            <a:ext cx="3845273" cy="125745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PT" sz="2775" dirty="0"/>
          </a:p>
        </p:txBody>
      </p:sp>
      <p:sp>
        <p:nvSpPr>
          <p:cNvPr id="8" name="Content Placeholder 7">
            <a:extLst>
              <a:ext uri="{FF2B5EF4-FFF2-40B4-BE49-F238E27FC236}">
                <a16:creationId xmlns:a16="http://schemas.microsoft.com/office/drawing/2014/main" id="{84EFD14F-B998-1147-9BDC-8A83B2BA474C}"/>
              </a:ext>
            </a:extLst>
          </p:cNvPr>
          <p:cNvSpPr>
            <a:spLocks noGrp="1"/>
          </p:cNvSpPr>
          <p:nvPr>
            <p:ph idx="13"/>
          </p:nvPr>
        </p:nvSpPr>
        <p:spPr>
          <a:xfrm>
            <a:off x="4603072" y="1446693"/>
            <a:ext cx="4245960" cy="4465835"/>
          </a:xfrm>
        </p:spPr>
        <p:txBody>
          <a:bodyPr>
            <a:normAutofit lnSpcReduction="10000"/>
          </a:bodyPr>
          <a:lstStyle/>
          <a:p>
            <a:r>
              <a:rPr lang="en-US" altLang="pt-PT" sz="1800" dirty="0">
                <a:latin typeface="Gill Sans MT" panose="020B0502020104020203" pitchFamily="34" charset="0"/>
                <a:cs typeface="Gill Sans MT" panose="020B0502020104020203" pitchFamily="34" charset="0"/>
              </a:rPr>
              <a:t>By the end September 2019, SIGLOFA was successfully implemented and in operation at 13 sites throughout Angola, including:</a:t>
            </a:r>
          </a:p>
          <a:p>
            <a:pPr lvl="1"/>
            <a:r>
              <a:rPr lang="en-US" altLang="pt-PT" dirty="0">
                <a:latin typeface="Gill Sans MT" panose="020B0502020104020203" pitchFamily="34" charset="0"/>
                <a:cs typeface="Gill Sans MT" panose="020B0502020104020203" pitchFamily="34" charset="0"/>
              </a:rPr>
              <a:t>Luanda Provincial Warehouse</a:t>
            </a:r>
          </a:p>
          <a:p>
            <a:pPr lvl="1"/>
            <a:r>
              <a:rPr lang="en-US" altLang="pt-PT" dirty="0" err="1">
                <a:latin typeface="Gill Sans MT" panose="020B0502020104020203" pitchFamily="34" charset="0"/>
                <a:cs typeface="Gill Sans MT" panose="020B0502020104020203" pitchFamily="34" charset="0"/>
              </a:rPr>
              <a:t>Uige</a:t>
            </a:r>
            <a:r>
              <a:rPr lang="en-US" altLang="pt-PT" dirty="0">
                <a:latin typeface="Gill Sans MT" panose="020B0502020104020203" pitchFamily="34" charset="0"/>
                <a:cs typeface="Gill Sans MT" panose="020B0502020104020203" pitchFamily="34" charset="0"/>
              </a:rPr>
              <a:t> Provincial Warehouse &amp; Provincial Hospital</a:t>
            </a:r>
          </a:p>
          <a:p>
            <a:pPr lvl="1"/>
            <a:r>
              <a:rPr lang="en-US" altLang="pt-PT" dirty="0">
                <a:latin typeface="Gill Sans MT" panose="020B0502020104020203" pitchFamily="34" charset="0"/>
                <a:cs typeface="Gill Sans MT" panose="020B0502020104020203" pitchFamily="34" charset="0"/>
              </a:rPr>
              <a:t>Cuanza Norte Provincial Warehouse &amp; Provincial Hospital</a:t>
            </a:r>
          </a:p>
          <a:p>
            <a:pPr lvl="1"/>
            <a:r>
              <a:rPr lang="en-US" altLang="pt-PT" dirty="0" err="1">
                <a:latin typeface="Gill Sans MT" panose="020B0502020104020203" pitchFamily="34" charset="0"/>
                <a:cs typeface="Gill Sans MT" panose="020B0502020104020203" pitchFamily="34" charset="0"/>
              </a:rPr>
              <a:t>Hulia</a:t>
            </a:r>
            <a:r>
              <a:rPr lang="en-US" altLang="pt-PT" dirty="0">
                <a:latin typeface="Gill Sans MT" panose="020B0502020104020203" pitchFamily="34" charset="0"/>
                <a:cs typeface="Gill Sans MT" panose="020B0502020104020203" pitchFamily="34" charset="0"/>
              </a:rPr>
              <a:t> Provincial Warehouse &amp; Provincial Hospital</a:t>
            </a:r>
          </a:p>
          <a:p>
            <a:pPr lvl="1"/>
            <a:r>
              <a:rPr lang="en-US" altLang="pt-PT" dirty="0">
                <a:latin typeface="Gill Sans MT" panose="020B0502020104020203" pitchFamily="34" charset="0"/>
                <a:cs typeface="Gill Sans MT" panose="020B0502020104020203" pitchFamily="34" charset="0"/>
              </a:rPr>
              <a:t>6 PEPFAR supported health facilities in Luanda</a:t>
            </a:r>
          </a:p>
          <a:p>
            <a:r>
              <a:rPr lang="en-US" altLang="pt-PT" sz="1800" dirty="0">
                <a:latin typeface="Gill Sans MT" panose="020B0502020104020203" pitchFamily="34" charset="0"/>
                <a:cs typeface="Gill Sans MT" panose="020B0502020104020203" pitchFamily="34" charset="0"/>
              </a:rPr>
              <a:t>Following system approval, the Technical Working Group approved the plan to implement SIGLOFA at the remaining 48 sites in Angola.</a:t>
            </a:r>
          </a:p>
          <a:p>
            <a:endParaRPr lang="en-US" sz="3200" dirty="0"/>
          </a:p>
        </p:txBody>
      </p:sp>
      <p:sp>
        <p:nvSpPr>
          <p:cNvPr id="5" name="Title 4">
            <a:extLst>
              <a:ext uri="{FF2B5EF4-FFF2-40B4-BE49-F238E27FC236}">
                <a16:creationId xmlns:a16="http://schemas.microsoft.com/office/drawing/2014/main" id="{EF59CFD4-03E2-744D-9B5C-D1BDEB78FDB7}"/>
              </a:ext>
            </a:extLst>
          </p:cNvPr>
          <p:cNvSpPr>
            <a:spLocks noGrp="1"/>
          </p:cNvSpPr>
          <p:nvPr>
            <p:ph type="title"/>
          </p:nvPr>
        </p:nvSpPr>
        <p:spPr/>
        <p:txBody>
          <a:bodyPr/>
          <a:lstStyle/>
          <a:p>
            <a:r>
              <a:rPr lang="en-GB" dirty="0"/>
              <a:t>Successes</a:t>
            </a:r>
            <a:endParaRPr lang="en-US" dirty="0"/>
          </a:p>
        </p:txBody>
      </p:sp>
      <p:pic>
        <p:nvPicPr>
          <p:cNvPr id="11" name="Picture 2">
            <a:extLst>
              <a:ext uri="{FF2B5EF4-FFF2-40B4-BE49-F238E27FC236}">
                <a16:creationId xmlns:a16="http://schemas.microsoft.com/office/drawing/2014/main" id="{FF9B4292-35DB-FA4B-AC23-899CBC845140}"/>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r="1" b="11235"/>
          <a:stretch/>
        </p:blipFill>
        <p:spPr bwMode="auto">
          <a:xfrm>
            <a:off x="878766" y="1445815"/>
            <a:ext cx="3124070" cy="46335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95424"/>
      </p:ext>
    </p:extLst>
  </p:cSld>
  <p:clrMapOvr>
    <a:masterClrMapping/>
  </p:clrMapOvr>
</p:sld>
</file>

<file path=ppt/theme/theme1.xml><?xml version="1.0" encoding="utf-8"?>
<a:theme xmlns:a="http://schemas.openxmlformats.org/drawingml/2006/main" name="OpenLMIS Theme ">
  <a:themeElements>
    <a:clrScheme name="Custom 14">
      <a:dk1>
        <a:srgbClr val="58585A"/>
      </a:dk1>
      <a:lt1>
        <a:srgbClr val="FFFFFF"/>
      </a:lt1>
      <a:dk2>
        <a:srgbClr val="008DB3"/>
      </a:dk2>
      <a:lt2>
        <a:srgbClr val="EBEBEB"/>
      </a:lt2>
      <a:accent1>
        <a:srgbClr val="E77325"/>
      </a:accent1>
      <a:accent2>
        <a:srgbClr val="4CBAEA"/>
      </a:accent2>
      <a:accent3>
        <a:srgbClr val="C4581E"/>
      </a:accent3>
      <a:accent4>
        <a:srgbClr val="F6CEAF"/>
      </a:accent4>
      <a:accent5>
        <a:srgbClr val="CBE5F7"/>
      </a:accent5>
      <a:accent6>
        <a:srgbClr val="727476"/>
      </a:accent6>
      <a:hlink>
        <a:srgbClr val="58585A"/>
      </a:hlink>
      <a:folHlink>
        <a:srgbClr val="008DB3"/>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4"/>
            </a:gs>
            <a:gs pos="51000">
              <a:schemeClr val="accent1"/>
            </a:gs>
          </a:gsLst>
          <a:lin ang="6600000" scaled="0"/>
        </a:gradFill>
        <a:ln>
          <a:noFill/>
        </a:ln>
        <a:effectLst/>
      </a:spPr>
      <a:bodyPr anchor="ctr"/>
      <a:lstStyle>
        <a:defPPr algn="ctr">
          <a:defRPr sz="24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1746</Words>
  <Application>Microsoft Macintosh PowerPoint</Application>
  <PresentationFormat>On-screen Show (4:3)</PresentationFormat>
  <Paragraphs>194</Paragraphs>
  <Slides>21</Slides>
  <Notes>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Symbol</vt:lpstr>
      <vt:lpstr>Trebuchet MS</vt:lpstr>
      <vt:lpstr>OpenLMIS Theme </vt:lpstr>
      <vt:lpstr>Angola Implementation Lessons Learned</vt:lpstr>
      <vt:lpstr>Contents</vt:lpstr>
      <vt:lpstr>PowerPoint Presentation</vt:lpstr>
      <vt:lpstr>Implementation Objectives</vt:lpstr>
      <vt:lpstr>Improvements and Contributions to core</vt:lpstr>
      <vt:lpstr>Activities</vt:lpstr>
      <vt:lpstr>Successes</vt:lpstr>
      <vt:lpstr>SIGLOFA User Adoption</vt:lpstr>
      <vt:lpstr>Successes</vt:lpstr>
      <vt:lpstr>Challenges</vt:lpstr>
      <vt:lpstr>Mitigation Steps</vt:lpstr>
      <vt:lpstr>Planning for FY20 - National</vt:lpstr>
      <vt:lpstr>Planning for FY20 - Municipal</vt:lpstr>
      <vt:lpstr>Future Planning FY21+</vt:lpstr>
      <vt:lpstr>Operational Support</vt:lpstr>
      <vt:lpstr>Lessons Learned</vt:lpstr>
      <vt:lpstr>The need for Ministerial coordination Completeness of Medicines List </vt:lpstr>
      <vt:lpstr>Lessons Learned</vt:lpstr>
      <vt:lpstr>Lessons Learned</vt:lpstr>
      <vt:lpstr>Lessons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2017-02-07T19:59:47Z</cp:lastPrinted>
  <dcterms:created xsi:type="dcterms:W3CDTF">2016-02-10T19:47:18Z</dcterms:created>
  <dcterms:modified xsi:type="dcterms:W3CDTF">2019-11-18T22:52:01Z</dcterms:modified>
</cp:coreProperties>
</file>