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HEIC" ContentType="image/jpe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8" r:id="rId4"/>
  </p:sldMasterIdLst>
  <p:notesMasterIdLst>
    <p:notesMasterId r:id="rId45"/>
  </p:notesMasterIdLst>
  <p:sldIdLst>
    <p:sldId id="420" r:id="rId5"/>
    <p:sldId id="1875" r:id="rId6"/>
    <p:sldId id="1897" r:id="rId7"/>
    <p:sldId id="1900" r:id="rId8"/>
    <p:sldId id="1914" r:id="rId9"/>
    <p:sldId id="1563" r:id="rId10"/>
    <p:sldId id="1898" r:id="rId11"/>
    <p:sldId id="819" r:id="rId12"/>
    <p:sldId id="1847" r:id="rId13"/>
    <p:sldId id="1908" r:id="rId14"/>
    <p:sldId id="1917" r:id="rId15"/>
    <p:sldId id="1859" r:id="rId16"/>
    <p:sldId id="1848" r:id="rId17"/>
    <p:sldId id="1912" r:id="rId18"/>
    <p:sldId id="1850" r:id="rId19"/>
    <p:sldId id="1903" r:id="rId20"/>
    <p:sldId id="1920" r:id="rId21"/>
    <p:sldId id="1842" r:id="rId22"/>
    <p:sldId id="1904" r:id="rId23"/>
    <p:sldId id="1899" r:id="rId24"/>
    <p:sldId id="1883" r:id="rId25"/>
    <p:sldId id="1884" r:id="rId26"/>
    <p:sldId id="1926" r:id="rId27"/>
    <p:sldId id="1927" r:id="rId28"/>
    <p:sldId id="1928" r:id="rId29"/>
    <p:sldId id="1929" r:id="rId30"/>
    <p:sldId id="1930" r:id="rId31"/>
    <p:sldId id="1931" r:id="rId32"/>
    <p:sldId id="1932" r:id="rId33"/>
    <p:sldId id="1933" r:id="rId34"/>
    <p:sldId id="1905" r:id="rId35"/>
    <p:sldId id="1923" r:id="rId36"/>
    <p:sldId id="1921" r:id="rId37"/>
    <p:sldId id="1922" r:id="rId38"/>
    <p:sldId id="1872" r:id="rId39"/>
    <p:sldId id="1915" r:id="rId40"/>
    <p:sldId id="1837" r:id="rId41"/>
    <p:sldId id="1849" r:id="rId42"/>
    <p:sldId id="1924" r:id="rId43"/>
    <p:sldId id="1925" r:id="rId44"/>
  </p:sldIdLst>
  <p:sldSz cx="12192000" cy="6858000"/>
  <p:notesSz cx="6858000" cy="18764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1 - Project Overview" id="{6F9889D8-3754-4758-A544-67C65A6877FC}">
          <p14:sldIdLst>
            <p14:sldId id="420"/>
            <p14:sldId id="1875"/>
            <p14:sldId id="1897"/>
            <p14:sldId id="1900"/>
            <p14:sldId id="1914"/>
            <p14:sldId id="1563"/>
            <p14:sldId id="1898"/>
            <p14:sldId id="819"/>
            <p14:sldId id="1847"/>
            <p14:sldId id="1908"/>
            <p14:sldId id="1917"/>
            <p14:sldId id="1859"/>
            <p14:sldId id="1848"/>
            <p14:sldId id="1912"/>
            <p14:sldId id="1850"/>
            <p14:sldId id="1903"/>
            <p14:sldId id="1920"/>
            <p14:sldId id="1842"/>
            <p14:sldId id="1904"/>
            <p14:sldId id="1899"/>
            <p14:sldId id="1883"/>
            <p14:sldId id="1884"/>
            <p14:sldId id="1926"/>
            <p14:sldId id="1927"/>
            <p14:sldId id="1928"/>
            <p14:sldId id="1929"/>
            <p14:sldId id="1930"/>
            <p14:sldId id="1931"/>
            <p14:sldId id="1932"/>
            <p14:sldId id="1933"/>
            <p14:sldId id="1905"/>
            <p14:sldId id="1923"/>
          </p14:sldIdLst>
        </p14:section>
        <p14:section name="Back Pocket" id="{79BFE045-BDEC-6C44-A4CE-D219B4C17285}">
          <p14:sldIdLst>
            <p14:sldId id="1921"/>
            <p14:sldId id="1922"/>
            <p14:sldId id="1872"/>
            <p14:sldId id="1915"/>
            <p14:sldId id="1837"/>
            <p14:sldId id="1849"/>
            <p14:sldId id="1924"/>
            <p14:sldId id="192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24" userDrawn="1">
          <p15:clr>
            <a:srgbClr val="A4A3A4"/>
          </p15:clr>
        </p15:guide>
        <p15:guide id="4" pos="7056" userDrawn="1">
          <p15:clr>
            <a:srgbClr val="A4A3A4"/>
          </p15:clr>
        </p15:guide>
        <p15:guide id="5" pos="64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ily Clayton" initials="EC" lastIdx="47" clrIdx="6">
    <p:extLst>
      <p:ext uri="{19B8F6BF-5375-455C-9EA6-DF929625EA0E}">
        <p15:presenceInfo xmlns:p15="http://schemas.microsoft.com/office/powerpoint/2012/main" userId="Emily Clayton" providerId="None"/>
      </p:ext>
    </p:extLst>
  </p:cmAuthor>
  <p:cmAuthor id="1" name="Erin Barnaby" initials="EB" lastIdx="36" clrIdx="0"/>
  <p:cmAuthor id="8" name="Kim Couri" initials="KC" lastIdx="59" clrIdx="7">
    <p:extLst>
      <p:ext uri="{19B8F6BF-5375-455C-9EA6-DF929625EA0E}">
        <p15:presenceInfo xmlns:p15="http://schemas.microsoft.com/office/powerpoint/2012/main" userId="S::kcouri@resonanceglobal.com::793f997e-064a-412f-b5c8-b3332e3b40dd" providerId="AD"/>
      </p:ext>
    </p:extLst>
  </p:cmAuthor>
  <p:cmAuthor id="2" name="Erin Barnaby" initials="EB [3]" lastIdx="1" clrIdx="1"/>
  <p:cmAuthor id="9" name="Kim Couri" initials="KC [2]" lastIdx="3" clrIdx="8">
    <p:extLst>
      <p:ext uri="{19B8F6BF-5375-455C-9EA6-DF929625EA0E}">
        <p15:presenceInfo xmlns:p15="http://schemas.microsoft.com/office/powerpoint/2012/main" userId="793f997e-064a-412f-b5c8-b3332e3b40dd" providerId="Windows Live"/>
      </p:ext>
    </p:extLst>
  </p:cmAuthor>
  <p:cmAuthor id="3" name="Erin Barnaby" initials="EB [2]" lastIdx="1" clrIdx="2"/>
  <p:cmAuthor id="10" name="Alice Helbing" initials="AH" lastIdx="66" clrIdx="9">
    <p:extLst>
      <p:ext uri="{19B8F6BF-5375-455C-9EA6-DF929625EA0E}">
        <p15:presenceInfo xmlns:p15="http://schemas.microsoft.com/office/powerpoint/2012/main" userId="S::ahelbing_ct@resonanceglobal.com::211eac8c-804d-4a74-8184-d93f3ef7aa8c" providerId="AD"/>
      </p:ext>
    </p:extLst>
  </p:cmAuthor>
  <p:cmAuthor id="4" name="James Bernard" initials="JB" lastIdx="39" clrIdx="3"/>
  <p:cmAuthor id="11" name="Emily Clayton" initials="EC [2]" lastIdx="3" clrIdx="10">
    <p:extLst>
      <p:ext uri="{19B8F6BF-5375-455C-9EA6-DF929625EA0E}">
        <p15:presenceInfo xmlns:p15="http://schemas.microsoft.com/office/powerpoint/2012/main" userId="S::eclayton@resonanceglobal.com::736f76e2-1570-45a2-9c1d-121bb6a9bc70" providerId="AD"/>
      </p:ext>
    </p:extLst>
  </p:cmAuthor>
  <p:cmAuthor id="5" name="Zachary Harris" initials="ZH" lastIdx="11" clrIdx="4">
    <p:extLst>
      <p:ext uri="{19B8F6BF-5375-455C-9EA6-DF929625EA0E}">
        <p15:presenceInfo xmlns:p15="http://schemas.microsoft.com/office/powerpoint/2012/main" userId="S-1-5-21-3204519410-1952040929-1629309110-1193" providerId="AD"/>
      </p:ext>
    </p:extLst>
  </p:cmAuthor>
  <p:cmAuthor id="12" name="Kimberly L Couri" initials="KLC" lastIdx="4" clrIdx="11">
    <p:extLst>
      <p:ext uri="{19B8F6BF-5375-455C-9EA6-DF929625EA0E}">
        <p15:presenceInfo xmlns:p15="http://schemas.microsoft.com/office/powerpoint/2012/main" userId="fb4445b75fb768ad" providerId="Windows Live"/>
      </p:ext>
    </p:extLst>
  </p:cmAuthor>
  <p:cmAuthor id="6" name="Zachary Harris" initials="ZH [2]" lastIdx="1" clrIdx="5">
    <p:extLst>
      <p:ext uri="{19B8F6BF-5375-455C-9EA6-DF929625EA0E}">
        <p15:presenceInfo xmlns:p15="http://schemas.microsoft.com/office/powerpoint/2012/main" userId="Zachary Ha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EC6"/>
    <a:srgbClr val="CBAAFA"/>
    <a:srgbClr val="2E2268"/>
    <a:srgbClr val="BCBDBF"/>
    <a:srgbClr val="2E2168"/>
    <a:srgbClr val="F9AD60"/>
    <a:srgbClr val="A39D49"/>
    <a:srgbClr val="0D9847"/>
    <a:srgbClr val="008F00"/>
    <a:srgbClr val="539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0EB5E-A253-014A-9627-BDC0A72B5116}" v="217" dt="2019-11-18T07:28:28.824"/>
    <p1510:client id="{E166FB05-B7BF-464A-9389-5FF2F49A09CF}" v="25" dt="2019-11-18T05:43:20.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03"/>
    <p:restoredTop sz="81847"/>
  </p:normalViewPr>
  <p:slideViewPr>
    <p:cSldViewPr snapToGrid="0">
      <p:cViewPr varScale="1">
        <p:scale>
          <a:sx n="56" d="100"/>
          <a:sy n="56" d="100"/>
        </p:scale>
        <p:origin x="712" y="52"/>
      </p:cViewPr>
      <p:guideLst>
        <p:guide orient="horz" pos="2160"/>
        <p:guide pos="3840"/>
        <p:guide pos="624"/>
        <p:guide pos="7056"/>
        <p:guide pos="6432"/>
      </p:guideLst>
    </p:cSldViewPr>
  </p:slideViewPr>
  <p:outlineViewPr>
    <p:cViewPr>
      <p:scale>
        <a:sx n="33" d="100"/>
        <a:sy n="33" d="100"/>
      </p:scale>
      <p:origin x="0" y="-18446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kimberlycouri\Desktop\Future%20State%20Partner%20Engagement%20Survey_Analysis%20v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Users\kimberlycouri\Desktop\Future%20State%20Partner%20Engagement%20Survey_Analysis%20v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Users\kimberlycouri\Desktop\Future%20State%20Partner%20Engagement%20Survey_Analysis%20v2.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Users\kimberlycouri\Desktop\Future%20State%20Partner%20Engagement%20Survey_Analysis%20v2.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kimberlycouri\Desktop\Future%20State%20Partner%20Engagement%20Survey_Analysis%20v2.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Users\kimberlycouri\Desktop\Future%20State%20Partner%20Engagement%20Survey_Analysis%20v2.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Users\kimberlycouri\Desktop\Future%20State%20Partner%20Engagement%20Survey_Analysis%20v2.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fb4445b75fb768ad/Red%20Moon%20Consulting/Resonance%20Global/Budgets%20for%20Reference/Latest%20Costs%20%5eL0%20Revenues_110519.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89775191144583E-2"/>
          <c:y val="9.6696821962092963E-2"/>
          <c:w val="0.68690925862528052"/>
          <c:h val="0.71618830058840088"/>
        </c:manualLayout>
      </c:layout>
      <c:barChart>
        <c:barDir val="col"/>
        <c:grouping val="clustered"/>
        <c:varyColors val="0"/>
        <c:ser>
          <c:idx val="0"/>
          <c:order val="0"/>
          <c:tx>
            <c:strRef>
              <c:f>Options!$A$3</c:f>
              <c:strCache>
                <c:ptCount val="1"/>
                <c:pt idx="0">
                  <c:v>Very Concerned</c:v>
                </c:pt>
              </c:strCache>
            </c:strRef>
          </c:tx>
          <c:spPr>
            <a:solidFill>
              <a:srgbClr val="C00000"/>
            </a:solidFill>
            <a:ln>
              <a:noFill/>
            </a:ln>
            <a:effectLst/>
          </c:spPr>
          <c:invertIfNegative val="0"/>
          <c:cat>
            <c:multiLvlStrRef>
              <c:f>Options!$B$1:$D$2</c:f>
              <c:multiLvlStrCache>
                <c:ptCount val="3"/>
                <c:lvl>
                  <c:pt idx="0">
                    <c:v>Option 1: Independent Entity</c:v>
                  </c:pt>
                  <c:pt idx="1">
                    <c:v>Option 2: Partnership to Handover</c:v>
                  </c:pt>
                  <c:pt idx="2">
                    <c:v>Option 3: Unsupported Release</c:v>
                  </c:pt>
                </c:lvl>
                <c:lvl>
                  <c:pt idx="0">
                    <c:v>Please express how you feel about each of the 3 options outlined above. </c:v>
                  </c:pt>
                </c:lvl>
              </c:multiLvlStrCache>
            </c:multiLvlStrRef>
          </c:cat>
          <c:val>
            <c:numRef>
              <c:f>Options!$B$3:$D$3</c:f>
              <c:numCache>
                <c:formatCode>General</c:formatCode>
                <c:ptCount val="3"/>
                <c:pt idx="0">
                  <c:v>0</c:v>
                </c:pt>
                <c:pt idx="1">
                  <c:v>0</c:v>
                </c:pt>
                <c:pt idx="2">
                  <c:v>5</c:v>
                </c:pt>
              </c:numCache>
            </c:numRef>
          </c:val>
          <c:extLst>
            <c:ext xmlns:c16="http://schemas.microsoft.com/office/drawing/2014/chart" uri="{C3380CC4-5D6E-409C-BE32-E72D297353CC}">
              <c16:uniqueId val="{00000000-A28E-2D42-8C56-F6D2CB1782AA}"/>
            </c:ext>
          </c:extLst>
        </c:ser>
        <c:ser>
          <c:idx val="1"/>
          <c:order val="1"/>
          <c:tx>
            <c:strRef>
              <c:f>Options!$A$4</c:f>
              <c:strCache>
                <c:ptCount val="1"/>
                <c:pt idx="0">
                  <c:v>Slightly Concerned</c:v>
                </c:pt>
              </c:strCache>
            </c:strRef>
          </c:tx>
          <c:spPr>
            <a:solidFill>
              <a:srgbClr val="E06F79"/>
            </a:solidFill>
            <a:ln>
              <a:noFill/>
            </a:ln>
            <a:effectLst/>
          </c:spPr>
          <c:invertIfNegative val="0"/>
          <c:cat>
            <c:multiLvlStrRef>
              <c:f>Options!$B$1:$D$2</c:f>
              <c:multiLvlStrCache>
                <c:ptCount val="3"/>
                <c:lvl>
                  <c:pt idx="0">
                    <c:v>Option 1: Independent Entity</c:v>
                  </c:pt>
                  <c:pt idx="1">
                    <c:v>Option 2: Partnership to Handover</c:v>
                  </c:pt>
                  <c:pt idx="2">
                    <c:v>Option 3: Unsupported Release</c:v>
                  </c:pt>
                </c:lvl>
                <c:lvl>
                  <c:pt idx="0">
                    <c:v>Please express how you feel about each of the 3 options outlined above. </c:v>
                  </c:pt>
                </c:lvl>
              </c:multiLvlStrCache>
            </c:multiLvlStrRef>
          </c:cat>
          <c:val>
            <c:numRef>
              <c:f>Options!$B$4:$D$4</c:f>
              <c:numCache>
                <c:formatCode>General</c:formatCode>
                <c:ptCount val="3"/>
                <c:pt idx="0">
                  <c:v>4</c:v>
                </c:pt>
                <c:pt idx="1">
                  <c:v>0</c:v>
                </c:pt>
                <c:pt idx="2">
                  <c:v>1</c:v>
                </c:pt>
              </c:numCache>
            </c:numRef>
          </c:val>
          <c:extLst>
            <c:ext xmlns:c16="http://schemas.microsoft.com/office/drawing/2014/chart" uri="{C3380CC4-5D6E-409C-BE32-E72D297353CC}">
              <c16:uniqueId val="{00000001-A28E-2D42-8C56-F6D2CB1782AA}"/>
            </c:ext>
          </c:extLst>
        </c:ser>
        <c:ser>
          <c:idx val="2"/>
          <c:order val="2"/>
          <c:tx>
            <c:strRef>
              <c:f>Options!$A$5</c:f>
              <c:strCache>
                <c:ptCount val="1"/>
                <c:pt idx="0">
                  <c:v>Unsure/need more information</c:v>
                </c:pt>
              </c:strCache>
            </c:strRef>
          </c:tx>
          <c:spPr>
            <a:solidFill>
              <a:schemeClr val="accent3"/>
            </a:solidFill>
            <a:ln>
              <a:noFill/>
            </a:ln>
            <a:effectLst/>
          </c:spPr>
          <c:invertIfNegative val="0"/>
          <c:cat>
            <c:multiLvlStrRef>
              <c:f>Options!$B$1:$D$2</c:f>
              <c:multiLvlStrCache>
                <c:ptCount val="3"/>
                <c:lvl>
                  <c:pt idx="0">
                    <c:v>Option 1: Independent Entity</c:v>
                  </c:pt>
                  <c:pt idx="1">
                    <c:v>Option 2: Partnership to Handover</c:v>
                  </c:pt>
                  <c:pt idx="2">
                    <c:v>Option 3: Unsupported Release</c:v>
                  </c:pt>
                </c:lvl>
                <c:lvl>
                  <c:pt idx="0">
                    <c:v>Please express how you feel about each of the 3 options outlined above. </c:v>
                  </c:pt>
                </c:lvl>
              </c:multiLvlStrCache>
            </c:multiLvlStrRef>
          </c:cat>
          <c:val>
            <c:numRef>
              <c:f>Options!$B$5:$D$5</c:f>
              <c:numCache>
                <c:formatCode>General</c:formatCode>
                <c:ptCount val="3"/>
                <c:pt idx="0">
                  <c:v>1</c:v>
                </c:pt>
                <c:pt idx="1">
                  <c:v>1</c:v>
                </c:pt>
                <c:pt idx="2">
                  <c:v>0</c:v>
                </c:pt>
              </c:numCache>
            </c:numRef>
          </c:val>
          <c:extLst>
            <c:ext xmlns:c16="http://schemas.microsoft.com/office/drawing/2014/chart" uri="{C3380CC4-5D6E-409C-BE32-E72D297353CC}">
              <c16:uniqueId val="{00000002-A28E-2D42-8C56-F6D2CB1782AA}"/>
            </c:ext>
          </c:extLst>
        </c:ser>
        <c:ser>
          <c:idx val="3"/>
          <c:order val="3"/>
          <c:tx>
            <c:strRef>
              <c:f>Options!$A$6</c:f>
              <c:strCache>
                <c:ptCount val="1"/>
                <c:pt idx="0">
                  <c:v>Somewhat excited</c:v>
                </c:pt>
              </c:strCache>
            </c:strRef>
          </c:tx>
          <c:spPr>
            <a:solidFill>
              <a:schemeClr val="accent6">
                <a:lumMod val="60000"/>
                <a:lumOff val="40000"/>
              </a:schemeClr>
            </a:solidFill>
            <a:ln>
              <a:noFill/>
            </a:ln>
            <a:effectLst/>
          </c:spPr>
          <c:invertIfNegative val="0"/>
          <c:cat>
            <c:multiLvlStrRef>
              <c:f>Options!$B$1:$D$2</c:f>
              <c:multiLvlStrCache>
                <c:ptCount val="3"/>
                <c:lvl>
                  <c:pt idx="0">
                    <c:v>Option 1: Independent Entity</c:v>
                  </c:pt>
                  <c:pt idx="1">
                    <c:v>Option 2: Partnership to Handover</c:v>
                  </c:pt>
                  <c:pt idx="2">
                    <c:v>Option 3: Unsupported Release</c:v>
                  </c:pt>
                </c:lvl>
                <c:lvl>
                  <c:pt idx="0">
                    <c:v>Please express how you feel about each of the 3 options outlined above. </c:v>
                  </c:pt>
                </c:lvl>
              </c:multiLvlStrCache>
            </c:multiLvlStrRef>
          </c:cat>
          <c:val>
            <c:numRef>
              <c:f>Options!$B$6:$D$6</c:f>
              <c:numCache>
                <c:formatCode>General</c:formatCode>
                <c:ptCount val="3"/>
                <c:pt idx="0">
                  <c:v>2</c:v>
                </c:pt>
                <c:pt idx="1">
                  <c:v>4</c:v>
                </c:pt>
                <c:pt idx="2">
                  <c:v>1</c:v>
                </c:pt>
              </c:numCache>
            </c:numRef>
          </c:val>
          <c:extLst>
            <c:ext xmlns:c16="http://schemas.microsoft.com/office/drawing/2014/chart" uri="{C3380CC4-5D6E-409C-BE32-E72D297353CC}">
              <c16:uniqueId val="{00000003-A28E-2D42-8C56-F6D2CB1782AA}"/>
            </c:ext>
          </c:extLst>
        </c:ser>
        <c:ser>
          <c:idx val="4"/>
          <c:order val="4"/>
          <c:tx>
            <c:strRef>
              <c:f>Options!$A$7</c:f>
              <c:strCache>
                <c:ptCount val="1"/>
                <c:pt idx="0">
                  <c:v>Very excited</c:v>
                </c:pt>
              </c:strCache>
            </c:strRef>
          </c:tx>
          <c:spPr>
            <a:solidFill>
              <a:schemeClr val="accent6"/>
            </a:solidFill>
            <a:ln>
              <a:noFill/>
            </a:ln>
            <a:effectLst/>
          </c:spPr>
          <c:invertIfNegative val="0"/>
          <c:cat>
            <c:multiLvlStrRef>
              <c:f>Options!$B$1:$D$2</c:f>
              <c:multiLvlStrCache>
                <c:ptCount val="3"/>
                <c:lvl>
                  <c:pt idx="0">
                    <c:v>Option 1: Independent Entity</c:v>
                  </c:pt>
                  <c:pt idx="1">
                    <c:v>Option 2: Partnership to Handover</c:v>
                  </c:pt>
                  <c:pt idx="2">
                    <c:v>Option 3: Unsupported Release</c:v>
                  </c:pt>
                </c:lvl>
                <c:lvl>
                  <c:pt idx="0">
                    <c:v>Please express how you feel about each of the 3 options outlined above. </c:v>
                  </c:pt>
                </c:lvl>
              </c:multiLvlStrCache>
            </c:multiLvlStrRef>
          </c:cat>
          <c:val>
            <c:numRef>
              <c:f>Options!$B$7:$D$7</c:f>
              <c:numCache>
                <c:formatCode>General</c:formatCode>
                <c:ptCount val="3"/>
                <c:pt idx="0">
                  <c:v>0</c:v>
                </c:pt>
                <c:pt idx="1">
                  <c:v>2</c:v>
                </c:pt>
                <c:pt idx="2">
                  <c:v>0</c:v>
                </c:pt>
              </c:numCache>
            </c:numRef>
          </c:val>
          <c:extLst>
            <c:ext xmlns:c16="http://schemas.microsoft.com/office/drawing/2014/chart" uri="{C3380CC4-5D6E-409C-BE32-E72D297353CC}">
              <c16:uniqueId val="{00000004-A28E-2D42-8C56-F6D2CB1782AA}"/>
            </c:ext>
          </c:extLst>
        </c:ser>
        <c:dLbls>
          <c:showLegendKey val="0"/>
          <c:showVal val="0"/>
          <c:showCatName val="0"/>
          <c:showSerName val="0"/>
          <c:showPercent val="0"/>
          <c:showBubbleSize val="0"/>
        </c:dLbls>
        <c:gapWidth val="150"/>
        <c:axId val="946140608"/>
        <c:axId val="945964000"/>
      </c:barChart>
      <c:catAx>
        <c:axId val="94614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45964000"/>
        <c:crosses val="autoZero"/>
        <c:auto val="1"/>
        <c:lblAlgn val="ctr"/>
        <c:lblOffset val="100"/>
        <c:noMultiLvlLbl val="0"/>
      </c:catAx>
      <c:valAx>
        <c:axId val="94596400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6140608"/>
        <c:crosses val="autoZero"/>
        <c:crossBetween val="between"/>
        <c:majorUnit val="1"/>
        <c:minorUnit val="1"/>
      </c:valAx>
      <c:spPr>
        <a:noFill/>
        <a:ln>
          <a:noFill/>
        </a:ln>
        <a:effectLst/>
      </c:spPr>
    </c:plotArea>
    <c:legend>
      <c:legendPos val="b"/>
      <c:layout>
        <c:manualLayout>
          <c:xMode val="edge"/>
          <c:yMode val="edge"/>
          <c:x val="0.77231579748183654"/>
          <c:y val="0.15302260836291623"/>
          <c:w val="0.18604473353874248"/>
          <c:h val="0.7114089165217203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Option</a:t>
            </a:r>
            <a:r>
              <a:rPr lang="en-US" sz="2000" b="1" baseline="0"/>
              <a:t> 1: Independent Entity</a:t>
            </a:r>
            <a:endParaRPr lang="en-US" sz="2000" b="1"/>
          </a:p>
        </c:rich>
      </c:tx>
      <c:layout/>
      <c:overlay val="0"/>
      <c:spPr>
        <a:noFill/>
        <a:ln>
          <a:noFill/>
        </a:ln>
        <a:effectLst/>
      </c:spPr>
    </c:title>
    <c:autoTitleDeleted val="0"/>
    <c:plotArea>
      <c:layout/>
      <c:pieChart>
        <c:varyColors val="1"/>
        <c:ser>
          <c:idx val="1"/>
          <c:order val="0"/>
          <c:dPt>
            <c:idx val="0"/>
            <c:bubble3D val="0"/>
            <c:spPr>
              <a:solidFill>
                <a:srgbClr val="E15E5E"/>
              </a:solidFill>
            </c:spPr>
            <c:extLst>
              <c:ext xmlns:c16="http://schemas.microsoft.com/office/drawing/2014/chart" uri="{C3380CC4-5D6E-409C-BE32-E72D297353CC}">
                <c16:uniqueId val="{00000001-9D1E-604D-86CE-B76414986E56}"/>
              </c:ext>
            </c:extLst>
          </c:dPt>
          <c:dPt>
            <c:idx val="1"/>
            <c:bubble3D val="0"/>
            <c:spPr>
              <a:solidFill>
                <a:schemeClr val="accent6"/>
              </a:solidFill>
            </c:spPr>
            <c:extLst>
              <c:ext xmlns:c16="http://schemas.microsoft.com/office/drawing/2014/chart" uri="{C3380CC4-5D6E-409C-BE32-E72D297353CC}">
                <c16:uniqueId val="{00000003-9D1E-604D-86CE-B76414986E56}"/>
              </c:ext>
            </c:extLst>
          </c:dPt>
          <c:cat>
            <c:strRef>
              <c:f>Options!$A$9:$A$10</c:f>
              <c:strCache>
                <c:ptCount val="2"/>
                <c:pt idx="0">
                  <c:v>Total Concern</c:v>
                </c:pt>
                <c:pt idx="1">
                  <c:v>Total Excitement</c:v>
                </c:pt>
              </c:strCache>
            </c:strRef>
          </c:cat>
          <c:val>
            <c:numRef>
              <c:f>Options!$B$9:$B$10</c:f>
              <c:numCache>
                <c:formatCode>General</c:formatCode>
                <c:ptCount val="2"/>
                <c:pt idx="0">
                  <c:v>4</c:v>
                </c:pt>
                <c:pt idx="1">
                  <c:v>2</c:v>
                </c:pt>
              </c:numCache>
            </c:numRef>
          </c:val>
          <c:extLst>
            <c:ext xmlns:c16="http://schemas.microsoft.com/office/drawing/2014/chart" uri="{C3380CC4-5D6E-409C-BE32-E72D297353CC}">
              <c16:uniqueId val="{00000004-9D1E-604D-86CE-B76414986E56}"/>
            </c:ext>
          </c:extLst>
        </c:ser>
        <c:ser>
          <c:idx val="0"/>
          <c:order val="1"/>
          <c:dPt>
            <c:idx val="0"/>
            <c:bubble3D val="0"/>
            <c:spPr>
              <a:solidFill>
                <a:srgbClr val="E15E5E"/>
              </a:solidFill>
              <a:ln w="19050">
                <a:solidFill>
                  <a:schemeClr val="lt1"/>
                </a:solidFill>
              </a:ln>
              <a:effectLst/>
            </c:spPr>
            <c:extLst>
              <c:ext xmlns:c16="http://schemas.microsoft.com/office/drawing/2014/chart" uri="{C3380CC4-5D6E-409C-BE32-E72D297353CC}">
                <c16:uniqueId val="{00000006-9D1E-604D-86CE-B76414986E56}"/>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8-9D1E-604D-86CE-B76414986E56}"/>
              </c:ext>
            </c:extLst>
          </c:dPt>
          <c:cat>
            <c:strRef>
              <c:f>Options!$A$9:$A$10</c:f>
              <c:strCache>
                <c:ptCount val="2"/>
                <c:pt idx="0">
                  <c:v>Total Concern</c:v>
                </c:pt>
                <c:pt idx="1">
                  <c:v>Total Excitement</c:v>
                </c:pt>
              </c:strCache>
            </c:strRef>
          </c:cat>
          <c:val>
            <c:numRef>
              <c:f>Options!$B$9:$B$10</c:f>
              <c:numCache>
                <c:formatCode>General</c:formatCode>
                <c:ptCount val="2"/>
                <c:pt idx="0">
                  <c:v>4</c:v>
                </c:pt>
                <c:pt idx="1">
                  <c:v>2</c:v>
                </c:pt>
              </c:numCache>
            </c:numRef>
          </c:val>
          <c:extLst>
            <c:ext xmlns:c16="http://schemas.microsoft.com/office/drawing/2014/chart" uri="{C3380CC4-5D6E-409C-BE32-E72D297353CC}">
              <c16:uniqueId val="{00000009-9D1E-604D-86CE-B76414986E56}"/>
            </c:ext>
          </c:extLst>
        </c:ser>
        <c:dLbls>
          <c:showLegendKey val="0"/>
          <c:showVal val="0"/>
          <c:showCatName val="0"/>
          <c:showSerName val="0"/>
          <c:showPercent val="0"/>
          <c:showBubbleSize val="0"/>
          <c:showLeaderLines val="1"/>
        </c:dLbls>
        <c:firstSliceAng val="0"/>
      </c:pieChart>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Option</a:t>
            </a:r>
            <a:r>
              <a:rPr lang="en-US" sz="2000" b="1" baseline="0"/>
              <a:t> 2: Partnership to Handover</a:t>
            </a:r>
            <a:endParaRPr lang="en-US" sz="2000" b="1"/>
          </a:p>
        </c:rich>
      </c:tx>
      <c:layout/>
      <c:overlay val="0"/>
      <c:spPr>
        <a:noFill/>
        <a:ln>
          <a:noFill/>
        </a:ln>
        <a:effectLst/>
      </c:spPr>
    </c:title>
    <c:autoTitleDeleted val="0"/>
    <c:plotArea>
      <c:layout/>
      <c:pieChart>
        <c:varyColors val="1"/>
        <c:ser>
          <c:idx val="1"/>
          <c:order val="0"/>
          <c:spPr>
            <a:solidFill>
              <a:srgbClr val="E15E5E"/>
            </a:solidFill>
          </c:spPr>
          <c:dPt>
            <c:idx val="1"/>
            <c:bubble3D val="0"/>
            <c:spPr>
              <a:solidFill>
                <a:schemeClr val="accent6"/>
              </a:solidFill>
            </c:spPr>
            <c:extLst>
              <c:ext xmlns:c16="http://schemas.microsoft.com/office/drawing/2014/chart" uri="{C3380CC4-5D6E-409C-BE32-E72D297353CC}">
                <c16:uniqueId val="{00000001-DD7A-8149-A5F0-DB704AAC0235}"/>
              </c:ext>
            </c:extLst>
          </c:dPt>
          <c:cat>
            <c:strRef>
              <c:f>Options!$A$9:$A$10</c:f>
              <c:strCache>
                <c:ptCount val="2"/>
                <c:pt idx="0">
                  <c:v>Total Concern</c:v>
                </c:pt>
                <c:pt idx="1">
                  <c:v>Total Excitement</c:v>
                </c:pt>
              </c:strCache>
            </c:strRef>
          </c:cat>
          <c:val>
            <c:numRef>
              <c:f>Options!$C$9:$C$10</c:f>
              <c:numCache>
                <c:formatCode>General</c:formatCode>
                <c:ptCount val="2"/>
                <c:pt idx="0">
                  <c:v>0</c:v>
                </c:pt>
                <c:pt idx="1">
                  <c:v>6</c:v>
                </c:pt>
              </c:numCache>
            </c:numRef>
          </c:val>
          <c:extLst>
            <c:ext xmlns:c16="http://schemas.microsoft.com/office/drawing/2014/chart" uri="{C3380CC4-5D6E-409C-BE32-E72D297353CC}">
              <c16:uniqueId val="{00000002-DD7A-8149-A5F0-DB704AAC0235}"/>
            </c:ext>
          </c:extLst>
        </c:ser>
        <c:dLbls>
          <c:showLegendKey val="0"/>
          <c:showVal val="0"/>
          <c:showCatName val="0"/>
          <c:showSerName val="0"/>
          <c:showPercent val="0"/>
          <c:showBubbleSize val="0"/>
          <c:showLeaderLines val="1"/>
        </c:dLbls>
        <c:firstSliceAng val="0"/>
      </c:pieChart>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Option 3: Unsupported Release</a:t>
            </a:r>
          </a:p>
        </c:rich>
      </c:tx>
      <c:layout/>
      <c:overlay val="0"/>
      <c:spPr>
        <a:noFill/>
        <a:ln>
          <a:noFill/>
        </a:ln>
        <a:effectLst/>
      </c:spPr>
    </c:title>
    <c:autoTitleDeleted val="0"/>
    <c:plotArea>
      <c:layout/>
      <c:pieChart>
        <c:varyColors val="1"/>
        <c:ser>
          <c:idx val="1"/>
          <c:order val="0"/>
          <c:dPt>
            <c:idx val="0"/>
            <c:bubble3D val="0"/>
            <c:spPr>
              <a:solidFill>
                <a:srgbClr val="E15E5E"/>
              </a:solidFill>
            </c:spPr>
            <c:extLst>
              <c:ext xmlns:c16="http://schemas.microsoft.com/office/drawing/2014/chart" uri="{C3380CC4-5D6E-409C-BE32-E72D297353CC}">
                <c16:uniqueId val="{00000001-BFB8-F943-863B-7AA14776DE3E}"/>
              </c:ext>
            </c:extLst>
          </c:dPt>
          <c:dPt>
            <c:idx val="1"/>
            <c:bubble3D val="0"/>
            <c:spPr>
              <a:solidFill>
                <a:schemeClr val="accent6"/>
              </a:solidFill>
            </c:spPr>
            <c:extLst>
              <c:ext xmlns:c16="http://schemas.microsoft.com/office/drawing/2014/chart" uri="{C3380CC4-5D6E-409C-BE32-E72D297353CC}">
                <c16:uniqueId val="{00000003-BFB8-F943-863B-7AA14776DE3E}"/>
              </c:ext>
            </c:extLst>
          </c:dPt>
          <c:cat>
            <c:strRef>
              <c:f>Options!$A$9:$A$10</c:f>
              <c:strCache>
                <c:ptCount val="2"/>
                <c:pt idx="0">
                  <c:v>Total Concern</c:v>
                </c:pt>
                <c:pt idx="1">
                  <c:v>Total Excitement</c:v>
                </c:pt>
              </c:strCache>
            </c:strRef>
          </c:cat>
          <c:val>
            <c:numRef>
              <c:f>Options!$D$9:$D$10</c:f>
              <c:numCache>
                <c:formatCode>General</c:formatCode>
                <c:ptCount val="2"/>
                <c:pt idx="0">
                  <c:v>6</c:v>
                </c:pt>
                <c:pt idx="1">
                  <c:v>1</c:v>
                </c:pt>
              </c:numCache>
            </c:numRef>
          </c:val>
          <c:extLst>
            <c:ext xmlns:c16="http://schemas.microsoft.com/office/drawing/2014/chart" uri="{C3380CC4-5D6E-409C-BE32-E72D297353CC}">
              <c16:uniqueId val="{00000004-BFB8-F943-863B-7AA14776DE3E}"/>
            </c:ext>
          </c:extLst>
        </c:ser>
        <c:dLbls>
          <c:showLegendKey val="0"/>
          <c:showVal val="0"/>
          <c:showCatName val="0"/>
          <c:showSerName val="0"/>
          <c:showPercent val="0"/>
          <c:showBubbleSize val="0"/>
          <c:showLeaderLines val="1"/>
        </c:dLbls>
        <c:firstSliceAng val="0"/>
      </c:pieChart>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'Public Health'!$A$12</c:f>
              <c:strCache>
                <c:ptCount val="1"/>
                <c:pt idx="0">
                  <c:v>BMGF</c:v>
                </c:pt>
              </c:strCache>
            </c:strRef>
          </c:tx>
          <c:spPr>
            <a:solidFill>
              <a:schemeClr val="accent1">
                <a:lumMod val="20000"/>
                <a:lumOff val="80000"/>
              </a:schemeClr>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Health'!$B$12:$G$12</c:f>
              <c:numCache>
                <c:formatCode>General</c:formatCode>
                <c:ptCount val="6"/>
                <c:pt idx="0">
                  <c:v>-2</c:v>
                </c:pt>
                <c:pt idx="1">
                  <c:v>-2</c:v>
                </c:pt>
                <c:pt idx="2">
                  <c:v>-2</c:v>
                </c:pt>
                <c:pt idx="3">
                  <c:v>-2</c:v>
                </c:pt>
                <c:pt idx="4">
                  <c:v>-2</c:v>
                </c:pt>
                <c:pt idx="5">
                  <c:v>1</c:v>
                </c:pt>
              </c:numCache>
            </c:numRef>
          </c:val>
          <c:extLst>
            <c:ext xmlns:c16="http://schemas.microsoft.com/office/drawing/2014/chart" uri="{C3380CC4-5D6E-409C-BE32-E72D297353CC}">
              <c16:uniqueId val="{00000000-ACF0-8F48-B016-76BB7A1BB6E5}"/>
            </c:ext>
          </c:extLst>
        </c:ser>
        <c:ser>
          <c:idx val="1"/>
          <c:order val="1"/>
          <c:tx>
            <c:strRef>
              <c:f>'Public Health'!$A$13</c:f>
              <c:strCache>
                <c:ptCount val="1"/>
                <c:pt idx="0">
                  <c:v>VillageReach</c:v>
                </c:pt>
              </c:strCache>
            </c:strRef>
          </c:tx>
          <c:spPr>
            <a:solidFill>
              <a:schemeClr val="accent2"/>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Health'!$B$13:$G$13</c:f>
              <c:numCache>
                <c:formatCode>General</c:formatCode>
                <c:ptCount val="6"/>
                <c:pt idx="0">
                  <c:v>2</c:v>
                </c:pt>
                <c:pt idx="1">
                  <c:v>2</c:v>
                </c:pt>
                <c:pt idx="2">
                  <c:v>1</c:v>
                </c:pt>
                <c:pt idx="3">
                  <c:v>1</c:v>
                </c:pt>
                <c:pt idx="4">
                  <c:v>1</c:v>
                </c:pt>
                <c:pt idx="5">
                  <c:v>2</c:v>
                </c:pt>
              </c:numCache>
            </c:numRef>
          </c:val>
          <c:extLst>
            <c:ext xmlns:c16="http://schemas.microsoft.com/office/drawing/2014/chart" uri="{C3380CC4-5D6E-409C-BE32-E72D297353CC}">
              <c16:uniqueId val="{00000001-ACF0-8F48-B016-76BB7A1BB6E5}"/>
            </c:ext>
          </c:extLst>
        </c:ser>
        <c:ser>
          <c:idx val="2"/>
          <c:order val="2"/>
          <c:tx>
            <c:strRef>
              <c:f>'Public Health'!$A$14</c:f>
              <c:strCache>
                <c:ptCount val="1"/>
                <c:pt idx="0">
                  <c:v>SolDevelo</c:v>
                </c:pt>
              </c:strCache>
            </c:strRef>
          </c:tx>
          <c:spPr>
            <a:solidFill>
              <a:srgbClr val="CBAAF9"/>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Health'!$B$14:$G$14</c:f>
              <c:numCache>
                <c:formatCode>General</c:formatCode>
                <c:ptCount val="6"/>
                <c:pt idx="0">
                  <c:v>2</c:v>
                </c:pt>
                <c:pt idx="1">
                  <c:v>1</c:v>
                </c:pt>
                <c:pt idx="2">
                  <c:v>1</c:v>
                </c:pt>
                <c:pt idx="3">
                  <c:v>2</c:v>
                </c:pt>
                <c:pt idx="4">
                  <c:v>1</c:v>
                </c:pt>
                <c:pt idx="5">
                  <c:v>1</c:v>
                </c:pt>
              </c:numCache>
            </c:numRef>
          </c:val>
          <c:extLst>
            <c:ext xmlns:c16="http://schemas.microsoft.com/office/drawing/2014/chart" uri="{C3380CC4-5D6E-409C-BE32-E72D297353CC}">
              <c16:uniqueId val="{00000002-ACF0-8F48-B016-76BB7A1BB6E5}"/>
            </c:ext>
          </c:extLst>
        </c:ser>
        <c:ser>
          <c:idx val="3"/>
          <c:order val="3"/>
          <c:tx>
            <c:strRef>
              <c:f>'Public Health'!$A$15</c:f>
              <c:strCache>
                <c:ptCount val="1"/>
                <c:pt idx="0">
                  <c:v>JSI</c:v>
                </c:pt>
              </c:strCache>
            </c:strRef>
          </c:tx>
          <c:spPr>
            <a:solidFill>
              <a:schemeClr val="accent4"/>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Health'!$B$15:$G$15</c:f>
              <c:numCache>
                <c:formatCode>General</c:formatCode>
                <c:ptCount val="6"/>
                <c:pt idx="0">
                  <c:v>2</c:v>
                </c:pt>
                <c:pt idx="1">
                  <c:v>2</c:v>
                </c:pt>
                <c:pt idx="2">
                  <c:v>2</c:v>
                </c:pt>
                <c:pt idx="3">
                  <c:v>2</c:v>
                </c:pt>
                <c:pt idx="4">
                  <c:v>0</c:v>
                </c:pt>
                <c:pt idx="5">
                  <c:v>1</c:v>
                </c:pt>
              </c:numCache>
            </c:numRef>
          </c:val>
          <c:extLst>
            <c:ext xmlns:c16="http://schemas.microsoft.com/office/drawing/2014/chart" uri="{C3380CC4-5D6E-409C-BE32-E72D297353CC}">
              <c16:uniqueId val="{00000003-ACF0-8F48-B016-76BB7A1BB6E5}"/>
            </c:ext>
          </c:extLst>
        </c:ser>
        <c:ser>
          <c:idx val="4"/>
          <c:order val="4"/>
          <c:tx>
            <c:strRef>
              <c:f>'Public Health'!$A$16</c:f>
              <c:strCache>
                <c:ptCount val="1"/>
                <c:pt idx="0">
                  <c:v>USAID</c:v>
                </c:pt>
              </c:strCache>
            </c:strRef>
          </c:tx>
          <c:spPr>
            <a:solidFill>
              <a:schemeClr val="accent5"/>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Health'!$B$16:$G$16</c:f>
              <c:numCache>
                <c:formatCode>General</c:formatCode>
                <c:ptCount val="6"/>
                <c:pt idx="0">
                  <c:v>2</c:v>
                </c:pt>
                <c:pt idx="1">
                  <c:v>2</c:v>
                </c:pt>
                <c:pt idx="2">
                  <c:v>2</c:v>
                </c:pt>
                <c:pt idx="3">
                  <c:v>1</c:v>
                </c:pt>
                <c:pt idx="4">
                  <c:v>1</c:v>
                </c:pt>
                <c:pt idx="5">
                  <c:v>2</c:v>
                </c:pt>
              </c:numCache>
            </c:numRef>
          </c:val>
          <c:extLst>
            <c:ext xmlns:c16="http://schemas.microsoft.com/office/drawing/2014/chart" uri="{C3380CC4-5D6E-409C-BE32-E72D297353CC}">
              <c16:uniqueId val="{00000000-E87A-F149-88B4-BF521987F41D}"/>
            </c:ext>
          </c:extLst>
        </c:ser>
        <c:ser>
          <c:idx val="5"/>
          <c:order val="5"/>
          <c:tx>
            <c:strRef>
              <c:f>'Public Health'!$A$17</c:f>
              <c:strCache>
                <c:ptCount val="1"/>
                <c:pt idx="0">
                  <c:v>Digital Square (PATH)</c:v>
                </c:pt>
              </c:strCache>
            </c:strRef>
          </c:tx>
          <c:spPr>
            <a:solidFill>
              <a:schemeClr val="accent6"/>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Health'!$B$17:$G$17</c:f>
              <c:numCache>
                <c:formatCode>General</c:formatCode>
                <c:ptCount val="6"/>
                <c:pt idx="0">
                  <c:v>0</c:v>
                </c:pt>
                <c:pt idx="1">
                  <c:v>1</c:v>
                </c:pt>
                <c:pt idx="2">
                  <c:v>2</c:v>
                </c:pt>
                <c:pt idx="3">
                  <c:v>1</c:v>
                </c:pt>
                <c:pt idx="4">
                  <c:v>0</c:v>
                </c:pt>
                <c:pt idx="5">
                  <c:v>1</c:v>
                </c:pt>
              </c:numCache>
            </c:numRef>
          </c:val>
          <c:extLst>
            <c:ext xmlns:c16="http://schemas.microsoft.com/office/drawing/2014/chart" uri="{C3380CC4-5D6E-409C-BE32-E72D297353CC}">
              <c16:uniqueId val="{00000001-E87A-F149-88B4-BF521987F41D}"/>
            </c:ext>
          </c:extLst>
        </c:ser>
        <c:ser>
          <c:idx val="6"/>
          <c:order val="6"/>
          <c:tx>
            <c:strRef>
              <c:f>'Public Health'!$A$18</c:f>
              <c:strCache>
                <c:ptCount val="1"/>
                <c:pt idx="0">
                  <c:v>CHAI</c:v>
                </c:pt>
              </c:strCache>
            </c:strRef>
          </c:tx>
          <c:spPr>
            <a:solidFill>
              <a:schemeClr val="accent1">
                <a:lumMod val="60000"/>
              </a:schemeClr>
            </a:solidFill>
            <a:ln>
              <a:noFill/>
            </a:ln>
            <a:effectLst/>
          </c:spPr>
          <c:invertIfNegative val="0"/>
          <c:cat>
            <c:strRef>
              <c:f>'Public Health'!$B$11:$G$11</c:f>
              <c:strCache>
                <c:ptCount val="6"/>
                <c:pt idx="0">
                  <c:v>Provide ongoing implementation support</c:v>
                </c:pt>
                <c:pt idx="1">
                  <c:v>Provide product feedback</c:v>
                </c:pt>
                <c:pt idx="2">
                  <c:v>Share info about new opptys</c:v>
                </c:pt>
                <c:pt idx="3">
                  <c:v>Respond about new opptys</c:v>
                </c:pt>
                <c:pt idx="4">
                  <c:v>Support demos/presentations</c:v>
                </c:pt>
                <c:pt idx="5">
                  <c:v>Work with govt to transition to pay-for-support model</c:v>
                </c:pt>
              </c:strCache>
            </c:strRef>
          </c:cat>
          <c:val>
            <c:numRef>
              <c:f>'Public Health'!$B$18:$G$18</c:f>
              <c:numCache>
                <c:formatCode>General</c:formatCode>
                <c:ptCount val="6"/>
                <c:pt idx="0">
                  <c:v>2</c:v>
                </c:pt>
                <c:pt idx="1">
                  <c:v>2</c:v>
                </c:pt>
                <c:pt idx="2">
                  <c:v>2</c:v>
                </c:pt>
                <c:pt idx="3">
                  <c:v>2</c:v>
                </c:pt>
                <c:pt idx="4">
                  <c:v>2</c:v>
                </c:pt>
                <c:pt idx="5">
                  <c:v>0</c:v>
                </c:pt>
              </c:numCache>
            </c:numRef>
          </c:val>
          <c:extLst>
            <c:ext xmlns:c16="http://schemas.microsoft.com/office/drawing/2014/chart" uri="{C3380CC4-5D6E-409C-BE32-E72D297353CC}">
              <c16:uniqueId val="{00000002-E87A-F149-88B4-BF521987F41D}"/>
            </c:ext>
          </c:extLst>
        </c:ser>
        <c:dLbls>
          <c:showLegendKey val="0"/>
          <c:showVal val="0"/>
          <c:showCatName val="0"/>
          <c:showSerName val="0"/>
          <c:showPercent val="0"/>
          <c:showBubbleSize val="0"/>
        </c:dLbls>
        <c:gapWidth val="219"/>
        <c:overlap val="-27"/>
        <c:axId val="829371840"/>
        <c:axId val="888971456"/>
      </c:barChart>
      <c:catAx>
        <c:axId val="82937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88971456"/>
        <c:crosses val="autoZero"/>
        <c:auto val="1"/>
        <c:lblAlgn val="ctr"/>
        <c:lblOffset val="100"/>
        <c:noMultiLvlLbl val="0"/>
      </c:catAx>
      <c:valAx>
        <c:axId val="888971456"/>
        <c:scaling>
          <c:orientation val="minMax"/>
          <c:max val="2"/>
          <c:min val="-2"/>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371840"/>
        <c:crosses val="autoZero"/>
        <c:crossBetween val="between"/>
        <c:majorUnit val="1"/>
        <c:min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48198926531512E-2"/>
          <c:y val="0.13293906810035841"/>
          <c:w val="0.65395911359330505"/>
          <c:h val="0.52523895380715646"/>
        </c:manualLayout>
      </c:layout>
      <c:barChart>
        <c:barDir val="col"/>
        <c:grouping val="stacked"/>
        <c:varyColors val="0"/>
        <c:ser>
          <c:idx val="0"/>
          <c:order val="0"/>
          <c:tx>
            <c:strRef>
              <c:f>'Private Health'!$B$12</c:f>
              <c:strCache>
                <c:ptCount val="1"/>
                <c:pt idx="0">
                  <c:v>Act as a channel partner</c:v>
                </c:pt>
              </c:strCache>
            </c:strRef>
          </c:tx>
          <c:spPr>
            <a:solidFill>
              <a:schemeClr val="accent1"/>
            </a:solidFill>
            <a:ln>
              <a:noFill/>
            </a:ln>
            <a:effectLst/>
          </c:spPr>
          <c:invertIfNegative val="0"/>
          <c:cat>
            <c:strRef>
              <c:f>'Private Health'!$A$13:$A$19</c:f>
              <c:strCache>
                <c:ptCount val="7"/>
                <c:pt idx="0">
                  <c:v>BMGF</c:v>
                </c:pt>
                <c:pt idx="1">
                  <c:v>VillageReach</c:v>
                </c:pt>
                <c:pt idx="2">
                  <c:v>SolDevelo</c:v>
                </c:pt>
                <c:pt idx="3">
                  <c:v>JSI</c:v>
                </c:pt>
                <c:pt idx="4">
                  <c:v>USAID</c:v>
                </c:pt>
                <c:pt idx="5">
                  <c:v>Digital Square (PATH)</c:v>
                </c:pt>
                <c:pt idx="6">
                  <c:v>CHAI</c:v>
                </c:pt>
              </c:strCache>
            </c:strRef>
          </c:cat>
          <c:val>
            <c:numRef>
              <c:f>'Private Health'!$B$13:$B$19</c:f>
              <c:numCache>
                <c:formatCode>General</c:formatCode>
                <c:ptCount val="7"/>
              </c:numCache>
            </c:numRef>
          </c:val>
          <c:extLst>
            <c:ext xmlns:c16="http://schemas.microsoft.com/office/drawing/2014/chart" uri="{C3380CC4-5D6E-409C-BE32-E72D297353CC}">
              <c16:uniqueId val="{00000000-A352-2F48-BC75-2297711BA4F8}"/>
            </c:ext>
          </c:extLst>
        </c:ser>
        <c:ser>
          <c:idx val="1"/>
          <c:order val="1"/>
          <c:tx>
            <c:strRef>
              <c:f>'Private Health'!$C$12</c:f>
              <c:strCache>
                <c:ptCount val="1"/>
                <c:pt idx="0">
                  <c:v>Contribute SaaS product requirements</c:v>
                </c:pt>
              </c:strCache>
            </c:strRef>
          </c:tx>
          <c:spPr>
            <a:solidFill>
              <a:schemeClr val="accent2"/>
            </a:solidFill>
            <a:ln>
              <a:noFill/>
            </a:ln>
            <a:effectLst/>
          </c:spPr>
          <c:invertIfNegative val="0"/>
          <c:cat>
            <c:strRef>
              <c:f>'Private Health'!$A$13:$A$19</c:f>
              <c:strCache>
                <c:ptCount val="7"/>
                <c:pt idx="0">
                  <c:v>BMGF</c:v>
                </c:pt>
                <c:pt idx="1">
                  <c:v>VillageReach</c:v>
                </c:pt>
                <c:pt idx="2">
                  <c:v>SolDevelo</c:v>
                </c:pt>
                <c:pt idx="3">
                  <c:v>JSI</c:v>
                </c:pt>
                <c:pt idx="4">
                  <c:v>USAID</c:v>
                </c:pt>
                <c:pt idx="5">
                  <c:v>Digital Square (PATH)</c:v>
                </c:pt>
                <c:pt idx="6">
                  <c:v>CHAI</c:v>
                </c:pt>
              </c:strCache>
            </c:strRef>
          </c:cat>
          <c:val>
            <c:numRef>
              <c:f>'Private Health'!$C$13:$C$19</c:f>
              <c:numCache>
                <c:formatCode>General</c:formatCode>
                <c:ptCount val="7"/>
                <c:pt idx="1">
                  <c:v>1</c:v>
                </c:pt>
                <c:pt idx="2">
                  <c:v>2</c:v>
                </c:pt>
                <c:pt idx="6">
                  <c:v>1</c:v>
                </c:pt>
              </c:numCache>
            </c:numRef>
          </c:val>
          <c:extLst>
            <c:ext xmlns:c16="http://schemas.microsoft.com/office/drawing/2014/chart" uri="{C3380CC4-5D6E-409C-BE32-E72D297353CC}">
              <c16:uniqueId val="{00000001-A352-2F48-BC75-2297711BA4F8}"/>
            </c:ext>
          </c:extLst>
        </c:ser>
        <c:ser>
          <c:idx val="2"/>
          <c:order val="2"/>
          <c:tx>
            <c:strRef>
              <c:f>'Private Health'!$D$12</c:f>
              <c:strCache>
                <c:ptCount val="1"/>
                <c:pt idx="0">
                  <c:v>Provider referrals to private networks</c:v>
                </c:pt>
              </c:strCache>
            </c:strRef>
          </c:tx>
          <c:spPr>
            <a:solidFill>
              <a:schemeClr val="accent3"/>
            </a:solidFill>
            <a:ln>
              <a:noFill/>
            </a:ln>
            <a:effectLst/>
          </c:spPr>
          <c:invertIfNegative val="0"/>
          <c:cat>
            <c:strRef>
              <c:f>'Private Health'!$A$13:$A$19</c:f>
              <c:strCache>
                <c:ptCount val="7"/>
                <c:pt idx="0">
                  <c:v>BMGF</c:v>
                </c:pt>
                <c:pt idx="1">
                  <c:v>VillageReach</c:v>
                </c:pt>
                <c:pt idx="2">
                  <c:v>SolDevelo</c:v>
                </c:pt>
                <c:pt idx="3">
                  <c:v>JSI</c:v>
                </c:pt>
                <c:pt idx="4">
                  <c:v>USAID</c:v>
                </c:pt>
                <c:pt idx="5">
                  <c:v>Digital Square (PATH)</c:v>
                </c:pt>
                <c:pt idx="6">
                  <c:v>CHAI</c:v>
                </c:pt>
              </c:strCache>
            </c:strRef>
          </c:cat>
          <c:val>
            <c:numRef>
              <c:f>'Private Health'!$D$13:$D$19</c:f>
              <c:numCache>
                <c:formatCode>General</c:formatCode>
                <c:ptCount val="7"/>
                <c:pt idx="1">
                  <c:v>1</c:v>
                </c:pt>
                <c:pt idx="2">
                  <c:v>1</c:v>
                </c:pt>
                <c:pt idx="5">
                  <c:v>1</c:v>
                </c:pt>
              </c:numCache>
            </c:numRef>
          </c:val>
          <c:extLst>
            <c:ext xmlns:c16="http://schemas.microsoft.com/office/drawing/2014/chart" uri="{C3380CC4-5D6E-409C-BE32-E72D297353CC}">
              <c16:uniqueId val="{00000002-A352-2F48-BC75-2297711BA4F8}"/>
            </c:ext>
          </c:extLst>
        </c:ser>
        <c:ser>
          <c:idx val="3"/>
          <c:order val="3"/>
          <c:tx>
            <c:strRef>
              <c:f>'Private Health'!$E$12</c:f>
              <c:strCache>
                <c:ptCount val="1"/>
                <c:pt idx="0">
                  <c:v>Provide staff to build private health product</c:v>
                </c:pt>
              </c:strCache>
            </c:strRef>
          </c:tx>
          <c:spPr>
            <a:solidFill>
              <a:schemeClr val="accent4"/>
            </a:solidFill>
            <a:ln>
              <a:noFill/>
            </a:ln>
            <a:effectLst/>
          </c:spPr>
          <c:invertIfNegative val="0"/>
          <c:cat>
            <c:strRef>
              <c:f>'Private Health'!$A$13:$A$19</c:f>
              <c:strCache>
                <c:ptCount val="7"/>
                <c:pt idx="0">
                  <c:v>BMGF</c:v>
                </c:pt>
                <c:pt idx="1">
                  <c:v>VillageReach</c:v>
                </c:pt>
                <c:pt idx="2">
                  <c:v>SolDevelo</c:v>
                </c:pt>
                <c:pt idx="3">
                  <c:v>JSI</c:v>
                </c:pt>
                <c:pt idx="4">
                  <c:v>USAID</c:v>
                </c:pt>
                <c:pt idx="5">
                  <c:v>Digital Square (PATH)</c:v>
                </c:pt>
                <c:pt idx="6">
                  <c:v>CHAI</c:v>
                </c:pt>
              </c:strCache>
            </c:strRef>
          </c:cat>
          <c:val>
            <c:numRef>
              <c:f>'Private Health'!$E$13:$E$19</c:f>
              <c:numCache>
                <c:formatCode>General</c:formatCode>
                <c:ptCount val="7"/>
                <c:pt idx="1">
                  <c:v>1</c:v>
                </c:pt>
                <c:pt idx="2">
                  <c:v>2</c:v>
                </c:pt>
                <c:pt idx="6">
                  <c:v>1</c:v>
                </c:pt>
              </c:numCache>
            </c:numRef>
          </c:val>
          <c:extLst>
            <c:ext xmlns:c16="http://schemas.microsoft.com/office/drawing/2014/chart" uri="{C3380CC4-5D6E-409C-BE32-E72D297353CC}">
              <c16:uniqueId val="{00000003-A352-2F48-BC75-2297711BA4F8}"/>
            </c:ext>
          </c:extLst>
        </c:ser>
        <c:dLbls>
          <c:showLegendKey val="0"/>
          <c:showVal val="0"/>
          <c:showCatName val="0"/>
          <c:showSerName val="0"/>
          <c:showPercent val="0"/>
          <c:showBubbleSize val="0"/>
        </c:dLbls>
        <c:gapWidth val="150"/>
        <c:overlap val="100"/>
        <c:axId val="968220832"/>
        <c:axId val="939725200"/>
      </c:barChart>
      <c:catAx>
        <c:axId val="96822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39725200"/>
        <c:crosses val="autoZero"/>
        <c:auto val="1"/>
        <c:lblAlgn val="ctr"/>
        <c:lblOffset val="100"/>
        <c:noMultiLvlLbl val="0"/>
      </c:catAx>
      <c:valAx>
        <c:axId val="93972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220832"/>
        <c:crosses val="autoZero"/>
        <c:crossBetween val="between"/>
      </c:valAx>
      <c:spPr>
        <a:noFill/>
        <a:ln>
          <a:noFill/>
        </a:ln>
        <a:effectLst/>
      </c:spPr>
    </c:plotArea>
    <c:legend>
      <c:legendPos val="b"/>
      <c:layout>
        <c:manualLayout>
          <c:xMode val="edge"/>
          <c:yMode val="edge"/>
          <c:x val="0.72999809444047137"/>
          <c:y val="7.8900483008881125E-2"/>
          <c:w val="0.24970220731232984"/>
          <c:h val="0.919822865951230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'Leadership &amp; Gov'!$A$12</c:f>
              <c:strCache>
                <c:ptCount val="1"/>
                <c:pt idx="0">
                  <c:v>BMGF</c:v>
                </c:pt>
              </c:strCache>
            </c:strRef>
          </c:tx>
          <c:spPr>
            <a:solidFill>
              <a:schemeClr val="accent1">
                <a:lumMod val="20000"/>
                <a:lumOff val="80000"/>
              </a:schemeClr>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Gov'!$B$12:$H$12</c:f>
              <c:numCache>
                <c:formatCode>General</c:formatCode>
                <c:ptCount val="7"/>
                <c:pt idx="0">
                  <c:v>0</c:v>
                </c:pt>
                <c:pt idx="1">
                  <c:v>-1</c:v>
                </c:pt>
                <c:pt idx="2">
                  <c:v>2</c:v>
                </c:pt>
                <c:pt idx="3">
                  <c:v>1</c:v>
                </c:pt>
                <c:pt idx="4">
                  <c:v>1</c:v>
                </c:pt>
                <c:pt idx="5">
                  <c:v>0</c:v>
                </c:pt>
                <c:pt idx="6">
                  <c:v>1</c:v>
                </c:pt>
              </c:numCache>
            </c:numRef>
          </c:val>
          <c:extLst>
            <c:ext xmlns:c16="http://schemas.microsoft.com/office/drawing/2014/chart" uri="{C3380CC4-5D6E-409C-BE32-E72D297353CC}">
              <c16:uniqueId val="{00000000-636C-B440-A05C-88548C8AC918}"/>
            </c:ext>
          </c:extLst>
        </c:ser>
        <c:ser>
          <c:idx val="1"/>
          <c:order val="1"/>
          <c:tx>
            <c:strRef>
              <c:f>'Leadership &amp; Gov'!$A$13</c:f>
              <c:strCache>
                <c:ptCount val="1"/>
                <c:pt idx="0">
                  <c:v>VillageReach</c:v>
                </c:pt>
              </c:strCache>
            </c:strRef>
          </c:tx>
          <c:spPr>
            <a:solidFill>
              <a:schemeClr val="accent2"/>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Gov'!$B$13:$H$13</c:f>
              <c:numCache>
                <c:formatCode>General</c:formatCode>
                <c:ptCount val="7"/>
                <c:pt idx="0">
                  <c:v>2</c:v>
                </c:pt>
                <c:pt idx="1">
                  <c:v>1</c:v>
                </c:pt>
                <c:pt idx="2">
                  <c:v>2</c:v>
                </c:pt>
                <c:pt idx="3">
                  <c:v>2</c:v>
                </c:pt>
                <c:pt idx="4">
                  <c:v>2</c:v>
                </c:pt>
                <c:pt idx="5">
                  <c:v>1</c:v>
                </c:pt>
                <c:pt idx="6">
                  <c:v>2</c:v>
                </c:pt>
              </c:numCache>
            </c:numRef>
          </c:val>
          <c:extLst>
            <c:ext xmlns:c16="http://schemas.microsoft.com/office/drawing/2014/chart" uri="{C3380CC4-5D6E-409C-BE32-E72D297353CC}">
              <c16:uniqueId val="{00000001-636C-B440-A05C-88548C8AC918}"/>
            </c:ext>
          </c:extLst>
        </c:ser>
        <c:ser>
          <c:idx val="2"/>
          <c:order val="2"/>
          <c:tx>
            <c:strRef>
              <c:f>'Leadership &amp; Gov'!$A$14</c:f>
              <c:strCache>
                <c:ptCount val="1"/>
                <c:pt idx="0">
                  <c:v>SolDevelo</c:v>
                </c:pt>
              </c:strCache>
            </c:strRef>
          </c:tx>
          <c:spPr>
            <a:solidFill>
              <a:srgbClr val="CBAAFA"/>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Gov'!$B$14:$H$14</c:f>
              <c:numCache>
                <c:formatCode>General</c:formatCode>
                <c:ptCount val="7"/>
                <c:pt idx="0">
                  <c:v>1</c:v>
                </c:pt>
                <c:pt idx="1">
                  <c:v>1</c:v>
                </c:pt>
                <c:pt idx="2">
                  <c:v>1</c:v>
                </c:pt>
                <c:pt idx="3">
                  <c:v>0</c:v>
                </c:pt>
                <c:pt idx="4">
                  <c:v>1</c:v>
                </c:pt>
                <c:pt idx="5">
                  <c:v>1</c:v>
                </c:pt>
                <c:pt idx="6">
                  <c:v>0</c:v>
                </c:pt>
              </c:numCache>
            </c:numRef>
          </c:val>
          <c:extLst>
            <c:ext xmlns:c16="http://schemas.microsoft.com/office/drawing/2014/chart" uri="{C3380CC4-5D6E-409C-BE32-E72D297353CC}">
              <c16:uniqueId val="{00000002-636C-B440-A05C-88548C8AC918}"/>
            </c:ext>
          </c:extLst>
        </c:ser>
        <c:ser>
          <c:idx val="3"/>
          <c:order val="3"/>
          <c:tx>
            <c:strRef>
              <c:f>'Leadership &amp; Gov'!$A$15</c:f>
              <c:strCache>
                <c:ptCount val="1"/>
                <c:pt idx="0">
                  <c:v>JSI</c:v>
                </c:pt>
              </c:strCache>
            </c:strRef>
          </c:tx>
          <c:spPr>
            <a:solidFill>
              <a:srgbClr val="8ABEC6"/>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Gov'!$B$15:$H$15</c:f>
              <c:numCache>
                <c:formatCode>General</c:formatCode>
                <c:ptCount val="7"/>
                <c:pt idx="0">
                  <c:v>-1</c:v>
                </c:pt>
                <c:pt idx="1">
                  <c:v>-1</c:v>
                </c:pt>
                <c:pt idx="2">
                  <c:v>0</c:v>
                </c:pt>
                <c:pt idx="3">
                  <c:v>1</c:v>
                </c:pt>
                <c:pt idx="4">
                  <c:v>2</c:v>
                </c:pt>
                <c:pt idx="5">
                  <c:v>2</c:v>
                </c:pt>
                <c:pt idx="6">
                  <c:v>2</c:v>
                </c:pt>
              </c:numCache>
            </c:numRef>
          </c:val>
          <c:extLst>
            <c:ext xmlns:c16="http://schemas.microsoft.com/office/drawing/2014/chart" uri="{C3380CC4-5D6E-409C-BE32-E72D297353CC}">
              <c16:uniqueId val="{00000003-636C-B440-A05C-88548C8AC918}"/>
            </c:ext>
          </c:extLst>
        </c:ser>
        <c:ser>
          <c:idx val="4"/>
          <c:order val="4"/>
          <c:tx>
            <c:strRef>
              <c:f>'Leadership &amp; Gov'!$A$16</c:f>
              <c:strCache>
                <c:ptCount val="1"/>
                <c:pt idx="0">
                  <c:v>USAID</c:v>
                </c:pt>
              </c:strCache>
            </c:strRef>
          </c:tx>
          <c:spPr>
            <a:solidFill>
              <a:schemeClr val="accent5"/>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Gov'!$B$16:$H$16</c:f>
              <c:numCache>
                <c:formatCode>General</c:formatCode>
                <c:ptCount val="7"/>
                <c:pt idx="0">
                  <c:v>1</c:v>
                </c:pt>
                <c:pt idx="1">
                  <c:v>0</c:v>
                </c:pt>
                <c:pt idx="2">
                  <c:v>1</c:v>
                </c:pt>
                <c:pt idx="3">
                  <c:v>0</c:v>
                </c:pt>
                <c:pt idx="4">
                  <c:v>1</c:v>
                </c:pt>
                <c:pt idx="5">
                  <c:v>1</c:v>
                </c:pt>
                <c:pt idx="6">
                  <c:v>1</c:v>
                </c:pt>
              </c:numCache>
            </c:numRef>
          </c:val>
          <c:extLst>
            <c:ext xmlns:c16="http://schemas.microsoft.com/office/drawing/2014/chart" uri="{C3380CC4-5D6E-409C-BE32-E72D297353CC}">
              <c16:uniqueId val="{00000000-D546-1349-A344-AB08A2582489}"/>
            </c:ext>
          </c:extLst>
        </c:ser>
        <c:ser>
          <c:idx val="5"/>
          <c:order val="5"/>
          <c:tx>
            <c:strRef>
              <c:f>'Leadership &amp; Gov'!$A$17</c:f>
              <c:strCache>
                <c:ptCount val="1"/>
                <c:pt idx="0">
                  <c:v>Digital Square (PATH)</c:v>
                </c:pt>
              </c:strCache>
            </c:strRef>
          </c:tx>
          <c:spPr>
            <a:solidFill>
              <a:schemeClr val="accent6"/>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Gov'!$B$17:$H$17</c:f>
              <c:numCache>
                <c:formatCode>General</c:formatCode>
                <c:ptCount val="7"/>
                <c:pt idx="0">
                  <c:v>1</c:v>
                </c:pt>
                <c:pt idx="1">
                  <c:v>0</c:v>
                </c:pt>
                <c:pt idx="2">
                  <c:v>1</c:v>
                </c:pt>
                <c:pt idx="3">
                  <c:v>1</c:v>
                </c:pt>
                <c:pt idx="4">
                  <c:v>2</c:v>
                </c:pt>
                <c:pt idx="5">
                  <c:v>1</c:v>
                </c:pt>
                <c:pt idx="6">
                  <c:v>2</c:v>
                </c:pt>
              </c:numCache>
            </c:numRef>
          </c:val>
          <c:extLst>
            <c:ext xmlns:c16="http://schemas.microsoft.com/office/drawing/2014/chart" uri="{C3380CC4-5D6E-409C-BE32-E72D297353CC}">
              <c16:uniqueId val="{00000001-D546-1349-A344-AB08A2582489}"/>
            </c:ext>
          </c:extLst>
        </c:ser>
        <c:ser>
          <c:idx val="6"/>
          <c:order val="6"/>
          <c:tx>
            <c:strRef>
              <c:f>'Leadership &amp; Gov'!$A$18</c:f>
              <c:strCache>
                <c:ptCount val="1"/>
                <c:pt idx="0">
                  <c:v>CHAI</c:v>
                </c:pt>
              </c:strCache>
            </c:strRef>
          </c:tx>
          <c:spPr>
            <a:solidFill>
              <a:schemeClr val="accent1">
                <a:lumMod val="60000"/>
              </a:schemeClr>
            </a:solidFill>
            <a:ln>
              <a:noFill/>
            </a:ln>
            <a:effectLst/>
          </c:spPr>
          <c:invertIfNegative val="0"/>
          <c:cat>
            <c:strRef>
              <c:f>'Leadership &amp; Gov'!$B$11:$H$11</c:f>
              <c:strCache>
                <c:ptCount val="7"/>
                <c:pt idx="0">
                  <c:v>Serve on the board</c:v>
                </c:pt>
                <c:pt idx="1">
                  <c:v>Provide staff</c:v>
                </c:pt>
                <c:pt idx="2">
                  <c:v>Help negotiate partner terms</c:v>
                </c:pt>
                <c:pt idx="3">
                  <c:v>Provide intros to sales/channel partners</c:v>
                </c:pt>
                <c:pt idx="4">
                  <c:v>Cont. to advocate for OpenLMIS</c:v>
                </c:pt>
                <c:pt idx="5">
                  <c:v>Publicly endorse OpenLMIS</c:v>
                </c:pt>
                <c:pt idx="6">
                  <c:v>Introduce to new donors/impact investors</c:v>
                </c:pt>
              </c:strCache>
            </c:strRef>
          </c:cat>
          <c:val>
            <c:numRef>
              <c:f>'Leadership &amp; Gov'!$B$18:$H$18</c:f>
              <c:numCache>
                <c:formatCode>General</c:formatCode>
                <c:ptCount val="7"/>
                <c:pt idx="0">
                  <c:v>2</c:v>
                </c:pt>
                <c:pt idx="1">
                  <c:v>0</c:v>
                </c:pt>
                <c:pt idx="2">
                  <c:v>1</c:v>
                </c:pt>
                <c:pt idx="3">
                  <c:v>-2</c:v>
                </c:pt>
                <c:pt idx="4">
                  <c:v>2</c:v>
                </c:pt>
                <c:pt idx="5">
                  <c:v>0</c:v>
                </c:pt>
                <c:pt idx="6">
                  <c:v>2</c:v>
                </c:pt>
              </c:numCache>
            </c:numRef>
          </c:val>
          <c:extLst>
            <c:ext xmlns:c16="http://schemas.microsoft.com/office/drawing/2014/chart" uri="{C3380CC4-5D6E-409C-BE32-E72D297353CC}">
              <c16:uniqueId val="{00000002-D546-1349-A344-AB08A2582489}"/>
            </c:ext>
          </c:extLst>
        </c:ser>
        <c:dLbls>
          <c:showLegendKey val="0"/>
          <c:showVal val="0"/>
          <c:showCatName val="0"/>
          <c:showSerName val="0"/>
          <c:showPercent val="0"/>
          <c:showBubbleSize val="0"/>
        </c:dLbls>
        <c:gapWidth val="219"/>
        <c:overlap val="-27"/>
        <c:axId val="998245504"/>
        <c:axId val="964838256"/>
      </c:barChart>
      <c:catAx>
        <c:axId val="99824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64838256"/>
        <c:crosses val="autoZero"/>
        <c:auto val="1"/>
        <c:lblAlgn val="ctr"/>
        <c:lblOffset val="100"/>
        <c:noMultiLvlLbl val="0"/>
      </c:catAx>
      <c:valAx>
        <c:axId val="964838256"/>
        <c:scaling>
          <c:orientation val="minMax"/>
          <c:max val="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245504"/>
        <c:crosses val="autoZero"/>
        <c:crossBetween val="between"/>
        <c:majorUnit val="1"/>
        <c:min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Total Estimated Costs for 24 Months</a:t>
            </a:r>
          </a:p>
        </c:rich>
      </c:tx>
      <c:layout>
        <c:manualLayout>
          <c:xMode val="edge"/>
          <c:yMode val="edge"/>
          <c:x val="0.20556965089407592"/>
          <c:y val="4.736204477341950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615814003248041"/>
          <c:y val="0.13186930737602731"/>
          <c:w val="0.78915209872798087"/>
          <c:h val="0.87604207771659826"/>
        </c:manualLayout>
      </c:layout>
      <c:pieChart>
        <c:varyColors val="1"/>
        <c:ser>
          <c:idx val="0"/>
          <c:order val="0"/>
          <c:tx>
            <c:strRef>
              <c:f>'[Latest Costs ^L0 Revenues_110519.xlsx]Total Costs'!$D$1:$D$2</c:f>
              <c:strCache>
                <c:ptCount val="2"/>
                <c:pt idx="0">
                  <c:v>Total Costs for OpenLMIS.Org</c:v>
                </c:pt>
                <c:pt idx="1">
                  <c:v> Total </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CE1-0B49-97EC-62E79B6FC5A9}"/>
              </c:ext>
            </c:extLst>
          </c:dPt>
          <c:dPt>
            <c:idx val="1"/>
            <c:bubble3D val="0"/>
            <c:spPr>
              <a:solidFill>
                <a:srgbClr val="79B5BD"/>
              </a:solidFill>
              <a:ln w="19050">
                <a:solidFill>
                  <a:schemeClr val="lt1"/>
                </a:solidFill>
              </a:ln>
              <a:effectLst/>
            </c:spPr>
            <c:extLst>
              <c:ext xmlns:c16="http://schemas.microsoft.com/office/drawing/2014/chart" uri="{C3380CC4-5D6E-409C-BE32-E72D297353CC}">
                <c16:uniqueId val="{00000003-FCE1-0B49-97EC-62E79B6FC5A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CE1-0B49-97EC-62E79B6FC5A9}"/>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FCE1-0B49-97EC-62E79B6FC5A9}"/>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FCE1-0B49-97EC-62E79B6FC5A9}"/>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FCE1-0B49-97EC-62E79B6FC5A9}"/>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FCE1-0B49-97EC-62E79B6FC5A9}"/>
              </c:ext>
            </c:extLst>
          </c:dPt>
          <c:dLbls>
            <c:dLbl>
              <c:idx val="0"/>
              <c:layout>
                <c:manualLayout>
                  <c:x val="-9.3781479247493235E-2"/>
                  <c:y val="0.1119671850631414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3510AB57-80EE-4D94-A7C3-83C117B8384C}" type="CATEGORYNAME">
                      <a:rPr lang="en-US" sz="1300"/>
                      <a:pPr>
                        <a:defRPr sz="1200">
                          <a:solidFill>
                            <a:schemeClr val="bg1"/>
                          </a:solidFill>
                        </a:defRPr>
                      </a:pPr>
                      <a:t>[CATEGORY NAME]</a:t>
                    </a:fld>
                    <a:r>
                      <a:rPr lang="en-US" sz="1300" baseline="0"/>
                      <a:t> </a:t>
                    </a:r>
                    <a:fld id="{B04DF58D-D84D-4D3A-8511-DD8940ED5BC7}" type="VALUE">
                      <a:rPr lang="en-US" sz="1300" baseline="0"/>
                      <a:pPr>
                        <a:defRPr sz="1200">
                          <a:solidFill>
                            <a:schemeClr val="bg1"/>
                          </a:solidFill>
                        </a:defRPr>
                      </a:pPr>
                      <a:t>[VALUE]</a:t>
                    </a:fld>
                    <a:r>
                      <a:rPr lang="en-US" sz="1300" baseline="0"/>
                      <a:t> </a:t>
                    </a:r>
                    <a:fld id="{05844F9A-EF6B-4FD1-9BF9-4E296EC81DC5}" type="PERCENTAGE">
                      <a:rPr lang="en-US" sz="1300" baseline="0"/>
                      <a:pPr>
                        <a:defRPr sz="1200">
                          <a:solidFill>
                            <a:schemeClr val="bg1"/>
                          </a:solidFill>
                        </a:defRPr>
                      </a:pPr>
                      <a:t>[PERCENTAGE]</a:t>
                    </a:fld>
                    <a:endParaRPr lang="en-US" sz="1300" baseline="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220936521627466"/>
                      <c:h val="0.21234862448115538"/>
                    </c:manualLayout>
                  </c15:layout>
                  <c15:dlblFieldTable/>
                  <c15:showDataLabelsRange val="0"/>
                </c:ext>
                <c:ext xmlns:c16="http://schemas.microsoft.com/office/drawing/2014/chart" uri="{C3380CC4-5D6E-409C-BE32-E72D297353CC}">
                  <c16:uniqueId val="{00000001-FCE1-0B49-97EC-62E79B6FC5A9}"/>
                </c:ext>
              </c:extLst>
            </c:dLbl>
            <c:dLbl>
              <c:idx val="1"/>
              <c:layout>
                <c:manualLayout>
                  <c:x val="0.16807479969000064"/>
                  <c:y val="-0.10602470898255117"/>
                </c:manualLayout>
              </c:layout>
              <c:tx>
                <c:rich>
                  <a:bodyPr/>
                  <a:lstStyle/>
                  <a:p>
                    <a:fld id="{634FC267-FF5F-492C-9E6D-F2DB23D16046}" type="CATEGORYNAME">
                      <a:rPr lang="en-US" sz="1300">
                        <a:solidFill>
                          <a:schemeClr val="bg1">
                            <a:lumMod val="95000"/>
                          </a:schemeClr>
                        </a:solidFill>
                      </a:rPr>
                      <a:pPr/>
                      <a:t>[CATEGORY NAME]</a:t>
                    </a:fld>
                    <a:r>
                      <a:rPr lang="en-US" sz="1300" baseline="0">
                        <a:solidFill>
                          <a:schemeClr val="bg1">
                            <a:lumMod val="95000"/>
                          </a:schemeClr>
                        </a:solidFill>
                      </a:rPr>
                      <a:t> </a:t>
                    </a:r>
                    <a:fld id="{3C4AB756-0290-4C0C-B004-A8F0103B70A4}" type="VALUE">
                      <a:rPr lang="en-US" sz="1300" baseline="0">
                        <a:solidFill>
                          <a:schemeClr val="bg1">
                            <a:lumMod val="95000"/>
                          </a:schemeClr>
                        </a:solidFill>
                      </a:rPr>
                      <a:pPr/>
                      <a:t>[VALUE]</a:t>
                    </a:fld>
                    <a:r>
                      <a:rPr lang="en-US" sz="1300" baseline="0">
                        <a:solidFill>
                          <a:schemeClr val="bg1">
                            <a:lumMod val="95000"/>
                          </a:schemeClr>
                        </a:solidFill>
                      </a:rPr>
                      <a:t> </a:t>
                    </a:r>
                    <a:fld id="{F9FA810B-7BE0-4FFC-A723-20336A42FA02}" type="PERCENTAGE">
                      <a:rPr lang="en-US" sz="1300" baseline="0">
                        <a:solidFill>
                          <a:schemeClr val="bg1">
                            <a:lumMod val="95000"/>
                          </a:schemeClr>
                        </a:solidFill>
                      </a:rPr>
                      <a:pPr/>
                      <a:t>[PERCENTAGE]</a:t>
                    </a:fld>
                    <a:endParaRPr lang="en-US" sz="1300" baseline="0">
                      <a:solidFill>
                        <a:schemeClr val="bg1">
                          <a:lumMod val="95000"/>
                        </a:schemeClr>
                      </a:solidFill>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8897593038089473"/>
                      <c:h val="0.17869571381776758"/>
                    </c:manualLayout>
                  </c15:layout>
                  <c15:dlblFieldTable/>
                  <c15:showDataLabelsRange val="0"/>
                </c:ext>
                <c:ext xmlns:c16="http://schemas.microsoft.com/office/drawing/2014/chart" uri="{C3380CC4-5D6E-409C-BE32-E72D297353CC}">
                  <c16:uniqueId val="{00000003-FCE1-0B49-97EC-62E79B6FC5A9}"/>
                </c:ext>
              </c:extLst>
            </c:dLbl>
            <c:dLbl>
              <c:idx val="2"/>
              <c:layout>
                <c:manualLayout>
                  <c:x val="3.0632341480573078E-2"/>
                  <c:y val="0.13061831124322262"/>
                </c:manualLayout>
              </c:layout>
              <c:tx>
                <c:rich>
                  <a:bodyPr/>
                  <a:lstStyle/>
                  <a:p>
                    <a:fld id="{5F419A93-7549-477C-BD88-3746CF37F261}" type="CATEGORYNAME">
                      <a:rPr lang="en-US" sz="1300"/>
                      <a:pPr/>
                      <a:t>[CATEGORY NAME]</a:t>
                    </a:fld>
                    <a:r>
                      <a:rPr lang="en-US" sz="1300" baseline="0"/>
                      <a:t> </a:t>
                    </a:r>
                    <a:fld id="{47DF7C4C-45EA-4D42-A0B7-D05EA071E111}" type="VALUE">
                      <a:rPr lang="en-US" sz="1300" baseline="0"/>
                      <a:pPr/>
                      <a:t>[VALUE]</a:t>
                    </a:fld>
                    <a:r>
                      <a:rPr lang="en-US" sz="1300" baseline="0"/>
                      <a:t> </a:t>
                    </a:r>
                    <a:fld id="{32196D38-F789-459E-8FE9-A2DDF058F07A}" type="PERCENTAGE">
                      <a:rPr lang="en-US" sz="1300" baseline="0"/>
                      <a:pPr/>
                      <a:t>[PERCENTAGE]</a:t>
                    </a:fld>
                    <a:endParaRPr lang="en-US" sz="1300"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FCE1-0B49-97EC-62E79B6FC5A9}"/>
                </c:ext>
              </c:extLst>
            </c:dLbl>
            <c:dLbl>
              <c:idx val="3"/>
              <c:layout>
                <c:manualLayout>
                  <c:x val="-0.11093662789032735"/>
                  <c:y val="9.7496345475968221E-3"/>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AE19FD7B-38A4-407B-8D0A-F3672392ED0C}" type="CATEGORYNAME">
                      <a:rPr lang="en-US" sz="1300"/>
                      <a:pPr>
                        <a:defRPr sz="1200"/>
                      </a:pPr>
                      <a:t>[CATEGORY NAME]</a:t>
                    </a:fld>
                    <a:r>
                      <a:rPr lang="en-US" sz="1300" baseline="0"/>
                      <a:t> </a:t>
                    </a:r>
                    <a:fld id="{C9901D92-30D1-4DED-B88B-11ACBB27247E}" type="VALUE">
                      <a:rPr lang="en-US" sz="1300" baseline="0"/>
                      <a:pPr>
                        <a:defRPr sz="1200"/>
                      </a:pPr>
                      <a:t>[VALUE]</a:t>
                    </a:fld>
                    <a:r>
                      <a:rPr lang="en-US" sz="1300" baseline="0"/>
                      <a:t> </a:t>
                    </a:r>
                    <a:fld id="{5D4D0EA7-E1F9-4825-A82D-2333B3A8CC00}" type="PERCENTAGE">
                      <a:rPr lang="en-US" sz="1300" baseline="0"/>
                      <a:pPr>
                        <a:defRPr sz="1200"/>
                      </a:pPr>
                      <a:t>[PERCENTAGE]</a:t>
                    </a:fld>
                    <a:endParaRPr lang="en-US" sz="1300" baseline="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040780985215237"/>
                      <c:h val="0.14404935929715804"/>
                    </c:manualLayout>
                  </c15:layout>
                  <c15:dlblFieldTable/>
                  <c15:showDataLabelsRange val="0"/>
                </c:ext>
                <c:ext xmlns:c16="http://schemas.microsoft.com/office/drawing/2014/chart" uri="{C3380CC4-5D6E-409C-BE32-E72D297353CC}">
                  <c16:uniqueId val="{00000007-FCE1-0B49-97EC-62E79B6FC5A9}"/>
                </c:ext>
              </c:extLst>
            </c:dLbl>
            <c:dLbl>
              <c:idx val="4"/>
              <c:layout>
                <c:manualLayout>
                  <c:x val="-0.19556869452830908"/>
                  <c:y val="-0.32688918114216708"/>
                </c:manualLayout>
              </c:layout>
              <c:tx>
                <c:rich>
                  <a:bodyPr/>
                  <a:lstStyle/>
                  <a:p>
                    <a:fld id="{A44E4704-68BD-4FAC-90EE-DCA9336359DD}" type="CATEGORYNAME">
                      <a:rPr lang="en-US" sz="1300"/>
                      <a:pPr/>
                      <a:t>[CATEGORY NAME]</a:t>
                    </a:fld>
                    <a:r>
                      <a:rPr lang="en-US" baseline="0"/>
                      <a:t> </a:t>
                    </a:r>
                    <a:fld id="{320EE22F-053D-4254-9819-53999236A308}" type="VALUE">
                      <a:rPr lang="en-US" baseline="0"/>
                      <a:pPr/>
                      <a:t>[VALUE]</a:t>
                    </a:fld>
                    <a:r>
                      <a:rPr lang="en-US" baseline="0"/>
                      <a:t> </a:t>
                    </a:r>
                    <a:fld id="{A36E93B7-D213-46BF-8C07-E86FE7F84AB2}" type="PERCENTAGE">
                      <a:rPr lang="en-US" baseline="0"/>
                      <a:pPr/>
                      <a:t>[PERCENTAGE]</a:t>
                    </a:fld>
                    <a:endParaRPr lang="en-US"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01577409163713"/>
                      <c:h val="0.16578094367388446"/>
                    </c:manualLayout>
                  </c15:layout>
                  <c15:dlblFieldTable/>
                  <c15:showDataLabelsRange val="0"/>
                </c:ext>
                <c:ext xmlns:c16="http://schemas.microsoft.com/office/drawing/2014/chart" uri="{C3380CC4-5D6E-409C-BE32-E72D297353CC}">
                  <c16:uniqueId val="{00000009-FCE1-0B49-97EC-62E79B6FC5A9}"/>
                </c:ext>
              </c:extLst>
            </c:dLbl>
            <c:dLbl>
              <c:idx val="5"/>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4FFFC6EF-A08E-4BDD-9467-7DD152076191}" type="CATEGORYNAME">
                      <a:rPr lang="en-US" sz="1300"/>
                      <a:pPr>
                        <a:defRPr sz="1200">
                          <a:solidFill>
                            <a:schemeClr val="bg1"/>
                          </a:solidFill>
                        </a:defRPr>
                      </a:pPr>
                      <a:t>[CATEGORY NAME]</a:t>
                    </a:fld>
                    <a:r>
                      <a:rPr lang="en-US" sz="1300" baseline="0"/>
                      <a:t> </a:t>
                    </a:r>
                    <a:fld id="{89DE363F-43AD-486F-A894-E4B7A5F54014}" type="VALUE">
                      <a:rPr lang="en-US" sz="1300" baseline="0"/>
                      <a:pPr>
                        <a:defRPr sz="1200">
                          <a:solidFill>
                            <a:schemeClr val="bg1"/>
                          </a:solidFill>
                        </a:defRPr>
                      </a:pPr>
                      <a:t>[VALUE]</a:t>
                    </a:fld>
                    <a:r>
                      <a:rPr lang="en-US" sz="1300" baseline="0"/>
                      <a:t> </a:t>
                    </a:r>
                    <a:fld id="{C9B5F265-D5ED-4DDF-910E-0AC3A394AC45}" type="PERCENTAGE">
                      <a:rPr lang="en-US" sz="1300" baseline="0"/>
                      <a:pPr>
                        <a:defRPr sz="1200">
                          <a:solidFill>
                            <a:schemeClr val="bg1"/>
                          </a:solidFill>
                        </a:defRPr>
                      </a:pPr>
                      <a:t>[PERCENTAGE]</a:t>
                    </a:fld>
                    <a:endParaRPr lang="en-US" sz="1300" baseline="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FCE1-0B49-97EC-62E79B6FC5A9}"/>
                </c:ext>
              </c:extLst>
            </c:dLbl>
            <c:dLbl>
              <c:idx val="6"/>
              <c:layout>
                <c:manualLayout>
                  <c:x val="0.12336884253986974"/>
                  <c:y val="0.17359414493915645"/>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A111C588-095C-4A7E-91BC-28BB90CCCF0C}" type="CATEGORYNAME">
                      <a:rPr lang="en-US" sz="1300"/>
                      <a:pPr>
                        <a:defRPr sz="1200">
                          <a:solidFill>
                            <a:schemeClr val="bg1"/>
                          </a:solidFill>
                        </a:defRPr>
                      </a:pPr>
                      <a:t>[CATEGORY NAME]</a:t>
                    </a:fld>
                    <a:r>
                      <a:rPr lang="en-US" sz="1300" baseline="0"/>
                      <a:t> </a:t>
                    </a:r>
                    <a:fld id="{A5960717-4C66-4D52-B15E-5315FA666396}" type="VALUE">
                      <a:rPr lang="en-US" sz="1300" baseline="0"/>
                      <a:pPr>
                        <a:defRPr sz="1200">
                          <a:solidFill>
                            <a:schemeClr val="bg1"/>
                          </a:solidFill>
                        </a:defRPr>
                      </a:pPr>
                      <a:t>[VALUE]</a:t>
                    </a:fld>
                    <a:r>
                      <a:rPr lang="en-US" sz="1300" baseline="0"/>
                      <a:t> </a:t>
                    </a:r>
                    <a:fld id="{95082EA6-F15B-4A2B-A3EB-0792221F3318}" type="PERCENTAGE">
                      <a:rPr lang="en-US" sz="1300" baseline="0"/>
                      <a:pPr>
                        <a:defRPr sz="1200">
                          <a:solidFill>
                            <a:schemeClr val="bg1"/>
                          </a:solidFill>
                        </a:defRPr>
                      </a:pPr>
                      <a:t>[PERCENTAGE]</a:t>
                    </a:fld>
                    <a:endParaRPr lang="en-US" sz="1300" baseline="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FCE1-0B49-97EC-62E79B6FC5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'[Latest Costs ^L0 Revenues_110519.xlsx]Total Costs'!$A$3:$A$9</c:f>
              <c:strCache>
                <c:ptCount val="7"/>
                <c:pt idx="0">
                  <c:v>Private Health Software Development &amp; Maintenance</c:v>
                </c:pt>
                <c:pt idx="1">
                  <c:v>Public Health (Modified) Maintenance</c:v>
                </c:pt>
                <c:pt idx="2">
                  <c:v>Legal</c:v>
                </c:pt>
                <c:pt idx="3">
                  <c:v>Sales</c:v>
                </c:pt>
                <c:pt idx="4">
                  <c:v>Marketing &amp; Community Management</c:v>
                </c:pt>
                <c:pt idx="5">
                  <c:v>Finance</c:v>
                </c:pt>
                <c:pt idx="6">
                  <c:v>Overhead</c:v>
                </c:pt>
              </c:strCache>
            </c:strRef>
          </c:cat>
          <c:val>
            <c:numRef>
              <c:f>'[Latest Costs ^L0 Revenues_110519.xlsx]Total Costs'!$D$3:$D$9</c:f>
              <c:numCache>
                <c:formatCode>_("$"* #,##0_);_("$"* \(#,##0\);_("$"* "-"??_);_(@_)</c:formatCode>
                <c:ptCount val="7"/>
                <c:pt idx="0">
                  <c:v>1207333.7</c:v>
                </c:pt>
                <c:pt idx="1">
                  <c:v>922000</c:v>
                </c:pt>
                <c:pt idx="2">
                  <c:v>50003.554000000004</c:v>
                </c:pt>
                <c:pt idx="3">
                  <c:v>27600</c:v>
                </c:pt>
                <c:pt idx="4">
                  <c:v>280000</c:v>
                </c:pt>
                <c:pt idx="5">
                  <c:v>229999.99999999997</c:v>
                </c:pt>
                <c:pt idx="6">
                  <c:v>407540.58810000005</c:v>
                </c:pt>
              </c:numCache>
            </c:numRef>
          </c:val>
          <c:extLst>
            <c:ext xmlns:c16="http://schemas.microsoft.com/office/drawing/2014/chart" uri="{C3380CC4-5D6E-409C-BE32-E72D297353CC}">
              <c16:uniqueId val="{0000000E-FCE1-0B49-97EC-62E79B6FC5A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31510-AEB8-AA45-83AC-965AC4E508D2}" type="doc">
      <dgm:prSet loTypeId="urn:microsoft.com/office/officeart/2005/8/layout/hierarchy1" loCatId="" qsTypeId="urn:microsoft.com/office/officeart/2005/8/quickstyle/simple1" qsCatId="simple" csTypeId="urn:microsoft.com/office/officeart/2005/8/colors/accent4_2" csCatId="accent4" phldr="1"/>
      <dgm:spPr/>
      <dgm:t>
        <a:bodyPr/>
        <a:lstStyle/>
        <a:p>
          <a:endParaRPr lang="en-US"/>
        </a:p>
      </dgm:t>
    </dgm:pt>
    <dgm:pt modelId="{93C1E28B-1D65-9545-BB53-F86BFF4D22BA}">
      <dgm:prSet phldrT="[Text]" custT="1"/>
      <dgm:spPr/>
      <dgm:t>
        <a:bodyPr/>
        <a:lstStyle/>
        <a:p>
          <a:r>
            <a:rPr lang="en-US" sz="1200"/>
            <a:t>OpenLMIS </a:t>
          </a:r>
        </a:p>
      </dgm:t>
    </dgm:pt>
    <dgm:pt modelId="{71AF77C5-0EC4-0643-93B5-12446F8ACF21}" type="parTrans" cxnId="{F99F57A9-41C1-B143-A41E-7A918E80A105}">
      <dgm:prSet/>
      <dgm:spPr/>
      <dgm:t>
        <a:bodyPr/>
        <a:lstStyle/>
        <a:p>
          <a:endParaRPr lang="en-US" sz="1200"/>
        </a:p>
      </dgm:t>
    </dgm:pt>
    <dgm:pt modelId="{AE653BEE-CFB4-3047-81A0-A4A90A73B973}" type="sibTrans" cxnId="{F99F57A9-41C1-B143-A41E-7A918E80A105}">
      <dgm:prSet/>
      <dgm:spPr/>
      <dgm:t>
        <a:bodyPr/>
        <a:lstStyle/>
        <a:p>
          <a:endParaRPr lang="en-US" sz="1200"/>
        </a:p>
      </dgm:t>
    </dgm:pt>
    <dgm:pt modelId="{9769DC0F-AC60-E442-AE77-E07FBC278407}">
      <dgm:prSet phldrT="[Text]" custT="1"/>
      <dgm:spPr/>
      <dgm:t>
        <a:bodyPr/>
        <a:lstStyle/>
        <a:p>
          <a:r>
            <a:rPr lang="en-US" sz="1200" dirty="0"/>
            <a:t>Training / Certification Consulting Fees</a:t>
          </a:r>
        </a:p>
      </dgm:t>
    </dgm:pt>
    <dgm:pt modelId="{97EE7E3D-BA06-4F4D-84E3-EFC34FCC6B90}" type="parTrans" cxnId="{11632D5A-6F36-A544-93A9-0A3206B9F8B3}">
      <dgm:prSet/>
      <dgm:spPr/>
      <dgm:t>
        <a:bodyPr/>
        <a:lstStyle/>
        <a:p>
          <a:endParaRPr lang="en-US" sz="1200"/>
        </a:p>
      </dgm:t>
    </dgm:pt>
    <dgm:pt modelId="{36820735-975E-5041-B035-7291E505C506}" type="sibTrans" cxnId="{11632D5A-6F36-A544-93A9-0A3206B9F8B3}">
      <dgm:prSet/>
      <dgm:spPr/>
      <dgm:t>
        <a:bodyPr/>
        <a:lstStyle/>
        <a:p>
          <a:endParaRPr lang="en-US" sz="1200"/>
        </a:p>
      </dgm:t>
    </dgm:pt>
    <dgm:pt modelId="{3B1CA908-3A8F-964A-8449-815C4A3C574A}">
      <dgm:prSet phldrT="[Text]" custT="1"/>
      <dgm:spPr/>
      <dgm:t>
        <a:bodyPr/>
        <a:lstStyle/>
        <a:p>
          <a:r>
            <a:rPr lang="en-US" sz="1200" dirty="0"/>
            <a:t>Conference Fees</a:t>
          </a:r>
        </a:p>
      </dgm:t>
    </dgm:pt>
    <dgm:pt modelId="{A8508B26-FA39-154E-958B-65D6A2A59942}" type="parTrans" cxnId="{0EC7EC2E-BC17-E94D-967F-DB628594C191}">
      <dgm:prSet/>
      <dgm:spPr/>
      <dgm:t>
        <a:bodyPr/>
        <a:lstStyle/>
        <a:p>
          <a:endParaRPr lang="en-US" sz="1200"/>
        </a:p>
      </dgm:t>
    </dgm:pt>
    <dgm:pt modelId="{04E5FA4B-2BAC-D64E-901E-25E65A4839A7}" type="sibTrans" cxnId="{0EC7EC2E-BC17-E94D-967F-DB628594C191}">
      <dgm:prSet/>
      <dgm:spPr/>
      <dgm:t>
        <a:bodyPr/>
        <a:lstStyle/>
        <a:p>
          <a:endParaRPr lang="en-US" sz="1200"/>
        </a:p>
      </dgm:t>
    </dgm:pt>
    <dgm:pt modelId="{4F2192F4-99D2-6E45-8B66-BB397516BB89}">
      <dgm:prSet custT="1"/>
      <dgm:spPr/>
      <dgm:t>
        <a:bodyPr/>
        <a:lstStyle/>
        <a:p>
          <a:r>
            <a:rPr lang="en-US" sz="1200"/>
            <a:t>Advertisement Fees</a:t>
          </a:r>
        </a:p>
      </dgm:t>
    </dgm:pt>
    <dgm:pt modelId="{BB7F34E4-9BE0-A846-836B-B5755C9A936E}" type="parTrans" cxnId="{8CA5300B-9B89-084F-8808-4BD7A1A5BAC2}">
      <dgm:prSet/>
      <dgm:spPr/>
      <dgm:t>
        <a:bodyPr/>
        <a:lstStyle/>
        <a:p>
          <a:endParaRPr lang="en-US" sz="1200"/>
        </a:p>
      </dgm:t>
    </dgm:pt>
    <dgm:pt modelId="{81BBF052-9631-3846-A5EF-069EBF0349C4}" type="sibTrans" cxnId="{8CA5300B-9B89-084F-8808-4BD7A1A5BAC2}">
      <dgm:prSet/>
      <dgm:spPr/>
      <dgm:t>
        <a:bodyPr/>
        <a:lstStyle/>
        <a:p>
          <a:endParaRPr lang="en-US" sz="1200"/>
        </a:p>
      </dgm:t>
    </dgm:pt>
    <dgm:pt modelId="{1B84586F-7E14-E042-9A2E-E2A745FC93B7}">
      <dgm:prSet custT="1"/>
      <dgm:spPr>
        <a:ln>
          <a:solidFill>
            <a:schemeClr val="accent5"/>
          </a:solidFill>
        </a:ln>
      </dgm:spPr>
      <dgm:t>
        <a:bodyPr/>
        <a:lstStyle/>
        <a:p>
          <a:r>
            <a:rPr lang="en-US" sz="1200" dirty="0"/>
            <a:t>Licensing &amp; Customer Support Fees</a:t>
          </a:r>
        </a:p>
      </dgm:t>
    </dgm:pt>
    <dgm:pt modelId="{E13DB222-F632-DA4A-BA8A-A2BEFFC188F2}" type="parTrans" cxnId="{E7987D74-2489-394C-9BA1-B55A0A3E1757}">
      <dgm:prSet/>
      <dgm:spPr/>
      <dgm:t>
        <a:bodyPr/>
        <a:lstStyle/>
        <a:p>
          <a:endParaRPr lang="en-US" sz="1200"/>
        </a:p>
      </dgm:t>
    </dgm:pt>
    <dgm:pt modelId="{1F3A1B4B-C76A-9E42-AA60-4789A6800940}" type="sibTrans" cxnId="{E7987D74-2489-394C-9BA1-B55A0A3E1757}">
      <dgm:prSet/>
      <dgm:spPr/>
      <dgm:t>
        <a:bodyPr/>
        <a:lstStyle/>
        <a:p>
          <a:endParaRPr lang="en-US" sz="1200"/>
        </a:p>
      </dgm:t>
    </dgm:pt>
    <dgm:pt modelId="{B5B81BE2-3210-2741-8234-CC2F2F7634D9}">
      <dgm:prSet custT="1"/>
      <dgm:spPr>
        <a:ln>
          <a:solidFill>
            <a:schemeClr val="accent5"/>
          </a:solidFill>
        </a:ln>
      </dgm:spPr>
      <dgm:t>
        <a:bodyPr/>
        <a:lstStyle/>
        <a:p>
          <a:r>
            <a:rPr lang="en-US" sz="1200" dirty="0"/>
            <a:t>Direct Sales </a:t>
          </a:r>
        </a:p>
        <a:p>
          <a:r>
            <a:rPr lang="en-US" sz="1200" dirty="0"/>
            <a:t>(Private Health)</a:t>
          </a:r>
        </a:p>
      </dgm:t>
    </dgm:pt>
    <dgm:pt modelId="{36D77207-DFF9-7349-AE97-83EE5EE26367}" type="parTrans" cxnId="{ED1F70BE-7CB5-D048-A373-B8D259EC755A}">
      <dgm:prSet/>
      <dgm:spPr>
        <a:ln>
          <a:solidFill>
            <a:schemeClr val="accent5"/>
          </a:solidFill>
        </a:ln>
      </dgm:spPr>
      <dgm:t>
        <a:bodyPr/>
        <a:lstStyle/>
        <a:p>
          <a:endParaRPr lang="en-US" sz="1200"/>
        </a:p>
      </dgm:t>
    </dgm:pt>
    <dgm:pt modelId="{BF7C31ED-D48C-EA44-8BE2-95F8391F58AB}" type="sibTrans" cxnId="{ED1F70BE-7CB5-D048-A373-B8D259EC755A}">
      <dgm:prSet/>
      <dgm:spPr/>
      <dgm:t>
        <a:bodyPr/>
        <a:lstStyle/>
        <a:p>
          <a:endParaRPr lang="en-US" sz="1200"/>
        </a:p>
      </dgm:t>
    </dgm:pt>
    <dgm:pt modelId="{105A77C8-CCD4-C746-BC52-8BC1EDB57730}">
      <dgm:prSet custT="1"/>
      <dgm:spPr>
        <a:ln>
          <a:solidFill>
            <a:schemeClr val="accent5"/>
          </a:solidFill>
        </a:ln>
      </dgm:spPr>
      <dgm:t>
        <a:bodyPr/>
        <a:lstStyle/>
        <a:p>
          <a:r>
            <a:rPr lang="en-US" sz="1200" dirty="0"/>
            <a:t>Indirect Sales / Channel Partners </a:t>
          </a:r>
        </a:p>
        <a:p>
          <a:r>
            <a:rPr lang="en-US" sz="1200" dirty="0"/>
            <a:t>(Private Health)</a:t>
          </a:r>
        </a:p>
      </dgm:t>
    </dgm:pt>
    <dgm:pt modelId="{680BD907-3FDC-8745-A8DC-E03BDC244F50}" type="parTrans" cxnId="{CEE51831-323C-4840-A50C-02BCD865F557}">
      <dgm:prSet/>
      <dgm:spPr>
        <a:ln>
          <a:solidFill>
            <a:schemeClr val="accent5"/>
          </a:solidFill>
        </a:ln>
      </dgm:spPr>
      <dgm:t>
        <a:bodyPr/>
        <a:lstStyle/>
        <a:p>
          <a:endParaRPr lang="en-US" sz="1200"/>
        </a:p>
      </dgm:t>
    </dgm:pt>
    <dgm:pt modelId="{B89DE207-A800-3649-BFDB-65FD4F8B26B6}" type="sibTrans" cxnId="{CEE51831-323C-4840-A50C-02BCD865F557}">
      <dgm:prSet/>
      <dgm:spPr/>
      <dgm:t>
        <a:bodyPr/>
        <a:lstStyle/>
        <a:p>
          <a:endParaRPr lang="en-US" sz="1200"/>
        </a:p>
      </dgm:t>
    </dgm:pt>
    <dgm:pt modelId="{0CC974C3-BDEC-C644-8A04-DC3EEFEA563E}">
      <dgm:prSet custT="1"/>
      <dgm:spPr>
        <a:ln>
          <a:solidFill>
            <a:schemeClr val="accent5"/>
          </a:solidFill>
        </a:ln>
      </dgm:spPr>
      <dgm:t>
        <a:bodyPr/>
        <a:lstStyle/>
        <a:p>
          <a:r>
            <a:rPr lang="en-US" sz="1200"/>
            <a:t>Sales </a:t>
          </a:r>
        </a:p>
        <a:p>
          <a:r>
            <a:rPr lang="en-US" sz="1200"/>
            <a:t>(Public Health)</a:t>
          </a:r>
        </a:p>
      </dgm:t>
    </dgm:pt>
    <dgm:pt modelId="{4FC3E153-7E83-DA41-A663-5927FCDD9143}" type="sibTrans" cxnId="{99DA2176-F807-DA49-80CD-A8D5BDFEFBBA}">
      <dgm:prSet/>
      <dgm:spPr/>
      <dgm:t>
        <a:bodyPr/>
        <a:lstStyle/>
        <a:p>
          <a:endParaRPr lang="en-US" sz="1200"/>
        </a:p>
      </dgm:t>
    </dgm:pt>
    <dgm:pt modelId="{62CCDFF1-685C-6C4C-8347-8E40DCCBFEB6}" type="parTrans" cxnId="{99DA2176-F807-DA49-80CD-A8D5BDFEFBBA}">
      <dgm:prSet/>
      <dgm:spPr>
        <a:ln>
          <a:solidFill>
            <a:schemeClr val="accent5"/>
          </a:solidFill>
        </a:ln>
      </dgm:spPr>
      <dgm:t>
        <a:bodyPr/>
        <a:lstStyle/>
        <a:p>
          <a:endParaRPr lang="en-US" sz="1200"/>
        </a:p>
      </dgm:t>
    </dgm:pt>
    <dgm:pt modelId="{65895DE2-C471-4C40-81EB-1DCA4F6B6F27}">
      <dgm:prSet custT="1"/>
      <dgm:spPr>
        <a:ln>
          <a:solidFill>
            <a:schemeClr val="accent5"/>
          </a:solidFill>
        </a:ln>
      </dgm:spPr>
      <dgm:t>
        <a:bodyPr/>
        <a:lstStyle/>
        <a:p>
          <a:r>
            <a:rPr lang="en-US" sz="1200"/>
            <a:t>Sales </a:t>
          </a:r>
        </a:p>
        <a:p>
          <a:r>
            <a:rPr lang="en-US" sz="1200"/>
            <a:t>(New Industry Segments)</a:t>
          </a:r>
        </a:p>
      </dgm:t>
    </dgm:pt>
    <dgm:pt modelId="{A02F9DBC-3747-494C-8653-37FAA20CC9BE}" type="parTrans" cxnId="{352D2906-D461-B944-96EB-09A83B4F0FDC}">
      <dgm:prSet/>
      <dgm:spPr>
        <a:ln>
          <a:solidFill>
            <a:schemeClr val="accent5"/>
          </a:solidFill>
        </a:ln>
      </dgm:spPr>
      <dgm:t>
        <a:bodyPr/>
        <a:lstStyle/>
        <a:p>
          <a:endParaRPr lang="en-US" sz="1200"/>
        </a:p>
      </dgm:t>
    </dgm:pt>
    <dgm:pt modelId="{C1DBAAA7-4BFB-754E-9466-0F1C867E4FBB}" type="sibTrans" cxnId="{352D2906-D461-B944-96EB-09A83B4F0FDC}">
      <dgm:prSet/>
      <dgm:spPr/>
      <dgm:t>
        <a:bodyPr/>
        <a:lstStyle/>
        <a:p>
          <a:endParaRPr lang="en-US" sz="1200"/>
        </a:p>
      </dgm:t>
    </dgm:pt>
    <dgm:pt modelId="{8DC78C61-5067-DF49-9777-BF069FCC8077}" type="pres">
      <dgm:prSet presAssocID="{0B431510-AEB8-AA45-83AC-965AC4E508D2}" presName="hierChild1" presStyleCnt="0">
        <dgm:presLayoutVars>
          <dgm:chPref val="1"/>
          <dgm:dir/>
          <dgm:animOne val="branch"/>
          <dgm:animLvl val="lvl"/>
          <dgm:resizeHandles/>
        </dgm:presLayoutVars>
      </dgm:prSet>
      <dgm:spPr/>
      <dgm:t>
        <a:bodyPr/>
        <a:lstStyle/>
        <a:p>
          <a:endParaRPr lang="en-US"/>
        </a:p>
      </dgm:t>
    </dgm:pt>
    <dgm:pt modelId="{DD7E402B-CE68-A043-B673-4F2017C3394B}" type="pres">
      <dgm:prSet presAssocID="{93C1E28B-1D65-9545-BB53-F86BFF4D22BA}" presName="hierRoot1" presStyleCnt="0"/>
      <dgm:spPr/>
    </dgm:pt>
    <dgm:pt modelId="{4ADD8B0F-8965-DC4B-B26C-B2FCE350E888}" type="pres">
      <dgm:prSet presAssocID="{93C1E28B-1D65-9545-BB53-F86BFF4D22BA}" presName="composite" presStyleCnt="0"/>
      <dgm:spPr/>
    </dgm:pt>
    <dgm:pt modelId="{F27745A8-BF88-0043-99A7-B06996BDD222}" type="pres">
      <dgm:prSet presAssocID="{93C1E28B-1D65-9545-BB53-F86BFF4D22BA}" presName="background" presStyleLbl="node0" presStyleIdx="0" presStyleCnt="1"/>
      <dgm:spPr/>
    </dgm:pt>
    <dgm:pt modelId="{F9100C74-8ADD-D84E-9465-DDF002D79A62}" type="pres">
      <dgm:prSet presAssocID="{93C1E28B-1D65-9545-BB53-F86BFF4D22BA}" presName="text" presStyleLbl="fgAcc0" presStyleIdx="0" presStyleCnt="1">
        <dgm:presLayoutVars>
          <dgm:chPref val="3"/>
        </dgm:presLayoutVars>
      </dgm:prSet>
      <dgm:spPr/>
      <dgm:t>
        <a:bodyPr/>
        <a:lstStyle/>
        <a:p>
          <a:endParaRPr lang="en-US"/>
        </a:p>
      </dgm:t>
    </dgm:pt>
    <dgm:pt modelId="{6D626541-96B4-8A40-A073-302E0519B203}" type="pres">
      <dgm:prSet presAssocID="{93C1E28B-1D65-9545-BB53-F86BFF4D22BA}" presName="hierChild2" presStyleCnt="0"/>
      <dgm:spPr/>
    </dgm:pt>
    <dgm:pt modelId="{4B4EF0F3-0C90-E44C-B314-4089198D8C27}" type="pres">
      <dgm:prSet presAssocID="{E13DB222-F632-DA4A-BA8A-A2BEFFC188F2}" presName="Name10" presStyleLbl="parChTrans1D2" presStyleIdx="0" presStyleCnt="4"/>
      <dgm:spPr/>
      <dgm:t>
        <a:bodyPr/>
        <a:lstStyle/>
        <a:p>
          <a:endParaRPr lang="en-US"/>
        </a:p>
      </dgm:t>
    </dgm:pt>
    <dgm:pt modelId="{0477ECAF-F8E8-B44B-8945-77E483E83CDA}" type="pres">
      <dgm:prSet presAssocID="{1B84586F-7E14-E042-9A2E-E2A745FC93B7}" presName="hierRoot2" presStyleCnt="0"/>
      <dgm:spPr/>
    </dgm:pt>
    <dgm:pt modelId="{B05C6562-488F-9149-BCFF-E25A0B65F4E5}" type="pres">
      <dgm:prSet presAssocID="{1B84586F-7E14-E042-9A2E-E2A745FC93B7}" presName="composite2" presStyleCnt="0"/>
      <dgm:spPr/>
    </dgm:pt>
    <dgm:pt modelId="{4BEBE218-1C0A-9B48-8E03-1F049172BD2F}" type="pres">
      <dgm:prSet presAssocID="{1B84586F-7E14-E042-9A2E-E2A745FC93B7}" presName="background2" presStyleLbl="node2" presStyleIdx="0" presStyleCnt="4"/>
      <dgm:spPr>
        <a:solidFill>
          <a:schemeClr val="accent5"/>
        </a:solidFill>
      </dgm:spPr>
    </dgm:pt>
    <dgm:pt modelId="{7DA42E65-98EA-C247-99A7-42AD265B2442}" type="pres">
      <dgm:prSet presAssocID="{1B84586F-7E14-E042-9A2E-E2A745FC93B7}" presName="text2" presStyleLbl="fgAcc2" presStyleIdx="0" presStyleCnt="4">
        <dgm:presLayoutVars>
          <dgm:chPref val="3"/>
        </dgm:presLayoutVars>
      </dgm:prSet>
      <dgm:spPr/>
      <dgm:t>
        <a:bodyPr/>
        <a:lstStyle/>
        <a:p>
          <a:endParaRPr lang="en-US"/>
        </a:p>
      </dgm:t>
    </dgm:pt>
    <dgm:pt modelId="{259C6525-C98B-AC40-A8A6-3CB93F97C45A}" type="pres">
      <dgm:prSet presAssocID="{1B84586F-7E14-E042-9A2E-E2A745FC93B7}" presName="hierChild3" presStyleCnt="0"/>
      <dgm:spPr/>
    </dgm:pt>
    <dgm:pt modelId="{7C164063-2F29-D649-81BC-EA4C3E467BA1}" type="pres">
      <dgm:prSet presAssocID="{36D77207-DFF9-7349-AE97-83EE5EE26367}" presName="Name17" presStyleLbl="parChTrans1D3" presStyleIdx="0" presStyleCnt="4"/>
      <dgm:spPr/>
      <dgm:t>
        <a:bodyPr/>
        <a:lstStyle/>
        <a:p>
          <a:endParaRPr lang="en-US"/>
        </a:p>
      </dgm:t>
    </dgm:pt>
    <dgm:pt modelId="{136B571B-A3EB-ED4C-A801-F37DD8A68C2D}" type="pres">
      <dgm:prSet presAssocID="{B5B81BE2-3210-2741-8234-CC2F2F7634D9}" presName="hierRoot3" presStyleCnt="0"/>
      <dgm:spPr/>
    </dgm:pt>
    <dgm:pt modelId="{AB5DFBCB-8106-C344-82BB-7D3E4584C446}" type="pres">
      <dgm:prSet presAssocID="{B5B81BE2-3210-2741-8234-CC2F2F7634D9}" presName="composite3" presStyleCnt="0"/>
      <dgm:spPr/>
    </dgm:pt>
    <dgm:pt modelId="{CA0F83E1-61A0-B849-B7E9-B86E69C88320}" type="pres">
      <dgm:prSet presAssocID="{B5B81BE2-3210-2741-8234-CC2F2F7634D9}" presName="background3" presStyleLbl="node3" presStyleIdx="0" presStyleCnt="4"/>
      <dgm:spPr>
        <a:solidFill>
          <a:schemeClr val="accent5"/>
        </a:solidFill>
      </dgm:spPr>
    </dgm:pt>
    <dgm:pt modelId="{0153F9A8-F0F6-8249-8539-7B2AEF80D257}" type="pres">
      <dgm:prSet presAssocID="{B5B81BE2-3210-2741-8234-CC2F2F7634D9}" presName="text3" presStyleLbl="fgAcc3" presStyleIdx="0" presStyleCnt="4">
        <dgm:presLayoutVars>
          <dgm:chPref val="3"/>
        </dgm:presLayoutVars>
      </dgm:prSet>
      <dgm:spPr/>
      <dgm:t>
        <a:bodyPr/>
        <a:lstStyle/>
        <a:p>
          <a:endParaRPr lang="en-US"/>
        </a:p>
      </dgm:t>
    </dgm:pt>
    <dgm:pt modelId="{838CF71E-04B5-7C40-B8B5-55D1D31EB53B}" type="pres">
      <dgm:prSet presAssocID="{B5B81BE2-3210-2741-8234-CC2F2F7634D9}" presName="hierChild4" presStyleCnt="0"/>
      <dgm:spPr/>
    </dgm:pt>
    <dgm:pt modelId="{13F05386-843D-2C4B-9572-3B6797E78ADF}" type="pres">
      <dgm:prSet presAssocID="{680BD907-3FDC-8745-A8DC-E03BDC244F50}" presName="Name17" presStyleLbl="parChTrans1D3" presStyleIdx="1" presStyleCnt="4"/>
      <dgm:spPr/>
      <dgm:t>
        <a:bodyPr/>
        <a:lstStyle/>
        <a:p>
          <a:endParaRPr lang="en-US"/>
        </a:p>
      </dgm:t>
    </dgm:pt>
    <dgm:pt modelId="{5ED17BE7-7975-4448-A3CD-6CBCD3E42458}" type="pres">
      <dgm:prSet presAssocID="{105A77C8-CCD4-C746-BC52-8BC1EDB57730}" presName="hierRoot3" presStyleCnt="0"/>
      <dgm:spPr/>
    </dgm:pt>
    <dgm:pt modelId="{9152DBBB-D57B-884E-BC2A-1DF82A9C56B2}" type="pres">
      <dgm:prSet presAssocID="{105A77C8-CCD4-C746-BC52-8BC1EDB57730}" presName="composite3" presStyleCnt="0"/>
      <dgm:spPr/>
    </dgm:pt>
    <dgm:pt modelId="{A2C962AA-22D2-484B-B825-A2262953C259}" type="pres">
      <dgm:prSet presAssocID="{105A77C8-CCD4-C746-BC52-8BC1EDB57730}" presName="background3" presStyleLbl="node3" presStyleIdx="1" presStyleCnt="4"/>
      <dgm:spPr>
        <a:solidFill>
          <a:schemeClr val="accent5"/>
        </a:solidFill>
      </dgm:spPr>
    </dgm:pt>
    <dgm:pt modelId="{FB6EE1D3-784C-8840-98D3-0940F17343C5}" type="pres">
      <dgm:prSet presAssocID="{105A77C8-CCD4-C746-BC52-8BC1EDB57730}" presName="text3" presStyleLbl="fgAcc3" presStyleIdx="1" presStyleCnt="4">
        <dgm:presLayoutVars>
          <dgm:chPref val="3"/>
        </dgm:presLayoutVars>
      </dgm:prSet>
      <dgm:spPr/>
      <dgm:t>
        <a:bodyPr/>
        <a:lstStyle/>
        <a:p>
          <a:endParaRPr lang="en-US"/>
        </a:p>
      </dgm:t>
    </dgm:pt>
    <dgm:pt modelId="{6856F1F1-B710-2944-8BAF-A84D6A8D444D}" type="pres">
      <dgm:prSet presAssocID="{105A77C8-CCD4-C746-BC52-8BC1EDB57730}" presName="hierChild4" presStyleCnt="0"/>
      <dgm:spPr/>
    </dgm:pt>
    <dgm:pt modelId="{A1BFA9AB-6F53-E749-89B1-35F4EC22586F}" type="pres">
      <dgm:prSet presAssocID="{62CCDFF1-685C-6C4C-8347-8E40DCCBFEB6}" presName="Name17" presStyleLbl="parChTrans1D3" presStyleIdx="2" presStyleCnt="4"/>
      <dgm:spPr/>
      <dgm:t>
        <a:bodyPr/>
        <a:lstStyle/>
        <a:p>
          <a:endParaRPr lang="en-US"/>
        </a:p>
      </dgm:t>
    </dgm:pt>
    <dgm:pt modelId="{1EC3593B-2BE2-9946-934C-7785D3FCE682}" type="pres">
      <dgm:prSet presAssocID="{0CC974C3-BDEC-C644-8A04-DC3EEFEA563E}" presName="hierRoot3" presStyleCnt="0"/>
      <dgm:spPr/>
    </dgm:pt>
    <dgm:pt modelId="{16A403F5-8006-7246-AC69-1FDCF41146E8}" type="pres">
      <dgm:prSet presAssocID="{0CC974C3-BDEC-C644-8A04-DC3EEFEA563E}" presName="composite3" presStyleCnt="0"/>
      <dgm:spPr/>
    </dgm:pt>
    <dgm:pt modelId="{A990B1F9-1A9A-F440-BF6E-B4B1E294B017}" type="pres">
      <dgm:prSet presAssocID="{0CC974C3-BDEC-C644-8A04-DC3EEFEA563E}" presName="background3" presStyleLbl="node3" presStyleIdx="2" presStyleCnt="4"/>
      <dgm:spPr>
        <a:solidFill>
          <a:schemeClr val="accent5"/>
        </a:solidFill>
      </dgm:spPr>
    </dgm:pt>
    <dgm:pt modelId="{EE5CFCB3-5B9F-B041-9DDC-0F670A87EC7E}" type="pres">
      <dgm:prSet presAssocID="{0CC974C3-BDEC-C644-8A04-DC3EEFEA563E}" presName="text3" presStyleLbl="fgAcc3" presStyleIdx="2" presStyleCnt="4">
        <dgm:presLayoutVars>
          <dgm:chPref val="3"/>
        </dgm:presLayoutVars>
      </dgm:prSet>
      <dgm:spPr/>
      <dgm:t>
        <a:bodyPr/>
        <a:lstStyle/>
        <a:p>
          <a:endParaRPr lang="en-US"/>
        </a:p>
      </dgm:t>
    </dgm:pt>
    <dgm:pt modelId="{C970BAA6-74FE-B949-9AAF-BF290F5E3F01}" type="pres">
      <dgm:prSet presAssocID="{0CC974C3-BDEC-C644-8A04-DC3EEFEA563E}" presName="hierChild4" presStyleCnt="0"/>
      <dgm:spPr/>
    </dgm:pt>
    <dgm:pt modelId="{DC0F1CB7-C0D8-5F40-ADFA-DDEB4AE02009}" type="pres">
      <dgm:prSet presAssocID="{A02F9DBC-3747-494C-8653-37FAA20CC9BE}" presName="Name17" presStyleLbl="parChTrans1D3" presStyleIdx="3" presStyleCnt="4"/>
      <dgm:spPr/>
      <dgm:t>
        <a:bodyPr/>
        <a:lstStyle/>
        <a:p>
          <a:endParaRPr lang="en-US"/>
        </a:p>
      </dgm:t>
    </dgm:pt>
    <dgm:pt modelId="{B16F612E-4CC9-6C44-BCD0-4867FC4979C5}" type="pres">
      <dgm:prSet presAssocID="{65895DE2-C471-4C40-81EB-1DCA4F6B6F27}" presName="hierRoot3" presStyleCnt="0"/>
      <dgm:spPr/>
    </dgm:pt>
    <dgm:pt modelId="{8E5C84E1-2523-D643-A75E-0782A2DF49AF}" type="pres">
      <dgm:prSet presAssocID="{65895DE2-C471-4C40-81EB-1DCA4F6B6F27}" presName="composite3" presStyleCnt="0"/>
      <dgm:spPr/>
    </dgm:pt>
    <dgm:pt modelId="{660AD66E-09F9-5845-A778-D67BC51FA49E}" type="pres">
      <dgm:prSet presAssocID="{65895DE2-C471-4C40-81EB-1DCA4F6B6F27}" presName="background3" presStyleLbl="node3" presStyleIdx="3" presStyleCnt="4"/>
      <dgm:spPr>
        <a:solidFill>
          <a:schemeClr val="accent5"/>
        </a:solidFill>
      </dgm:spPr>
    </dgm:pt>
    <dgm:pt modelId="{DB67C513-E62D-3A49-B3CA-DB3EE8E73155}" type="pres">
      <dgm:prSet presAssocID="{65895DE2-C471-4C40-81EB-1DCA4F6B6F27}" presName="text3" presStyleLbl="fgAcc3" presStyleIdx="3" presStyleCnt="4">
        <dgm:presLayoutVars>
          <dgm:chPref val="3"/>
        </dgm:presLayoutVars>
      </dgm:prSet>
      <dgm:spPr/>
      <dgm:t>
        <a:bodyPr/>
        <a:lstStyle/>
        <a:p>
          <a:endParaRPr lang="en-US"/>
        </a:p>
      </dgm:t>
    </dgm:pt>
    <dgm:pt modelId="{A87153DD-184D-FD4D-882C-92248AA90505}" type="pres">
      <dgm:prSet presAssocID="{65895DE2-C471-4C40-81EB-1DCA4F6B6F27}" presName="hierChild4" presStyleCnt="0"/>
      <dgm:spPr/>
    </dgm:pt>
    <dgm:pt modelId="{B8256D13-7A37-A349-80C2-2F29C82F62E7}" type="pres">
      <dgm:prSet presAssocID="{97EE7E3D-BA06-4F4D-84E3-EFC34FCC6B90}" presName="Name10" presStyleLbl="parChTrans1D2" presStyleIdx="1" presStyleCnt="4"/>
      <dgm:spPr/>
      <dgm:t>
        <a:bodyPr/>
        <a:lstStyle/>
        <a:p>
          <a:endParaRPr lang="en-US"/>
        </a:p>
      </dgm:t>
    </dgm:pt>
    <dgm:pt modelId="{6022DE7A-5271-CC4F-8794-4F2C0956EBA0}" type="pres">
      <dgm:prSet presAssocID="{9769DC0F-AC60-E442-AE77-E07FBC278407}" presName="hierRoot2" presStyleCnt="0"/>
      <dgm:spPr/>
    </dgm:pt>
    <dgm:pt modelId="{77782E97-C4AB-CC43-B7FE-B9E07A364B9C}" type="pres">
      <dgm:prSet presAssocID="{9769DC0F-AC60-E442-AE77-E07FBC278407}" presName="composite2" presStyleCnt="0"/>
      <dgm:spPr/>
    </dgm:pt>
    <dgm:pt modelId="{4FCFFA1E-C0F4-2A41-9084-6B681CC5DAC1}" type="pres">
      <dgm:prSet presAssocID="{9769DC0F-AC60-E442-AE77-E07FBC278407}" presName="background2" presStyleLbl="node2" presStyleIdx="1" presStyleCnt="4"/>
      <dgm:spPr/>
    </dgm:pt>
    <dgm:pt modelId="{66D630E7-F405-B747-8ED3-9B976626D70E}" type="pres">
      <dgm:prSet presAssocID="{9769DC0F-AC60-E442-AE77-E07FBC278407}" presName="text2" presStyleLbl="fgAcc2" presStyleIdx="1" presStyleCnt="4">
        <dgm:presLayoutVars>
          <dgm:chPref val="3"/>
        </dgm:presLayoutVars>
      </dgm:prSet>
      <dgm:spPr/>
      <dgm:t>
        <a:bodyPr/>
        <a:lstStyle/>
        <a:p>
          <a:endParaRPr lang="en-US"/>
        </a:p>
      </dgm:t>
    </dgm:pt>
    <dgm:pt modelId="{9F5FC343-172C-6C43-98AD-867394432A33}" type="pres">
      <dgm:prSet presAssocID="{9769DC0F-AC60-E442-AE77-E07FBC278407}" presName="hierChild3" presStyleCnt="0"/>
      <dgm:spPr/>
    </dgm:pt>
    <dgm:pt modelId="{B9E399C1-7A76-8E47-92EE-AD574EB97B46}" type="pres">
      <dgm:prSet presAssocID="{A8508B26-FA39-154E-958B-65D6A2A59942}" presName="Name10" presStyleLbl="parChTrans1D2" presStyleIdx="2" presStyleCnt="4"/>
      <dgm:spPr/>
      <dgm:t>
        <a:bodyPr/>
        <a:lstStyle/>
        <a:p>
          <a:endParaRPr lang="en-US"/>
        </a:p>
      </dgm:t>
    </dgm:pt>
    <dgm:pt modelId="{7773ADB6-3C72-FE43-A9D7-2DEDE9E0730E}" type="pres">
      <dgm:prSet presAssocID="{3B1CA908-3A8F-964A-8449-815C4A3C574A}" presName="hierRoot2" presStyleCnt="0"/>
      <dgm:spPr/>
    </dgm:pt>
    <dgm:pt modelId="{99D57433-27AC-BD45-83B4-7A717F203294}" type="pres">
      <dgm:prSet presAssocID="{3B1CA908-3A8F-964A-8449-815C4A3C574A}" presName="composite2" presStyleCnt="0"/>
      <dgm:spPr/>
    </dgm:pt>
    <dgm:pt modelId="{C7C6AF95-67E1-4943-A6F5-7B551B33EF3E}" type="pres">
      <dgm:prSet presAssocID="{3B1CA908-3A8F-964A-8449-815C4A3C574A}" presName="background2" presStyleLbl="node2" presStyleIdx="2" presStyleCnt="4"/>
      <dgm:spPr/>
    </dgm:pt>
    <dgm:pt modelId="{575B8556-16D0-7A47-B770-826892857E01}" type="pres">
      <dgm:prSet presAssocID="{3B1CA908-3A8F-964A-8449-815C4A3C574A}" presName="text2" presStyleLbl="fgAcc2" presStyleIdx="2" presStyleCnt="4">
        <dgm:presLayoutVars>
          <dgm:chPref val="3"/>
        </dgm:presLayoutVars>
      </dgm:prSet>
      <dgm:spPr/>
      <dgm:t>
        <a:bodyPr/>
        <a:lstStyle/>
        <a:p>
          <a:endParaRPr lang="en-US"/>
        </a:p>
      </dgm:t>
    </dgm:pt>
    <dgm:pt modelId="{C186E8C8-B849-A14E-A9F1-6B540986A349}" type="pres">
      <dgm:prSet presAssocID="{3B1CA908-3A8F-964A-8449-815C4A3C574A}" presName="hierChild3" presStyleCnt="0"/>
      <dgm:spPr/>
    </dgm:pt>
    <dgm:pt modelId="{42CF9CA3-4B4A-6144-94D0-09F4341D80C5}" type="pres">
      <dgm:prSet presAssocID="{BB7F34E4-9BE0-A846-836B-B5755C9A936E}" presName="Name10" presStyleLbl="parChTrans1D2" presStyleIdx="3" presStyleCnt="4"/>
      <dgm:spPr/>
      <dgm:t>
        <a:bodyPr/>
        <a:lstStyle/>
        <a:p>
          <a:endParaRPr lang="en-US"/>
        </a:p>
      </dgm:t>
    </dgm:pt>
    <dgm:pt modelId="{F3EEDB7D-E355-E545-BD7D-D2DBDEF8EEDC}" type="pres">
      <dgm:prSet presAssocID="{4F2192F4-99D2-6E45-8B66-BB397516BB89}" presName="hierRoot2" presStyleCnt="0"/>
      <dgm:spPr/>
    </dgm:pt>
    <dgm:pt modelId="{B6D6F1C6-B001-3641-8F6A-C3D1D1024A9F}" type="pres">
      <dgm:prSet presAssocID="{4F2192F4-99D2-6E45-8B66-BB397516BB89}" presName="composite2" presStyleCnt="0"/>
      <dgm:spPr/>
    </dgm:pt>
    <dgm:pt modelId="{F24F238E-4FB3-BE49-B927-AE7616F7F95D}" type="pres">
      <dgm:prSet presAssocID="{4F2192F4-99D2-6E45-8B66-BB397516BB89}" presName="background2" presStyleLbl="node2" presStyleIdx="3" presStyleCnt="4"/>
      <dgm:spPr/>
    </dgm:pt>
    <dgm:pt modelId="{A836DA8E-CD9B-6148-865F-ABEDBE661344}" type="pres">
      <dgm:prSet presAssocID="{4F2192F4-99D2-6E45-8B66-BB397516BB89}" presName="text2" presStyleLbl="fgAcc2" presStyleIdx="3" presStyleCnt="4">
        <dgm:presLayoutVars>
          <dgm:chPref val="3"/>
        </dgm:presLayoutVars>
      </dgm:prSet>
      <dgm:spPr/>
      <dgm:t>
        <a:bodyPr/>
        <a:lstStyle/>
        <a:p>
          <a:endParaRPr lang="en-US"/>
        </a:p>
      </dgm:t>
    </dgm:pt>
    <dgm:pt modelId="{091064FA-9EB6-A94E-8279-3B7CE6B3C021}" type="pres">
      <dgm:prSet presAssocID="{4F2192F4-99D2-6E45-8B66-BB397516BB89}" presName="hierChild3" presStyleCnt="0"/>
      <dgm:spPr/>
    </dgm:pt>
  </dgm:ptLst>
  <dgm:cxnLst>
    <dgm:cxn modelId="{E7987D74-2489-394C-9BA1-B55A0A3E1757}" srcId="{93C1E28B-1D65-9545-BB53-F86BFF4D22BA}" destId="{1B84586F-7E14-E042-9A2E-E2A745FC93B7}" srcOrd="0" destOrd="0" parTransId="{E13DB222-F632-DA4A-BA8A-A2BEFFC188F2}" sibTransId="{1F3A1B4B-C76A-9E42-AA60-4789A6800940}"/>
    <dgm:cxn modelId="{18C3F79D-7990-4345-BE8E-DCF7A26BE93E}" type="presOf" srcId="{93C1E28B-1D65-9545-BB53-F86BFF4D22BA}" destId="{F9100C74-8ADD-D84E-9465-DDF002D79A62}" srcOrd="0" destOrd="0" presId="urn:microsoft.com/office/officeart/2005/8/layout/hierarchy1"/>
    <dgm:cxn modelId="{4F98F969-FAE8-7142-9081-E57797050C09}" type="presOf" srcId="{A02F9DBC-3747-494C-8653-37FAA20CC9BE}" destId="{DC0F1CB7-C0D8-5F40-ADFA-DDEB4AE02009}" srcOrd="0" destOrd="0" presId="urn:microsoft.com/office/officeart/2005/8/layout/hierarchy1"/>
    <dgm:cxn modelId="{559F175A-3495-7042-B889-4BA5BE7F0B05}" type="presOf" srcId="{680BD907-3FDC-8745-A8DC-E03BDC244F50}" destId="{13F05386-843D-2C4B-9572-3B6797E78ADF}" srcOrd="0" destOrd="0" presId="urn:microsoft.com/office/officeart/2005/8/layout/hierarchy1"/>
    <dgm:cxn modelId="{8CE1B3D3-57ED-5845-A5DB-7FA1DB7439EE}" type="presOf" srcId="{3B1CA908-3A8F-964A-8449-815C4A3C574A}" destId="{575B8556-16D0-7A47-B770-826892857E01}" srcOrd="0" destOrd="0" presId="urn:microsoft.com/office/officeart/2005/8/layout/hierarchy1"/>
    <dgm:cxn modelId="{F8F777A0-72C9-074D-BF0C-299411EFCBE2}" type="presOf" srcId="{E13DB222-F632-DA4A-BA8A-A2BEFFC188F2}" destId="{4B4EF0F3-0C90-E44C-B314-4089198D8C27}" srcOrd="0" destOrd="0" presId="urn:microsoft.com/office/officeart/2005/8/layout/hierarchy1"/>
    <dgm:cxn modelId="{ED1F70BE-7CB5-D048-A373-B8D259EC755A}" srcId="{1B84586F-7E14-E042-9A2E-E2A745FC93B7}" destId="{B5B81BE2-3210-2741-8234-CC2F2F7634D9}" srcOrd="0" destOrd="0" parTransId="{36D77207-DFF9-7349-AE97-83EE5EE26367}" sibTransId="{BF7C31ED-D48C-EA44-8BE2-95F8391F58AB}"/>
    <dgm:cxn modelId="{44E72037-75E3-0B44-9C7D-657AEBCE2717}" type="presOf" srcId="{BB7F34E4-9BE0-A846-836B-B5755C9A936E}" destId="{42CF9CA3-4B4A-6144-94D0-09F4341D80C5}" srcOrd="0" destOrd="0" presId="urn:microsoft.com/office/officeart/2005/8/layout/hierarchy1"/>
    <dgm:cxn modelId="{6AF0E948-AB70-0B4C-82A6-11DC5A4C2A7D}" type="presOf" srcId="{65895DE2-C471-4C40-81EB-1DCA4F6B6F27}" destId="{DB67C513-E62D-3A49-B3CA-DB3EE8E73155}" srcOrd="0" destOrd="0" presId="urn:microsoft.com/office/officeart/2005/8/layout/hierarchy1"/>
    <dgm:cxn modelId="{F99F57A9-41C1-B143-A41E-7A918E80A105}" srcId="{0B431510-AEB8-AA45-83AC-965AC4E508D2}" destId="{93C1E28B-1D65-9545-BB53-F86BFF4D22BA}" srcOrd="0" destOrd="0" parTransId="{71AF77C5-0EC4-0643-93B5-12446F8ACF21}" sibTransId="{AE653BEE-CFB4-3047-81A0-A4A90A73B973}"/>
    <dgm:cxn modelId="{11F8FEEB-E712-C94D-86E1-567C6DCD28E0}" type="presOf" srcId="{0CC974C3-BDEC-C644-8A04-DC3EEFEA563E}" destId="{EE5CFCB3-5B9F-B041-9DDC-0F670A87EC7E}" srcOrd="0" destOrd="0" presId="urn:microsoft.com/office/officeart/2005/8/layout/hierarchy1"/>
    <dgm:cxn modelId="{5992A220-DED7-B44D-9AF2-6FD37C2A6319}" type="presOf" srcId="{A8508B26-FA39-154E-958B-65D6A2A59942}" destId="{B9E399C1-7A76-8E47-92EE-AD574EB97B46}" srcOrd="0" destOrd="0" presId="urn:microsoft.com/office/officeart/2005/8/layout/hierarchy1"/>
    <dgm:cxn modelId="{631A6607-4A06-0842-B674-A5AFE086B88A}" type="presOf" srcId="{B5B81BE2-3210-2741-8234-CC2F2F7634D9}" destId="{0153F9A8-F0F6-8249-8539-7B2AEF80D257}" srcOrd="0" destOrd="0" presId="urn:microsoft.com/office/officeart/2005/8/layout/hierarchy1"/>
    <dgm:cxn modelId="{A2E82C5A-7AFC-2D4B-8F14-D2D65C6E61E8}" type="presOf" srcId="{0B431510-AEB8-AA45-83AC-965AC4E508D2}" destId="{8DC78C61-5067-DF49-9777-BF069FCC8077}" srcOrd="0" destOrd="0" presId="urn:microsoft.com/office/officeart/2005/8/layout/hierarchy1"/>
    <dgm:cxn modelId="{F75895B7-F55E-3E40-B40D-B8172D547EF5}" type="presOf" srcId="{4F2192F4-99D2-6E45-8B66-BB397516BB89}" destId="{A836DA8E-CD9B-6148-865F-ABEDBE661344}" srcOrd="0" destOrd="0" presId="urn:microsoft.com/office/officeart/2005/8/layout/hierarchy1"/>
    <dgm:cxn modelId="{0EC7EC2E-BC17-E94D-967F-DB628594C191}" srcId="{93C1E28B-1D65-9545-BB53-F86BFF4D22BA}" destId="{3B1CA908-3A8F-964A-8449-815C4A3C574A}" srcOrd="2" destOrd="0" parTransId="{A8508B26-FA39-154E-958B-65D6A2A59942}" sibTransId="{04E5FA4B-2BAC-D64E-901E-25E65A4839A7}"/>
    <dgm:cxn modelId="{11632D5A-6F36-A544-93A9-0A3206B9F8B3}" srcId="{93C1E28B-1D65-9545-BB53-F86BFF4D22BA}" destId="{9769DC0F-AC60-E442-AE77-E07FBC278407}" srcOrd="1" destOrd="0" parTransId="{97EE7E3D-BA06-4F4D-84E3-EFC34FCC6B90}" sibTransId="{36820735-975E-5041-B035-7291E505C506}"/>
    <dgm:cxn modelId="{68EB8CBB-2777-664E-88E4-EB41ABCB810C}" type="presOf" srcId="{36D77207-DFF9-7349-AE97-83EE5EE26367}" destId="{7C164063-2F29-D649-81BC-EA4C3E467BA1}" srcOrd="0" destOrd="0" presId="urn:microsoft.com/office/officeart/2005/8/layout/hierarchy1"/>
    <dgm:cxn modelId="{8CA5300B-9B89-084F-8808-4BD7A1A5BAC2}" srcId="{93C1E28B-1D65-9545-BB53-F86BFF4D22BA}" destId="{4F2192F4-99D2-6E45-8B66-BB397516BB89}" srcOrd="3" destOrd="0" parTransId="{BB7F34E4-9BE0-A846-836B-B5755C9A936E}" sibTransId="{81BBF052-9631-3846-A5EF-069EBF0349C4}"/>
    <dgm:cxn modelId="{73723156-F770-7644-99C5-6CFEDBA746C5}" type="presOf" srcId="{62CCDFF1-685C-6C4C-8347-8E40DCCBFEB6}" destId="{A1BFA9AB-6F53-E749-89B1-35F4EC22586F}" srcOrd="0" destOrd="0" presId="urn:microsoft.com/office/officeart/2005/8/layout/hierarchy1"/>
    <dgm:cxn modelId="{CA0C5ED5-0946-9649-841A-F4F461F12D2E}" type="presOf" srcId="{97EE7E3D-BA06-4F4D-84E3-EFC34FCC6B90}" destId="{B8256D13-7A37-A349-80C2-2F29C82F62E7}" srcOrd="0" destOrd="0" presId="urn:microsoft.com/office/officeart/2005/8/layout/hierarchy1"/>
    <dgm:cxn modelId="{352D2906-D461-B944-96EB-09A83B4F0FDC}" srcId="{1B84586F-7E14-E042-9A2E-E2A745FC93B7}" destId="{65895DE2-C471-4C40-81EB-1DCA4F6B6F27}" srcOrd="3" destOrd="0" parTransId="{A02F9DBC-3747-494C-8653-37FAA20CC9BE}" sibTransId="{C1DBAAA7-4BFB-754E-9466-0F1C867E4FBB}"/>
    <dgm:cxn modelId="{C3F7F6DF-9263-CB47-BB57-779B8D5907E2}" type="presOf" srcId="{9769DC0F-AC60-E442-AE77-E07FBC278407}" destId="{66D630E7-F405-B747-8ED3-9B976626D70E}" srcOrd="0" destOrd="0" presId="urn:microsoft.com/office/officeart/2005/8/layout/hierarchy1"/>
    <dgm:cxn modelId="{CEE51831-323C-4840-A50C-02BCD865F557}" srcId="{1B84586F-7E14-E042-9A2E-E2A745FC93B7}" destId="{105A77C8-CCD4-C746-BC52-8BC1EDB57730}" srcOrd="1" destOrd="0" parTransId="{680BD907-3FDC-8745-A8DC-E03BDC244F50}" sibTransId="{B89DE207-A800-3649-BFDB-65FD4F8B26B6}"/>
    <dgm:cxn modelId="{99DA2176-F807-DA49-80CD-A8D5BDFEFBBA}" srcId="{1B84586F-7E14-E042-9A2E-E2A745FC93B7}" destId="{0CC974C3-BDEC-C644-8A04-DC3EEFEA563E}" srcOrd="2" destOrd="0" parTransId="{62CCDFF1-685C-6C4C-8347-8E40DCCBFEB6}" sibTransId="{4FC3E153-7E83-DA41-A663-5927FCDD9143}"/>
    <dgm:cxn modelId="{7F44CD7F-8D84-BA4D-9067-BFF53EC460A6}" type="presOf" srcId="{1B84586F-7E14-E042-9A2E-E2A745FC93B7}" destId="{7DA42E65-98EA-C247-99A7-42AD265B2442}" srcOrd="0" destOrd="0" presId="urn:microsoft.com/office/officeart/2005/8/layout/hierarchy1"/>
    <dgm:cxn modelId="{CD82038A-D9A7-FB4E-BB97-4E56D93536A5}" type="presOf" srcId="{105A77C8-CCD4-C746-BC52-8BC1EDB57730}" destId="{FB6EE1D3-784C-8840-98D3-0940F17343C5}" srcOrd="0" destOrd="0" presId="urn:microsoft.com/office/officeart/2005/8/layout/hierarchy1"/>
    <dgm:cxn modelId="{7E7A17BA-BF66-5B45-AD72-8B2ED3FAAE00}" type="presParOf" srcId="{8DC78C61-5067-DF49-9777-BF069FCC8077}" destId="{DD7E402B-CE68-A043-B673-4F2017C3394B}" srcOrd="0" destOrd="0" presId="urn:microsoft.com/office/officeart/2005/8/layout/hierarchy1"/>
    <dgm:cxn modelId="{F3338538-33D5-4548-B5EA-AF2FEBAF0BE8}" type="presParOf" srcId="{DD7E402B-CE68-A043-B673-4F2017C3394B}" destId="{4ADD8B0F-8965-DC4B-B26C-B2FCE350E888}" srcOrd="0" destOrd="0" presId="urn:microsoft.com/office/officeart/2005/8/layout/hierarchy1"/>
    <dgm:cxn modelId="{E1D7164B-1982-8842-A54A-0D1429BFAF62}" type="presParOf" srcId="{4ADD8B0F-8965-DC4B-B26C-B2FCE350E888}" destId="{F27745A8-BF88-0043-99A7-B06996BDD222}" srcOrd="0" destOrd="0" presId="urn:microsoft.com/office/officeart/2005/8/layout/hierarchy1"/>
    <dgm:cxn modelId="{F382F260-6AE3-8347-9318-826A7254D240}" type="presParOf" srcId="{4ADD8B0F-8965-DC4B-B26C-B2FCE350E888}" destId="{F9100C74-8ADD-D84E-9465-DDF002D79A62}" srcOrd="1" destOrd="0" presId="urn:microsoft.com/office/officeart/2005/8/layout/hierarchy1"/>
    <dgm:cxn modelId="{5603357D-65D8-7C47-B1E4-A8F8623900CB}" type="presParOf" srcId="{DD7E402B-CE68-A043-B673-4F2017C3394B}" destId="{6D626541-96B4-8A40-A073-302E0519B203}" srcOrd="1" destOrd="0" presId="urn:microsoft.com/office/officeart/2005/8/layout/hierarchy1"/>
    <dgm:cxn modelId="{EBF75B95-8472-D042-882A-D7A19D966AEC}" type="presParOf" srcId="{6D626541-96B4-8A40-A073-302E0519B203}" destId="{4B4EF0F3-0C90-E44C-B314-4089198D8C27}" srcOrd="0" destOrd="0" presId="urn:microsoft.com/office/officeart/2005/8/layout/hierarchy1"/>
    <dgm:cxn modelId="{D1322AF6-8B36-F348-B23B-960383562AC8}" type="presParOf" srcId="{6D626541-96B4-8A40-A073-302E0519B203}" destId="{0477ECAF-F8E8-B44B-8945-77E483E83CDA}" srcOrd="1" destOrd="0" presId="urn:microsoft.com/office/officeart/2005/8/layout/hierarchy1"/>
    <dgm:cxn modelId="{377581AE-486C-274B-B951-241528054FD1}" type="presParOf" srcId="{0477ECAF-F8E8-B44B-8945-77E483E83CDA}" destId="{B05C6562-488F-9149-BCFF-E25A0B65F4E5}" srcOrd="0" destOrd="0" presId="urn:microsoft.com/office/officeart/2005/8/layout/hierarchy1"/>
    <dgm:cxn modelId="{86D54DC1-621D-CB4B-B342-F6A616612FAA}" type="presParOf" srcId="{B05C6562-488F-9149-BCFF-E25A0B65F4E5}" destId="{4BEBE218-1C0A-9B48-8E03-1F049172BD2F}" srcOrd="0" destOrd="0" presId="urn:microsoft.com/office/officeart/2005/8/layout/hierarchy1"/>
    <dgm:cxn modelId="{76813300-FEDC-CE48-8CF1-64EB97E5FBF4}" type="presParOf" srcId="{B05C6562-488F-9149-BCFF-E25A0B65F4E5}" destId="{7DA42E65-98EA-C247-99A7-42AD265B2442}" srcOrd="1" destOrd="0" presId="urn:microsoft.com/office/officeart/2005/8/layout/hierarchy1"/>
    <dgm:cxn modelId="{D06D06DF-9BBC-9E46-816D-A69174AFBC3B}" type="presParOf" srcId="{0477ECAF-F8E8-B44B-8945-77E483E83CDA}" destId="{259C6525-C98B-AC40-A8A6-3CB93F97C45A}" srcOrd="1" destOrd="0" presId="urn:microsoft.com/office/officeart/2005/8/layout/hierarchy1"/>
    <dgm:cxn modelId="{064D2FDD-C26F-894D-9518-AF9E0FDABEF7}" type="presParOf" srcId="{259C6525-C98B-AC40-A8A6-3CB93F97C45A}" destId="{7C164063-2F29-D649-81BC-EA4C3E467BA1}" srcOrd="0" destOrd="0" presId="urn:microsoft.com/office/officeart/2005/8/layout/hierarchy1"/>
    <dgm:cxn modelId="{0CD2899E-8926-6545-BAF2-E7BE6BD0998A}" type="presParOf" srcId="{259C6525-C98B-AC40-A8A6-3CB93F97C45A}" destId="{136B571B-A3EB-ED4C-A801-F37DD8A68C2D}" srcOrd="1" destOrd="0" presId="urn:microsoft.com/office/officeart/2005/8/layout/hierarchy1"/>
    <dgm:cxn modelId="{D1247CCD-F7B6-0741-AD1C-F8E1EFF6A811}" type="presParOf" srcId="{136B571B-A3EB-ED4C-A801-F37DD8A68C2D}" destId="{AB5DFBCB-8106-C344-82BB-7D3E4584C446}" srcOrd="0" destOrd="0" presId="urn:microsoft.com/office/officeart/2005/8/layout/hierarchy1"/>
    <dgm:cxn modelId="{9E50FD80-7E4A-4346-B2A3-C48B530CE86B}" type="presParOf" srcId="{AB5DFBCB-8106-C344-82BB-7D3E4584C446}" destId="{CA0F83E1-61A0-B849-B7E9-B86E69C88320}" srcOrd="0" destOrd="0" presId="urn:microsoft.com/office/officeart/2005/8/layout/hierarchy1"/>
    <dgm:cxn modelId="{51FCDE61-A934-EE47-AA12-C4CAA06B10D5}" type="presParOf" srcId="{AB5DFBCB-8106-C344-82BB-7D3E4584C446}" destId="{0153F9A8-F0F6-8249-8539-7B2AEF80D257}" srcOrd="1" destOrd="0" presId="urn:microsoft.com/office/officeart/2005/8/layout/hierarchy1"/>
    <dgm:cxn modelId="{6F642CB5-326E-A544-BC15-BCC44B2ADE57}" type="presParOf" srcId="{136B571B-A3EB-ED4C-A801-F37DD8A68C2D}" destId="{838CF71E-04B5-7C40-B8B5-55D1D31EB53B}" srcOrd="1" destOrd="0" presId="urn:microsoft.com/office/officeart/2005/8/layout/hierarchy1"/>
    <dgm:cxn modelId="{638A20BD-2A47-8144-BE0F-0C188ED57D20}" type="presParOf" srcId="{259C6525-C98B-AC40-A8A6-3CB93F97C45A}" destId="{13F05386-843D-2C4B-9572-3B6797E78ADF}" srcOrd="2" destOrd="0" presId="urn:microsoft.com/office/officeart/2005/8/layout/hierarchy1"/>
    <dgm:cxn modelId="{BA33A509-C617-2748-A6AB-8AF85D419896}" type="presParOf" srcId="{259C6525-C98B-AC40-A8A6-3CB93F97C45A}" destId="{5ED17BE7-7975-4448-A3CD-6CBCD3E42458}" srcOrd="3" destOrd="0" presId="urn:microsoft.com/office/officeart/2005/8/layout/hierarchy1"/>
    <dgm:cxn modelId="{860F1185-2337-3446-808A-169F9D25DF85}" type="presParOf" srcId="{5ED17BE7-7975-4448-A3CD-6CBCD3E42458}" destId="{9152DBBB-D57B-884E-BC2A-1DF82A9C56B2}" srcOrd="0" destOrd="0" presId="urn:microsoft.com/office/officeart/2005/8/layout/hierarchy1"/>
    <dgm:cxn modelId="{34CD6BBE-B748-3044-A564-37A5084AA4CA}" type="presParOf" srcId="{9152DBBB-D57B-884E-BC2A-1DF82A9C56B2}" destId="{A2C962AA-22D2-484B-B825-A2262953C259}" srcOrd="0" destOrd="0" presId="urn:microsoft.com/office/officeart/2005/8/layout/hierarchy1"/>
    <dgm:cxn modelId="{79BE5F03-10E4-474D-8047-EB2FBFE4BA4E}" type="presParOf" srcId="{9152DBBB-D57B-884E-BC2A-1DF82A9C56B2}" destId="{FB6EE1D3-784C-8840-98D3-0940F17343C5}" srcOrd="1" destOrd="0" presId="urn:microsoft.com/office/officeart/2005/8/layout/hierarchy1"/>
    <dgm:cxn modelId="{B8192310-8915-DD43-ABE8-1245B07897F4}" type="presParOf" srcId="{5ED17BE7-7975-4448-A3CD-6CBCD3E42458}" destId="{6856F1F1-B710-2944-8BAF-A84D6A8D444D}" srcOrd="1" destOrd="0" presId="urn:microsoft.com/office/officeart/2005/8/layout/hierarchy1"/>
    <dgm:cxn modelId="{5A8F04E9-E446-2E4E-843C-BA7B56A4153F}" type="presParOf" srcId="{259C6525-C98B-AC40-A8A6-3CB93F97C45A}" destId="{A1BFA9AB-6F53-E749-89B1-35F4EC22586F}" srcOrd="4" destOrd="0" presId="urn:microsoft.com/office/officeart/2005/8/layout/hierarchy1"/>
    <dgm:cxn modelId="{96B2D838-C217-A94F-B06A-270A28A813DB}" type="presParOf" srcId="{259C6525-C98B-AC40-A8A6-3CB93F97C45A}" destId="{1EC3593B-2BE2-9946-934C-7785D3FCE682}" srcOrd="5" destOrd="0" presId="urn:microsoft.com/office/officeart/2005/8/layout/hierarchy1"/>
    <dgm:cxn modelId="{9F3D1E1F-FBED-8046-9F3A-5BAA5CC8DD2F}" type="presParOf" srcId="{1EC3593B-2BE2-9946-934C-7785D3FCE682}" destId="{16A403F5-8006-7246-AC69-1FDCF41146E8}" srcOrd="0" destOrd="0" presId="urn:microsoft.com/office/officeart/2005/8/layout/hierarchy1"/>
    <dgm:cxn modelId="{1EDF2A25-6418-674D-99A9-09C176C4A082}" type="presParOf" srcId="{16A403F5-8006-7246-AC69-1FDCF41146E8}" destId="{A990B1F9-1A9A-F440-BF6E-B4B1E294B017}" srcOrd="0" destOrd="0" presId="urn:microsoft.com/office/officeart/2005/8/layout/hierarchy1"/>
    <dgm:cxn modelId="{6E831E4E-65CB-3C4B-B8D8-9100ED372E81}" type="presParOf" srcId="{16A403F5-8006-7246-AC69-1FDCF41146E8}" destId="{EE5CFCB3-5B9F-B041-9DDC-0F670A87EC7E}" srcOrd="1" destOrd="0" presId="urn:microsoft.com/office/officeart/2005/8/layout/hierarchy1"/>
    <dgm:cxn modelId="{2E840D9D-6D13-A94B-8BE9-42D0923BCB5A}" type="presParOf" srcId="{1EC3593B-2BE2-9946-934C-7785D3FCE682}" destId="{C970BAA6-74FE-B949-9AAF-BF290F5E3F01}" srcOrd="1" destOrd="0" presId="urn:microsoft.com/office/officeart/2005/8/layout/hierarchy1"/>
    <dgm:cxn modelId="{8DF0248E-CFB1-AF4B-B112-01F4C86DD01B}" type="presParOf" srcId="{259C6525-C98B-AC40-A8A6-3CB93F97C45A}" destId="{DC0F1CB7-C0D8-5F40-ADFA-DDEB4AE02009}" srcOrd="6" destOrd="0" presId="urn:microsoft.com/office/officeart/2005/8/layout/hierarchy1"/>
    <dgm:cxn modelId="{03624009-59CC-BD4C-B0F9-7F89D0625E52}" type="presParOf" srcId="{259C6525-C98B-AC40-A8A6-3CB93F97C45A}" destId="{B16F612E-4CC9-6C44-BCD0-4867FC4979C5}" srcOrd="7" destOrd="0" presId="urn:microsoft.com/office/officeart/2005/8/layout/hierarchy1"/>
    <dgm:cxn modelId="{00ACCD76-E5F7-504B-819A-E4B56F11B1BA}" type="presParOf" srcId="{B16F612E-4CC9-6C44-BCD0-4867FC4979C5}" destId="{8E5C84E1-2523-D643-A75E-0782A2DF49AF}" srcOrd="0" destOrd="0" presId="urn:microsoft.com/office/officeart/2005/8/layout/hierarchy1"/>
    <dgm:cxn modelId="{E7130AB4-091F-0A40-9EC9-32DF5DFFD8A3}" type="presParOf" srcId="{8E5C84E1-2523-D643-A75E-0782A2DF49AF}" destId="{660AD66E-09F9-5845-A778-D67BC51FA49E}" srcOrd="0" destOrd="0" presId="urn:microsoft.com/office/officeart/2005/8/layout/hierarchy1"/>
    <dgm:cxn modelId="{0BC70B3F-9834-CB41-83C5-2C23EF4D54A3}" type="presParOf" srcId="{8E5C84E1-2523-D643-A75E-0782A2DF49AF}" destId="{DB67C513-E62D-3A49-B3CA-DB3EE8E73155}" srcOrd="1" destOrd="0" presId="urn:microsoft.com/office/officeart/2005/8/layout/hierarchy1"/>
    <dgm:cxn modelId="{2170CA01-E2DF-974D-A77A-6557800A9346}" type="presParOf" srcId="{B16F612E-4CC9-6C44-BCD0-4867FC4979C5}" destId="{A87153DD-184D-FD4D-882C-92248AA90505}" srcOrd="1" destOrd="0" presId="urn:microsoft.com/office/officeart/2005/8/layout/hierarchy1"/>
    <dgm:cxn modelId="{190CAFFA-6A35-0D46-B289-5627780F5D25}" type="presParOf" srcId="{6D626541-96B4-8A40-A073-302E0519B203}" destId="{B8256D13-7A37-A349-80C2-2F29C82F62E7}" srcOrd="2" destOrd="0" presId="urn:microsoft.com/office/officeart/2005/8/layout/hierarchy1"/>
    <dgm:cxn modelId="{68A79D11-69D4-1840-BF5B-386FFB0824B5}" type="presParOf" srcId="{6D626541-96B4-8A40-A073-302E0519B203}" destId="{6022DE7A-5271-CC4F-8794-4F2C0956EBA0}" srcOrd="3" destOrd="0" presId="urn:microsoft.com/office/officeart/2005/8/layout/hierarchy1"/>
    <dgm:cxn modelId="{3817968F-7EEC-A849-9FA5-3B39DA951398}" type="presParOf" srcId="{6022DE7A-5271-CC4F-8794-4F2C0956EBA0}" destId="{77782E97-C4AB-CC43-B7FE-B9E07A364B9C}" srcOrd="0" destOrd="0" presId="urn:microsoft.com/office/officeart/2005/8/layout/hierarchy1"/>
    <dgm:cxn modelId="{4DFFDCC6-BD05-A849-8DB9-49E7E0D2F0E9}" type="presParOf" srcId="{77782E97-C4AB-CC43-B7FE-B9E07A364B9C}" destId="{4FCFFA1E-C0F4-2A41-9084-6B681CC5DAC1}" srcOrd="0" destOrd="0" presId="urn:microsoft.com/office/officeart/2005/8/layout/hierarchy1"/>
    <dgm:cxn modelId="{F9A251D2-8F8B-F242-973A-772EDFE21656}" type="presParOf" srcId="{77782E97-C4AB-CC43-B7FE-B9E07A364B9C}" destId="{66D630E7-F405-B747-8ED3-9B976626D70E}" srcOrd="1" destOrd="0" presId="urn:microsoft.com/office/officeart/2005/8/layout/hierarchy1"/>
    <dgm:cxn modelId="{44E0D415-8DBF-C441-95F7-503305D545FB}" type="presParOf" srcId="{6022DE7A-5271-CC4F-8794-4F2C0956EBA0}" destId="{9F5FC343-172C-6C43-98AD-867394432A33}" srcOrd="1" destOrd="0" presId="urn:microsoft.com/office/officeart/2005/8/layout/hierarchy1"/>
    <dgm:cxn modelId="{363CF6C6-62E3-3A4F-A720-B9EC3F5BDA10}" type="presParOf" srcId="{6D626541-96B4-8A40-A073-302E0519B203}" destId="{B9E399C1-7A76-8E47-92EE-AD574EB97B46}" srcOrd="4" destOrd="0" presId="urn:microsoft.com/office/officeart/2005/8/layout/hierarchy1"/>
    <dgm:cxn modelId="{746F12DB-8CEC-F842-BAFB-68C03F82B6D3}" type="presParOf" srcId="{6D626541-96B4-8A40-A073-302E0519B203}" destId="{7773ADB6-3C72-FE43-A9D7-2DEDE9E0730E}" srcOrd="5" destOrd="0" presId="urn:microsoft.com/office/officeart/2005/8/layout/hierarchy1"/>
    <dgm:cxn modelId="{3F688D0B-BBF5-AE4E-84FE-689FDA2CA636}" type="presParOf" srcId="{7773ADB6-3C72-FE43-A9D7-2DEDE9E0730E}" destId="{99D57433-27AC-BD45-83B4-7A717F203294}" srcOrd="0" destOrd="0" presId="urn:microsoft.com/office/officeart/2005/8/layout/hierarchy1"/>
    <dgm:cxn modelId="{1974E63C-51D0-6D41-BA26-E3CE6DCBAF8D}" type="presParOf" srcId="{99D57433-27AC-BD45-83B4-7A717F203294}" destId="{C7C6AF95-67E1-4943-A6F5-7B551B33EF3E}" srcOrd="0" destOrd="0" presId="urn:microsoft.com/office/officeart/2005/8/layout/hierarchy1"/>
    <dgm:cxn modelId="{2D74B423-22F3-C240-BE0D-DBEEEEACE452}" type="presParOf" srcId="{99D57433-27AC-BD45-83B4-7A717F203294}" destId="{575B8556-16D0-7A47-B770-826892857E01}" srcOrd="1" destOrd="0" presId="urn:microsoft.com/office/officeart/2005/8/layout/hierarchy1"/>
    <dgm:cxn modelId="{E277AFC2-2CF8-9A44-9BA0-EE4C6EC8618C}" type="presParOf" srcId="{7773ADB6-3C72-FE43-A9D7-2DEDE9E0730E}" destId="{C186E8C8-B849-A14E-A9F1-6B540986A349}" srcOrd="1" destOrd="0" presId="urn:microsoft.com/office/officeart/2005/8/layout/hierarchy1"/>
    <dgm:cxn modelId="{58D2A830-C0D8-5A46-A667-E0CA9823853A}" type="presParOf" srcId="{6D626541-96B4-8A40-A073-302E0519B203}" destId="{42CF9CA3-4B4A-6144-94D0-09F4341D80C5}" srcOrd="6" destOrd="0" presId="urn:microsoft.com/office/officeart/2005/8/layout/hierarchy1"/>
    <dgm:cxn modelId="{3332348B-E8BD-8448-AC32-893F996DCD2A}" type="presParOf" srcId="{6D626541-96B4-8A40-A073-302E0519B203}" destId="{F3EEDB7D-E355-E545-BD7D-D2DBDEF8EEDC}" srcOrd="7" destOrd="0" presId="urn:microsoft.com/office/officeart/2005/8/layout/hierarchy1"/>
    <dgm:cxn modelId="{7D2E576A-4624-3246-8980-33204A2176E6}" type="presParOf" srcId="{F3EEDB7D-E355-E545-BD7D-D2DBDEF8EEDC}" destId="{B6D6F1C6-B001-3641-8F6A-C3D1D1024A9F}" srcOrd="0" destOrd="0" presId="urn:microsoft.com/office/officeart/2005/8/layout/hierarchy1"/>
    <dgm:cxn modelId="{A75BFDF9-DFA2-0B43-9F3E-FF8E371BAC25}" type="presParOf" srcId="{B6D6F1C6-B001-3641-8F6A-C3D1D1024A9F}" destId="{F24F238E-4FB3-BE49-B927-AE7616F7F95D}" srcOrd="0" destOrd="0" presId="urn:microsoft.com/office/officeart/2005/8/layout/hierarchy1"/>
    <dgm:cxn modelId="{070AA5E7-E9A0-F64C-A19D-0A537D04B4A9}" type="presParOf" srcId="{B6D6F1C6-B001-3641-8F6A-C3D1D1024A9F}" destId="{A836DA8E-CD9B-6148-865F-ABEDBE661344}" srcOrd="1" destOrd="0" presId="urn:microsoft.com/office/officeart/2005/8/layout/hierarchy1"/>
    <dgm:cxn modelId="{83F748F2-5F7D-B44F-B5EC-62D0A1A52053}" type="presParOf" srcId="{F3EEDB7D-E355-E545-BD7D-D2DBDEF8EEDC}" destId="{091064FA-9EB6-A94E-8279-3B7CE6B3C02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F9CA3-4B4A-6144-94D0-09F4341D80C5}">
      <dsp:nvSpPr>
        <dsp:cNvPr id="0" name=""/>
        <dsp:cNvSpPr/>
      </dsp:nvSpPr>
      <dsp:spPr>
        <a:xfrm>
          <a:off x="6626676" y="1035031"/>
          <a:ext cx="2914382" cy="462326"/>
        </a:xfrm>
        <a:custGeom>
          <a:avLst/>
          <a:gdLst/>
          <a:ahLst/>
          <a:cxnLst/>
          <a:rect l="0" t="0" r="0" b="0"/>
          <a:pathLst>
            <a:path>
              <a:moveTo>
                <a:pt x="0" y="0"/>
              </a:moveTo>
              <a:lnTo>
                <a:pt x="0" y="315062"/>
              </a:lnTo>
              <a:lnTo>
                <a:pt x="2914382" y="315062"/>
              </a:lnTo>
              <a:lnTo>
                <a:pt x="2914382" y="462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E399C1-7A76-8E47-92EE-AD574EB97B46}">
      <dsp:nvSpPr>
        <dsp:cNvPr id="0" name=""/>
        <dsp:cNvSpPr/>
      </dsp:nvSpPr>
      <dsp:spPr>
        <a:xfrm>
          <a:off x="6626676" y="1035031"/>
          <a:ext cx="971460" cy="462326"/>
        </a:xfrm>
        <a:custGeom>
          <a:avLst/>
          <a:gdLst/>
          <a:ahLst/>
          <a:cxnLst/>
          <a:rect l="0" t="0" r="0" b="0"/>
          <a:pathLst>
            <a:path>
              <a:moveTo>
                <a:pt x="0" y="0"/>
              </a:moveTo>
              <a:lnTo>
                <a:pt x="0" y="315062"/>
              </a:lnTo>
              <a:lnTo>
                <a:pt x="971460" y="315062"/>
              </a:lnTo>
              <a:lnTo>
                <a:pt x="971460" y="462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256D13-7A37-A349-80C2-2F29C82F62E7}">
      <dsp:nvSpPr>
        <dsp:cNvPr id="0" name=""/>
        <dsp:cNvSpPr/>
      </dsp:nvSpPr>
      <dsp:spPr>
        <a:xfrm>
          <a:off x="5655215" y="1035031"/>
          <a:ext cx="971460" cy="462326"/>
        </a:xfrm>
        <a:custGeom>
          <a:avLst/>
          <a:gdLst/>
          <a:ahLst/>
          <a:cxnLst/>
          <a:rect l="0" t="0" r="0" b="0"/>
          <a:pathLst>
            <a:path>
              <a:moveTo>
                <a:pt x="971460" y="0"/>
              </a:moveTo>
              <a:lnTo>
                <a:pt x="971460" y="315062"/>
              </a:lnTo>
              <a:lnTo>
                <a:pt x="0" y="315062"/>
              </a:lnTo>
              <a:lnTo>
                <a:pt x="0" y="462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F1CB7-C0D8-5F40-ADFA-DDEB4AE02009}">
      <dsp:nvSpPr>
        <dsp:cNvPr id="0" name=""/>
        <dsp:cNvSpPr/>
      </dsp:nvSpPr>
      <dsp:spPr>
        <a:xfrm>
          <a:off x="3712294" y="2506794"/>
          <a:ext cx="2914382" cy="462326"/>
        </a:xfrm>
        <a:custGeom>
          <a:avLst/>
          <a:gdLst/>
          <a:ahLst/>
          <a:cxnLst/>
          <a:rect l="0" t="0" r="0" b="0"/>
          <a:pathLst>
            <a:path>
              <a:moveTo>
                <a:pt x="0" y="0"/>
              </a:moveTo>
              <a:lnTo>
                <a:pt x="0" y="315062"/>
              </a:lnTo>
              <a:lnTo>
                <a:pt x="2914382" y="315062"/>
              </a:lnTo>
              <a:lnTo>
                <a:pt x="2914382" y="462326"/>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A1BFA9AB-6F53-E749-89B1-35F4EC22586F}">
      <dsp:nvSpPr>
        <dsp:cNvPr id="0" name=""/>
        <dsp:cNvSpPr/>
      </dsp:nvSpPr>
      <dsp:spPr>
        <a:xfrm>
          <a:off x="3712294" y="2506794"/>
          <a:ext cx="971460" cy="462326"/>
        </a:xfrm>
        <a:custGeom>
          <a:avLst/>
          <a:gdLst/>
          <a:ahLst/>
          <a:cxnLst/>
          <a:rect l="0" t="0" r="0" b="0"/>
          <a:pathLst>
            <a:path>
              <a:moveTo>
                <a:pt x="0" y="0"/>
              </a:moveTo>
              <a:lnTo>
                <a:pt x="0" y="315062"/>
              </a:lnTo>
              <a:lnTo>
                <a:pt x="971460" y="315062"/>
              </a:lnTo>
              <a:lnTo>
                <a:pt x="971460" y="462326"/>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13F05386-843D-2C4B-9572-3B6797E78ADF}">
      <dsp:nvSpPr>
        <dsp:cNvPr id="0" name=""/>
        <dsp:cNvSpPr/>
      </dsp:nvSpPr>
      <dsp:spPr>
        <a:xfrm>
          <a:off x="2740833" y="2506794"/>
          <a:ext cx="971460" cy="462326"/>
        </a:xfrm>
        <a:custGeom>
          <a:avLst/>
          <a:gdLst/>
          <a:ahLst/>
          <a:cxnLst/>
          <a:rect l="0" t="0" r="0" b="0"/>
          <a:pathLst>
            <a:path>
              <a:moveTo>
                <a:pt x="971460" y="0"/>
              </a:moveTo>
              <a:lnTo>
                <a:pt x="971460" y="315062"/>
              </a:lnTo>
              <a:lnTo>
                <a:pt x="0" y="315062"/>
              </a:lnTo>
              <a:lnTo>
                <a:pt x="0" y="462326"/>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7C164063-2F29-D649-81BC-EA4C3E467BA1}">
      <dsp:nvSpPr>
        <dsp:cNvPr id="0" name=""/>
        <dsp:cNvSpPr/>
      </dsp:nvSpPr>
      <dsp:spPr>
        <a:xfrm>
          <a:off x="797912" y="2506794"/>
          <a:ext cx="2914382" cy="462326"/>
        </a:xfrm>
        <a:custGeom>
          <a:avLst/>
          <a:gdLst/>
          <a:ahLst/>
          <a:cxnLst/>
          <a:rect l="0" t="0" r="0" b="0"/>
          <a:pathLst>
            <a:path>
              <a:moveTo>
                <a:pt x="2914382" y="0"/>
              </a:moveTo>
              <a:lnTo>
                <a:pt x="2914382" y="315062"/>
              </a:lnTo>
              <a:lnTo>
                <a:pt x="0" y="315062"/>
              </a:lnTo>
              <a:lnTo>
                <a:pt x="0" y="462326"/>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4EF0F3-0C90-E44C-B314-4089198D8C27}">
      <dsp:nvSpPr>
        <dsp:cNvPr id="0" name=""/>
        <dsp:cNvSpPr/>
      </dsp:nvSpPr>
      <dsp:spPr>
        <a:xfrm>
          <a:off x="3712294" y="1035031"/>
          <a:ext cx="2914382" cy="462326"/>
        </a:xfrm>
        <a:custGeom>
          <a:avLst/>
          <a:gdLst/>
          <a:ahLst/>
          <a:cxnLst/>
          <a:rect l="0" t="0" r="0" b="0"/>
          <a:pathLst>
            <a:path>
              <a:moveTo>
                <a:pt x="2914382" y="0"/>
              </a:moveTo>
              <a:lnTo>
                <a:pt x="2914382" y="315062"/>
              </a:lnTo>
              <a:lnTo>
                <a:pt x="0" y="315062"/>
              </a:lnTo>
              <a:lnTo>
                <a:pt x="0" y="462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7745A8-BF88-0043-99A7-B06996BDD222}">
      <dsp:nvSpPr>
        <dsp:cNvPr id="0" name=""/>
        <dsp:cNvSpPr/>
      </dsp:nvSpPr>
      <dsp:spPr>
        <a:xfrm>
          <a:off x="5831844" y="25595"/>
          <a:ext cx="1589662" cy="1009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00C74-8ADD-D84E-9465-DDF002D79A62}">
      <dsp:nvSpPr>
        <dsp:cNvPr id="0" name=""/>
        <dsp:cNvSpPr/>
      </dsp:nvSpPr>
      <dsp:spPr>
        <a:xfrm>
          <a:off x="6008474" y="193392"/>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OpenLMIS </a:t>
          </a:r>
        </a:p>
      </dsp:txBody>
      <dsp:txXfrm>
        <a:off x="6038039" y="222957"/>
        <a:ext cx="1530532" cy="950305"/>
      </dsp:txXfrm>
    </dsp:sp>
    <dsp:sp modelId="{4BEBE218-1C0A-9B48-8E03-1F049172BD2F}">
      <dsp:nvSpPr>
        <dsp:cNvPr id="0" name=""/>
        <dsp:cNvSpPr/>
      </dsp:nvSpPr>
      <dsp:spPr>
        <a:xfrm>
          <a:off x="2917462" y="1497358"/>
          <a:ext cx="1589662" cy="100943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42E65-98EA-C247-99A7-42AD265B2442}">
      <dsp:nvSpPr>
        <dsp:cNvPr id="0" name=""/>
        <dsp:cNvSpPr/>
      </dsp:nvSpPr>
      <dsp:spPr>
        <a:xfrm>
          <a:off x="3094092" y="1665155"/>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Licensing &amp; Customer Support Fees</a:t>
          </a:r>
        </a:p>
      </dsp:txBody>
      <dsp:txXfrm>
        <a:off x="3123657" y="1694720"/>
        <a:ext cx="1530532" cy="950305"/>
      </dsp:txXfrm>
    </dsp:sp>
    <dsp:sp modelId="{CA0F83E1-61A0-B849-B7E9-B86E69C88320}">
      <dsp:nvSpPr>
        <dsp:cNvPr id="0" name=""/>
        <dsp:cNvSpPr/>
      </dsp:nvSpPr>
      <dsp:spPr>
        <a:xfrm>
          <a:off x="3080" y="2969121"/>
          <a:ext cx="1589662" cy="100943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3F9A8-F0F6-8249-8539-7B2AEF80D257}">
      <dsp:nvSpPr>
        <dsp:cNvPr id="0" name=""/>
        <dsp:cNvSpPr/>
      </dsp:nvSpPr>
      <dsp:spPr>
        <a:xfrm>
          <a:off x="179709" y="3136918"/>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Direct Sales </a:t>
          </a:r>
        </a:p>
        <a:p>
          <a:pPr lvl="0" algn="ctr" defTabSz="533400">
            <a:lnSpc>
              <a:spcPct val="90000"/>
            </a:lnSpc>
            <a:spcBef>
              <a:spcPct val="0"/>
            </a:spcBef>
            <a:spcAft>
              <a:spcPct val="35000"/>
            </a:spcAft>
          </a:pPr>
          <a:r>
            <a:rPr lang="en-US" sz="1200" kern="1200" dirty="0"/>
            <a:t>(Private Health)</a:t>
          </a:r>
        </a:p>
      </dsp:txBody>
      <dsp:txXfrm>
        <a:off x="209274" y="3166483"/>
        <a:ext cx="1530532" cy="950305"/>
      </dsp:txXfrm>
    </dsp:sp>
    <dsp:sp modelId="{A2C962AA-22D2-484B-B825-A2262953C259}">
      <dsp:nvSpPr>
        <dsp:cNvPr id="0" name=""/>
        <dsp:cNvSpPr/>
      </dsp:nvSpPr>
      <dsp:spPr>
        <a:xfrm>
          <a:off x="1946002" y="2969121"/>
          <a:ext cx="1589662" cy="100943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EE1D3-784C-8840-98D3-0940F17343C5}">
      <dsp:nvSpPr>
        <dsp:cNvPr id="0" name=""/>
        <dsp:cNvSpPr/>
      </dsp:nvSpPr>
      <dsp:spPr>
        <a:xfrm>
          <a:off x="2122631" y="3136918"/>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Indirect Sales / Channel Partners </a:t>
          </a:r>
        </a:p>
        <a:p>
          <a:pPr lvl="0" algn="ctr" defTabSz="533400">
            <a:lnSpc>
              <a:spcPct val="90000"/>
            </a:lnSpc>
            <a:spcBef>
              <a:spcPct val="0"/>
            </a:spcBef>
            <a:spcAft>
              <a:spcPct val="35000"/>
            </a:spcAft>
          </a:pPr>
          <a:r>
            <a:rPr lang="en-US" sz="1200" kern="1200" dirty="0"/>
            <a:t>(Private Health)</a:t>
          </a:r>
        </a:p>
      </dsp:txBody>
      <dsp:txXfrm>
        <a:off x="2152196" y="3166483"/>
        <a:ext cx="1530532" cy="950305"/>
      </dsp:txXfrm>
    </dsp:sp>
    <dsp:sp modelId="{A990B1F9-1A9A-F440-BF6E-B4B1E294B017}">
      <dsp:nvSpPr>
        <dsp:cNvPr id="0" name=""/>
        <dsp:cNvSpPr/>
      </dsp:nvSpPr>
      <dsp:spPr>
        <a:xfrm>
          <a:off x="3888923" y="2969121"/>
          <a:ext cx="1589662" cy="100943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CFCB3-5B9F-B041-9DDC-0F670A87EC7E}">
      <dsp:nvSpPr>
        <dsp:cNvPr id="0" name=""/>
        <dsp:cNvSpPr/>
      </dsp:nvSpPr>
      <dsp:spPr>
        <a:xfrm>
          <a:off x="4065552" y="3136918"/>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Sales </a:t>
          </a:r>
        </a:p>
        <a:p>
          <a:pPr lvl="0" algn="ctr" defTabSz="533400">
            <a:lnSpc>
              <a:spcPct val="90000"/>
            </a:lnSpc>
            <a:spcBef>
              <a:spcPct val="0"/>
            </a:spcBef>
            <a:spcAft>
              <a:spcPct val="35000"/>
            </a:spcAft>
          </a:pPr>
          <a:r>
            <a:rPr lang="en-US" sz="1200" kern="1200"/>
            <a:t>(Public Health)</a:t>
          </a:r>
        </a:p>
      </dsp:txBody>
      <dsp:txXfrm>
        <a:off x="4095117" y="3166483"/>
        <a:ext cx="1530532" cy="950305"/>
      </dsp:txXfrm>
    </dsp:sp>
    <dsp:sp modelId="{660AD66E-09F9-5845-A778-D67BC51FA49E}">
      <dsp:nvSpPr>
        <dsp:cNvPr id="0" name=""/>
        <dsp:cNvSpPr/>
      </dsp:nvSpPr>
      <dsp:spPr>
        <a:xfrm>
          <a:off x="5831844" y="2969121"/>
          <a:ext cx="1589662" cy="100943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67C513-E62D-3A49-B3CA-DB3EE8E73155}">
      <dsp:nvSpPr>
        <dsp:cNvPr id="0" name=""/>
        <dsp:cNvSpPr/>
      </dsp:nvSpPr>
      <dsp:spPr>
        <a:xfrm>
          <a:off x="6008474" y="3136918"/>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Sales </a:t>
          </a:r>
        </a:p>
        <a:p>
          <a:pPr lvl="0" algn="ctr" defTabSz="533400">
            <a:lnSpc>
              <a:spcPct val="90000"/>
            </a:lnSpc>
            <a:spcBef>
              <a:spcPct val="0"/>
            </a:spcBef>
            <a:spcAft>
              <a:spcPct val="35000"/>
            </a:spcAft>
          </a:pPr>
          <a:r>
            <a:rPr lang="en-US" sz="1200" kern="1200"/>
            <a:t>(New Industry Segments)</a:t>
          </a:r>
        </a:p>
      </dsp:txBody>
      <dsp:txXfrm>
        <a:off x="6038039" y="3166483"/>
        <a:ext cx="1530532" cy="950305"/>
      </dsp:txXfrm>
    </dsp:sp>
    <dsp:sp modelId="{4FCFFA1E-C0F4-2A41-9084-6B681CC5DAC1}">
      <dsp:nvSpPr>
        <dsp:cNvPr id="0" name=""/>
        <dsp:cNvSpPr/>
      </dsp:nvSpPr>
      <dsp:spPr>
        <a:xfrm>
          <a:off x="4860384" y="1497358"/>
          <a:ext cx="1589662" cy="1009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630E7-F405-B747-8ED3-9B976626D70E}">
      <dsp:nvSpPr>
        <dsp:cNvPr id="0" name=""/>
        <dsp:cNvSpPr/>
      </dsp:nvSpPr>
      <dsp:spPr>
        <a:xfrm>
          <a:off x="5037013" y="1665155"/>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Training / Certification Consulting Fees</a:t>
          </a:r>
        </a:p>
      </dsp:txBody>
      <dsp:txXfrm>
        <a:off x="5066578" y="1694720"/>
        <a:ext cx="1530532" cy="950305"/>
      </dsp:txXfrm>
    </dsp:sp>
    <dsp:sp modelId="{C7C6AF95-67E1-4943-A6F5-7B551B33EF3E}">
      <dsp:nvSpPr>
        <dsp:cNvPr id="0" name=""/>
        <dsp:cNvSpPr/>
      </dsp:nvSpPr>
      <dsp:spPr>
        <a:xfrm>
          <a:off x="6803305" y="1497358"/>
          <a:ext cx="1589662" cy="1009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B8556-16D0-7A47-B770-826892857E01}">
      <dsp:nvSpPr>
        <dsp:cNvPr id="0" name=""/>
        <dsp:cNvSpPr/>
      </dsp:nvSpPr>
      <dsp:spPr>
        <a:xfrm>
          <a:off x="6979934" y="1665155"/>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Conference Fees</a:t>
          </a:r>
        </a:p>
      </dsp:txBody>
      <dsp:txXfrm>
        <a:off x="7009499" y="1694720"/>
        <a:ext cx="1530532" cy="950305"/>
      </dsp:txXfrm>
    </dsp:sp>
    <dsp:sp modelId="{F24F238E-4FB3-BE49-B927-AE7616F7F95D}">
      <dsp:nvSpPr>
        <dsp:cNvPr id="0" name=""/>
        <dsp:cNvSpPr/>
      </dsp:nvSpPr>
      <dsp:spPr>
        <a:xfrm>
          <a:off x="8746227" y="1497358"/>
          <a:ext cx="1589662" cy="1009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6DA8E-CD9B-6148-865F-ABEDBE661344}">
      <dsp:nvSpPr>
        <dsp:cNvPr id="0" name=""/>
        <dsp:cNvSpPr/>
      </dsp:nvSpPr>
      <dsp:spPr>
        <a:xfrm>
          <a:off x="8922856" y="1665155"/>
          <a:ext cx="1589662" cy="1009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Advertisement Fees</a:t>
          </a:r>
        </a:p>
      </dsp:txBody>
      <dsp:txXfrm>
        <a:off x="8952421" y="1694720"/>
        <a:ext cx="1530532" cy="950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9796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Gotten great traction</a:t>
            </a:r>
          </a:p>
          <a:p>
            <a:pPr marL="171450" indent="-171450">
              <a:buFontTx/>
              <a:buChar char="-"/>
            </a:pPr>
            <a:r>
              <a:rPr lang="en-US" dirty="0"/>
              <a:t>15 SME interviews, focused on global health, private health, health technology, low-middle-income countries, plus 2 investors</a:t>
            </a:r>
            <a:endParaRPr lang="en-US" dirty="0">
              <a:cs typeface="Calibri"/>
            </a:endParaRPr>
          </a:p>
          <a:p>
            <a:pPr marL="171450" indent="-171450">
              <a:buFontTx/>
              <a:buChar char="-"/>
            </a:pPr>
            <a:r>
              <a:rPr lang="en-US" dirty="0"/>
              <a:t>12 customer interviews (6 clinic networks, 5 hospital networks, 1 pharmacy retail network            </a:t>
            </a:r>
          </a:p>
          <a:p>
            <a:pPr marL="171450" indent="-171450">
              <a:buFontTx/>
              <a:buChar char="-"/>
            </a:pPr>
            <a:endParaRPr lang="en-US" dirty="0">
              <a:cs typeface="Calibri" panose="020F0502020204030204"/>
            </a:endParaRPr>
          </a:p>
          <a:p>
            <a:pPr>
              <a:spcBef>
                <a:spcPts val="600"/>
              </a:spcBef>
            </a:pPr>
            <a:r>
              <a:rPr lang="en-US" b="1" dirty="0">
                <a:cs typeface="Calibri"/>
              </a:rPr>
              <a:t>Conclusions:</a:t>
            </a:r>
          </a:p>
          <a:p>
            <a:pPr marL="285750" indent="-285750">
              <a:spcBef>
                <a:spcPts val="600"/>
              </a:spcBef>
              <a:buFont typeface="Arial,Sans-Serif"/>
              <a:buChar char="•"/>
            </a:pPr>
            <a:r>
              <a:rPr lang="en-US" b="1" dirty="0">
                <a:cs typeface="Calibri"/>
              </a:rPr>
              <a:t>Customers are out there and their needs match OpenLMIS features</a:t>
            </a:r>
          </a:p>
          <a:p>
            <a:pPr marL="285750" indent="-285750">
              <a:spcBef>
                <a:spcPts val="600"/>
              </a:spcBef>
              <a:buFont typeface="Arial,Sans-Serif"/>
              <a:buChar char="•"/>
            </a:pPr>
            <a:r>
              <a:rPr lang="en-US" b="1" dirty="0">
                <a:cs typeface="Calibri"/>
              </a:rPr>
              <a:t>Customers have demonstrated interest in OpenLMIS and are willing to pay (something) for it</a:t>
            </a:r>
          </a:p>
          <a:p>
            <a:pPr marL="285750" indent="-285750">
              <a:spcBef>
                <a:spcPts val="600"/>
              </a:spcBef>
              <a:buFont typeface="Arial,Sans-Serif"/>
              <a:buChar char="•"/>
            </a:pPr>
            <a:r>
              <a:rPr lang="en-US" b="1" dirty="0">
                <a:cs typeface="Calibri"/>
              </a:rPr>
              <a:t>OpenLMIS can differentiate itself from competition as an ideal solution for (some of) these customers</a:t>
            </a:r>
          </a:p>
          <a:p>
            <a:pPr marL="171450" indent="-171450">
              <a:buFontTx/>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8AD58AD-5788-4A6B-9A5B-A9E8A8F38FF3}" type="slidenum">
              <a:rPr lang="en-US" smtClean="0"/>
              <a:t>13</a:t>
            </a:fld>
            <a:endParaRPr lang="en-US"/>
          </a:p>
        </p:txBody>
      </p:sp>
    </p:spTree>
    <p:extLst>
      <p:ext uri="{BB962C8B-B14F-4D97-AF65-F5344CB8AC3E}">
        <p14:creationId xmlns:p14="http://schemas.microsoft.com/office/powerpoint/2010/main" val="106625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285750" indent="-285750">
              <a:buFont typeface="Arial,Sans-Serif"/>
              <a:buChar char="•"/>
            </a:pP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8AD58AD-5788-4A6B-9A5B-A9E8A8F38FF3}" type="slidenum">
              <a:rPr lang="en-US" smtClean="0"/>
              <a:t>14</a:t>
            </a:fld>
            <a:endParaRPr lang="en-US"/>
          </a:p>
        </p:txBody>
      </p:sp>
    </p:spTree>
    <p:extLst>
      <p:ext uri="{BB962C8B-B14F-4D97-AF65-F5344CB8AC3E}">
        <p14:creationId xmlns:p14="http://schemas.microsoft.com/office/powerpoint/2010/main" val="226433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Alice</a:t>
            </a:r>
          </a:p>
          <a:p>
            <a:endParaRPr lang="en-US">
              <a:cs typeface="Calibri"/>
            </a:endParaRPr>
          </a:p>
          <a:p>
            <a:r>
              <a:rPr lang="en-US">
                <a:cs typeface="Calibri"/>
              </a:rPr>
              <a:t>From what we know about clinic networks in LMICs and our customer interviews so far, here is what we think a potential target customer could look like. </a:t>
            </a:r>
          </a:p>
          <a:p>
            <a:pPr marL="171450" indent="-171450">
              <a:buFont typeface="Arial"/>
              <a:buChar char="•"/>
            </a:pPr>
            <a:r>
              <a:rPr lang="en-US">
                <a:cs typeface="Calibri"/>
              </a:rPr>
              <a:t>Italics indicates pain points</a:t>
            </a:r>
          </a:p>
          <a:p>
            <a:pPr marL="171450" indent="-171450">
              <a:buFont typeface="Arial"/>
              <a:buChar char="•"/>
            </a:pPr>
            <a:r>
              <a:rPr lang="en-US">
                <a:cs typeface="Calibri"/>
              </a:rPr>
              <a:t>5-20 facilities, ambitious growth objectives</a:t>
            </a:r>
          </a:p>
          <a:p>
            <a:pPr marL="171450" indent="-171450">
              <a:buFont typeface="Arial"/>
              <a:buChar char="•"/>
            </a:pPr>
            <a:r>
              <a:rPr lang="en-US">
                <a:cs typeface="Calibri"/>
              </a:rPr>
              <a:t>Already knows that supply chain is an issue that must be addressed for growth to happen</a:t>
            </a:r>
          </a:p>
          <a:p>
            <a:pPr marL="171450" indent="-171450">
              <a:buFont typeface="Arial"/>
              <a:buChar char="•"/>
            </a:pPr>
            <a:r>
              <a:rPr lang="en-US">
                <a:cs typeface="Calibri"/>
              </a:rPr>
              <a:t>Currently using a combination of tools to manage supply chain (e.g. clinic management system + Excel +paper)  and this is leading to unacceptable delays, stockouts, errors, wasted time and products, high costs, etc.</a:t>
            </a:r>
          </a:p>
          <a:p>
            <a:pPr marL="171450" indent="-171450">
              <a:buFont typeface="Arial"/>
              <a:buChar char="•"/>
            </a:pPr>
            <a:r>
              <a:rPr lang="en-US">
                <a:cs typeface="Calibri"/>
              </a:rPr>
              <a:t>Need a tool that can neatly address the gaps in their supply chain, particularly requisitions support, and interoperate with their existing solution to create more efficient processes for $6000 or less per year</a:t>
            </a:r>
          </a:p>
          <a:p>
            <a:endParaRPr lang="en-US">
              <a:cs typeface="Calibri"/>
            </a:endParaRPr>
          </a:p>
          <a:p>
            <a:r>
              <a:rPr lang="en-US">
                <a:cs typeface="Calibri"/>
              </a:rPr>
              <a:t>FOR REFERENCE:</a:t>
            </a:r>
            <a:endParaRPr lang="en-US"/>
          </a:p>
          <a:p>
            <a:r>
              <a:rPr lang="en-US"/>
              <a:t>Numbers based on the 3 clinic networks we interviewed, here are the budget numbers they gave us:</a:t>
            </a:r>
            <a:endParaRPr lang="en-US">
              <a:cs typeface="Calibri"/>
            </a:endParaRPr>
          </a:p>
          <a:p>
            <a:r>
              <a:rPr lang="en-US"/>
              <a:t> Penda: expected budget for all software solutions $4300-8600/year, probably closer to $2000-5000 for supply chain management only.</a:t>
            </a:r>
            <a:endParaRPr lang="en-US">
              <a:cs typeface="Calibri"/>
            </a:endParaRPr>
          </a:p>
          <a:p>
            <a:r>
              <a:rPr lang="en-US"/>
              <a:t>Rabito: $15k up front plus $12k/year for current clinic management system, if we assume they will pay 40% of this for </a:t>
            </a:r>
            <a:r>
              <a:rPr lang="en-US" err="1"/>
              <a:t>OpenLMIS</a:t>
            </a:r>
            <a:r>
              <a:rPr lang="en-US"/>
              <a:t> that comes to $6000 + $4800/year which I think we can round up to $5000/year. </a:t>
            </a:r>
            <a:endParaRPr lang="en-US">
              <a:cs typeface="Calibri"/>
            </a:endParaRPr>
          </a:p>
          <a:p>
            <a:r>
              <a:rPr lang="en-US"/>
              <a:t>Rapha: $600/year for current EMR, probably not willing to pay more than $1000/year for supply </a:t>
            </a:r>
            <a:r>
              <a:rPr lang="en-US" err="1"/>
              <a:t>managemen</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8AD58AD-5788-4A6B-9A5B-A9E8A8F38FF3}" type="slidenum">
              <a:rPr lang="en-US" smtClean="0"/>
              <a:t>15</a:t>
            </a:fld>
            <a:endParaRPr lang="en-US"/>
          </a:p>
        </p:txBody>
      </p:sp>
    </p:spTree>
    <p:extLst>
      <p:ext uri="{BB962C8B-B14F-4D97-AF65-F5344CB8AC3E}">
        <p14:creationId xmlns:p14="http://schemas.microsoft.com/office/powerpoint/2010/main" val="228713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Overall positive: clear solution to customers' pain points</a:t>
            </a:r>
          </a:p>
          <a:p>
            <a:pPr>
              <a:buNone/>
            </a:pPr>
            <a:r>
              <a:rPr lang="en-US" dirty="0"/>
              <a:t>What they love:</a:t>
            </a:r>
          </a:p>
          <a:p>
            <a:pPr marL="171450" indent="-171450">
              <a:buFont typeface="Arial"/>
              <a:buChar char="●"/>
            </a:pPr>
            <a:r>
              <a:rPr lang="en-US" dirty="0"/>
              <a:t>Data / reporting dashboards: easily view where their problems are (vs. Previous complex, duplicative, error-prone processes to understand patterns) </a:t>
            </a:r>
          </a:p>
          <a:p>
            <a:pPr marL="171450" indent="-171450">
              <a:buFont typeface="Arial"/>
              <a:buChar char="●"/>
            </a:pPr>
            <a:r>
              <a:rPr lang="en-US" dirty="0"/>
              <a:t>end to end visibility of their supplies for better planning and easy action (I.e. redistribute supplies among facilities vs. Time-consuming manual processes that allowed for mistakes or theft)</a:t>
            </a:r>
          </a:p>
          <a:p>
            <a:pPr marL="171450" indent="-171450">
              <a:buFont typeface="Arial"/>
              <a:buChar char="●"/>
            </a:pPr>
            <a:r>
              <a:rPr lang="en-US" dirty="0"/>
              <a:t>Health sector focus – built for them</a:t>
            </a:r>
          </a:p>
          <a:p>
            <a:pPr marL="171450" indent="-171450">
              <a:buFont typeface="Arial"/>
              <a:buChar char="●"/>
            </a:pPr>
            <a:r>
              <a:rPr lang="en-US" dirty="0"/>
              <a:t>Offline sync capabilities (⅔) </a:t>
            </a:r>
          </a:p>
          <a:p>
            <a:pPr marL="171450" indent="-171450">
              <a:buFont typeface="Arial"/>
              <a:buChar char="●"/>
            </a:pPr>
            <a:r>
              <a:rPr lang="en-US" dirty="0"/>
              <a:t>User-friendly and intuitive interface, less need for service/ training – but they really value on-demand service options</a:t>
            </a:r>
          </a:p>
          <a:p>
            <a:pPr marL="171450" indent="-171450">
              <a:buFont typeface="Arial"/>
              <a:buChar char="●"/>
            </a:pPr>
            <a:r>
              <a:rPr lang="en-US" dirty="0"/>
              <a:t>Configurable: make it work for their business needs over time</a:t>
            </a:r>
          </a:p>
          <a:p>
            <a:pPr>
              <a:buNone/>
            </a:pPr>
            <a:endParaRPr lang="en-US" dirty="0"/>
          </a:p>
          <a:p>
            <a:pPr>
              <a:buNone/>
            </a:pPr>
            <a:r>
              <a:rPr lang="en-US" dirty="0"/>
              <a:t>Some questions/ concerns</a:t>
            </a:r>
          </a:p>
          <a:p>
            <a:pPr>
              <a:buNone/>
            </a:pPr>
            <a:r>
              <a:rPr lang="en-US" dirty="0"/>
              <a:t>? Timing: Good news and bad news is that the customers we've spoken to need this now. All looking to buy in the next 3-12 months</a:t>
            </a:r>
          </a:p>
          <a:p>
            <a:pPr>
              <a:buNone/>
            </a:pPr>
            <a:r>
              <a:rPr lang="en-US" dirty="0"/>
              <a:t>? Integration/ interoperability, considering software updates/ upgrades: Some pain points are in their financial/ accounting systems or EMR/HIS systems, some already have a working POS system. Some want data entry on tablets and phones. How to make OLMIS work over time to add value to these systems or the others that replace them?</a:t>
            </a:r>
          </a:p>
          <a:p>
            <a:pPr>
              <a:buNone/>
            </a:pPr>
            <a:endParaRPr lang="en-US" dirty="0"/>
          </a:p>
          <a:p>
            <a:pPr>
              <a:buNone/>
            </a:pPr>
            <a:r>
              <a:rPr lang="en-US" dirty="0"/>
              <a:t>Perceived value: High, up to $25k! We are being more conservative because it's unlikely all customers will pay this, and it depends on what the product becomes </a:t>
            </a:r>
          </a:p>
          <a:p>
            <a:pPr>
              <a:buNone/>
            </a:pPr>
            <a:endParaRPr lang="en-US" dirty="0"/>
          </a:p>
          <a:p>
            <a:pPr>
              <a:buNone/>
            </a:pPr>
            <a:r>
              <a:rPr lang="en-US" dirty="0"/>
              <a:t>What's next?</a:t>
            </a:r>
          </a:p>
          <a:p>
            <a:r>
              <a:rPr lang="en-US" dirty="0"/>
              <a:t>Keep talking to potential customers to gather feedback on prototype</a:t>
            </a:r>
          </a:p>
          <a:p>
            <a:r>
              <a:rPr lang="en-US" dirty="0"/>
              <a:t>Identify potential customers to pilot the prototype</a:t>
            </a:r>
          </a:p>
          <a:p>
            <a:r>
              <a:rPr lang="en-US" dirty="0"/>
              <a:t>Keep discussions going with VR on costing, product development and options to make the product (and its presentation) as appealing as possible</a:t>
            </a:r>
          </a:p>
          <a:p>
            <a:endParaRPr lang="en-US" dirty="0"/>
          </a:p>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16</a:t>
            </a:fld>
            <a:endParaRPr lang="en-US"/>
          </a:p>
        </p:txBody>
      </p:sp>
    </p:spTree>
    <p:extLst>
      <p:ext uri="{BB962C8B-B14F-4D97-AF65-F5344CB8AC3E}">
        <p14:creationId xmlns:p14="http://schemas.microsoft.com/office/powerpoint/2010/main" val="1685242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Objective</a:t>
            </a:r>
            <a:r>
              <a:rPr lang="en-US" sz="1200" b="1" dirty="0">
                <a:ea typeface="+mn-lt"/>
                <a:cs typeface="+mn-lt"/>
              </a:rPr>
              <a:t>: </a:t>
            </a:r>
            <a:r>
              <a:rPr lang="en-US" sz="1200" dirty="0">
                <a:ea typeface="+mn-lt"/>
                <a:cs typeface="+mn-lt"/>
              </a:rPr>
              <a:t>Validate the viability of private hospital, clinic and pharma retail networks in low- and middle-income countries (LMICs*) as paying OpenLMIS customers.</a:t>
            </a:r>
            <a:endParaRPr lang="en-US" sz="1200" dirty="0">
              <a:cs typeface="Arial"/>
            </a:endParaRPr>
          </a:p>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18</a:t>
            </a:fld>
            <a:endParaRPr lang="en-US"/>
          </a:p>
        </p:txBody>
      </p:sp>
    </p:spTree>
    <p:extLst>
      <p:ext uri="{BB962C8B-B14F-4D97-AF65-F5344CB8AC3E}">
        <p14:creationId xmlns:p14="http://schemas.microsoft.com/office/powerpoint/2010/main" val="192107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3344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a:t>
            </a:r>
          </a:p>
          <a:p>
            <a:pPr>
              <a:buNone/>
            </a:pPr>
            <a:endParaRPr lang="en-US" dirty="0"/>
          </a:p>
          <a:p>
            <a:pPr>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017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Private health could be pursued in options 1 or 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9775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 </a:t>
            </a:r>
          </a:p>
          <a:p>
            <a:r>
              <a:rPr lang="en-US" dirty="0"/>
              <a:t> Other key factors here?</a:t>
            </a:r>
          </a:p>
          <a:p>
            <a:pPr>
              <a:buNone/>
            </a:pPr>
            <a:endParaRPr lang="en-US" dirty="0"/>
          </a:p>
          <a:p>
            <a:pPr marL="0" marR="0" lvl="0" indent="0" algn="l" defTabSz="914400" rtl="0" eaLnBrk="1" fontAlgn="auto" latinLnBrk="0" hangingPunct="1">
              <a:lnSpc>
                <a:spcPct val="100000"/>
              </a:lnSpc>
              <a:spcBef>
                <a:spcPts val="0"/>
              </a:spcBef>
              <a:spcAft>
                <a:spcPts val="0"/>
              </a:spcAft>
              <a:buClrTx/>
              <a:buSzPct val="116666"/>
              <a:buFontTx/>
              <a:buChar char="●"/>
              <a:tabLst/>
              <a:defRPr/>
            </a:pPr>
            <a:r>
              <a:rPr lang="en-US" dirty="0"/>
              <a:t> </a:t>
            </a:r>
            <a:r>
              <a:rPr lang="en-US" sz="1200" i="1" dirty="0"/>
              <a:t>Current partners will be essential in effectively transitioning OpenLMIS in Options 1 and 2</a:t>
            </a:r>
          </a:p>
          <a:p>
            <a:pPr marL="0" marR="0" lvl="0" indent="0" algn="l" defTabSz="914400" rtl="0" eaLnBrk="1" fontAlgn="auto" latinLnBrk="0" hangingPunct="1">
              <a:lnSpc>
                <a:spcPct val="100000"/>
              </a:lnSpc>
              <a:spcBef>
                <a:spcPts val="0"/>
              </a:spcBef>
              <a:spcAft>
                <a:spcPts val="0"/>
              </a:spcAft>
              <a:buClrTx/>
              <a:buSzPct val="116666"/>
              <a:buFontTx/>
              <a:buChar char="●"/>
              <a:tabLst/>
              <a:defRPr/>
            </a:pPr>
            <a:endParaRPr lang="en-US" dirty="0"/>
          </a:p>
          <a:p>
            <a:r>
              <a:rPr lang="en-US" dirty="0"/>
              <a:t> Keep in mind that handover would de-risk a private entity</a:t>
            </a:r>
          </a:p>
          <a:p>
            <a:r>
              <a:rPr lang="en-US" dirty="0"/>
              <a:t> Leverage existing sales teams and channels</a:t>
            </a:r>
          </a:p>
          <a:p>
            <a:r>
              <a:rPr lang="en-US" dirty="0"/>
              <a:t> Include core attributes in contract (</a:t>
            </a:r>
            <a:r>
              <a:rPr lang="en-US" dirty="0" err="1"/>
              <a:t>e.g</a:t>
            </a:r>
            <a:r>
              <a:rPr lang="en-US" dirty="0"/>
              <a:t> remain open source)</a:t>
            </a:r>
          </a:p>
          <a:p>
            <a:r>
              <a:rPr lang="en-US" dirty="0"/>
              <a:t> Partner would drive which business opportunities to pursue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537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 </a:t>
            </a:r>
          </a:p>
          <a:p>
            <a:r>
              <a:rPr lang="en-US" dirty="0"/>
              <a:t> Keep in mind that handover would de-risk a private entity</a:t>
            </a:r>
          </a:p>
          <a:p>
            <a:r>
              <a:rPr lang="en-US" dirty="0"/>
              <a:t> Leverage existing sales teams and channels</a:t>
            </a:r>
          </a:p>
          <a:p>
            <a:r>
              <a:rPr lang="en-US" dirty="0"/>
              <a:t> Include core attributes in contract (</a:t>
            </a:r>
            <a:r>
              <a:rPr lang="en-US" dirty="0" err="1"/>
              <a:t>e.g</a:t>
            </a:r>
            <a:r>
              <a:rPr lang="en-US" dirty="0"/>
              <a:t> remain open source)</a:t>
            </a:r>
          </a:p>
          <a:p>
            <a:r>
              <a:rPr lang="en-US" dirty="0"/>
              <a:t> Partner would drive which business opportunities to pursue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559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4</a:t>
            </a:fld>
            <a:endParaRPr lang="en-US"/>
          </a:p>
        </p:txBody>
      </p:sp>
    </p:spTree>
    <p:extLst>
      <p:ext uri="{BB962C8B-B14F-4D97-AF65-F5344CB8AC3E}">
        <p14:creationId xmlns:p14="http://schemas.microsoft.com/office/powerpoint/2010/main" val="3697414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Calibri"/>
              <a:buNone/>
            </a:pPr>
            <a:endParaRPr lang="en-US" sz="1200" b="0" i="0" u="none" strike="noStrike" cap="none">
              <a:solidFill>
                <a:schemeClr val="dk1"/>
              </a:solidFill>
              <a:latin typeface="Arial" panose="020B0604020202020204" pitchFamily="34" charset="0"/>
              <a:cs typeface="Arial" panose="020B0604020202020204" pitchFamily="34" charset="0"/>
              <a:sym typeface="Calibri"/>
            </a:endParaRPr>
          </a:p>
        </p:txBody>
      </p:sp>
      <p:sp>
        <p:nvSpPr>
          <p:cNvPr id="215" name="Shape 2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4463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Dipa’s</a:t>
            </a:r>
            <a:r>
              <a:rPr lang="en-US"/>
              <a:t> slide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91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Dipa’s</a:t>
            </a:r>
            <a:r>
              <a:rPr lang="en-US"/>
              <a:t> slide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104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147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9332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8093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9252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Dipa’s</a:t>
            </a:r>
            <a:r>
              <a:rPr lang="en-US"/>
              <a:t> slide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386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9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6</a:t>
            </a:fld>
            <a:endParaRPr lang="en-US"/>
          </a:p>
        </p:txBody>
      </p:sp>
    </p:spTree>
    <p:extLst>
      <p:ext uri="{BB962C8B-B14F-4D97-AF65-F5344CB8AC3E}">
        <p14:creationId xmlns:p14="http://schemas.microsoft.com/office/powerpoint/2010/main" val="49854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7</a:t>
            </a:fld>
            <a:endParaRPr lang="en-US"/>
          </a:p>
        </p:txBody>
      </p:sp>
    </p:spTree>
    <p:extLst>
      <p:ext uri="{BB962C8B-B14F-4D97-AF65-F5344CB8AC3E}">
        <p14:creationId xmlns:p14="http://schemas.microsoft.com/office/powerpoint/2010/main" val="369361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8</a:t>
            </a:fld>
            <a:endParaRPr lang="en-US"/>
          </a:p>
        </p:txBody>
      </p:sp>
    </p:spTree>
    <p:extLst>
      <p:ext uri="{BB962C8B-B14F-4D97-AF65-F5344CB8AC3E}">
        <p14:creationId xmlns:p14="http://schemas.microsoft.com/office/powerpoint/2010/main" val="369836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026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10</a:t>
            </a:fld>
            <a:endParaRPr lang="en-US"/>
          </a:p>
        </p:txBody>
      </p:sp>
    </p:spTree>
    <p:extLst>
      <p:ext uri="{BB962C8B-B14F-4D97-AF65-F5344CB8AC3E}">
        <p14:creationId xmlns:p14="http://schemas.microsoft.com/office/powerpoint/2010/main" val="391710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99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C423DD-76FF-469A-8914-56421FF46355}"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42194844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DC247-D46A-4946-A1CB-EA58C062CF18}" type="datetime1">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8868261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E41BC3-A64F-4EA7-A37B-9C2F8A6B13A3}" type="datetime1">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174756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106FAD-35E9-4A7D-931E-0EA007702430}"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357480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8E33F-865C-4D31-9397-723F30216DFF}"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5305556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952169" y="2295974"/>
            <a:ext cx="2290990" cy="2290990"/>
          </a:xfrm>
          <a:custGeom>
            <a:avLst/>
            <a:gdLst>
              <a:gd name="connsiteX0" fmla="*/ 1145495 w 2290990"/>
              <a:gd name="connsiteY0" fmla="*/ 0 h 2290990"/>
              <a:gd name="connsiteX1" fmla="*/ 2290990 w 2290990"/>
              <a:gd name="connsiteY1" fmla="*/ 1145495 h 2290990"/>
              <a:gd name="connsiteX2" fmla="*/ 1145495 w 2290990"/>
              <a:gd name="connsiteY2" fmla="*/ 2290990 h 2290990"/>
              <a:gd name="connsiteX3" fmla="*/ 0 w 2290990"/>
              <a:gd name="connsiteY3" fmla="*/ 1145495 h 2290990"/>
              <a:gd name="connsiteX4" fmla="*/ 1145495 w 2290990"/>
              <a:gd name="connsiteY4" fmla="*/ 0 h 22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990" h="2290990">
                <a:moveTo>
                  <a:pt x="1145495" y="0"/>
                </a:moveTo>
                <a:cubicBezTo>
                  <a:pt x="1778134" y="0"/>
                  <a:pt x="2290990" y="512856"/>
                  <a:pt x="2290990" y="1145495"/>
                </a:cubicBezTo>
                <a:cubicBezTo>
                  <a:pt x="2290990" y="1778134"/>
                  <a:pt x="1778134" y="2290990"/>
                  <a:pt x="1145495" y="2290990"/>
                </a:cubicBezTo>
                <a:cubicBezTo>
                  <a:pt x="512856" y="2290990"/>
                  <a:pt x="0" y="1778134"/>
                  <a:pt x="0" y="1145495"/>
                </a:cubicBezTo>
                <a:cubicBezTo>
                  <a:pt x="0" y="512856"/>
                  <a:pt x="512856" y="0"/>
                  <a:pt x="1145495" y="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0" name="Picture Placeholder 9"/>
          <p:cNvSpPr>
            <a:spLocks noGrp="1"/>
          </p:cNvSpPr>
          <p:nvPr>
            <p:ph type="pic" sz="quarter" idx="11"/>
          </p:nvPr>
        </p:nvSpPr>
        <p:spPr>
          <a:xfrm>
            <a:off x="0" y="0"/>
            <a:ext cx="12192000" cy="3441469"/>
          </a:xfrm>
          <a:custGeom>
            <a:avLst/>
            <a:gdLst>
              <a:gd name="connsiteX0" fmla="*/ 0 w 12192000"/>
              <a:gd name="connsiteY0" fmla="*/ 0 h 3441469"/>
              <a:gd name="connsiteX1" fmla="*/ 12192000 w 12192000"/>
              <a:gd name="connsiteY1" fmla="*/ 0 h 3441469"/>
              <a:gd name="connsiteX2" fmla="*/ 12192000 w 12192000"/>
              <a:gd name="connsiteY2" fmla="*/ 3441469 h 3441469"/>
              <a:gd name="connsiteX3" fmla="*/ 7475361 w 12192000"/>
              <a:gd name="connsiteY3" fmla="*/ 3441469 h 3441469"/>
              <a:gd name="connsiteX4" fmla="*/ 6096001 w 12192000"/>
              <a:gd name="connsiteY4" fmla="*/ 2062109 h 3441469"/>
              <a:gd name="connsiteX5" fmla="*/ 4716641 w 12192000"/>
              <a:gd name="connsiteY5" fmla="*/ 3441469 h 3441469"/>
              <a:gd name="connsiteX6" fmla="*/ 0 w 12192000"/>
              <a:gd name="connsiteY6" fmla="*/ 3441469 h 344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41469">
                <a:moveTo>
                  <a:pt x="0" y="0"/>
                </a:moveTo>
                <a:lnTo>
                  <a:pt x="12192000" y="0"/>
                </a:lnTo>
                <a:lnTo>
                  <a:pt x="12192000" y="3441469"/>
                </a:lnTo>
                <a:lnTo>
                  <a:pt x="7475361" y="3441469"/>
                </a:lnTo>
                <a:cubicBezTo>
                  <a:pt x="7475361" y="2679670"/>
                  <a:pt x="6857800" y="2062109"/>
                  <a:pt x="6096001" y="2062109"/>
                </a:cubicBezTo>
                <a:cubicBezTo>
                  <a:pt x="5334202" y="2062109"/>
                  <a:pt x="4716641" y="2679670"/>
                  <a:pt x="4716641" y="3441469"/>
                </a:cubicBezTo>
                <a:lnTo>
                  <a:pt x="0" y="3441469"/>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6858843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0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912813" y="-435835"/>
            <a:ext cx="4603567" cy="5645151"/>
          </a:xfrm>
          <a:custGeom>
            <a:avLst/>
            <a:gdLst>
              <a:gd name="connsiteX0" fmla="*/ 4232608 w 4603567"/>
              <a:gd name="connsiteY0" fmla="*/ 0 h 5645151"/>
              <a:gd name="connsiteX1" fmla="*/ 4603567 w 4603567"/>
              <a:gd name="connsiteY1" fmla="*/ 352367 h 5645151"/>
              <a:gd name="connsiteX2" fmla="*/ 4603567 w 4603567"/>
              <a:gd name="connsiteY2" fmla="*/ 5292784 h 5645151"/>
              <a:gd name="connsiteX3" fmla="*/ 4232608 w 4603567"/>
              <a:gd name="connsiteY3" fmla="*/ 5645151 h 5645151"/>
              <a:gd name="connsiteX4" fmla="*/ 3861649 w 4603567"/>
              <a:gd name="connsiteY4" fmla="*/ 5292784 h 5645151"/>
              <a:gd name="connsiteX5" fmla="*/ 3861649 w 4603567"/>
              <a:gd name="connsiteY5" fmla="*/ 352367 h 5645151"/>
              <a:gd name="connsiteX6" fmla="*/ 4232608 w 4603567"/>
              <a:gd name="connsiteY6" fmla="*/ 0 h 5645151"/>
              <a:gd name="connsiteX7" fmla="*/ 3459778 w 4603567"/>
              <a:gd name="connsiteY7" fmla="*/ 0 h 5645151"/>
              <a:gd name="connsiteX8" fmla="*/ 3829901 w 4603567"/>
              <a:gd name="connsiteY8" fmla="*/ 352429 h 5645151"/>
              <a:gd name="connsiteX9" fmla="*/ 3829901 w 4603567"/>
              <a:gd name="connsiteY9" fmla="*/ 4151310 h 5645151"/>
              <a:gd name="connsiteX10" fmla="*/ 3459778 w 4603567"/>
              <a:gd name="connsiteY10" fmla="*/ 4503738 h 5645151"/>
              <a:gd name="connsiteX11" fmla="*/ 3089654 w 4603567"/>
              <a:gd name="connsiteY11" fmla="*/ 4151310 h 5645151"/>
              <a:gd name="connsiteX12" fmla="*/ 3089654 w 4603567"/>
              <a:gd name="connsiteY12" fmla="*/ 352429 h 5645151"/>
              <a:gd name="connsiteX13" fmla="*/ 3459778 w 4603567"/>
              <a:gd name="connsiteY13" fmla="*/ 0 h 5645151"/>
              <a:gd name="connsiteX14" fmla="*/ 2687782 w 4603567"/>
              <a:gd name="connsiteY14" fmla="*/ 0 h 5645151"/>
              <a:gd name="connsiteX15" fmla="*/ 3057905 w 4603567"/>
              <a:gd name="connsiteY15" fmla="*/ 352375 h 5645151"/>
              <a:gd name="connsiteX16" fmla="*/ 3057905 w 4603567"/>
              <a:gd name="connsiteY16" fmla="*/ 4651426 h 5645151"/>
              <a:gd name="connsiteX17" fmla="*/ 2687782 w 4603567"/>
              <a:gd name="connsiteY17" fmla="*/ 5003801 h 5645151"/>
              <a:gd name="connsiteX18" fmla="*/ 2317658 w 4603567"/>
              <a:gd name="connsiteY18" fmla="*/ 4651426 h 5645151"/>
              <a:gd name="connsiteX19" fmla="*/ 2317658 w 4603567"/>
              <a:gd name="connsiteY19" fmla="*/ 352375 h 5645151"/>
              <a:gd name="connsiteX20" fmla="*/ 2687782 w 4603567"/>
              <a:gd name="connsiteY20" fmla="*/ 0 h 5645151"/>
              <a:gd name="connsiteX21" fmla="*/ 1914950 w 4603567"/>
              <a:gd name="connsiteY21" fmla="*/ 0 h 5645151"/>
              <a:gd name="connsiteX22" fmla="*/ 2285909 w 4603567"/>
              <a:gd name="connsiteY22" fmla="*/ 352368 h 5645151"/>
              <a:gd name="connsiteX23" fmla="*/ 2285909 w 4603567"/>
              <a:gd name="connsiteY23" fmla="*/ 5292784 h 5645151"/>
              <a:gd name="connsiteX24" fmla="*/ 1914950 w 4603567"/>
              <a:gd name="connsiteY24" fmla="*/ 5645151 h 5645151"/>
              <a:gd name="connsiteX25" fmla="*/ 1543991 w 4603567"/>
              <a:gd name="connsiteY25" fmla="*/ 5292784 h 5645151"/>
              <a:gd name="connsiteX26" fmla="*/ 1543991 w 4603567"/>
              <a:gd name="connsiteY26" fmla="*/ 352368 h 5645151"/>
              <a:gd name="connsiteX27" fmla="*/ 1914950 w 4603567"/>
              <a:gd name="connsiteY27" fmla="*/ 0 h 5645151"/>
              <a:gd name="connsiteX28" fmla="*/ 1142955 w 4603567"/>
              <a:gd name="connsiteY28" fmla="*/ 0 h 5645151"/>
              <a:gd name="connsiteX29" fmla="*/ 1513914 w 4603567"/>
              <a:gd name="connsiteY29" fmla="*/ 352361 h 5645151"/>
              <a:gd name="connsiteX30" fmla="*/ 1513914 w 4603567"/>
              <a:gd name="connsiteY30" fmla="*/ 4215241 h 5645151"/>
              <a:gd name="connsiteX31" fmla="*/ 1142955 w 4603567"/>
              <a:gd name="connsiteY31" fmla="*/ 4567238 h 5645151"/>
              <a:gd name="connsiteX32" fmla="*/ 771996 w 4603567"/>
              <a:gd name="connsiteY32" fmla="*/ 4215241 h 5645151"/>
              <a:gd name="connsiteX33" fmla="*/ 771996 w 4603567"/>
              <a:gd name="connsiteY33" fmla="*/ 352361 h 5645151"/>
              <a:gd name="connsiteX34" fmla="*/ 1142955 w 4603567"/>
              <a:gd name="connsiteY34" fmla="*/ 0 h 5645151"/>
              <a:gd name="connsiteX35" fmla="*/ 370959 w 4603567"/>
              <a:gd name="connsiteY35" fmla="*/ 0 h 5645151"/>
              <a:gd name="connsiteX36" fmla="*/ 741918 w 4603567"/>
              <a:gd name="connsiteY36" fmla="*/ 352368 h 5645151"/>
              <a:gd name="connsiteX37" fmla="*/ 741918 w 4603567"/>
              <a:gd name="connsiteY37" fmla="*/ 5292784 h 5645151"/>
              <a:gd name="connsiteX38" fmla="*/ 370959 w 4603567"/>
              <a:gd name="connsiteY38" fmla="*/ 5645151 h 5645151"/>
              <a:gd name="connsiteX39" fmla="*/ 0 w 4603567"/>
              <a:gd name="connsiteY39" fmla="*/ 5292784 h 5645151"/>
              <a:gd name="connsiteX40" fmla="*/ 0 w 4603567"/>
              <a:gd name="connsiteY40" fmla="*/ 352368 h 5645151"/>
              <a:gd name="connsiteX41" fmla="*/ 370959 w 4603567"/>
              <a:gd name="connsiteY41" fmla="*/ 0 h 564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3567" h="5645151">
                <a:moveTo>
                  <a:pt x="4232608" y="0"/>
                </a:moveTo>
                <a:cubicBezTo>
                  <a:pt x="4436655" y="0"/>
                  <a:pt x="4603567" y="158547"/>
                  <a:pt x="4603567" y="352367"/>
                </a:cubicBezTo>
                <a:lnTo>
                  <a:pt x="4603567" y="5292784"/>
                </a:lnTo>
                <a:cubicBezTo>
                  <a:pt x="4603567" y="5486604"/>
                  <a:pt x="4436655" y="5645151"/>
                  <a:pt x="4232608" y="5645151"/>
                </a:cubicBezTo>
                <a:cubicBezTo>
                  <a:pt x="4028562" y="5645151"/>
                  <a:pt x="3861649" y="5486604"/>
                  <a:pt x="3861649" y="5292784"/>
                </a:cubicBezTo>
                <a:lnTo>
                  <a:pt x="3861649" y="352367"/>
                </a:lnTo>
                <a:cubicBezTo>
                  <a:pt x="3861649" y="158547"/>
                  <a:pt x="4028562" y="0"/>
                  <a:pt x="4232608" y="0"/>
                </a:cubicBezTo>
                <a:close/>
                <a:moveTo>
                  <a:pt x="3459778" y="0"/>
                </a:moveTo>
                <a:cubicBezTo>
                  <a:pt x="3663365" y="0"/>
                  <a:pt x="3829901" y="158575"/>
                  <a:pt x="3829901" y="352429"/>
                </a:cubicBezTo>
                <a:lnTo>
                  <a:pt x="3829901" y="4151310"/>
                </a:lnTo>
                <a:cubicBezTo>
                  <a:pt x="3829901" y="4345164"/>
                  <a:pt x="3663365" y="4503738"/>
                  <a:pt x="3459778" y="4503738"/>
                </a:cubicBezTo>
                <a:cubicBezTo>
                  <a:pt x="3256191" y="4503738"/>
                  <a:pt x="3089654" y="4345164"/>
                  <a:pt x="3089654" y="4151310"/>
                </a:cubicBezTo>
                <a:lnTo>
                  <a:pt x="3089654" y="352429"/>
                </a:lnTo>
                <a:cubicBezTo>
                  <a:pt x="3089654" y="158575"/>
                  <a:pt x="3256191" y="0"/>
                  <a:pt x="3459778" y="0"/>
                </a:cubicBezTo>
                <a:close/>
                <a:moveTo>
                  <a:pt x="2687782" y="0"/>
                </a:moveTo>
                <a:cubicBezTo>
                  <a:pt x="2891369" y="0"/>
                  <a:pt x="3057905" y="158551"/>
                  <a:pt x="3057905" y="352375"/>
                </a:cubicBezTo>
                <a:lnTo>
                  <a:pt x="3057905" y="4651426"/>
                </a:lnTo>
                <a:cubicBezTo>
                  <a:pt x="3057905" y="4845251"/>
                  <a:pt x="2891369" y="5003801"/>
                  <a:pt x="2687782" y="5003801"/>
                </a:cubicBezTo>
                <a:cubicBezTo>
                  <a:pt x="2484195" y="5003801"/>
                  <a:pt x="2317658" y="4845251"/>
                  <a:pt x="2317658" y="4651426"/>
                </a:cubicBezTo>
                <a:lnTo>
                  <a:pt x="2317658" y="352375"/>
                </a:lnTo>
                <a:cubicBezTo>
                  <a:pt x="2317658" y="158551"/>
                  <a:pt x="2484195" y="0"/>
                  <a:pt x="2687782" y="0"/>
                </a:cubicBezTo>
                <a:close/>
                <a:moveTo>
                  <a:pt x="1914950" y="0"/>
                </a:moveTo>
                <a:cubicBezTo>
                  <a:pt x="2118997" y="0"/>
                  <a:pt x="2285909" y="158548"/>
                  <a:pt x="2285909" y="352368"/>
                </a:cubicBezTo>
                <a:lnTo>
                  <a:pt x="2285909" y="5292784"/>
                </a:lnTo>
                <a:cubicBezTo>
                  <a:pt x="2285909" y="5486604"/>
                  <a:pt x="2118997" y="5645151"/>
                  <a:pt x="1914950" y="5645151"/>
                </a:cubicBezTo>
                <a:cubicBezTo>
                  <a:pt x="1710904" y="5645151"/>
                  <a:pt x="1543991" y="5486604"/>
                  <a:pt x="1543991" y="5292784"/>
                </a:cubicBezTo>
                <a:lnTo>
                  <a:pt x="1543991" y="352368"/>
                </a:lnTo>
                <a:cubicBezTo>
                  <a:pt x="1543991" y="158548"/>
                  <a:pt x="1710904" y="0"/>
                  <a:pt x="1914950" y="0"/>
                </a:cubicBezTo>
                <a:close/>
                <a:moveTo>
                  <a:pt x="1142955" y="0"/>
                </a:moveTo>
                <a:cubicBezTo>
                  <a:pt x="1347002" y="0"/>
                  <a:pt x="1513914" y="158545"/>
                  <a:pt x="1513914" y="352361"/>
                </a:cubicBezTo>
                <a:lnTo>
                  <a:pt x="1513914" y="4215241"/>
                </a:lnTo>
                <a:cubicBezTo>
                  <a:pt x="1513914" y="4408694"/>
                  <a:pt x="1347002" y="4567238"/>
                  <a:pt x="1142955" y="4567238"/>
                </a:cubicBezTo>
                <a:cubicBezTo>
                  <a:pt x="938909" y="4567238"/>
                  <a:pt x="771996" y="4408694"/>
                  <a:pt x="771996" y="4215241"/>
                </a:cubicBezTo>
                <a:lnTo>
                  <a:pt x="771996" y="352361"/>
                </a:lnTo>
                <a:cubicBezTo>
                  <a:pt x="771996" y="158545"/>
                  <a:pt x="938909" y="0"/>
                  <a:pt x="1142955" y="0"/>
                </a:cubicBezTo>
                <a:close/>
                <a:moveTo>
                  <a:pt x="370959" y="0"/>
                </a:moveTo>
                <a:cubicBezTo>
                  <a:pt x="575006" y="0"/>
                  <a:pt x="741918" y="158548"/>
                  <a:pt x="741918" y="352368"/>
                </a:cubicBezTo>
                <a:lnTo>
                  <a:pt x="741918" y="5292784"/>
                </a:lnTo>
                <a:cubicBezTo>
                  <a:pt x="741918" y="5486604"/>
                  <a:pt x="575006" y="5645151"/>
                  <a:pt x="370959" y="5645151"/>
                </a:cubicBezTo>
                <a:cubicBezTo>
                  <a:pt x="166912" y="5645151"/>
                  <a:pt x="0" y="5486604"/>
                  <a:pt x="0" y="5292784"/>
                </a:cubicBezTo>
                <a:lnTo>
                  <a:pt x="0" y="352368"/>
                </a:lnTo>
                <a:cubicBezTo>
                  <a:pt x="0" y="158548"/>
                  <a:pt x="166912" y="0"/>
                  <a:pt x="370959" y="0"/>
                </a:cubicBezTo>
                <a:close/>
              </a:path>
            </a:pathLst>
          </a:custGeom>
          <a:ln>
            <a:noFill/>
          </a:ln>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732416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984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152400"/>
            <a:ext cx="58928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C518DDF-EA73-4032-8735-398A46E5360F}" type="datetime1">
              <a:rPr lang="en-US" smtClean="0"/>
              <a:t>11/25/2019</a:t>
            </a:fld>
            <a:endParaRPr lang="en-US"/>
          </a:p>
        </p:txBody>
      </p:sp>
      <p:sp>
        <p:nvSpPr>
          <p:cNvPr id="11" name="Slide Number Placeholder 5"/>
          <p:cNvSpPr>
            <a:spLocks noGrp="1"/>
          </p:cNvSpPr>
          <p:nvPr>
            <p:ph type="sldNum" sz="quarter" idx="4"/>
          </p:nvPr>
        </p:nvSpPr>
        <p:spPr>
          <a:xfrm>
            <a:off x="9144000" y="6520934"/>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057402"/>
            <a:ext cx="48768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914400" y="486964"/>
            <a:ext cx="4876395" cy="1311128"/>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10494089" y="1436283"/>
            <a:ext cx="2743200" cy="175433"/>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8347984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6036733" cy="6858000"/>
          </a:xfrm>
        </p:spPr>
        <p:txBody>
          <a:bodyPr>
            <a:normAutofit/>
          </a:bodyPr>
          <a:lstStyle>
            <a:lvl1pPr>
              <a:defRPr sz="1125">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41426815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335239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8BA0BF86-94BB-4217-B8D1-A8D7187BFB68}" type="datetime1">
              <a:rPr lang="en-US" smtClean="0"/>
              <a:t>11/25/2019</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914805" y="669869"/>
            <a:ext cx="10363200" cy="701731"/>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4419398"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90862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14190-163F-4F90-AE32-84A3785C6FED}"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628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0"/>
                </a:lnTo>
                <a:lnTo>
                  <a:pt x="6858000" y="6858000"/>
                </a:lnTo>
                <a:close/>
              </a:path>
            </a:pathLst>
          </a:custGeom>
          <a:ln>
            <a:noFill/>
          </a:ln>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911043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2597" y="-1"/>
            <a:ext cx="4438054" cy="6858000"/>
          </a:xfrm>
          <a:custGeom>
            <a:avLst/>
            <a:gdLst>
              <a:gd name="connsiteX0" fmla="*/ 2393011 w 4438054"/>
              <a:gd name="connsiteY0" fmla="*/ 2617063 h 6858000"/>
              <a:gd name="connsiteX1" fmla="*/ 4438054 w 4438054"/>
              <a:gd name="connsiteY1" fmla="*/ 2617063 h 6858000"/>
              <a:gd name="connsiteX2" fmla="*/ 3756373 w 4438054"/>
              <a:gd name="connsiteY2" fmla="*/ 6858000 h 6858000"/>
              <a:gd name="connsiteX3" fmla="*/ 1711330 w 4438054"/>
              <a:gd name="connsiteY3" fmla="*/ 6858000 h 6858000"/>
              <a:gd name="connsiteX4" fmla="*/ 681681 w 4438054"/>
              <a:gd name="connsiteY4" fmla="*/ 0 h 6858000"/>
              <a:gd name="connsiteX5" fmla="*/ 2726724 w 4438054"/>
              <a:gd name="connsiteY5" fmla="*/ 0 h 6858000"/>
              <a:gd name="connsiteX6" fmla="*/ 2045043 w 4438054"/>
              <a:gd name="connsiteY6" fmla="*/ 4240937 h 6858000"/>
              <a:gd name="connsiteX7" fmla="*/ 0 w 4438054"/>
              <a:gd name="connsiteY7" fmla="*/ 42409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8054" h="6858000">
                <a:moveTo>
                  <a:pt x="2393011" y="2617063"/>
                </a:moveTo>
                <a:lnTo>
                  <a:pt x="4438054" y="2617063"/>
                </a:lnTo>
                <a:lnTo>
                  <a:pt x="3756373" y="6858000"/>
                </a:lnTo>
                <a:lnTo>
                  <a:pt x="1711330" y="6858000"/>
                </a:lnTo>
                <a:close/>
                <a:moveTo>
                  <a:pt x="681681" y="0"/>
                </a:moveTo>
                <a:lnTo>
                  <a:pt x="2726724" y="0"/>
                </a:lnTo>
                <a:lnTo>
                  <a:pt x="2045043" y="4240937"/>
                </a:lnTo>
                <a:lnTo>
                  <a:pt x="0" y="4240937"/>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8707367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38_Custom Layout">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1629369" y="1189727"/>
            <a:ext cx="3952594" cy="4478546"/>
          </a:xfrm>
          <a:custGeom>
            <a:avLst/>
            <a:gdLst>
              <a:gd name="connsiteX0" fmla="*/ 821064 w 1574800"/>
              <a:gd name="connsiteY0" fmla="*/ 1354138 h 1784351"/>
              <a:gd name="connsiteX1" fmla="*/ 1547473 w 1574800"/>
              <a:gd name="connsiteY1" fmla="*/ 1354138 h 1784351"/>
              <a:gd name="connsiteX2" fmla="*/ 1549400 w 1574800"/>
              <a:gd name="connsiteY2" fmla="*/ 1361820 h 1784351"/>
              <a:gd name="connsiteX3" fmla="*/ 813357 w 1574800"/>
              <a:gd name="connsiteY3" fmla="*/ 1784351 h 1784351"/>
              <a:gd name="connsiteX4" fmla="*/ 792162 w 1574800"/>
              <a:gd name="connsiteY4" fmla="*/ 1772828 h 1784351"/>
              <a:gd name="connsiteX5" fmla="*/ 792162 w 1574800"/>
              <a:gd name="connsiteY5" fmla="*/ 1381026 h 1784351"/>
              <a:gd name="connsiteX6" fmla="*/ 821064 w 1574800"/>
              <a:gd name="connsiteY6" fmla="*/ 1354138 h 1784351"/>
              <a:gd name="connsiteX7" fmla="*/ 30840 w 1574800"/>
              <a:gd name="connsiteY7" fmla="*/ 1354138 h 1784351"/>
              <a:gd name="connsiteX8" fmla="*/ 755323 w 1574800"/>
              <a:gd name="connsiteY8" fmla="*/ 1354138 h 1784351"/>
              <a:gd name="connsiteX9" fmla="*/ 784225 w 1574800"/>
              <a:gd name="connsiteY9" fmla="*/ 1381026 h 1784351"/>
              <a:gd name="connsiteX10" fmla="*/ 784225 w 1574800"/>
              <a:gd name="connsiteY10" fmla="*/ 1772828 h 1784351"/>
              <a:gd name="connsiteX11" fmla="*/ 763030 w 1574800"/>
              <a:gd name="connsiteY11" fmla="*/ 1784351 h 1784351"/>
              <a:gd name="connsiteX12" fmla="*/ 26987 w 1574800"/>
              <a:gd name="connsiteY12" fmla="*/ 1361820 h 1784351"/>
              <a:gd name="connsiteX13" fmla="*/ 30840 w 1574800"/>
              <a:gd name="connsiteY13" fmla="*/ 1354138 h 1784351"/>
              <a:gd name="connsiteX14" fmla="*/ 788194 w 1574800"/>
              <a:gd name="connsiteY14" fmla="*/ 1336675 h 1784351"/>
              <a:gd name="connsiteX15" fmla="*/ 793977 w 1574800"/>
              <a:gd name="connsiteY15" fmla="*/ 1338629 h 1784351"/>
              <a:gd name="connsiteX16" fmla="*/ 801688 w 1574800"/>
              <a:gd name="connsiteY16" fmla="*/ 1350352 h 1784351"/>
              <a:gd name="connsiteX17" fmla="*/ 788194 w 1574800"/>
              <a:gd name="connsiteY17" fmla="*/ 1362075 h 1784351"/>
              <a:gd name="connsiteX18" fmla="*/ 774700 w 1574800"/>
              <a:gd name="connsiteY18" fmla="*/ 1350352 h 1784351"/>
              <a:gd name="connsiteX19" fmla="*/ 782411 w 1574800"/>
              <a:gd name="connsiteY19" fmla="*/ 1338629 h 1784351"/>
              <a:gd name="connsiteX20" fmla="*/ 788194 w 1574800"/>
              <a:gd name="connsiteY20" fmla="*/ 1336675 h 1784351"/>
              <a:gd name="connsiteX21" fmla="*/ 1171929 w 1574800"/>
              <a:gd name="connsiteY21" fmla="*/ 693738 h 1784351"/>
              <a:gd name="connsiteX22" fmla="*/ 1183481 w 1574800"/>
              <a:gd name="connsiteY22" fmla="*/ 697589 h 1784351"/>
              <a:gd name="connsiteX23" fmla="*/ 1196959 w 1574800"/>
              <a:gd name="connsiteY23" fmla="*/ 693738 h 1784351"/>
              <a:gd name="connsiteX24" fmla="*/ 1558925 w 1574800"/>
              <a:gd name="connsiteY24" fmla="*/ 1323431 h 1784351"/>
              <a:gd name="connsiteX25" fmla="*/ 1547373 w 1574800"/>
              <a:gd name="connsiteY25" fmla="*/ 1344613 h 1784351"/>
              <a:gd name="connsiteX26" fmla="*/ 819589 w 1574800"/>
              <a:gd name="connsiteY26" fmla="*/ 1344613 h 1784351"/>
              <a:gd name="connsiteX27" fmla="*/ 808037 w 1574800"/>
              <a:gd name="connsiteY27" fmla="*/ 1323431 h 1784351"/>
              <a:gd name="connsiteX28" fmla="*/ 1171929 w 1574800"/>
              <a:gd name="connsiteY28" fmla="*/ 693738 h 1784351"/>
              <a:gd name="connsiteX29" fmla="*/ 379253 w 1574800"/>
              <a:gd name="connsiteY29" fmla="*/ 693738 h 1784351"/>
              <a:gd name="connsiteX30" fmla="*/ 392737 w 1574800"/>
              <a:gd name="connsiteY30" fmla="*/ 697590 h 1784351"/>
              <a:gd name="connsiteX31" fmla="*/ 404294 w 1574800"/>
              <a:gd name="connsiteY31" fmla="*/ 693738 h 1784351"/>
              <a:gd name="connsiteX32" fmla="*/ 768350 w 1574800"/>
              <a:gd name="connsiteY32" fmla="*/ 1323431 h 1784351"/>
              <a:gd name="connsiteX33" fmla="*/ 754867 w 1574800"/>
              <a:gd name="connsiteY33" fmla="*/ 1344613 h 1784351"/>
              <a:gd name="connsiteX34" fmla="*/ 32533 w 1574800"/>
              <a:gd name="connsiteY34" fmla="*/ 1344613 h 1784351"/>
              <a:gd name="connsiteX35" fmla="*/ 32533 w 1574800"/>
              <a:gd name="connsiteY35" fmla="*/ 1342687 h 1784351"/>
              <a:gd name="connsiteX36" fmla="*/ 19050 w 1574800"/>
              <a:gd name="connsiteY36" fmla="*/ 1317654 h 1784351"/>
              <a:gd name="connsiteX37" fmla="*/ 379253 w 1574800"/>
              <a:gd name="connsiteY37" fmla="*/ 693738 h 1784351"/>
              <a:gd name="connsiteX38" fmla="*/ 424302 w 1574800"/>
              <a:gd name="connsiteY38" fmla="*/ 669925 h 1784351"/>
              <a:gd name="connsiteX39" fmla="*/ 1152086 w 1574800"/>
              <a:gd name="connsiteY39" fmla="*/ 669925 h 1784351"/>
              <a:gd name="connsiteX40" fmla="*/ 1163638 w 1574800"/>
              <a:gd name="connsiteY40" fmla="*/ 691056 h 1784351"/>
              <a:gd name="connsiteX41" fmla="*/ 799746 w 1574800"/>
              <a:gd name="connsiteY41" fmla="*/ 1319213 h 1784351"/>
              <a:gd name="connsiteX42" fmla="*/ 776642 w 1574800"/>
              <a:gd name="connsiteY42" fmla="*/ 1319213 h 1784351"/>
              <a:gd name="connsiteX43" fmla="*/ 412750 w 1574800"/>
              <a:gd name="connsiteY43" fmla="*/ 691056 h 1784351"/>
              <a:gd name="connsiteX44" fmla="*/ 424302 w 1574800"/>
              <a:gd name="connsiteY44" fmla="*/ 669925 h 1784351"/>
              <a:gd name="connsiteX45" fmla="*/ 1183298 w 1574800"/>
              <a:gd name="connsiteY45" fmla="*/ 652463 h 1784351"/>
              <a:gd name="connsiteX46" fmla="*/ 1195021 w 1574800"/>
              <a:gd name="connsiteY46" fmla="*/ 658246 h 1784351"/>
              <a:gd name="connsiteX47" fmla="*/ 1196975 w 1574800"/>
              <a:gd name="connsiteY47" fmla="*/ 665957 h 1784351"/>
              <a:gd name="connsiteX48" fmla="*/ 1191114 w 1574800"/>
              <a:gd name="connsiteY48" fmla="*/ 677523 h 1784351"/>
              <a:gd name="connsiteX49" fmla="*/ 1177437 w 1574800"/>
              <a:gd name="connsiteY49" fmla="*/ 677523 h 1784351"/>
              <a:gd name="connsiteX50" fmla="*/ 1171575 w 1574800"/>
              <a:gd name="connsiteY50" fmla="*/ 665957 h 1784351"/>
              <a:gd name="connsiteX51" fmla="*/ 1177437 w 1574800"/>
              <a:gd name="connsiteY51" fmla="*/ 654391 h 1784351"/>
              <a:gd name="connsiteX52" fmla="*/ 1183298 w 1574800"/>
              <a:gd name="connsiteY52" fmla="*/ 652463 h 1784351"/>
              <a:gd name="connsiteX53" fmla="*/ 393089 w 1574800"/>
              <a:gd name="connsiteY53" fmla="*/ 652463 h 1784351"/>
              <a:gd name="connsiteX54" fmla="*/ 398951 w 1574800"/>
              <a:gd name="connsiteY54" fmla="*/ 654391 h 1784351"/>
              <a:gd name="connsiteX55" fmla="*/ 404812 w 1574800"/>
              <a:gd name="connsiteY55" fmla="*/ 665957 h 1784351"/>
              <a:gd name="connsiteX56" fmla="*/ 398951 w 1574800"/>
              <a:gd name="connsiteY56" fmla="*/ 677524 h 1784351"/>
              <a:gd name="connsiteX57" fmla="*/ 385274 w 1574800"/>
              <a:gd name="connsiteY57" fmla="*/ 677524 h 1784351"/>
              <a:gd name="connsiteX58" fmla="*/ 379412 w 1574800"/>
              <a:gd name="connsiteY58" fmla="*/ 665957 h 1784351"/>
              <a:gd name="connsiteX59" fmla="*/ 381366 w 1574800"/>
              <a:gd name="connsiteY59" fmla="*/ 658246 h 1784351"/>
              <a:gd name="connsiteX60" fmla="*/ 393089 w 1574800"/>
              <a:gd name="connsiteY60" fmla="*/ 652463 h 1784351"/>
              <a:gd name="connsiteX61" fmla="*/ 1555535 w 1574800"/>
              <a:gd name="connsiteY61" fmla="*/ 457200 h 1784351"/>
              <a:gd name="connsiteX62" fmla="*/ 1574800 w 1574800"/>
              <a:gd name="connsiteY62" fmla="*/ 468745 h 1784351"/>
              <a:gd name="connsiteX63" fmla="*/ 1574800 w 1574800"/>
              <a:gd name="connsiteY63" fmla="*/ 1317289 h 1784351"/>
              <a:gd name="connsiteX64" fmla="*/ 1569021 w 1574800"/>
              <a:gd name="connsiteY64" fmla="*/ 1319213 h 1784351"/>
              <a:gd name="connsiteX65" fmla="*/ 1204912 w 1574800"/>
              <a:gd name="connsiteY65" fmla="*/ 690021 h 1784351"/>
              <a:gd name="connsiteX66" fmla="*/ 1216471 w 1574800"/>
              <a:gd name="connsiteY66" fmla="*/ 665007 h 1784351"/>
              <a:gd name="connsiteX67" fmla="*/ 1214545 w 1574800"/>
              <a:gd name="connsiteY67" fmla="*/ 653462 h 1784351"/>
              <a:gd name="connsiteX68" fmla="*/ 1555535 w 1574800"/>
              <a:gd name="connsiteY68" fmla="*/ 457200 h 1784351"/>
              <a:gd name="connsiteX69" fmla="*/ 21172 w 1574800"/>
              <a:gd name="connsiteY69" fmla="*/ 457200 h 1784351"/>
              <a:gd name="connsiteX70" fmla="*/ 361851 w 1574800"/>
              <a:gd name="connsiteY70" fmla="*/ 653407 h 1784351"/>
              <a:gd name="connsiteX71" fmla="*/ 359926 w 1574800"/>
              <a:gd name="connsiteY71" fmla="*/ 664948 h 1784351"/>
              <a:gd name="connsiteX72" fmla="*/ 371475 w 1574800"/>
              <a:gd name="connsiteY72" fmla="*/ 689955 h 1784351"/>
              <a:gd name="connsiteX73" fmla="*/ 11548 w 1574800"/>
              <a:gd name="connsiteY73" fmla="*/ 1311275 h 1784351"/>
              <a:gd name="connsiteX74" fmla="*/ 0 w 1574800"/>
              <a:gd name="connsiteY74" fmla="*/ 1309352 h 1784351"/>
              <a:gd name="connsiteX75" fmla="*/ 0 w 1574800"/>
              <a:gd name="connsiteY75" fmla="*/ 468742 h 1784351"/>
              <a:gd name="connsiteX76" fmla="*/ 21172 w 1574800"/>
              <a:gd name="connsiteY76" fmla="*/ 457200 h 1784351"/>
              <a:gd name="connsiteX77" fmla="*/ 776642 w 1574800"/>
              <a:gd name="connsiteY77" fmla="*/ 11113 h 1784351"/>
              <a:gd name="connsiteX78" fmla="*/ 788194 w 1574800"/>
              <a:gd name="connsiteY78" fmla="*/ 13035 h 1784351"/>
              <a:gd name="connsiteX79" fmla="*/ 799746 w 1574800"/>
              <a:gd name="connsiteY79" fmla="*/ 11113 h 1784351"/>
              <a:gd name="connsiteX80" fmla="*/ 1163638 w 1574800"/>
              <a:gd name="connsiteY80" fmla="*/ 639594 h 1784351"/>
              <a:gd name="connsiteX81" fmla="*/ 1152086 w 1574800"/>
              <a:gd name="connsiteY81" fmla="*/ 658813 h 1784351"/>
              <a:gd name="connsiteX82" fmla="*/ 424302 w 1574800"/>
              <a:gd name="connsiteY82" fmla="*/ 658813 h 1784351"/>
              <a:gd name="connsiteX83" fmla="*/ 412750 w 1574800"/>
              <a:gd name="connsiteY83" fmla="*/ 639594 h 1784351"/>
              <a:gd name="connsiteX84" fmla="*/ 776642 w 1574800"/>
              <a:gd name="connsiteY84" fmla="*/ 11113 h 1784351"/>
              <a:gd name="connsiteX85" fmla="*/ 813814 w 1574800"/>
              <a:gd name="connsiteY85" fmla="*/ 0 h 1784351"/>
              <a:gd name="connsiteX86" fmla="*/ 1549400 w 1574800"/>
              <a:gd name="connsiteY86" fmla="*/ 425194 h 1784351"/>
              <a:gd name="connsiteX87" fmla="*/ 1547475 w 1574800"/>
              <a:gd name="connsiteY87" fmla="*/ 436738 h 1784351"/>
              <a:gd name="connsiteX88" fmla="*/ 1549400 w 1574800"/>
              <a:gd name="connsiteY88" fmla="*/ 448282 h 1784351"/>
              <a:gd name="connsiteX89" fmla="*/ 1210491 w 1574800"/>
              <a:gd name="connsiteY89" fmla="*/ 644525 h 1784351"/>
              <a:gd name="connsiteX90" fmla="*/ 1183533 w 1574800"/>
              <a:gd name="connsiteY90" fmla="*/ 632981 h 1784351"/>
              <a:gd name="connsiteX91" fmla="*/ 1171979 w 1574800"/>
              <a:gd name="connsiteY91" fmla="*/ 634905 h 1784351"/>
              <a:gd name="connsiteX92" fmla="*/ 808037 w 1574800"/>
              <a:gd name="connsiteY92" fmla="*/ 5772 h 1784351"/>
              <a:gd name="connsiteX93" fmla="*/ 813814 w 1574800"/>
              <a:gd name="connsiteY93" fmla="*/ 0 h 1784351"/>
              <a:gd name="connsiteX94" fmla="*/ 762573 w 1574800"/>
              <a:gd name="connsiteY94" fmla="*/ 0 h 1784351"/>
              <a:gd name="connsiteX95" fmla="*/ 768350 w 1574800"/>
              <a:gd name="connsiteY95" fmla="*/ 5772 h 1784351"/>
              <a:gd name="connsiteX96" fmla="*/ 404408 w 1574800"/>
              <a:gd name="connsiteY96" fmla="*/ 634906 h 1784351"/>
              <a:gd name="connsiteX97" fmla="*/ 365896 w 1574800"/>
              <a:gd name="connsiteY97" fmla="*/ 644525 h 1784351"/>
              <a:gd name="connsiteX98" fmla="*/ 26987 w 1574800"/>
              <a:gd name="connsiteY98" fmla="*/ 448282 h 1784351"/>
              <a:gd name="connsiteX99" fmla="*/ 28912 w 1574800"/>
              <a:gd name="connsiteY99" fmla="*/ 436738 h 1784351"/>
              <a:gd name="connsiteX100" fmla="*/ 26987 w 1574800"/>
              <a:gd name="connsiteY100" fmla="*/ 425194 h 1784351"/>
              <a:gd name="connsiteX101" fmla="*/ 762573 w 1574800"/>
              <a:gd name="connsiteY101" fmla="*/ 0 h 178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74800" h="1784351">
                <a:moveTo>
                  <a:pt x="821064" y="1354138"/>
                </a:moveTo>
                <a:cubicBezTo>
                  <a:pt x="821064" y="1354138"/>
                  <a:pt x="821064" y="1354138"/>
                  <a:pt x="1547473" y="1354138"/>
                </a:cubicBezTo>
                <a:cubicBezTo>
                  <a:pt x="1547473" y="1356059"/>
                  <a:pt x="1549400" y="1359900"/>
                  <a:pt x="1549400" y="1361820"/>
                </a:cubicBezTo>
                <a:cubicBezTo>
                  <a:pt x="1549400" y="1361820"/>
                  <a:pt x="1549400" y="1361820"/>
                  <a:pt x="813357" y="1784351"/>
                </a:cubicBezTo>
                <a:cubicBezTo>
                  <a:pt x="807577" y="1778589"/>
                  <a:pt x="801796" y="1774748"/>
                  <a:pt x="792162" y="1772828"/>
                </a:cubicBezTo>
                <a:cubicBezTo>
                  <a:pt x="792162" y="1772828"/>
                  <a:pt x="792162" y="1772828"/>
                  <a:pt x="792162" y="1381026"/>
                </a:cubicBezTo>
                <a:cubicBezTo>
                  <a:pt x="807577" y="1379106"/>
                  <a:pt x="819138" y="1367582"/>
                  <a:pt x="821064" y="1354138"/>
                </a:cubicBezTo>
                <a:close/>
                <a:moveTo>
                  <a:pt x="30840" y="1354138"/>
                </a:moveTo>
                <a:cubicBezTo>
                  <a:pt x="30840" y="1354138"/>
                  <a:pt x="30840" y="1354138"/>
                  <a:pt x="755323" y="1354138"/>
                </a:cubicBezTo>
                <a:cubicBezTo>
                  <a:pt x="757250" y="1367582"/>
                  <a:pt x="768811" y="1379106"/>
                  <a:pt x="784225" y="1381026"/>
                </a:cubicBezTo>
                <a:cubicBezTo>
                  <a:pt x="784225" y="1381026"/>
                  <a:pt x="784225" y="1381026"/>
                  <a:pt x="784225" y="1772828"/>
                </a:cubicBezTo>
                <a:cubicBezTo>
                  <a:pt x="774591" y="1774748"/>
                  <a:pt x="766884" y="1778589"/>
                  <a:pt x="763030" y="1784351"/>
                </a:cubicBezTo>
                <a:cubicBezTo>
                  <a:pt x="763030" y="1784351"/>
                  <a:pt x="763030" y="1784351"/>
                  <a:pt x="26987" y="1361820"/>
                </a:cubicBezTo>
                <a:cubicBezTo>
                  <a:pt x="28914" y="1359900"/>
                  <a:pt x="28914" y="1356059"/>
                  <a:pt x="30840" y="1354138"/>
                </a:cubicBezTo>
                <a:close/>
                <a:moveTo>
                  <a:pt x="788194" y="1336675"/>
                </a:moveTo>
                <a:cubicBezTo>
                  <a:pt x="790122" y="1336675"/>
                  <a:pt x="792050" y="1336675"/>
                  <a:pt x="793977" y="1338629"/>
                </a:cubicBezTo>
                <a:cubicBezTo>
                  <a:pt x="797833" y="1340583"/>
                  <a:pt x="801688" y="1344490"/>
                  <a:pt x="801688" y="1350352"/>
                </a:cubicBezTo>
                <a:cubicBezTo>
                  <a:pt x="801688" y="1356214"/>
                  <a:pt x="795905" y="1362075"/>
                  <a:pt x="788194" y="1362075"/>
                </a:cubicBezTo>
                <a:cubicBezTo>
                  <a:pt x="780483" y="1362075"/>
                  <a:pt x="774700" y="1356214"/>
                  <a:pt x="774700" y="1350352"/>
                </a:cubicBezTo>
                <a:cubicBezTo>
                  <a:pt x="774700" y="1344490"/>
                  <a:pt x="776628" y="1340583"/>
                  <a:pt x="782411" y="1338629"/>
                </a:cubicBezTo>
                <a:cubicBezTo>
                  <a:pt x="784339" y="1336675"/>
                  <a:pt x="786267" y="1336675"/>
                  <a:pt x="788194" y="1336675"/>
                </a:cubicBezTo>
                <a:close/>
                <a:moveTo>
                  <a:pt x="1171929" y="693738"/>
                </a:moveTo>
                <a:cubicBezTo>
                  <a:pt x="1175780" y="695664"/>
                  <a:pt x="1179631" y="697589"/>
                  <a:pt x="1183481" y="697589"/>
                </a:cubicBezTo>
                <a:cubicBezTo>
                  <a:pt x="1189257" y="697589"/>
                  <a:pt x="1193108" y="695664"/>
                  <a:pt x="1196959" y="693738"/>
                </a:cubicBezTo>
                <a:cubicBezTo>
                  <a:pt x="1196959" y="693738"/>
                  <a:pt x="1196959" y="693738"/>
                  <a:pt x="1558925" y="1323431"/>
                </a:cubicBezTo>
                <a:cubicBezTo>
                  <a:pt x="1553149" y="1329208"/>
                  <a:pt x="1549298" y="1336910"/>
                  <a:pt x="1547373" y="1344613"/>
                </a:cubicBezTo>
                <a:cubicBezTo>
                  <a:pt x="1547373" y="1344613"/>
                  <a:pt x="1547373" y="1344613"/>
                  <a:pt x="819589" y="1344613"/>
                </a:cubicBezTo>
                <a:cubicBezTo>
                  <a:pt x="819589" y="1336910"/>
                  <a:pt x="815739" y="1329208"/>
                  <a:pt x="808037" y="1323431"/>
                </a:cubicBezTo>
                <a:cubicBezTo>
                  <a:pt x="808037" y="1323431"/>
                  <a:pt x="808037" y="1323431"/>
                  <a:pt x="1171929" y="693738"/>
                </a:cubicBezTo>
                <a:close/>
                <a:moveTo>
                  <a:pt x="379253" y="693738"/>
                </a:moveTo>
                <a:cubicBezTo>
                  <a:pt x="383106" y="695664"/>
                  <a:pt x="386958" y="697590"/>
                  <a:pt x="392737" y="697590"/>
                </a:cubicBezTo>
                <a:cubicBezTo>
                  <a:pt x="396590" y="697590"/>
                  <a:pt x="400442" y="695664"/>
                  <a:pt x="404294" y="693738"/>
                </a:cubicBezTo>
                <a:cubicBezTo>
                  <a:pt x="404294" y="693738"/>
                  <a:pt x="404294" y="693738"/>
                  <a:pt x="768350" y="1323431"/>
                </a:cubicBezTo>
                <a:cubicBezTo>
                  <a:pt x="760645" y="1329208"/>
                  <a:pt x="756793" y="1336910"/>
                  <a:pt x="754867" y="1344613"/>
                </a:cubicBezTo>
                <a:cubicBezTo>
                  <a:pt x="754867" y="1344613"/>
                  <a:pt x="754867" y="1344613"/>
                  <a:pt x="32533" y="1344613"/>
                </a:cubicBezTo>
                <a:cubicBezTo>
                  <a:pt x="32533" y="1344613"/>
                  <a:pt x="32533" y="1342687"/>
                  <a:pt x="32533" y="1342687"/>
                </a:cubicBezTo>
                <a:cubicBezTo>
                  <a:pt x="32533" y="1333059"/>
                  <a:pt x="26755" y="1323431"/>
                  <a:pt x="19050" y="1317654"/>
                </a:cubicBezTo>
                <a:cubicBezTo>
                  <a:pt x="19050" y="1317654"/>
                  <a:pt x="19050" y="1317654"/>
                  <a:pt x="379253" y="693738"/>
                </a:cubicBezTo>
                <a:close/>
                <a:moveTo>
                  <a:pt x="424302" y="669925"/>
                </a:moveTo>
                <a:cubicBezTo>
                  <a:pt x="424302" y="669925"/>
                  <a:pt x="424302" y="669925"/>
                  <a:pt x="1152086" y="669925"/>
                </a:cubicBezTo>
                <a:cubicBezTo>
                  <a:pt x="1152086" y="677609"/>
                  <a:pt x="1157862" y="685293"/>
                  <a:pt x="1163638" y="691056"/>
                </a:cubicBezTo>
                <a:cubicBezTo>
                  <a:pt x="1163638" y="691056"/>
                  <a:pt x="1163638" y="691056"/>
                  <a:pt x="799746" y="1319213"/>
                </a:cubicBezTo>
                <a:cubicBezTo>
                  <a:pt x="792045" y="1315371"/>
                  <a:pt x="784344" y="1315371"/>
                  <a:pt x="776642" y="1319213"/>
                </a:cubicBezTo>
                <a:cubicBezTo>
                  <a:pt x="776642" y="1319213"/>
                  <a:pt x="776642" y="1319213"/>
                  <a:pt x="412750" y="691056"/>
                </a:cubicBezTo>
                <a:cubicBezTo>
                  <a:pt x="418526" y="685293"/>
                  <a:pt x="422377" y="677609"/>
                  <a:pt x="424302" y="669925"/>
                </a:cubicBezTo>
                <a:close/>
                <a:moveTo>
                  <a:pt x="1183298" y="652463"/>
                </a:moveTo>
                <a:cubicBezTo>
                  <a:pt x="1189160" y="652463"/>
                  <a:pt x="1193068" y="654391"/>
                  <a:pt x="1195021" y="658246"/>
                </a:cubicBezTo>
                <a:cubicBezTo>
                  <a:pt x="1196975" y="660174"/>
                  <a:pt x="1196975" y="664029"/>
                  <a:pt x="1196975" y="665957"/>
                </a:cubicBezTo>
                <a:cubicBezTo>
                  <a:pt x="1196975" y="669812"/>
                  <a:pt x="1195021" y="675596"/>
                  <a:pt x="1191114" y="677523"/>
                </a:cubicBezTo>
                <a:cubicBezTo>
                  <a:pt x="1187206" y="679451"/>
                  <a:pt x="1181344" y="679451"/>
                  <a:pt x="1177437" y="677523"/>
                </a:cubicBezTo>
                <a:cubicBezTo>
                  <a:pt x="1173529" y="673668"/>
                  <a:pt x="1171575" y="669812"/>
                  <a:pt x="1171575" y="665957"/>
                </a:cubicBezTo>
                <a:cubicBezTo>
                  <a:pt x="1171575" y="660174"/>
                  <a:pt x="1173529" y="656318"/>
                  <a:pt x="1177437" y="654391"/>
                </a:cubicBezTo>
                <a:cubicBezTo>
                  <a:pt x="1179391" y="652463"/>
                  <a:pt x="1181344" y="652463"/>
                  <a:pt x="1183298" y="652463"/>
                </a:cubicBezTo>
                <a:close/>
                <a:moveTo>
                  <a:pt x="393089" y="652463"/>
                </a:moveTo>
                <a:cubicBezTo>
                  <a:pt x="395043" y="652463"/>
                  <a:pt x="396997" y="652463"/>
                  <a:pt x="398951" y="654391"/>
                </a:cubicBezTo>
                <a:cubicBezTo>
                  <a:pt x="402858" y="656319"/>
                  <a:pt x="404812" y="660174"/>
                  <a:pt x="404812" y="665957"/>
                </a:cubicBezTo>
                <a:cubicBezTo>
                  <a:pt x="404812" y="669813"/>
                  <a:pt x="402858" y="673668"/>
                  <a:pt x="398951" y="677524"/>
                </a:cubicBezTo>
                <a:cubicBezTo>
                  <a:pt x="395043" y="679451"/>
                  <a:pt x="389181" y="679451"/>
                  <a:pt x="385274" y="677524"/>
                </a:cubicBezTo>
                <a:cubicBezTo>
                  <a:pt x="381366" y="673668"/>
                  <a:pt x="379412" y="669813"/>
                  <a:pt x="379412" y="665957"/>
                </a:cubicBezTo>
                <a:cubicBezTo>
                  <a:pt x="379412" y="664030"/>
                  <a:pt x="379412" y="660174"/>
                  <a:pt x="381366" y="658246"/>
                </a:cubicBezTo>
                <a:cubicBezTo>
                  <a:pt x="383320" y="654391"/>
                  <a:pt x="387228" y="652463"/>
                  <a:pt x="393089" y="652463"/>
                </a:cubicBezTo>
                <a:close/>
                <a:moveTo>
                  <a:pt x="1555535" y="457200"/>
                </a:moveTo>
                <a:cubicBezTo>
                  <a:pt x="1559388" y="462973"/>
                  <a:pt x="1567094" y="466821"/>
                  <a:pt x="1574800" y="468745"/>
                </a:cubicBezTo>
                <a:cubicBezTo>
                  <a:pt x="1574800" y="468745"/>
                  <a:pt x="1574800" y="468745"/>
                  <a:pt x="1574800" y="1317289"/>
                </a:cubicBezTo>
                <a:cubicBezTo>
                  <a:pt x="1572874" y="1317289"/>
                  <a:pt x="1570947" y="1319213"/>
                  <a:pt x="1569021" y="1319213"/>
                </a:cubicBezTo>
                <a:cubicBezTo>
                  <a:pt x="1569021" y="1319213"/>
                  <a:pt x="1569021" y="1319213"/>
                  <a:pt x="1204912" y="690021"/>
                </a:cubicBezTo>
                <a:cubicBezTo>
                  <a:pt x="1212618" y="684248"/>
                  <a:pt x="1216471" y="674628"/>
                  <a:pt x="1216471" y="665007"/>
                </a:cubicBezTo>
                <a:cubicBezTo>
                  <a:pt x="1216471" y="661159"/>
                  <a:pt x="1216471" y="657310"/>
                  <a:pt x="1214545" y="653462"/>
                </a:cubicBezTo>
                <a:cubicBezTo>
                  <a:pt x="1214545" y="653462"/>
                  <a:pt x="1214545" y="653462"/>
                  <a:pt x="1555535" y="457200"/>
                </a:cubicBezTo>
                <a:close/>
                <a:moveTo>
                  <a:pt x="21172" y="457200"/>
                </a:moveTo>
                <a:cubicBezTo>
                  <a:pt x="21172" y="457200"/>
                  <a:pt x="21172" y="457200"/>
                  <a:pt x="361851" y="653407"/>
                </a:cubicBezTo>
                <a:cubicBezTo>
                  <a:pt x="359926" y="657254"/>
                  <a:pt x="359926" y="661101"/>
                  <a:pt x="359926" y="664948"/>
                </a:cubicBezTo>
                <a:cubicBezTo>
                  <a:pt x="359926" y="674566"/>
                  <a:pt x="363776" y="684184"/>
                  <a:pt x="371475" y="689955"/>
                </a:cubicBezTo>
                <a:cubicBezTo>
                  <a:pt x="371475" y="689955"/>
                  <a:pt x="371475" y="689955"/>
                  <a:pt x="11548" y="1311275"/>
                </a:cubicBezTo>
                <a:cubicBezTo>
                  <a:pt x="9623" y="1311275"/>
                  <a:pt x="3849" y="1309352"/>
                  <a:pt x="0" y="1309352"/>
                </a:cubicBezTo>
                <a:cubicBezTo>
                  <a:pt x="0" y="1309352"/>
                  <a:pt x="0" y="1309352"/>
                  <a:pt x="0" y="468742"/>
                </a:cubicBezTo>
                <a:cubicBezTo>
                  <a:pt x="9623" y="466818"/>
                  <a:pt x="17322" y="462971"/>
                  <a:pt x="21172" y="457200"/>
                </a:cubicBezTo>
                <a:close/>
                <a:moveTo>
                  <a:pt x="776642" y="11113"/>
                </a:moveTo>
                <a:cubicBezTo>
                  <a:pt x="780493" y="11113"/>
                  <a:pt x="784344" y="13035"/>
                  <a:pt x="788194" y="13035"/>
                </a:cubicBezTo>
                <a:cubicBezTo>
                  <a:pt x="792045" y="13035"/>
                  <a:pt x="795896" y="11113"/>
                  <a:pt x="799746" y="11113"/>
                </a:cubicBezTo>
                <a:cubicBezTo>
                  <a:pt x="799746" y="11113"/>
                  <a:pt x="799746" y="11113"/>
                  <a:pt x="1163638" y="639594"/>
                </a:cubicBezTo>
                <a:cubicBezTo>
                  <a:pt x="1157862" y="643437"/>
                  <a:pt x="1152086" y="651125"/>
                  <a:pt x="1152086" y="658813"/>
                </a:cubicBezTo>
                <a:cubicBezTo>
                  <a:pt x="1152086" y="658813"/>
                  <a:pt x="1152086" y="658813"/>
                  <a:pt x="424302" y="658813"/>
                </a:cubicBezTo>
                <a:cubicBezTo>
                  <a:pt x="422377" y="651125"/>
                  <a:pt x="418526" y="643437"/>
                  <a:pt x="412750" y="639594"/>
                </a:cubicBezTo>
                <a:cubicBezTo>
                  <a:pt x="412750" y="639594"/>
                  <a:pt x="412750" y="639594"/>
                  <a:pt x="776642" y="11113"/>
                </a:cubicBezTo>
                <a:close/>
                <a:moveTo>
                  <a:pt x="813814" y="0"/>
                </a:moveTo>
                <a:cubicBezTo>
                  <a:pt x="813814" y="0"/>
                  <a:pt x="813814" y="0"/>
                  <a:pt x="1549400" y="425194"/>
                </a:cubicBezTo>
                <a:cubicBezTo>
                  <a:pt x="1547475" y="429042"/>
                  <a:pt x="1547475" y="432890"/>
                  <a:pt x="1547475" y="436738"/>
                </a:cubicBezTo>
                <a:cubicBezTo>
                  <a:pt x="1547475" y="440586"/>
                  <a:pt x="1547475" y="444434"/>
                  <a:pt x="1549400" y="448282"/>
                </a:cubicBezTo>
                <a:cubicBezTo>
                  <a:pt x="1549400" y="448282"/>
                  <a:pt x="1549400" y="448282"/>
                  <a:pt x="1210491" y="644525"/>
                </a:cubicBezTo>
                <a:cubicBezTo>
                  <a:pt x="1202789" y="636829"/>
                  <a:pt x="1195086" y="632981"/>
                  <a:pt x="1183533" y="632981"/>
                </a:cubicBezTo>
                <a:cubicBezTo>
                  <a:pt x="1179682" y="632981"/>
                  <a:pt x="1175830" y="632981"/>
                  <a:pt x="1171979" y="634905"/>
                </a:cubicBezTo>
                <a:cubicBezTo>
                  <a:pt x="1171979" y="634905"/>
                  <a:pt x="1171979" y="634905"/>
                  <a:pt x="808037" y="5772"/>
                </a:cubicBezTo>
                <a:cubicBezTo>
                  <a:pt x="809963" y="3848"/>
                  <a:pt x="811888" y="1924"/>
                  <a:pt x="813814" y="0"/>
                </a:cubicBezTo>
                <a:close/>
                <a:moveTo>
                  <a:pt x="762573" y="0"/>
                </a:moveTo>
                <a:cubicBezTo>
                  <a:pt x="764499" y="1924"/>
                  <a:pt x="766425" y="3848"/>
                  <a:pt x="768350" y="5772"/>
                </a:cubicBezTo>
                <a:cubicBezTo>
                  <a:pt x="768350" y="5772"/>
                  <a:pt x="768350" y="5772"/>
                  <a:pt x="404408" y="634906"/>
                </a:cubicBezTo>
                <a:cubicBezTo>
                  <a:pt x="390929" y="631057"/>
                  <a:pt x="375524" y="634906"/>
                  <a:pt x="365896" y="644525"/>
                </a:cubicBezTo>
                <a:cubicBezTo>
                  <a:pt x="365896" y="644525"/>
                  <a:pt x="365896" y="644525"/>
                  <a:pt x="26987" y="448282"/>
                </a:cubicBezTo>
                <a:cubicBezTo>
                  <a:pt x="26987" y="444434"/>
                  <a:pt x="28912" y="440586"/>
                  <a:pt x="28912" y="436738"/>
                </a:cubicBezTo>
                <a:cubicBezTo>
                  <a:pt x="28912" y="432890"/>
                  <a:pt x="26987" y="429042"/>
                  <a:pt x="26987" y="425194"/>
                </a:cubicBezTo>
                <a:cubicBezTo>
                  <a:pt x="26987" y="425194"/>
                  <a:pt x="26987" y="425194"/>
                  <a:pt x="762573" y="0"/>
                </a:cubicBezTo>
                <a:close/>
              </a:path>
            </a:pathLst>
          </a:custGeom>
          <a:noFill/>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7411093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46800" y="2180168"/>
            <a:ext cx="6045200" cy="2785533"/>
          </a:xfrm>
          <a:prstGeom prst="rect">
            <a:avLst/>
          </a:prstGeom>
        </p:spPr>
        <p:txBody>
          <a:bodyPr/>
          <a:lstStyle/>
          <a:p>
            <a:pPr lvl="0"/>
            <a:endParaRPr lang="en-US" noProof="0">
              <a:sym typeface="Helvetica" charset="0"/>
            </a:endParaRPr>
          </a:p>
        </p:txBody>
      </p:sp>
      <p:sp>
        <p:nvSpPr>
          <p:cNvPr id="2" name="Rectangle 1"/>
          <p:cNvSpPr/>
          <p:nvPr userDrawn="1"/>
        </p:nvSpPr>
        <p:spPr>
          <a:xfrm>
            <a:off x="614363" y="6357938"/>
            <a:ext cx="2200275" cy="257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8142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952169" y="2295974"/>
            <a:ext cx="2290990" cy="2290990"/>
          </a:xfrm>
          <a:custGeom>
            <a:avLst/>
            <a:gdLst>
              <a:gd name="connsiteX0" fmla="*/ 1145495 w 2290990"/>
              <a:gd name="connsiteY0" fmla="*/ 0 h 2290990"/>
              <a:gd name="connsiteX1" fmla="*/ 2290990 w 2290990"/>
              <a:gd name="connsiteY1" fmla="*/ 1145495 h 2290990"/>
              <a:gd name="connsiteX2" fmla="*/ 1145495 w 2290990"/>
              <a:gd name="connsiteY2" fmla="*/ 2290990 h 2290990"/>
              <a:gd name="connsiteX3" fmla="*/ 0 w 2290990"/>
              <a:gd name="connsiteY3" fmla="*/ 1145495 h 2290990"/>
              <a:gd name="connsiteX4" fmla="*/ 1145495 w 2290990"/>
              <a:gd name="connsiteY4" fmla="*/ 0 h 22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990" h="2290990">
                <a:moveTo>
                  <a:pt x="1145495" y="0"/>
                </a:moveTo>
                <a:cubicBezTo>
                  <a:pt x="1778134" y="0"/>
                  <a:pt x="2290990" y="512856"/>
                  <a:pt x="2290990" y="1145495"/>
                </a:cubicBezTo>
                <a:cubicBezTo>
                  <a:pt x="2290990" y="1778134"/>
                  <a:pt x="1778134" y="2290990"/>
                  <a:pt x="1145495" y="2290990"/>
                </a:cubicBezTo>
                <a:cubicBezTo>
                  <a:pt x="512856" y="2290990"/>
                  <a:pt x="0" y="1778134"/>
                  <a:pt x="0" y="1145495"/>
                </a:cubicBezTo>
                <a:cubicBezTo>
                  <a:pt x="0" y="512856"/>
                  <a:pt x="512856" y="0"/>
                  <a:pt x="1145495" y="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0" name="Picture Placeholder 9"/>
          <p:cNvSpPr>
            <a:spLocks noGrp="1"/>
          </p:cNvSpPr>
          <p:nvPr>
            <p:ph type="pic" sz="quarter" idx="11"/>
          </p:nvPr>
        </p:nvSpPr>
        <p:spPr>
          <a:xfrm>
            <a:off x="0" y="0"/>
            <a:ext cx="12192000" cy="3441469"/>
          </a:xfrm>
          <a:custGeom>
            <a:avLst/>
            <a:gdLst>
              <a:gd name="connsiteX0" fmla="*/ 0 w 12192000"/>
              <a:gd name="connsiteY0" fmla="*/ 0 h 3441469"/>
              <a:gd name="connsiteX1" fmla="*/ 12192000 w 12192000"/>
              <a:gd name="connsiteY1" fmla="*/ 0 h 3441469"/>
              <a:gd name="connsiteX2" fmla="*/ 12192000 w 12192000"/>
              <a:gd name="connsiteY2" fmla="*/ 3441469 h 3441469"/>
              <a:gd name="connsiteX3" fmla="*/ 7475361 w 12192000"/>
              <a:gd name="connsiteY3" fmla="*/ 3441469 h 3441469"/>
              <a:gd name="connsiteX4" fmla="*/ 6096001 w 12192000"/>
              <a:gd name="connsiteY4" fmla="*/ 2062109 h 3441469"/>
              <a:gd name="connsiteX5" fmla="*/ 4716641 w 12192000"/>
              <a:gd name="connsiteY5" fmla="*/ 3441469 h 3441469"/>
              <a:gd name="connsiteX6" fmla="*/ 0 w 12192000"/>
              <a:gd name="connsiteY6" fmla="*/ 3441469 h 344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41469">
                <a:moveTo>
                  <a:pt x="0" y="0"/>
                </a:moveTo>
                <a:lnTo>
                  <a:pt x="12192000" y="0"/>
                </a:lnTo>
                <a:lnTo>
                  <a:pt x="12192000" y="3441469"/>
                </a:lnTo>
                <a:lnTo>
                  <a:pt x="7475361" y="3441469"/>
                </a:lnTo>
                <a:cubicBezTo>
                  <a:pt x="7475361" y="2679670"/>
                  <a:pt x="6857800" y="2062109"/>
                  <a:pt x="6096001" y="2062109"/>
                </a:cubicBezTo>
                <a:cubicBezTo>
                  <a:pt x="5334202" y="2062109"/>
                  <a:pt x="4716641" y="2679670"/>
                  <a:pt x="4716641" y="3441469"/>
                </a:cubicBezTo>
                <a:lnTo>
                  <a:pt x="0" y="3441469"/>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5" name="Footer Placeholder 4">
            <a:extLst>
              <a:ext uri="{FF2B5EF4-FFF2-40B4-BE49-F238E27FC236}">
                <a16:creationId xmlns:a16="http://schemas.microsoft.com/office/drawing/2014/main" id="{60105C16-9AAB-49D0-8DAD-D91658A1C90C}"/>
              </a:ext>
            </a:extLst>
          </p:cNvPr>
          <p:cNvSpPr>
            <a:spLocks noGrp="1"/>
          </p:cNvSpPr>
          <p:nvPr>
            <p:ph type="ftr" sz="quarter" idx="13"/>
          </p:nvPr>
        </p:nvSpPr>
        <p:spPr>
          <a:xfrm>
            <a:off x="4038600" y="6356350"/>
            <a:ext cx="4114800" cy="365125"/>
          </a:xfrm>
          <a:prstGeom prst="rect">
            <a:avLst/>
          </a:prstGeom>
        </p:spPr>
        <p:txBody>
          <a:bodyPr/>
          <a:lstStyle>
            <a:lvl1pPr algn="ctr">
              <a:defRPr sz="1400">
                <a:solidFill>
                  <a:srgbClr val="2D285A"/>
                </a:solidFill>
                <a:latin typeface="+mj-lt"/>
              </a:defRPr>
            </a:lvl1pPr>
          </a:lstStyle>
          <a:p>
            <a:endParaRPr lang="en-US"/>
          </a:p>
        </p:txBody>
      </p:sp>
      <p:sp>
        <p:nvSpPr>
          <p:cNvPr id="6" name="Slide Number Placeholder 5">
            <a:extLst>
              <a:ext uri="{FF2B5EF4-FFF2-40B4-BE49-F238E27FC236}">
                <a16:creationId xmlns:a16="http://schemas.microsoft.com/office/drawing/2014/main" id="{CA0E6EC9-9AF1-4EC4-9A79-1BB81C51D734}"/>
              </a:ext>
            </a:extLst>
          </p:cNvPr>
          <p:cNvSpPr>
            <a:spLocks noGrp="1"/>
          </p:cNvSpPr>
          <p:nvPr>
            <p:ph type="sldNum" sz="quarter" idx="14"/>
          </p:nvPr>
        </p:nvSpPr>
        <p:spPr>
          <a:xfrm>
            <a:off x="8610600" y="6356350"/>
            <a:ext cx="2743200" cy="365125"/>
          </a:xfrm>
          <a:prstGeom prst="rect">
            <a:avLst/>
          </a:prstGeom>
        </p:spPr>
        <p:txBody>
          <a:bodyPr/>
          <a:lstStyle>
            <a:lvl1pPr>
              <a:defRPr sz="1400">
                <a:solidFill>
                  <a:srgbClr val="2D285A"/>
                </a:solidFill>
                <a:latin typeface="+mj-lt"/>
              </a:defRPr>
            </a:lvl1pPr>
          </a:lstStyle>
          <a:p>
            <a:fld id="{5CEB69FE-35E3-48FF-85BA-954F748D21A9}" type="slidenum">
              <a:rPr lang="en-US" smtClean="0"/>
              <a:pPr/>
              <a:t>‹#›</a:t>
            </a:fld>
            <a:endParaRPr lang="en-US"/>
          </a:p>
        </p:txBody>
      </p:sp>
      <p:sp>
        <p:nvSpPr>
          <p:cNvPr id="2" name="Rectangle 1"/>
          <p:cNvSpPr/>
          <p:nvPr userDrawn="1"/>
        </p:nvSpPr>
        <p:spPr>
          <a:xfrm>
            <a:off x="528638" y="6356350"/>
            <a:ext cx="2300287" cy="2444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8073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_&amp;_Subtit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9617" y="135554"/>
            <a:ext cx="10527933" cy="727715"/>
          </a:xfrm>
          <a:prstGeom prst="rect">
            <a:avLst/>
          </a:prstGeom>
        </p:spPr>
        <p:txBody>
          <a:bodyPr vert="horz" lIns="0" tIns="0" rIns="0" bIns="0" rtlCol="0" anchor="ctr">
            <a:normAutofit/>
          </a:bodyPr>
          <a:lstStyle>
            <a:lvl1pPr>
              <a:defRPr sz="4000">
                <a:solidFill>
                  <a:schemeClr val="bg1"/>
                </a:solidFill>
              </a:defRPr>
            </a:lvl1pPr>
          </a:lstStyle>
          <a:p>
            <a:r>
              <a:rPr lang="en-US"/>
              <a:t>Title</a:t>
            </a:r>
          </a:p>
        </p:txBody>
      </p:sp>
      <p:sp>
        <p:nvSpPr>
          <p:cNvPr id="4" name="Text Placeholder 3"/>
          <p:cNvSpPr>
            <a:spLocks noGrp="1"/>
          </p:cNvSpPr>
          <p:nvPr>
            <p:ph type="body" sz="quarter" idx="12" hasCustomPrompt="1"/>
          </p:nvPr>
        </p:nvSpPr>
        <p:spPr>
          <a:xfrm>
            <a:off x="349616" y="869950"/>
            <a:ext cx="10527237" cy="399984"/>
          </a:xfrm>
          <a:prstGeom prst="rect">
            <a:avLst/>
          </a:prstGeom>
        </p:spPr>
        <p:txBody>
          <a:bodyPr lIns="0" tIns="0" rIns="0" bIns="0">
            <a:noAutofit/>
          </a:bodyPr>
          <a:lstStyle>
            <a:lvl1pPr>
              <a:lnSpc>
                <a:spcPts val="2000"/>
              </a:lnSpc>
              <a:defRPr sz="2000">
                <a:solidFill>
                  <a:srgbClr val="505050"/>
                </a:solidFill>
                <a:latin typeface="+mj-lt"/>
              </a:defRPr>
            </a:lvl1pPr>
          </a:lstStyle>
          <a:p>
            <a:pPr lvl="0"/>
            <a:r>
              <a:rPr lang="en-US"/>
              <a:t>Subtitle</a:t>
            </a:r>
          </a:p>
        </p:txBody>
      </p:sp>
    </p:spTree>
    <p:extLst>
      <p:ext uri="{BB962C8B-B14F-4D97-AF65-F5344CB8AC3E}">
        <p14:creationId xmlns:p14="http://schemas.microsoft.com/office/powerpoint/2010/main" val="212403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67228" y="2305877"/>
            <a:ext cx="10515600" cy="3871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E9A0C6-C80E-4EA4-909B-1263271D0599}"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
        <p:nvSpPr>
          <p:cNvPr id="7" name="Text Placeholder 6">
            <a:extLst>
              <a:ext uri="{FF2B5EF4-FFF2-40B4-BE49-F238E27FC236}">
                <a16:creationId xmlns:a16="http://schemas.microsoft.com/office/drawing/2014/main" id="{EFBFD2D1-7D60-41BA-85CE-D36C47711768}"/>
              </a:ext>
            </a:extLst>
          </p:cNvPr>
          <p:cNvSpPr>
            <a:spLocks noGrp="1"/>
          </p:cNvSpPr>
          <p:nvPr>
            <p:ph type="body" sz="quarter" idx="13"/>
          </p:nvPr>
        </p:nvSpPr>
        <p:spPr>
          <a:xfrm>
            <a:off x="895803" y="1521448"/>
            <a:ext cx="10515600" cy="784429"/>
          </a:xfrm>
        </p:spPr>
        <p:txBody>
          <a:bodyPr>
            <a:normAutofit/>
          </a:bodyPr>
          <a:lstStyle>
            <a:lvl1pPr marL="0" indent="0">
              <a:buNone/>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41614559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43755" y="2002631"/>
            <a:ext cx="7110046" cy="2852737"/>
          </a:xfrm>
        </p:spPr>
        <p:txBody>
          <a:bodyPr anchor="ctr" anchorCtr="0"/>
          <a:lstStyle>
            <a:lvl1pPr algn="ctr">
              <a:defRPr sz="6000"/>
            </a:lvl1pPr>
          </a:lstStyle>
          <a:p>
            <a:r>
              <a:rPr lang="en-US"/>
              <a:t>Click to edit Master title style</a:t>
            </a:r>
          </a:p>
        </p:txBody>
      </p:sp>
      <p:sp>
        <p:nvSpPr>
          <p:cNvPr id="4" name="Date Placeholder 3"/>
          <p:cNvSpPr>
            <a:spLocks noGrp="1"/>
          </p:cNvSpPr>
          <p:nvPr>
            <p:ph type="dt" sz="half" idx="10"/>
          </p:nvPr>
        </p:nvSpPr>
        <p:spPr/>
        <p:txBody>
          <a:bodyPr/>
          <a:lstStyle/>
          <a:p>
            <a:fld id="{674E8696-C25B-4069-8C08-205C893EA0DC}" type="datetime1">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pic>
        <p:nvPicPr>
          <p:cNvPr id="7" name="Picture 6">
            <a:extLst>
              <a:ext uri="{FF2B5EF4-FFF2-40B4-BE49-F238E27FC236}">
                <a16:creationId xmlns:a16="http://schemas.microsoft.com/office/drawing/2014/main" id="{5A3FF1DA-1BF5-4427-9A9D-799AD366CBDB}"/>
              </a:ext>
            </a:extLst>
          </p:cNvPr>
          <p:cNvPicPr>
            <a:picLocks noChangeAspect="1"/>
          </p:cNvPicPr>
          <p:nvPr userDrawn="1"/>
        </p:nvPicPr>
        <p:blipFill rotWithShape="1">
          <a:blip r:embed="rId2"/>
          <a:srcRect l="54696" t="9178" r="-2718" b="9178"/>
          <a:stretch/>
        </p:blipFill>
        <p:spPr>
          <a:xfrm>
            <a:off x="0" y="0"/>
            <a:ext cx="4038600" cy="6858000"/>
          </a:xfrm>
          <a:prstGeom prst="rect">
            <a:avLst/>
          </a:prstGeom>
        </p:spPr>
      </p:pic>
    </p:spTree>
    <p:extLst>
      <p:ext uri="{BB962C8B-B14F-4D97-AF65-F5344CB8AC3E}">
        <p14:creationId xmlns:p14="http://schemas.microsoft.com/office/powerpoint/2010/main" val="17286171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FD0FF5-2A17-459B-A518-A8CAAF105FD3}" type="datetime1">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7300321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502266-85B9-4537-8729-32F249EB2D79}" type="datetime1">
              <a:rPr lang="en-US" smtClean="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5366761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92DAD-61D7-4558-AB87-5878D07181B6}" type="datetime1">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40529589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2820F2-5C49-419E-B07C-9C4DB876B9C2}" type="datetime1">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03FEC-FFF6-7D40-9A7D-8845F2C542DC}" type="slidenum">
              <a:rPr lang="en-US" smtClean="0"/>
              <a:t>‹#›</a:t>
            </a:fld>
            <a:endParaRPr lang="en-US"/>
          </a:p>
        </p:txBody>
      </p:sp>
      <p:sp>
        <p:nvSpPr>
          <p:cNvPr id="7" name="Text Placeholder 6">
            <a:extLst>
              <a:ext uri="{FF2B5EF4-FFF2-40B4-BE49-F238E27FC236}">
                <a16:creationId xmlns:a16="http://schemas.microsoft.com/office/drawing/2014/main" id="{8B9FC3F4-F23E-4206-B7E8-641453FF57F4}"/>
              </a:ext>
            </a:extLst>
          </p:cNvPr>
          <p:cNvSpPr>
            <a:spLocks noGrp="1"/>
          </p:cNvSpPr>
          <p:nvPr>
            <p:ph type="body" sz="quarter" idx="13"/>
          </p:nvPr>
        </p:nvSpPr>
        <p:spPr>
          <a:xfrm>
            <a:off x="895803" y="1521448"/>
            <a:ext cx="10515600" cy="764552"/>
          </a:xfrm>
        </p:spPr>
        <p:txBody>
          <a:bodyPr>
            <a:normAutofit/>
          </a:bodyPr>
          <a:lstStyle>
            <a:lvl1pPr marL="0" indent="0">
              <a:buNone/>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29890667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F5797-8EC9-40BC-8958-64D5BC68FBAF}" type="datetime1">
              <a:rPr lang="en-US" smtClean="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5464430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228" y="365125"/>
            <a:ext cx="10515600" cy="125641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67228" y="2005781"/>
            <a:ext cx="10515600" cy="41711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E08C5-72E9-48B7-B4E7-6D518137A2A9}" type="datetime1">
              <a:rPr lang="en-US" smtClean="0"/>
              <a:t>11/25/2019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03FEC-FFF6-7D40-9A7D-8845F2C542DC}" type="slidenum">
              <a:rPr lang="en-US" smtClean="0"/>
              <a:t>‹#›</a:t>
            </a:fld>
            <a:endParaRPr lang="en-US"/>
          </a:p>
        </p:txBody>
      </p:sp>
      <p:sp>
        <p:nvSpPr>
          <p:cNvPr id="8" name="Rectangle 7">
            <a:extLst>
              <a:ext uri="{FF2B5EF4-FFF2-40B4-BE49-F238E27FC236}">
                <a16:creationId xmlns:a16="http://schemas.microsoft.com/office/drawing/2014/main" id="{033C5F6C-AED3-431E-BDCB-41E1F7EF6CA8}"/>
              </a:ext>
            </a:extLst>
          </p:cNvPr>
          <p:cNvSpPr/>
          <p:nvPr userDrawn="1"/>
        </p:nvSpPr>
        <p:spPr>
          <a:xfrm>
            <a:off x="979714" y="-19120"/>
            <a:ext cx="10232572" cy="204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94291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30" r:id="rId3"/>
    <p:sldLayoutId id="2147483881" r:id="rId4"/>
    <p:sldLayoutId id="2147483882" r:id="rId5"/>
    <p:sldLayoutId id="2147483883" r:id="rId6"/>
    <p:sldLayoutId id="2147483884" r:id="rId7"/>
    <p:sldLayoutId id="2147483929"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5" r:id="rId18"/>
    <p:sldLayoutId id="2147483896" r:id="rId19"/>
    <p:sldLayoutId id="2147483897" r:id="rId20"/>
    <p:sldLayoutId id="2147483898" r:id="rId21"/>
    <p:sldLayoutId id="2147483899" r:id="rId22"/>
    <p:sldLayoutId id="2147483928" r:id="rId23"/>
    <p:sldLayoutId id="2147483858" r:id="rId24"/>
    <p:sldLayoutId id="2147483877" r:id="rId25"/>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4.HEIC"/><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26.png"/><Relationship Id="rId4" Type="http://schemas.openxmlformats.org/officeDocument/2006/relationships/image" Target="../media/image29.emf"/><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5.png"/><Relationship Id="rId4" Type="http://schemas.openxmlformats.org/officeDocument/2006/relationships/image" Target="../media/image4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presentation/d/1VhKQyGmsCcGD-gnn3j-0v-_n_QZkcaWQXs_vpKE7Q8o/edit#slide=id.p" TargetMode="Externa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41.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6.svg"/><Relationship Id="rId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50.svg"/><Relationship Id="rId9"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hyperlink" Target="mailto:jbernard@resonancegloba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3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diagramLayout" Target="../diagrams/layout1.xml"/><Relationship Id="rId7"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47.png"/><Relationship Id="rId4" Type="http://schemas.openxmlformats.org/officeDocument/2006/relationships/image" Target="../media/image61.sv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tiff"/><Relationship Id="rId3" Type="http://schemas.openxmlformats.org/officeDocument/2006/relationships/image" Target="../media/image12.tiff"/><Relationship Id="rId7" Type="http://schemas.openxmlformats.org/officeDocument/2006/relationships/image" Target="../media/image16.png"/><Relationship Id="rId12"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0" y="0"/>
            <a:ext cx="12192000" cy="4699416"/>
          </a:xfrm>
          <a:prstGeom prst="rect">
            <a:avLst/>
          </a:prstGeom>
        </p:spPr>
      </p:pic>
      <p:sp>
        <p:nvSpPr>
          <p:cNvPr id="7" name="Rectangle 6"/>
          <p:cNvSpPr/>
          <p:nvPr/>
        </p:nvSpPr>
        <p:spPr>
          <a:xfrm>
            <a:off x="0" y="0"/>
            <a:ext cx="12192000" cy="4699417"/>
          </a:xfrm>
          <a:prstGeom prst="rect">
            <a:avLst/>
          </a:prstGeom>
          <a:gradFill>
            <a:gsLst>
              <a:gs pos="16000">
                <a:schemeClr val="tx2">
                  <a:alpha val="76000"/>
                </a:schemeClr>
              </a:gs>
              <a:gs pos="51000">
                <a:schemeClr val="tx2">
                  <a:alpha val="60000"/>
                </a:schemeClr>
              </a:gs>
              <a:gs pos="100000">
                <a:schemeClr val="tx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9A404D0-DE9A-3749-8588-C9EFA54F53EC}"/>
              </a:ext>
            </a:extLst>
          </p:cNvPr>
          <p:cNvSpPr txBox="1">
            <a:spLocks/>
          </p:cNvSpPr>
          <p:nvPr/>
        </p:nvSpPr>
        <p:spPr>
          <a:xfrm>
            <a:off x="831983" y="5083630"/>
            <a:ext cx="10402074" cy="130976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rgbClr val="2F2B5E"/>
                </a:solidFill>
                <a:latin typeface="Cambria" panose="02040503050406030204" pitchFamily="18" charset="0"/>
                <a:ea typeface="+mj-ea"/>
                <a:cs typeface="+mj-cs"/>
              </a:defRPr>
            </a:lvl1pPr>
          </a:lstStyle>
          <a:p>
            <a:pPr lvl="0" defTabSz="1450904">
              <a:lnSpc>
                <a:spcPct val="100000"/>
              </a:lnSpc>
              <a:spcBef>
                <a:spcPts val="0"/>
              </a:spcBef>
              <a:spcAft>
                <a:spcPts val="600"/>
              </a:spcAft>
              <a:defRPr/>
            </a:pPr>
            <a:r>
              <a:rPr lang="en-CA" sz="5100" b="1" spc="300" dirty="0">
                <a:solidFill>
                  <a:srgbClr val="23194E"/>
                </a:solidFill>
                <a:latin typeface="Lato Semibold"/>
                <a:ea typeface="Lato Semibold" charset="0"/>
                <a:cs typeface="Lato Semibold" charset="0"/>
              </a:rPr>
              <a:t>OpenLMIS Sustainability </a:t>
            </a:r>
          </a:p>
          <a:p>
            <a:pPr lvl="0" defTabSz="1450904">
              <a:lnSpc>
                <a:spcPct val="100000"/>
              </a:lnSpc>
              <a:spcBef>
                <a:spcPts val="0"/>
              </a:spcBef>
              <a:spcAft>
                <a:spcPts val="600"/>
              </a:spcAft>
              <a:defRPr/>
            </a:pPr>
            <a:r>
              <a:rPr lang="en-CA" sz="4600" b="1" spc="300" dirty="0">
                <a:solidFill>
                  <a:srgbClr val="E05434"/>
                </a:solidFill>
                <a:latin typeface="Lato Semibold"/>
                <a:ea typeface="Lato Semibold" charset="0"/>
                <a:cs typeface="Lato Semibold" charset="0"/>
              </a:rPr>
              <a:t>Project Overview</a:t>
            </a:r>
          </a:p>
          <a:p>
            <a:pPr lvl="0" defTabSz="1450904">
              <a:lnSpc>
                <a:spcPct val="100000"/>
              </a:lnSpc>
              <a:spcBef>
                <a:spcPts val="0"/>
              </a:spcBef>
              <a:defRPr/>
            </a:pPr>
            <a:r>
              <a:rPr lang="en-CA" sz="3400" b="1" spc="300" dirty="0">
                <a:solidFill>
                  <a:schemeClr val="tx1"/>
                </a:solidFill>
                <a:latin typeface="Lato Semibold"/>
                <a:ea typeface="Lato Semibold" charset="0"/>
                <a:cs typeface="Lato Semibold" charset="0"/>
              </a:rPr>
              <a:t>Community Meeting – November 18, 2019</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83" y="954651"/>
            <a:ext cx="3859459" cy="741221"/>
          </a:xfrm>
          <a:prstGeom prst="rect">
            <a:avLst/>
          </a:prstGeom>
        </p:spPr>
      </p:pic>
    </p:spTree>
    <p:extLst>
      <p:ext uri="{BB962C8B-B14F-4D97-AF65-F5344CB8AC3E}">
        <p14:creationId xmlns:p14="http://schemas.microsoft.com/office/powerpoint/2010/main" val="136915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B436CD81-B63D-9F44-AC9D-E12A2B6DFE98}"/>
              </a:ext>
            </a:extLst>
          </p:cNvPr>
          <p:cNvSpPr>
            <a:spLocks noGrp="1"/>
          </p:cNvSpPr>
          <p:nvPr>
            <p:ph type="sldNum" sz="quarter" idx="12"/>
          </p:nvPr>
        </p:nvSpPr>
        <p:spPr/>
        <p:txBody>
          <a:bodyPr/>
          <a:lstStyle/>
          <a:p>
            <a:fld id="{94403FEC-FFF6-7D40-9A7D-8845F2C542DC}" type="slidenum">
              <a:rPr lang="en-US" smtClean="0"/>
              <a:t>10</a:t>
            </a:fld>
            <a:endParaRPr lang="en-US"/>
          </a:p>
        </p:txBody>
      </p:sp>
      <p:sp>
        <p:nvSpPr>
          <p:cNvPr id="2" name="Title 1">
            <a:extLst>
              <a:ext uri="{FF2B5EF4-FFF2-40B4-BE49-F238E27FC236}">
                <a16:creationId xmlns:a16="http://schemas.microsoft.com/office/drawing/2014/main" id="{4D4C28A8-0A1E-9648-BD79-34E1F936BF20}"/>
              </a:ext>
            </a:extLst>
          </p:cNvPr>
          <p:cNvSpPr>
            <a:spLocks noGrp="1"/>
          </p:cNvSpPr>
          <p:nvPr>
            <p:ph type="title" idx="4294967295"/>
          </p:nvPr>
        </p:nvSpPr>
        <p:spPr>
          <a:xfrm>
            <a:off x="819041" y="2800276"/>
            <a:ext cx="5968125" cy="2425700"/>
          </a:xfrm>
        </p:spPr>
        <p:txBody>
          <a:bodyPr vert="horz" lIns="91440" tIns="45720" rIns="91440" bIns="45720" rtlCol="0" anchor="t">
            <a:normAutofit/>
          </a:bodyPr>
          <a:lstStyle/>
          <a:p>
            <a:r>
              <a:rPr lang="en-US" sz="5600" dirty="0">
                <a:solidFill>
                  <a:srgbClr val="23194E"/>
                </a:solidFill>
              </a:rPr>
              <a:t>OpenLMIS in Private Health</a:t>
            </a:r>
          </a:p>
        </p:txBody>
      </p:sp>
      <p:pic>
        <p:nvPicPr>
          <p:cNvPr id="6" name="Picture 5">
            <a:extLst>
              <a:ext uri="{FF2B5EF4-FFF2-40B4-BE49-F238E27FC236}">
                <a16:creationId xmlns:a16="http://schemas.microsoft.com/office/drawing/2014/main" id="{0C1CD569-4227-594D-BAEB-6F8A8785C7D5}"/>
              </a:ext>
            </a:extLst>
          </p:cNvPr>
          <p:cNvPicPr>
            <a:picLocks noChangeAspect="1"/>
          </p:cNvPicPr>
          <p:nvPr/>
        </p:nvPicPr>
        <p:blipFill rotWithShape="1">
          <a:blip r:embed="rId3"/>
          <a:srcRect l="16837" t="218" r="40243" b="-218"/>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21247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EE55-206E-7D47-BB8F-4E16304F53D9}"/>
              </a:ext>
            </a:extLst>
          </p:cNvPr>
          <p:cNvSpPr>
            <a:spLocks noGrp="1"/>
          </p:cNvSpPr>
          <p:nvPr>
            <p:ph type="title"/>
          </p:nvPr>
        </p:nvSpPr>
        <p:spPr>
          <a:xfrm>
            <a:off x="867228" y="365125"/>
            <a:ext cx="10515600" cy="1256411"/>
          </a:xfrm>
        </p:spPr>
        <p:txBody>
          <a:bodyPr/>
          <a:lstStyle/>
          <a:p>
            <a:r>
              <a:rPr lang="en-US" dirty="0"/>
              <a:t>OpenLMIS for Private Health</a:t>
            </a:r>
          </a:p>
        </p:txBody>
      </p:sp>
      <p:sp>
        <p:nvSpPr>
          <p:cNvPr id="3" name="Content Placeholder 2">
            <a:extLst>
              <a:ext uri="{FF2B5EF4-FFF2-40B4-BE49-F238E27FC236}">
                <a16:creationId xmlns:a16="http://schemas.microsoft.com/office/drawing/2014/main" id="{43719B7B-171E-AE4B-9384-75060B8DB79F}"/>
              </a:ext>
            </a:extLst>
          </p:cNvPr>
          <p:cNvSpPr>
            <a:spLocks noGrp="1"/>
          </p:cNvSpPr>
          <p:nvPr>
            <p:ph idx="1"/>
          </p:nvPr>
        </p:nvSpPr>
        <p:spPr>
          <a:xfrm>
            <a:off x="867228" y="2012901"/>
            <a:ext cx="5762172" cy="4637142"/>
          </a:xfrm>
        </p:spPr>
        <p:txBody>
          <a:bodyPr vert="horz" wrap="square" lIns="91440" tIns="45720" rIns="91440" bIns="45720" rtlCol="0" anchor="t">
            <a:noAutofit/>
          </a:bodyPr>
          <a:lstStyle/>
          <a:p>
            <a:pPr>
              <a:lnSpc>
                <a:spcPct val="120000"/>
              </a:lnSpc>
            </a:pPr>
            <a:r>
              <a:rPr lang="en-US" sz="1600" dirty="0">
                <a:cs typeface="Arial"/>
              </a:rPr>
              <a:t>As part of its broader effort to </a:t>
            </a:r>
            <a:r>
              <a:rPr lang="en-US" sz="1600" b="1" dirty="0">
                <a:solidFill>
                  <a:schemeClr val="accent4"/>
                </a:solidFill>
                <a:cs typeface="Arial"/>
              </a:rPr>
              <a:t>reimagine</a:t>
            </a:r>
            <a:r>
              <a:rPr lang="en-US" sz="1600" dirty="0">
                <a:cs typeface="Arial"/>
              </a:rPr>
              <a:t> OpenLMIS, Resonance identified opportunities to </a:t>
            </a:r>
            <a:r>
              <a:rPr lang="en-US" sz="1600" b="1" dirty="0">
                <a:solidFill>
                  <a:schemeClr val="accent4"/>
                </a:solidFill>
                <a:cs typeface="Arial"/>
              </a:rPr>
              <a:t>expand its footprint </a:t>
            </a:r>
            <a:r>
              <a:rPr lang="en-US" sz="1600" dirty="0">
                <a:cs typeface="Arial"/>
              </a:rPr>
              <a:t>from public health to private health in target markets</a:t>
            </a:r>
          </a:p>
          <a:p>
            <a:pPr>
              <a:lnSpc>
                <a:spcPct val="120000"/>
              </a:lnSpc>
            </a:pPr>
            <a:r>
              <a:rPr lang="en-US" sz="1600" dirty="0"/>
              <a:t>While keeping the </a:t>
            </a:r>
            <a:r>
              <a:rPr lang="en-US" sz="1600" b="1" dirty="0">
                <a:solidFill>
                  <a:schemeClr val="accent4"/>
                </a:solidFill>
              </a:rPr>
              <a:t>core product open source</a:t>
            </a:r>
            <a:r>
              <a:rPr lang="en-US" sz="1600" dirty="0"/>
              <a:t> and the </a:t>
            </a:r>
            <a:r>
              <a:rPr lang="en-US" sz="1600" b="1" dirty="0">
                <a:solidFill>
                  <a:schemeClr val="accent4"/>
                </a:solidFill>
              </a:rPr>
              <a:t>public implementations active</a:t>
            </a:r>
            <a:r>
              <a:rPr lang="en-US" sz="1600" dirty="0"/>
              <a:t>, a </a:t>
            </a:r>
            <a:r>
              <a:rPr lang="en-US" sz="1600" b="1" dirty="0">
                <a:solidFill>
                  <a:schemeClr val="accent4"/>
                </a:solidFill>
              </a:rPr>
              <a:t>parallel product </a:t>
            </a:r>
            <a:r>
              <a:rPr lang="en-US" sz="1600" dirty="0"/>
              <a:t>would be created to serve private clinic networks, hospitals, and pharmacy retail networks</a:t>
            </a:r>
          </a:p>
          <a:p>
            <a:pPr>
              <a:lnSpc>
                <a:spcPct val="120000"/>
              </a:lnSpc>
            </a:pPr>
            <a:r>
              <a:rPr lang="en-US" sz="1600" dirty="0"/>
              <a:t>This SaaS product would help </a:t>
            </a:r>
            <a:r>
              <a:rPr lang="en-US" sz="1600" b="1" dirty="0">
                <a:solidFill>
                  <a:schemeClr val="accent4"/>
                </a:solidFill>
              </a:rPr>
              <a:t>subsidize the cost</a:t>
            </a:r>
            <a:r>
              <a:rPr lang="en-US" sz="1600" dirty="0"/>
              <a:t> of public health implementations and create a path for long-term </a:t>
            </a:r>
            <a:r>
              <a:rPr lang="en-US" sz="1600" b="1" dirty="0">
                <a:solidFill>
                  <a:schemeClr val="accent4"/>
                </a:solidFill>
              </a:rPr>
              <a:t>revenue generation</a:t>
            </a:r>
          </a:p>
          <a:p>
            <a:pPr>
              <a:lnSpc>
                <a:spcPct val="120000"/>
              </a:lnSpc>
            </a:pPr>
            <a:r>
              <a:rPr lang="en-US" sz="1600" dirty="0"/>
              <a:t>Over time, </a:t>
            </a:r>
            <a:r>
              <a:rPr lang="en-US" sz="1600" b="1" dirty="0">
                <a:solidFill>
                  <a:schemeClr val="accent4"/>
                </a:solidFill>
              </a:rPr>
              <a:t>synergies</a:t>
            </a:r>
            <a:r>
              <a:rPr lang="en-US" sz="1600" dirty="0"/>
              <a:t> between the two products would help </a:t>
            </a:r>
            <a:r>
              <a:rPr lang="en-US" sz="1600" b="1" dirty="0">
                <a:solidFill>
                  <a:schemeClr val="accent4"/>
                </a:solidFill>
              </a:rPr>
              <a:t>elevate</a:t>
            </a:r>
            <a:r>
              <a:rPr lang="en-US" sz="1600" dirty="0"/>
              <a:t> its offering in both sectors; and product tiers could be created, providing options for different levels of local engagement and </a:t>
            </a:r>
            <a:r>
              <a:rPr lang="en-US" sz="1600" b="1" dirty="0">
                <a:solidFill>
                  <a:schemeClr val="accent4"/>
                </a:solidFill>
              </a:rPr>
              <a:t>support</a:t>
            </a:r>
            <a:r>
              <a:rPr lang="en-US" sz="1600" dirty="0"/>
              <a:t> </a:t>
            </a:r>
            <a:endParaRPr lang="en-US" sz="1600" b="1" dirty="0">
              <a:solidFill>
                <a:schemeClr val="accent4"/>
              </a:solidFill>
              <a:cs typeface="Arial"/>
            </a:endParaRPr>
          </a:p>
        </p:txBody>
      </p:sp>
      <p:sp>
        <p:nvSpPr>
          <p:cNvPr id="4" name="Slide Number Placeholder 3">
            <a:extLst>
              <a:ext uri="{FF2B5EF4-FFF2-40B4-BE49-F238E27FC236}">
                <a16:creationId xmlns:a16="http://schemas.microsoft.com/office/drawing/2014/main" id="{BF5D4843-815C-A44F-8E24-37D5B6F7A4BA}"/>
              </a:ext>
            </a:extLst>
          </p:cNvPr>
          <p:cNvSpPr>
            <a:spLocks noGrp="1"/>
          </p:cNvSpPr>
          <p:nvPr>
            <p:ph type="sldNum" sz="quarter" idx="12"/>
          </p:nvPr>
        </p:nvSpPr>
        <p:spPr/>
        <p:txBody>
          <a:bodyPr/>
          <a:lstStyle/>
          <a:p>
            <a:fld id="{94403FEC-FFF6-7D40-9A7D-8845F2C542DC}" type="slidenum">
              <a:rPr lang="en-US" smtClean="0"/>
              <a:t>11</a:t>
            </a:fld>
            <a:endParaRPr lang="en-US" dirty="0"/>
          </a:p>
        </p:txBody>
      </p:sp>
      <p:pic>
        <p:nvPicPr>
          <p:cNvPr id="15" name="Picture 14">
            <a:extLst>
              <a:ext uri="{FF2B5EF4-FFF2-40B4-BE49-F238E27FC236}">
                <a16:creationId xmlns:a16="http://schemas.microsoft.com/office/drawing/2014/main" id="{E5863067-992F-CD4A-8440-04549A1F5767}"/>
              </a:ext>
            </a:extLst>
          </p:cNvPr>
          <p:cNvPicPr>
            <a:picLocks noChangeAspect="1"/>
          </p:cNvPicPr>
          <p:nvPr/>
        </p:nvPicPr>
        <p:blipFill rotWithShape="1">
          <a:blip r:embed="rId3"/>
          <a:srcRect l="4809" r="4170"/>
          <a:stretch/>
        </p:blipFill>
        <p:spPr>
          <a:xfrm>
            <a:off x="6852785" y="2070053"/>
            <a:ext cx="4471987" cy="2954782"/>
          </a:xfrm>
          <a:prstGeom prst="rect">
            <a:avLst/>
          </a:prstGeom>
        </p:spPr>
      </p:pic>
      <p:sp>
        <p:nvSpPr>
          <p:cNvPr id="16" name="Rectangle 15">
            <a:extLst>
              <a:ext uri="{FF2B5EF4-FFF2-40B4-BE49-F238E27FC236}">
                <a16:creationId xmlns:a16="http://schemas.microsoft.com/office/drawing/2014/main" id="{CB5DAD9A-BDA7-0E4C-8E5B-7D773CC20DA8}"/>
              </a:ext>
            </a:extLst>
          </p:cNvPr>
          <p:cNvSpPr/>
          <p:nvPr/>
        </p:nvSpPr>
        <p:spPr>
          <a:xfrm>
            <a:off x="6863007" y="5024835"/>
            <a:ext cx="4461765" cy="1102674"/>
          </a:xfrm>
          <a:prstGeom prst="rect">
            <a:avLst/>
          </a:prstGeom>
        </p:spPr>
        <p:txBody>
          <a:bodyPr wrap="square">
            <a:spAutoFit/>
          </a:bodyPr>
          <a:lstStyle/>
          <a:p>
            <a:pPr algn="ctr">
              <a:lnSpc>
                <a:spcPct val="120000"/>
              </a:lnSpc>
            </a:pPr>
            <a:r>
              <a:rPr lang="en-US" dirty="0">
                <a:solidFill>
                  <a:schemeClr val="tx1"/>
                </a:solidFill>
              </a:rPr>
              <a:t>A series of interviews were conducted with </a:t>
            </a:r>
            <a:r>
              <a:rPr lang="en-US" b="1" dirty="0">
                <a:solidFill>
                  <a:schemeClr val="tx1"/>
                </a:solidFill>
              </a:rPr>
              <a:t>health and last mile supply chain </a:t>
            </a:r>
            <a:r>
              <a:rPr lang="en-US" dirty="0">
                <a:solidFill>
                  <a:schemeClr val="tx1"/>
                </a:solidFill>
              </a:rPr>
              <a:t>subject matter experts, potential customers, and we socialized a </a:t>
            </a:r>
            <a:r>
              <a:rPr lang="en-US" b="1" dirty="0">
                <a:solidFill>
                  <a:schemeClr val="tx1"/>
                </a:solidFill>
              </a:rPr>
              <a:t>product prototype </a:t>
            </a:r>
            <a:r>
              <a:rPr lang="en-US" dirty="0">
                <a:solidFill>
                  <a:schemeClr val="tx1"/>
                </a:solidFill>
              </a:rPr>
              <a:t>with select potential customers.</a:t>
            </a:r>
            <a:endParaRPr lang="en-US" b="1" dirty="0">
              <a:solidFill>
                <a:schemeClr val="tx1"/>
              </a:solidFill>
            </a:endParaRPr>
          </a:p>
        </p:txBody>
      </p:sp>
      <p:grpSp>
        <p:nvGrpSpPr>
          <p:cNvPr id="10" name="Group 9">
            <a:extLst>
              <a:ext uri="{FF2B5EF4-FFF2-40B4-BE49-F238E27FC236}">
                <a16:creationId xmlns:a16="http://schemas.microsoft.com/office/drawing/2014/main" id="{E6F0575C-5458-B342-8428-3C8990B236E1}"/>
              </a:ext>
            </a:extLst>
          </p:cNvPr>
          <p:cNvGrpSpPr/>
          <p:nvPr/>
        </p:nvGrpSpPr>
        <p:grpSpPr>
          <a:xfrm>
            <a:off x="10054335" y="-7065"/>
            <a:ext cx="2137665" cy="727880"/>
            <a:chOff x="10054335" y="-7065"/>
            <a:chExt cx="2137665" cy="727880"/>
          </a:xfrm>
        </p:grpSpPr>
        <p:sp>
          <p:nvSpPr>
            <p:cNvPr id="12" name="Rectangle 11">
              <a:extLst>
                <a:ext uri="{FF2B5EF4-FFF2-40B4-BE49-F238E27FC236}">
                  <a16:creationId xmlns:a16="http://schemas.microsoft.com/office/drawing/2014/main" id="{EC9383D4-EF0B-B54D-B51E-ED1991B436B0}"/>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17" name="Picture 2" descr="Related image">
              <a:extLst>
                <a:ext uri="{FF2B5EF4-FFF2-40B4-BE49-F238E27FC236}">
                  <a16:creationId xmlns:a16="http://schemas.microsoft.com/office/drawing/2014/main" id="{97DDADFE-88FB-4446-BCBB-CCC97C2E59C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4571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C5E226-81BB-2E48-BF74-6FA6EDEA8936}"/>
              </a:ext>
            </a:extLst>
          </p:cNvPr>
          <p:cNvSpPr>
            <a:spLocks noGrp="1"/>
          </p:cNvSpPr>
          <p:nvPr>
            <p:ph type="title"/>
          </p:nvPr>
        </p:nvSpPr>
        <p:spPr/>
        <p:txBody>
          <a:bodyPr/>
          <a:lstStyle/>
          <a:p>
            <a:r>
              <a:rPr lang="en-US" dirty="0"/>
              <a:t>The Problem</a:t>
            </a:r>
          </a:p>
        </p:txBody>
      </p:sp>
      <p:sp>
        <p:nvSpPr>
          <p:cNvPr id="8" name="Content Placeholder 7">
            <a:extLst>
              <a:ext uri="{FF2B5EF4-FFF2-40B4-BE49-F238E27FC236}">
                <a16:creationId xmlns:a16="http://schemas.microsoft.com/office/drawing/2014/main" id="{BDBB5537-C41A-A94E-9E85-18B8D4BC2ECF}"/>
              </a:ext>
            </a:extLst>
          </p:cNvPr>
          <p:cNvSpPr>
            <a:spLocks noGrp="1"/>
          </p:cNvSpPr>
          <p:nvPr>
            <p:ph idx="1"/>
          </p:nvPr>
        </p:nvSpPr>
        <p:spPr>
          <a:xfrm>
            <a:off x="867228" y="2005781"/>
            <a:ext cx="5228772" cy="4171182"/>
          </a:xfrm>
        </p:spPr>
        <p:txBody>
          <a:bodyPr>
            <a:normAutofit lnSpcReduction="10000"/>
          </a:bodyPr>
          <a:lstStyle/>
          <a:p>
            <a:r>
              <a:rPr lang="en-US" dirty="0"/>
              <a:t>Most private health networks in developing countries track inventory – either fully or partially – on paper because they don’t have a digital tool that meets their needs</a:t>
            </a:r>
          </a:p>
          <a:p>
            <a:endParaRPr lang="en-US" dirty="0"/>
          </a:p>
          <a:p>
            <a:r>
              <a:rPr lang="en-US" dirty="0"/>
              <a:t>Networks that have digital tools will often combine multiple types of software or develop a home grown solution that is either inefficient, too expensive to maintain, or still requires manual processes to operate</a:t>
            </a:r>
          </a:p>
          <a:p>
            <a:endParaRPr lang="en-US" dirty="0"/>
          </a:p>
          <a:p>
            <a:r>
              <a:rPr lang="en-US" dirty="0"/>
              <a:t>These challenges have created a gap in the private health market that is not currently filled by commercial solutions</a:t>
            </a:r>
          </a:p>
        </p:txBody>
      </p:sp>
      <p:sp>
        <p:nvSpPr>
          <p:cNvPr id="2" name="Slide Number Placeholder 1">
            <a:extLst>
              <a:ext uri="{FF2B5EF4-FFF2-40B4-BE49-F238E27FC236}">
                <a16:creationId xmlns:a16="http://schemas.microsoft.com/office/drawing/2014/main" id="{39980E47-5351-9E4D-B114-0D613BA49A68}"/>
              </a:ext>
            </a:extLst>
          </p:cNvPr>
          <p:cNvSpPr>
            <a:spLocks noGrp="1"/>
          </p:cNvSpPr>
          <p:nvPr>
            <p:ph type="sldNum" sz="quarter" idx="12"/>
          </p:nvPr>
        </p:nvSpPr>
        <p:spPr/>
        <p:txBody>
          <a:bodyPr>
            <a:normAutofit/>
          </a:bodyPr>
          <a:lstStyle/>
          <a:p>
            <a:pPr algn="l">
              <a:spcAft>
                <a:spcPts val="600"/>
              </a:spcAft>
            </a:pPr>
            <a:fld id="{94403FEC-FFF6-7D40-9A7D-8845F2C542DC}" type="slidenum">
              <a:rPr lang="en-US">
                <a:solidFill>
                  <a:srgbClr val="FFFFFF"/>
                </a:solidFill>
              </a:rPr>
              <a:pPr algn="l">
                <a:spcAft>
                  <a:spcPts val="600"/>
                </a:spcAft>
              </a:pPr>
              <a:t>12</a:t>
            </a:fld>
            <a:endParaRPr lang="en-US">
              <a:solidFill>
                <a:srgbClr val="FFFFFF"/>
              </a:solidFill>
            </a:endParaRPr>
          </a:p>
        </p:txBody>
      </p:sp>
      <p:pic>
        <p:nvPicPr>
          <p:cNvPr id="6" name="Content Placeholder 5">
            <a:extLst>
              <a:ext uri="{FF2B5EF4-FFF2-40B4-BE49-F238E27FC236}">
                <a16:creationId xmlns:a16="http://schemas.microsoft.com/office/drawing/2014/main" id="{20F4A699-D879-FE42-B88B-6B664D349A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99199" y="2007299"/>
            <a:ext cx="5083629" cy="4169664"/>
          </a:xfrm>
          <a:prstGeom prst="rect">
            <a:avLst/>
          </a:prstGeom>
          <a:effectLst/>
        </p:spPr>
      </p:pic>
      <p:grpSp>
        <p:nvGrpSpPr>
          <p:cNvPr id="10" name="Group 9">
            <a:extLst>
              <a:ext uri="{FF2B5EF4-FFF2-40B4-BE49-F238E27FC236}">
                <a16:creationId xmlns:a16="http://schemas.microsoft.com/office/drawing/2014/main" id="{C0D0A579-8F9B-6F4B-A5D0-D5525D8C7497}"/>
              </a:ext>
            </a:extLst>
          </p:cNvPr>
          <p:cNvGrpSpPr/>
          <p:nvPr/>
        </p:nvGrpSpPr>
        <p:grpSpPr>
          <a:xfrm>
            <a:off x="10054335" y="-7065"/>
            <a:ext cx="2137665" cy="727880"/>
            <a:chOff x="10054335" y="-7065"/>
            <a:chExt cx="2137665" cy="727880"/>
          </a:xfrm>
        </p:grpSpPr>
        <p:sp>
          <p:nvSpPr>
            <p:cNvPr id="15" name="Rectangle 14">
              <a:extLst>
                <a:ext uri="{FF2B5EF4-FFF2-40B4-BE49-F238E27FC236}">
                  <a16:creationId xmlns:a16="http://schemas.microsoft.com/office/drawing/2014/main" id="{AAE6BC14-BB92-C34F-933F-62865CB5D328}"/>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16" name="Picture 2" descr="Related image">
              <a:extLst>
                <a:ext uri="{FF2B5EF4-FFF2-40B4-BE49-F238E27FC236}">
                  <a16:creationId xmlns:a16="http://schemas.microsoft.com/office/drawing/2014/main" id="{1185F0C2-2F81-FA4E-88C0-E960C2ED755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52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0837D3-79C1-B348-ACDD-C92F9BDB895A}"/>
              </a:ext>
            </a:extLst>
          </p:cNvPr>
          <p:cNvPicPr>
            <a:picLocks noChangeAspect="1"/>
          </p:cNvPicPr>
          <p:nvPr/>
        </p:nvPicPr>
        <p:blipFill rotWithShape="1">
          <a:blip r:embed="rId3">
            <a:extLst>
              <a:ext uri="{28A0092B-C50C-407E-A947-70E740481C1C}">
                <a14:useLocalDpi xmlns:a14="http://schemas.microsoft.com/office/drawing/2010/main"/>
              </a:ext>
            </a:extLst>
          </a:blip>
          <a:srcRect l="11348" t="5749" r="8754" b="1036"/>
          <a:stretch/>
        </p:blipFill>
        <p:spPr>
          <a:xfrm>
            <a:off x="0" y="-20595"/>
            <a:ext cx="12192000" cy="6858000"/>
          </a:xfrm>
          <a:prstGeom prst="rect">
            <a:avLst/>
          </a:prstGeom>
        </p:spPr>
      </p:pic>
      <p:sp>
        <p:nvSpPr>
          <p:cNvPr id="2" name="Title 1">
            <a:extLst>
              <a:ext uri="{FF2B5EF4-FFF2-40B4-BE49-F238E27FC236}">
                <a16:creationId xmlns:a16="http://schemas.microsoft.com/office/drawing/2014/main" id="{B02E9A96-EC96-8848-B1F7-3441EB455C67}"/>
              </a:ext>
            </a:extLst>
          </p:cNvPr>
          <p:cNvSpPr>
            <a:spLocks noGrp="1"/>
          </p:cNvSpPr>
          <p:nvPr>
            <p:ph type="title"/>
          </p:nvPr>
        </p:nvSpPr>
        <p:spPr/>
        <p:txBody>
          <a:bodyPr/>
          <a:lstStyle/>
          <a:p>
            <a:r>
              <a:rPr lang="en-US" dirty="0"/>
              <a:t>Target Markets</a:t>
            </a:r>
          </a:p>
        </p:txBody>
      </p:sp>
      <p:sp>
        <p:nvSpPr>
          <p:cNvPr id="4" name="Slide Number Placeholder 2">
            <a:extLst>
              <a:ext uri="{FF2B5EF4-FFF2-40B4-BE49-F238E27FC236}">
                <a16:creationId xmlns:a16="http://schemas.microsoft.com/office/drawing/2014/main" id="{C946329D-31C4-9F45-B81A-380F2CC25A1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0" cap="none" spc="0" normalizeH="0" baseline="0" noProof="0" smtClean="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rgbClr val="000000">
                  <a:tint val="75000"/>
                </a:srgbClr>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30E82A08-33F4-4200-BC69-26AA7511D6F3}"/>
              </a:ext>
            </a:extLst>
          </p:cNvPr>
          <p:cNvPicPr>
            <a:picLocks noChangeAspect="1"/>
          </p:cNvPicPr>
          <p:nvPr/>
        </p:nvPicPr>
        <p:blipFill>
          <a:blip r:embed="rId4"/>
          <a:stretch>
            <a:fillRect/>
          </a:stretch>
        </p:blipFill>
        <p:spPr>
          <a:xfrm>
            <a:off x="315787" y="5954787"/>
            <a:ext cx="128016" cy="128016"/>
          </a:xfrm>
          <a:prstGeom prst="rect">
            <a:avLst/>
          </a:prstGeom>
        </p:spPr>
      </p:pic>
      <p:pic>
        <p:nvPicPr>
          <p:cNvPr id="15" name="Picture 14">
            <a:extLst>
              <a:ext uri="{FF2B5EF4-FFF2-40B4-BE49-F238E27FC236}">
                <a16:creationId xmlns:a16="http://schemas.microsoft.com/office/drawing/2014/main" id="{91873229-86B0-47CA-B2E7-A28F89A8C8AD}"/>
              </a:ext>
            </a:extLst>
          </p:cNvPr>
          <p:cNvPicPr>
            <a:picLocks noChangeAspect="1"/>
          </p:cNvPicPr>
          <p:nvPr/>
        </p:nvPicPr>
        <p:blipFill>
          <a:blip r:embed="rId5"/>
          <a:stretch>
            <a:fillRect/>
          </a:stretch>
        </p:blipFill>
        <p:spPr>
          <a:xfrm>
            <a:off x="315787" y="5009593"/>
            <a:ext cx="128016" cy="128016"/>
          </a:xfrm>
          <a:prstGeom prst="rect">
            <a:avLst/>
          </a:prstGeom>
        </p:spPr>
      </p:pic>
      <p:pic>
        <p:nvPicPr>
          <p:cNvPr id="16" name="Picture 15">
            <a:extLst>
              <a:ext uri="{FF2B5EF4-FFF2-40B4-BE49-F238E27FC236}">
                <a16:creationId xmlns:a16="http://schemas.microsoft.com/office/drawing/2014/main" id="{187ABA88-3CA9-4A39-A597-887985803A22}"/>
              </a:ext>
            </a:extLst>
          </p:cNvPr>
          <p:cNvPicPr>
            <a:picLocks noChangeAspect="1"/>
          </p:cNvPicPr>
          <p:nvPr/>
        </p:nvPicPr>
        <p:blipFill>
          <a:blip r:embed="rId6"/>
          <a:stretch>
            <a:fillRect/>
          </a:stretch>
        </p:blipFill>
        <p:spPr>
          <a:xfrm>
            <a:off x="315787" y="5264283"/>
            <a:ext cx="128016" cy="128016"/>
          </a:xfrm>
          <a:prstGeom prst="rect">
            <a:avLst/>
          </a:prstGeom>
        </p:spPr>
      </p:pic>
      <p:pic>
        <p:nvPicPr>
          <p:cNvPr id="18" name="Picture 17">
            <a:extLst>
              <a:ext uri="{FF2B5EF4-FFF2-40B4-BE49-F238E27FC236}">
                <a16:creationId xmlns:a16="http://schemas.microsoft.com/office/drawing/2014/main" id="{2141845C-E0BF-9444-92E8-6E4C1C755498}"/>
              </a:ext>
            </a:extLst>
          </p:cNvPr>
          <p:cNvPicPr>
            <a:picLocks noChangeAspect="1"/>
          </p:cNvPicPr>
          <p:nvPr/>
        </p:nvPicPr>
        <p:blipFill>
          <a:blip r:embed="rId7"/>
          <a:stretch>
            <a:fillRect/>
          </a:stretch>
        </p:blipFill>
        <p:spPr>
          <a:xfrm>
            <a:off x="315787" y="5503983"/>
            <a:ext cx="128016" cy="128016"/>
          </a:xfrm>
          <a:prstGeom prst="rect">
            <a:avLst/>
          </a:prstGeom>
        </p:spPr>
      </p:pic>
      <p:sp>
        <p:nvSpPr>
          <p:cNvPr id="5" name="TextBox 4">
            <a:extLst>
              <a:ext uri="{FF2B5EF4-FFF2-40B4-BE49-F238E27FC236}">
                <a16:creationId xmlns:a16="http://schemas.microsoft.com/office/drawing/2014/main" id="{31077526-4E85-4C98-98EC-1BC008F4621D}"/>
              </a:ext>
            </a:extLst>
          </p:cNvPr>
          <p:cNvSpPr txBox="1"/>
          <p:nvPr/>
        </p:nvSpPr>
        <p:spPr>
          <a:xfrm>
            <a:off x="129310" y="4618642"/>
            <a:ext cx="1603324" cy="261610"/>
          </a:xfrm>
          <a:prstGeom prst="rect">
            <a:avLst/>
          </a:prstGeom>
          <a:noFill/>
        </p:spPr>
        <p:txBody>
          <a:bodyPr wrap="none" rtlCol="0">
            <a:spAutoFit/>
          </a:bodyPr>
          <a:lstStyle/>
          <a:p>
            <a:r>
              <a:rPr lang="en-US" sz="1100" b="1">
                <a:solidFill>
                  <a:schemeClr val="tx1">
                    <a:lumMod val="50000"/>
                    <a:lumOff val="50000"/>
                  </a:schemeClr>
                </a:solidFill>
                <a:cs typeface="Gill Sans Light" panose="020B0302020104020203" pitchFamily="34" charset="-79"/>
              </a:rPr>
              <a:t>Key: </a:t>
            </a:r>
            <a:r>
              <a:rPr lang="en-US" sz="1100">
                <a:solidFill>
                  <a:schemeClr val="tx1">
                    <a:lumMod val="50000"/>
                    <a:lumOff val="50000"/>
                  </a:schemeClr>
                </a:solidFill>
                <a:cs typeface="Gill Sans Light" panose="020B0302020104020203" pitchFamily="34" charset="-79"/>
              </a:rPr>
              <a:t>Interviewee Type</a:t>
            </a:r>
          </a:p>
        </p:txBody>
      </p:sp>
      <p:pic>
        <p:nvPicPr>
          <p:cNvPr id="19" name="Picture 18">
            <a:extLst>
              <a:ext uri="{FF2B5EF4-FFF2-40B4-BE49-F238E27FC236}">
                <a16:creationId xmlns:a16="http://schemas.microsoft.com/office/drawing/2014/main" id="{65CA8128-820D-457A-86A7-C6CD61E58E18}"/>
              </a:ext>
            </a:extLst>
          </p:cNvPr>
          <p:cNvPicPr>
            <a:picLocks noChangeAspect="1"/>
          </p:cNvPicPr>
          <p:nvPr/>
        </p:nvPicPr>
        <p:blipFill>
          <a:blip r:embed="rId6"/>
          <a:stretch>
            <a:fillRect/>
          </a:stretch>
        </p:blipFill>
        <p:spPr>
          <a:xfrm>
            <a:off x="7400187" y="3008918"/>
            <a:ext cx="54864" cy="54864"/>
          </a:xfrm>
          <a:prstGeom prst="rect">
            <a:avLst/>
          </a:prstGeom>
        </p:spPr>
      </p:pic>
      <p:pic>
        <p:nvPicPr>
          <p:cNvPr id="20" name="Picture 19">
            <a:extLst>
              <a:ext uri="{FF2B5EF4-FFF2-40B4-BE49-F238E27FC236}">
                <a16:creationId xmlns:a16="http://schemas.microsoft.com/office/drawing/2014/main" id="{DED86BAB-2493-4640-94B3-DB96606FF1D8}"/>
              </a:ext>
            </a:extLst>
          </p:cNvPr>
          <p:cNvPicPr>
            <a:picLocks noChangeAspect="1"/>
          </p:cNvPicPr>
          <p:nvPr/>
        </p:nvPicPr>
        <p:blipFill>
          <a:blip r:embed="rId7"/>
          <a:stretch>
            <a:fillRect/>
          </a:stretch>
        </p:blipFill>
        <p:spPr>
          <a:xfrm>
            <a:off x="3425658" y="4157472"/>
            <a:ext cx="54864" cy="54864"/>
          </a:xfrm>
          <a:prstGeom prst="rect">
            <a:avLst/>
          </a:prstGeom>
        </p:spPr>
      </p:pic>
      <p:pic>
        <p:nvPicPr>
          <p:cNvPr id="21" name="Picture 20">
            <a:extLst>
              <a:ext uri="{FF2B5EF4-FFF2-40B4-BE49-F238E27FC236}">
                <a16:creationId xmlns:a16="http://schemas.microsoft.com/office/drawing/2014/main" id="{99F0B2CD-6131-42A0-819D-C80083E66F00}"/>
              </a:ext>
            </a:extLst>
          </p:cNvPr>
          <p:cNvPicPr>
            <a:picLocks noChangeAspect="1"/>
          </p:cNvPicPr>
          <p:nvPr/>
        </p:nvPicPr>
        <p:blipFill>
          <a:blip r:embed="rId7"/>
          <a:stretch>
            <a:fillRect/>
          </a:stretch>
        </p:blipFill>
        <p:spPr>
          <a:xfrm>
            <a:off x="1668145" y="2271583"/>
            <a:ext cx="54864" cy="54864"/>
          </a:xfrm>
          <a:prstGeom prst="rect">
            <a:avLst/>
          </a:prstGeom>
        </p:spPr>
      </p:pic>
      <p:pic>
        <p:nvPicPr>
          <p:cNvPr id="22" name="Picture 21">
            <a:extLst>
              <a:ext uri="{FF2B5EF4-FFF2-40B4-BE49-F238E27FC236}">
                <a16:creationId xmlns:a16="http://schemas.microsoft.com/office/drawing/2014/main" id="{DE96CC67-764C-457D-AB14-01FD66BE94F0}"/>
              </a:ext>
            </a:extLst>
          </p:cNvPr>
          <p:cNvPicPr>
            <a:picLocks noChangeAspect="1"/>
          </p:cNvPicPr>
          <p:nvPr/>
        </p:nvPicPr>
        <p:blipFill>
          <a:blip r:embed="rId7"/>
          <a:stretch>
            <a:fillRect/>
          </a:stretch>
        </p:blipFill>
        <p:spPr>
          <a:xfrm>
            <a:off x="2257793" y="2553101"/>
            <a:ext cx="54864" cy="54864"/>
          </a:xfrm>
          <a:prstGeom prst="rect">
            <a:avLst/>
          </a:prstGeom>
        </p:spPr>
      </p:pic>
      <p:pic>
        <p:nvPicPr>
          <p:cNvPr id="23" name="Picture 22">
            <a:extLst>
              <a:ext uri="{FF2B5EF4-FFF2-40B4-BE49-F238E27FC236}">
                <a16:creationId xmlns:a16="http://schemas.microsoft.com/office/drawing/2014/main" id="{8E1B69FC-E9DB-4C94-A5A8-672CB9B32D19}"/>
              </a:ext>
            </a:extLst>
          </p:cNvPr>
          <p:cNvPicPr>
            <a:picLocks noChangeAspect="1"/>
          </p:cNvPicPr>
          <p:nvPr/>
        </p:nvPicPr>
        <p:blipFill>
          <a:blip r:embed="rId7"/>
          <a:stretch>
            <a:fillRect/>
          </a:stretch>
        </p:blipFill>
        <p:spPr>
          <a:xfrm>
            <a:off x="2631574" y="3594394"/>
            <a:ext cx="54864" cy="54864"/>
          </a:xfrm>
          <a:prstGeom prst="rect">
            <a:avLst/>
          </a:prstGeom>
        </p:spPr>
      </p:pic>
      <p:pic>
        <p:nvPicPr>
          <p:cNvPr id="24" name="Picture 23">
            <a:extLst>
              <a:ext uri="{FF2B5EF4-FFF2-40B4-BE49-F238E27FC236}">
                <a16:creationId xmlns:a16="http://schemas.microsoft.com/office/drawing/2014/main" id="{A2168DE1-F76F-4CC1-974F-39299F6F6FAE}"/>
              </a:ext>
            </a:extLst>
          </p:cNvPr>
          <p:cNvPicPr>
            <a:picLocks noChangeAspect="1"/>
          </p:cNvPicPr>
          <p:nvPr/>
        </p:nvPicPr>
        <p:blipFill>
          <a:blip r:embed="rId7"/>
          <a:stretch>
            <a:fillRect/>
          </a:stretch>
        </p:blipFill>
        <p:spPr>
          <a:xfrm>
            <a:off x="2880226" y="2293381"/>
            <a:ext cx="54864" cy="54864"/>
          </a:xfrm>
          <a:prstGeom prst="rect">
            <a:avLst/>
          </a:prstGeom>
        </p:spPr>
      </p:pic>
      <p:sp>
        <p:nvSpPr>
          <p:cNvPr id="28" name="TextBox 24">
            <a:extLst>
              <a:ext uri="{FF2B5EF4-FFF2-40B4-BE49-F238E27FC236}">
                <a16:creationId xmlns:a16="http://schemas.microsoft.com/office/drawing/2014/main" id="{1EEB06EB-3000-8E43-91C1-97BC9FED59F2}"/>
              </a:ext>
            </a:extLst>
          </p:cNvPr>
          <p:cNvSpPr txBox="1"/>
          <p:nvPr/>
        </p:nvSpPr>
        <p:spPr>
          <a:xfrm>
            <a:off x="439575" y="4968111"/>
            <a:ext cx="2021988" cy="124649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a:solidFill>
                  <a:schemeClr val="tx1">
                    <a:lumMod val="50000"/>
                    <a:lumOff val="50000"/>
                  </a:schemeClr>
                </a:solidFill>
                <a:latin typeface="Gill Sans Light"/>
                <a:cs typeface="Gill Sans Light"/>
              </a:rPr>
              <a:t>Subject Matter Expert (15)</a:t>
            </a:r>
          </a:p>
          <a:p>
            <a:pPr>
              <a:spcAft>
                <a:spcPts val="600"/>
              </a:spcAft>
            </a:pPr>
            <a:r>
              <a:rPr lang="en-US" sz="1100">
                <a:solidFill>
                  <a:schemeClr val="tx1">
                    <a:lumMod val="50000"/>
                    <a:lumOff val="50000"/>
                  </a:schemeClr>
                </a:solidFill>
                <a:latin typeface="Gill Sans Light"/>
                <a:cs typeface="Gill Sans Light" panose="020B0302020104020203" pitchFamily="34" charset="-79"/>
              </a:rPr>
              <a:t>Clinic Network (6)</a:t>
            </a:r>
          </a:p>
          <a:p>
            <a:pPr>
              <a:spcAft>
                <a:spcPts val="600"/>
              </a:spcAft>
            </a:pPr>
            <a:r>
              <a:rPr lang="en-US" sz="1100">
                <a:solidFill>
                  <a:schemeClr val="tx1">
                    <a:lumMod val="50000"/>
                    <a:lumOff val="50000"/>
                  </a:schemeClr>
                </a:solidFill>
                <a:latin typeface="Gill Sans Light" panose="020B0302020104020203" pitchFamily="34" charset="-79"/>
                <a:cs typeface="Gill Sans Light"/>
              </a:rPr>
              <a:t>Hospital Network (5)</a:t>
            </a:r>
            <a:endParaRPr lang="en-US" sz="1100">
              <a:solidFill>
                <a:schemeClr val="tx1">
                  <a:lumMod val="50000"/>
                  <a:lumOff val="50000"/>
                </a:schemeClr>
              </a:solidFill>
              <a:latin typeface="Gill Sans Light" panose="020B0302020104020203" pitchFamily="34" charset="-79"/>
              <a:cs typeface="Gill Sans Light" panose="020B0302020104020203" pitchFamily="34" charset="-79"/>
            </a:endParaRPr>
          </a:p>
          <a:p>
            <a:pPr>
              <a:spcAft>
                <a:spcPts val="600"/>
              </a:spcAft>
            </a:pPr>
            <a:r>
              <a:rPr lang="en-US" sz="1100">
                <a:solidFill>
                  <a:schemeClr val="tx1">
                    <a:lumMod val="50000"/>
                    <a:lumOff val="50000"/>
                  </a:schemeClr>
                </a:solidFill>
                <a:latin typeface="Gill Sans Light"/>
                <a:cs typeface="Gill Sans Light"/>
              </a:rPr>
              <a:t>Pharmacy Network (1)</a:t>
            </a:r>
          </a:p>
          <a:p>
            <a:pPr>
              <a:spcAft>
                <a:spcPts val="600"/>
              </a:spcAft>
            </a:pPr>
            <a:r>
              <a:rPr lang="en-US" sz="1100">
                <a:solidFill>
                  <a:schemeClr val="tx1">
                    <a:lumMod val="50000"/>
                    <a:lumOff val="50000"/>
                  </a:schemeClr>
                </a:solidFill>
                <a:latin typeface="Gill Sans Light"/>
                <a:cs typeface="Gill Sans Light"/>
              </a:rPr>
              <a:t>Investor (2)</a:t>
            </a:r>
            <a:endParaRPr lang="en-US" sz="1100">
              <a:solidFill>
                <a:schemeClr val="tx1">
                  <a:lumMod val="50000"/>
                  <a:lumOff val="50000"/>
                </a:schemeClr>
              </a:solidFill>
              <a:latin typeface="Gill Sans Light" panose="020B0302020104020203" pitchFamily="34" charset="-79"/>
              <a:cs typeface="Gill Sans Light" panose="020B0302020104020203" pitchFamily="34" charset="-79"/>
            </a:endParaRPr>
          </a:p>
        </p:txBody>
      </p:sp>
      <p:sp>
        <p:nvSpPr>
          <p:cNvPr id="6" name="Rectangle 5">
            <a:extLst>
              <a:ext uri="{FF2B5EF4-FFF2-40B4-BE49-F238E27FC236}">
                <a16:creationId xmlns:a16="http://schemas.microsoft.com/office/drawing/2014/main" id="{74A7262D-4F73-E64B-B526-E488D0746A21}"/>
              </a:ext>
            </a:extLst>
          </p:cNvPr>
          <p:cNvSpPr/>
          <p:nvPr/>
        </p:nvSpPr>
        <p:spPr>
          <a:xfrm>
            <a:off x="3398338" y="5137609"/>
            <a:ext cx="6419916" cy="830997"/>
          </a:xfrm>
          <a:prstGeom prst="rect">
            <a:avLst/>
          </a:prstGeom>
        </p:spPr>
        <p:txBody>
          <a:bodyPr wrap="square" anchor="t">
            <a:spAutoFit/>
          </a:bodyPr>
          <a:lstStyle/>
          <a:p>
            <a:pPr algn="ctr"/>
            <a:r>
              <a:rPr lang="en-US" sz="1600" b="1">
                <a:solidFill>
                  <a:srgbClr val="2D2166"/>
                </a:solidFill>
                <a:ea typeface="+mn-lt"/>
                <a:cs typeface="Arial"/>
              </a:rPr>
              <a:t>Less promising markets </a:t>
            </a:r>
            <a:r>
              <a:rPr lang="en-US" sz="1600">
                <a:solidFill>
                  <a:srgbClr val="2D2166"/>
                </a:solidFill>
                <a:ea typeface="+mn-lt"/>
                <a:cs typeface="Arial"/>
              </a:rPr>
              <a:t>are Latin America and the Caribbean with few potential customers and/or national </a:t>
            </a:r>
            <a:r>
              <a:rPr lang="en-US" sz="1600">
                <a:solidFill>
                  <a:srgbClr val="2D2166"/>
                </a:solidFill>
                <a:ea typeface="+mn-lt"/>
              </a:rPr>
              <a:t>software restrictions</a:t>
            </a:r>
            <a:r>
              <a:rPr lang="en-US" sz="1600">
                <a:solidFill>
                  <a:srgbClr val="2D2166"/>
                </a:solidFill>
                <a:ea typeface="+mn-lt"/>
                <a:cs typeface="Arial"/>
              </a:rPr>
              <a:t>; and more mature/saturated markets (e.g. South Africa, Thailand).</a:t>
            </a:r>
            <a:endParaRPr lang="en-US" sz="1600">
              <a:solidFill>
                <a:srgbClr val="2D2166"/>
              </a:solidFill>
              <a:ea typeface="+mn-lt"/>
              <a:cs typeface="+mn-lt"/>
            </a:endParaRPr>
          </a:p>
        </p:txBody>
      </p:sp>
      <p:grpSp>
        <p:nvGrpSpPr>
          <p:cNvPr id="11" name="Group 10">
            <a:extLst>
              <a:ext uri="{FF2B5EF4-FFF2-40B4-BE49-F238E27FC236}">
                <a16:creationId xmlns:a16="http://schemas.microsoft.com/office/drawing/2014/main" id="{79D9E0F7-6378-3348-92B5-ABA55ED95AE9}"/>
              </a:ext>
            </a:extLst>
          </p:cNvPr>
          <p:cNvGrpSpPr/>
          <p:nvPr/>
        </p:nvGrpSpPr>
        <p:grpSpPr>
          <a:xfrm>
            <a:off x="5133853" y="1473527"/>
            <a:ext cx="6873142" cy="2879165"/>
            <a:chOff x="5133853" y="1473527"/>
            <a:chExt cx="6873142" cy="2879165"/>
          </a:xfrm>
        </p:grpSpPr>
        <p:sp>
          <p:nvSpPr>
            <p:cNvPr id="27" name="Oval 26">
              <a:extLst>
                <a:ext uri="{FF2B5EF4-FFF2-40B4-BE49-F238E27FC236}">
                  <a16:creationId xmlns:a16="http://schemas.microsoft.com/office/drawing/2014/main" id="{6E3BDA46-8219-D842-9852-7C183B69EA70}"/>
                </a:ext>
              </a:extLst>
            </p:cNvPr>
            <p:cNvSpPr/>
            <p:nvPr/>
          </p:nvSpPr>
          <p:spPr>
            <a:xfrm>
              <a:off x="9155565" y="1473527"/>
              <a:ext cx="1487933" cy="1450138"/>
            </a:xfrm>
            <a:prstGeom prst="ellipse">
              <a:avLst/>
            </a:prstGeom>
            <a:noFill/>
            <a:ln>
              <a:solidFill>
                <a:srgbClr val="2D2166"/>
              </a:solidFill>
              <a:prstDash val="dash"/>
              <a:extLst>
                <a:ext uri="{C807C97D-BFC1-408E-A445-0C87EB9F89A2}">
                  <ask:lineSketchStyleProps xmlns="" xmlns:ask="http://schemas.microsoft.com/office/drawing/2018/sketchyshape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43FC13-CD21-D84B-AA0B-AFF45D835589}"/>
                </a:ext>
              </a:extLst>
            </p:cNvPr>
            <p:cNvSpPr/>
            <p:nvPr/>
          </p:nvSpPr>
          <p:spPr>
            <a:xfrm>
              <a:off x="8160709" y="3269132"/>
              <a:ext cx="3846286" cy="1077218"/>
            </a:xfrm>
            <a:prstGeom prst="rect">
              <a:avLst/>
            </a:prstGeom>
          </p:spPr>
          <p:txBody>
            <a:bodyPr wrap="square">
              <a:spAutoFit/>
            </a:bodyPr>
            <a:lstStyle/>
            <a:p>
              <a:pPr algn="ctr"/>
              <a:r>
                <a:rPr lang="en-US" sz="1600" b="1">
                  <a:solidFill>
                    <a:srgbClr val="2D2166"/>
                  </a:solidFill>
                  <a:ea typeface="+mn-lt"/>
                  <a:cs typeface="Arial"/>
                </a:rPr>
                <a:t>Opportunities also exist </a:t>
              </a:r>
              <a:r>
                <a:rPr lang="en-US" sz="1600">
                  <a:solidFill>
                    <a:srgbClr val="2D2166"/>
                  </a:solidFill>
                  <a:ea typeface="+mn-lt"/>
                  <a:cs typeface="Arial"/>
                </a:rPr>
                <a:t>in smaller, somewhat limited private health economies (e.g. Zimbabwe, Senegal), east/south Asia.</a:t>
              </a:r>
            </a:p>
          </p:txBody>
        </p:sp>
        <p:sp>
          <p:nvSpPr>
            <p:cNvPr id="29" name="Oval 28">
              <a:extLst>
                <a:ext uri="{FF2B5EF4-FFF2-40B4-BE49-F238E27FC236}">
                  <a16:creationId xmlns:a16="http://schemas.microsoft.com/office/drawing/2014/main" id="{885BC4E6-9E22-F747-A637-E6080F47BAA8}"/>
                </a:ext>
              </a:extLst>
            </p:cNvPr>
            <p:cNvSpPr/>
            <p:nvPr/>
          </p:nvSpPr>
          <p:spPr>
            <a:xfrm>
              <a:off x="6863077" y="3432787"/>
              <a:ext cx="984927" cy="919905"/>
            </a:xfrm>
            <a:prstGeom prst="ellipse">
              <a:avLst/>
            </a:prstGeom>
            <a:noFill/>
            <a:ln>
              <a:solidFill>
                <a:srgbClr val="2D2166"/>
              </a:solidFill>
              <a:prstDash val="dash"/>
              <a:extLst>
                <a:ext uri="{C807C97D-BFC1-408E-A445-0C87EB9F89A2}">
                  <ask:lineSketchStyleProps xmlns="" xmlns:ask="http://schemas.microsoft.com/office/drawing/2018/sketchyshape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18D71D7-FA20-F74F-83F5-9B99135BD742}"/>
                </a:ext>
              </a:extLst>
            </p:cNvPr>
            <p:cNvSpPr/>
            <p:nvPr/>
          </p:nvSpPr>
          <p:spPr>
            <a:xfrm>
              <a:off x="5133853" y="2031497"/>
              <a:ext cx="911381" cy="919905"/>
            </a:xfrm>
            <a:prstGeom prst="ellipse">
              <a:avLst/>
            </a:prstGeom>
            <a:noFill/>
            <a:ln>
              <a:solidFill>
                <a:srgbClr val="2D2166"/>
              </a:solidFill>
              <a:prstDash val="dash"/>
              <a:extLst>
                <a:ext uri="{C807C97D-BFC1-408E-A445-0C87EB9F89A2}">
                  <ask:lineSketchStyleProps xmlns="" xmlns:ask="http://schemas.microsoft.com/office/drawing/2018/sketchyshape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tar: 5 Points 11">
            <a:extLst>
              <a:ext uri="{FF2B5EF4-FFF2-40B4-BE49-F238E27FC236}">
                <a16:creationId xmlns:a16="http://schemas.microsoft.com/office/drawing/2014/main" id="{F29A58FE-8FEE-4929-ADB2-8CA81D87D3AE}"/>
              </a:ext>
            </a:extLst>
          </p:cNvPr>
          <p:cNvSpPr/>
          <p:nvPr/>
        </p:nvSpPr>
        <p:spPr>
          <a:xfrm flipH="1">
            <a:off x="9465733" y="1854200"/>
            <a:ext cx="101600" cy="143934"/>
          </a:xfrm>
          <a:prstGeom prst="star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67E73C30-C733-4DA2-A8CB-4DE07739102C}"/>
              </a:ext>
            </a:extLst>
          </p:cNvPr>
          <p:cNvPicPr>
            <a:picLocks noChangeAspect="1"/>
          </p:cNvPicPr>
          <p:nvPr/>
        </p:nvPicPr>
        <p:blipFill>
          <a:blip r:embed="rId5"/>
          <a:stretch>
            <a:fillRect/>
          </a:stretch>
        </p:blipFill>
        <p:spPr>
          <a:xfrm>
            <a:off x="6113165" y="2733890"/>
            <a:ext cx="76530" cy="55935"/>
          </a:xfrm>
          <a:prstGeom prst="rect">
            <a:avLst/>
          </a:prstGeom>
        </p:spPr>
      </p:pic>
      <p:pic>
        <p:nvPicPr>
          <p:cNvPr id="25" name="Graphic 25" descr="Star">
            <a:extLst>
              <a:ext uri="{FF2B5EF4-FFF2-40B4-BE49-F238E27FC236}">
                <a16:creationId xmlns:a16="http://schemas.microsoft.com/office/drawing/2014/main" id="{8A5E2C81-D49E-4CDB-BE43-6DB50E90988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302741" y="5731474"/>
            <a:ext cx="135926" cy="172995"/>
          </a:xfrm>
          <a:prstGeom prst="rect">
            <a:avLst/>
          </a:prstGeom>
        </p:spPr>
      </p:pic>
      <p:pic>
        <p:nvPicPr>
          <p:cNvPr id="38" name="Graphic 25" descr="Star">
            <a:extLst>
              <a:ext uri="{FF2B5EF4-FFF2-40B4-BE49-F238E27FC236}">
                <a16:creationId xmlns:a16="http://schemas.microsoft.com/office/drawing/2014/main" id="{DDBB1634-F1CA-442D-9467-15C436723E3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7572632" y="3064473"/>
            <a:ext cx="74143" cy="100915"/>
          </a:xfrm>
          <a:prstGeom prst="rect">
            <a:avLst/>
          </a:prstGeom>
        </p:spPr>
      </p:pic>
      <p:pic>
        <p:nvPicPr>
          <p:cNvPr id="39" name="Picture 38">
            <a:extLst>
              <a:ext uri="{FF2B5EF4-FFF2-40B4-BE49-F238E27FC236}">
                <a16:creationId xmlns:a16="http://schemas.microsoft.com/office/drawing/2014/main" id="{388AFD01-0863-4D50-AE2B-47CDFB73A4FB}"/>
              </a:ext>
            </a:extLst>
          </p:cNvPr>
          <p:cNvPicPr>
            <a:picLocks noChangeAspect="1"/>
          </p:cNvPicPr>
          <p:nvPr/>
        </p:nvPicPr>
        <p:blipFill>
          <a:blip r:embed="rId5"/>
          <a:stretch>
            <a:fillRect/>
          </a:stretch>
        </p:blipFill>
        <p:spPr>
          <a:xfrm>
            <a:off x="5207002" y="4844835"/>
            <a:ext cx="76530" cy="55935"/>
          </a:xfrm>
          <a:prstGeom prst="rect">
            <a:avLst/>
          </a:prstGeom>
        </p:spPr>
      </p:pic>
      <p:pic>
        <p:nvPicPr>
          <p:cNvPr id="40" name="Picture 39">
            <a:extLst>
              <a:ext uri="{FF2B5EF4-FFF2-40B4-BE49-F238E27FC236}">
                <a16:creationId xmlns:a16="http://schemas.microsoft.com/office/drawing/2014/main" id="{7D57E77B-C81D-448E-BF5D-15B4DD3C609E}"/>
              </a:ext>
            </a:extLst>
          </p:cNvPr>
          <p:cNvPicPr>
            <a:picLocks noChangeAspect="1"/>
          </p:cNvPicPr>
          <p:nvPr/>
        </p:nvPicPr>
        <p:blipFill>
          <a:blip r:embed="rId5"/>
          <a:stretch>
            <a:fillRect/>
          </a:stretch>
        </p:blipFill>
        <p:spPr>
          <a:xfrm>
            <a:off x="6185246" y="2795673"/>
            <a:ext cx="76530" cy="55935"/>
          </a:xfrm>
          <a:prstGeom prst="rect">
            <a:avLst/>
          </a:prstGeom>
        </p:spPr>
      </p:pic>
      <p:sp>
        <p:nvSpPr>
          <p:cNvPr id="41" name="TextBox 40">
            <a:extLst>
              <a:ext uri="{FF2B5EF4-FFF2-40B4-BE49-F238E27FC236}">
                <a16:creationId xmlns:a16="http://schemas.microsoft.com/office/drawing/2014/main" id="{68C0070B-DEC8-404E-8A85-D733C4000B08}"/>
              </a:ext>
            </a:extLst>
          </p:cNvPr>
          <p:cNvSpPr txBox="1"/>
          <p:nvPr/>
        </p:nvSpPr>
        <p:spPr>
          <a:xfrm>
            <a:off x="451022" y="2531075"/>
            <a:ext cx="547198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2">
                    <a:lumMod val="75000"/>
                  </a:schemeClr>
                </a:solidFill>
              </a:rPr>
              <a:t>Most promising markets are </a:t>
            </a:r>
            <a:r>
              <a:rPr lang="en-US" sz="2000" b="1">
                <a:solidFill>
                  <a:schemeClr val="tx2">
                    <a:lumMod val="75000"/>
                  </a:schemeClr>
                </a:solidFill>
              </a:rPr>
              <a:t>large economies in Sub-Saharan Africa </a:t>
            </a:r>
            <a:r>
              <a:rPr lang="en-US" sz="2000">
                <a:solidFill>
                  <a:schemeClr val="tx2">
                    <a:lumMod val="75000"/>
                  </a:schemeClr>
                </a:solidFill>
              </a:rPr>
              <a:t>(e.g. Ghana, Nigeria, Kenya) with dynamic private health sectors</a:t>
            </a:r>
            <a:endParaRPr lang="en-US">
              <a:solidFill>
                <a:schemeClr val="tx2">
                  <a:lumMod val="75000"/>
                </a:schemeClr>
              </a:solidFill>
            </a:endParaRPr>
          </a:p>
        </p:txBody>
      </p:sp>
      <p:sp>
        <p:nvSpPr>
          <p:cNvPr id="42" name="Oval 41">
            <a:extLst>
              <a:ext uri="{FF2B5EF4-FFF2-40B4-BE49-F238E27FC236}">
                <a16:creationId xmlns:a16="http://schemas.microsoft.com/office/drawing/2014/main" id="{B770CAA6-31EF-4668-8939-543D1B31C129}"/>
              </a:ext>
            </a:extLst>
          </p:cNvPr>
          <p:cNvSpPr/>
          <p:nvPr/>
        </p:nvSpPr>
        <p:spPr>
          <a:xfrm>
            <a:off x="5658108" y="1930487"/>
            <a:ext cx="2325128" cy="2407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DEC091D-BC68-4F08-8DF2-DC752AEF9016}"/>
              </a:ext>
            </a:extLst>
          </p:cNvPr>
          <p:cNvSpPr/>
          <p:nvPr/>
        </p:nvSpPr>
        <p:spPr>
          <a:xfrm>
            <a:off x="5656820" y="1918902"/>
            <a:ext cx="2335426" cy="23972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0D117CA-26A7-4459-814A-55EE7107F11E}"/>
              </a:ext>
            </a:extLst>
          </p:cNvPr>
          <p:cNvSpPr/>
          <p:nvPr/>
        </p:nvSpPr>
        <p:spPr>
          <a:xfrm>
            <a:off x="5820290" y="1866126"/>
            <a:ext cx="2170669" cy="209858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ADD5BAA-6F02-C846-81DA-9BAE2247FDDB}"/>
              </a:ext>
            </a:extLst>
          </p:cNvPr>
          <p:cNvGrpSpPr/>
          <p:nvPr/>
        </p:nvGrpSpPr>
        <p:grpSpPr>
          <a:xfrm>
            <a:off x="10054335" y="-7065"/>
            <a:ext cx="2137665" cy="727880"/>
            <a:chOff x="10054335" y="-7065"/>
            <a:chExt cx="2137665" cy="727880"/>
          </a:xfrm>
        </p:grpSpPr>
        <p:sp>
          <p:nvSpPr>
            <p:cNvPr id="34" name="Rectangle 33">
              <a:extLst>
                <a:ext uri="{FF2B5EF4-FFF2-40B4-BE49-F238E27FC236}">
                  <a16:creationId xmlns:a16="http://schemas.microsoft.com/office/drawing/2014/main" id="{F684354F-9317-D543-AEC5-9FD89B2EACD0}"/>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35" name="Picture 2" descr="Related image">
              <a:extLst>
                <a:ext uri="{FF2B5EF4-FFF2-40B4-BE49-F238E27FC236}">
                  <a16:creationId xmlns:a16="http://schemas.microsoft.com/office/drawing/2014/main" id="{0D01FFA7-864E-7B4C-A545-BDBEBF9A3BD6}"/>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246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DD60-FF49-2F4E-929B-053018F8A80F}"/>
              </a:ext>
            </a:extLst>
          </p:cNvPr>
          <p:cNvSpPr>
            <a:spLocks noGrp="1"/>
          </p:cNvSpPr>
          <p:nvPr>
            <p:ph type="title"/>
          </p:nvPr>
        </p:nvSpPr>
        <p:spPr>
          <a:xfrm>
            <a:off x="867228" y="365125"/>
            <a:ext cx="10515600" cy="1256411"/>
          </a:xfrm>
        </p:spPr>
        <p:txBody>
          <a:bodyPr/>
          <a:lstStyle/>
          <a:p>
            <a:r>
              <a:rPr lang="en-US" dirty="0"/>
              <a:t>Target Customers</a:t>
            </a:r>
          </a:p>
        </p:txBody>
      </p:sp>
      <p:pic>
        <p:nvPicPr>
          <p:cNvPr id="3" name="Graphic 5" descr="Schoolhouse">
            <a:extLst>
              <a:ext uri="{FF2B5EF4-FFF2-40B4-BE49-F238E27FC236}">
                <a16:creationId xmlns:a16="http://schemas.microsoft.com/office/drawing/2014/main" id="{5671F0E5-3981-0445-8A5D-69A9DA68F49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48070" y="2291706"/>
            <a:ext cx="1564637" cy="1581202"/>
          </a:xfrm>
          <a:prstGeom prst="rect">
            <a:avLst/>
          </a:prstGeom>
        </p:spPr>
      </p:pic>
      <p:pic>
        <p:nvPicPr>
          <p:cNvPr id="4" name="Graphic 7" descr="Medicine">
            <a:extLst>
              <a:ext uri="{FF2B5EF4-FFF2-40B4-BE49-F238E27FC236}">
                <a16:creationId xmlns:a16="http://schemas.microsoft.com/office/drawing/2014/main" id="{D1E2223E-2A08-EF42-8CF6-772220C54B3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208673" y="2605523"/>
            <a:ext cx="1074688" cy="1138801"/>
          </a:xfrm>
          <a:prstGeom prst="rect">
            <a:avLst/>
          </a:prstGeom>
        </p:spPr>
      </p:pic>
      <p:pic>
        <p:nvPicPr>
          <p:cNvPr id="5" name="Graphic 14" descr="House">
            <a:extLst>
              <a:ext uri="{FF2B5EF4-FFF2-40B4-BE49-F238E27FC236}">
                <a16:creationId xmlns:a16="http://schemas.microsoft.com/office/drawing/2014/main" id="{22479574-FE9F-374A-A929-2702F7A4766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456192" y="2480421"/>
            <a:ext cx="1287050" cy="1265903"/>
          </a:xfrm>
          <a:prstGeom prst="rect">
            <a:avLst/>
          </a:prstGeom>
        </p:spPr>
      </p:pic>
      <p:graphicFrame>
        <p:nvGraphicFramePr>
          <p:cNvPr id="6" name="Table 17">
            <a:extLst>
              <a:ext uri="{FF2B5EF4-FFF2-40B4-BE49-F238E27FC236}">
                <a16:creationId xmlns:a16="http://schemas.microsoft.com/office/drawing/2014/main" id="{5DF58367-2B1A-9740-B0B9-39B46B1A82B7}"/>
              </a:ext>
            </a:extLst>
          </p:cNvPr>
          <p:cNvGraphicFramePr>
            <a:graphicFrameLocks noGrp="1"/>
          </p:cNvGraphicFramePr>
          <p:nvPr/>
        </p:nvGraphicFramePr>
        <p:xfrm>
          <a:off x="6506107" y="3701446"/>
          <a:ext cx="4969561" cy="1981200"/>
        </p:xfrm>
        <a:graphic>
          <a:graphicData uri="http://schemas.openxmlformats.org/drawingml/2006/table">
            <a:tbl>
              <a:tblPr firstRow="1" bandRow="1">
                <a:tableStyleId>{7E9639D4-E3E2-4D34-9284-5A2195B3D0D7}</a:tableStyleId>
              </a:tblPr>
              <a:tblGrid>
                <a:gridCol w="977346">
                  <a:extLst>
                    <a:ext uri="{9D8B030D-6E8A-4147-A177-3AD203B41FA5}">
                      <a16:colId xmlns:a16="http://schemas.microsoft.com/office/drawing/2014/main" val="2965969905"/>
                    </a:ext>
                  </a:extLst>
                </a:gridCol>
                <a:gridCol w="1192695">
                  <a:extLst>
                    <a:ext uri="{9D8B030D-6E8A-4147-A177-3AD203B41FA5}">
                      <a16:colId xmlns:a16="http://schemas.microsoft.com/office/drawing/2014/main" val="2271627856"/>
                    </a:ext>
                  </a:extLst>
                </a:gridCol>
                <a:gridCol w="1374912">
                  <a:extLst>
                    <a:ext uri="{9D8B030D-6E8A-4147-A177-3AD203B41FA5}">
                      <a16:colId xmlns:a16="http://schemas.microsoft.com/office/drawing/2014/main" val="2084541493"/>
                    </a:ext>
                  </a:extLst>
                </a:gridCol>
                <a:gridCol w="1424608">
                  <a:extLst>
                    <a:ext uri="{9D8B030D-6E8A-4147-A177-3AD203B41FA5}">
                      <a16:colId xmlns:a16="http://schemas.microsoft.com/office/drawing/2014/main" val="2173271485"/>
                    </a:ext>
                  </a:extLst>
                </a:gridCol>
              </a:tblGrid>
              <a:tr h="381662">
                <a:tc>
                  <a:txBody>
                    <a:bodyPr/>
                    <a:lstStyle/>
                    <a:p>
                      <a:pPr lvl="0">
                        <a:buNone/>
                      </a:pPr>
                      <a:endParaRPr lang="en-US" sz="1400"/>
                    </a:p>
                  </a:txBody>
                  <a:tcPr>
                    <a:solidFill>
                      <a:srgbClr val="56868D"/>
                    </a:solidFill>
                  </a:tcPr>
                </a:tc>
                <a:tc>
                  <a:txBody>
                    <a:bodyPr/>
                    <a:lstStyle/>
                    <a:p>
                      <a:pPr lvl="0" algn="ctr">
                        <a:buNone/>
                      </a:pPr>
                      <a:r>
                        <a:rPr lang="en-US" sz="1400"/>
                        <a:t>Clinic </a:t>
                      </a:r>
                    </a:p>
                    <a:p>
                      <a:pPr lvl="0" algn="ctr">
                        <a:buNone/>
                      </a:pPr>
                      <a:r>
                        <a:rPr lang="en-US" sz="1400"/>
                        <a:t>Network</a:t>
                      </a:r>
                    </a:p>
                  </a:txBody>
                  <a:tcPr>
                    <a:solidFill>
                      <a:srgbClr val="56868D"/>
                    </a:solidFill>
                  </a:tcPr>
                </a:tc>
                <a:tc>
                  <a:txBody>
                    <a:bodyPr/>
                    <a:lstStyle/>
                    <a:p>
                      <a:pPr lvl="0" algn="ctr">
                        <a:buNone/>
                      </a:pPr>
                      <a:r>
                        <a:rPr lang="en-US" sz="1400" u="none" strike="noStrike" noProof="0"/>
                        <a:t>Hospital </a:t>
                      </a:r>
                    </a:p>
                    <a:p>
                      <a:pPr lvl="0" algn="ctr">
                        <a:buNone/>
                      </a:pPr>
                      <a:r>
                        <a:rPr lang="en-US" sz="1400" u="none" strike="noStrike" noProof="0"/>
                        <a:t>Network</a:t>
                      </a:r>
                      <a:endParaRPr lang="en-US" sz="1400"/>
                    </a:p>
                  </a:txBody>
                  <a:tcPr>
                    <a:solidFill>
                      <a:srgbClr val="56868D"/>
                    </a:solidFill>
                  </a:tcPr>
                </a:tc>
                <a:tc>
                  <a:txBody>
                    <a:bodyPr/>
                    <a:lstStyle/>
                    <a:p>
                      <a:pPr lvl="0" algn="ctr">
                        <a:lnSpc>
                          <a:spcPct val="100000"/>
                        </a:lnSpc>
                        <a:spcBef>
                          <a:spcPts val="0"/>
                        </a:spcBef>
                        <a:spcAft>
                          <a:spcPts val="0"/>
                        </a:spcAft>
                        <a:buNone/>
                      </a:pPr>
                      <a:r>
                        <a:rPr lang="en-US" sz="1400" u="none" strike="noStrike" noProof="0"/>
                        <a:t>Pharmacy</a:t>
                      </a:r>
                    </a:p>
                    <a:p>
                      <a:pPr lvl="0" algn="ctr">
                        <a:lnSpc>
                          <a:spcPct val="100000"/>
                        </a:lnSpc>
                        <a:spcBef>
                          <a:spcPts val="0"/>
                        </a:spcBef>
                        <a:spcAft>
                          <a:spcPts val="0"/>
                        </a:spcAft>
                        <a:buNone/>
                      </a:pPr>
                      <a:r>
                        <a:rPr lang="en-US" sz="1400" u="none" strike="noStrike" noProof="0"/>
                        <a:t>Retail Network</a:t>
                      </a:r>
                    </a:p>
                  </a:txBody>
                  <a:tcPr>
                    <a:solidFill>
                      <a:srgbClr val="56868D"/>
                    </a:solidFill>
                  </a:tcPr>
                </a:tc>
                <a:extLst>
                  <a:ext uri="{0D108BD9-81ED-4DB2-BD59-A6C34878D82A}">
                    <a16:rowId xmlns:a16="http://schemas.microsoft.com/office/drawing/2014/main" val="806836445"/>
                  </a:ext>
                </a:extLst>
              </a:tr>
              <a:tr h="499795">
                <a:tc>
                  <a:txBody>
                    <a:bodyPr/>
                    <a:lstStyle/>
                    <a:p>
                      <a:pPr lvl="0">
                        <a:buNone/>
                      </a:pPr>
                      <a:r>
                        <a:rPr lang="en-US" sz="1400" b="1" u="none" strike="noStrike" noProof="0"/>
                        <a:t>Defining feature</a:t>
                      </a:r>
                    </a:p>
                  </a:txBody>
                  <a:tcPr anchor="ctr"/>
                </a:tc>
                <a:tc>
                  <a:txBody>
                    <a:bodyPr/>
                    <a:lstStyle/>
                    <a:p>
                      <a:pPr lvl="0" algn="ctr">
                        <a:buNone/>
                      </a:pPr>
                      <a:r>
                        <a:rPr lang="en-US" sz="1400" u="none" strike="noStrike" noProof="0"/>
                        <a:t>Out-patient facilities </a:t>
                      </a:r>
                      <a:endParaRPr lang="en-US" sz="1400"/>
                    </a:p>
                  </a:txBody>
                  <a:tcPr anchor="ctr"/>
                </a:tc>
                <a:tc>
                  <a:txBody>
                    <a:bodyPr/>
                    <a:lstStyle/>
                    <a:p>
                      <a:pPr lvl="0" algn="ctr">
                        <a:buNone/>
                      </a:pPr>
                      <a:r>
                        <a:rPr lang="en-US" sz="1400"/>
                        <a:t>In-patient facilities</a:t>
                      </a:r>
                    </a:p>
                  </a:txBody>
                  <a:tcPr anchor="ctr"/>
                </a:tc>
                <a:tc>
                  <a:txBody>
                    <a:bodyPr/>
                    <a:lstStyle/>
                    <a:p>
                      <a:pPr lvl="0" algn="ctr">
                        <a:buNone/>
                      </a:pPr>
                      <a:r>
                        <a:rPr lang="en-US" sz="1400" u="none" strike="noStrike" noProof="0"/>
                        <a:t>Standalone </a:t>
                      </a:r>
                    </a:p>
                    <a:p>
                      <a:pPr lvl="0" algn="ctr">
                        <a:buNone/>
                      </a:pPr>
                      <a:r>
                        <a:rPr lang="en-US" sz="1400" u="none" strike="noStrike" noProof="0"/>
                        <a:t>dispensaries</a:t>
                      </a:r>
                      <a:endParaRPr lang="en-US" sz="1400"/>
                    </a:p>
                  </a:txBody>
                  <a:tcPr anchor="ctr"/>
                </a:tc>
                <a:extLst>
                  <a:ext uri="{0D108BD9-81ED-4DB2-BD59-A6C34878D82A}">
                    <a16:rowId xmlns:a16="http://schemas.microsoft.com/office/drawing/2014/main" val="1434535269"/>
                  </a:ext>
                </a:extLst>
              </a:tr>
              <a:tr h="708802">
                <a:tc>
                  <a:txBody>
                    <a:bodyPr/>
                    <a:lstStyle/>
                    <a:p>
                      <a:pPr lvl="0">
                        <a:buNone/>
                      </a:pPr>
                      <a:r>
                        <a:rPr lang="en-US" sz="1400" b="1" u="none" strike="noStrike" noProof="0"/>
                        <a:t>May include</a:t>
                      </a:r>
                    </a:p>
                  </a:txBody>
                  <a:tcPr anchor="ctr"/>
                </a:tc>
                <a:tc>
                  <a:txBody>
                    <a:bodyPr/>
                    <a:lstStyle/>
                    <a:p>
                      <a:pPr lvl="0" algn="ctr">
                        <a:buNone/>
                      </a:pPr>
                      <a:r>
                        <a:rPr lang="en-US" sz="1400" u="none" strike="noStrike" noProof="0"/>
                        <a:t>Pharmacies, laboratories</a:t>
                      </a:r>
                    </a:p>
                  </a:txBody>
                  <a:tcPr anchor="ctr"/>
                </a:tc>
                <a:tc>
                  <a:txBody>
                    <a:bodyPr/>
                    <a:lstStyle/>
                    <a:p>
                      <a:pPr lvl="0" algn="ctr">
                        <a:buNone/>
                      </a:pPr>
                      <a:r>
                        <a:rPr lang="en-US" sz="1400"/>
                        <a:t>Clinics, pharmacies and/or laboratories</a:t>
                      </a:r>
                    </a:p>
                  </a:txBody>
                  <a:tcPr anchor="ctr"/>
                </a:tc>
                <a:tc>
                  <a:txBody>
                    <a:bodyPr/>
                    <a:lstStyle/>
                    <a:p>
                      <a:pPr algn="ctr"/>
                      <a:r>
                        <a:rPr lang="en-US" sz="1400"/>
                        <a:t>Distribution/</a:t>
                      </a:r>
                      <a:r>
                        <a:rPr lang="en-US" sz="1400" baseline="0"/>
                        <a:t> wholesaler component</a:t>
                      </a:r>
                      <a:endParaRPr lang="en-US" sz="1400"/>
                    </a:p>
                  </a:txBody>
                  <a:tcPr anchor="ctr"/>
                </a:tc>
                <a:extLst>
                  <a:ext uri="{0D108BD9-81ED-4DB2-BD59-A6C34878D82A}">
                    <a16:rowId xmlns:a16="http://schemas.microsoft.com/office/drawing/2014/main" val="2588822254"/>
                  </a:ext>
                </a:extLst>
              </a:tr>
            </a:tbl>
          </a:graphicData>
        </a:graphic>
      </p:graphicFrame>
      <p:sp>
        <p:nvSpPr>
          <p:cNvPr id="9" name="Slide Number Placeholder 2">
            <a:extLst>
              <a:ext uri="{FF2B5EF4-FFF2-40B4-BE49-F238E27FC236}">
                <a16:creationId xmlns:a16="http://schemas.microsoft.com/office/drawing/2014/main" id="{0DD20A8A-A331-BC4B-9817-20571828C67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0" cap="none" spc="0" normalizeH="0" baseline="0" noProof="0" smtClean="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7" name="TextBox 6">
            <a:extLst>
              <a:ext uri="{FF2B5EF4-FFF2-40B4-BE49-F238E27FC236}">
                <a16:creationId xmlns:a16="http://schemas.microsoft.com/office/drawing/2014/main" id="{1A9CDC8F-AD3D-43EA-A4C9-DA66747C30B5}"/>
              </a:ext>
            </a:extLst>
          </p:cNvPr>
          <p:cNvSpPr txBox="1"/>
          <p:nvPr/>
        </p:nvSpPr>
        <p:spPr>
          <a:xfrm>
            <a:off x="949973" y="2223782"/>
            <a:ext cx="51460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800" dirty="0"/>
              <a:t>In a fragmented market, there are growing customer segments in low- and middle-income countries</a:t>
            </a:r>
          </a:p>
          <a:p>
            <a:pPr marL="285750" indent="-285750">
              <a:buFont typeface="Arial"/>
              <a:buChar char="•"/>
            </a:pPr>
            <a:endParaRPr lang="en-US" sz="1800" dirty="0"/>
          </a:p>
          <a:p>
            <a:pPr marL="285750" indent="-285750">
              <a:buFont typeface="Arial"/>
              <a:buChar char="•"/>
            </a:pPr>
            <a:r>
              <a:rPr lang="en-US" sz="1800" dirty="0"/>
              <a:t>Needs are similar (but not identical) to current OpenLMIS users</a:t>
            </a:r>
            <a:endParaRPr lang="en-US" dirty="0"/>
          </a:p>
          <a:p>
            <a:pPr marL="285750" indent="-285750">
              <a:buFont typeface="Arial"/>
              <a:buChar char="•"/>
            </a:pPr>
            <a:endParaRPr lang="en-US" sz="1800" dirty="0"/>
          </a:p>
          <a:p>
            <a:pPr marL="285750" indent="-285750">
              <a:buFont typeface="Arial"/>
              <a:buChar char="•"/>
            </a:pPr>
            <a:r>
              <a:rPr lang="en-US" sz="1800" dirty="0"/>
              <a:t>Target customers are eager to address common supply chain challenges, which are major pain points for their organization</a:t>
            </a:r>
          </a:p>
          <a:p>
            <a:pPr marL="285750" indent="-285750">
              <a:buFont typeface="Arial"/>
              <a:buChar char="•"/>
            </a:pPr>
            <a:endParaRPr lang="en-US" sz="1800" dirty="0"/>
          </a:p>
          <a:p>
            <a:pPr marL="285750" indent="-285750">
              <a:buFont typeface="Arial"/>
              <a:buChar char="•"/>
            </a:pPr>
            <a:r>
              <a:rPr lang="en-US" sz="1800" dirty="0"/>
              <a:t>They understand the need for software investment alongside growth​ and are looking for a suitable solution </a:t>
            </a:r>
          </a:p>
        </p:txBody>
      </p:sp>
      <p:sp>
        <p:nvSpPr>
          <p:cNvPr id="8" name="Rectangle 7">
            <a:extLst>
              <a:ext uri="{FF2B5EF4-FFF2-40B4-BE49-F238E27FC236}">
                <a16:creationId xmlns:a16="http://schemas.microsoft.com/office/drawing/2014/main" id="{C776BD3E-F64A-8840-808D-A58EA5C1F582}"/>
              </a:ext>
            </a:extLst>
          </p:cNvPr>
          <p:cNvSpPr/>
          <p:nvPr/>
        </p:nvSpPr>
        <p:spPr>
          <a:xfrm>
            <a:off x="864704" y="1593036"/>
            <a:ext cx="10497152" cy="369332"/>
          </a:xfrm>
          <a:prstGeom prst="rect">
            <a:avLst/>
          </a:prstGeom>
        </p:spPr>
        <p:txBody>
          <a:bodyPr wrap="square">
            <a:spAutoFit/>
          </a:bodyPr>
          <a:lstStyle/>
          <a:p>
            <a:r>
              <a:rPr lang="en-US" sz="1800" b="1" dirty="0">
                <a:solidFill>
                  <a:srgbClr val="56868D"/>
                </a:solidFill>
                <a:cs typeface="Segoe UI"/>
              </a:rPr>
              <a:t>There are opportunities to support private clinic, hospital, and pharmacy retail networks.</a:t>
            </a:r>
            <a:endParaRPr lang="en-US" sz="1800" dirty="0"/>
          </a:p>
        </p:txBody>
      </p:sp>
      <p:grpSp>
        <p:nvGrpSpPr>
          <p:cNvPr id="14" name="Group 13">
            <a:extLst>
              <a:ext uri="{FF2B5EF4-FFF2-40B4-BE49-F238E27FC236}">
                <a16:creationId xmlns:a16="http://schemas.microsoft.com/office/drawing/2014/main" id="{FB4C3658-EB94-2447-9C7D-CE24A29A81B6}"/>
              </a:ext>
            </a:extLst>
          </p:cNvPr>
          <p:cNvGrpSpPr/>
          <p:nvPr/>
        </p:nvGrpSpPr>
        <p:grpSpPr>
          <a:xfrm>
            <a:off x="10054335" y="-7065"/>
            <a:ext cx="2137665" cy="727880"/>
            <a:chOff x="10054335" y="-7065"/>
            <a:chExt cx="2137665" cy="727880"/>
          </a:xfrm>
        </p:grpSpPr>
        <p:sp>
          <p:nvSpPr>
            <p:cNvPr id="15" name="Rectangle 14">
              <a:extLst>
                <a:ext uri="{FF2B5EF4-FFF2-40B4-BE49-F238E27FC236}">
                  <a16:creationId xmlns:a16="http://schemas.microsoft.com/office/drawing/2014/main" id="{4D281221-7B93-A648-AFC5-1FAE1714D89A}"/>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16" name="Picture 2" descr="Related image">
              <a:extLst>
                <a:ext uri="{FF2B5EF4-FFF2-40B4-BE49-F238E27FC236}">
                  <a16:creationId xmlns:a16="http://schemas.microsoft.com/office/drawing/2014/main" id="{5888E37F-5BA6-AD4F-831E-1970B9B20C89}"/>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29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2A0BDA-0CF0-624F-BBF3-8D725FEF5327}"/>
              </a:ext>
            </a:extLst>
          </p:cNvPr>
          <p:cNvSpPr>
            <a:spLocks noGrp="1"/>
          </p:cNvSpPr>
          <p:nvPr>
            <p:ph type="sldNum" sz="quarter" idx="12"/>
          </p:nvPr>
        </p:nvSpPr>
        <p:spPr/>
        <p:txBody>
          <a:bodyPr/>
          <a:lstStyle/>
          <a:p>
            <a:fld id="{94403FEC-FFF6-7D40-9A7D-8845F2C542DC}" type="slidenum">
              <a:rPr lang="en-US" smtClean="0"/>
              <a:t>15</a:t>
            </a:fld>
            <a:endParaRPr lang="en-US"/>
          </a:p>
        </p:txBody>
      </p:sp>
      <p:sp>
        <p:nvSpPr>
          <p:cNvPr id="7" name="Slide Number Placeholder 1">
            <a:extLst>
              <a:ext uri="{FF2B5EF4-FFF2-40B4-BE49-F238E27FC236}">
                <a16:creationId xmlns:a16="http://schemas.microsoft.com/office/drawing/2014/main" id="{9019FEDA-EA6B-F840-A36F-48C884F14A2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403FEC-FFF6-7D40-9A7D-8845F2C542DC}" type="slidenum">
              <a:rPr lang="en-US" smtClean="0">
                <a:solidFill>
                  <a:srgbClr val="000000">
                    <a:tint val="75000"/>
                  </a:srgbClr>
                </a:solidFill>
                <a:latin typeface="Arial"/>
              </a:rPr>
              <a:pPr/>
              <a:t>15</a:t>
            </a:fld>
            <a:endParaRPr lang="en-US">
              <a:solidFill>
                <a:srgbClr val="000000">
                  <a:tint val="75000"/>
                </a:srgbClr>
              </a:solidFill>
              <a:latin typeface="Arial"/>
            </a:endParaRPr>
          </a:p>
        </p:txBody>
      </p:sp>
      <p:sp>
        <p:nvSpPr>
          <p:cNvPr id="6" name="Title 4">
            <a:extLst>
              <a:ext uri="{FF2B5EF4-FFF2-40B4-BE49-F238E27FC236}">
                <a16:creationId xmlns:a16="http://schemas.microsoft.com/office/drawing/2014/main" id="{D53B08A9-D623-4EDA-8016-0CBE0C006E44}"/>
              </a:ext>
            </a:extLst>
          </p:cNvPr>
          <p:cNvSpPr>
            <a:spLocks noGrp="1"/>
          </p:cNvSpPr>
          <p:nvPr>
            <p:ph type="title"/>
          </p:nvPr>
        </p:nvSpPr>
        <p:spPr>
          <a:xfrm>
            <a:off x="851730" y="719540"/>
            <a:ext cx="6999498" cy="650875"/>
          </a:xfrm>
        </p:spPr>
        <p:txBody>
          <a:bodyPr>
            <a:noAutofit/>
          </a:bodyPr>
          <a:lstStyle/>
          <a:p>
            <a:r>
              <a:rPr lang="en-US"/>
              <a:t>Sample Customer Profile</a:t>
            </a:r>
          </a:p>
        </p:txBody>
      </p:sp>
      <p:graphicFrame>
        <p:nvGraphicFramePr>
          <p:cNvPr id="2" name="Table 1">
            <a:extLst>
              <a:ext uri="{FF2B5EF4-FFF2-40B4-BE49-F238E27FC236}">
                <a16:creationId xmlns:a16="http://schemas.microsoft.com/office/drawing/2014/main" id="{A5CE2979-0A7C-44AB-B2A3-241D7227E917}"/>
              </a:ext>
            </a:extLst>
          </p:cNvPr>
          <p:cNvGraphicFramePr>
            <a:graphicFrameLocks noGrp="1"/>
          </p:cNvGraphicFramePr>
          <p:nvPr/>
        </p:nvGraphicFramePr>
        <p:xfrm>
          <a:off x="657986" y="1639956"/>
          <a:ext cx="11164955" cy="4597557"/>
        </p:xfrm>
        <a:graphic>
          <a:graphicData uri="http://schemas.openxmlformats.org/drawingml/2006/table">
            <a:tbl>
              <a:tblPr firstRow="1" bandRow="1">
                <a:tableStyleId>{00A15C55-8517-42AA-B614-E9B94910E393}</a:tableStyleId>
              </a:tblPr>
              <a:tblGrid>
                <a:gridCol w="3130826">
                  <a:extLst>
                    <a:ext uri="{9D8B030D-6E8A-4147-A177-3AD203B41FA5}">
                      <a16:colId xmlns:a16="http://schemas.microsoft.com/office/drawing/2014/main" val="2967199405"/>
                    </a:ext>
                  </a:extLst>
                </a:gridCol>
                <a:gridCol w="8034129">
                  <a:extLst>
                    <a:ext uri="{9D8B030D-6E8A-4147-A177-3AD203B41FA5}">
                      <a16:colId xmlns:a16="http://schemas.microsoft.com/office/drawing/2014/main" val="3168695325"/>
                    </a:ext>
                  </a:extLst>
                </a:gridCol>
              </a:tblGrid>
              <a:tr h="942542">
                <a:tc>
                  <a:txBody>
                    <a:bodyPr/>
                    <a:lstStyle/>
                    <a:p>
                      <a:pPr algn="ctr"/>
                      <a:endParaRPr lang="en-US" sz="1600"/>
                    </a:p>
                  </a:txBody>
                  <a:tcPr>
                    <a:noFill/>
                  </a:tcPr>
                </a:tc>
                <a:tc>
                  <a:txBody>
                    <a:bodyPr/>
                    <a:lstStyle/>
                    <a:p>
                      <a:pPr algn="ctr"/>
                      <a:r>
                        <a:rPr lang="en-US" sz="1800"/>
                        <a:t>Growing Private Clinic Network</a:t>
                      </a:r>
                    </a:p>
                    <a:p>
                      <a:pPr lvl="0" algn="ctr">
                        <a:buNone/>
                      </a:pPr>
                      <a:r>
                        <a:rPr lang="en-US" sz="1400" b="1" i="1" u="none" strike="noStrike" noProof="0">
                          <a:solidFill>
                            <a:schemeClr val="tx1"/>
                          </a:solidFill>
                          <a:latin typeface="Arial"/>
                        </a:rPr>
                        <a:t>Actively seeking appropriate, user-friendly supply chain management solution on a limited budget </a:t>
                      </a:r>
                      <a:endParaRPr lang="en-US" sz="1400" b="1" i="1">
                        <a:solidFill>
                          <a:schemeClr val="tx1"/>
                        </a:solidFill>
                      </a:endParaRPr>
                    </a:p>
                  </a:txBody>
                  <a:tcPr anchor="ctr">
                    <a:solidFill>
                      <a:schemeClr val="accent4">
                        <a:lumMod val="75000"/>
                      </a:schemeClr>
                    </a:solidFill>
                  </a:tcPr>
                </a:tc>
                <a:extLst>
                  <a:ext uri="{0D108BD9-81ED-4DB2-BD59-A6C34878D82A}">
                    <a16:rowId xmlns:a16="http://schemas.microsoft.com/office/drawing/2014/main" val="2037379273"/>
                  </a:ext>
                </a:extLst>
              </a:tr>
              <a:tr h="433442">
                <a:tc>
                  <a:txBody>
                    <a:bodyPr/>
                    <a:lstStyle/>
                    <a:p>
                      <a:pPr algn="r"/>
                      <a:r>
                        <a:rPr lang="en-US" sz="1400" b="1"/>
                        <a:t>About</a:t>
                      </a:r>
                    </a:p>
                  </a:txBody>
                  <a:tcPr>
                    <a:solidFill>
                      <a:schemeClr val="bg2">
                        <a:lumMod val="20000"/>
                        <a:lumOff val="80000"/>
                      </a:schemeClr>
                    </a:solidFill>
                  </a:tcPr>
                </a:tc>
                <a:tc>
                  <a:txBody>
                    <a:bodyPr/>
                    <a:lstStyle/>
                    <a:p>
                      <a:r>
                        <a:rPr lang="en-US" sz="1400" dirty="0">
                          <a:solidFill>
                            <a:schemeClr val="tx1"/>
                          </a:solidFill>
                        </a:rPr>
                        <a:t>Private company/organization operating a network of 5-20 clinics in a low-resource setting</a:t>
                      </a:r>
                      <a:endParaRPr lang="en-US" sz="16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4061832019"/>
                  </a:ext>
                </a:extLst>
              </a:tr>
              <a:tr h="484759">
                <a:tc>
                  <a:txBody>
                    <a:bodyPr/>
                    <a:lstStyle/>
                    <a:p>
                      <a:pPr algn="r"/>
                      <a:r>
                        <a:rPr lang="en-US" sz="1400" b="1"/>
                        <a:t>Goals/Mission</a:t>
                      </a:r>
                    </a:p>
                  </a:txBody>
                  <a:tcPr>
                    <a:solidFill>
                      <a:schemeClr val="bg2">
                        <a:lumMod val="20000"/>
                        <a:lumOff val="80000"/>
                      </a:schemeClr>
                    </a:solidFill>
                  </a:tcPr>
                </a:tc>
                <a:tc>
                  <a:txBody>
                    <a:bodyPr/>
                    <a:lstStyle/>
                    <a:p>
                      <a:pPr marL="0" indent="0">
                        <a:buNone/>
                      </a:pPr>
                      <a:r>
                        <a:rPr lang="en-US" sz="1400" b="0" i="0" u="none" strike="noStrike" noProof="0">
                          <a:solidFill>
                            <a:schemeClr val="tx1"/>
                          </a:solidFill>
                          <a:latin typeface="Arial"/>
                        </a:rPr>
                        <a:t>Ambitious expansion of clinic facilities and/or service offerings </a:t>
                      </a:r>
                      <a:endParaRPr lang="en-US" sz="16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309925364"/>
                  </a:ext>
                </a:extLst>
              </a:tr>
              <a:tr h="1123800">
                <a:tc>
                  <a:txBody>
                    <a:bodyPr/>
                    <a:lstStyle/>
                    <a:p>
                      <a:pPr lvl="0" algn="r">
                        <a:buNone/>
                      </a:pPr>
                      <a:r>
                        <a:rPr lang="en-US" sz="1400" b="1"/>
                        <a:t>Supply Chain Management</a:t>
                      </a:r>
                    </a:p>
                    <a:p>
                      <a:pPr lvl="0" algn="r">
                        <a:buNone/>
                      </a:pPr>
                      <a:endParaRPr lang="en-US" sz="1400" b="1"/>
                    </a:p>
                    <a:p>
                      <a:pPr algn="r"/>
                      <a:endParaRPr lang="en-US" sz="1400" b="0" i="1">
                        <a:solidFill>
                          <a:schemeClr val="bg1">
                            <a:lumMod val="50000"/>
                          </a:schemeClr>
                        </a:solidFill>
                      </a:endParaRPr>
                    </a:p>
                  </a:txBody>
                  <a:tcPr>
                    <a:solidFill>
                      <a:schemeClr val="bg2">
                        <a:lumMod val="20000"/>
                        <a:lumOff val="80000"/>
                      </a:schemeClr>
                    </a:solidFill>
                  </a:tcPr>
                </a:tc>
                <a:tc>
                  <a:txBody>
                    <a:bodyPr/>
                    <a:lstStyle/>
                    <a:p>
                      <a:pPr marL="0" indent="0">
                        <a:buNone/>
                      </a:pPr>
                      <a:r>
                        <a:rPr lang="en-US" sz="1400" dirty="0">
                          <a:solidFill>
                            <a:schemeClr val="tx1"/>
                          </a:solidFill>
                        </a:rPr>
                        <a:t>Current solution: Partially paper-based with facilities/employees combining multiple solutions (e.g. clinic management system + Excel)</a:t>
                      </a:r>
                      <a:endParaRPr lang="en-US" sz="1600" dirty="0">
                        <a:solidFill>
                          <a:schemeClr val="tx1"/>
                        </a:solidFill>
                      </a:endParaRPr>
                    </a:p>
                    <a:p>
                      <a:pPr marL="285750" indent="-285750">
                        <a:buFont typeface="Arial" panose="020B0604020202020204" pitchFamily="34" charset="0"/>
                        <a:buChar char="•"/>
                      </a:pPr>
                      <a:r>
                        <a:rPr lang="en-US" sz="1400" i="1" dirty="0">
                          <a:solidFill>
                            <a:schemeClr val="tx1"/>
                          </a:solidFill>
                        </a:rPr>
                        <a:t>Unreliable and inefficient, leading to errors, stockouts, delays, waste, and higher costs </a:t>
                      </a:r>
                    </a:p>
                    <a:p>
                      <a:pPr marL="285750" lvl="0" indent="-285750">
                        <a:buFont typeface="Arial"/>
                        <a:buChar char="•"/>
                      </a:pPr>
                      <a:r>
                        <a:rPr lang="en-US" sz="1400" i="1" dirty="0">
                          <a:solidFill>
                            <a:schemeClr val="tx1"/>
                          </a:solidFill>
                        </a:rPr>
                        <a:t>Holding back company growth/expansion</a:t>
                      </a:r>
                    </a:p>
                  </a:txBody>
                  <a:tcPr>
                    <a:solidFill>
                      <a:schemeClr val="accent4">
                        <a:lumMod val="20000"/>
                        <a:lumOff val="80000"/>
                      </a:schemeClr>
                    </a:solidFill>
                  </a:tcPr>
                </a:tc>
                <a:extLst>
                  <a:ext uri="{0D108BD9-81ED-4DB2-BD59-A6C34878D82A}">
                    <a16:rowId xmlns:a16="http://schemas.microsoft.com/office/drawing/2014/main" val="3798926151"/>
                  </a:ext>
                </a:extLst>
              </a:tr>
              <a:tr h="938568">
                <a:tc>
                  <a:txBody>
                    <a:bodyPr/>
                    <a:lstStyle/>
                    <a:p>
                      <a:pPr lvl="0" algn="r">
                        <a:buNone/>
                      </a:pPr>
                      <a:r>
                        <a:rPr lang="en-US" sz="1400" b="1"/>
                        <a:t>Software Use and Orientation</a:t>
                      </a:r>
                    </a:p>
                  </a:txBody>
                  <a:tcPr>
                    <a:solidFill>
                      <a:schemeClr val="bg2">
                        <a:lumMod val="20000"/>
                        <a:lumOff val="80000"/>
                      </a:schemeClr>
                    </a:solidFill>
                  </a:tcPr>
                </a:tc>
                <a:tc>
                  <a:txBody>
                    <a:bodyPr/>
                    <a:lstStyle/>
                    <a:p>
                      <a:pPr marL="0" lvl="0" indent="0">
                        <a:buNone/>
                      </a:pPr>
                      <a:r>
                        <a:rPr lang="en-US" sz="1400" b="0" i="0" u="none" strike="noStrike" noProof="0" dirty="0">
                          <a:solidFill>
                            <a:schemeClr val="tx1"/>
                          </a:solidFill>
                          <a:latin typeface="Arial"/>
                        </a:rPr>
                        <a:t>Some software use: Locally built clinic management system, basic accounting system</a:t>
                      </a:r>
                      <a:endParaRPr lang="en-US" sz="1600" dirty="0">
                        <a:solidFill>
                          <a:schemeClr val="tx1"/>
                        </a:solidFill>
                      </a:endParaRPr>
                    </a:p>
                    <a:p>
                      <a:pPr marL="285750" lvl="0" indent="-285750" algn="l">
                        <a:lnSpc>
                          <a:spcPct val="100000"/>
                        </a:lnSpc>
                        <a:spcBef>
                          <a:spcPts val="0"/>
                        </a:spcBef>
                        <a:spcAft>
                          <a:spcPts val="0"/>
                        </a:spcAft>
                        <a:buFont typeface="Arial"/>
                        <a:buChar char="•"/>
                      </a:pPr>
                      <a:r>
                        <a:rPr lang="en-US" sz="1400" b="0" i="1" u="none" strike="noStrike" noProof="0" dirty="0">
                          <a:solidFill>
                            <a:schemeClr val="tx1"/>
                          </a:solidFill>
                          <a:latin typeface="Arial"/>
                        </a:rPr>
                        <a:t>Current system(s) offer only partial solution(s) to supply chain needs </a:t>
                      </a:r>
                      <a:endParaRPr lang="en-US" sz="1400" b="0" i="1" u="none" strike="noStrike" noProof="0" dirty="0">
                        <a:solidFill>
                          <a:schemeClr val="tx1"/>
                        </a:solidFill>
                      </a:endParaRPr>
                    </a:p>
                    <a:p>
                      <a:pPr marL="285750" lvl="0" indent="-285750" algn="l">
                        <a:lnSpc>
                          <a:spcPct val="100000"/>
                        </a:lnSpc>
                        <a:spcBef>
                          <a:spcPts val="0"/>
                        </a:spcBef>
                        <a:spcAft>
                          <a:spcPts val="0"/>
                        </a:spcAft>
                        <a:buFont typeface="Arial"/>
                        <a:buChar char="•"/>
                      </a:pPr>
                      <a:r>
                        <a:rPr lang="en-US" sz="1400" b="0" i="1" u="none" strike="noStrike" noProof="0" dirty="0">
                          <a:solidFill>
                            <a:schemeClr val="tx1"/>
                          </a:solidFill>
                          <a:latin typeface="Arial"/>
                        </a:rPr>
                        <a:t>System(s) not user-friendly or designed for their needs/circumstances</a:t>
                      </a:r>
                    </a:p>
                  </a:txBody>
                  <a:tcPr>
                    <a:solidFill>
                      <a:schemeClr val="accent4">
                        <a:lumMod val="20000"/>
                        <a:lumOff val="80000"/>
                      </a:schemeClr>
                    </a:solidFill>
                  </a:tcPr>
                </a:tc>
                <a:extLst>
                  <a:ext uri="{0D108BD9-81ED-4DB2-BD59-A6C34878D82A}">
                    <a16:rowId xmlns:a16="http://schemas.microsoft.com/office/drawing/2014/main" val="2052679370"/>
                  </a:ext>
                </a:extLst>
              </a:tr>
              <a:tr h="674446">
                <a:tc>
                  <a:txBody>
                    <a:bodyPr/>
                    <a:lstStyle/>
                    <a:p>
                      <a:pPr algn="r"/>
                      <a:r>
                        <a:rPr lang="en-US" sz="1400" b="1"/>
                        <a:t>OpenLMIS as a Solution</a:t>
                      </a:r>
                    </a:p>
                    <a:p>
                      <a:pPr algn="r"/>
                      <a:endParaRPr lang="en-US" sz="1400" i="1">
                        <a:solidFill>
                          <a:schemeClr val="bg1">
                            <a:lumMod val="50000"/>
                          </a:schemeClr>
                        </a:solidFill>
                      </a:endParaRPr>
                    </a:p>
                  </a:txBody>
                  <a:tcPr>
                    <a:solidFill>
                      <a:schemeClr val="bg2">
                        <a:lumMod val="20000"/>
                        <a:lumOff val="80000"/>
                      </a:schemeClr>
                    </a:solidFill>
                  </a:tcPr>
                </a:tc>
                <a:tc>
                  <a:txBody>
                    <a:bodyPr/>
                    <a:lstStyle/>
                    <a:p>
                      <a:pPr marL="0" indent="0">
                        <a:buNone/>
                      </a:pPr>
                      <a:r>
                        <a:rPr lang="en-US" sz="1400" dirty="0">
                          <a:solidFill>
                            <a:schemeClr val="tx1"/>
                          </a:solidFill>
                        </a:rPr>
                        <a:t>Requisitions, inventory management, and reporting/analytics support that interoperates with existing clinic management and accounting systems to address supply chain management gaps</a:t>
                      </a:r>
                      <a:endParaRPr lang="en-US" sz="16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280640874"/>
                  </a:ext>
                </a:extLst>
              </a:tr>
            </a:tbl>
          </a:graphicData>
        </a:graphic>
      </p:graphicFrame>
      <p:sp>
        <p:nvSpPr>
          <p:cNvPr id="3" name="Rectangle 2">
            <a:extLst>
              <a:ext uri="{FF2B5EF4-FFF2-40B4-BE49-F238E27FC236}">
                <a16:creationId xmlns:a16="http://schemas.microsoft.com/office/drawing/2014/main" id="{20433161-1038-C846-BF87-79D72459DE31}"/>
              </a:ext>
            </a:extLst>
          </p:cNvPr>
          <p:cNvSpPr/>
          <p:nvPr/>
        </p:nvSpPr>
        <p:spPr>
          <a:xfrm>
            <a:off x="0" y="6627654"/>
            <a:ext cx="1885453" cy="246221"/>
          </a:xfrm>
          <a:prstGeom prst="rect">
            <a:avLst/>
          </a:prstGeom>
        </p:spPr>
        <p:txBody>
          <a:bodyPr wrap="none">
            <a:spAutoFit/>
          </a:bodyPr>
          <a:lstStyle/>
          <a:p>
            <a:r>
              <a:rPr lang="en-US" sz="1000" i="1"/>
              <a:t>Pain points identified in italics.</a:t>
            </a:r>
            <a:endParaRPr lang="en-US" sz="1000"/>
          </a:p>
        </p:txBody>
      </p:sp>
      <p:grpSp>
        <p:nvGrpSpPr>
          <p:cNvPr id="12" name="Group 11">
            <a:extLst>
              <a:ext uri="{FF2B5EF4-FFF2-40B4-BE49-F238E27FC236}">
                <a16:creationId xmlns:a16="http://schemas.microsoft.com/office/drawing/2014/main" id="{AA093B11-8EEF-7C49-9064-58A8A6EB573C}"/>
              </a:ext>
            </a:extLst>
          </p:cNvPr>
          <p:cNvGrpSpPr/>
          <p:nvPr/>
        </p:nvGrpSpPr>
        <p:grpSpPr>
          <a:xfrm>
            <a:off x="10054335" y="-7065"/>
            <a:ext cx="2137665" cy="727880"/>
            <a:chOff x="10054335" y="-7065"/>
            <a:chExt cx="2137665" cy="727880"/>
          </a:xfrm>
        </p:grpSpPr>
        <p:sp>
          <p:nvSpPr>
            <p:cNvPr id="13" name="Rectangle 12">
              <a:extLst>
                <a:ext uri="{FF2B5EF4-FFF2-40B4-BE49-F238E27FC236}">
                  <a16:creationId xmlns:a16="http://schemas.microsoft.com/office/drawing/2014/main" id="{2AEA5440-D72B-E64E-9D36-D5CAD9927A0A}"/>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14" name="Picture 2" descr="Related image">
              <a:extLst>
                <a:ext uri="{FF2B5EF4-FFF2-40B4-BE49-F238E27FC236}">
                  <a16:creationId xmlns:a16="http://schemas.microsoft.com/office/drawing/2014/main" id="{F373328C-C071-8445-9B85-D363CC4A64B0}"/>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755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A354-6945-9744-AFC1-E6F9E2600EFC}"/>
              </a:ext>
            </a:extLst>
          </p:cNvPr>
          <p:cNvSpPr>
            <a:spLocks noGrp="1"/>
          </p:cNvSpPr>
          <p:nvPr>
            <p:ph type="title"/>
          </p:nvPr>
        </p:nvSpPr>
        <p:spPr/>
        <p:txBody>
          <a:bodyPr/>
          <a:lstStyle/>
          <a:p>
            <a:r>
              <a:rPr lang="en-US" dirty="0"/>
              <a:t>Prototype Interview Feedback</a:t>
            </a:r>
          </a:p>
        </p:txBody>
      </p:sp>
      <p:sp>
        <p:nvSpPr>
          <p:cNvPr id="4" name="Slide Number Placeholder 2">
            <a:extLst>
              <a:ext uri="{FF2B5EF4-FFF2-40B4-BE49-F238E27FC236}">
                <a16:creationId xmlns:a16="http://schemas.microsoft.com/office/drawing/2014/main" id="{30A84E79-C495-E44C-991F-53EC68D9F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0" cap="none" spc="0" normalizeH="0" baseline="0" noProof="0" smtClean="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62464FB5-7FD1-4D17-A716-54C82E3C6E02}"/>
              </a:ext>
            </a:extLst>
          </p:cNvPr>
          <p:cNvSpPr txBox="1"/>
          <p:nvPr/>
        </p:nvSpPr>
        <p:spPr>
          <a:xfrm>
            <a:off x="866776" y="1818012"/>
            <a:ext cx="599122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cs typeface="Segoe UI"/>
              </a:rPr>
              <a:t>Most Valuable Features and Characteristics</a:t>
            </a:r>
            <a:r>
              <a:rPr lang="en-US" sz="1800" dirty="0">
                <a:cs typeface="Segoe UI"/>
              </a:rPr>
              <a:t>​</a:t>
            </a:r>
            <a:endParaRPr lang="en-US" sz="1600" dirty="0"/>
          </a:p>
          <a:p>
            <a:pPr marL="466725" lvl="2" indent="-228600">
              <a:buFont typeface="Arial"/>
              <a:buChar char="•"/>
            </a:pPr>
            <a:r>
              <a:rPr lang="en-US" sz="1800" dirty="0"/>
              <a:t>Inventory visibility from supplier to customer</a:t>
            </a:r>
          </a:p>
          <a:p>
            <a:pPr marL="466725" lvl="2" indent="-228600">
              <a:buFont typeface="Arial"/>
              <a:buChar char="•"/>
            </a:pPr>
            <a:r>
              <a:rPr lang="en-US" sz="1800" dirty="0"/>
              <a:t>Data/reporting dashboards​ </a:t>
            </a:r>
          </a:p>
          <a:p>
            <a:pPr marL="466725" lvl="2" indent="-228600">
              <a:buFont typeface="Arial"/>
              <a:buChar char="•"/>
            </a:pPr>
            <a:r>
              <a:rPr lang="en-US" sz="1800" dirty="0"/>
              <a:t>Health sector focus​</a:t>
            </a:r>
          </a:p>
          <a:p>
            <a:pPr marL="466725" lvl="2" indent="-228600">
              <a:buFont typeface="Arial"/>
              <a:buChar char="•"/>
            </a:pPr>
            <a:r>
              <a:rPr lang="en-US" sz="1800" dirty="0"/>
              <a:t>Offline sync capabilities​</a:t>
            </a:r>
          </a:p>
          <a:p>
            <a:pPr marL="466725" lvl="2" indent="-228600">
              <a:buFont typeface="Arial"/>
              <a:buChar char="•"/>
            </a:pPr>
            <a:r>
              <a:rPr lang="en-US" sz="1800" dirty="0"/>
              <a:t>User-friendly ​and intuitive </a:t>
            </a:r>
          </a:p>
          <a:p>
            <a:pPr marL="466725" lvl="2" indent="-228600">
              <a:buFont typeface="Arial"/>
              <a:buChar char="•"/>
            </a:pPr>
            <a:r>
              <a:rPr lang="en-US" sz="1800" dirty="0"/>
              <a:t>Configurable with existing systems</a:t>
            </a:r>
          </a:p>
          <a:p>
            <a:pPr marL="285750" indent="-285750">
              <a:buFont typeface="Arial"/>
              <a:buChar char="•"/>
            </a:pPr>
            <a:endParaRPr lang="en-US" sz="1800" dirty="0">
              <a:cs typeface="Segoe UI"/>
            </a:endParaRPr>
          </a:p>
          <a:p>
            <a:r>
              <a:rPr lang="en-US" sz="1800" b="1" dirty="0">
                <a:cs typeface="Segoe UI"/>
              </a:rPr>
              <a:t>Questions and Concerns</a:t>
            </a:r>
            <a:r>
              <a:rPr lang="en-US" sz="1800" dirty="0">
                <a:cs typeface="Segoe UI"/>
              </a:rPr>
              <a:t>​</a:t>
            </a:r>
          </a:p>
          <a:p>
            <a:pPr marL="466725" indent="-228600">
              <a:buFont typeface="Arial"/>
              <a:buChar char="•"/>
            </a:pPr>
            <a:r>
              <a:rPr lang="en-US" sz="1800" dirty="0"/>
              <a:t>Timeline: Customers are looking for this product now</a:t>
            </a:r>
          </a:p>
          <a:p>
            <a:pPr marL="466725" indent="-228600">
              <a:buFont typeface="Arial"/>
              <a:buChar char="•"/>
            </a:pPr>
            <a:r>
              <a:rPr lang="en-US" sz="1800" dirty="0"/>
              <a:t>Integration and interoperability​ with existing or future EMR/HIS, financial/accounting, point of sale, and mobile systems</a:t>
            </a:r>
          </a:p>
          <a:p>
            <a:endParaRPr lang="en-US" sz="1800" b="1" dirty="0">
              <a:cs typeface="Segoe UI"/>
            </a:endParaRPr>
          </a:p>
          <a:p>
            <a:r>
              <a:rPr lang="en-US" sz="1800" b="1" dirty="0">
                <a:cs typeface="Segoe UI"/>
              </a:rPr>
              <a:t>Perceived Value</a:t>
            </a:r>
            <a:endParaRPr lang="en-US" sz="1800" dirty="0">
              <a:cs typeface="Segoe UI"/>
            </a:endParaRPr>
          </a:p>
          <a:p>
            <a:pPr marL="466725" indent="-228600">
              <a:buFont typeface="Arial"/>
              <a:buChar char="•"/>
            </a:pPr>
            <a:r>
              <a:rPr lang="en-US" sz="1800" dirty="0"/>
              <a:t>Customers are willing to pay up to $25,000 annually for this product</a:t>
            </a:r>
          </a:p>
          <a:p>
            <a:pPr marL="285750" indent="-285750">
              <a:buFont typeface="Arial"/>
              <a:buChar char="•"/>
            </a:pPr>
            <a:endParaRPr lang="en-US" sz="1800" dirty="0"/>
          </a:p>
        </p:txBody>
      </p:sp>
      <p:pic>
        <p:nvPicPr>
          <p:cNvPr id="5" name="Graphic 11" descr="Research">
            <a:extLst>
              <a:ext uri="{FF2B5EF4-FFF2-40B4-BE49-F238E27FC236}">
                <a16:creationId xmlns:a16="http://schemas.microsoft.com/office/drawing/2014/main" id="{85CF44A1-7E10-304F-A7E4-2C1078560A3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70898" y="1738895"/>
            <a:ext cx="1754326" cy="1754326"/>
          </a:xfrm>
          <a:prstGeom prst="rect">
            <a:avLst/>
          </a:prstGeom>
        </p:spPr>
      </p:pic>
      <p:sp>
        <p:nvSpPr>
          <p:cNvPr id="6" name="Rectangle 5">
            <a:extLst>
              <a:ext uri="{FF2B5EF4-FFF2-40B4-BE49-F238E27FC236}">
                <a16:creationId xmlns:a16="http://schemas.microsoft.com/office/drawing/2014/main" id="{FAE90533-B7B8-C94A-864B-C3F55E7C4A97}"/>
              </a:ext>
            </a:extLst>
          </p:cNvPr>
          <p:cNvSpPr/>
          <p:nvPr/>
        </p:nvSpPr>
        <p:spPr>
          <a:xfrm>
            <a:off x="7143269" y="3140511"/>
            <a:ext cx="3829050" cy="2862322"/>
          </a:xfrm>
          <a:prstGeom prst="rect">
            <a:avLst/>
          </a:prstGeom>
          <a:noFill/>
        </p:spPr>
        <p:txBody>
          <a:bodyPr wrap="square">
            <a:spAutoFit/>
          </a:bodyPr>
          <a:lstStyle/>
          <a:p>
            <a:pPr algn="ctr"/>
            <a:r>
              <a:rPr lang="en-US" sz="2000" dirty="0">
                <a:solidFill>
                  <a:schemeClr val="accent4"/>
                </a:solidFill>
                <a:latin typeface="+mj-lt"/>
                <a:cs typeface="Apple Chancery" panose="03020702040506060504" pitchFamily="66" charset="-79"/>
              </a:rPr>
              <a:t>I wish we could get better visibility into our supply chain and the data we need. It's hurting our business and we're losing money, which makes it difficult to serve patients and take collective action. </a:t>
            </a:r>
          </a:p>
          <a:p>
            <a:pPr algn="ctr"/>
            <a:endParaRPr lang="en-US" sz="2000" dirty="0">
              <a:solidFill>
                <a:schemeClr val="accent4"/>
              </a:solidFill>
              <a:latin typeface="+mj-lt"/>
              <a:cs typeface="Apple Chancery" panose="03020702040506060504" pitchFamily="66" charset="-79"/>
            </a:endParaRPr>
          </a:p>
          <a:p>
            <a:pPr algn="ctr"/>
            <a:r>
              <a:rPr lang="en-US" sz="2000" dirty="0">
                <a:solidFill>
                  <a:schemeClr val="accent4"/>
                </a:solidFill>
                <a:latin typeface="+mj-lt"/>
                <a:cs typeface="Apple Chancery" panose="03020702040506060504" pitchFamily="66" charset="-79"/>
              </a:rPr>
              <a:t>- Private Clinic Network, Kenya</a:t>
            </a:r>
          </a:p>
        </p:txBody>
      </p:sp>
      <p:sp>
        <p:nvSpPr>
          <p:cNvPr id="11" name="Rectangle 10">
            <a:extLst>
              <a:ext uri="{FF2B5EF4-FFF2-40B4-BE49-F238E27FC236}">
                <a16:creationId xmlns:a16="http://schemas.microsoft.com/office/drawing/2014/main" id="{5F3F9809-6C58-144B-AB9C-A4BEB5F22998}"/>
              </a:ext>
            </a:extLst>
          </p:cNvPr>
          <p:cNvSpPr/>
          <p:nvPr/>
        </p:nvSpPr>
        <p:spPr>
          <a:xfrm>
            <a:off x="10343168" y="4670283"/>
            <a:ext cx="793807" cy="1323439"/>
          </a:xfrm>
          <a:prstGeom prst="rect">
            <a:avLst/>
          </a:prstGeom>
        </p:spPr>
        <p:txBody>
          <a:bodyPr wrap="none">
            <a:spAutoFit/>
          </a:bodyPr>
          <a:lstStyle/>
          <a:p>
            <a:r>
              <a:rPr lang="en-US" sz="8000" dirty="0">
                <a:solidFill>
                  <a:schemeClr val="accent4"/>
                </a:solidFill>
                <a:latin typeface="Engravers MT" panose="02090707080505020304" pitchFamily="18" charset="77"/>
                <a:ea typeface="Brush Script MT" panose="03060802040406070304" pitchFamily="66" charset="-122"/>
                <a:cs typeface="Brush Script MT" panose="03060802040406070304" pitchFamily="66" charset="-122"/>
              </a:rPr>
              <a:t>"</a:t>
            </a:r>
            <a:endParaRPr lang="en-US" sz="8000" dirty="0">
              <a:latin typeface="Engravers MT" panose="02090707080505020304" pitchFamily="18" charset="77"/>
              <a:ea typeface="Brush Script MT" panose="03060802040406070304" pitchFamily="66" charset="-122"/>
              <a:cs typeface="Brush Script MT" panose="03060802040406070304" pitchFamily="66" charset="-122"/>
            </a:endParaRPr>
          </a:p>
        </p:txBody>
      </p:sp>
      <p:sp>
        <p:nvSpPr>
          <p:cNvPr id="13" name="Rectangle 12">
            <a:extLst>
              <a:ext uri="{FF2B5EF4-FFF2-40B4-BE49-F238E27FC236}">
                <a16:creationId xmlns:a16="http://schemas.microsoft.com/office/drawing/2014/main" id="{DC22B1A5-48F9-BC46-8F8A-E1C770744008}"/>
              </a:ext>
            </a:extLst>
          </p:cNvPr>
          <p:cNvSpPr/>
          <p:nvPr/>
        </p:nvSpPr>
        <p:spPr>
          <a:xfrm>
            <a:off x="6746365" y="2747464"/>
            <a:ext cx="793807" cy="1323439"/>
          </a:xfrm>
          <a:prstGeom prst="rect">
            <a:avLst/>
          </a:prstGeom>
        </p:spPr>
        <p:txBody>
          <a:bodyPr wrap="none">
            <a:spAutoFit/>
          </a:bodyPr>
          <a:lstStyle/>
          <a:p>
            <a:r>
              <a:rPr lang="en-US" sz="8000" dirty="0">
                <a:solidFill>
                  <a:schemeClr val="accent4"/>
                </a:solidFill>
                <a:latin typeface="Engravers MT" panose="02090707080505020304" pitchFamily="18" charset="77"/>
                <a:ea typeface="Brush Script MT" panose="03060802040406070304" pitchFamily="66" charset="-122"/>
                <a:cs typeface="Brush Script MT" panose="03060802040406070304" pitchFamily="66" charset="-122"/>
              </a:rPr>
              <a:t>“</a:t>
            </a:r>
            <a:endParaRPr lang="en-US" sz="8000" dirty="0">
              <a:latin typeface="Engravers MT" panose="02090707080505020304" pitchFamily="18" charset="77"/>
              <a:ea typeface="Brush Script MT" panose="03060802040406070304" pitchFamily="66" charset="-122"/>
              <a:cs typeface="Brush Script MT" panose="03060802040406070304" pitchFamily="66" charset="-122"/>
            </a:endParaRPr>
          </a:p>
        </p:txBody>
      </p:sp>
      <p:grpSp>
        <p:nvGrpSpPr>
          <p:cNvPr id="17" name="Group 16">
            <a:extLst>
              <a:ext uri="{FF2B5EF4-FFF2-40B4-BE49-F238E27FC236}">
                <a16:creationId xmlns:a16="http://schemas.microsoft.com/office/drawing/2014/main" id="{F5A6C410-3EFA-CE40-89F8-FA389AAC78D4}"/>
              </a:ext>
            </a:extLst>
          </p:cNvPr>
          <p:cNvGrpSpPr/>
          <p:nvPr/>
        </p:nvGrpSpPr>
        <p:grpSpPr>
          <a:xfrm>
            <a:off x="10054335" y="-7065"/>
            <a:ext cx="2137665" cy="727880"/>
            <a:chOff x="10054335" y="-7065"/>
            <a:chExt cx="2137665" cy="727880"/>
          </a:xfrm>
        </p:grpSpPr>
        <p:sp>
          <p:nvSpPr>
            <p:cNvPr id="18" name="Rectangle 17">
              <a:extLst>
                <a:ext uri="{FF2B5EF4-FFF2-40B4-BE49-F238E27FC236}">
                  <a16:creationId xmlns:a16="http://schemas.microsoft.com/office/drawing/2014/main" id="{59B6EA33-0CB3-674B-9C39-89496A4A1425}"/>
                </a:ext>
              </a:extLst>
            </p:cNvPr>
            <p:cNvSpPr/>
            <p:nvPr/>
          </p:nvSpPr>
          <p:spPr>
            <a:xfrm>
              <a:off x="10054335" y="-7065"/>
              <a:ext cx="2137665" cy="727880"/>
            </a:xfrm>
            <a:prstGeom prst="rect">
              <a:avLst/>
            </a:prstGeom>
            <a:solidFill>
              <a:schemeClr val="accent3">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3">
                      <a:lumMod val="75000"/>
                    </a:schemeClr>
                  </a:solidFill>
                </a:rPr>
                <a:t>Private Health</a:t>
              </a:r>
              <a:endParaRPr lang="en-US" sz="1200" b="1" kern="1200">
                <a:solidFill>
                  <a:schemeClr val="accent3">
                    <a:lumMod val="75000"/>
                  </a:schemeClr>
                </a:solidFill>
              </a:endParaRPr>
            </a:p>
          </p:txBody>
        </p:sp>
        <p:pic>
          <p:nvPicPr>
            <p:cNvPr id="19" name="Picture 2" descr="Related image">
              <a:extLst>
                <a:ext uri="{FF2B5EF4-FFF2-40B4-BE49-F238E27FC236}">
                  <a16:creationId xmlns:a16="http://schemas.microsoft.com/office/drawing/2014/main" id="{E6B73859-DF2B-674B-8CA2-60D9B178CE9A}"/>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35332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EBE844-2751-514B-B985-05C341613AB3}"/>
              </a:ext>
            </a:extLst>
          </p:cNvPr>
          <p:cNvSpPr>
            <a:spLocks noGrp="1"/>
          </p:cNvSpPr>
          <p:nvPr>
            <p:ph type="sldNum" sz="quarter" idx="12"/>
          </p:nvPr>
        </p:nvSpPr>
        <p:spPr/>
        <p:txBody>
          <a:bodyPr/>
          <a:lstStyle/>
          <a:p>
            <a:fld id="{94403FEC-FFF6-7D40-9A7D-8845F2C542DC}" type="slidenum">
              <a:rPr lang="en-US" smtClean="0"/>
              <a:t>17</a:t>
            </a:fld>
            <a:endParaRPr lang="en-US"/>
          </a:p>
        </p:txBody>
      </p:sp>
      <p:pic>
        <p:nvPicPr>
          <p:cNvPr id="3" name="Picture 2">
            <a:extLst>
              <a:ext uri="{FF2B5EF4-FFF2-40B4-BE49-F238E27FC236}">
                <a16:creationId xmlns:a16="http://schemas.microsoft.com/office/drawing/2014/main" id="{81730027-9851-EB4A-BEC4-87C5A5075CEB}"/>
              </a:ext>
            </a:extLst>
          </p:cNvPr>
          <p:cNvPicPr>
            <a:picLocks noChangeAspect="1"/>
          </p:cNvPicPr>
          <p:nvPr/>
        </p:nvPicPr>
        <p:blipFill rotWithShape="1">
          <a:blip r:embed="rId2"/>
          <a:srcRect t="464" b="6175"/>
          <a:stretch/>
        </p:blipFill>
        <p:spPr>
          <a:xfrm>
            <a:off x="20" y="0"/>
            <a:ext cx="12191998" cy="6858000"/>
          </a:xfrm>
          <a:prstGeom prst="rect">
            <a:avLst/>
          </a:prstGeom>
        </p:spPr>
      </p:pic>
      <p:sp>
        <p:nvSpPr>
          <p:cNvPr id="4" name="Title 1">
            <a:extLst>
              <a:ext uri="{FF2B5EF4-FFF2-40B4-BE49-F238E27FC236}">
                <a16:creationId xmlns:a16="http://schemas.microsoft.com/office/drawing/2014/main" id="{C8595DF2-96A8-F140-8890-80FE185B854D}"/>
              </a:ext>
            </a:extLst>
          </p:cNvPr>
          <p:cNvSpPr txBox="1">
            <a:spLocks/>
          </p:cNvSpPr>
          <p:nvPr/>
        </p:nvSpPr>
        <p:spPr>
          <a:xfrm>
            <a:off x="5133493" y="6178976"/>
            <a:ext cx="6962254" cy="67902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sz="3200" b="1" dirty="0">
                <a:solidFill>
                  <a:schemeClr val="accent5"/>
                </a:solidFill>
              </a:rPr>
              <a:t>A Product Prototype | VillageReach</a:t>
            </a:r>
          </a:p>
        </p:txBody>
      </p:sp>
      <p:sp>
        <p:nvSpPr>
          <p:cNvPr id="5" name="TextBox 4">
            <a:extLst>
              <a:ext uri="{FF2B5EF4-FFF2-40B4-BE49-F238E27FC236}">
                <a16:creationId xmlns:a16="http://schemas.microsoft.com/office/drawing/2014/main" id="{7FB24726-A686-6241-BD89-F74CE30A2849}"/>
              </a:ext>
            </a:extLst>
          </p:cNvPr>
          <p:cNvSpPr txBox="1"/>
          <p:nvPr/>
        </p:nvSpPr>
        <p:spPr>
          <a:xfrm>
            <a:off x="9244263" y="4066841"/>
            <a:ext cx="2374231" cy="461665"/>
          </a:xfrm>
          <a:prstGeom prst="rect">
            <a:avLst/>
          </a:prstGeom>
          <a:noFill/>
        </p:spPr>
        <p:txBody>
          <a:bodyPr wrap="square" rtlCol="0">
            <a:spAutoFit/>
          </a:bodyPr>
          <a:lstStyle/>
          <a:p>
            <a:r>
              <a:rPr lang="en-US" sz="2400" dirty="0">
                <a:hlinkClick r:id="rId3"/>
              </a:rPr>
              <a:t>Click to begin:</a:t>
            </a:r>
            <a:endParaRPr lang="en-US" sz="2400" dirty="0"/>
          </a:p>
        </p:txBody>
      </p:sp>
    </p:spTree>
    <p:extLst>
      <p:ext uri="{BB962C8B-B14F-4D97-AF65-F5344CB8AC3E}">
        <p14:creationId xmlns:p14="http://schemas.microsoft.com/office/powerpoint/2010/main" val="26671606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B436CD81-B63D-9F44-AC9D-E12A2B6DFE98}"/>
              </a:ext>
            </a:extLst>
          </p:cNvPr>
          <p:cNvSpPr>
            <a:spLocks noGrp="1"/>
          </p:cNvSpPr>
          <p:nvPr>
            <p:ph type="sldNum" sz="quarter" idx="12"/>
          </p:nvPr>
        </p:nvSpPr>
        <p:spPr/>
        <p:txBody>
          <a:bodyPr/>
          <a:lstStyle/>
          <a:p>
            <a:fld id="{94403FEC-FFF6-7D40-9A7D-8845F2C542DC}" type="slidenum">
              <a:rPr lang="en-US" smtClean="0"/>
              <a:t>18</a:t>
            </a:fld>
            <a:endParaRPr lang="en-US"/>
          </a:p>
        </p:txBody>
      </p:sp>
      <p:sp>
        <p:nvSpPr>
          <p:cNvPr id="2" name="Title 1">
            <a:extLst>
              <a:ext uri="{FF2B5EF4-FFF2-40B4-BE49-F238E27FC236}">
                <a16:creationId xmlns:a16="http://schemas.microsoft.com/office/drawing/2014/main" id="{4D4C28A8-0A1E-9648-BD79-34E1F936BF20}"/>
              </a:ext>
            </a:extLst>
          </p:cNvPr>
          <p:cNvSpPr>
            <a:spLocks noGrp="1"/>
          </p:cNvSpPr>
          <p:nvPr>
            <p:ph type="title" idx="4294967295"/>
          </p:nvPr>
        </p:nvSpPr>
        <p:spPr>
          <a:xfrm>
            <a:off x="1089498" y="2632852"/>
            <a:ext cx="5006502" cy="2425700"/>
          </a:xfrm>
        </p:spPr>
        <p:txBody>
          <a:bodyPr vert="horz" lIns="91440" tIns="45720" rIns="91440" bIns="45720" rtlCol="0" anchor="t">
            <a:normAutofit/>
          </a:bodyPr>
          <a:lstStyle/>
          <a:p>
            <a:r>
              <a:rPr lang="en-US" sz="5600" dirty="0">
                <a:solidFill>
                  <a:srgbClr val="23194E"/>
                </a:solidFill>
              </a:rPr>
              <a:t>OpenLMIS Paths Forward</a:t>
            </a:r>
          </a:p>
        </p:txBody>
      </p:sp>
      <p:pic>
        <p:nvPicPr>
          <p:cNvPr id="5" name="Picture 4">
            <a:extLst>
              <a:ext uri="{FF2B5EF4-FFF2-40B4-BE49-F238E27FC236}">
                <a16:creationId xmlns:a16="http://schemas.microsoft.com/office/drawing/2014/main" id="{B8F60EBA-4528-BC42-A9E4-4543B403286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67925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5D15-04F6-EF47-A4AC-8D61D155D7FC}"/>
              </a:ext>
            </a:extLst>
          </p:cNvPr>
          <p:cNvSpPr>
            <a:spLocks noGrp="1"/>
          </p:cNvSpPr>
          <p:nvPr>
            <p:ph type="title"/>
          </p:nvPr>
        </p:nvSpPr>
        <p:spPr>
          <a:xfrm>
            <a:off x="4243754" y="2002631"/>
            <a:ext cx="7110046" cy="2852737"/>
          </a:xfrm>
        </p:spPr>
        <p:txBody>
          <a:bodyPr>
            <a:noAutofit/>
          </a:bodyPr>
          <a:lstStyle/>
          <a:p>
            <a:pPr algn="l"/>
            <a:r>
              <a:rPr lang="en-US" sz="4400" dirty="0"/>
              <a:t>While we consider OpenLMIS for private health to be a strong contributor to sustainability, there are a couple of paths and decisions that need to be made to get there…</a:t>
            </a:r>
          </a:p>
        </p:txBody>
      </p:sp>
      <p:sp>
        <p:nvSpPr>
          <p:cNvPr id="3" name="Slide Number Placeholder 2">
            <a:extLst>
              <a:ext uri="{FF2B5EF4-FFF2-40B4-BE49-F238E27FC236}">
                <a16:creationId xmlns:a16="http://schemas.microsoft.com/office/drawing/2014/main" id="{CE25C26C-F7AF-034E-876A-4F3E2F05F15D}"/>
              </a:ext>
            </a:extLst>
          </p:cNvPr>
          <p:cNvSpPr>
            <a:spLocks noGrp="1"/>
          </p:cNvSpPr>
          <p:nvPr>
            <p:ph type="sldNum" sz="quarter" idx="12"/>
          </p:nvPr>
        </p:nvSpPr>
        <p:spPr/>
        <p:txBody>
          <a:bodyPr/>
          <a:lstStyle/>
          <a:p>
            <a:fld id="{94403FEC-FFF6-7D40-9A7D-8845F2C542DC}" type="slidenum">
              <a:rPr lang="en-US" smtClean="0"/>
              <a:t>19</a:t>
            </a:fld>
            <a:endParaRPr lang="en-US"/>
          </a:p>
        </p:txBody>
      </p:sp>
    </p:spTree>
    <p:extLst>
      <p:ext uri="{BB962C8B-B14F-4D97-AF65-F5344CB8AC3E}">
        <p14:creationId xmlns:p14="http://schemas.microsoft.com/office/powerpoint/2010/main" val="31679376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B51A-F389-304B-8EF8-DBCCF9433344}"/>
              </a:ext>
            </a:extLst>
          </p:cNvPr>
          <p:cNvSpPr>
            <a:spLocks noGrp="1"/>
          </p:cNvSpPr>
          <p:nvPr>
            <p:ph type="sldNum" sz="quarter" idx="12"/>
          </p:nvPr>
        </p:nvSpPr>
        <p:spPr/>
        <p:txBody>
          <a:bodyPr/>
          <a:lstStyle/>
          <a:p>
            <a:fld id="{94403FEC-FFF6-7D40-9A7D-8845F2C542DC}" type="slidenum">
              <a:rPr lang="en-US" smtClean="0"/>
              <a:t>2</a:t>
            </a:fld>
            <a:endParaRPr lang="en-US"/>
          </a:p>
        </p:txBody>
      </p:sp>
      <p:sp>
        <p:nvSpPr>
          <p:cNvPr id="3" name="Text Box 7">
            <a:extLst>
              <a:ext uri="{FF2B5EF4-FFF2-40B4-BE49-F238E27FC236}">
                <a16:creationId xmlns:a16="http://schemas.microsoft.com/office/drawing/2014/main" id="{A25A128F-95D4-9940-BAD8-CECE0A58298B}"/>
              </a:ext>
            </a:extLst>
          </p:cNvPr>
          <p:cNvSpPr txBox="1">
            <a:spLocks noChangeArrowheads="1"/>
          </p:cNvSpPr>
          <p:nvPr/>
        </p:nvSpPr>
        <p:spPr bwMode="auto">
          <a:xfrm>
            <a:off x="6175595" y="1717464"/>
            <a:ext cx="4197350" cy="738664"/>
          </a:xfrm>
          <a:prstGeom prst="rect">
            <a:avLst/>
          </a:prstGeom>
          <a:noFill/>
          <a:ln w="9525">
            <a:noFill/>
            <a:miter lim="800000"/>
            <a:headEnd/>
            <a:tailEnd/>
          </a:ln>
        </p:spPr>
        <p:txBody>
          <a:bodyPr wrap="square" lIns="60960" tIns="30480" rIns="60960" bIns="30480">
            <a:spAutoFit/>
          </a:bodyPr>
          <a:lstStyle/>
          <a:p>
            <a:r>
              <a:rPr lang="en-US" sz="4400" dirty="0">
                <a:solidFill>
                  <a:srgbClr val="23194E"/>
                </a:solidFill>
                <a:latin typeface="Cambria" charset="0"/>
                <a:ea typeface="Cambria" charset="0"/>
                <a:cs typeface="Cambria" charset="0"/>
              </a:rPr>
              <a:t>Session Contents</a:t>
            </a:r>
          </a:p>
        </p:txBody>
      </p:sp>
      <p:sp>
        <p:nvSpPr>
          <p:cNvPr id="4" name="TextBox 3">
            <a:extLst>
              <a:ext uri="{FF2B5EF4-FFF2-40B4-BE49-F238E27FC236}">
                <a16:creationId xmlns:a16="http://schemas.microsoft.com/office/drawing/2014/main" id="{BC0ABFD9-111E-CD41-86F9-6871F4100303}"/>
              </a:ext>
            </a:extLst>
          </p:cNvPr>
          <p:cNvSpPr txBox="1"/>
          <p:nvPr/>
        </p:nvSpPr>
        <p:spPr>
          <a:xfrm>
            <a:off x="6175595" y="2751532"/>
            <a:ext cx="3719288" cy="2246769"/>
          </a:xfrm>
          <a:prstGeom prst="rect">
            <a:avLst/>
          </a:prstGeom>
          <a:noFill/>
          <a:ln>
            <a:noFill/>
          </a:ln>
        </p:spPr>
        <p:txBody>
          <a:bodyPr wrap="none" rtlCol="0">
            <a:spAutoFit/>
          </a:bodyPr>
          <a:lstStyle/>
          <a:p>
            <a:pPr marL="342900" indent="-342900">
              <a:buFontTx/>
              <a:buAutoNum type="arabicPeriod"/>
            </a:pPr>
            <a:r>
              <a:rPr lang="en-US" spc="300" dirty="0">
                <a:solidFill>
                  <a:srgbClr val="2D285A"/>
                </a:solidFill>
                <a:ea typeface="Cambria" charset="0"/>
                <a:cs typeface="Cambria" charset="0"/>
              </a:rPr>
              <a:t>Filling a Gap</a:t>
            </a:r>
          </a:p>
          <a:p>
            <a:endParaRPr lang="en-US" spc="300" dirty="0">
              <a:solidFill>
                <a:srgbClr val="2D285A"/>
              </a:solidFill>
              <a:ea typeface="Cambria" charset="0"/>
              <a:cs typeface="Cambria" charset="0"/>
            </a:endParaRPr>
          </a:p>
          <a:p>
            <a:r>
              <a:rPr lang="en-US" spc="300" dirty="0">
                <a:solidFill>
                  <a:srgbClr val="2D285A"/>
                </a:solidFill>
                <a:ea typeface="Cambria" charset="0"/>
                <a:cs typeface="Cambria" charset="0"/>
              </a:rPr>
              <a:t>2. Sustainability Research</a:t>
            </a:r>
          </a:p>
          <a:p>
            <a:endParaRPr lang="en-US" spc="300" dirty="0">
              <a:solidFill>
                <a:srgbClr val="2D285A"/>
              </a:solidFill>
              <a:ea typeface="Cambria" charset="0"/>
              <a:cs typeface="Cambria" charset="0"/>
            </a:endParaRPr>
          </a:p>
          <a:p>
            <a:r>
              <a:rPr lang="en-US" spc="300" dirty="0">
                <a:solidFill>
                  <a:srgbClr val="2D285A"/>
                </a:solidFill>
                <a:ea typeface="Cambria" charset="0"/>
                <a:cs typeface="Cambria" charset="0"/>
              </a:rPr>
              <a:t>3. OpenLMIS in Private Health</a:t>
            </a:r>
          </a:p>
          <a:p>
            <a:endParaRPr lang="en-US" spc="300" dirty="0">
              <a:solidFill>
                <a:srgbClr val="2D285A"/>
              </a:solidFill>
              <a:ea typeface="Cambria" charset="0"/>
              <a:cs typeface="Cambria" charset="0"/>
            </a:endParaRPr>
          </a:p>
          <a:p>
            <a:r>
              <a:rPr lang="en-US" spc="300" dirty="0">
                <a:solidFill>
                  <a:srgbClr val="2D285A"/>
                </a:solidFill>
                <a:ea typeface="Cambria" charset="0"/>
                <a:cs typeface="Cambria" charset="0"/>
              </a:rPr>
              <a:t>4. Where We Are Today</a:t>
            </a:r>
          </a:p>
          <a:p>
            <a:endParaRPr lang="en-US" spc="300" dirty="0">
              <a:solidFill>
                <a:srgbClr val="2D285A"/>
              </a:solidFill>
              <a:ea typeface="Cambria" charset="0"/>
              <a:cs typeface="Cambria" charset="0"/>
            </a:endParaRPr>
          </a:p>
          <a:p>
            <a:r>
              <a:rPr lang="en-US" spc="300" dirty="0">
                <a:solidFill>
                  <a:srgbClr val="2D285A"/>
                </a:solidFill>
                <a:ea typeface="Cambria" charset="0"/>
                <a:cs typeface="Cambria" charset="0"/>
              </a:rPr>
              <a:t>5. Questions &amp; Discussion</a:t>
            </a:r>
          </a:p>
          <a:p>
            <a:endParaRPr lang="en-US" spc="300" dirty="0">
              <a:solidFill>
                <a:srgbClr val="2D285A"/>
              </a:solidFill>
              <a:ea typeface="Cambria" charset="0"/>
              <a:cs typeface="Cambria" charset="0"/>
            </a:endParaRPr>
          </a:p>
        </p:txBody>
      </p:sp>
      <p:pic>
        <p:nvPicPr>
          <p:cNvPr id="5" name="Picture Placeholder 2">
            <a:extLst>
              <a:ext uri="{FF2B5EF4-FFF2-40B4-BE49-F238E27FC236}">
                <a16:creationId xmlns:a16="http://schemas.microsoft.com/office/drawing/2014/main" id="{E0DBD530-B370-4A4B-8601-9B7D2B1EB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261" y="1186492"/>
            <a:ext cx="4197350" cy="4751716"/>
          </a:xfrm>
          <a:custGeom>
            <a:avLst/>
            <a:gdLst>
              <a:gd name="connsiteX0" fmla="*/ 821064 w 1574800"/>
              <a:gd name="connsiteY0" fmla="*/ 1354138 h 1784351"/>
              <a:gd name="connsiteX1" fmla="*/ 1547473 w 1574800"/>
              <a:gd name="connsiteY1" fmla="*/ 1354138 h 1784351"/>
              <a:gd name="connsiteX2" fmla="*/ 1549400 w 1574800"/>
              <a:gd name="connsiteY2" fmla="*/ 1361820 h 1784351"/>
              <a:gd name="connsiteX3" fmla="*/ 813357 w 1574800"/>
              <a:gd name="connsiteY3" fmla="*/ 1784351 h 1784351"/>
              <a:gd name="connsiteX4" fmla="*/ 792162 w 1574800"/>
              <a:gd name="connsiteY4" fmla="*/ 1772828 h 1784351"/>
              <a:gd name="connsiteX5" fmla="*/ 792162 w 1574800"/>
              <a:gd name="connsiteY5" fmla="*/ 1381026 h 1784351"/>
              <a:gd name="connsiteX6" fmla="*/ 821064 w 1574800"/>
              <a:gd name="connsiteY6" fmla="*/ 1354138 h 1784351"/>
              <a:gd name="connsiteX7" fmla="*/ 30840 w 1574800"/>
              <a:gd name="connsiteY7" fmla="*/ 1354138 h 1784351"/>
              <a:gd name="connsiteX8" fmla="*/ 755323 w 1574800"/>
              <a:gd name="connsiteY8" fmla="*/ 1354138 h 1784351"/>
              <a:gd name="connsiteX9" fmla="*/ 784225 w 1574800"/>
              <a:gd name="connsiteY9" fmla="*/ 1381026 h 1784351"/>
              <a:gd name="connsiteX10" fmla="*/ 784225 w 1574800"/>
              <a:gd name="connsiteY10" fmla="*/ 1772828 h 1784351"/>
              <a:gd name="connsiteX11" fmla="*/ 763030 w 1574800"/>
              <a:gd name="connsiteY11" fmla="*/ 1784351 h 1784351"/>
              <a:gd name="connsiteX12" fmla="*/ 26987 w 1574800"/>
              <a:gd name="connsiteY12" fmla="*/ 1361820 h 1784351"/>
              <a:gd name="connsiteX13" fmla="*/ 30840 w 1574800"/>
              <a:gd name="connsiteY13" fmla="*/ 1354138 h 1784351"/>
              <a:gd name="connsiteX14" fmla="*/ 788194 w 1574800"/>
              <a:gd name="connsiteY14" fmla="*/ 1336675 h 1784351"/>
              <a:gd name="connsiteX15" fmla="*/ 793977 w 1574800"/>
              <a:gd name="connsiteY15" fmla="*/ 1338629 h 1784351"/>
              <a:gd name="connsiteX16" fmla="*/ 801688 w 1574800"/>
              <a:gd name="connsiteY16" fmla="*/ 1350352 h 1784351"/>
              <a:gd name="connsiteX17" fmla="*/ 788194 w 1574800"/>
              <a:gd name="connsiteY17" fmla="*/ 1362075 h 1784351"/>
              <a:gd name="connsiteX18" fmla="*/ 774700 w 1574800"/>
              <a:gd name="connsiteY18" fmla="*/ 1350352 h 1784351"/>
              <a:gd name="connsiteX19" fmla="*/ 782411 w 1574800"/>
              <a:gd name="connsiteY19" fmla="*/ 1338629 h 1784351"/>
              <a:gd name="connsiteX20" fmla="*/ 788194 w 1574800"/>
              <a:gd name="connsiteY20" fmla="*/ 1336675 h 1784351"/>
              <a:gd name="connsiteX21" fmla="*/ 1171929 w 1574800"/>
              <a:gd name="connsiteY21" fmla="*/ 693738 h 1784351"/>
              <a:gd name="connsiteX22" fmla="*/ 1183481 w 1574800"/>
              <a:gd name="connsiteY22" fmla="*/ 697589 h 1784351"/>
              <a:gd name="connsiteX23" fmla="*/ 1196959 w 1574800"/>
              <a:gd name="connsiteY23" fmla="*/ 693738 h 1784351"/>
              <a:gd name="connsiteX24" fmla="*/ 1558925 w 1574800"/>
              <a:gd name="connsiteY24" fmla="*/ 1323431 h 1784351"/>
              <a:gd name="connsiteX25" fmla="*/ 1547373 w 1574800"/>
              <a:gd name="connsiteY25" fmla="*/ 1344613 h 1784351"/>
              <a:gd name="connsiteX26" fmla="*/ 819589 w 1574800"/>
              <a:gd name="connsiteY26" fmla="*/ 1344613 h 1784351"/>
              <a:gd name="connsiteX27" fmla="*/ 808037 w 1574800"/>
              <a:gd name="connsiteY27" fmla="*/ 1323431 h 1784351"/>
              <a:gd name="connsiteX28" fmla="*/ 1171929 w 1574800"/>
              <a:gd name="connsiteY28" fmla="*/ 693738 h 1784351"/>
              <a:gd name="connsiteX29" fmla="*/ 379253 w 1574800"/>
              <a:gd name="connsiteY29" fmla="*/ 693738 h 1784351"/>
              <a:gd name="connsiteX30" fmla="*/ 392737 w 1574800"/>
              <a:gd name="connsiteY30" fmla="*/ 697590 h 1784351"/>
              <a:gd name="connsiteX31" fmla="*/ 404294 w 1574800"/>
              <a:gd name="connsiteY31" fmla="*/ 693738 h 1784351"/>
              <a:gd name="connsiteX32" fmla="*/ 768350 w 1574800"/>
              <a:gd name="connsiteY32" fmla="*/ 1323431 h 1784351"/>
              <a:gd name="connsiteX33" fmla="*/ 754867 w 1574800"/>
              <a:gd name="connsiteY33" fmla="*/ 1344613 h 1784351"/>
              <a:gd name="connsiteX34" fmla="*/ 32533 w 1574800"/>
              <a:gd name="connsiteY34" fmla="*/ 1344613 h 1784351"/>
              <a:gd name="connsiteX35" fmla="*/ 32533 w 1574800"/>
              <a:gd name="connsiteY35" fmla="*/ 1342687 h 1784351"/>
              <a:gd name="connsiteX36" fmla="*/ 19050 w 1574800"/>
              <a:gd name="connsiteY36" fmla="*/ 1317654 h 1784351"/>
              <a:gd name="connsiteX37" fmla="*/ 379253 w 1574800"/>
              <a:gd name="connsiteY37" fmla="*/ 693738 h 1784351"/>
              <a:gd name="connsiteX38" fmla="*/ 424302 w 1574800"/>
              <a:gd name="connsiteY38" fmla="*/ 669925 h 1784351"/>
              <a:gd name="connsiteX39" fmla="*/ 1152086 w 1574800"/>
              <a:gd name="connsiteY39" fmla="*/ 669925 h 1784351"/>
              <a:gd name="connsiteX40" fmla="*/ 1163638 w 1574800"/>
              <a:gd name="connsiteY40" fmla="*/ 691056 h 1784351"/>
              <a:gd name="connsiteX41" fmla="*/ 799746 w 1574800"/>
              <a:gd name="connsiteY41" fmla="*/ 1319213 h 1784351"/>
              <a:gd name="connsiteX42" fmla="*/ 776642 w 1574800"/>
              <a:gd name="connsiteY42" fmla="*/ 1319213 h 1784351"/>
              <a:gd name="connsiteX43" fmla="*/ 412750 w 1574800"/>
              <a:gd name="connsiteY43" fmla="*/ 691056 h 1784351"/>
              <a:gd name="connsiteX44" fmla="*/ 424302 w 1574800"/>
              <a:gd name="connsiteY44" fmla="*/ 669925 h 1784351"/>
              <a:gd name="connsiteX45" fmla="*/ 1183298 w 1574800"/>
              <a:gd name="connsiteY45" fmla="*/ 652463 h 1784351"/>
              <a:gd name="connsiteX46" fmla="*/ 1195021 w 1574800"/>
              <a:gd name="connsiteY46" fmla="*/ 658246 h 1784351"/>
              <a:gd name="connsiteX47" fmla="*/ 1196975 w 1574800"/>
              <a:gd name="connsiteY47" fmla="*/ 665957 h 1784351"/>
              <a:gd name="connsiteX48" fmla="*/ 1191114 w 1574800"/>
              <a:gd name="connsiteY48" fmla="*/ 677523 h 1784351"/>
              <a:gd name="connsiteX49" fmla="*/ 1177437 w 1574800"/>
              <a:gd name="connsiteY49" fmla="*/ 677523 h 1784351"/>
              <a:gd name="connsiteX50" fmla="*/ 1171575 w 1574800"/>
              <a:gd name="connsiteY50" fmla="*/ 665957 h 1784351"/>
              <a:gd name="connsiteX51" fmla="*/ 1177437 w 1574800"/>
              <a:gd name="connsiteY51" fmla="*/ 654391 h 1784351"/>
              <a:gd name="connsiteX52" fmla="*/ 1183298 w 1574800"/>
              <a:gd name="connsiteY52" fmla="*/ 652463 h 1784351"/>
              <a:gd name="connsiteX53" fmla="*/ 393089 w 1574800"/>
              <a:gd name="connsiteY53" fmla="*/ 652463 h 1784351"/>
              <a:gd name="connsiteX54" fmla="*/ 398951 w 1574800"/>
              <a:gd name="connsiteY54" fmla="*/ 654391 h 1784351"/>
              <a:gd name="connsiteX55" fmla="*/ 404812 w 1574800"/>
              <a:gd name="connsiteY55" fmla="*/ 665957 h 1784351"/>
              <a:gd name="connsiteX56" fmla="*/ 398951 w 1574800"/>
              <a:gd name="connsiteY56" fmla="*/ 677524 h 1784351"/>
              <a:gd name="connsiteX57" fmla="*/ 385274 w 1574800"/>
              <a:gd name="connsiteY57" fmla="*/ 677524 h 1784351"/>
              <a:gd name="connsiteX58" fmla="*/ 379412 w 1574800"/>
              <a:gd name="connsiteY58" fmla="*/ 665957 h 1784351"/>
              <a:gd name="connsiteX59" fmla="*/ 381366 w 1574800"/>
              <a:gd name="connsiteY59" fmla="*/ 658246 h 1784351"/>
              <a:gd name="connsiteX60" fmla="*/ 393089 w 1574800"/>
              <a:gd name="connsiteY60" fmla="*/ 652463 h 1784351"/>
              <a:gd name="connsiteX61" fmla="*/ 1555535 w 1574800"/>
              <a:gd name="connsiteY61" fmla="*/ 457200 h 1784351"/>
              <a:gd name="connsiteX62" fmla="*/ 1574800 w 1574800"/>
              <a:gd name="connsiteY62" fmla="*/ 468745 h 1784351"/>
              <a:gd name="connsiteX63" fmla="*/ 1574800 w 1574800"/>
              <a:gd name="connsiteY63" fmla="*/ 1317289 h 1784351"/>
              <a:gd name="connsiteX64" fmla="*/ 1569021 w 1574800"/>
              <a:gd name="connsiteY64" fmla="*/ 1319213 h 1784351"/>
              <a:gd name="connsiteX65" fmla="*/ 1204912 w 1574800"/>
              <a:gd name="connsiteY65" fmla="*/ 690021 h 1784351"/>
              <a:gd name="connsiteX66" fmla="*/ 1216471 w 1574800"/>
              <a:gd name="connsiteY66" fmla="*/ 665007 h 1784351"/>
              <a:gd name="connsiteX67" fmla="*/ 1214545 w 1574800"/>
              <a:gd name="connsiteY67" fmla="*/ 653462 h 1784351"/>
              <a:gd name="connsiteX68" fmla="*/ 1555535 w 1574800"/>
              <a:gd name="connsiteY68" fmla="*/ 457200 h 1784351"/>
              <a:gd name="connsiteX69" fmla="*/ 21172 w 1574800"/>
              <a:gd name="connsiteY69" fmla="*/ 457200 h 1784351"/>
              <a:gd name="connsiteX70" fmla="*/ 361851 w 1574800"/>
              <a:gd name="connsiteY70" fmla="*/ 653407 h 1784351"/>
              <a:gd name="connsiteX71" fmla="*/ 359926 w 1574800"/>
              <a:gd name="connsiteY71" fmla="*/ 664948 h 1784351"/>
              <a:gd name="connsiteX72" fmla="*/ 371475 w 1574800"/>
              <a:gd name="connsiteY72" fmla="*/ 689955 h 1784351"/>
              <a:gd name="connsiteX73" fmla="*/ 11548 w 1574800"/>
              <a:gd name="connsiteY73" fmla="*/ 1311275 h 1784351"/>
              <a:gd name="connsiteX74" fmla="*/ 0 w 1574800"/>
              <a:gd name="connsiteY74" fmla="*/ 1309352 h 1784351"/>
              <a:gd name="connsiteX75" fmla="*/ 0 w 1574800"/>
              <a:gd name="connsiteY75" fmla="*/ 468742 h 1784351"/>
              <a:gd name="connsiteX76" fmla="*/ 21172 w 1574800"/>
              <a:gd name="connsiteY76" fmla="*/ 457200 h 1784351"/>
              <a:gd name="connsiteX77" fmla="*/ 776642 w 1574800"/>
              <a:gd name="connsiteY77" fmla="*/ 11113 h 1784351"/>
              <a:gd name="connsiteX78" fmla="*/ 788194 w 1574800"/>
              <a:gd name="connsiteY78" fmla="*/ 13035 h 1784351"/>
              <a:gd name="connsiteX79" fmla="*/ 799746 w 1574800"/>
              <a:gd name="connsiteY79" fmla="*/ 11113 h 1784351"/>
              <a:gd name="connsiteX80" fmla="*/ 1163638 w 1574800"/>
              <a:gd name="connsiteY80" fmla="*/ 639594 h 1784351"/>
              <a:gd name="connsiteX81" fmla="*/ 1152086 w 1574800"/>
              <a:gd name="connsiteY81" fmla="*/ 658813 h 1784351"/>
              <a:gd name="connsiteX82" fmla="*/ 424302 w 1574800"/>
              <a:gd name="connsiteY82" fmla="*/ 658813 h 1784351"/>
              <a:gd name="connsiteX83" fmla="*/ 412750 w 1574800"/>
              <a:gd name="connsiteY83" fmla="*/ 639594 h 1784351"/>
              <a:gd name="connsiteX84" fmla="*/ 776642 w 1574800"/>
              <a:gd name="connsiteY84" fmla="*/ 11113 h 1784351"/>
              <a:gd name="connsiteX85" fmla="*/ 813814 w 1574800"/>
              <a:gd name="connsiteY85" fmla="*/ 0 h 1784351"/>
              <a:gd name="connsiteX86" fmla="*/ 1549400 w 1574800"/>
              <a:gd name="connsiteY86" fmla="*/ 425194 h 1784351"/>
              <a:gd name="connsiteX87" fmla="*/ 1547475 w 1574800"/>
              <a:gd name="connsiteY87" fmla="*/ 436738 h 1784351"/>
              <a:gd name="connsiteX88" fmla="*/ 1549400 w 1574800"/>
              <a:gd name="connsiteY88" fmla="*/ 448282 h 1784351"/>
              <a:gd name="connsiteX89" fmla="*/ 1210491 w 1574800"/>
              <a:gd name="connsiteY89" fmla="*/ 644525 h 1784351"/>
              <a:gd name="connsiteX90" fmla="*/ 1183533 w 1574800"/>
              <a:gd name="connsiteY90" fmla="*/ 632981 h 1784351"/>
              <a:gd name="connsiteX91" fmla="*/ 1171979 w 1574800"/>
              <a:gd name="connsiteY91" fmla="*/ 634905 h 1784351"/>
              <a:gd name="connsiteX92" fmla="*/ 808037 w 1574800"/>
              <a:gd name="connsiteY92" fmla="*/ 5772 h 1784351"/>
              <a:gd name="connsiteX93" fmla="*/ 813814 w 1574800"/>
              <a:gd name="connsiteY93" fmla="*/ 0 h 1784351"/>
              <a:gd name="connsiteX94" fmla="*/ 762573 w 1574800"/>
              <a:gd name="connsiteY94" fmla="*/ 0 h 1784351"/>
              <a:gd name="connsiteX95" fmla="*/ 768350 w 1574800"/>
              <a:gd name="connsiteY95" fmla="*/ 5772 h 1784351"/>
              <a:gd name="connsiteX96" fmla="*/ 404408 w 1574800"/>
              <a:gd name="connsiteY96" fmla="*/ 634906 h 1784351"/>
              <a:gd name="connsiteX97" fmla="*/ 365896 w 1574800"/>
              <a:gd name="connsiteY97" fmla="*/ 644525 h 1784351"/>
              <a:gd name="connsiteX98" fmla="*/ 26987 w 1574800"/>
              <a:gd name="connsiteY98" fmla="*/ 448282 h 1784351"/>
              <a:gd name="connsiteX99" fmla="*/ 28912 w 1574800"/>
              <a:gd name="connsiteY99" fmla="*/ 436738 h 1784351"/>
              <a:gd name="connsiteX100" fmla="*/ 26987 w 1574800"/>
              <a:gd name="connsiteY100" fmla="*/ 425194 h 1784351"/>
              <a:gd name="connsiteX101" fmla="*/ 762573 w 1574800"/>
              <a:gd name="connsiteY101" fmla="*/ 0 h 178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74800" h="1784351">
                <a:moveTo>
                  <a:pt x="821064" y="1354138"/>
                </a:moveTo>
                <a:cubicBezTo>
                  <a:pt x="821064" y="1354138"/>
                  <a:pt x="821064" y="1354138"/>
                  <a:pt x="1547473" y="1354138"/>
                </a:cubicBezTo>
                <a:cubicBezTo>
                  <a:pt x="1547473" y="1356059"/>
                  <a:pt x="1549400" y="1359900"/>
                  <a:pt x="1549400" y="1361820"/>
                </a:cubicBezTo>
                <a:cubicBezTo>
                  <a:pt x="1549400" y="1361820"/>
                  <a:pt x="1549400" y="1361820"/>
                  <a:pt x="813357" y="1784351"/>
                </a:cubicBezTo>
                <a:cubicBezTo>
                  <a:pt x="807577" y="1778589"/>
                  <a:pt x="801796" y="1774748"/>
                  <a:pt x="792162" y="1772828"/>
                </a:cubicBezTo>
                <a:cubicBezTo>
                  <a:pt x="792162" y="1772828"/>
                  <a:pt x="792162" y="1772828"/>
                  <a:pt x="792162" y="1381026"/>
                </a:cubicBezTo>
                <a:cubicBezTo>
                  <a:pt x="807577" y="1379106"/>
                  <a:pt x="819138" y="1367582"/>
                  <a:pt x="821064" y="1354138"/>
                </a:cubicBezTo>
                <a:close/>
                <a:moveTo>
                  <a:pt x="30840" y="1354138"/>
                </a:moveTo>
                <a:cubicBezTo>
                  <a:pt x="30840" y="1354138"/>
                  <a:pt x="30840" y="1354138"/>
                  <a:pt x="755323" y="1354138"/>
                </a:cubicBezTo>
                <a:cubicBezTo>
                  <a:pt x="757250" y="1367582"/>
                  <a:pt x="768811" y="1379106"/>
                  <a:pt x="784225" y="1381026"/>
                </a:cubicBezTo>
                <a:cubicBezTo>
                  <a:pt x="784225" y="1381026"/>
                  <a:pt x="784225" y="1381026"/>
                  <a:pt x="784225" y="1772828"/>
                </a:cubicBezTo>
                <a:cubicBezTo>
                  <a:pt x="774591" y="1774748"/>
                  <a:pt x="766884" y="1778589"/>
                  <a:pt x="763030" y="1784351"/>
                </a:cubicBezTo>
                <a:cubicBezTo>
                  <a:pt x="763030" y="1784351"/>
                  <a:pt x="763030" y="1784351"/>
                  <a:pt x="26987" y="1361820"/>
                </a:cubicBezTo>
                <a:cubicBezTo>
                  <a:pt x="28914" y="1359900"/>
                  <a:pt x="28914" y="1356059"/>
                  <a:pt x="30840" y="1354138"/>
                </a:cubicBezTo>
                <a:close/>
                <a:moveTo>
                  <a:pt x="788194" y="1336675"/>
                </a:moveTo>
                <a:cubicBezTo>
                  <a:pt x="790122" y="1336675"/>
                  <a:pt x="792050" y="1336675"/>
                  <a:pt x="793977" y="1338629"/>
                </a:cubicBezTo>
                <a:cubicBezTo>
                  <a:pt x="797833" y="1340583"/>
                  <a:pt x="801688" y="1344490"/>
                  <a:pt x="801688" y="1350352"/>
                </a:cubicBezTo>
                <a:cubicBezTo>
                  <a:pt x="801688" y="1356214"/>
                  <a:pt x="795905" y="1362075"/>
                  <a:pt x="788194" y="1362075"/>
                </a:cubicBezTo>
                <a:cubicBezTo>
                  <a:pt x="780483" y="1362075"/>
                  <a:pt x="774700" y="1356214"/>
                  <a:pt x="774700" y="1350352"/>
                </a:cubicBezTo>
                <a:cubicBezTo>
                  <a:pt x="774700" y="1344490"/>
                  <a:pt x="776628" y="1340583"/>
                  <a:pt x="782411" y="1338629"/>
                </a:cubicBezTo>
                <a:cubicBezTo>
                  <a:pt x="784339" y="1336675"/>
                  <a:pt x="786267" y="1336675"/>
                  <a:pt x="788194" y="1336675"/>
                </a:cubicBezTo>
                <a:close/>
                <a:moveTo>
                  <a:pt x="1171929" y="693738"/>
                </a:moveTo>
                <a:cubicBezTo>
                  <a:pt x="1175780" y="695664"/>
                  <a:pt x="1179631" y="697589"/>
                  <a:pt x="1183481" y="697589"/>
                </a:cubicBezTo>
                <a:cubicBezTo>
                  <a:pt x="1189257" y="697589"/>
                  <a:pt x="1193108" y="695664"/>
                  <a:pt x="1196959" y="693738"/>
                </a:cubicBezTo>
                <a:cubicBezTo>
                  <a:pt x="1196959" y="693738"/>
                  <a:pt x="1196959" y="693738"/>
                  <a:pt x="1558925" y="1323431"/>
                </a:cubicBezTo>
                <a:cubicBezTo>
                  <a:pt x="1553149" y="1329208"/>
                  <a:pt x="1549298" y="1336910"/>
                  <a:pt x="1547373" y="1344613"/>
                </a:cubicBezTo>
                <a:cubicBezTo>
                  <a:pt x="1547373" y="1344613"/>
                  <a:pt x="1547373" y="1344613"/>
                  <a:pt x="819589" y="1344613"/>
                </a:cubicBezTo>
                <a:cubicBezTo>
                  <a:pt x="819589" y="1336910"/>
                  <a:pt x="815739" y="1329208"/>
                  <a:pt x="808037" y="1323431"/>
                </a:cubicBezTo>
                <a:cubicBezTo>
                  <a:pt x="808037" y="1323431"/>
                  <a:pt x="808037" y="1323431"/>
                  <a:pt x="1171929" y="693738"/>
                </a:cubicBezTo>
                <a:close/>
                <a:moveTo>
                  <a:pt x="379253" y="693738"/>
                </a:moveTo>
                <a:cubicBezTo>
                  <a:pt x="383106" y="695664"/>
                  <a:pt x="386958" y="697590"/>
                  <a:pt x="392737" y="697590"/>
                </a:cubicBezTo>
                <a:cubicBezTo>
                  <a:pt x="396590" y="697590"/>
                  <a:pt x="400442" y="695664"/>
                  <a:pt x="404294" y="693738"/>
                </a:cubicBezTo>
                <a:cubicBezTo>
                  <a:pt x="404294" y="693738"/>
                  <a:pt x="404294" y="693738"/>
                  <a:pt x="768350" y="1323431"/>
                </a:cubicBezTo>
                <a:cubicBezTo>
                  <a:pt x="760645" y="1329208"/>
                  <a:pt x="756793" y="1336910"/>
                  <a:pt x="754867" y="1344613"/>
                </a:cubicBezTo>
                <a:cubicBezTo>
                  <a:pt x="754867" y="1344613"/>
                  <a:pt x="754867" y="1344613"/>
                  <a:pt x="32533" y="1344613"/>
                </a:cubicBezTo>
                <a:cubicBezTo>
                  <a:pt x="32533" y="1344613"/>
                  <a:pt x="32533" y="1342687"/>
                  <a:pt x="32533" y="1342687"/>
                </a:cubicBezTo>
                <a:cubicBezTo>
                  <a:pt x="32533" y="1333059"/>
                  <a:pt x="26755" y="1323431"/>
                  <a:pt x="19050" y="1317654"/>
                </a:cubicBezTo>
                <a:cubicBezTo>
                  <a:pt x="19050" y="1317654"/>
                  <a:pt x="19050" y="1317654"/>
                  <a:pt x="379253" y="693738"/>
                </a:cubicBezTo>
                <a:close/>
                <a:moveTo>
                  <a:pt x="424302" y="669925"/>
                </a:moveTo>
                <a:cubicBezTo>
                  <a:pt x="424302" y="669925"/>
                  <a:pt x="424302" y="669925"/>
                  <a:pt x="1152086" y="669925"/>
                </a:cubicBezTo>
                <a:cubicBezTo>
                  <a:pt x="1152086" y="677609"/>
                  <a:pt x="1157862" y="685293"/>
                  <a:pt x="1163638" y="691056"/>
                </a:cubicBezTo>
                <a:cubicBezTo>
                  <a:pt x="1163638" y="691056"/>
                  <a:pt x="1163638" y="691056"/>
                  <a:pt x="799746" y="1319213"/>
                </a:cubicBezTo>
                <a:cubicBezTo>
                  <a:pt x="792045" y="1315371"/>
                  <a:pt x="784344" y="1315371"/>
                  <a:pt x="776642" y="1319213"/>
                </a:cubicBezTo>
                <a:cubicBezTo>
                  <a:pt x="776642" y="1319213"/>
                  <a:pt x="776642" y="1319213"/>
                  <a:pt x="412750" y="691056"/>
                </a:cubicBezTo>
                <a:cubicBezTo>
                  <a:pt x="418526" y="685293"/>
                  <a:pt x="422377" y="677609"/>
                  <a:pt x="424302" y="669925"/>
                </a:cubicBezTo>
                <a:close/>
                <a:moveTo>
                  <a:pt x="1183298" y="652463"/>
                </a:moveTo>
                <a:cubicBezTo>
                  <a:pt x="1189160" y="652463"/>
                  <a:pt x="1193068" y="654391"/>
                  <a:pt x="1195021" y="658246"/>
                </a:cubicBezTo>
                <a:cubicBezTo>
                  <a:pt x="1196975" y="660174"/>
                  <a:pt x="1196975" y="664029"/>
                  <a:pt x="1196975" y="665957"/>
                </a:cubicBezTo>
                <a:cubicBezTo>
                  <a:pt x="1196975" y="669812"/>
                  <a:pt x="1195021" y="675596"/>
                  <a:pt x="1191114" y="677523"/>
                </a:cubicBezTo>
                <a:cubicBezTo>
                  <a:pt x="1187206" y="679451"/>
                  <a:pt x="1181344" y="679451"/>
                  <a:pt x="1177437" y="677523"/>
                </a:cubicBezTo>
                <a:cubicBezTo>
                  <a:pt x="1173529" y="673668"/>
                  <a:pt x="1171575" y="669812"/>
                  <a:pt x="1171575" y="665957"/>
                </a:cubicBezTo>
                <a:cubicBezTo>
                  <a:pt x="1171575" y="660174"/>
                  <a:pt x="1173529" y="656318"/>
                  <a:pt x="1177437" y="654391"/>
                </a:cubicBezTo>
                <a:cubicBezTo>
                  <a:pt x="1179391" y="652463"/>
                  <a:pt x="1181344" y="652463"/>
                  <a:pt x="1183298" y="652463"/>
                </a:cubicBezTo>
                <a:close/>
                <a:moveTo>
                  <a:pt x="393089" y="652463"/>
                </a:moveTo>
                <a:cubicBezTo>
                  <a:pt x="395043" y="652463"/>
                  <a:pt x="396997" y="652463"/>
                  <a:pt x="398951" y="654391"/>
                </a:cubicBezTo>
                <a:cubicBezTo>
                  <a:pt x="402858" y="656319"/>
                  <a:pt x="404812" y="660174"/>
                  <a:pt x="404812" y="665957"/>
                </a:cubicBezTo>
                <a:cubicBezTo>
                  <a:pt x="404812" y="669813"/>
                  <a:pt x="402858" y="673668"/>
                  <a:pt x="398951" y="677524"/>
                </a:cubicBezTo>
                <a:cubicBezTo>
                  <a:pt x="395043" y="679451"/>
                  <a:pt x="389181" y="679451"/>
                  <a:pt x="385274" y="677524"/>
                </a:cubicBezTo>
                <a:cubicBezTo>
                  <a:pt x="381366" y="673668"/>
                  <a:pt x="379412" y="669813"/>
                  <a:pt x="379412" y="665957"/>
                </a:cubicBezTo>
                <a:cubicBezTo>
                  <a:pt x="379412" y="664030"/>
                  <a:pt x="379412" y="660174"/>
                  <a:pt x="381366" y="658246"/>
                </a:cubicBezTo>
                <a:cubicBezTo>
                  <a:pt x="383320" y="654391"/>
                  <a:pt x="387228" y="652463"/>
                  <a:pt x="393089" y="652463"/>
                </a:cubicBezTo>
                <a:close/>
                <a:moveTo>
                  <a:pt x="1555535" y="457200"/>
                </a:moveTo>
                <a:cubicBezTo>
                  <a:pt x="1559388" y="462973"/>
                  <a:pt x="1567094" y="466821"/>
                  <a:pt x="1574800" y="468745"/>
                </a:cubicBezTo>
                <a:cubicBezTo>
                  <a:pt x="1574800" y="468745"/>
                  <a:pt x="1574800" y="468745"/>
                  <a:pt x="1574800" y="1317289"/>
                </a:cubicBezTo>
                <a:cubicBezTo>
                  <a:pt x="1572874" y="1317289"/>
                  <a:pt x="1570947" y="1319213"/>
                  <a:pt x="1569021" y="1319213"/>
                </a:cubicBezTo>
                <a:cubicBezTo>
                  <a:pt x="1569021" y="1319213"/>
                  <a:pt x="1569021" y="1319213"/>
                  <a:pt x="1204912" y="690021"/>
                </a:cubicBezTo>
                <a:cubicBezTo>
                  <a:pt x="1212618" y="684248"/>
                  <a:pt x="1216471" y="674628"/>
                  <a:pt x="1216471" y="665007"/>
                </a:cubicBezTo>
                <a:cubicBezTo>
                  <a:pt x="1216471" y="661159"/>
                  <a:pt x="1216471" y="657310"/>
                  <a:pt x="1214545" y="653462"/>
                </a:cubicBezTo>
                <a:cubicBezTo>
                  <a:pt x="1214545" y="653462"/>
                  <a:pt x="1214545" y="653462"/>
                  <a:pt x="1555535" y="457200"/>
                </a:cubicBezTo>
                <a:close/>
                <a:moveTo>
                  <a:pt x="21172" y="457200"/>
                </a:moveTo>
                <a:cubicBezTo>
                  <a:pt x="21172" y="457200"/>
                  <a:pt x="21172" y="457200"/>
                  <a:pt x="361851" y="653407"/>
                </a:cubicBezTo>
                <a:cubicBezTo>
                  <a:pt x="359926" y="657254"/>
                  <a:pt x="359926" y="661101"/>
                  <a:pt x="359926" y="664948"/>
                </a:cubicBezTo>
                <a:cubicBezTo>
                  <a:pt x="359926" y="674566"/>
                  <a:pt x="363776" y="684184"/>
                  <a:pt x="371475" y="689955"/>
                </a:cubicBezTo>
                <a:cubicBezTo>
                  <a:pt x="371475" y="689955"/>
                  <a:pt x="371475" y="689955"/>
                  <a:pt x="11548" y="1311275"/>
                </a:cubicBezTo>
                <a:cubicBezTo>
                  <a:pt x="9623" y="1311275"/>
                  <a:pt x="3849" y="1309352"/>
                  <a:pt x="0" y="1309352"/>
                </a:cubicBezTo>
                <a:cubicBezTo>
                  <a:pt x="0" y="1309352"/>
                  <a:pt x="0" y="1309352"/>
                  <a:pt x="0" y="468742"/>
                </a:cubicBezTo>
                <a:cubicBezTo>
                  <a:pt x="9623" y="466818"/>
                  <a:pt x="17322" y="462971"/>
                  <a:pt x="21172" y="457200"/>
                </a:cubicBezTo>
                <a:close/>
                <a:moveTo>
                  <a:pt x="776642" y="11113"/>
                </a:moveTo>
                <a:cubicBezTo>
                  <a:pt x="780493" y="11113"/>
                  <a:pt x="784344" y="13035"/>
                  <a:pt x="788194" y="13035"/>
                </a:cubicBezTo>
                <a:cubicBezTo>
                  <a:pt x="792045" y="13035"/>
                  <a:pt x="795896" y="11113"/>
                  <a:pt x="799746" y="11113"/>
                </a:cubicBezTo>
                <a:cubicBezTo>
                  <a:pt x="799746" y="11113"/>
                  <a:pt x="799746" y="11113"/>
                  <a:pt x="1163638" y="639594"/>
                </a:cubicBezTo>
                <a:cubicBezTo>
                  <a:pt x="1157862" y="643437"/>
                  <a:pt x="1152086" y="651125"/>
                  <a:pt x="1152086" y="658813"/>
                </a:cubicBezTo>
                <a:cubicBezTo>
                  <a:pt x="1152086" y="658813"/>
                  <a:pt x="1152086" y="658813"/>
                  <a:pt x="424302" y="658813"/>
                </a:cubicBezTo>
                <a:cubicBezTo>
                  <a:pt x="422377" y="651125"/>
                  <a:pt x="418526" y="643437"/>
                  <a:pt x="412750" y="639594"/>
                </a:cubicBezTo>
                <a:cubicBezTo>
                  <a:pt x="412750" y="639594"/>
                  <a:pt x="412750" y="639594"/>
                  <a:pt x="776642" y="11113"/>
                </a:cubicBezTo>
                <a:close/>
                <a:moveTo>
                  <a:pt x="813814" y="0"/>
                </a:moveTo>
                <a:cubicBezTo>
                  <a:pt x="813814" y="0"/>
                  <a:pt x="813814" y="0"/>
                  <a:pt x="1549400" y="425194"/>
                </a:cubicBezTo>
                <a:cubicBezTo>
                  <a:pt x="1547475" y="429042"/>
                  <a:pt x="1547475" y="432890"/>
                  <a:pt x="1547475" y="436738"/>
                </a:cubicBezTo>
                <a:cubicBezTo>
                  <a:pt x="1547475" y="440586"/>
                  <a:pt x="1547475" y="444434"/>
                  <a:pt x="1549400" y="448282"/>
                </a:cubicBezTo>
                <a:cubicBezTo>
                  <a:pt x="1549400" y="448282"/>
                  <a:pt x="1549400" y="448282"/>
                  <a:pt x="1210491" y="644525"/>
                </a:cubicBezTo>
                <a:cubicBezTo>
                  <a:pt x="1202789" y="636829"/>
                  <a:pt x="1195086" y="632981"/>
                  <a:pt x="1183533" y="632981"/>
                </a:cubicBezTo>
                <a:cubicBezTo>
                  <a:pt x="1179682" y="632981"/>
                  <a:pt x="1175830" y="632981"/>
                  <a:pt x="1171979" y="634905"/>
                </a:cubicBezTo>
                <a:cubicBezTo>
                  <a:pt x="1171979" y="634905"/>
                  <a:pt x="1171979" y="634905"/>
                  <a:pt x="808037" y="5772"/>
                </a:cubicBezTo>
                <a:cubicBezTo>
                  <a:pt x="809963" y="3848"/>
                  <a:pt x="811888" y="1924"/>
                  <a:pt x="813814" y="0"/>
                </a:cubicBezTo>
                <a:close/>
                <a:moveTo>
                  <a:pt x="762573" y="0"/>
                </a:moveTo>
                <a:cubicBezTo>
                  <a:pt x="764499" y="1924"/>
                  <a:pt x="766425" y="3848"/>
                  <a:pt x="768350" y="5772"/>
                </a:cubicBezTo>
                <a:cubicBezTo>
                  <a:pt x="768350" y="5772"/>
                  <a:pt x="768350" y="5772"/>
                  <a:pt x="404408" y="634906"/>
                </a:cubicBezTo>
                <a:cubicBezTo>
                  <a:pt x="390929" y="631057"/>
                  <a:pt x="375524" y="634906"/>
                  <a:pt x="365896" y="644525"/>
                </a:cubicBezTo>
                <a:cubicBezTo>
                  <a:pt x="365896" y="644525"/>
                  <a:pt x="365896" y="644525"/>
                  <a:pt x="26987" y="448282"/>
                </a:cubicBezTo>
                <a:cubicBezTo>
                  <a:pt x="26987" y="444434"/>
                  <a:pt x="28912" y="440586"/>
                  <a:pt x="28912" y="436738"/>
                </a:cubicBezTo>
                <a:cubicBezTo>
                  <a:pt x="28912" y="432890"/>
                  <a:pt x="26987" y="429042"/>
                  <a:pt x="26987" y="425194"/>
                </a:cubicBezTo>
                <a:cubicBezTo>
                  <a:pt x="26987" y="425194"/>
                  <a:pt x="26987" y="425194"/>
                  <a:pt x="762573" y="0"/>
                </a:cubicBezTo>
                <a:close/>
              </a:path>
            </a:pathLst>
          </a:custGeom>
          <a:solidFill>
            <a:schemeClr val="tx2">
              <a:lumMod val="20000"/>
              <a:lumOff val="80000"/>
            </a:schemeClr>
          </a:solidFill>
        </p:spPr>
      </p:pic>
    </p:spTree>
    <p:extLst>
      <p:ext uri="{BB962C8B-B14F-4D97-AF65-F5344CB8AC3E}">
        <p14:creationId xmlns:p14="http://schemas.microsoft.com/office/powerpoint/2010/main" val="2752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DCD4-3F75-1741-8841-FA15717D00E8}"/>
              </a:ext>
            </a:extLst>
          </p:cNvPr>
          <p:cNvSpPr>
            <a:spLocks noGrp="1"/>
          </p:cNvSpPr>
          <p:nvPr>
            <p:ph type="title"/>
          </p:nvPr>
        </p:nvSpPr>
        <p:spPr/>
        <p:txBody>
          <a:bodyPr/>
          <a:lstStyle/>
          <a:p>
            <a:r>
              <a:rPr lang="en-US" dirty="0"/>
              <a:t>Where We Are Today</a:t>
            </a:r>
          </a:p>
        </p:txBody>
      </p:sp>
      <p:sp>
        <p:nvSpPr>
          <p:cNvPr id="3" name="Slide Number Placeholder 2">
            <a:extLst>
              <a:ext uri="{FF2B5EF4-FFF2-40B4-BE49-F238E27FC236}">
                <a16:creationId xmlns:a16="http://schemas.microsoft.com/office/drawing/2014/main" id="{0F049123-7AB2-7C4C-8FC1-2EF6B9518529}"/>
              </a:ext>
            </a:extLst>
          </p:cNvPr>
          <p:cNvSpPr>
            <a:spLocks noGrp="1"/>
          </p:cNvSpPr>
          <p:nvPr>
            <p:ph type="sldNum" sz="quarter" idx="12"/>
          </p:nvPr>
        </p:nvSpPr>
        <p:spPr/>
        <p:txBody>
          <a:bodyPr/>
          <a:lstStyle/>
          <a:p>
            <a:fld id="{94403FEC-FFF6-7D40-9A7D-8845F2C542DC}" type="slidenum">
              <a:rPr lang="en-US" smtClean="0"/>
              <a:t>20</a:t>
            </a:fld>
            <a:endParaRPr lang="en-US"/>
          </a:p>
        </p:txBody>
      </p:sp>
      <p:sp>
        <p:nvSpPr>
          <p:cNvPr id="4" name="Right Arrow 3">
            <a:extLst>
              <a:ext uri="{FF2B5EF4-FFF2-40B4-BE49-F238E27FC236}">
                <a16:creationId xmlns:a16="http://schemas.microsoft.com/office/drawing/2014/main" id="{4AC6107F-861D-4646-B81C-E35241EA8230}"/>
              </a:ext>
            </a:extLst>
          </p:cNvPr>
          <p:cNvSpPr/>
          <p:nvPr/>
        </p:nvSpPr>
        <p:spPr>
          <a:xfrm>
            <a:off x="751268" y="3596141"/>
            <a:ext cx="10689464" cy="5022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9283EFA-F3A7-AA49-A83D-BFA2A42DD1C2}"/>
              </a:ext>
            </a:extLst>
          </p:cNvPr>
          <p:cNvCxnSpPr>
            <a:cxnSpLocks/>
          </p:cNvCxnSpPr>
          <p:nvPr/>
        </p:nvCxnSpPr>
        <p:spPr>
          <a:xfrm>
            <a:off x="1652968"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71C57D-FD7D-954F-89CE-1ACFCF8CC8E4}"/>
              </a:ext>
            </a:extLst>
          </p:cNvPr>
          <p:cNvCxnSpPr>
            <a:cxnSpLocks/>
          </p:cNvCxnSpPr>
          <p:nvPr/>
        </p:nvCxnSpPr>
        <p:spPr>
          <a:xfrm>
            <a:off x="3241060" y="3532641"/>
            <a:ext cx="0" cy="263838"/>
          </a:xfrm>
          <a:prstGeom prst="line">
            <a:avLst/>
          </a:prstGeom>
          <a:ln w="38100">
            <a:solidFill>
              <a:srgbClr val="2E2168"/>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215E1F-DF2C-064D-93C9-7F26E3992390}"/>
              </a:ext>
            </a:extLst>
          </p:cNvPr>
          <p:cNvSpPr txBox="1"/>
          <p:nvPr/>
        </p:nvSpPr>
        <p:spPr>
          <a:xfrm>
            <a:off x="574452" y="2548994"/>
            <a:ext cx="2157032" cy="738664"/>
          </a:xfrm>
          <a:prstGeom prst="rect">
            <a:avLst/>
          </a:prstGeom>
          <a:noFill/>
        </p:spPr>
        <p:txBody>
          <a:bodyPr wrap="square" rtlCol="0">
            <a:spAutoFit/>
          </a:bodyPr>
          <a:lstStyle/>
          <a:p>
            <a:pPr algn="ctr"/>
            <a:r>
              <a:rPr lang="en-US" b="1">
                <a:solidFill>
                  <a:schemeClr val="accent4"/>
                </a:solidFill>
              </a:rPr>
              <a:t>Governance Committee Meeting </a:t>
            </a:r>
          </a:p>
          <a:p>
            <a:pPr algn="ctr"/>
            <a:r>
              <a:rPr lang="en-US" b="1">
                <a:solidFill>
                  <a:schemeClr val="accent4"/>
                </a:solidFill>
              </a:rPr>
              <a:t>(Today)</a:t>
            </a:r>
          </a:p>
        </p:txBody>
      </p:sp>
      <p:sp>
        <p:nvSpPr>
          <p:cNvPr id="19" name="TextBox 18">
            <a:extLst>
              <a:ext uri="{FF2B5EF4-FFF2-40B4-BE49-F238E27FC236}">
                <a16:creationId xmlns:a16="http://schemas.microsoft.com/office/drawing/2014/main" id="{AD89D3AD-24FF-BA4B-A102-92346FD24D07}"/>
              </a:ext>
            </a:extLst>
          </p:cNvPr>
          <p:cNvSpPr txBox="1"/>
          <p:nvPr/>
        </p:nvSpPr>
        <p:spPr>
          <a:xfrm>
            <a:off x="2385725" y="2955394"/>
            <a:ext cx="1710670" cy="600164"/>
          </a:xfrm>
          <a:prstGeom prst="rect">
            <a:avLst/>
          </a:prstGeom>
          <a:noFill/>
        </p:spPr>
        <p:txBody>
          <a:bodyPr wrap="square" rtlCol="0">
            <a:spAutoFit/>
          </a:bodyPr>
          <a:lstStyle/>
          <a:p>
            <a:pPr algn="ctr"/>
            <a:r>
              <a:rPr lang="en-US" sz="1100" i="1">
                <a:solidFill>
                  <a:srgbClr val="2E2168"/>
                </a:solidFill>
              </a:rPr>
              <a:t>Donor Check-In, </a:t>
            </a:r>
          </a:p>
          <a:p>
            <a:pPr algn="ctr"/>
            <a:r>
              <a:rPr lang="en-US" sz="1100" i="1">
                <a:solidFill>
                  <a:srgbClr val="2E2168"/>
                </a:solidFill>
              </a:rPr>
              <a:t>Part I</a:t>
            </a:r>
          </a:p>
          <a:p>
            <a:pPr algn="ctr"/>
            <a:r>
              <a:rPr lang="en-US" sz="1100" i="1">
                <a:solidFill>
                  <a:srgbClr val="2E2168"/>
                </a:solidFill>
              </a:rPr>
              <a:t>(October 17)</a:t>
            </a:r>
          </a:p>
        </p:txBody>
      </p:sp>
      <p:sp>
        <p:nvSpPr>
          <p:cNvPr id="21" name="TextBox 20">
            <a:extLst>
              <a:ext uri="{FF2B5EF4-FFF2-40B4-BE49-F238E27FC236}">
                <a16:creationId xmlns:a16="http://schemas.microsoft.com/office/drawing/2014/main" id="{F2F22582-F8F6-C944-BEF3-B2EC976BDD3D}"/>
              </a:ext>
            </a:extLst>
          </p:cNvPr>
          <p:cNvSpPr txBox="1"/>
          <p:nvPr/>
        </p:nvSpPr>
        <p:spPr>
          <a:xfrm>
            <a:off x="3915736" y="2955394"/>
            <a:ext cx="1710670" cy="600164"/>
          </a:xfrm>
          <a:prstGeom prst="rect">
            <a:avLst/>
          </a:prstGeom>
          <a:noFill/>
        </p:spPr>
        <p:txBody>
          <a:bodyPr wrap="square" rtlCol="0">
            <a:spAutoFit/>
          </a:bodyPr>
          <a:lstStyle/>
          <a:p>
            <a:pPr algn="ctr"/>
            <a:r>
              <a:rPr lang="en-US" sz="1100" i="1">
                <a:solidFill>
                  <a:srgbClr val="2E2168"/>
                </a:solidFill>
              </a:rPr>
              <a:t>Donor Check-In, </a:t>
            </a:r>
          </a:p>
          <a:p>
            <a:pPr algn="ctr"/>
            <a:r>
              <a:rPr lang="en-US" sz="1100" i="1">
                <a:solidFill>
                  <a:srgbClr val="2E2168"/>
                </a:solidFill>
              </a:rPr>
              <a:t>Part II</a:t>
            </a:r>
          </a:p>
          <a:p>
            <a:pPr algn="ctr"/>
            <a:r>
              <a:rPr lang="en-US" sz="1100" i="1">
                <a:solidFill>
                  <a:srgbClr val="2E2168"/>
                </a:solidFill>
              </a:rPr>
              <a:t>(November 6)</a:t>
            </a:r>
          </a:p>
        </p:txBody>
      </p:sp>
      <p:cxnSp>
        <p:nvCxnSpPr>
          <p:cNvPr id="23" name="Straight Connector 22">
            <a:extLst>
              <a:ext uri="{FF2B5EF4-FFF2-40B4-BE49-F238E27FC236}">
                <a16:creationId xmlns:a16="http://schemas.microsoft.com/office/drawing/2014/main" id="{4C59A247-4730-3546-8959-EAF1FBBBFEC2}"/>
              </a:ext>
            </a:extLst>
          </p:cNvPr>
          <p:cNvCxnSpPr>
            <a:cxnSpLocks/>
          </p:cNvCxnSpPr>
          <p:nvPr/>
        </p:nvCxnSpPr>
        <p:spPr>
          <a:xfrm>
            <a:off x="4771071" y="3532641"/>
            <a:ext cx="0" cy="263838"/>
          </a:xfrm>
          <a:prstGeom prst="line">
            <a:avLst/>
          </a:prstGeom>
          <a:ln w="38100">
            <a:solidFill>
              <a:srgbClr val="2E2168"/>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2F3C61A-D9BA-274B-856C-70DE4F8AF4CE}"/>
              </a:ext>
            </a:extLst>
          </p:cNvPr>
          <p:cNvGrpSpPr/>
          <p:nvPr/>
        </p:nvGrpSpPr>
        <p:grpSpPr>
          <a:xfrm>
            <a:off x="7415770" y="2548994"/>
            <a:ext cx="2157032" cy="3310531"/>
            <a:chOff x="7460220" y="2548994"/>
            <a:chExt cx="2157032" cy="3310531"/>
          </a:xfrm>
        </p:grpSpPr>
        <p:cxnSp>
          <p:nvCxnSpPr>
            <p:cNvPr id="12" name="Straight Connector 11">
              <a:extLst>
                <a:ext uri="{FF2B5EF4-FFF2-40B4-BE49-F238E27FC236}">
                  <a16:creationId xmlns:a16="http://schemas.microsoft.com/office/drawing/2014/main" id="{81D501D5-A98A-D748-827B-D53DE935AF9D}"/>
                </a:ext>
              </a:extLst>
            </p:cNvPr>
            <p:cNvCxnSpPr>
              <a:cxnSpLocks/>
            </p:cNvCxnSpPr>
            <p:nvPr/>
          </p:nvCxnSpPr>
          <p:spPr>
            <a:xfrm>
              <a:off x="8538736" y="3365500"/>
              <a:ext cx="0" cy="1051123"/>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B47E1-D94C-7B45-843A-1752A643668A}"/>
                </a:ext>
              </a:extLst>
            </p:cNvPr>
            <p:cNvSpPr txBox="1"/>
            <p:nvPr/>
          </p:nvSpPr>
          <p:spPr>
            <a:xfrm>
              <a:off x="7460220" y="2548994"/>
              <a:ext cx="2157032" cy="738664"/>
            </a:xfrm>
            <a:prstGeom prst="rect">
              <a:avLst/>
            </a:prstGeom>
            <a:noFill/>
          </p:spPr>
          <p:txBody>
            <a:bodyPr wrap="square" rtlCol="0">
              <a:spAutoFit/>
            </a:bodyPr>
            <a:lstStyle/>
            <a:p>
              <a:pPr algn="ctr"/>
              <a:r>
                <a:rPr lang="en-US" b="1" dirty="0">
                  <a:solidFill>
                    <a:schemeClr val="accent3"/>
                  </a:solidFill>
                </a:rPr>
                <a:t>Future State Partner Engagement Survey</a:t>
              </a:r>
            </a:p>
            <a:p>
              <a:pPr algn="ctr"/>
              <a:r>
                <a:rPr lang="en-US" b="1" dirty="0">
                  <a:solidFill>
                    <a:schemeClr val="accent3"/>
                  </a:solidFill>
                </a:rPr>
                <a:t>(November 12-15)</a:t>
              </a:r>
            </a:p>
          </p:txBody>
        </p:sp>
        <p:sp>
          <p:nvSpPr>
            <p:cNvPr id="24" name="TextBox 23">
              <a:extLst>
                <a:ext uri="{FF2B5EF4-FFF2-40B4-BE49-F238E27FC236}">
                  <a16:creationId xmlns:a16="http://schemas.microsoft.com/office/drawing/2014/main" id="{1809BDF3-850A-5F4F-803E-460E65C5A2B9}"/>
                </a:ext>
              </a:extLst>
            </p:cNvPr>
            <p:cNvSpPr txBox="1"/>
            <p:nvPr/>
          </p:nvSpPr>
          <p:spPr>
            <a:xfrm>
              <a:off x="7745236" y="4474530"/>
              <a:ext cx="1587001" cy="1384995"/>
            </a:xfrm>
            <a:prstGeom prst="rect">
              <a:avLst/>
            </a:prstGeom>
            <a:noFill/>
          </p:spPr>
          <p:txBody>
            <a:bodyPr wrap="square" rtlCol="0">
              <a:spAutoFit/>
            </a:bodyPr>
            <a:lstStyle/>
            <a:p>
              <a:pPr algn="ctr"/>
              <a:r>
                <a:rPr lang="en-US" b="1" i="1" dirty="0">
                  <a:solidFill>
                    <a:schemeClr val="accent3"/>
                  </a:solidFill>
                </a:rPr>
                <a:t>Collect responses of voting members about ways to engage in the future state</a:t>
              </a:r>
            </a:p>
          </p:txBody>
        </p:sp>
      </p:grpSp>
      <p:grpSp>
        <p:nvGrpSpPr>
          <p:cNvPr id="42" name="Group 41">
            <a:extLst>
              <a:ext uri="{FF2B5EF4-FFF2-40B4-BE49-F238E27FC236}">
                <a16:creationId xmlns:a16="http://schemas.microsoft.com/office/drawing/2014/main" id="{A402406F-50AB-C44B-BAD4-F236BB0FD873}"/>
              </a:ext>
            </a:extLst>
          </p:cNvPr>
          <p:cNvGrpSpPr/>
          <p:nvPr/>
        </p:nvGrpSpPr>
        <p:grpSpPr>
          <a:xfrm>
            <a:off x="5394947" y="2548994"/>
            <a:ext cx="2157032" cy="3310531"/>
            <a:chOff x="5394947" y="2548994"/>
            <a:chExt cx="2157032" cy="3310531"/>
          </a:xfrm>
        </p:grpSpPr>
        <p:cxnSp>
          <p:nvCxnSpPr>
            <p:cNvPr id="10" name="Straight Connector 9">
              <a:extLst>
                <a:ext uri="{FF2B5EF4-FFF2-40B4-BE49-F238E27FC236}">
                  <a16:creationId xmlns:a16="http://schemas.microsoft.com/office/drawing/2014/main" id="{0B86A3A8-33E0-D04B-8043-5E77A7AB4807}"/>
                </a:ext>
              </a:extLst>
            </p:cNvPr>
            <p:cNvCxnSpPr>
              <a:cxnSpLocks/>
            </p:cNvCxnSpPr>
            <p:nvPr/>
          </p:nvCxnSpPr>
          <p:spPr>
            <a:xfrm>
              <a:off x="6473463"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E2863F-7B25-EA49-847F-9369C58394FE}"/>
                </a:ext>
              </a:extLst>
            </p:cNvPr>
            <p:cNvSpPr txBox="1"/>
            <p:nvPr/>
          </p:nvSpPr>
          <p:spPr>
            <a:xfrm>
              <a:off x="5394947" y="2548994"/>
              <a:ext cx="2157032" cy="738664"/>
            </a:xfrm>
            <a:prstGeom prst="rect">
              <a:avLst/>
            </a:prstGeom>
            <a:noFill/>
          </p:spPr>
          <p:txBody>
            <a:bodyPr wrap="square" rtlCol="0">
              <a:spAutoFit/>
            </a:bodyPr>
            <a:lstStyle/>
            <a:p>
              <a:pPr algn="ctr"/>
              <a:r>
                <a:rPr lang="en-US" b="1">
                  <a:solidFill>
                    <a:schemeClr val="accent4"/>
                  </a:solidFill>
                </a:rPr>
                <a:t>Governance Committee Meeting </a:t>
              </a:r>
            </a:p>
            <a:p>
              <a:pPr algn="ctr"/>
              <a:r>
                <a:rPr lang="en-US" b="1">
                  <a:solidFill>
                    <a:schemeClr val="accent4"/>
                  </a:solidFill>
                </a:rPr>
                <a:t>(November 12)</a:t>
              </a:r>
            </a:p>
          </p:txBody>
        </p:sp>
        <p:sp>
          <p:nvSpPr>
            <p:cNvPr id="25" name="TextBox 24">
              <a:extLst>
                <a:ext uri="{FF2B5EF4-FFF2-40B4-BE49-F238E27FC236}">
                  <a16:creationId xmlns:a16="http://schemas.microsoft.com/office/drawing/2014/main" id="{84B8301C-19B8-D741-B1BB-CA86EC0AF0ED}"/>
                </a:ext>
              </a:extLst>
            </p:cNvPr>
            <p:cNvSpPr txBox="1"/>
            <p:nvPr/>
          </p:nvSpPr>
          <p:spPr>
            <a:xfrm>
              <a:off x="5575606" y="4474530"/>
              <a:ext cx="1790700" cy="1384995"/>
            </a:xfrm>
            <a:prstGeom prst="rect">
              <a:avLst/>
            </a:prstGeom>
            <a:noFill/>
          </p:spPr>
          <p:txBody>
            <a:bodyPr wrap="square" rtlCol="0">
              <a:spAutoFit/>
            </a:bodyPr>
            <a:lstStyle/>
            <a:p>
              <a:pPr algn="ctr"/>
              <a:r>
                <a:rPr lang="en-US" b="1" i="1">
                  <a:solidFill>
                    <a:schemeClr val="accent4"/>
                  </a:solidFill>
                </a:rPr>
                <a:t>Present options for path forward and take a temperature check-style poll during the call</a:t>
              </a:r>
            </a:p>
          </p:txBody>
        </p:sp>
      </p:grpSp>
      <p:grpSp>
        <p:nvGrpSpPr>
          <p:cNvPr id="39" name="Group 38">
            <a:extLst>
              <a:ext uri="{FF2B5EF4-FFF2-40B4-BE49-F238E27FC236}">
                <a16:creationId xmlns:a16="http://schemas.microsoft.com/office/drawing/2014/main" id="{1D301F75-2F3D-694F-851D-4C4819DCE991}"/>
              </a:ext>
            </a:extLst>
          </p:cNvPr>
          <p:cNvGrpSpPr/>
          <p:nvPr/>
        </p:nvGrpSpPr>
        <p:grpSpPr>
          <a:xfrm>
            <a:off x="9436594" y="2548994"/>
            <a:ext cx="1980211" cy="3347296"/>
            <a:chOff x="9436594" y="2548994"/>
            <a:chExt cx="1980211" cy="3347296"/>
          </a:xfrm>
        </p:grpSpPr>
        <p:cxnSp>
          <p:nvCxnSpPr>
            <p:cNvPr id="11" name="Straight Connector 10">
              <a:extLst>
                <a:ext uri="{FF2B5EF4-FFF2-40B4-BE49-F238E27FC236}">
                  <a16:creationId xmlns:a16="http://schemas.microsoft.com/office/drawing/2014/main" id="{21AC8F36-B069-2C4F-8733-1CDF661CD9D6}"/>
                </a:ext>
              </a:extLst>
            </p:cNvPr>
            <p:cNvCxnSpPr>
              <a:cxnSpLocks/>
            </p:cNvCxnSpPr>
            <p:nvPr/>
          </p:nvCxnSpPr>
          <p:spPr>
            <a:xfrm>
              <a:off x="10426699"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7B780E-DADF-6A43-9C51-9FD2435B895D}"/>
                </a:ext>
              </a:extLst>
            </p:cNvPr>
            <p:cNvSpPr txBox="1"/>
            <p:nvPr/>
          </p:nvSpPr>
          <p:spPr>
            <a:xfrm>
              <a:off x="9436594" y="2548994"/>
              <a:ext cx="1980211" cy="738664"/>
            </a:xfrm>
            <a:prstGeom prst="rect">
              <a:avLst/>
            </a:prstGeom>
            <a:noFill/>
          </p:spPr>
          <p:txBody>
            <a:bodyPr wrap="square" rtlCol="0">
              <a:spAutoFit/>
            </a:bodyPr>
            <a:lstStyle/>
            <a:p>
              <a:pPr algn="ctr"/>
              <a:r>
                <a:rPr lang="en-US" b="1">
                  <a:solidFill>
                    <a:schemeClr val="accent4"/>
                  </a:solidFill>
                </a:rPr>
                <a:t>OpenLMIS Community Meeting </a:t>
              </a:r>
            </a:p>
            <a:p>
              <a:pPr algn="ctr"/>
              <a:r>
                <a:rPr lang="en-US" b="1">
                  <a:solidFill>
                    <a:schemeClr val="accent4"/>
                  </a:solidFill>
                </a:rPr>
                <a:t>(November 18-20)</a:t>
              </a:r>
            </a:p>
          </p:txBody>
        </p:sp>
        <p:sp>
          <p:nvSpPr>
            <p:cNvPr id="26" name="TextBox 25">
              <a:extLst>
                <a:ext uri="{FF2B5EF4-FFF2-40B4-BE49-F238E27FC236}">
                  <a16:creationId xmlns:a16="http://schemas.microsoft.com/office/drawing/2014/main" id="{212C807B-9B5C-864E-B3DF-1DAB8478C35C}"/>
                </a:ext>
              </a:extLst>
            </p:cNvPr>
            <p:cNvSpPr txBox="1"/>
            <p:nvPr/>
          </p:nvSpPr>
          <p:spPr>
            <a:xfrm>
              <a:off x="9733567" y="4511295"/>
              <a:ext cx="1386263" cy="1384995"/>
            </a:xfrm>
            <a:prstGeom prst="rect">
              <a:avLst/>
            </a:prstGeom>
            <a:noFill/>
          </p:spPr>
          <p:txBody>
            <a:bodyPr wrap="square" rtlCol="0">
              <a:spAutoFit/>
            </a:bodyPr>
            <a:lstStyle/>
            <a:p>
              <a:pPr algn="ctr"/>
              <a:r>
                <a:rPr lang="en-US" b="1" i="1">
                  <a:solidFill>
                    <a:schemeClr val="accent4"/>
                  </a:solidFill>
                </a:rPr>
                <a:t>Engage with the OpenLMIS community for transition and future-state planning</a:t>
              </a:r>
            </a:p>
          </p:txBody>
        </p:sp>
      </p:grpSp>
      <p:sp>
        <p:nvSpPr>
          <p:cNvPr id="27" name="TextBox 26">
            <a:extLst>
              <a:ext uri="{FF2B5EF4-FFF2-40B4-BE49-F238E27FC236}">
                <a16:creationId xmlns:a16="http://schemas.microsoft.com/office/drawing/2014/main" id="{AB711A91-472E-CF41-B295-BA74533D3295}"/>
              </a:ext>
            </a:extLst>
          </p:cNvPr>
          <p:cNvSpPr txBox="1"/>
          <p:nvPr/>
        </p:nvSpPr>
        <p:spPr>
          <a:xfrm>
            <a:off x="751268" y="4474530"/>
            <a:ext cx="1790700" cy="1169551"/>
          </a:xfrm>
          <a:prstGeom prst="rect">
            <a:avLst/>
          </a:prstGeom>
          <a:noFill/>
        </p:spPr>
        <p:txBody>
          <a:bodyPr wrap="square" rtlCol="0">
            <a:spAutoFit/>
          </a:bodyPr>
          <a:lstStyle/>
          <a:p>
            <a:pPr algn="ctr"/>
            <a:r>
              <a:rPr lang="en-US" b="1" i="1">
                <a:solidFill>
                  <a:schemeClr val="accent4"/>
                </a:solidFill>
              </a:rPr>
              <a:t>Share project update and demonstration of private health prototype</a:t>
            </a:r>
          </a:p>
        </p:txBody>
      </p:sp>
      <p:sp>
        <p:nvSpPr>
          <p:cNvPr id="43" name="TextBox 42">
            <a:extLst>
              <a:ext uri="{FF2B5EF4-FFF2-40B4-BE49-F238E27FC236}">
                <a16:creationId xmlns:a16="http://schemas.microsoft.com/office/drawing/2014/main" id="{5EB57387-EEC7-BB4D-B433-D4E1FCDCF9D4}"/>
              </a:ext>
            </a:extLst>
          </p:cNvPr>
          <p:cNvSpPr txBox="1"/>
          <p:nvPr/>
        </p:nvSpPr>
        <p:spPr>
          <a:xfrm>
            <a:off x="2802612" y="4511295"/>
            <a:ext cx="2512349" cy="600164"/>
          </a:xfrm>
          <a:prstGeom prst="rect">
            <a:avLst/>
          </a:prstGeom>
          <a:noFill/>
        </p:spPr>
        <p:txBody>
          <a:bodyPr wrap="square" rtlCol="0">
            <a:spAutoFit/>
          </a:bodyPr>
          <a:lstStyle/>
          <a:p>
            <a:pPr algn="ctr"/>
            <a:r>
              <a:rPr lang="en-US" sz="1100" i="1">
                <a:solidFill>
                  <a:srgbClr val="2E2168"/>
                </a:solidFill>
              </a:rPr>
              <a:t>Build options and create a package of information to share with the Governance Committee</a:t>
            </a:r>
          </a:p>
        </p:txBody>
      </p:sp>
      <p:sp>
        <p:nvSpPr>
          <p:cNvPr id="44" name="Left Brace 43">
            <a:extLst>
              <a:ext uri="{FF2B5EF4-FFF2-40B4-BE49-F238E27FC236}">
                <a16:creationId xmlns:a16="http://schemas.microsoft.com/office/drawing/2014/main" id="{5DCF0759-A1E1-284D-880F-D421DB315AFA}"/>
              </a:ext>
            </a:extLst>
          </p:cNvPr>
          <p:cNvSpPr/>
          <p:nvPr/>
        </p:nvSpPr>
        <p:spPr>
          <a:xfrm rot="16200000">
            <a:off x="3892706" y="2748655"/>
            <a:ext cx="382968" cy="3084433"/>
          </a:xfrm>
          <a:prstGeom prst="leftBrace">
            <a:avLst>
              <a:gd name="adj1" fmla="val 61392"/>
              <a:gd name="adj2" fmla="val 50000"/>
            </a:avLst>
          </a:prstGeom>
          <a:ln w="38100">
            <a:solidFill>
              <a:srgbClr val="2E21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355430E8-5493-4341-9B7B-51C4083E6810}"/>
              </a:ext>
            </a:extLst>
          </p:cNvPr>
          <p:cNvSpPr/>
          <p:nvPr/>
        </p:nvSpPr>
        <p:spPr>
          <a:xfrm>
            <a:off x="9436594" y="2305050"/>
            <a:ext cx="2180951" cy="37909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40E2DDB-CFE0-1340-9109-FA134B2F02A7}"/>
              </a:ext>
            </a:extLst>
          </p:cNvPr>
          <p:cNvGrpSpPr/>
          <p:nvPr/>
        </p:nvGrpSpPr>
        <p:grpSpPr>
          <a:xfrm>
            <a:off x="10054335" y="1185"/>
            <a:ext cx="2137665" cy="727880"/>
            <a:chOff x="10054335" y="-7065"/>
            <a:chExt cx="2137665" cy="727880"/>
          </a:xfrm>
          <a:solidFill>
            <a:srgbClr val="A4D3B5"/>
          </a:solidFill>
        </p:grpSpPr>
        <p:sp>
          <p:nvSpPr>
            <p:cNvPr id="32" name="Rectangle 31">
              <a:extLst>
                <a:ext uri="{FF2B5EF4-FFF2-40B4-BE49-F238E27FC236}">
                  <a16:creationId xmlns:a16="http://schemas.microsoft.com/office/drawing/2014/main" id="{5BF85148-8110-7E47-93B8-64530B78EB6C}"/>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33" name="Picture 2" descr="Chevron arrows">
              <a:extLst>
                <a:ext uri="{FF2B5EF4-FFF2-40B4-BE49-F238E27FC236}">
                  <a16:creationId xmlns:a16="http://schemas.microsoft.com/office/drawing/2014/main" id="{1CDD2B0D-2100-4548-AE71-E2C94513EB40}"/>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28000420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377E-6634-DE46-B499-4F576489B012}"/>
              </a:ext>
            </a:extLst>
          </p:cNvPr>
          <p:cNvSpPr>
            <a:spLocks noGrp="1"/>
          </p:cNvSpPr>
          <p:nvPr>
            <p:ph type="title"/>
          </p:nvPr>
        </p:nvSpPr>
        <p:spPr/>
        <p:txBody>
          <a:bodyPr/>
          <a:lstStyle/>
          <a:p>
            <a:r>
              <a:rPr lang="en-US" dirty="0"/>
              <a:t>OpenLMIS Paths Forward</a:t>
            </a:r>
          </a:p>
        </p:txBody>
      </p:sp>
      <p:sp>
        <p:nvSpPr>
          <p:cNvPr id="3" name="Slide Number Placeholder 2">
            <a:extLst>
              <a:ext uri="{FF2B5EF4-FFF2-40B4-BE49-F238E27FC236}">
                <a16:creationId xmlns:a16="http://schemas.microsoft.com/office/drawing/2014/main" id="{CCE5D817-3E43-5A4F-9E84-74BC0AEF0226}"/>
              </a:ext>
            </a:extLst>
          </p:cNvPr>
          <p:cNvSpPr>
            <a:spLocks noGrp="1"/>
          </p:cNvSpPr>
          <p:nvPr>
            <p:ph type="sldNum" sz="quarter" idx="12"/>
          </p:nvPr>
        </p:nvSpPr>
        <p:spPr/>
        <p:txBody>
          <a:bodyPr/>
          <a:lstStyle/>
          <a:p>
            <a:fld id="{94403FEC-FFF6-7D40-9A7D-8845F2C542DC}" type="slidenum">
              <a:rPr lang="en-US" smtClean="0"/>
              <a:t>21</a:t>
            </a:fld>
            <a:endParaRPr lang="en-US" dirty="0"/>
          </a:p>
        </p:txBody>
      </p:sp>
      <p:sp>
        <p:nvSpPr>
          <p:cNvPr id="4" name="Rounded Rectangle 3">
            <a:extLst>
              <a:ext uri="{FF2B5EF4-FFF2-40B4-BE49-F238E27FC236}">
                <a16:creationId xmlns:a16="http://schemas.microsoft.com/office/drawing/2014/main" id="{C11D24F4-B1D7-414F-96C8-E010A6BFBC66}"/>
              </a:ext>
            </a:extLst>
          </p:cNvPr>
          <p:cNvSpPr/>
          <p:nvPr/>
        </p:nvSpPr>
        <p:spPr>
          <a:xfrm>
            <a:off x="1159099" y="3355669"/>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6" name="Rounded Rectangle 5">
            <a:extLst>
              <a:ext uri="{FF2B5EF4-FFF2-40B4-BE49-F238E27FC236}">
                <a16:creationId xmlns:a16="http://schemas.microsoft.com/office/drawing/2014/main" id="{1A237A1B-D2D1-7142-AAE4-863418E06F17}"/>
              </a:ext>
            </a:extLst>
          </p:cNvPr>
          <p:cNvSpPr/>
          <p:nvPr/>
        </p:nvSpPr>
        <p:spPr>
          <a:xfrm>
            <a:off x="8922767" y="3355669"/>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pic>
        <p:nvPicPr>
          <p:cNvPr id="8" name="Graphic 7" descr="Cheers">
            <a:extLst>
              <a:ext uri="{FF2B5EF4-FFF2-40B4-BE49-F238E27FC236}">
                <a16:creationId xmlns:a16="http://schemas.microsoft.com/office/drawing/2014/main" id="{74FC0722-9706-AD4B-BD05-791D2F6A4B6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92426" y="2064950"/>
            <a:ext cx="1242412" cy="1242412"/>
          </a:xfrm>
          <a:prstGeom prst="rect">
            <a:avLst/>
          </a:prstGeom>
        </p:spPr>
      </p:pic>
      <p:pic>
        <p:nvPicPr>
          <p:cNvPr id="10" name="Graphic 9" descr="Handshake">
            <a:extLst>
              <a:ext uri="{FF2B5EF4-FFF2-40B4-BE49-F238E27FC236}">
                <a16:creationId xmlns:a16="http://schemas.microsoft.com/office/drawing/2014/main" id="{B491227B-297F-3346-8938-6E358508FDD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251845" y="1871328"/>
            <a:ext cx="1715037" cy="1715037"/>
          </a:xfrm>
          <a:prstGeom prst="rect">
            <a:avLst/>
          </a:prstGeom>
        </p:spPr>
      </p:pic>
      <p:pic>
        <p:nvPicPr>
          <p:cNvPr id="12" name="Graphic 11" descr="Social network">
            <a:extLst>
              <a:ext uri="{FF2B5EF4-FFF2-40B4-BE49-F238E27FC236}">
                <a16:creationId xmlns:a16="http://schemas.microsoft.com/office/drawing/2014/main" id="{DF82AE5A-5D2B-0642-9CA0-9F92A60BEAC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508733" y="1989795"/>
            <a:ext cx="1392722" cy="1392722"/>
          </a:xfrm>
          <a:prstGeom prst="rect">
            <a:avLst/>
          </a:prstGeom>
        </p:spPr>
      </p:pic>
      <p:sp>
        <p:nvSpPr>
          <p:cNvPr id="13" name="Oval 12">
            <a:extLst>
              <a:ext uri="{FF2B5EF4-FFF2-40B4-BE49-F238E27FC236}">
                <a16:creationId xmlns:a16="http://schemas.microsoft.com/office/drawing/2014/main" id="{4DCC3687-786D-F64E-82E9-86C33D4EAB68}"/>
              </a:ext>
            </a:extLst>
          </p:cNvPr>
          <p:cNvSpPr>
            <a:spLocks noChangeAspect="1"/>
          </p:cNvSpPr>
          <p:nvPr/>
        </p:nvSpPr>
        <p:spPr>
          <a:xfrm>
            <a:off x="561154" y="3210056"/>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sp>
        <p:nvSpPr>
          <p:cNvPr id="14" name="Oval 13">
            <a:extLst>
              <a:ext uri="{FF2B5EF4-FFF2-40B4-BE49-F238E27FC236}">
                <a16:creationId xmlns:a16="http://schemas.microsoft.com/office/drawing/2014/main" id="{7A84A9E5-0E04-0C48-8B9C-FE7FC7D68FEA}"/>
              </a:ext>
            </a:extLst>
          </p:cNvPr>
          <p:cNvSpPr>
            <a:spLocks noChangeAspect="1"/>
          </p:cNvSpPr>
          <p:nvPr/>
        </p:nvSpPr>
        <p:spPr>
          <a:xfrm>
            <a:off x="4412759" y="3210056"/>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5" name="Rounded Rectangle 4">
            <a:extLst>
              <a:ext uri="{FF2B5EF4-FFF2-40B4-BE49-F238E27FC236}">
                <a16:creationId xmlns:a16="http://schemas.microsoft.com/office/drawing/2014/main" id="{66CAC925-7EA2-6D4E-B54E-903C4A502829}"/>
              </a:ext>
            </a:extLst>
          </p:cNvPr>
          <p:cNvSpPr/>
          <p:nvPr/>
        </p:nvSpPr>
        <p:spPr>
          <a:xfrm>
            <a:off x="5009256" y="3355669"/>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sp>
        <p:nvSpPr>
          <p:cNvPr id="19" name="Oval 18">
            <a:extLst>
              <a:ext uri="{FF2B5EF4-FFF2-40B4-BE49-F238E27FC236}">
                <a16:creationId xmlns:a16="http://schemas.microsoft.com/office/drawing/2014/main" id="{B61BD819-297D-AB42-AA5E-ED10E66607FB}"/>
              </a:ext>
            </a:extLst>
          </p:cNvPr>
          <p:cNvSpPr>
            <a:spLocks noChangeAspect="1"/>
          </p:cNvSpPr>
          <p:nvPr/>
        </p:nvSpPr>
        <p:spPr>
          <a:xfrm>
            <a:off x="8338586" y="3210056"/>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sp>
        <p:nvSpPr>
          <p:cNvPr id="20" name="Rectangle 19">
            <a:extLst>
              <a:ext uri="{FF2B5EF4-FFF2-40B4-BE49-F238E27FC236}">
                <a16:creationId xmlns:a16="http://schemas.microsoft.com/office/drawing/2014/main" id="{78B7556F-B964-DC4D-A68D-DB646C7D53B4}"/>
              </a:ext>
            </a:extLst>
          </p:cNvPr>
          <p:cNvSpPr/>
          <p:nvPr/>
        </p:nvSpPr>
        <p:spPr>
          <a:xfrm>
            <a:off x="8232804" y="1982145"/>
            <a:ext cx="3561657" cy="4308609"/>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1261A1-66FC-E743-8C3B-0206C535254A}"/>
              </a:ext>
            </a:extLst>
          </p:cNvPr>
          <p:cNvSpPr/>
          <p:nvPr/>
        </p:nvSpPr>
        <p:spPr>
          <a:xfrm>
            <a:off x="424266" y="1965323"/>
            <a:ext cx="3561657" cy="4308609"/>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375C1A-C0A4-9D4D-BD74-867ED8DF82B1}"/>
              </a:ext>
            </a:extLst>
          </p:cNvPr>
          <p:cNvSpPr/>
          <p:nvPr/>
        </p:nvSpPr>
        <p:spPr>
          <a:xfrm>
            <a:off x="4328535" y="1974409"/>
            <a:ext cx="3561657" cy="430860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2982E00-80BF-B845-943F-C54415884779}"/>
              </a:ext>
            </a:extLst>
          </p:cNvPr>
          <p:cNvGrpSpPr/>
          <p:nvPr/>
        </p:nvGrpSpPr>
        <p:grpSpPr>
          <a:xfrm>
            <a:off x="10054335" y="1185"/>
            <a:ext cx="2137665" cy="727880"/>
            <a:chOff x="10054335" y="-7065"/>
            <a:chExt cx="2137665" cy="727880"/>
          </a:xfrm>
          <a:solidFill>
            <a:srgbClr val="A4D3B5"/>
          </a:solidFill>
        </p:grpSpPr>
        <p:sp>
          <p:nvSpPr>
            <p:cNvPr id="24" name="Rectangle 23">
              <a:extLst>
                <a:ext uri="{FF2B5EF4-FFF2-40B4-BE49-F238E27FC236}">
                  <a16:creationId xmlns:a16="http://schemas.microsoft.com/office/drawing/2014/main" id="{7B1B01E1-ACD4-B843-A93A-6B46AF7972F3}"/>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25" name="Picture 2" descr="Chevron arrows">
              <a:extLst>
                <a:ext uri="{FF2B5EF4-FFF2-40B4-BE49-F238E27FC236}">
                  <a16:creationId xmlns:a16="http://schemas.microsoft.com/office/drawing/2014/main" id="{95224DF4-979B-2A4D-B62A-1D98C6D6E10F}"/>
                </a:ext>
              </a:extLst>
            </p:cNvPr>
            <p:cNvPicPr>
              <a:picLocks noChangeAspect="1" noChangeArrowheads="1"/>
            </p:cNvPicPr>
            <p:nvPr/>
          </p:nvPicPr>
          <p:blipFill>
            <a:blip r:embed="rId9">
              <a:extLst>
                <a:ext uri="{96DAC541-7B7A-43D3-8B79-37D633B846F1}">
                  <asvg:svgBlip xmlns="" xmlns:asvg="http://schemas.microsoft.com/office/drawing/2016/SVG/main" r:embed="rId10"/>
                </a:ext>
              </a:extLst>
            </a:blip>
            <a:srcRect/>
            <a:stretch/>
          </p:blipFill>
          <p:spPr bwMode="auto">
            <a:xfrm>
              <a:off x="10252289" y="91992"/>
              <a:ext cx="523544" cy="523544"/>
            </a:xfrm>
            <a:prstGeom prst="rect">
              <a:avLst/>
            </a:prstGeom>
            <a:grpFill/>
          </p:spPr>
        </p:pic>
      </p:grpSp>
      <p:sp>
        <p:nvSpPr>
          <p:cNvPr id="26" name="TextBox 25">
            <a:extLst>
              <a:ext uri="{FF2B5EF4-FFF2-40B4-BE49-F238E27FC236}">
                <a16:creationId xmlns:a16="http://schemas.microsoft.com/office/drawing/2014/main" id="{43AE7ADF-87E3-EC4D-9897-891B83462AA6}"/>
              </a:ext>
            </a:extLst>
          </p:cNvPr>
          <p:cNvSpPr txBox="1"/>
          <p:nvPr/>
        </p:nvSpPr>
        <p:spPr>
          <a:xfrm>
            <a:off x="4438517" y="4136449"/>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Partner with a private organization and gradually transition software &amp; stewardship over 1-2 years</a:t>
            </a:r>
          </a:p>
          <a:p>
            <a:pPr marL="285750" indent="-285750">
              <a:buFont typeface="Arial" panose="020B0604020202020204" pitchFamily="34" charset="0"/>
              <a:buChar char="•"/>
            </a:pPr>
            <a:r>
              <a:rPr lang="en-US" dirty="0"/>
              <a:t>Keep public health implementations active and product open source</a:t>
            </a:r>
          </a:p>
          <a:p>
            <a:pPr marL="285750" indent="-285750">
              <a:buFont typeface="Arial" panose="020B0604020202020204" pitchFamily="34" charset="0"/>
              <a:buChar char="•"/>
            </a:pPr>
            <a:r>
              <a:rPr lang="en-US" dirty="0"/>
              <a:t>Let partner drive which business opportunities to pursue</a:t>
            </a:r>
          </a:p>
          <a:p>
            <a:pPr marL="285750" indent="-285750">
              <a:buFont typeface="Arial" panose="020B0604020202020204" pitchFamily="34" charset="0"/>
              <a:buChar char="•"/>
            </a:pPr>
            <a:r>
              <a:rPr lang="en-US" dirty="0"/>
              <a:t>Collaborate on contract terms</a:t>
            </a:r>
          </a:p>
          <a:p>
            <a:pPr marL="285750" indent="-285750">
              <a:buFont typeface="Arial" panose="020B0604020202020204" pitchFamily="34" charset="0"/>
              <a:buChar char="•"/>
            </a:pPr>
            <a:r>
              <a:rPr lang="en-US" dirty="0"/>
              <a:t>Seek initial seed stage funding</a:t>
            </a:r>
          </a:p>
        </p:txBody>
      </p:sp>
      <p:sp>
        <p:nvSpPr>
          <p:cNvPr id="27" name="TextBox 26">
            <a:extLst>
              <a:ext uri="{FF2B5EF4-FFF2-40B4-BE49-F238E27FC236}">
                <a16:creationId xmlns:a16="http://schemas.microsoft.com/office/drawing/2014/main" id="{CE4A00B3-3D3C-414E-B1B4-5F276D6C85E0}"/>
              </a:ext>
            </a:extLst>
          </p:cNvPr>
          <p:cNvSpPr txBox="1"/>
          <p:nvPr/>
        </p:nvSpPr>
        <p:spPr>
          <a:xfrm>
            <a:off x="509638" y="4136449"/>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Create a new non-profit entity to manage software &amp; stewardship</a:t>
            </a:r>
          </a:p>
          <a:p>
            <a:pPr marL="285750" indent="-285750">
              <a:buFont typeface="Arial" panose="020B0604020202020204" pitchFamily="34" charset="0"/>
              <a:buChar char="•"/>
            </a:pPr>
            <a:r>
              <a:rPr lang="en-US" dirty="0"/>
              <a:t>Keep public health implementations active and pursue a parallel product in private health</a:t>
            </a:r>
          </a:p>
          <a:p>
            <a:pPr marL="285750" indent="-285750">
              <a:buFont typeface="Arial" panose="020B0604020202020204" pitchFamily="34" charset="0"/>
              <a:buChar char="•"/>
            </a:pPr>
            <a:r>
              <a:rPr lang="en-US" dirty="0"/>
              <a:t>Transition public health to include routine contributions</a:t>
            </a:r>
          </a:p>
          <a:p>
            <a:pPr marL="285750" indent="-285750">
              <a:buFont typeface="Arial" panose="020B0604020202020204" pitchFamily="34" charset="0"/>
              <a:buChar char="•"/>
            </a:pPr>
            <a:r>
              <a:rPr lang="en-US" dirty="0"/>
              <a:t>Seek initial seed stage funding followed by impact investor funding </a:t>
            </a:r>
          </a:p>
        </p:txBody>
      </p:sp>
      <p:sp>
        <p:nvSpPr>
          <p:cNvPr id="28" name="TextBox 27">
            <a:extLst>
              <a:ext uri="{FF2B5EF4-FFF2-40B4-BE49-F238E27FC236}">
                <a16:creationId xmlns:a16="http://schemas.microsoft.com/office/drawing/2014/main" id="{6DA72D9F-0F75-F64F-AFB5-DAC4DFB035A1}"/>
              </a:ext>
            </a:extLst>
          </p:cNvPr>
          <p:cNvSpPr txBox="1"/>
          <p:nvPr/>
        </p:nvSpPr>
        <p:spPr>
          <a:xfrm>
            <a:off x="8337062" y="4207880"/>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Release the IP and licensing</a:t>
            </a:r>
          </a:p>
          <a:p>
            <a:pPr marL="285750" indent="-285750">
              <a:buFont typeface="Arial" panose="020B0604020202020204" pitchFamily="34" charset="0"/>
              <a:buChar char="•"/>
            </a:pPr>
            <a:r>
              <a:rPr lang="en-US" dirty="0"/>
              <a:t>Leave future software enhancements and stewardship up to the open source community</a:t>
            </a:r>
          </a:p>
          <a:p>
            <a:pPr marL="285750" indent="-285750">
              <a:buFont typeface="Arial" panose="020B0604020202020204" pitchFamily="34" charset="0"/>
              <a:buChar char="•"/>
            </a:pPr>
            <a:r>
              <a:rPr lang="en-US" dirty="0"/>
              <a:t>No funding for core community, product management, or maintenance</a:t>
            </a:r>
          </a:p>
          <a:p>
            <a:pPr marL="285750" indent="-285750">
              <a:buFont typeface="Arial" panose="020B0604020202020204" pitchFamily="34" charset="0"/>
              <a:buChar char="•"/>
            </a:pPr>
            <a:r>
              <a:rPr lang="en-US" dirty="0"/>
              <a:t>No mechanism for partners to guide the future of OpenLMIS</a:t>
            </a:r>
          </a:p>
        </p:txBody>
      </p:sp>
    </p:spTree>
    <p:extLst>
      <p:ext uri="{BB962C8B-B14F-4D97-AF65-F5344CB8AC3E}">
        <p14:creationId xmlns:p14="http://schemas.microsoft.com/office/powerpoint/2010/main" val="9305920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F699-9579-7949-9024-E0326B16BCED}"/>
              </a:ext>
            </a:extLst>
          </p:cNvPr>
          <p:cNvSpPr>
            <a:spLocks noGrp="1"/>
          </p:cNvSpPr>
          <p:nvPr>
            <p:ph type="title"/>
          </p:nvPr>
        </p:nvSpPr>
        <p:spPr/>
        <p:txBody>
          <a:bodyPr/>
          <a:lstStyle/>
          <a:p>
            <a:r>
              <a:rPr lang="en-US" dirty="0"/>
              <a:t>Comparing Paths Forward</a:t>
            </a:r>
          </a:p>
        </p:txBody>
      </p:sp>
      <p:sp>
        <p:nvSpPr>
          <p:cNvPr id="3" name="Slide Number Placeholder 2">
            <a:extLst>
              <a:ext uri="{FF2B5EF4-FFF2-40B4-BE49-F238E27FC236}">
                <a16:creationId xmlns:a16="http://schemas.microsoft.com/office/drawing/2014/main" id="{0B13982F-F2B6-C842-9F9C-615A5AABB669}"/>
              </a:ext>
            </a:extLst>
          </p:cNvPr>
          <p:cNvSpPr>
            <a:spLocks noGrp="1"/>
          </p:cNvSpPr>
          <p:nvPr>
            <p:ph type="sldNum" sz="quarter" idx="12"/>
          </p:nvPr>
        </p:nvSpPr>
        <p:spPr/>
        <p:txBody>
          <a:bodyPr/>
          <a:lstStyle/>
          <a:p>
            <a:fld id="{94403FEC-FFF6-7D40-9A7D-8845F2C542DC}" type="slidenum">
              <a:rPr lang="en-US" smtClean="0"/>
              <a:t>22</a:t>
            </a:fld>
            <a:endParaRPr lang="en-US"/>
          </a:p>
        </p:txBody>
      </p:sp>
      <p:graphicFrame>
        <p:nvGraphicFramePr>
          <p:cNvPr id="5" name="Table 4">
            <a:extLst>
              <a:ext uri="{FF2B5EF4-FFF2-40B4-BE49-F238E27FC236}">
                <a16:creationId xmlns:a16="http://schemas.microsoft.com/office/drawing/2014/main" id="{4DE820B7-80B3-4249-B80F-A4DC4CE3B2FD}"/>
              </a:ext>
            </a:extLst>
          </p:cNvPr>
          <p:cNvGraphicFramePr>
            <a:graphicFrameLocks noGrp="1"/>
          </p:cNvGraphicFramePr>
          <p:nvPr/>
        </p:nvGraphicFramePr>
        <p:xfrm>
          <a:off x="277266" y="3543959"/>
          <a:ext cx="11631884" cy="3103075"/>
        </p:xfrm>
        <a:graphic>
          <a:graphicData uri="http://schemas.openxmlformats.org/drawingml/2006/table">
            <a:tbl>
              <a:tblPr>
                <a:tableStyleId>{93296810-A885-4BE3-A3E7-6D5BEEA58F35}</a:tableStyleId>
              </a:tblPr>
              <a:tblGrid>
                <a:gridCol w="1937297">
                  <a:extLst>
                    <a:ext uri="{9D8B030D-6E8A-4147-A177-3AD203B41FA5}">
                      <a16:colId xmlns:a16="http://schemas.microsoft.com/office/drawing/2014/main" val="3821948478"/>
                    </a:ext>
                  </a:extLst>
                </a:gridCol>
                <a:gridCol w="3231529">
                  <a:extLst>
                    <a:ext uri="{9D8B030D-6E8A-4147-A177-3AD203B41FA5}">
                      <a16:colId xmlns:a16="http://schemas.microsoft.com/office/drawing/2014/main" val="698133716"/>
                    </a:ext>
                  </a:extLst>
                </a:gridCol>
                <a:gridCol w="3231529">
                  <a:extLst>
                    <a:ext uri="{9D8B030D-6E8A-4147-A177-3AD203B41FA5}">
                      <a16:colId xmlns:a16="http://schemas.microsoft.com/office/drawing/2014/main" val="4059690133"/>
                    </a:ext>
                  </a:extLst>
                </a:gridCol>
                <a:gridCol w="3231529">
                  <a:extLst>
                    <a:ext uri="{9D8B030D-6E8A-4147-A177-3AD203B41FA5}">
                      <a16:colId xmlns:a16="http://schemas.microsoft.com/office/drawing/2014/main" val="4015767552"/>
                    </a:ext>
                  </a:extLst>
                </a:gridCol>
              </a:tblGrid>
              <a:tr h="527979">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Risk</a:t>
                      </a:r>
                      <a:endParaRPr lang="en-US"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endParaRPr lang="en-US" b="0" dirty="0"/>
                    </a:p>
                  </a:txBody>
                  <a:tcPr>
                    <a:solidFill>
                      <a:schemeClr val="bg1">
                        <a:lumMod val="95000"/>
                      </a:schemeClr>
                    </a:solidFill>
                  </a:tcPr>
                </a:tc>
                <a:extLst>
                  <a:ext uri="{0D108BD9-81ED-4DB2-BD59-A6C34878D82A}">
                    <a16:rowId xmlns:a16="http://schemas.microsoft.com/office/drawing/2014/main" val="209629675"/>
                  </a:ext>
                </a:extLst>
              </a:tr>
              <a:tr h="571500">
                <a:tc>
                  <a:txBody>
                    <a:bodyPr/>
                    <a:lstStyle/>
                    <a:p>
                      <a:r>
                        <a:rPr lang="en-US" sz="2000" b="1" dirty="0">
                          <a:solidFill>
                            <a:schemeClr val="bg2">
                              <a:lumMod val="10000"/>
                            </a:schemeClr>
                          </a:solidFill>
                        </a:rPr>
                        <a:t>Cost</a:t>
                      </a:r>
                      <a:endParaRPr lang="en-US" b="1" dirty="0">
                        <a:solidFill>
                          <a:schemeClr val="bg2">
                            <a:lumMod val="10000"/>
                          </a:schemeClr>
                        </a:solidFill>
                      </a:endParaRPr>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a:t>
                      </a:r>
                      <a:endParaRPr lang="en-US" dirty="0"/>
                    </a:p>
                  </a:txBody>
                  <a:tcPr>
                    <a:solidFill>
                      <a:schemeClr val="bg1">
                        <a:lumMod val="95000"/>
                      </a:schemeClr>
                    </a:solidFill>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a:t>
                      </a:r>
                      <a:endParaRPr kumimoji="0" lang="en-US" sz="1092" b="0" i="0" u="none" strike="noStrike" kern="1200" cap="none" spc="0" normalizeH="0" baseline="0" noProof="0" dirty="0">
                        <a:ln>
                          <a:noFill/>
                        </a:ln>
                        <a:solidFill>
                          <a:srgbClr val="A2512E"/>
                        </a:solidFill>
                        <a:effectLst/>
                        <a:uLnTx/>
                        <a:uFillTx/>
                        <a:latin typeface="+mn-lt"/>
                        <a:ea typeface="+mn-ea"/>
                        <a:cs typeface="+mn-cs"/>
                      </a:endParaRPr>
                    </a:p>
                  </a:txBody>
                  <a:tcPr>
                    <a:solidFill>
                      <a:schemeClr val="bg1">
                        <a:lumMod val="95000"/>
                      </a:schemeClr>
                    </a:solidFill>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Free</a:t>
                      </a:r>
                      <a:endParaRPr kumimoji="0" lang="en-US" sz="1092" b="0" i="0" u="none" strike="noStrike" kern="1200" cap="none" spc="0" normalizeH="0" baseline="0" noProof="0" dirty="0">
                        <a:ln>
                          <a:noFill/>
                        </a:ln>
                        <a:solidFill>
                          <a:srgbClr val="A2512E"/>
                        </a:solidFill>
                        <a:effectLst/>
                        <a:uLnTx/>
                        <a:uFillTx/>
                        <a:latin typeface="+mn-lt"/>
                        <a:ea typeface="+mn-ea"/>
                        <a:cs typeface="+mn-cs"/>
                      </a:endParaRPr>
                    </a:p>
                  </a:txBody>
                  <a:tcPr>
                    <a:solidFill>
                      <a:schemeClr val="bg1">
                        <a:lumMod val="95000"/>
                      </a:schemeClr>
                    </a:solidFill>
                  </a:tcPr>
                </a:tc>
                <a:extLst>
                  <a:ext uri="{0D108BD9-81ED-4DB2-BD59-A6C34878D82A}">
                    <a16:rowId xmlns:a16="http://schemas.microsoft.com/office/drawing/2014/main" val="1617377714"/>
                  </a:ext>
                </a:extLst>
              </a:tr>
              <a:tr h="871537">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Control</a:t>
                      </a:r>
                      <a:endParaRPr lang="en-US" b="1"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 </a:t>
                      </a:r>
                      <a:b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b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(for partners involved)</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b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b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(enforce contract terms)</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None</a:t>
                      </a:r>
                      <a:endParaRPr lang="en-US" b="0" dirty="0"/>
                    </a:p>
                  </a:txBody>
                  <a:tcPr>
                    <a:solidFill>
                      <a:schemeClr val="bg1">
                        <a:lumMod val="95000"/>
                      </a:schemeClr>
                    </a:solidFill>
                  </a:tcPr>
                </a:tc>
                <a:extLst>
                  <a:ext uri="{0D108BD9-81ED-4DB2-BD59-A6C34878D82A}">
                    <a16:rowId xmlns:a16="http://schemas.microsoft.com/office/drawing/2014/main" val="3646091372"/>
                  </a:ext>
                </a:extLst>
              </a:tr>
              <a:tr h="1132059">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Stability for current public user base</a:t>
                      </a:r>
                      <a:endParaRPr lang="en-US"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Medium</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endParaRPr lang="en-US" b="0" dirty="0"/>
                    </a:p>
                  </a:txBody>
                  <a:tcPr>
                    <a:solidFill>
                      <a:schemeClr val="bg1">
                        <a:lumMod val="95000"/>
                      </a:schemeClr>
                    </a:solidFill>
                  </a:tcPr>
                </a:tc>
                <a:extLst>
                  <a:ext uri="{0D108BD9-81ED-4DB2-BD59-A6C34878D82A}">
                    <a16:rowId xmlns:a16="http://schemas.microsoft.com/office/drawing/2014/main" val="523521977"/>
                  </a:ext>
                </a:extLst>
              </a:tr>
            </a:tbl>
          </a:graphicData>
        </a:graphic>
      </p:graphicFrame>
      <p:grpSp>
        <p:nvGrpSpPr>
          <p:cNvPr id="6" name="Group 5">
            <a:extLst>
              <a:ext uri="{FF2B5EF4-FFF2-40B4-BE49-F238E27FC236}">
                <a16:creationId xmlns:a16="http://schemas.microsoft.com/office/drawing/2014/main" id="{06778CDD-54A0-944F-A25E-C7EA58F4075C}"/>
              </a:ext>
            </a:extLst>
          </p:cNvPr>
          <p:cNvGrpSpPr/>
          <p:nvPr/>
        </p:nvGrpSpPr>
        <p:grpSpPr>
          <a:xfrm>
            <a:off x="10054335" y="-7065"/>
            <a:ext cx="2137665" cy="727880"/>
            <a:chOff x="10054335" y="-7065"/>
            <a:chExt cx="2137665" cy="727880"/>
          </a:xfrm>
          <a:solidFill>
            <a:srgbClr val="A4D3B5"/>
          </a:solidFill>
        </p:grpSpPr>
        <p:sp>
          <p:nvSpPr>
            <p:cNvPr id="7" name="Rectangle 6">
              <a:extLst>
                <a:ext uri="{FF2B5EF4-FFF2-40B4-BE49-F238E27FC236}">
                  <a16:creationId xmlns:a16="http://schemas.microsoft.com/office/drawing/2014/main" id="{5776F528-527D-7646-B03A-F9DDFC256FD1}"/>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8" name="Picture 2" descr="Chevron arrows">
              <a:extLst>
                <a:ext uri="{FF2B5EF4-FFF2-40B4-BE49-F238E27FC236}">
                  <a16:creationId xmlns:a16="http://schemas.microsoft.com/office/drawing/2014/main" id="{37B014B1-4D98-984C-9C69-6CC0FE6F8AA3}"/>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
        <p:nvSpPr>
          <p:cNvPr id="10" name="Rounded Rectangle 9">
            <a:extLst>
              <a:ext uri="{FF2B5EF4-FFF2-40B4-BE49-F238E27FC236}">
                <a16:creationId xmlns:a16="http://schemas.microsoft.com/office/drawing/2014/main" id="{32370857-A24A-724C-945D-6C69B6018D1C}"/>
              </a:ext>
            </a:extLst>
          </p:cNvPr>
          <p:cNvSpPr/>
          <p:nvPr/>
        </p:nvSpPr>
        <p:spPr>
          <a:xfrm>
            <a:off x="2540465" y="2937120"/>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11" name="Oval 10">
            <a:extLst>
              <a:ext uri="{FF2B5EF4-FFF2-40B4-BE49-F238E27FC236}">
                <a16:creationId xmlns:a16="http://schemas.microsoft.com/office/drawing/2014/main" id="{07E7E2FD-8987-B842-96D0-E054A221880A}"/>
              </a:ext>
            </a:extLst>
          </p:cNvPr>
          <p:cNvSpPr>
            <a:spLocks noChangeAspect="1"/>
          </p:cNvSpPr>
          <p:nvPr/>
        </p:nvSpPr>
        <p:spPr>
          <a:xfrm>
            <a:off x="3452836" y="1991393"/>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sp>
        <p:nvSpPr>
          <p:cNvPr id="13" name="Oval 12">
            <a:extLst>
              <a:ext uri="{FF2B5EF4-FFF2-40B4-BE49-F238E27FC236}">
                <a16:creationId xmlns:a16="http://schemas.microsoft.com/office/drawing/2014/main" id="{9BFC907E-8C2C-3440-9B94-C8CEF4E48F3C}"/>
              </a:ext>
            </a:extLst>
          </p:cNvPr>
          <p:cNvSpPr>
            <a:spLocks noChangeAspect="1"/>
          </p:cNvSpPr>
          <p:nvPr/>
        </p:nvSpPr>
        <p:spPr>
          <a:xfrm>
            <a:off x="6622975" y="1943731"/>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14" name="Rounded Rectangle 13">
            <a:extLst>
              <a:ext uri="{FF2B5EF4-FFF2-40B4-BE49-F238E27FC236}">
                <a16:creationId xmlns:a16="http://schemas.microsoft.com/office/drawing/2014/main" id="{8E4CCB31-5BD7-6345-9BDC-3EB8E5229868}"/>
              </a:ext>
            </a:extLst>
          </p:cNvPr>
          <p:cNvSpPr/>
          <p:nvPr/>
        </p:nvSpPr>
        <p:spPr>
          <a:xfrm>
            <a:off x="5646646" y="2889458"/>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sp>
        <p:nvSpPr>
          <p:cNvPr id="16" name="Rounded Rectangle 15">
            <a:extLst>
              <a:ext uri="{FF2B5EF4-FFF2-40B4-BE49-F238E27FC236}">
                <a16:creationId xmlns:a16="http://schemas.microsoft.com/office/drawing/2014/main" id="{73C44E4A-C859-3B4C-98B2-2951230F1ED5}"/>
              </a:ext>
            </a:extLst>
          </p:cNvPr>
          <p:cNvSpPr/>
          <p:nvPr/>
        </p:nvSpPr>
        <p:spPr>
          <a:xfrm>
            <a:off x="8873859" y="2889458"/>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sp>
        <p:nvSpPr>
          <p:cNvPr id="17" name="Oval 16">
            <a:extLst>
              <a:ext uri="{FF2B5EF4-FFF2-40B4-BE49-F238E27FC236}">
                <a16:creationId xmlns:a16="http://schemas.microsoft.com/office/drawing/2014/main" id="{79E6BB4D-A49D-214A-8A6E-32E35BE09DC9}"/>
              </a:ext>
            </a:extLst>
          </p:cNvPr>
          <p:cNvSpPr>
            <a:spLocks noChangeAspect="1"/>
          </p:cNvSpPr>
          <p:nvPr/>
        </p:nvSpPr>
        <p:spPr>
          <a:xfrm>
            <a:off x="9838551" y="1943731"/>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spTree>
    <p:extLst>
      <p:ext uri="{BB962C8B-B14F-4D97-AF65-F5344CB8AC3E}">
        <p14:creationId xmlns:p14="http://schemas.microsoft.com/office/powerpoint/2010/main" val="40698551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8D26-9B1F-5D4C-82E9-167FA82A2F24}"/>
              </a:ext>
            </a:extLst>
          </p:cNvPr>
          <p:cNvSpPr>
            <a:spLocks noGrp="1"/>
          </p:cNvSpPr>
          <p:nvPr>
            <p:ph type="title"/>
          </p:nvPr>
        </p:nvSpPr>
        <p:spPr/>
        <p:txBody>
          <a:bodyPr>
            <a:normAutofit/>
          </a:bodyPr>
          <a:lstStyle/>
          <a:p>
            <a:r>
              <a:rPr lang="en-US" dirty="0"/>
              <a:t>Future State Partner Engagement Survey</a:t>
            </a:r>
          </a:p>
        </p:txBody>
      </p:sp>
      <p:sp>
        <p:nvSpPr>
          <p:cNvPr id="3" name="Content Placeholder 2">
            <a:extLst>
              <a:ext uri="{FF2B5EF4-FFF2-40B4-BE49-F238E27FC236}">
                <a16:creationId xmlns:a16="http://schemas.microsoft.com/office/drawing/2014/main" id="{A3615834-271F-2942-B282-7931C5421126}"/>
              </a:ext>
            </a:extLst>
          </p:cNvPr>
          <p:cNvSpPr>
            <a:spLocks noGrp="1"/>
          </p:cNvSpPr>
          <p:nvPr>
            <p:ph idx="1"/>
          </p:nvPr>
        </p:nvSpPr>
        <p:spPr>
          <a:xfrm>
            <a:off x="867228" y="2005781"/>
            <a:ext cx="5228772" cy="4171182"/>
          </a:xfrm>
        </p:spPr>
        <p:txBody>
          <a:bodyPr/>
          <a:lstStyle/>
          <a:p>
            <a:pPr marL="0" indent="0">
              <a:buNone/>
            </a:pPr>
            <a:r>
              <a:rPr lang="en-US" b="1" dirty="0">
                <a:solidFill>
                  <a:schemeClr val="accent3"/>
                </a:solidFill>
              </a:rPr>
              <a:t>Open November 12 – 15, 2019</a:t>
            </a:r>
          </a:p>
          <a:p>
            <a:pPr marL="0" indent="0">
              <a:buNone/>
            </a:pPr>
            <a:r>
              <a:rPr lang="en-US" i="1" dirty="0">
                <a:solidFill>
                  <a:schemeClr val="accent3"/>
                </a:solidFill>
              </a:rPr>
              <a:t>Following the Governance Committee Meeting</a:t>
            </a:r>
            <a:endParaRPr lang="en-US" dirty="0">
              <a:solidFill>
                <a:schemeClr val="accent3"/>
              </a:solidFill>
            </a:endParaRPr>
          </a:p>
          <a:p>
            <a:r>
              <a:rPr lang="en-US" dirty="0"/>
              <a:t>Survey sent via email to voting members</a:t>
            </a:r>
          </a:p>
          <a:p>
            <a:r>
              <a:rPr lang="en-US" dirty="0"/>
              <a:t>Participants were encouraged to consult with others at their organizations to inform responses</a:t>
            </a:r>
          </a:p>
          <a:p>
            <a:r>
              <a:rPr lang="en-US" dirty="0"/>
              <a:t>Purpose was to gauge interest in the various roles that could be played by partner organizations</a:t>
            </a:r>
          </a:p>
          <a:p>
            <a:r>
              <a:rPr lang="en-US" dirty="0"/>
              <a:t>While non-binding, the survey has informed today’s discussion</a:t>
            </a:r>
          </a:p>
          <a:p>
            <a:r>
              <a:rPr lang="en-US" dirty="0"/>
              <a:t>4 responses to date from BMGF, VillageReach, SolDevelo, &amp; JSI</a:t>
            </a:r>
          </a:p>
        </p:txBody>
      </p:sp>
      <p:sp>
        <p:nvSpPr>
          <p:cNvPr id="4" name="Slide Number Placeholder 3">
            <a:extLst>
              <a:ext uri="{FF2B5EF4-FFF2-40B4-BE49-F238E27FC236}">
                <a16:creationId xmlns:a16="http://schemas.microsoft.com/office/drawing/2014/main" id="{1C801151-8564-0440-B91F-9D85B68F8551}"/>
              </a:ext>
            </a:extLst>
          </p:cNvPr>
          <p:cNvSpPr>
            <a:spLocks noGrp="1"/>
          </p:cNvSpPr>
          <p:nvPr>
            <p:ph type="sldNum" sz="quarter" idx="12"/>
          </p:nvPr>
        </p:nvSpPr>
        <p:spPr/>
        <p:txBody>
          <a:bodyPr/>
          <a:lstStyle/>
          <a:p>
            <a:fld id="{94403FEC-FFF6-7D40-9A7D-8845F2C542DC}" type="slidenum">
              <a:rPr lang="en-US" smtClean="0"/>
              <a:t>23</a:t>
            </a:fld>
            <a:endParaRPr lang="en-US"/>
          </a:p>
        </p:txBody>
      </p:sp>
      <p:pic>
        <p:nvPicPr>
          <p:cNvPr id="8" name="Picture 7" descr="A screenshot of a cell phone&#10;&#10;Description automatically generated">
            <a:extLst>
              <a:ext uri="{FF2B5EF4-FFF2-40B4-BE49-F238E27FC236}">
                <a16:creationId xmlns:a16="http://schemas.microsoft.com/office/drawing/2014/main" id="{9204711C-E8F2-FE4F-9CFA-6841E2279061}"/>
              </a:ext>
            </a:extLst>
          </p:cNvPr>
          <p:cNvPicPr>
            <a:picLocks noChangeAspect="1"/>
          </p:cNvPicPr>
          <p:nvPr/>
        </p:nvPicPr>
        <p:blipFill>
          <a:blip r:embed="rId2"/>
          <a:stretch>
            <a:fillRect/>
          </a:stretch>
        </p:blipFill>
        <p:spPr>
          <a:xfrm>
            <a:off x="9134790" y="1755160"/>
            <a:ext cx="2446096" cy="4966315"/>
          </a:xfrm>
          <a:prstGeom prst="rect">
            <a:avLst/>
          </a:prstGeom>
        </p:spPr>
      </p:pic>
      <p:pic>
        <p:nvPicPr>
          <p:cNvPr id="6" name="Picture 5">
            <a:extLst>
              <a:ext uri="{FF2B5EF4-FFF2-40B4-BE49-F238E27FC236}">
                <a16:creationId xmlns:a16="http://schemas.microsoft.com/office/drawing/2014/main" id="{BE357B6C-3719-F247-A7D5-E24826BEC663}"/>
              </a:ext>
            </a:extLst>
          </p:cNvPr>
          <p:cNvPicPr>
            <a:picLocks noChangeAspect="1"/>
          </p:cNvPicPr>
          <p:nvPr/>
        </p:nvPicPr>
        <p:blipFill>
          <a:blip r:embed="rId3"/>
          <a:stretch>
            <a:fillRect/>
          </a:stretch>
        </p:blipFill>
        <p:spPr>
          <a:xfrm>
            <a:off x="6390004" y="1755160"/>
            <a:ext cx="2517700" cy="4966315"/>
          </a:xfrm>
          <a:prstGeom prst="rect">
            <a:avLst/>
          </a:prstGeom>
        </p:spPr>
      </p:pic>
      <p:grpSp>
        <p:nvGrpSpPr>
          <p:cNvPr id="7" name="Group 6">
            <a:extLst>
              <a:ext uri="{FF2B5EF4-FFF2-40B4-BE49-F238E27FC236}">
                <a16:creationId xmlns:a16="http://schemas.microsoft.com/office/drawing/2014/main" id="{D7A7AE1E-5E60-0D48-AB13-906D57EA8042}"/>
              </a:ext>
            </a:extLst>
          </p:cNvPr>
          <p:cNvGrpSpPr/>
          <p:nvPr/>
        </p:nvGrpSpPr>
        <p:grpSpPr>
          <a:xfrm>
            <a:off x="10054335" y="-7065"/>
            <a:ext cx="2137665" cy="727880"/>
            <a:chOff x="10054335" y="-7065"/>
            <a:chExt cx="2137665" cy="727880"/>
          </a:xfrm>
          <a:solidFill>
            <a:srgbClr val="A4D3B5"/>
          </a:solidFill>
        </p:grpSpPr>
        <p:sp>
          <p:nvSpPr>
            <p:cNvPr id="9" name="Rectangle 8">
              <a:extLst>
                <a:ext uri="{FF2B5EF4-FFF2-40B4-BE49-F238E27FC236}">
                  <a16:creationId xmlns:a16="http://schemas.microsoft.com/office/drawing/2014/main" id="{A6BA9EFA-7024-B44C-A263-51D7247AF097}"/>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0" name="Picture 2" descr="Chevron arrows">
              <a:extLst>
                <a:ext uri="{FF2B5EF4-FFF2-40B4-BE49-F238E27FC236}">
                  <a16:creationId xmlns:a16="http://schemas.microsoft.com/office/drawing/2014/main" id="{DAD84B94-71ED-8A42-8B65-E18D14F62894}"/>
                </a:ext>
              </a:extLst>
            </p:cNvPr>
            <p:cNvPicPr>
              <a:picLocks noChangeAspect="1" noChangeArrowheads="1"/>
            </p:cNvPicPr>
            <p:nvPr/>
          </p:nvPicPr>
          <p:blipFill>
            <a:blip r:embed="rId4">
              <a:extLst>
                <a:ext uri="{96DAC541-7B7A-43D3-8B79-37D633B846F1}">
                  <asvg:svgBlip xmlns="" xmlns:asvg="http://schemas.microsoft.com/office/drawing/2016/SVG/main" r:embed="rId5"/>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24730983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0706-5E9F-2E4A-9CEA-28038065BE44}"/>
              </a:ext>
            </a:extLst>
          </p:cNvPr>
          <p:cNvSpPr>
            <a:spLocks noGrp="1"/>
          </p:cNvSpPr>
          <p:nvPr>
            <p:ph type="title"/>
          </p:nvPr>
        </p:nvSpPr>
        <p:spPr/>
        <p:txBody>
          <a:bodyPr/>
          <a:lstStyle/>
          <a:p>
            <a:r>
              <a:rPr lang="en-US" dirty="0"/>
              <a:t>Community Sentiment on Options</a:t>
            </a:r>
          </a:p>
        </p:txBody>
      </p:sp>
      <p:sp>
        <p:nvSpPr>
          <p:cNvPr id="4" name="Slide Number Placeholder 3">
            <a:extLst>
              <a:ext uri="{FF2B5EF4-FFF2-40B4-BE49-F238E27FC236}">
                <a16:creationId xmlns:a16="http://schemas.microsoft.com/office/drawing/2014/main" id="{3051B2CF-BCFB-BF44-8309-E0AFBA20D961}"/>
              </a:ext>
            </a:extLst>
          </p:cNvPr>
          <p:cNvSpPr>
            <a:spLocks noGrp="1"/>
          </p:cNvSpPr>
          <p:nvPr>
            <p:ph type="sldNum" sz="quarter" idx="12"/>
          </p:nvPr>
        </p:nvSpPr>
        <p:spPr/>
        <p:txBody>
          <a:bodyPr/>
          <a:lstStyle/>
          <a:p>
            <a:fld id="{94403FEC-FFF6-7D40-9A7D-8845F2C542DC}" type="slidenum">
              <a:rPr lang="en-US" smtClean="0"/>
              <a:t>24</a:t>
            </a:fld>
            <a:endParaRPr lang="en-US"/>
          </a:p>
        </p:txBody>
      </p:sp>
      <p:graphicFrame>
        <p:nvGraphicFramePr>
          <p:cNvPr id="6" name="Chart 5">
            <a:extLst>
              <a:ext uri="{FF2B5EF4-FFF2-40B4-BE49-F238E27FC236}">
                <a16:creationId xmlns:a16="http://schemas.microsoft.com/office/drawing/2014/main" id="{B16D39A4-E3DD-9940-BC04-86F124E56CC2}"/>
              </a:ext>
            </a:extLst>
          </p:cNvPr>
          <p:cNvGraphicFramePr>
            <a:graphicFrameLocks/>
          </p:cNvGraphicFramePr>
          <p:nvPr>
            <p:extLst>
              <p:ext uri="{D42A27DB-BD31-4B8C-83A1-F6EECF244321}">
                <p14:modId xmlns:p14="http://schemas.microsoft.com/office/powerpoint/2010/main" val="528056851"/>
              </p:ext>
            </p:extLst>
          </p:nvPr>
        </p:nvGraphicFramePr>
        <p:xfrm>
          <a:off x="867228" y="1621535"/>
          <a:ext cx="10515600" cy="487133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9665A81D-9288-C740-B97D-58C1973EBBF2}"/>
              </a:ext>
            </a:extLst>
          </p:cNvPr>
          <p:cNvSpPr/>
          <p:nvPr/>
        </p:nvSpPr>
        <p:spPr>
          <a:xfrm>
            <a:off x="3753853" y="1963710"/>
            <a:ext cx="2181726" cy="4228543"/>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436C32-AFC4-8449-9322-0420B6A4E8D8}"/>
              </a:ext>
            </a:extLst>
          </p:cNvPr>
          <p:cNvGrpSpPr/>
          <p:nvPr/>
        </p:nvGrpSpPr>
        <p:grpSpPr>
          <a:xfrm>
            <a:off x="10054335" y="-7065"/>
            <a:ext cx="2137665" cy="727880"/>
            <a:chOff x="10054335" y="-7065"/>
            <a:chExt cx="2137665" cy="727880"/>
          </a:xfrm>
          <a:solidFill>
            <a:srgbClr val="A4D3B5"/>
          </a:solidFill>
        </p:grpSpPr>
        <p:sp>
          <p:nvSpPr>
            <p:cNvPr id="9" name="Rectangle 8">
              <a:extLst>
                <a:ext uri="{FF2B5EF4-FFF2-40B4-BE49-F238E27FC236}">
                  <a16:creationId xmlns:a16="http://schemas.microsoft.com/office/drawing/2014/main" id="{8C66E81D-485C-C94C-8C87-A39F8F5E3B3B}"/>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0" name="Picture 2" descr="Chevron arrows">
              <a:extLst>
                <a:ext uri="{FF2B5EF4-FFF2-40B4-BE49-F238E27FC236}">
                  <a16:creationId xmlns:a16="http://schemas.microsoft.com/office/drawing/2014/main" id="{62B48CB5-8045-074A-A810-0D089147EBCC}"/>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
        <p:nvSpPr>
          <p:cNvPr id="11" name="TextBox 10">
            <a:extLst>
              <a:ext uri="{FF2B5EF4-FFF2-40B4-BE49-F238E27FC236}">
                <a16:creationId xmlns:a16="http://schemas.microsoft.com/office/drawing/2014/main" id="{E32276D5-08FC-804C-97CC-1867B945D29A}"/>
              </a:ext>
            </a:extLst>
          </p:cNvPr>
          <p:cNvSpPr txBox="1"/>
          <p:nvPr/>
        </p:nvSpPr>
        <p:spPr>
          <a:xfrm rot="16200000">
            <a:off x="-363629" y="3275111"/>
            <a:ext cx="1661569" cy="307777"/>
          </a:xfrm>
          <a:prstGeom prst="rect">
            <a:avLst/>
          </a:prstGeom>
          <a:noFill/>
          <a:ln>
            <a:noFill/>
          </a:ln>
        </p:spPr>
        <p:txBody>
          <a:bodyPr wrap="square" rtlCol="0">
            <a:spAutoFit/>
          </a:bodyPr>
          <a:lstStyle/>
          <a:p>
            <a:r>
              <a:rPr lang="en-US" dirty="0">
                <a:solidFill>
                  <a:schemeClr val="bg1">
                    <a:lumMod val="50000"/>
                  </a:schemeClr>
                </a:solidFill>
              </a:rPr>
              <a:t>Number of Votes</a:t>
            </a:r>
          </a:p>
        </p:txBody>
      </p:sp>
    </p:spTree>
    <p:extLst>
      <p:ext uri="{BB962C8B-B14F-4D97-AF65-F5344CB8AC3E}">
        <p14:creationId xmlns:p14="http://schemas.microsoft.com/office/powerpoint/2010/main" val="29914399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88C91-557C-D64B-A723-A530C9663FDE}"/>
              </a:ext>
            </a:extLst>
          </p:cNvPr>
          <p:cNvSpPr>
            <a:spLocks noGrp="1"/>
          </p:cNvSpPr>
          <p:nvPr>
            <p:ph type="title"/>
          </p:nvPr>
        </p:nvSpPr>
        <p:spPr/>
        <p:txBody>
          <a:bodyPr/>
          <a:lstStyle/>
          <a:p>
            <a:r>
              <a:rPr lang="en-US" dirty="0"/>
              <a:t>Total Concern vs. Excitement</a:t>
            </a:r>
          </a:p>
        </p:txBody>
      </p:sp>
      <p:sp>
        <p:nvSpPr>
          <p:cNvPr id="4" name="Slide Number Placeholder 3">
            <a:extLst>
              <a:ext uri="{FF2B5EF4-FFF2-40B4-BE49-F238E27FC236}">
                <a16:creationId xmlns:a16="http://schemas.microsoft.com/office/drawing/2014/main" id="{0F6F6476-EC7E-4A4A-B3A3-0C45955597B8}"/>
              </a:ext>
            </a:extLst>
          </p:cNvPr>
          <p:cNvSpPr>
            <a:spLocks noGrp="1"/>
          </p:cNvSpPr>
          <p:nvPr>
            <p:ph type="sldNum" sz="quarter" idx="12"/>
          </p:nvPr>
        </p:nvSpPr>
        <p:spPr/>
        <p:txBody>
          <a:bodyPr/>
          <a:lstStyle/>
          <a:p>
            <a:fld id="{94403FEC-FFF6-7D40-9A7D-8845F2C542DC}" type="slidenum">
              <a:rPr lang="en-US" smtClean="0"/>
              <a:t>25</a:t>
            </a:fld>
            <a:endParaRPr lang="en-US"/>
          </a:p>
        </p:txBody>
      </p:sp>
      <p:graphicFrame>
        <p:nvGraphicFramePr>
          <p:cNvPr id="8" name="Chart 7">
            <a:extLst>
              <a:ext uri="{FF2B5EF4-FFF2-40B4-BE49-F238E27FC236}">
                <a16:creationId xmlns:a16="http://schemas.microsoft.com/office/drawing/2014/main" id="{F139DEAA-9C95-5E42-9470-CAC4F2F70E5A}"/>
              </a:ext>
            </a:extLst>
          </p:cNvPr>
          <p:cNvGraphicFramePr>
            <a:graphicFrameLocks/>
          </p:cNvGraphicFramePr>
          <p:nvPr>
            <p:extLst>
              <p:ext uri="{D42A27DB-BD31-4B8C-83A1-F6EECF244321}">
                <p14:modId xmlns:p14="http://schemas.microsoft.com/office/powerpoint/2010/main" val="1264500515"/>
              </p:ext>
            </p:extLst>
          </p:nvPr>
        </p:nvGraphicFramePr>
        <p:xfrm>
          <a:off x="30388" y="2239264"/>
          <a:ext cx="4728373" cy="34741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18FEA954-BC8A-3D4A-902C-A90DEB2AD0EF}"/>
              </a:ext>
            </a:extLst>
          </p:cNvPr>
          <p:cNvGraphicFramePr>
            <a:graphicFrameLocks/>
          </p:cNvGraphicFramePr>
          <p:nvPr>
            <p:extLst>
              <p:ext uri="{D42A27DB-BD31-4B8C-83A1-F6EECF244321}">
                <p14:modId xmlns:p14="http://schemas.microsoft.com/office/powerpoint/2010/main" val="1762611960"/>
              </p:ext>
            </p:extLst>
          </p:nvPr>
        </p:nvGraphicFramePr>
        <p:xfrm>
          <a:off x="3614908" y="2239264"/>
          <a:ext cx="5050972" cy="3562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FA00AA1-F074-AC4E-A131-B934864CB3BF}"/>
              </a:ext>
            </a:extLst>
          </p:cNvPr>
          <p:cNvGraphicFramePr>
            <a:graphicFrameLocks/>
          </p:cNvGraphicFramePr>
          <p:nvPr>
            <p:extLst>
              <p:ext uri="{D42A27DB-BD31-4B8C-83A1-F6EECF244321}">
                <p14:modId xmlns:p14="http://schemas.microsoft.com/office/powerpoint/2010/main" val="2873588468"/>
              </p:ext>
            </p:extLst>
          </p:nvPr>
        </p:nvGraphicFramePr>
        <p:xfrm>
          <a:off x="7331528" y="2239264"/>
          <a:ext cx="5050972" cy="3562350"/>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D24737D9-CAF3-F74E-B6DE-130B5C1B4A2F}"/>
              </a:ext>
            </a:extLst>
          </p:cNvPr>
          <p:cNvSpPr/>
          <p:nvPr/>
        </p:nvSpPr>
        <p:spPr>
          <a:xfrm>
            <a:off x="4114800" y="2239265"/>
            <a:ext cx="3905249" cy="3704336"/>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FCA7859-57A8-3148-9831-FE2DA79CDD40}"/>
              </a:ext>
            </a:extLst>
          </p:cNvPr>
          <p:cNvSpPr txBox="1"/>
          <p:nvPr/>
        </p:nvSpPr>
        <p:spPr>
          <a:xfrm>
            <a:off x="304800" y="6188509"/>
            <a:ext cx="5486400" cy="461665"/>
          </a:xfrm>
          <a:prstGeom prst="rect">
            <a:avLst/>
          </a:prstGeom>
          <a:noFill/>
        </p:spPr>
        <p:txBody>
          <a:bodyPr wrap="square" rtlCol="0">
            <a:spAutoFit/>
          </a:bodyPr>
          <a:lstStyle/>
          <a:p>
            <a:r>
              <a:rPr lang="en-US" sz="2400" i="1" dirty="0">
                <a:solidFill>
                  <a:schemeClr val="accent5"/>
                </a:solidFill>
              </a:rPr>
              <a:t>How does this resonate with you?</a:t>
            </a:r>
          </a:p>
        </p:txBody>
      </p:sp>
      <p:grpSp>
        <p:nvGrpSpPr>
          <p:cNvPr id="13" name="Group 12">
            <a:extLst>
              <a:ext uri="{FF2B5EF4-FFF2-40B4-BE49-F238E27FC236}">
                <a16:creationId xmlns:a16="http://schemas.microsoft.com/office/drawing/2014/main" id="{E7C4F399-8F01-0C43-BCA4-5273BD0AC3C2}"/>
              </a:ext>
            </a:extLst>
          </p:cNvPr>
          <p:cNvGrpSpPr/>
          <p:nvPr/>
        </p:nvGrpSpPr>
        <p:grpSpPr>
          <a:xfrm>
            <a:off x="10054335" y="-7065"/>
            <a:ext cx="2137665" cy="727880"/>
            <a:chOff x="10054335" y="-7065"/>
            <a:chExt cx="2137665" cy="727880"/>
          </a:xfrm>
          <a:solidFill>
            <a:srgbClr val="A4D3B5"/>
          </a:solidFill>
        </p:grpSpPr>
        <p:sp>
          <p:nvSpPr>
            <p:cNvPr id="14" name="Rectangle 13">
              <a:extLst>
                <a:ext uri="{FF2B5EF4-FFF2-40B4-BE49-F238E27FC236}">
                  <a16:creationId xmlns:a16="http://schemas.microsoft.com/office/drawing/2014/main" id="{C24E20EC-BAF1-6643-836E-8C689F388D2C}"/>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5" name="Picture 2" descr="Chevron arrows">
              <a:extLst>
                <a:ext uri="{FF2B5EF4-FFF2-40B4-BE49-F238E27FC236}">
                  <a16:creationId xmlns:a16="http://schemas.microsoft.com/office/drawing/2014/main" id="{85C3EE5F-D48C-4840-A67D-0F781D25D71D}"/>
                </a:ext>
              </a:extLst>
            </p:cNvPr>
            <p:cNvPicPr>
              <a:picLocks noChangeAspect="1" noChangeArrowheads="1"/>
            </p:cNvPicPr>
            <p:nvPr/>
          </p:nvPicPr>
          <p:blipFill>
            <a:blip r:embed="rId5">
              <a:extLst>
                <a:ext uri="{96DAC541-7B7A-43D3-8B79-37D633B846F1}">
                  <asvg:svgBlip xmlns="" xmlns:asvg="http://schemas.microsoft.com/office/drawing/2016/SVG/main" r:embed="rId6"/>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19861605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P spid="11" grpId="1"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0013-C23C-864C-A928-F30672B1AA39}"/>
              </a:ext>
            </a:extLst>
          </p:cNvPr>
          <p:cNvSpPr>
            <a:spLocks noGrp="1"/>
          </p:cNvSpPr>
          <p:nvPr>
            <p:ph type="title"/>
          </p:nvPr>
        </p:nvSpPr>
        <p:spPr/>
        <p:txBody>
          <a:bodyPr/>
          <a:lstStyle/>
          <a:p>
            <a:r>
              <a:rPr lang="en-US" dirty="0"/>
              <a:t>Level of Interest in Public Health Roles</a:t>
            </a:r>
          </a:p>
        </p:txBody>
      </p:sp>
      <p:sp>
        <p:nvSpPr>
          <p:cNvPr id="3" name="Slide Number Placeholder 2">
            <a:extLst>
              <a:ext uri="{FF2B5EF4-FFF2-40B4-BE49-F238E27FC236}">
                <a16:creationId xmlns:a16="http://schemas.microsoft.com/office/drawing/2014/main" id="{5E495291-61E1-C247-9F72-2E09DCD49AD6}"/>
              </a:ext>
            </a:extLst>
          </p:cNvPr>
          <p:cNvSpPr>
            <a:spLocks noGrp="1"/>
          </p:cNvSpPr>
          <p:nvPr>
            <p:ph type="sldNum" sz="quarter" idx="12"/>
          </p:nvPr>
        </p:nvSpPr>
        <p:spPr/>
        <p:txBody>
          <a:bodyPr/>
          <a:lstStyle/>
          <a:p>
            <a:fld id="{94403FEC-FFF6-7D40-9A7D-8845F2C542DC}" type="slidenum">
              <a:rPr lang="en-US" smtClean="0"/>
              <a:t>26</a:t>
            </a:fld>
            <a:endParaRPr lang="en-US"/>
          </a:p>
        </p:txBody>
      </p:sp>
      <p:graphicFrame>
        <p:nvGraphicFramePr>
          <p:cNvPr id="4" name="Chart 3">
            <a:extLst>
              <a:ext uri="{FF2B5EF4-FFF2-40B4-BE49-F238E27FC236}">
                <a16:creationId xmlns:a16="http://schemas.microsoft.com/office/drawing/2014/main" id="{9E5EBB0C-40C1-2940-8459-390836EDFA13}"/>
              </a:ext>
            </a:extLst>
          </p:cNvPr>
          <p:cNvGraphicFramePr>
            <a:graphicFrameLocks/>
          </p:cNvGraphicFramePr>
          <p:nvPr>
            <p:extLst>
              <p:ext uri="{D42A27DB-BD31-4B8C-83A1-F6EECF244321}">
                <p14:modId xmlns:p14="http://schemas.microsoft.com/office/powerpoint/2010/main" val="930802853"/>
              </p:ext>
            </p:extLst>
          </p:nvPr>
        </p:nvGraphicFramePr>
        <p:xfrm>
          <a:off x="482600" y="2019300"/>
          <a:ext cx="11226800" cy="47021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A984AAE-D3BA-7344-8647-0EB59C51E5AD}"/>
              </a:ext>
            </a:extLst>
          </p:cNvPr>
          <p:cNvSpPr txBox="1"/>
          <p:nvPr/>
        </p:nvSpPr>
        <p:spPr>
          <a:xfrm rot="16200000">
            <a:off x="-549896" y="5660602"/>
            <a:ext cx="1661569" cy="307777"/>
          </a:xfrm>
          <a:prstGeom prst="rect">
            <a:avLst/>
          </a:prstGeom>
          <a:noFill/>
          <a:ln>
            <a:noFill/>
          </a:ln>
        </p:spPr>
        <p:txBody>
          <a:bodyPr wrap="square" rtlCol="0">
            <a:spAutoFit/>
          </a:bodyPr>
          <a:lstStyle/>
          <a:p>
            <a:r>
              <a:rPr lang="en-US" dirty="0">
                <a:solidFill>
                  <a:schemeClr val="bg1">
                    <a:lumMod val="50000"/>
                  </a:schemeClr>
                </a:solidFill>
              </a:rPr>
              <a:t>Strongly Disagree</a:t>
            </a:r>
          </a:p>
        </p:txBody>
      </p:sp>
      <p:sp>
        <p:nvSpPr>
          <p:cNvPr id="6" name="TextBox 5">
            <a:extLst>
              <a:ext uri="{FF2B5EF4-FFF2-40B4-BE49-F238E27FC236}">
                <a16:creationId xmlns:a16="http://schemas.microsoft.com/office/drawing/2014/main" id="{ADAD79B2-DB39-9140-BC4C-6FC6CD24C1EF}"/>
              </a:ext>
            </a:extLst>
          </p:cNvPr>
          <p:cNvSpPr txBox="1"/>
          <p:nvPr/>
        </p:nvSpPr>
        <p:spPr>
          <a:xfrm rot="16200000">
            <a:off x="-549897" y="2524767"/>
            <a:ext cx="1661569" cy="307777"/>
          </a:xfrm>
          <a:prstGeom prst="rect">
            <a:avLst/>
          </a:prstGeom>
          <a:noFill/>
          <a:ln>
            <a:noFill/>
          </a:ln>
        </p:spPr>
        <p:txBody>
          <a:bodyPr wrap="square" rtlCol="0">
            <a:spAutoFit/>
          </a:bodyPr>
          <a:lstStyle/>
          <a:p>
            <a:pPr algn="r"/>
            <a:r>
              <a:rPr lang="en-US" dirty="0">
                <a:solidFill>
                  <a:schemeClr val="bg1">
                    <a:lumMod val="50000"/>
                  </a:schemeClr>
                </a:solidFill>
              </a:rPr>
              <a:t>Strongly Agree</a:t>
            </a:r>
          </a:p>
        </p:txBody>
      </p:sp>
      <p:cxnSp>
        <p:nvCxnSpPr>
          <p:cNvPr id="8" name="Straight Arrow Connector 7">
            <a:extLst>
              <a:ext uri="{FF2B5EF4-FFF2-40B4-BE49-F238E27FC236}">
                <a16:creationId xmlns:a16="http://schemas.microsoft.com/office/drawing/2014/main" id="{C5E8EE54-1516-FA4F-85CE-8B41EC063DE6}"/>
              </a:ext>
            </a:extLst>
          </p:cNvPr>
          <p:cNvCxnSpPr>
            <a:cxnSpLocks/>
          </p:cNvCxnSpPr>
          <p:nvPr/>
        </p:nvCxnSpPr>
        <p:spPr>
          <a:xfrm>
            <a:off x="280887" y="3257550"/>
            <a:ext cx="1" cy="1726156"/>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485D03B-4AEA-274D-964A-6B56210673AA}"/>
              </a:ext>
            </a:extLst>
          </p:cNvPr>
          <p:cNvGrpSpPr/>
          <p:nvPr/>
        </p:nvGrpSpPr>
        <p:grpSpPr>
          <a:xfrm>
            <a:off x="10054335" y="-7065"/>
            <a:ext cx="2137665" cy="727880"/>
            <a:chOff x="10054335" y="-7065"/>
            <a:chExt cx="2137665" cy="727880"/>
          </a:xfrm>
          <a:solidFill>
            <a:srgbClr val="A4D3B5"/>
          </a:solidFill>
        </p:grpSpPr>
        <p:sp>
          <p:nvSpPr>
            <p:cNvPr id="10" name="Rectangle 9">
              <a:extLst>
                <a:ext uri="{FF2B5EF4-FFF2-40B4-BE49-F238E27FC236}">
                  <a16:creationId xmlns:a16="http://schemas.microsoft.com/office/drawing/2014/main" id="{BDA3615F-3E79-984C-931B-9EE79B68945A}"/>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1" name="Picture 2" descr="Chevron arrows">
              <a:extLst>
                <a:ext uri="{FF2B5EF4-FFF2-40B4-BE49-F238E27FC236}">
                  <a16:creationId xmlns:a16="http://schemas.microsoft.com/office/drawing/2014/main" id="{556E8CAD-9307-584E-8EC5-9B899FE78BAA}"/>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642465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1F95-28AD-CB41-B60B-7E892ECF1F6D}"/>
              </a:ext>
            </a:extLst>
          </p:cNvPr>
          <p:cNvSpPr>
            <a:spLocks noGrp="1"/>
          </p:cNvSpPr>
          <p:nvPr>
            <p:ph type="title"/>
          </p:nvPr>
        </p:nvSpPr>
        <p:spPr/>
        <p:txBody>
          <a:bodyPr>
            <a:normAutofit/>
          </a:bodyPr>
          <a:lstStyle/>
          <a:p>
            <a:r>
              <a:rPr lang="en-US" dirty="0"/>
              <a:t>Interest in Active Private Health Roles</a:t>
            </a:r>
          </a:p>
        </p:txBody>
      </p:sp>
      <p:sp>
        <p:nvSpPr>
          <p:cNvPr id="3" name="Slide Number Placeholder 2">
            <a:extLst>
              <a:ext uri="{FF2B5EF4-FFF2-40B4-BE49-F238E27FC236}">
                <a16:creationId xmlns:a16="http://schemas.microsoft.com/office/drawing/2014/main" id="{ADBDC37B-DA1F-1548-A0CD-7F5AC03D71CE}"/>
              </a:ext>
            </a:extLst>
          </p:cNvPr>
          <p:cNvSpPr>
            <a:spLocks noGrp="1"/>
          </p:cNvSpPr>
          <p:nvPr>
            <p:ph type="sldNum" sz="quarter" idx="12"/>
          </p:nvPr>
        </p:nvSpPr>
        <p:spPr/>
        <p:txBody>
          <a:bodyPr/>
          <a:lstStyle/>
          <a:p>
            <a:fld id="{94403FEC-FFF6-7D40-9A7D-8845F2C542DC}" type="slidenum">
              <a:rPr lang="en-US" smtClean="0"/>
              <a:t>27</a:t>
            </a:fld>
            <a:endParaRPr lang="en-US"/>
          </a:p>
        </p:txBody>
      </p:sp>
      <p:graphicFrame>
        <p:nvGraphicFramePr>
          <p:cNvPr id="5" name="Chart 4">
            <a:extLst>
              <a:ext uri="{FF2B5EF4-FFF2-40B4-BE49-F238E27FC236}">
                <a16:creationId xmlns:a16="http://schemas.microsoft.com/office/drawing/2014/main" id="{63419E3C-8F13-A147-B3C4-E2BC082F674A}"/>
              </a:ext>
            </a:extLst>
          </p:cNvPr>
          <p:cNvGraphicFramePr>
            <a:graphicFrameLocks/>
          </p:cNvGraphicFramePr>
          <p:nvPr>
            <p:extLst>
              <p:ext uri="{D42A27DB-BD31-4B8C-83A1-F6EECF244321}">
                <p14:modId xmlns:p14="http://schemas.microsoft.com/office/powerpoint/2010/main" val="966332795"/>
              </p:ext>
            </p:extLst>
          </p:nvPr>
        </p:nvGraphicFramePr>
        <p:xfrm>
          <a:off x="1181100" y="1814860"/>
          <a:ext cx="10201728" cy="487133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F9BFAF2-C18E-3A44-89AB-51FDF11566F9}"/>
              </a:ext>
            </a:extLst>
          </p:cNvPr>
          <p:cNvSpPr txBox="1"/>
          <p:nvPr/>
        </p:nvSpPr>
        <p:spPr>
          <a:xfrm rot="16200000">
            <a:off x="-849069" y="3766269"/>
            <a:ext cx="3852862" cy="307777"/>
          </a:xfrm>
          <a:prstGeom prst="rect">
            <a:avLst/>
          </a:prstGeom>
          <a:noFill/>
          <a:ln>
            <a:noFill/>
          </a:ln>
        </p:spPr>
        <p:txBody>
          <a:bodyPr wrap="square" rtlCol="0">
            <a:spAutoFit/>
          </a:bodyPr>
          <a:lstStyle/>
          <a:p>
            <a:pPr algn="ctr"/>
            <a:r>
              <a:rPr lang="en-US" dirty="0">
                <a:solidFill>
                  <a:schemeClr val="bg1">
                    <a:lumMod val="50000"/>
                  </a:schemeClr>
                </a:solidFill>
              </a:rPr>
              <a:t>Strongly Agree = 2 points, Agree = 1 point</a:t>
            </a:r>
          </a:p>
        </p:txBody>
      </p:sp>
      <p:grpSp>
        <p:nvGrpSpPr>
          <p:cNvPr id="7" name="Group 6">
            <a:extLst>
              <a:ext uri="{FF2B5EF4-FFF2-40B4-BE49-F238E27FC236}">
                <a16:creationId xmlns:a16="http://schemas.microsoft.com/office/drawing/2014/main" id="{993EEFE1-6B75-1142-9F6A-CDC3A886EECA}"/>
              </a:ext>
            </a:extLst>
          </p:cNvPr>
          <p:cNvGrpSpPr/>
          <p:nvPr/>
        </p:nvGrpSpPr>
        <p:grpSpPr>
          <a:xfrm>
            <a:off x="10054335" y="-7065"/>
            <a:ext cx="2137665" cy="727880"/>
            <a:chOff x="10054335" y="-7065"/>
            <a:chExt cx="2137665" cy="727880"/>
          </a:xfrm>
          <a:solidFill>
            <a:srgbClr val="A4D3B5"/>
          </a:solidFill>
        </p:grpSpPr>
        <p:sp>
          <p:nvSpPr>
            <p:cNvPr id="8" name="Rectangle 7">
              <a:extLst>
                <a:ext uri="{FF2B5EF4-FFF2-40B4-BE49-F238E27FC236}">
                  <a16:creationId xmlns:a16="http://schemas.microsoft.com/office/drawing/2014/main" id="{7C3BB2CC-2123-424B-BC67-2438D0DE8DAA}"/>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9" name="Picture 2" descr="Chevron arrows">
              <a:extLst>
                <a:ext uri="{FF2B5EF4-FFF2-40B4-BE49-F238E27FC236}">
                  <a16:creationId xmlns:a16="http://schemas.microsoft.com/office/drawing/2014/main" id="{85B3276A-13CF-9F46-9894-DC7C59786546}"/>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982439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F10B0C3-DEDD-A145-9BBE-A57AC91E31E4}"/>
              </a:ext>
            </a:extLst>
          </p:cNvPr>
          <p:cNvGraphicFramePr>
            <a:graphicFrameLocks/>
          </p:cNvGraphicFramePr>
          <p:nvPr>
            <p:extLst>
              <p:ext uri="{D42A27DB-BD31-4B8C-83A1-F6EECF244321}">
                <p14:modId xmlns:p14="http://schemas.microsoft.com/office/powerpoint/2010/main" val="3263385283"/>
              </p:ext>
            </p:extLst>
          </p:nvPr>
        </p:nvGraphicFramePr>
        <p:xfrm>
          <a:off x="1136649" y="1621536"/>
          <a:ext cx="10524921" cy="509993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86EF119-9C18-7449-BBA1-0ADD21E8A3BB}"/>
              </a:ext>
            </a:extLst>
          </p:cNvPr>
          <p:cNvSpPr>
            <a:spLocks noGrp="1"/>
          </p:cNvSpPr>
          <p:nvPr>
            <p:ph type="title"/>
          </p:nvPr>
        </p:nvSpPr>
        <p:spPr/>
        <p:txBody>
          <a:bodyPr/>
          <a:lstStyle/>
          <a:p>
            <a:r>
              <a:rPr lang="en-US" dirty="0"/>
              <a:t>Interest in Leadership &amp; Governance</a:t>
            </a:r>
          </a:p>
        </p:txBody>
      </p:sp>
      <p:sp>
        <p:nvSpPr>
          <p:cNvPr id="3" name="Slide Number Placeholder 2">
            <a:extLst>
              <a:ext uri="{FF2B5EF4-FFF2-40B4-BE49-F238E27FC236}">
                <a16:creationId xmlns:a16="http://schemas.microsoft.com/office/drawing/2014/main" id="{6E2729CA-F474-5049-BE2E-D08B609CFD46}"/>
              </a:ext>
            </a:extLst>
          </p:cNvPr>
          <p:cNvSpPr>
            <a:spLocks noGrp="1"/>
          </p:cNvSpPr>
          <p:nvPr>
            <p:ph type="sldNum" sz="quarter" idx="12"/>
          </p:nvPr>
        </p:nvSpPr>
        <p:spPr/>
        <p:txBody>
          <a:bodyPr/>
          <a:lstStyle/>
          <a:p>
            <a:fld id="{94403FEC-FFF6-7D40-9A7D-8845F2C542DC}" type="slidenum">
              <a:rPr lang="en-US" smtClean="0"/>
              <a:t>28</a:t>
            </a:fld>
            <a:endParaRPr lang="en-US"/>
          </a:p>
        </p:txBody>
      </p:sp>
      <p:sp>
        <p:nvSpPr>
          <p:cNvPr id="5" name="TextBox 4">
            <a:extLst>
              <a:ext uri="{FF2B5EF4-FFF2-40B4-BE49-F238E27FC236}">
                <a16:creationId xmlns:a16="http://schemas.microsoft.com/office/drawing/2014/main" id="{25CA5183-0D0F-9349-877E-73E9159DC23E}"/>
              </a:ext>
            </a:extLst>
          </p:cNvPr>
          <p:cNvSpPr txBox="1"/>
          <p:nvPr/>
        </p:nvSpPr>
        <p:spPr>
          <a:xfrm rot="16200000">
            <a:off x="-146473" y="2585071"/>
            <a:ext cx="1661569" cy="307777"/>
          </a:xfrm>
          <a:prstGeom prst="rect">
            <a:avLst/>
          </a:prstGeom>
          <a:noFill/>
          <a:ln>
            <a:noFill/>
          </a:ln>
        </p:spPr>
        <p:txBody>
          <a:bodyPr wrap="square" rtlCol="0">
            <a:spAutoFit/>
          </a:bodyPr>
          <a:lstStyle/>
          <a:p>
            <a:pPr algn="r"/>
            <a:r>
              <a:rPr lang="en-US" dirty="0">
                <a:solidFill>
                  <a:schemeClr val="bg1">
                    <a:lumMod val="50000"/>
                  </a:schemeClr>
                </a:solidFill>
              </a:rPr>
              <a:t>Strongly Agree</a:t>
            </a:r>
          </a:p>
        </p:txBody>
      </p:sp>
      <p:cxnSp>
        <p:nvCxnSpPr>
          <p:cNvPr id="6" name="Straight Arrow Connector 5">
            <a:extLst>
              <a:ext uri="{FF2B5EF4-FFF2-40B4-BE49-F238E27FC236}">
                <a16:creationId xmlns:a16="http://schemas.microsoft.com/office/drawing/2014/main" id="{98E30D15-865C-6645-81B8-9595874B49B7}"/>
              </a:ext>
            </a:extLst>
          </p:cNvPr>
          <p:cNvCxnSpPr>
            <a:cxnSpLocks/>
          </p:cNvCxnSpPr>
          <p:nvPr/>
        </p:nvCxnSpPr>
        <p:spPr>
          <a:xfrm>
            <a:off x="684311" y="3317854"/>
            <a:ext cx="0" cy="1482746"/>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25EA264-44C4-DD41-A029-A702C932A5B3}"/>
              </a:ext>
            </a:extLst>
          </p:cNvPr>
          <p:cNvSpPr txBox="1"/>
          <p:nvPr/>
        </p:nvSpPr>
        <p:spPr>
          <a:xfrm rot="16200000">
            <a:off x="222449" y="5275341"/>
            <a:ext cx="914400" cy="307777"/>
          </a:xfrm>
          <a:prstGeom prst="rect">
            <a:avLst/>
          </a:prstGeom>
          <a:noFill/>
          <a:ln>
            <a:noFill/>
          </a:ln>
        </p:spPr>
        <p:txBody>
          <a:bodyPr wrap="square" rtlCol="0">
            <a:spAutoFit/>
          </a:bodyPr>
          <a:lstStyle/>
          <a:p>
            <a:pPr algn="r"/>
            <a:r>
              <a:rPr lang="en-US" dirty="0">
                <a:solidFill>
                  <a:schemeClr val="bg1">
                    <a:lumMod val="50000"/>
                  </a:schemeClr>
                </a:solidFill>
              </a:rPr>
              <a:t>Agree</a:t>
            </a:r>
          </a:p>
        </p:txBody>
      </p:sp>
      <p:sp>
        <p:nvSpPr>
          <p:cNvPr id="10" name="Rectangle 9">
            <a:extLst>
              <a:ext uri="{FF2B5EF4-FFF2-40B4-BE49-F238E27FC236}">
                <a16:creationId xmlns:a16="http://schemas.microsoft.com/office/drawing/2014/main" id="{E05E8B0A-66A0-5340-9966-6EC5E069B409}"/>
              </a:ext>
            </a:extLst>
          </p:cNvPr>
          <p:cNvSpPr/>
          <p:nvPr/>
        </p:nvSpPr>
        <p:spPr>
          <a:xfrm>
            <a:off x="4308477" y="1630003"/>
            <a:ext cx="1398056" cy="450894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C51871-B3A1-2940-9A93-7EA7B0D6EDD4}"/>
              </a:ext>
            </a:extLst>
          </p:cNvPr>
          <p:cNvSpPr/>
          <p:nvPr/>
        </p:nvSpPr>
        <p:spPr>
          <a:xfrm>
            <a:off x="7212545" y="1621536"/>
            <a:ext cx="1398055" cy="4517412"/>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87BA7D0-EC5A-1D40-A86D-0B20E990AB4D}"/>
              </a:ext>
            </a:extLst>
          </p:cNvPr>
          <p:cNvGrpSpPr/>
          <p:nvPr/>
        </p:nvGrpSpPr>
        <p:grpSpPr>
          <a:xfrm>
            <a:off x="10054335" y="-7065"/>
            <a:ext cx="2137665" cy="727880"/>
            <a:chOff x="10054335" y="-7065"/>
            <a:chExt cx="2137665" cy="727880"/>
          </a:xfrm>
          <a:solidFill>
            <a:srgbClr val="A4D3B5"/>
          </a:solidFill>
        </p:grpSpPr>
        <p:sp>
          <p:nvSpPr>
            <p:cNvPr id="13" name="Rectangle 12">
              <a:extLst>
                <a:ext uri="{FF2B5EF4-FFF2-40B4-BE49-F238E27FC236}">
                  <a16:creationId xmlns:a16="http://schemas.microsoft.com/office/drawing/2014/main" id="{94C1033C-561C-C147-B7F0-D8EFB14D920C}"/>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4" name="Picture 2" descr="Chevron arrows">
              <a:extLst>
                <a:ext uri="{FF2B5EF4-FFF2-40B4-BE49-F238E27FC236}">
                  <a16:creationId xmlns:a16="http://schemas.microsoft.com/office/drawing/2014/main" id="{92ADDF2E-09EE-FE4C-9562-122DDE28BBFC}"/>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22175099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F7B683-2177-5C45-A642-9736D3E8D8A8}"/>
              </a:ext>
            </a:extLst>
          </p:cNvPr>
          <p:cNvSpPr>
            <a:spLocks noGrp="1"/>
          </p:cNvSpPr>
          <p:nvPr>
            <p:ph type="title"/>
          </p:nvPr>
        </p:nvSpPr>
        <p:spPr/>
        <p:txBody>
          <a:bodyPr/>
          <a:lstStyle/>
          <a:p>
            <a:r>
              <a:rPr lang="en-US" dirty="0"/>
              <a:t>Moving Toward a Decision</a:t>
            </a:r>
          </a:p>
        </p:txBody>
      </p:sp>
      <p:sp>
        <p:nvSpPr>
          <p:cNvPr id="9" name="Content Placeholder 8">
            <a:extLst>
              <a:ext uri="{FF2B5EF4-FFF2-40B4-BE49-F238E27FC236}">
                <a16:creationId xmlns:a16="http://schemas.microsoft.com/office/drawing/2014/main" id="{FDE70815-A388-974D-915F-2427807F4763}"/>
              </a:ext>
            </a:extLst>
          </p:cNvPr>
          <p:cNvSpPr>
            <a:spLocks noGrp="1"/>
          </p:cNvSpPr>
          <p:nvPr>
            <p:ph idx="1"/>
          </p:nvPr>
        </p:nvSpPr>
        <p:spPr>
          <a:xfrm>
            <a:off x="867228" y="2005781"/>
            <a:ext cx="10515600" cy="4431983"/>
          </a:xfrm>
        </p:spPr>
        <p:txBody>
          <a:bodyPr>
            <a:spAutoFit/>
          </a:bodyPr>
          <a:lstStyle/>
          <a:p>
            <a:pPr marL="0" indent="0">
              <a:buNone/>
            </a:pPr>
            <a:r>
              <a:rPr lang="en-US" b="1" dirty="0">
                <a:solidFill>
                  <a:schemeClr val="accent3"/>
                </a:solidFill>
              </a:rPr>
              <a:t>What has been decided?</a:t>
            </a:r>
            <a:r>
              <a:rPr lang="en-US" dirty="0"/>
              <a:t/>
            </a:r>
            <a:br>
              <a:rPr lang="en-US" dirty="0"/>
            </a:br>
            <a:endParaRPr lang="en-US" dirty="0"/>
          </a:p>
          <a:p>
            <a:r>
              <a:rPr lang="en-US" dirty="0"/>
              <a:t>Up until today, we have 3 active options:</a:t>
            </a:r>
            <a:br>
              <a:rPr lang="en-US" dirty="0"/>
            </a:br>
            <a:r>
              <a:rPr lang="en-US" dirty="0"/>
              <a:t>#1 Independent Entity</a:t>
            </a:r>
            <a:br>
              <a:rPr lang="en-US" dirty="0"/>
            </a:br>
            <a:r>
              <a:rPr lang="en-US" dirty="0"/>
              <a:t>#2 Partnership to Handover</a:t>
            </a:r>
            <a:br>
              <a:rPr lang="en-US" dirty="0"/>
            </a:br>
            <a:r>
              <a:rPr lang="en-US" dirty="0"/>
              <a:t>#3 Unsupported Release</a:t>
            </a:r>
          </a:p>
          <a:p>
            <a:r>
              <a:rPr lang="en-US" dirty="0"/>
              <a:t>Based on the survey results, we have decided to focus these next two days on the terms and requirements that our community needs to </a:t>
            </a:r>
            <a:r>
              <a:rPr lang="en-US" u="sng" dirty="0"/>
              <a:t>make #2 work.</a:t>
            </a:r>
            <a:endParaRPr lang="en-US" dirty="0"/>
          </a:p>
          <a:p>
            <a:r>
              <a:rPr lang="en-US" dirty="0"/>
              <a:t>We will also engage with two potential partners to understand their terms and requirements.   </a:t>
            </a:r>
          </a:p>
          <a:p>
            <a:pPr marL="0" indent="0">
              <a:buNone/>
            </a:pPr>
            <a:endParaRPr lang="en-US" b="1" dirty="0">
              <a:solidFill>
                <a:schemeClr val="accent3"/>
              </a:solidFill>
            </a:endParaRPr>
          </a:p>
          <a:p>
            <a:pPr marL="0" indent="0">
              <a:buNone/>
            </a:pPr>
            <a:r>
              <a:rPr lang="en-US" b="1" dirty="0">
                <a:solidFill>
                  <a:schemeClr val="accent3"/>
                </a:solidFill>
              </a:rPr>
              <a:t>Funding</a:t>
            </a:r>
          </a:p>
          <a:p>
            <a:r>
              <a:rPr lang="en-US" dirty="0"/>
              <a:t>Donor support - tentatively Gates Foundation - is needed for a transition to either #1 or #2. By the end of these two days, we hope to have an outline of what support is needed over the next 12-24 months to support this transition. </a:t>
            </a:r>
          </a:p>
        </p:txBody>
      </p:sp>
      <p:sp>
        <p:nvSpPr>
          <p:cNvPr id="3" name="Slide Number Placeholder 2">
            <a:extLst>
              <a:ext uri="{FF2B5EF4-FFF2-40B4-BE49-F238E27FC236}">
                <a16:creationId xmlns:a16="http://schemas.microsoft.com/office/drawing/2014/main" id="{7D270D77-79AD-7449-BE74-DC18D517D5C0}"/>
              </a:ext>
            </a:extLst>
          </p:cNvPr>
          <p:cNvSpPr>
            <a:spLocks noGrp="1"/>
          </p:cNvSpPr>
          <p:nvPr>
            <p:ph type="sldNum" sz="quarter" idx="12"/>
          </p:nvPr>
        </p:nvSpPr>
        <p:spPr/>
        <p:txBody>
          <a:bodyPr/>
          <a:lstStyle/>
          <a:p>
            <a:fld id="{94403FEC-FFF6-7D40-9A7D-8845F2C542DC}" type="slidenum">
              <a:rPr lang="en-US" smtClean="0"/>
              <a:t>29</a:t>
            </a:fld>
            <a:endParaRPr lang="en-US"/>
          </a:p>
        </p:txBody>
      </p:sp>
      <p:grpSp>
        <p:nvGrpSpPr>
          <p:cNvPr id="4" name="Group 3">
            <a:extLst>
              <a:ext uri="{FF2B5EF4-FFF2-40B4-BE49-F238E27FC236}">
                <a16:creationId xmlns:a16="http://schemas.microsoft.com/office/drawing/2014/main" id="{74538D2B-63CC-0A4D-8A72-AB8389934519}"/>
              </a:ext>
            </a:extLst>
          </p:cNvPr>
          <p:cNvGrpSpPr/>
          <p:nvPr/>
        </p:nvGrpSpPr>
        <p:grpSpPr>
          <a:xfrm>
            <a:off x="10054335" y="-7065"/>
            <a:ext cx="2137665" cy="727880"/>
            <a:chOff x="10054335" y="-7065"/>
            <a:chExt cx="2137665" cy="727880"/>
          </a:xfrm>
          <a:solidFill>
            <a:srgbClr val="A4D3B5"/>
          </a:solidFill>
        </p:grpSpPr>
        <p:sp>
          <p:nvSpPr>
            <p:cNvPr id="5" name="Rectangle 4">
              <a:extLst>
                <a:ext uri="{FF2B5EF4-FFF2-40B4-BE49-F238E27FC236}">
                  <a16:creationId xmlns:a16="http://schemas.microsoft.com/office/drawing/2014/main" id="{A026545E-32D5-2744-9E23-3413BB18F950}"/>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6" name="Picture 2" descr="Chevron arrows">
              <a:extLst>
                <a:ext uri="{FF2B5EF4-FFF2-40B4-BE49-F238E27FC236}">
                  <a16:creationId xmlns:a16="http://schemas.microsoft.com/office/drawing/2014/main" id="{5F25C4F1-4E20-2A4A-8C3D-5A8D0A4580B6}"/>
                </a:ext>
              </a:extLst>
            </p:cNvPr>
            <p:cNvPicPr>
              <a:picLocks noChangeAspect="1" noChangeArrowheads="1"/>
            </p:cNvPicPr>
            <p:nvPr/>
          </p:nvPicPr>
          <p:blipFill>
            <a:blip r:embed="rId2">
              <a:extLst>
                <a:ext uri="{96DAC541-7B7A-43D3-8B79-37D633B846F1}">
                  <asvg:svgBlip xmlns="" xmlns:asvg="http://schemas.microsoft.com/office/drawing/2016/SVG/main" r:embed="rId3"/>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18279571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961AB9B-DB8D-544E-BB9A-7A63246F0EF7}"/>
              </a:ext>
            </a:extLst>
          </p:cNvPr>
          <p:cNvPicPr>
            <a:picLocks noChangeAspect="1"/>
          </p:cNvPicPr>
          <p:nvPr/>
        </p:nvPicPr>
        <p:blipFill>
          <a:blip r:embed="rId2"/>
          <a:stretch>
            <a:fillRect/>
          </a:stretch>
        </p:blipFill>
        <p:spPr>
          <a:xfrm>
            <a:off x="6414064" y="785283"/>
            <a:ext cx="4939736" cy="5571067"/>
          </a:xfrm>
          <a:prstGeom prst="rect">
            <a:avLst/>
          </a:prstGeom>
        </p:spPr>
      </p:pic>
      <p:sp>
        <p:nvSpPr>
          <p:cNvPr id="4" name="Slide Number Placeholder 3">
            <a:extLst>
              <a:ext uri="{FF2B5EF4-FFF2-40B4-BE49-F238E27FC236}">
                <a16:creationId xmlns:a16="http://schemas.microsoft.com/office/drawing/2014/main" id="{E37F0EB8-B7EF-8C4D-B05A-E2B0C2DB45BA}"/>
              </a:ext>
            </a:extLst>
          </p:cNvPr>
          <p:cNvSpPr>
            <a:spLocks noGrp="1"/>
          </p:cNvSpPr>
          <p:nvPr>
            <p:ph type="sldNum" sz="quarter" idx="12"/>
          </p:nvPr>
        </p:nvSpPr>
        <p:spPr/>
        <p:txBody>
          <a:bodyPr/>
          <a:lstStyle/>
          <a:p>
            <a:fld id="{94403FEC-FFF6-7D40-9A7D-8845F2C542DC}" type="slidenum">
              <a:rPr lang="en-US" smtClean="0"/>
              <a:t>3</a:t>
            </a:fld>
            <a:endParaRPr lang="en-US"/>
          </a:p>
        </p:txBody>
      </p:sp>
      <p:sp>
        <p:nvSpPr>
          <p:cNvPr id="18" name="Title 1">
            <a:extLst>
              <a:ext uri="{FF2B5EF4-FFF2-40B4-BE49-F238E27FC236}">
                <a16:creationId xmlns:a16="http://schemas.microsoft.com/office/drawing/2014/main" id="{501ABFDA-8129-2141-89F8-E853DF30FF2D}"/>
              </a:ext>
            </a:extLst>
          </p:cNvPr>
          <p:cNvSpPr txBox="1">
            <a:spLocks/>
          </p:cNvSpPr>
          <p:nvPr/>
        </p:nvSpPr>
        <p:spPr>
          <a:xfrm>
            <a:off x="672279" y="4069501"/>
            <a:ext cx="5423721" cy="99319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r"/>
            <a:r>
              <a:rPr lang="en-US" sz="3200" dirty="0">
                <a:solidFill>
                  <a:srgbClr val="23194E"/>
                </a:solidFill>
              </a:rPr>
              <a:t>Emily Bancroft | VillageReach</a:t>
            </a:r>
          </a:p>
        </p:txBody>
      </p:sp>
      <p:sp>
        <p:nvSpPr>
          <p:cNvPr id="19" name="Title 1">
            <a:extLst>
              <a:ext uri="{FF2B5EF4-FFF2-40B4-BE49-F238E27FC236}">
                <a16:creationId xmlns:a16="http://schemas.microsoft.com/office/drawing/2014/main" id="{738276BD-501B-954B-A58D-2F0253DD9596}"/>
              </a:ext>
            </a:extLst>
          </p:cNvPr>
          <p:cNvSpPr txBox="1">
            <a:spLocks/>
          </p:cNvSpPr>
          <p:nvPr/>
        </p:nvSpPr>
        <p:spPr>
          <a:xfrm>
            <a:off x="1156264" y="2015067"/>
            <a:ext cx="4939736" cy="229409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r"/>
            <a:r>
              <a:rPr lang="en-US" sz="4000" b="1" dirty="0">
                <a:solidFill>
                  <a:srgbClr val="23194E"/>
                </a:solidFill>
              </a:rPr>
              <a:t>Filling a Gap</a:t>
            </a:r>
          </a:p>
          <a:p>
            <a:pPr algn="r"/>
            <a:r>
              <a:rPr lang="en-US" sz="4000" dirty="0">
                <a:solidFill>
                  <a:srgbClr val="23194E"/>
                </a:solidFill>
              </a:rPr>
              <a:t>Celebrating the Journey of OpenLMIS</a:t>
            </a:r>
          </a:p>
        </p:txBody>
      </p:sp>
    </p:spTree>
    <p:extLst>
      <p:ext uri="{BB962C8B-B14F-4D97-AF65-F5344CB8AC3E}">
        <p14:creationId xmlns:p14="http://schemas.microsoft.com/office/powerpoint/2010/main" val="3664390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9056-A061-6842-BE14-CA69F8CB735B}"/>
              </a:ext>
            </a:extLst>
          </p:cNvPr>
          <p:cNvSpPr>
            <a:spLocks noGrp="1"/>
          </p:cNvSpPr>
          <p:nvPr>
            <p:ph type="title"/>
          </p:nvPr>
        </p:nvSpPr>
        <p:spPr/>
        <p:txBody>
          <a:bodyPr/>
          <a:lstStyle/>
          <a:p>
            <a:r>
              <a:rPr lang="en-US" dirty="0"/>
              <a:t>What Are the Next Steps:</a:t>
            </a:r>
          </a:p>
        </p:txBody>
      </p:sp>
      <p:sp>
        <p:nvSpPr>
          <p:cNvPr id="3" name="Content Placeholder 2">
            <a:extLst>
              <a:ext uri="{FF2B5EF4-FFF2-40B4-BE49-F238E27FC236}">
                <a16:creationId xmlns:a16="http://schemas.microsoft.com/office/drawing/2014/main" id="{DD085C81-F2AB-E447-8810-EEB6740BF092}"/>
              </a:ext>
            </a:extLst>
          </p:cNvPr>
          <p:cNvSpPr>
            <a:spLocks noGrp="1"/>
          </p:cNvSpPr>
          <p:nvPr>
            <p:ph idx="1"/>
          </p:nvPr>
        </p:nvSpPr>
        <p:spPr>
          <a:xfrm>
            <a:off x="867227" y="2005781"/>
            <a:ext cx="10986105" cy="4970591"/>
          </a:xfrm>
        </p:spPr>
        <p:txBody>
          <a:bodyPr>
            <a:normAutofit/>
          </a:bodyPr>
          <a:lstStyle/>
          <a:p>
            <a:pPr marL="0" indent="0">
              <a:buNone/>
            </a:pPr>
            <a:r>
              <a:rPr lang="en-US" sz="1600" b="1" dirty="0">
                <a:solidFill>
                  <a:schemeClr val="accent3"/>
                </a:solidFill>
              </a:rPr>
              <a:t>1. Community Input on Terms/Future State Criteria</a:t>
            </a:r>
          </a:p>
          <a:p>
            <a:pPr marL="0" indent="0">
              <a:buNone/>
            </a:pPr>
            <a:r>
              <a:rPr lang="en-US" sz="1600" dirty="0"/>
              <a:t>At this community meeting, we will define the requirements and nice-to-haves for Partnership to Handover or Independent Entity.  We will also define what success looks like after 12-18 months. </a:t>
            </a:r>
          </a:p>
          <a:p>
            <a:pPr marL="0" indent="0">
              <a:buNone/>
            </a:pPr>
            <a:endParaRPr lang="en-US" sz="1600" dirty="0"/>
          </a:p>
          <a:p>
            <a:pPr marL="0" indent="0">
              <a:buNone/>
            </a:pPr>
            <a:r>
              <a:rPr lang="en-US" sz="1600" b="1" dirty="0">
                <a:solidFill>
                  <a:schemeClr val="accent3"/>
                </a:solidFill>
              </a:rPr>
              <a:t>2. Negotiation</a:t>
            </a:r>
          </a:p>
          <a:p>
            <a:pPr marL="0" indent="0">
              <a:buNone/>
            </a:pPr>
            <a:r>
              <a:rPr lang="en-US" sz="1600" dirty="0"/>
              <a:t>Those community members who want to be engaged in Option 2 will share these terms with potential partners to understand the partners requirements.  </a:t>
            </a:r>
          </a:p>
          <a:p>
            <a:pPr marL="0" indent="0">
              <a:buNone/>
            </a:pPr>
            <a:endParaRPr lang="en-US" sz="1600" dirty="0"/>
          </a:p>
          <a:p>
            <a:pPr marL="0" indent="0">
              <a:buNone/>
            </a:pPr>
            <a:r>
              <a:rPr lang="en-US" sz="1600" b="1" dirty="0">
                <a:solidFill>
                  <a:schemeClr val="accent3"/>
                </a:solidFill>
              </a:rPr>
              <a:t>3. Concept Note</a:t>
            </a:r>
          </a:p>
          <a:p>
            <a:pPr marL="0" indent="0">
              <a:buNone/>
            </a:pPr>
            <a:r>
              <a:rPr lang="en-US" sz="1600" dirty="0"/>
              <a:t>Assuming enough alignment to proceed, we will draft a concept note outlining the support needed to further test and move towards the Partnership to Handover model. This concept note will be refined after the Community Meeting.  </a:t>
            </a:r>
          </a:p>
          <a:p>
            <a:pPr marL="0" indent="0">
              <a:buNone/>
            </a:pPr>
            <a:r>
              <a:rPr lang="en-US" sz="1600" dirty="0"/>
              <a:t/>
            </a:r>
            <a:br>
              <a:rPr lang="en-US" sz="1600" dirty="0"/>
            </a:br>
            <a:r>
              <a:rPr lang="en-US" sz="1600" b="1" dirty="0">
                <a:solidFill>
                  <a:schemeClr val="accent3"/>
                </a:solidFill>
              </a:rPr>
              <a:t>4. Transition to Future State </a:t>
            </a:r>
          </a:p>
          <a:p>
            <a:pPr marL="0" indent="0">
              <a:buNone/>
            </a:pPr>
            <a:r>
              <a:rPr lang="en-US" sz="1600" dirty="0"/>
              <a:t>We expect a 12- to 24-month period to launch the future state. After March 2020 (when current VR stewardship ends), the Governance Committee may change membership and/or a new board may be formed to support the transition.</a:t>
            </a:r>
            <a:endParaRPr lang="en-US" sz="1600" b="1" dirty="0"/>
          </a:p>
        </p:txBody>
      </p:sp>
      <p:sp>
        <p:nvSpPr>
          <p:cNvPr id="4" name="Slide Number Placeholder 3">
            <a:extLst>
              <a:ext uri="{FF2B5EF4-FFF2-40B4-BE49-F238E27FC236}">
                <a16:creationId xmlns:a16="http://schemas.microsoft.com/office/drawing/2014/main" id="{4DD21480-4638-0E4D-B760-737119B3D4E8}"/>
              </a:ext>
            </a:extLst>
          </p:cNvPr>
          <p:cNvSpPr>
            <a:spLocks noGrp="1"/>
          </p:cNvSpPr>
          <p:nvPr>
            <p:ph type="sldNum" sz="quarter" idx="12"/>
          </p:nvPr>
        </p:nvSpPr>
        <p:spPr/>
        <p:txBody>
          <a:bodyPr/>
          <a:lstStyle/>
          <a:p>
            <a:fld id="{94403FEC-FFF6-7D40-9A7D-8845F2C542DC}" type="slidenum">
              <a:rPr lang="en-US" smtClean="0"/>
              <a:t>30</a:t>
            </a:fld>
            <a:endParaRPr lang="en-US"/>
          </a:p>
        </p:txBody>
      </p:sp>
      <p:grpSp>
        <p:nvGrpSpPr>
          <p:cNvPr id="5" name="Group 4">
            <a:extLst>
              <a:ext uri="{FF2B5EF4-FFF2-40B4-BE49-F238E27FC236}">
                <a16:creationId xmlns:a16="http://schemas.microsoft.com/office/drawing/2014/main" id="{C16A12A8-97D6-0643-8295-BEC7C93142F8}"/>
              </a:ext>
            </a:extLst>
          </p:cNvPr>
          <p:cNvGrpSpPr/>
          <p:nvPr/>
        </p:nvGrpSpPr>
        <p:grpSpPr>
          <a:xfrm>
            <a:off x="10054335" y="-7065"/>
            <a:ext cx="2137665" cy="727880"/>
            <a:chOff x="10054335" y="-7065"/>
            <a:chExt cx="2137665" cy="727880"/>
          </a:xfrm>
          <a:solidFill>
            <a:srgbClr val="A4D3B5"/>
          </a:solidFill>
        </p:grpSpPr>
        <p:sp>
          <p:nvSpPr>
            <p:cNvPr id="6" name="Rectangle 5">
              <a:extLst>
                <a:ext uri="{FF2B5EF4-FFF2-40B4-BE49-F238E27FC236}">
                  <a16:creationId xmlns:a16="http://schemas.microsoft.com/office/drawing/2014/main" id="{40EA29C3-BC43-8748-B4FE-CF3F53DDEBB0}"/>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7" name="Picture 2" descr="Chevron arrows">
              <a:extLst>
                <a:ext uri="{FF2B5EF4-FFF2-40B4-BE49-F238E27FC236}">
                  <a16:creationId xmlns:a16="http://schemas.microsoft.com/office/drawing/2014/main" id="{DD4F80B3-4C88-4544-9908-2F86453F99F5}"/>
                </a:ext>
              </a:extLst>
            </p:cNvPr>
            <p:cNvPicPr>
              <a:picLocks noChangeAspect="1" noChangeArrowheads="1"/>
            </p:cNvPicPr>
            <p:nvPr/>
          </p:nvPicPr>
          <p:blipFill>
            <a:blip r:embed="rId2">
              <a:extLst>
                <a:ext uri="{96DAC541-7B7A-43D3-8B79-37D633B846F1}">
                  <asvg:svgBlip xmlns="" xmlns:asvg="http://schemas.microsoft.com/office/drawing/2016/SVG/main" r:embed="rId3"/>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3786549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3476CB-6B85-9B4C-A9B4-61598160F515}"/>
              </a:ext>
            </a:extLst>
          </p:cNvPr>
          <p:cNvSpPr>
            <a:spLocks noGrp="1"/>
          </p:cNvSpPr>
          <p:nvPr>
            <p:ph type="title"/>
          </p:nvPr>
        </p:nvSpPr>
        <p:spPr>
          <a:xfrm>
            <a:off x="516971" y="2612105"/>
            <a:ext cx="4194428" cy="1256411"/>
          </a:xfrm>
        </p:spPr>
        <p:txBody>
          <a:bodyPr>
            <a:noAutofit/>
          </a:bodyPr>
          <a:lstStyle/>
          <a:p>
            <a:pPr algn="r"/>
            <a:r>
              <a:rPr lang="en-US" sz="5400" dirty="0"/>
              <a:t>Reactions &amp; Discussion</a:t>
            </a:r>
          </a:p>
        </p:txBody>
      </p:sp>
      <p:sp>
        <p:nvSpPr>
          <p:cNvPr id="2" name="Slide Number Placeholder 1">
            <a:extLst>
              <a:ext uri="{FF2B5EF4-FFF2-40B4-BE49-F238E27FC236}">
                <a16:creationId xmlns:a16="http://schemas.microsoft.com/office/drawing/2014/main" id="{D857F417-B062-B343-9960-BA0092EB864C}"/>
              </a:ext>
            </a:extLst>
          </p:cNvPr>
          <p:cNvSpPr>
            <a:spLocks noGrp="1"/>
          </p:cNvSpPr>
          <p:nvPr>
            <p:ph type="sldNum" sz="quarter" idx="12"/>
          </p:nvPr>
        </p:nvSpPr>
        <p:spPr/>
        <p:txBody>
          <a:bodyPr/>
          <a:lstStyle/>
          <a:p>
            <a:fld id="{94403FEC-FFF6-7D40-9A7D-8845F2C542DC}" type="slidenum">
              <a:rPr lang="en-US" smtClean="0"/>
              <a:t>31</a:t>
            </a:fld>
            <a:endParaRPr lang="en-US"/>
          </a:p>
        </p:txBody>
      </p:sp>
      <p:grpSp>
        <p:nvGrpSpPr>
          <p:cNvPr id="4" name="Group 3">
            <a:extLst>
              <a:ext uri="{FF2B5EF4-FFF2-40B4-BE49-F238E27FC236}">
                <a16:creationId xmlns:a16="http://schemas.microsoft.com/office/drawing/2014/main" id="{A246CA70-4AAF-EF48-92D1-38AD820989D1}"/>
              </a:ext>
            </a:extLst>
          </p:cNvPr>
          <p:cNvGrpSpPr/>
          <p:nvPr/>
        </p:nvGrpSpPr>
        <p:grpSpPr>
          <a:xfrm>
            <a:off x="10054335" y="-7065"/>
            <a:ext cx="2137665" cy="727880"/>
            <a:chOff x="10054335" y="-7065"/>
            <a:chExt cx="2137665" cy="727880"/>
          </a:xfrm>
          <a:solidFill>
            <a:srgbClr val="A4D3B5"/>
          </a:solidFill>
        </p:grpSpPr>
        <p:sp>
          <p:nvSpPr>
            <p:cNvPr id="5" name="Rectangle 4">
              <a:extLst>
                <a:ext uri="{FF2B5EF4-FFF2-40B4-BE49-F238E27FC236}">
                  <a16:creationId xmlns:a16="http://schemas.microsoft.com/office/drawing/2014/main" id="{B6DA89D5-F3F9-7847-9579-2F2DCE033B90}"/>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6" name="Picture 2" descr="Chevron arrows">
              <a:extLst>
                <a:ext uri="{FF2B5EF4-FFF2-40B4-BE49-F238E27FC236}">
                  <a16:creationId xmlns:a16="http://schemas.microsoft.com/office/drawing/2014/main" id="{F2FF9649-F869-A948-9B47-23837B98ABE9}"/>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pic>
        <p:nvPicPr>
          <p:cNvPr id="8" name="Picture 7">
            <a:extLst>
              <a:ext uri="{FF2B5EF4-FFF2-40B4-BE49-F238E27FC236}">
                <a16:creationId xmlns:a16="http://schemas.microsoft.com/office/drawing/2014/main" id="{DED93778-83E3-3C49-BA65-403532A632C3}"/>
              </a:ext>
            </a:extLst>
          </p:cNvPr>
          <p:cNvPicPr>
            <a:picLocks noChangeAspect="1"/>
          </p:cNvPicPr>
          <p:nvPr/>
        </p:nvPicPr>
        <p:blipFill>
          <a:blip r:embed="rId5"/>
          <a:stretch>
            <a:fillRect/>
          </a:stretch>
        </p:blipFill>
        <p:spPr>
          <a:xfrm>
            <a:off x="6743262" y="2216833"/>
            <a:ext cx="2465587" cy="2795331"/>
          </a:xfrm>
          <a:prstGeom prst="rect">
            <a:avLst/>
          </a:prstGeom>
        </p:spPr>
      </p:pic>
      <p:pic>
        <p:nvPicPr>
          <p:cNvPr id="14" name="Graphic 13" descr="Cheers">
            <a:extLst>
              <a:ext uri="{FF2B5EF4-FFF2-40B4-BE49-F238E27FC236}">
                <a16:creationId xmlns:a16="http://schemas.microsoft.com/office/drawing/2014/main" id="{378367C5-5B4F-994A-85D4-75C302C17A7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583135" y="4815236"/>
            <a:ext cx="1242412" cy="1242412"/>
          </a:xfrm>
          <a:prstGeom prst="rect">
            <a:avLst/>
          </a:prstGeom>
        </p:spPr>
      </p:pic>
      <p:pic>
        <p:nvPicPr>
          <p:cNvPr id="15" name="Graphic 14" descr="Handshake">
            <a:extLst>
              <a:ext uri="{FF2B5EF4-FFF2-40B4-BE49-F238E27FC236}">
                <a16:creationId xmlns:a16="http://schemas.microsoft.com/office/drawing/2014/main" id="{D5A63E88-A9A8-AF40-9739-67FFFF9941A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346822" y="2571481"/>
            <a:ext cx="1715037" cy="1715037"/>
          </a:xfrm>
          <a:prstGeom prst="rect">
            <a:avLst/>
          </a:prstGeom>
        </p:spPr>
      </p:pic>
      <p:pic>
        <p:nvPicPr>
          <p:cNvPr id="16" name="Graphic 15" descr="Social network">
            <a:extLst>
              <a:ext uri="{FF2B5EF4-FFF2-40B4-BE49-F238E27FC236}">
                <a16:creationId xmlns:a16="http://schemas.microsoft.com/office/drawing/2014/main" id="{2D92A7B7-7D65-ED42-88BD-B4218E29FCF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061656" y="2709680"/>
            <a:ext cx="1392722" cy="1392722"/>
          </a:xfrm>
          <a:prstGeom prst="rect">
            <a:avLst/>
          </a:prstGeom>
        </p:spPr>
      </p:pic>
      <p:grpSp>
        <p:nvGrpSpPr>
          <p:cNvPr id="21" name="Group 20">
            <a:extLst>
              <a:ext uri="{FF2B5EF4-FFF2-40B4-BE49-F238E27FC236}">
                <a16:creationId xmlns:a16="http://schemas.microsoft.com/office/drawing/2014/main" id="{6E98A52B-868D-6C4D-81A1-BA30BD89D8FB}"/>
              </a:ext>
            </a:extLst>
          </p:cNvPr>
          <p:cNvGrpSpPr/>
          <p:nvPr/>
        </p:nvGrpSpPr>
        <p:grpSpPr>
          <a:xfrm>
            <a:off x="5648228" y="1750163"/>
            <a:ext cx="3236504" cy="813816"/>
            <a:chOff x="561154" y="3210056"/>
            <a:chExt cx="3236504" cy="813816"/>
          </a:xfrm>
        </p:grpSpPr>
        <p:sp>
          <p:nvSpPr>
            <p:cNvPr id="12" name="Rounded Rectangle 11">
              <a:extLst>
                <a:ext uri="{FF2B5EF4-FFF2-40B4-BE49-F238E27FC236}">
                  <a16:creationId xmlns:a16="http://schemas.microsoft.com/office/drawing/2014/main" id="{C08605D4-0998-8740-A142-EA7A9DE6ADBB}"/>
                </a:ext>
              </a:extLst>
            </p:cNvPr>
            <p:cNvSpPr/>
            <p:nvPr/>
          </p:nvSpPr>
          <p:spPr>
            <a:xfrm>
              <a:off x="1159099" y="3355669"/>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17" name="Oval 16">
              <a:extLst>
                <a:ext uri="{FF2B5EF4-FFF2-40B4-BE49-F238E27FC236}">
                  <a16:creationId xmlns:a16="http://schemas.microsoft.com/office/drawing/2014/main" id="{AB00790C-1234-554A-9A06-203174C541A8}"/>
                </a:ext>
              </a:extLst>
            </p:cNvPr>
            <p:cNvSpPr>
              <a:spLocks noChangeAspect="1"/>
            </p:cNvSpPr>
            <p:nvPr/>
          </p:nvSpPr>
          <p:spPr>
            <a:xfrm>
              <a:off x="561154" y="3210056"/>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grpSp>
      <p:grpSp>
        <p:nvGrpSpPr>
          <p:cNvPr id="22" name="Group 21">
            <a:extLst>
              <a:ext uri="{FF2B5EF4-FFF2-40B4-BE49-F238E27FC236}">
                <a16:creationId xmlns:a16="http://schemas.microsoft.com/office/drawing/2014/main" id="{AAFED4A2-33EF-BF49-85ED-59792C2762E3}"/>
              </a:ext>
            </a:extLst>
          </p:cNvPr>
          <p:cNvGrpSpPr/>
          <p:nvPr/>
        </p:nvGrpSpPr>
        <p:grpSpPr>
          <a:xfrm>
            <a:off x="8106149" y="4001420"/>
            <a:ext cx="3362972" cy="813816"/>
            <a:chOff x="4412759" y="3210056"/>
            <a:chExt cx="3362972" cy="813816"/>
          </a:xfrm>
        </p:grpSpPr>
        <p:sp>
          <p:nvSpPr>
            <p:cNvPr id="18" name="Oval 17">
              <a:extLst>
                <a:ext uri="{FF2B5EF4-FFF2-40B4-BE49-F238E27FC236}">
                  <a16:creationId xmlns:a16="http://schemas.microsoft.com/office/drawing/2014/main" id="{86620063-5F0F-5647-8706-2AAA8AA55D77}"/>
                </a:ext>
              </a:extLst>
            </p:cNvPr>
            <p:cNvSpPr>
              <a:spLocks noChangeAspect="1"/>
            </p:cNvSpPr>
            <p:nvPr/>
          </p:nvSpPr>
          <p:spPr>
            <a:xfrm>
              <a:off x="4412759" y="3210056"/>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19" name="Rounded Rectangle 18">
              <a:extLst>
                <a:ext uri="{FF2B5EF4-FFF2-40B4-BE49-F238E27FC236}">
                  <a16:creationId xmlns:a16="http://schemas.microsoft.com/office/drawing/2014/main" id="{DC2F6C9F-1AB6-9843-A485-831CC56D39E2}"/>
                </a:ext>
              </a:extLst>
            </p:cNvPr>
            <p:cNvSpPr/>
            <p:nvPr/>
          </p:nvSpPr>
          <p:spPr>
            <a:xfrm>
              <a:off x="5009256" y="3355669"/>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grpSp>
      <p:grpSp>
        <p:nvGrpSpPr>
          <p:cNvPr id="23" name="Group 22">
            <a:extLst>
              <a:ext uri="{FF2B5EF4-FFF2-40B4-BE49-F238E27FC236}">
                <a16:creationId xmlns:a16="http://schemas.microsoft.com/office/drawing/2014/main" id="{808B9B04-631C-7842-B2BD-3E5259ECB2B6}"/>
              </a:ext>
            </a:extLst>
          </p:cNvPr>
          <p:cNvGrpSpPr/>
          <p:nvPr/>
        </p:nvGrpSpPr>
        <p:grpSpPr>
          <a:xfrm>
            <a:off x="5879241" y="5070365"/>
            <a:ext cx="3327381" cy="813816"/>
            <a:chOff x="8338586" y="3210056"/>
            <a:chExt cx="3327381" cy="813816"/>
          </a:xfrm>
        </p:grpSpPr>
        <p:sp>
          <p:nvSpPr>
            <p:cNvPr id="13" name="Rounded Rectangle 12">
              <a:extLst>
                <a:ext uri="{FF2B5EF4-FFF2-40B4-BE49-F238E27FC236}">
                  <a16:creationId xmlns:a16="http://schemas.microsoft.com/office/drawing/2014/main" id="{1EF56974-0119-3D47-AFD3-6899A04F1F74}"/>
                </a:ext>
              </a:extLst>
            </p:cNvPr>
            <p:cNvSpPr/>
            <p:nvPr/>
          </p:nvSpPr>
          <p:spPr>
            <a:xfrm>
              <a:off x="8922767" y="3355669"/>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sp>
          <p:nvSpPr>
            <p:cNvPr id="20" name="Oval 19">
              <a:extLst>
                <a:ext uri="{FF2B5EF4-FFF2-40B4-BE49-F238E27FC236}">
                  <a16:creationId xmlns:a16="http://schemas.microsoft.com/office/drawing/2014/main" id="{92E8BD2B-5158-604D-9010-9911B9990F30}"/>
                </a:ext>
              </a:extLst>
            </p:cNvPr>
            <p:cNvSpPr>
              <a:spLocks noChangeAspect="1"/>
            </p:cNvSpPr>
            <p:nvPr/>
          </p:nvSpPr>
          <p:spPr>
            <a:xfrm>
              <a:off x="8338586" y="3210056"/>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grpSp>
      <p:sp>
        <p:nvSpPr>
          <p:cNvPr id="25" name="Title 1">
            <a:extLst>
              <a:ext uri="{FF2B5EF4-FFF2-40B4-BE49-F238E27FC236}">
                <a16:creationId xmlns:a16="http://schemas.microsoft.com/office/drawing/2014/main" id="{0F4FA02E-D2AB-8940-8667-3449785A7764}"/>
              </a:ext>
            </a:extLst>
          </p:cNvPr>
          <p:cNvSpPr txBox="1">
            <a:spLocks/>
          </p:cNvSpPr>
          <p:nvPr/>
        </p:nvSpPr>
        <p:spPr>
          <a:xfrm>
            <a:off x="826614" y="4147033"/>
            <a:ext cx="3884785" cy="67902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r">
              <a:spcAft>
                <a:spcPts val="600"/>
              </a:spcAft>
            </a:pPr>
            <a:r>
              <a:rPr lang="en-US" sz="3200" b="1" dirty="0">
                <a:solidFill>
                  <a:schemeClr val="accent4"/>
                </a:solidFill>
              </a:rPr>
              <a:t>Led by Resonance</a:t>
            </a:r>
          </a:p>
        </p:txBody>
      </p:sp>
      <p:cxnSp>
        <p:nvCxnSpPr>
          <p:cNvPr id="26" name="Straight Connector 25">
            <a:extLst>
              <a:ext uri="{FF2B5EF4-FFF2-40B4-BE49-F238E27FC236}">
                <a16:creationId xmlns:a16="http://schemas.microsoft.com/office/drawing/2014/main" id="{F216B580-F9B1-CC43-9D40-E3B5E70FEF4E}"/>
              </a:ext>
            </a:extLst>
          </p:cNvPr>
          <p:cNvCxnSpPr/>
          <p:nvPr/>
        </p:nvCxnSpPr>
        <p:spPr>
          <a:xfrm>
            <a:off x="1117967" y="3965964"/>
            <a:ext cx="3593432" cy="0"/>
          </a:xfrm>
          <a:prstGeom prst="line">
            <a:avLst/>
          </a:prstGeom>
          <a:ln w="12700">
            <a:solidFill>
              <a:srgbClr val="2E22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368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877662" y="2412975"/>
            <a:ext cx="4825093" cy="1325700"/>
          </a:xfrm>
          <a:prstGeom prst="rect">
            <a:avLst/>
          </a:prstGeom>
          <a:noFill/>
          <a:ln w="9525" cap="flat" cmpd="sng">
            <a:noFill/>
            <a:prstDash val="solid"/>
            <a:round/>
            <a:headEnd type="none" w="med" len="med"/>
            <a:tailEnd type="none" w="med" len="med"/>
          </a:ln>
          <a:effectLst/>
        </p:spPr>
        <p:txBody>
          <a:bodyPr wrap="square" lIns="91425" tIns="45700" rIns="91425" bIns="45700" anchor="ctr" anchorCtr="0">
            <a:noAutofit/>
          </a:bodyPr>
          <a:lstStyle/>
          <a:p>
            <a:pPr marL="0" marR="0" lvl="0" indent="-381000" algn="ctr" rtl="0">
              <a:lnSpc>
                <a:spcPct val="100000"/>
              </a:lnSpc>
              <a:spcBef>
                <a:spcPts val="0"/>
              </a:spcBef>
              <a:spcAft>
                <a:spcPts val="0"/>
              </a:spcAft>
              <a:buClr>
                <a:schemeClr val="dk1"/>
              </a:buClr>
              <a:buSzPts val="6000"/>
              <a:buFont typeface="Calibri"/>
              <a:buNone/>
            </a:pPr>
            <a:r>
              <a:rPr lang="en-US" sz="6000" u="none" strike="noStrike" cap="none">
                <a:solidFill>
                  <a:schemeClr val="tx1">
                    <a:lumMod val="90000"/>
                    <a:lumOff val="10000"/>
                  </a:schemeClr>
                </a:solidFill>
                <a:latin typeface="Cambria" charset="0"/>
                <a:ea typeface="Cambria" charset="0"/>
                <a:cs typeface="Cambria" charset="0"/>
                <a:sym typeface="Calibri"/>
              </a:rPr>
              <a:t>Thank You!</a:t>
            </a:r>
          </a:p>
        </p:txBody>
      </p:sp>
      <p:sp>
        <p:nvSpPr>
          <p:cNvPr id="5" name="Content Placeholder 2">
            <a:extLst>
              <a:ext uri="{FF2B5EF4-FFF2-40B4-BE49-F238E27FC236}">
                <a16:creationId xmlns:a16="http://schemas.microsoft.com/office/drawing/2014/main" id="{64097486-F3A0-4E34-88DE-0B0CC0B49A7E}"/>
              </a:ext>
            </a:extLst>
          </p:cNvPr>
          <p:cNvSpPr txBox="1">
            <a:spLocks/>
          </p:cNvSpPr>
          <p:nvPr/>
        </p:nvSpPr>
        <p:spPr>
          <a:xfrm>
            <a:off x="870819" y="4819671"/>
            <a:ext cx="2418289"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JAMES BERNARD</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Director, Global Partnerships</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 xmlns:ahyp="http://schemas.microsoft.com/office/drawing/2018/hyperlinkcolor" val="tx"/>
                    </a:ext>
                  </a:extLst>
                </a:hlinkClick>
              </a:rPr>
              <a:t>jbernard@resonanceglobal.com</a:t>
            </a:r>
            <a:endParaRPr lang="en-US" sz="1200">
              <a:latin typeface="Arial" panose="020B0604020202020204" pitchFamily="34" charset="0"/>
              <a:ea typeface="Heuristica" charset="0"/>
              <a:cs typeface="Arial" panose="020B0604020202020204" pitchFamily="34" charset="0"/>
            </a:endParaRPr>
          </a:p>
        </p:txBody>
      </p:sp>
      <p:sp>
        <p:nvSpPr>
          <p:cNvPr id="7" name="Content Placeholder 2">
            <a:extLst>
              <a:ext uri="{FF2B5EF4-FFF2-40B4-BE49-F238E27FC236}">
                <a16:creationId xmlns:a16="http://schemas.microsoft.com/office/drawing/2014/main" id="{8BFA2DAC-38BA-48A6-ACD6-CB1E487100D3}"/>
              </a:ext>
            </a:extLst>
          </p:cNvPr>
          <p:cNvSpPr txBox="1">
            <a:spLocks/>
          </p:cNvSpPr>
          <p:nvPr/>
        </p:nvSpPr>
        <p:spPr>
          <a:xfrm>
            <a:off x="3450623" y="4819671"/>
            <a:ext cx="227478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EMILY CLAYTON</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Senior Manager</a:t>
            </a:r>
            <a:endParaRPr lang="en-US" sz="1200">
              <a:latin typeface="Arial" panose="020B0604020202020204" pitchFamily="34" charset="0"/>
              <a:ea typeface="Heuristica" charset="0"/>
              <a:cs typeface="Arial" panose="020B0604020202020204" pitchFamily="34" charset="0"/>
            </a:endParaRP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 xmlns:ahyp="http://schemas.microsoft.com/office/drawing/2018/hyperlinkcolor" val="tx"/>
                    </a:ext>
                  </a:extLst>
                </a:hlinkClick>
              </a:rPr>
              <a:t>eclayton@resonanceglobal.com</a:t>
            </a:r>
            <a:endParaRPr lang="en-US" sz="1200">
              <a:latin typeface="Arial" panose="020B0604020202020204" pitchFamily="34" charset="0"/>
              <a:ea typeface="Heuristica" charset="0"/>
              <a:cs typeface="Arial" panose="020B0604020202020204" pitchFamily="34" charset="0"/>
            </a:endParaRPr>
          </a:p>
        </p:txBody>
      </p:sp>
      <p:sp>
        <p:nvSpPr>
          <p:cNvPr id="8" name="Content Placeholder 2">
            <a:extLst>
              <a:ext uri="{FF2B5EF4-FFF2-40B4-BE49-F238E27FC236}">
                <a16:creationId xmlns:a16="http://schemas.microsoft.com/office/drawing/2014/main" id="{4F9C4AA3-47B3-4E8D-AC88-156603A26DAA}"/>
              </a:ext>
            </a:extLst>
          </p:cNvPr>
          <p:cNvSpPr txBox="1">
            <a:spLocks/>
          </p:cNvSpPr>
          <p:nvPr/>
        </p:nvSpPr>
        <p:spPr>
          <a:xfrm>
            <a:off x="870819" y="5780069"/>
            <a:ext cx="213972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KIM COURI</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Senior Consultant</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 xmlns:ahyp="http://schemas.microsoft.com/office/drawing/2018/hyperlinkcolor" val="tx"/>
                    </a:ext>
                  </a:extLst>
                </a:hlinkClick>
              </a:rPr>
              <a:t>kcouri@resonanceglobal.com</a:t>
            </a:r>
            <a:endParaRPr lang="en-US" sz="1200">
              <a:latin typeface="Arial" panose="020B0604020202020204" pitchFamily="34" charset="0"/>
              <a:ea typeface="Heuristica" charset="0"/>
              <a:cs typeface="Arial" panose="020B0604020202020204" pitchFamily="34" charset="0"/>
            </a:endParaRPr>
          </a:p>
        </p:txBody>
      </p:sp>
      <p:pic>
        <p:nvPicPr>
          <p:cNvPr id="10" name="Picture 9">
            <a:extLst>
              <a:ext uri="{FF2B5EF4-FFF2-40B4-BE49-F238E27FC236}">
                <a16:creationId xmlns:a16="http://schemas.microsoft.com/office/drawing/2014/main" id="{D04D86B8-A048-4395-8AF9-B782F5676FA5}"/>
              </a:ext>
            </a:extLst>
          </p:cNvPr>
          <p:cNvPicPr>
            <a:picLocks noChangeAspect="1"/>
          </p:cNvPicPr>
          <p:nvPr/>
        </p:nvPicPr>
        <p:blipFill rotWithShape="1">
          <a:blip r:embed="rId4"/>
          <a:srcRect l="-2147" t="9178" r="-2719" b="9178"/>
          <a:stretch/>
        </p:blipFill>
        <p:spPr>
          <a:xfrm>
            <a:off x="6627011" y="0"/>
            <a:ext cx="8819147" cy="6858000"/>
          </a:xfrm>
          <a:prstGeom prst="rect">
            <a:avLst/>
          </a:prstGeom>
        </p:spPr>
      </p:pic>
      <p:sp>
        <p:nvSpPr>
          <p:cNvPr id="2" name="Slide Number Placeholder 1">
            <a:extLst>
              <a:ext uri="{FF2B5EF4-FFF2-40B4-BE49-F238E27FC236}">
                <a16:creationId xmlns:a16="http://schemas.microsoft.com/office/drawing/2014/main" id="{E177B435-B83A-4C9F-9D34-5088808C012A}"/>
              </a:ext>
            </a:extLst>
          </p:cNvPr>
          <p:cNvSpPr>
            <a:spLocks noGrp="1"/>
          </p:cNvSpPr>
          <p:nvPr>
            <p:ph type="sldNum" sz="quarter" idx="12"/>
          </p:nvPr>
        </p:nvSpPr>
        <p:spPr/>
        <p:txBody>
          <a:bodyPr/>
          <a:lstStyle/>
          <a:p>
            <a:fld id="{94403FEC-FFF6-7D40-9A7D-8845F2C542DC}" type="slidenum">
              <a:rPr lang="en-US" smtClean="0"/>
              <a:t>32</a:t>
            </a:fld>
            <a:endParaRPr lang="en-US"/>
          </a:p>
        </p:txBody>
      </p:sp>
      <p:sp>
        <p:nvSpPr>
          <p:cNvPr id="11" name="Content Placeholder 2">
            <a:extLst>
              <a:ext uri="{FF2B5EF4-FFF2-40B4-BE49-F238E27FC236}">
                <a16:creationId xmlns:a16="http://schemas.microsoft.com/office/drawing/2014/main" id="{6DAAE071-0B89-CE42-86FE-4C681FBED248}"/>
              </a:ext>
            </a:extLst>
          </p:cNvPr>
          <p:cNvSpPr txBox="1">
            <a:spLocks/>
          </p:cNvSpPr>
          <p:nvPr/>
        </p:nvSpPr>
        <p:spPr>
          <a:xfrm>
            <a:off x="3585683" y="5780069"/>
            <a:ext cx="213972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DIPA SHARIF</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Consultant</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 xmlns:ahyp="http://schemas.microsoft.com/office/drawing/2018/hyperlinkcolor" val="tx"/>
                    </a:ext>
                  </a:extLst>
                </a:hlinkClick>
              </a:rPr>
              <a:t>dsharif_ct@resonanceglobal.com</a:t>
            </a:r>
            <a:endParaRPr lang="en-US" sz="1200">
              <a:latin typeface="Arial" panose="020B0604020202020204" pitchFamily="34" charset="0"/>
              <a:ea typeface="Heuristica" charset="0"/>
              <a:cs typeface="Arial" panose="020B0604020202020204" pitchFamily="34" charset="0"/>
            </a:endParaRPr>
          </a:p>
        </p:txBody>
      </p:sp>
    </p:spTree>
    <p:extLst>
      <p:ext uri="{BB962C8B-B14F-4D97-AF65-F5344CB8AC3E}">
        <p14:creationId xmlns:p14="http://schemas.microsoft.com/office/powerpoint/2010/main" val="2663106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2EE3-CE57-AE4E-A71A-7D636EBF8173}"/>
              </a:ext>
            </a:extLst>
          </p:cNvPr>
          <p:cNvSpPr>
            <a:spLocks noGrp="1"/>
          </p:cNvSpPr>
          <p:nvPr>
            <p:ph type="title"/>
          </p:nvPr>
        </p:nvSpPr>
        <p:spPr/>
        <p:txBody>
          <a:bodyPr/>
          <a:lstStyle/>
          <a:p>
            <a:r>
              <a:rPr lang="en-US" dirty="0"/>
              <a:t>Types of Funding</a:t>
            </a:r>
          </a:p>
        </p:txBody>
      </p:sp>
      <p:sp>
        <p:nvSpPr>
          <p:cNvPr id="3" name="Slide Number Placeholder 2">
            <a:extLst>
              <a:ext uri="{FF2B5EF4-FFF2-40B4-BE49-F238E27FC236}">
                <a16:creationId xmlns:a16="http://schemas.microsoft.com/office/drawing/2014/main" id="{5BF456D2-24C8-434F-851C-2BEBDC035EA7}"/>
              </a:ext>
            </a:extLst>
          </p:cNvPr>
          <p:cNvSpPr>
            <a:spLocks noGrp="1"/>
          </p:cNvSpPr>
          <p:nvPr>
            <p:ph type="sldNum" sz="quarter" idx="12"/>
          </p:nvPr>
        </p:nvSpPr>
        <p:spPr/>
        <p:txBody>
          <a:bodyPr/>
          <a:lstStyle/>
          <a:p>
            <a:fld id="{94403FEC-FFF6-7D40-9A7D-8845F2C542DC}" type="slidenum">
              <a:rPr lang="en-US" smtClean="0"/>
              <a:t>33</a:t>
            </a:fld>
            <a:endParaRPr lang="en-US"/>
          </a:p>
        </p:txBody>
      </p:sp>
      <p:cxnSp>
        <p:nvCxnSpPr>
          <p:cNvPr id="5" name="Straight Connector 4">
            <a:extLst>
              <a:ext uri="{FF2B5EF4-FFF2-40B4-BE49-F238E27FC236}">
                <a16:creationId xmlns:a16="http://schemas.microsoft.com/office/drawing/2014/main" id="{245A89BD-A069-E74B-92F4-21BFAA262A62}"/>
              </a:ext>
            </a:extLst>
          </p:cNvPr>
          <p:cNvCxnSpPr/>
          <p:nvPr/>
        </p:nvCxnSpPr>
        <p:spPr>
          <a:xfrm>
            <a:off x="1219102" y="4325304"/>
            <a:ext cx="10515600" cy="0"/>
          </a:xfrm>
          <a:prstGeom prst="line">
            <a:avLst/>
          </a:prstGeom>
          <a:ln w="57150">
            <a:solidFill>
              <a:srgbClr val="2319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453B02C-FB3F-DE46-8EE6-5D10AEDB24A4}"/>
              </a:ext>
            </a:extLst>
          </p:cNvPr>
          <p:cNvSpPr txBox="1"/>
          <p:nvPr/>
        </p:nvSpPr>
        <p:spPr>
          <a:xfrm>
            <a:off x="536522" y="4171415"/>
            <a:ext cx="682580" cy="307777"/>
          </a:xfrm>
          <a:prstGeom prst="rect">
            <a:avLst/>
          </a:prstGeom>
          <a:noFill/>
        </p:spPr>
        <p:txBody>
          <a:bodyPr wrap="square" rtlCol="0">
            <a:spAutoFit/>
          </a:bodyPr>
          <a:lstStyle/>
          <a:p>
            <a:pPr algn="ctr"/>
            <a:r>
              <a:rPr lang="en-US" b="1">
                <a:solidFill>
                  <a:srgbClr val="23194E"/>
                </a:solidFill>
              </a:rPr>
              <a:t>Year</a:t>
            </a:r>
          </a:p>
        </p:txBody>
      </p:sp>
      <p:cxnSp>
        <p:nvCxnSpPr>
          <p:cNvPr id="7" name="Straight Connector 6">
            <a:extLst>
              <a:ext uri="{FF2B5EF4-FFF2-40B4-BE49-F238E27FC236}">
                <a16:creationId xmlns:a16="http://schemas.microsoft.com/office/drawing/2014/main" id="{723E0DE4-954D-4146-BCA8-EF86D4191BC3}"/>
              </a:ext>
            </a:extLst>
          </p:cNvPr>
          <p:cNvCxnSpPr>
            <a:cxnSpLocks/>
          </p:cNvCxnSpPr>
          <p:nvPr/>
        </p:nvCxnSpPr>
        <p:spPr>
          <a:xfrm>
            <a:off x="3417630" y="2628781"/>
            <a:ext cx="0" cy="2618416"/>
          </a:xfrm>
          <a:prstGeom prst="line">
            <a:avLst/>
          </a:prstGeom>
          <a:ln>
            <a:solidFill>
              <a:srgbClr val="23194E"/>
            </a:solidFill>
            <a:prstDash val="dash"/>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D6812953-0199-D341-BBD1-EB07E0F2F14B}"/>
              </a:ext>
            </a:extLst>
          </p:cNvPr>
          <p:cNvSpPr/>
          <p:nvPr/>
        </p:nvSpPr>
        <p:spPr>
          <a:xfrm rot="5400000">
            <a:off x="1883988" y="3042271"/>
            <a:ext cx="521608" cy="1646829"/>
          </a:xfrm>
          <a:prstGeom prst="leftBrace">
            <a:avLst>
              <a:gd name="adj1" fmla="val 32298"/>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7D9794C3-BBE1-BA4C-828F-4483FEC5EEDD}"/>
              </a:ext>
            </a:extLst>
          </p:cNvPr>
          <p:cNvSpPr/>
          <p:nvPr/>
        </p:nvSpPr>
        <p:spPr>
          <a:xfrm rot="5400000">
            <a:off x="7223188" y="136091"/>
            <a:ext cx="521680" cy="7436698"/>
          </a:xfrm>
          <a:prstGeom prst="leftBrace">
            <a:avLst>
              <a:gd name="adj1" fmla="val 32298"/>
              <a:gd name="adj2" fmla="val 50000"/>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41740A2-7563-4947-A7F7-50514E5B7E30}"/>
              </a:ext>
            </a:extLst>
          </p:cNvPr>
          <p:cNvSpPr txBox="1"/>
          <p:nvPr/>
        </p:nvSpPr>
        <p:spPr>
          <a:xfrm>
            <a:off x="872282" y="2628781"/>
            <a:ext cx="2537564" cy="800219"/>
          </a:xfrm>
          <a:prstGeom prst="rect">
            <a:avLst/>
          </a:prstGeom>
          <a:noFill/>
        </p:spPr>
        <p:txBody>
          <a:bodyPr wrap="square" rtlCol="0">
            <a:spAutoFit/>
          </a:bodyPr>
          <a:lstStyle/>
          <a:p>
            <a:pPr algn="ctr"/>
            <a:r>
              <a:rPr lang="en-US" sz="1800" b="1">
                <a:solidFill>
                  <a:schemeClr val="accent1"/>
                </a:solidFill>
              </a:rPr>
              <a:t>Seed Stage Funding</a:t>
            </a:r>
          </a:p>
          <a:p>
            <a:pPr algn="ctr"/>
            <a:r>
              <a:rPr lang="en-US">
                <a:solidFill>
                  <a:schemeClr val="accent1"/>
                </a:solidFill>
              </a:rPr>
              <a:t>Donor or philanthropic capital</a:t>
            </a:r>
          </a:p>
          <a:p>
            <a:pPr algn="ctr"/>
            <a:r>
              <a:rPr lang="en-US">
                <a:solidFill>
                  <a:schemeClr val="accent1"/>
                </a:solidFill>
              </a:rPr>
              <a:t>Options for 12-24 months</a:t>
            </a:r>
          </a:p>
        </p:txBody>
      </p:sp>
      <p:sp>
        <p:nvSpPr>
          <p:cNvPr id="15" name="TextBox 14">
            <a:extLst>
              <a:ext uri="{FF2B5EF4-FFF2-40B4-BE49-F238E27FC236}">
                <a16:creationId xmlns:a16="http://schemas.microsoft.com/office/drawing/2014/main" id="{0845D2C1-8134-0A4B-B62F-FB448FA42F24}"/>
              </a:ext>
            </a:extLst>
          </p:cNvPr>
          <p:cNvSpPr txBox="1"/>
          <p:nvPr/>
        </p:nvSpPr>
        <p:spPr>
          <a:xfrm>
            <a:off x="5619048" y="2628781"/>
            <a:ext cx="3737901" cy="800219"/>
          </a:xfrm>
          <a:prstGeom prst="rect">
            <a:avLst/>
          </a:prstGeom>
          <a:noFill/>
        </p:spPr>
        <p:txBody>
          <a:bodyPr wrap="square" rtlCol="0">
            <a:spAutoFit/>
          </a:bodyPr>
          <a:lstStyle/>
          <a:p>
            <a:pPr algn="ctr"/>
            <a:r>
              <a:rPr lang="en-US" sz="1800" b="1">
                <a:solidFill>
                  <a:schemeClr val="accent3"/>
                </a:solidFill>
              </a:rPr>
              <a:t>Impact Investment Funding</a:t>
            </a:r>
          </a:p>
          <a:p>
            <a:pPr algn="ctr"/>
            <a:r>
              <a:rPr lang="en-US">
                <a:solidFill>
                  <a:schemeClr val="accent3"/>
                </a:solidFill>
              </a:rPr>
              <a:t>Impact-first investors</a:t>
            </a:r>
          </a:p>
          <a:p>
            <a:pPr algn="ctr"/>
            <a:r>
              <a:rPr lang="en-US">
                <a:solidFill>
                  <a:schemeClr val="accent3"/>
                </a:solidFill>
              </a:rPr>
              <a:t>7-10 year investment term</a:t>
            </a:r>
          </a:p>
        </p:txBody>
      </p:sp>
      <p:cxnSp>
        <p:nvCxnSpPr>
          <p:cNvPr id="17" name="Straight Connector 16">
            <a:extLst>
              <a:ext uri="{FF2B5EF4-FFF2-40B4-BE49-F238E27FC236}">
                <a16:creationId xmlns:a16="http://schemas.microsoft.com/office/drawing/2014/main" id="{91D559AE-6FA0-6E43-A3E5-AA10A6CD8DC3}"/>
              </a:ext>
            </a:extLst>
          </p:cNvPr>
          <p:cNvCxnSpPr>
            <a:cxnSpLocks/>
          </p:cNvCxnSpPr>
          <p:nvPr/>
        </p:nvCxnSpPr>
        <p:spPr>
          <a:xfrm>
            <a:off x="2144794"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216907-5F23-2247-A15C-F01655E9D683}"/>
              </a:ext>
            </a:extLst>
          </p:cNvPr>
          <p:cNvCxnSpPr>
            <a:cxnSpLocks/>
          </p:cNvCxnSpPr>
          <p:nvPr/>
        </p:nvCxnSpPr>
        <p:spPr>
          <a:xfrm>
            <a:off x="2968210"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74136D-78FA-714C-B599-DBD4317712F1}"/>
              </a:ext>
            </a:extLst>
          </p:cNvPr>
          <p:cNvCxnSpPr>
            <a:cxnSpLocks/>
          </p:cNvCxnSpPr>
          <p:nvPr/>
        </p:nvCxnSpPr>
        <p:spPr>
          <a:xfrm>
            <a:off x="3791626"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DB1D29-B812-9E40-95D1-770A836908B7}"/>
              </a:ext>
            </a:extLst>
          </p:cNvPr>
          <p:cNvCxnSpPr>
            <a:cxnSpLocks/>
          </p:cNvCxnSpPr>
          <p:nvPr/>
        </p:nvCxnSpPr>
        <p:spPr>
          <a:xfrm>
            <a:off x="4615042"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ED269B-99B9-8E49-896E-D005690B0265}"/>
              </a:ext>
            </a:extLst>
          </p:cNvPr>
          <p:cNvCxnSpPr>
            <a:cxnSpLocks/>
          </p:cNvCxnSpPr>
          <p:nvPr/>
        </p:nvCxnSpPr>
        <p:spPr>
          <a:xfrm>
            <a:off x="5438458"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6E20F8-B622-2440-9A69-4A841DABC0A0}"/>
              </a:ext>
            </a:extLst>
          </p:cNvPr>
          <p:cNvCxnSpPr>
            <a:cxnSpLocks/>
          </p:cNvCxnSpPr>
          <p:nvPr/>
        </p:nvCxnSpPr>
        <p:spPr>
          <a:xfrm>
            <a:off x="6261874"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4C0F32-07DA-A147-BE82-FD0E4906FBE2}"/>
              </a:ext>
            </a:extLst>
          </p:cNvPr>
          <p:cNvCxnSpPr>
            <a:cxnSpLocks/>
          </p:cNvCxnSpPr>
          <p:nvPr/>
        </p:nvCxnSpPr>
        <p:spPr>
          <a:xfrm>
            <a:off x="7085290"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D21C5E-DEC7-0C4A-B350-AF05244E864A}"/>
              </a:ext>
            </a:extLst>
          </p:cNvPr>
          <p:cNvCxnSpPr>
            <a:cxnSpLocks/>
          </p:cNvCxnSpPr>
          <p:nvPr/>
        </p:nvCxnSpPr>
        <p:spPr>
          <a:xfrm>
            <a:off x="7908706"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13DE01-52E8-F743-9D6B-74FF5C4F91B4}"/>
              </a:ext>
            </a:extLst>
          </p:cNvPr>
          <p:cNvCxnSpPr>
            <a:cxnSpLocks/>
          </p:cNvCxnSpPr>
          <p:nvPr/>
        </p:nvCxnSpPr>
        <p:spPr>
          <a:xfrm>
            <a:off x="8732122"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852A45-83F2-7A49-9749-00A8CC778631}"/>
              </a:ext>
            </a:extLst>
          </p:cNvPr>
          <p:cNvCxnSpPr>
            <a:cxnSpLocks/>
          </p:cNvCxnSpPr>
          <p:nvPr/>
        </p:nvCxnSpPr>
        <p:spPr>
          <a:xfrm>
            <a:off x="9555538"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126505-BA07-A046-8FA0-A87CE1E7CA49}"/>
              </a:ext>
            </a:extLst>
          </p:cNvPr>
          <p:cNvCxnSpPr>
            <a:cxnSpLocks/>
          </p:cNvCxnSpPr>
          <p:nvPr/>
        </p:nvCxnSpPr>
        <p:spPr>
          <a:xfrm>
            <a:off x="10378954"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67BE04-A941-F54B-BC9A-63AF61777C18}"/>
              </a:ext>
            </a:extLst>
          </p:cNvPr>
          <p:cNvCxnSpPr>
            <a:cxnSpLocks/>
          </p:cNvCxnSpPr>
          <p:nvPr/>
        </p:nvCxnSpPr>
        <p:spPr>
          <a:xfrm>
            <a:off x="11202375"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CCE03F-604C-D145-BDA2-FAA7E31C60E7}"/>
              </a:ext>
            </a:extLst>
          </p:cNvPr>
          <p:cNvSpPr txBox="1"/>
          <p:nvPr/>
        </p:nvSpPr>
        <p:spPr>
          <a:xfrm>
            <a:off x="1948343" y="4426932"/>
            <a:ext cx="391082" cy="276999"/>
          </a:xfrm>
          <a:prstGeom prst="rect">
            <a:avLst/>
          </a:prstGeom>
          <a:noFill/>
        </p:spPr>
        <p:txBody>
          <a:bodyPr wrap="square" rtlCol="0">
            <a:spAutoFit/>
          </a:bodyPr>
          <a:lstStyle/>
          <a:p>
            <a:pPr algn="ctr"/>
            <a:r>
              <a:rPr lang="en-US" sz="1200" b="1">
                <a:solidFill>
                  <a:srgbClr val="23194E"/>
                </a:solidFill>
              </a:rPr>
              <a:t>1</a:t>
            </a:r>
          </a:p>
        </p:txBody>
      </p:sp>
      <p:sp>
        <p:nvSpPr>
          <p:cNvPr id="33" name="TextBox 32">
            <a:extLst>
              <a:ext uri="{FF2B5EF4-FFF2-40B4-BE49-F238E27FC236}">
                <a16:creationId xmlns:a16="http://schemas.microsoft.com/office/drawing/2014/main" id="{84CCA986-8F4D-7942-9499-C494B60495E0}"/>
              </a:ext>
            </a:extLst>
          </p:cNvPr>
          <p:cNvSpPr txBox="1"/>
          <p:nvPr/>
        </p:nvSpPr>
        <p:spPr>
          <a:xfrm>
            <a:off x="1124844" y="4426932"/>
            <a:ext cx="391082" cy="276999"/>
          </a:xfrm>
          <a:prstGeom prst="rect">
            <a:avLst/>
          </a:prstGeom>
          <a:noFill/>
        </p:spPr>
        <p:txBody>
          <a:bodyPr wrap="square" rtlCol="0">
            <a:spAutoFit/>
          </a:bodyPr>
          <a:lstStyle/>
          <a:p>
            <a:pPr algn="ctr"/>
            <a:r>
              <a:rPr lang="en-US" sz="1200" b="1">
                <a:solidFill>
                  <a:srgbClr val="23194E"/>
                </a:solidFill>
              </a:rPr>
              <a:t>0</a:t>
            </a:r>
          </a:p>
        </p:txBody>
      </p:sp>
      <p:cxnSp>
        <p:nvCxnSpPr>
          <p:cNvPr id="36" name="Straight Connector 35">
            <a:extLst>
              <a:ext uri="{FF2B5EF4-FFF2-40B4-BE49-F238E27FC236}">
                <a16:creationId xmlns:a16="http://schemas.microsoft.com/office/drawing/2014/main" id="{4AAAA15B-8B87-7040-B38D-36873AC76C9C}"/>
              </a:ext>
            </a:extLst>
          </p:cNvPr>
          <p:cNvCxnSpPr>
            <a:cxnSpLocks/>
          </p:cNvCxnSpPr>
          <p:nvPr/>
        </p:nvCxnSpPr>
        <p:spPr>
          <a:xfrm>
            <a:off x="1321378" y="4221459"/>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9F110B-6E98-8549-8B81-79C06F6EFF0D}"/>
              </a:ext>
            </a:extLst>
          </p:cNvPr>
          <p:cNvSpPr txBox="1"/>
          <p:nvPr/>
        </p:nvSpPr>
        <p:spPr>
          <a:xfrm>
            <a:off x="3595341" y="4426932"/>
            <a:ext cx="391082" cy="276999"/>
          </a:xfrm>
          <a:prstGeom prst="rect">
            <a:avLst/>
          </a:prstGeom>
          <a:noFill/>
        </p:spPr>
        <p:txBody>
          <a:bodyPr wrap="square" rtlCol="0">
            <a:spAutoFit/>
          </a:bodyPr>
          <a:lstStyle/>
          <a:p>
            <a:pPr algn="ctr"/>
            <a:r>
              <a:rPr lang="en-US" sz="1200" b="1">
                <a:solidFill>
                  <a:srgbClr val="23194E"/>
                </a:solidFill>
              </a:rPr>
              <a:t>3</a:t>
            </a:r>
          </a:p>
        </p:txBody>
      </p:sp>
      <p:sp>
        <p:nvSpPr>
          <p:cNvPr id="40" name="TextBox 39">
            <a:extLst>
              <a:ext uri="{FF2B5EF4-FFF2-40B4-BE49-F238E27FC236}">
                <a16:creationId xmlns:a16="http://schemas.microsoft.com/office/drawing/2014/main" id="{F987BFDD-FD8F-B146-BDEC-37AC345A907B}"/>
              </a:ext>
            </a:extLst>
          </p:cNvPr>
          <p:cNvSpPr txBox="1"/>
          <p:nvPr/>
        </p:nvSpPr>
        <p:spPr>
          <a:xfrm>
            <a:off x="2771842" y="4426932"/>
            <a:ext cx="391082" cy="276999"/>
          </a:xfrm>
          <a:prstGeom prst="rect">
            <a:avLst/>
          </a:prstGeom>
          <a:noFill/>
        </p:spPr>
        <p:txBody>
          <a:bodyPr wrap="square" rtlCol="0">
            <a:spAutoFit/>
          </a:bodyPr>
          <a:lstStyle/>
          <a:p>
            <a:pPr algn="ctr"/>
            <a:r>
              <a:rPr lang="en-US" sz="1200" b="1">
                <a:solidFill>
                  <a:srgbClr val="23194E"/>
                </a:solidFill>
              </a:rPr>
              <a:t>2</a:t>
            </a:r>
          </a:p>
        </p:txBody>
      </p:sp>
      <p:sp>
        <p:nvSpPr>
          <p:cNvPr id="41" name="TextBox 40">
            <a:extLst>
              <a:ext uri="{FF2B5EF4-FFF2-40B4-BE49-F238E27FC236}">
                <a16:creationId xmlns:a16="http://schemas.microsoft.com/office/drawing/2014/main" id="{772994A6-18FC-5F4D-9E10-EB084F16A6FE}"/>
              </a:ext>
            </a:extLst>
          </p:cNvPr>
          <p:cNvSpPr txBox="1"/>
          <p:nvPr/>
        </p:nvSpPr>
        <p:spPr>
          <a:xfrm>
            <a:off x="4418840" y="4426932"/>
            <a:ext cx="391082" cy="276999"/>
          </a:xfrm>
          <a:prstGeom prst="rect">
            <a:avLst/>
          </a:prstGeom>
          <a:noFill/>
        </p:spPr>
        <p:txBody>
          <a:bodyPr wrap="square" rtlCol="0">
            <a:spAutoFit/>
          </a:bodyPr>
          <a:lstStyle/>
          <a:p>
            <a:pPr algn="ctr"/>
            <a:r>
              <a:rPr lang="en-US" sz="1200" b="1">
                <a:solidFill>
                  <a:srgbClr val="23194E"/>
                </a:solidFill>
              </a:rPr>
              <a:t>4</a:t>
            </a:r>
          </a:p>
        </p:txBody>
      </p:sp>
      <p:sp>
        <p:nvSpPr>
          <p:cNvPr id="42" name="TextBox 41">
            <a:extLst>
              <a:ext uri="{FF2B5EF4-FFF2-40B4-BE49-F238E27FC236}">
                <a16:creationId xmlns:a16="http://schemas.microsoft.com/office/drawing/2014/main" id="{75D01CAF-B747-FD45-B665-E19C9BD676CF}"/>
              </a:ext>
            </a:extLst>
          </p:cNvPr>
          <p:cNvSpPr txBox="1"/>
          <p:nvPr/>
        </p:nvSpPr>
        <p:spPr>
          <a:xfrm>
            <a:off x="5242339" y="4426932"/>
            <a:ext cx="391082" cy="276999"/>
          </a:xfrm>
          <a:prstGeom prst="rect">
            <a:avLst/>
          </a:prstGeom>
          <a:noFill/>
        </p:spPr>
        <p:txBody>
          <a:bodyPr wrap="square" rtlCol="0">
            <a:spAutoFit/>
          </a:bodyPr>
          <a:lstStyle/>
          <a:p>
            <a:pPr algn="ctr"/>
            <a:r>
              <a:rPr lang="en-US" sz="1200" b="1">
                <a:solidFill>
                  <a:srgbClr val="23194E"/>
                </a:solidFill>
              </a:rPr>
              <a:t>5</a:t>
            </a:r>
          </a:p>
        </p:txBody>
      </p:sp>
      <p:sp>
        <p:nvSpPr>
          <p:cNvPr id="43" name="TextBox 42">
            <a:extLst>
              <a:ext uri="{FF2B5EF4-FFF2-40B4-BE49-F238E27FC236}">
                <a16:creationId xmlns:a16="http://schemas.microsoft.com/office/drawing/2014/main" id="{CAE97CBC-B79E-494A-8D39-5800C5372B3F}"/>
              </a:ext>
            </a:extLst>
          </p:cNvPr>
          <p:cNvSpPr txBox="1"/>
          <p:nvPr/>
        </p:nvSpPr>
        <p:spPr>
          <a:xfrm>
            <a:off x="6065838" y="4426932"/>
            <a:ext cx="391082" cy="276999"/>
          </a:xfrm>
          <a:prstGeom prst="rect">
            <a:avLst/>
          </a:prstGeom>
          <a:noFill/>
        </p:spPr>
        <p:txBody>
          <a:bodyPr wrap="square" rtlCol="0">
            <a:spAutoFit/>
          </a:bodyPr>
          <a:lstStyle/>
          <a:p>
            <a:pPr algn="ctr"/>
            <a:r>
              <a:rPr lang="en-US" sz="1200" b="1">
                <a:solidFill>
                  <a:srgbClr val="23194E"/>
                </a:solidFill>
              </a:rPr>
              <a:t>6</a:t>
            </a:r>
          </a:p>
        </p:txBody>
      </p:sp>
      <p:sp>
        <p:nvSpPr>
          <p:cNvPr id="44" name="TextBox 43">
            <a:extLst>
              <a:ext uri="{FF2B5EF4-FFF2-40B4-BE49-F238E27FC236}">
                <a16:creationId xmlns:a16="http://schemas.microsoft.com/office/drawing/2014/main" id="{5F805605-7F94-3647-B0CE-ECB4181DAA72}"/>
              </a:ext>
            </a:extLst>
          </p:cNvPr>
          <p:cNvSpPr txBox="1"/>
          <p:nvPr/>
        </p:nvSpPr>
        <p:spPr>
          <a:xfrm>
            <a:off x="6889337" y="4426932"/>
            <a:ext cx="391082" cy="276999"/>
          </a:xfrm>
          <a:prstGeom prst="rect">
            <a:avLst/>
          </a:prstGeom>
          <a:noFill/>
        </p:spPr>
        <p:txBody>
          <a:bodyPr wrap="square" rtlCol="0">
            <a:spAutoFit/>
          </a:bodyPr>
          <a:lstStyle/>
          <a:p>
            <a:pPr algn="ctr"/>
            <a:r>
              <a:rPr lang="en-US" sz="1200" b="1">
                <a:solidFill>
                  <a:srgbClr val="23194E"/>
                </a:solidFill>
              </a:rPr>
              <a:t>7</a:t>
            </a:r>
          </a:p>
        </p:txBody>
      </p:sp>
      <p:sp>
        <p:nvSpPr>
          <p:cNvPr id="45" name="TextBox 44">
            <a:extLst>
              <a:ext uri="{FF2B5EF4-FFF2-40B4-BE49-F238E27FC236}">
                <a16:creationId xmlns:a16="http://schemas.microsoft.com/office/drawing/2014/main" id="{70E1F13C-952C-8F45-9E71-9222D4C77899}"/>
              </a:ext>
            </a:extLst>
          </p:cNvPr>
          <p:cNvSpPr txBox="1"/>
          <p:nvPr/>
        </p:nvSpPr>
        <p:spPr>
          <a:xfrm>
            <a:off x="7725715" y="4426932"/>
            <a:ext cx="391082" cy="276999"/>
          </a:xfrm>
          <a:prstGeom prst="rect">
            <a:avLst/>
          </a:prstGeom>
          <a:noFill/>
        </p:spPr>
        <p:txBody>
          <a:bodyPr wrap="square" rtlCol="0">
            <a:spAutoFit/>
          </a:bodyPr>
          <a:lstStyle/>
          <a:p>
            <a:pPr algn="ctr"/>
            <a:r>
              <a:rPr lang="en-US" sz="1200" b="1">
                <a:solidFill>
                  <a:srgbClr val="23194E"/>
                </a:solidFill>
              </a:rPr>
              <a:t>8</a:t>
            </a:r>
          </a:p>
        </p:txBody>
      </p:sp>
      <p:sp>
        <p:nvSpPr>
          <p:cNvPr id="46" name="TextBox 45">
            <a:extLst>
              <a:ext uri="{FF2B5EF4-FFF2-40B4-BE49-F238E27FC236}">
                <a16:creationId xmlns:a16="http://schemas.microsoft.com/office/drawing/2014/main" id="{67F33C75-AF42-5148-8B0B-E5374E966472}"/>
              </a:ext>
            </a:extLst>
          </p:cNvPr>
          <p:cNvSpPr txBox="1"/>
          <p:nvPr/>
        </p:nvSpPr>
        <p:spPr>
          <a:xfrm>
            <a:off x="8536335" y="4426932"/>
            <a:ext cx="391082" cy="276999"/>
          </a:xfrm>
          <a:prstGeom prst="rect">
            <a:avLst/>
          </a:prstGeom>
          <a:noFill/>
        </p:spPr>
        <p:txBody>
          <a:bodyPr wrap="square" rtlCol="0">
            <a:spAutoFit/>
          </a:bodyPr>
          <a:lstStyle/>
          <a:p>
            <a:pPr algn="ctr"/>
            <a:r>
              <a:rPr lang="en-US" sz="1200" b="1">
                <a:solidFill>
                  <a:srgbClr val="23194E"/>
                </a:solidFill>
              </a:rPr>
              <a:t>9</a:t>
            </a:r>
          </a:p>
        </p:txBody>
      </p:sp>
      <p:sp>
        <p:nvSpPr>
          <p:cNvPr id="47" name="TextBox 46">
            <a:extLst>
              <a:ext uri="{FF2B5EF4-FFF2-40B4-BE49-F238E27FC236}">
                <a16:creationId xmlns:a16="http://schemas.microsoft.com/office/drawing/2014/main" id="{AEDA734D-F29E-2246-B159-8263F603B23F}"/>
              </a:ext>
            </a:extLst>
          </p:cNvPr>
          <p:cNvSpPr txBox="1"/>
          <p:nvPr/>
        </p:nvSpPr>
        <p:spPr>
          <a:xfrm>
            <a:off x="9359834" y="4426932"/>
            <a:ext cx="391082" cy="276999"/>
          </a:xfrm>
          <a:prstGeom prst="rect">
            <a:avLst/>
          </a:prstGeom>
          <a:noFill/>
        </p:spPr>
        <p:txBody>
          <a:bodyPr wrap="square" rtlCol="0">
            <a:spAutoFit/>
          </a:bodyPr>
          <a:lstStyle/>
          <a:p>
            <a:pPr algn="ctr"/>
            <a:r>
              <a:rPr lang="en-US" sz="1200" b="1">
                <a:solidFill>
                  <a:srgbClr val="23194E"/>
                </a:solidFill>
              </a:rPr>
              <a:t>10</a:t>
            </a:r>
          </a:p>
        </p:txBody>
      </p:sp>
      <p:sp>
        <p:nvSpPr>
          <p:cNvPr id="48" name="TextBox 47">
            <a:extLst>
              <a:ext uri="{FF2B5EF4-FFF2-40B4-BE49-F238E27FC236}">
                <a16:creationId xmlns:a16="http://schemas.microsoft.com/office/drawing/2014/main" id="{2885761A-EE03-A248-AB0B-291348C51D73}"/>
              </a:ext>
            </a:extLst>
          </p:cNvPr>
          <p:cNvSpPr txBox="1"/>
          <p:nvPr/>
        </p:nvSpPr>
        <p:spPr>
          <a:xfrm>
            <a:off x="10183333" y="4426932"/>
            <a:ext cx="391082" cy="276999"/>
          </a:xfrm>
          <a:prstGeom prst="rect">
            <a:avLst/>
          </a:prstGeom>
          <a:noFill/>
        </p:spPr>
        <p:txBody>
          <a:bodyPr wrap="square" rtlCol="0">
            <a:spAutoFit/>
          </a:bodyPr>
          <a:lstStyle/>
          <a:p>
            <a:pPr algn="ctr"/>
            <a:r>
              <a:rPr lang="en-US" sz="1200" b="1">
                <a:solidFill>
                  <a:srgbClr val="23194E"/>
                </a:solidFill>
              </a:rPr>
              <a:t>11</a:t>
            </a:r>
          </a:p>
        </p:txBody>
      </p:sp>
      <p:sp>
        <p:nvSpPr>
          <p:cNvPr id="49" name="TextBox 48">
            <a:extLst>
              <a:ext uri="{FF2B5EF4-FFF2-40B4-BE49-F238E27FC236}">
                <a16:creationId xmlns:a16="http://schemas.microsoft.com/office/drawing/2014/main" id="{3775853D-B7A9-6347-8CA5-563995985DD4}"/>
              </a:ext>
            </a:extLst>
          </p:cNvPr>
          <p:cNvSpPr txBox="1"/>
          <p:nvPr/>
        </p:nvSpPr>
        <p:spPr>
          <a:xfrm>
            <a:off x="11006834" y="4426932"/>
            <a:ext cx="391082" cy="276999"/>
          </a:xfrm>
          <a:prstGeom prst="rect">
            <a:avLst/>
          </a:prstGeom>
          <a:noFill/>
        </p:spPr>
        <p:txBody>
          <a:bodyPr wrap="square" rtlCol="0">
            <a:spAutoFit/>
          </a:bodyPr>
          <a:lstStyle/>
          <a:p>
            <a:pPr algn="ctr"/>
            <a:r>
              <a:rPr lang="en-US" sz="1200" b="1">
                <a:solidFill>
                  <a:srgbClr val="23194E"/>
                </a:solidFill>
              </a:rPr>
              <a:t>12</a:t>
            </a:r>
          </a:p>
        </p:txBody>
      </p:sp>
      <p:cxnSp>
        <p:nvCxnSpPr>
          <p:cNvPr id="51" name="Straight Connector 50">
            <a:extLst>
              <a:ext uri="{FF2B5EF4-FFF2-40B4-BE49-F238E27FC236}">
                <a16:creationId xmlns:a16="http://schemas.microsoft.com/office/drawing/2014/main" id="{559846DB-237C-9243-9CD4-946AE6F3EA78}"/>
              </a:ext>
            </a:extLst>
          </p:cNvPr>
          <p:cNvCxnSpPr>
            <a:cxnSpLocks/>
          </p:cNvCxnSpPr>
          <p:nvPr/>
        </p:nvCxnSpPr>
        <p:spPr>
          <a:xfrm flipH="1">
            <a:off x="3443980" y="5247197"/>
            <a:ext cx="8264104" cy="0"/>
          </a:xfrm>
          <a:prstGeom prst="line">
            <a:avLst/>
          </a:prstGeom>
          <a:ln>
            <a:solidFill>
              <a:srgbClr val="23194E"/>
            </a:solidFill>
            <a:prstDash val="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B9B7CC7C-2EFE-A440-B846-79BF7A069787}"/>
              </a:ext>
            </a:extLst>
          </p:cNvPr>
          <p:cNvGrpSpPr/>
          <p:nvPr/>
        </p:nvGrpSpPr>
        <p:grpSpPr>
          <a:xfrm>
            <a:off x="10054335" y="-7065"/>
            <a:ext cx="2137665" cy="727880"/>
            <a:chOff x="10054335" y="-7065"/>
            <a:chExt cx="2137665" cy="727880"/>
          </a:xfrm>
          <a:solidFill>
            <a:srgbClr val="A4D3B5"/>
          </a:solidFill>
        </p:grpSpPr>
        <p:sp>
          <p:nvSpPr>
            <p:cNvPr id="52" name="Rectangle 51">
              <a:extLst>
                <a:ext uri="{FF2B5EF4-FFF2-40B4-BE49-F238E27FC236}">
                  <a16:creationId xmlns:a16="http://schemas.microsoft.com/office/drawing/2014/main" id="{701AEA56-6CF3-2B41-9F28-4EF3DF250A92}"/>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53" name="Picture 2" descr="Chevron arrows">
              <a:extLst>
                <a:ext uri="{FF2B5EF4-FFF2-40B4-BE49-F238E27FC236}">
                  <a16:creationId xmlns:a16="http://schemas.microsoft.com/office/drawing/2014/main" id="{AEAB5CE9-B348-284C-84D7-4F8FD4EC944F}"/>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429350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359C-1802-E147-BCDF-0EC53F5DB3C1}"/>
              </a:ext>
            </a:extLst>
          </p:cNvPr>
          <p:cNvSpPr>
            <a:spLocks noGrp="1"/>
          </p:cNvSpPr>
          <p:nvPr>
            <p:ph type="title"/>
          </p:nvPr>
        </p:nvSpPr>
        <p:spPr/>
        <p:txBody>
          <a:bodyPr>
            <a:normAutofit/>
          </a:bodyPr>
          <a:lstStyle/>
          <a:p>
            <a:r>
              <a:rPr lang="en-US" dirty="0"/>
              <a:t>Funding Overview</a:t>
            </a:r>
          </a:p>
        </p:txBody>
      </p:sp>
      <p:sp>
        <p:nvSpPr>
          <p:cNvPr id="3" name="Content Placeholder 2">
            <a:extLst>
              <a:ext uri="{FF2B5EF4-FFF2-40B4-BE49-F238E27FC236}">
                <a16:creationId xmlns:a16="http://schemas.microsoft.com/office/drawing/2014/main" id="{79D47CCA-53B3-3A4E-B1EA-E000C74D905D}"/>
              </a:ext>
            </a:extLst>
          </p:cNvPr>
          <p:cNvSpPr>
            <a:spLocks noGrp="1"/>
          </p:cNvSpPr>
          <p:nvPr>
            <p:ph sz="half" idx="1"/>
          </p:nvPr>
        </p:nvSpPr>
        <p:spPr>
          <a:xfrm>
            <a:off x="838200" y="1825624"/>
            <a:ext cx="5181600" cy="4663043"/>
          </a:xfrm>
        </p:spPr>
        <p:txBody>
          <a:bodyPr>
            <a:normAutofit fontScale="92500" lnSpcReduction="10000"/>
          </a:bodyPr>
          <a:lstStyle/>
          <a:p>
            <a:pPr marL="0" indent="0">
              <a:spcAft>
                <a:spcPts val="600"/>
              </a:spcAft>
              <a:buNone/>
            </a:pPr>
            <a:r>
              <a:rPr lang="en-US" sz="2600" b="1" dirty="0"/>
              <a:t>Seed Stage Funding </a:t>
            </a:r>
          </a:p>
          <a:p>
            <a:pPr>
              <a:spcAft>
                <a:spcPts val="600"/>
              </a:spcAft>
            </a:pPr>
            <a:r>
              <a:rPr lang="en-US" sz="2200" dirty="0"/>
              <a:t>Transitional funding for Options #1 &amp; #2</a:t>
            </a:r>
          </a:p>
          <a:p>
            <a:pPr>
              <a:spcAft>
                <a:spcPts val="600"/>
              </a:spcAft>
            </a:pPr>
            <a:r>
              <a:rPr lang="en-US" sz="2200" dirty="0"/>
              <a:t>Uses would be to:</a:t>
            </a:r>
          </a:p>
          <a:p>
            <a:pPr lvl="1">
              <a:spcAft>
                <a:spcPts val="600"/>
              </a:spcAft>
            </a:pPr>
            <a:r>
              <a:rPr lang="en-US" sz="2000" dirty="0"/>
              <a:t>Enable sustainable business model</a:t>
            </a:r>
          </a:p>
          <a:p>
            <a:pPr lvl="1">
              <a:spcAft>
                <a:spcPts val="600"/>
              </a:spcAft>
            </a:pPr>
            <a:r>
              <a:rPr lang="en-US" sz="2000" dirty="0"/>
              <a:t>Develop software for private customers</a:t>
            </a:r>
          </a:p>
          <a:p>
            <a:pPr lvl="1">
              <a:spcAft>
                <a:spcPts val="600"/>
              </a:spcAft>
            </a:pPr>
            <a:r>
              <a:rPr lang="en-US" sz="2000" dirty="0"/>
              <a:t>Enact public health strategy</a:t>
            </a:r>
          </a:p>
          <a:p>
            <a:pPr lvl="1">
              <a:spcAft>
                <a:spcPts val="600"/>
              </a:spcAft>
            </a:pPr>
            <a:r>
              <a:rPr lang="en-US" sz="2000" dirty="0"/>
              <a:t>Build a foundation for future investment, which may include the very important role of de-risking for other investors, collecting impact data that aligns with SDGs, and/or pitching to impact investors or foundations with PRI / MRI*</a:t>
            </a:r>
          </a:p>
          <a:p>
            <a:pPr>
              <a:spcAft>
                <a:spcPts val="600"/>
              </a:spcAft>
            </a:pPr>
            <a:endParaRPr lang="en-US" sz="2000" dirty="0"/>
          </a:p>
        </p:txBody>
      </p:sp>
      <p:sp>
        <p:nvSpPr>
          <p:cNvPr id="9" name="Content Placeholder 8">
            <a:extLst>
              <a:ext uri="{FF2B5EF4-FFF2-40B4-BE49-F238E27FC236}">
                <a16:creationId xmlns:a16="http://schemas.microsoft.com/office/drawing/2014/main" id="{B7AB9708-17FD-8740-9B88-D01204FDD74D}"/>
              </a:ext>
            </a:extLst>
          </p:cNvPr>
          <p:cNvSpPr>
            <a:spLocks noGrp="1"/>
          </p:cNvSpPr>
          <p:nvPr>
            <p:ph sz="half" idx="2"/>
          </p:nvPr>
        </p:nvSpPr>
        <p:spPr/>
        <p:txBody>
          <a:bodyPr>
            <a:normAutofit fontScale="92500" lnSpcReduction="10000"/>
          </a:bodyPr>
          <a:lstStyle/>
          <a:p>
            <a:pPr marL="0" indent="0">
              <a:spcAft>
                <a:spcPts val="600"/>
              </a:spcAft>
              <a:buNone/>
            </a:pPr>
            <a:r>
              <a:rPr lang="en-US" sz="2600" b="1" dirty="0"/>
              <a:t>Impact Investment Funding </a:t>
            </a:r>
          </a:p>
          <a:p>
            <a:pPr marL="231775" indent="-231775">
              <a:spcAft>
                <a:spcPts val="600"/>
              </a:spcAft>
              <a:buFont typeface="Arial" panose="020B0604020202020204" pitchFamily="34" charset="0"/>
              <a:buChar char="•"/>
            </a:pPr>
            <a:r>
              <a:rPr lang="en-US" sz="2200" dirty="0"/>
              <a:t>Funding necessary only with Option #1</a:t>
            </a:r>
          </a:p>
          <a:p>
            <a:pPr marL="231775" indent="-231775">
              <a:spcAft>
                <a:spcPts val="600"/>
              </a:spcAft>
              <a:buFont typeface="Arial" panose="020B0604020202020204" pitchFamily="34" charset="0"/>
              <a:buChar char="•"/>
            </a:pPr>
            <a:r>
              <a:rPr lang="en-US" sz="2200" dirty="0"/>
              <a:t>IQVIA would become the investor in #2</a:t>
            </a:r>
          </a:p>
          <a:p>
            <a:pPr marL="231775" indent="-231775">
              <a:spcAft>
                <a:spcPts val="600"/>
              </a:spcAft>
              <a:buFont typeface="Arial" panose="020B0604020202020204" pitchFamily="34" charset="0"/>
              <a:buChar char="•"/>
            </a:pPr>
            <a:r>
              <a:rPr lang="en-US" sz="2200" dirty="0"/>
              <a:t>Uses would be to:</a:t>
            </a:r>
          </a:p>
          <a:p>
            <a:pPr marL="688975" lvl="1" indent="-231775">
              <a:spcAft>
                <a:spcPts val="600"/>
              </a:spcAft>
              <a:buFont typeface="Arial" panose="020B0604020202020204" pitchFamily="34" charset="0"/>
              <a:buChar char="•"/>
            </a:pPr>
            <a:r>
              <a:rPr lang="en-US" sz="2200"/>
              <a:t>Further build</a:t>
            </a:r>
            <a:r>
              <a:rPr lang="en-US" sz="2200" dirty="0"/>
              <a:t> out business and development team</a:t>
            </a:r>
          </a:p>
          <a:p>
            <a:pPr marL="688975" lvl="1" indent="-231775">
              <a:spcAft>
                <a:spcPts val="600"/>
              </a:spcAft>
              <a:buFont typeface="Arial" panose="020B0604020202020204" pitchFamily="34" charset="0"/>
              <a:buChar char="•"/>
            </a:pPr>
            <a:r>
              <a:rPr lang="en-US" sz="2200" dirty="0"/>
              <a:t>Diversify revenue streams</a:t>
            </a:r>
          </a:p>
          <a:p>
            <a:pPr marL="688975" lvl="1" indent="-231775">
              <a:spcAft>
                <a:spcPts val="600"/>
              </a:spcAft>
              <a:buFont typeface="Arial" panose="020B0604020202020204" pitchFamily="34" charset="0"/>
              <a:buChar char="•"/>
            </a:pPr>
            <a:r>
              <a:rPr lang="en-US" sz="2200" dirty="0"/>
              <a:t>Drive growth in paying customers</a:t>
            </a:r>
          </a:p>
          <a:p>
            <a:pPr marL="688975" lvl="1" indent="-231775">
              <a:spcAft>
                <a:spcPts val="600"/>
              </a:spcAft>
              <a:buFont typeface="Arial" panose="020B0604020202020204" pitchFamily="34" charset="0"/>
              <a:buChar char="•"/>
            </a:pPr>
            <a:r>
              <a:rPr lang="en-US" sz="2200" dirty="0"/>
              <a:t>Expand Channel Partner network</a:t>
            </a:r>
          </a:p>
        </p:txBody>
      </p:sp>
      <p:sp>
        <p:nvSpPr>
          <p:cNvPr id="4" name="Slide Number Placeholder 3">
            <a:extLst>
              <a:ext uri="{FF2B5EF4-FFF2-40B4-BE49-F238E27FC236}">
                <a16:creationId xmlns:a16="http://schemas.microsoft.com/office/drawing/2014/main" id="{F96CCD96-6285-2D4E-8109-95135ABAEFDB}"/>
              </a:ext>
            </a:extLst>
          </p:cNvPr>
          <p:cNvSpPr>
            <a:spLocks noGrp="1"/>
          </p:cNvSpPr>
          <p:nvPr>
            <p:ph type="sldNum" sz="quarter" idx="12"/>
          </p:nvPr>
        </p:nvSpPr>
        <p:spPr/>
        <p:txBody>
          <a:bodyPr/>
          <a:lstStyle/>
          <a:p>
            <a:pPr algn="r"/>
            <a:fld id="{94403FEC-FFF6-7D40-9A7D-8845F2C542DC}" type="slidenum">
              <a:rPr lang="en-US" smtClean="0"/>
              <a:pPr algn="r"/>
              <a:t>34</a:t>
            </a:fld>
            <a:endParaRPr lang="en-US"/>
          </a:p>
        </p:txBody>
      </p:sp>
      <p:sp>
        <p:nvSpPr>
          <p:cNvPr id="11" name="TextBox 10">
            <a:extLst>
              <a:ext uri="{FF2B5EF4-FFF2-40B4-BE49-F238E27FC236}">
                <a16:creationId xmlns:a16="http://schemas.microsoft.com/office/drawing/2014/main" id="{A3352083-1638-8540-B920-2B37A6461BBE}"/>
              </a:ext>
            </a:extLst>
          </p:cNvPr>
          <p:cNvSpPr txBox="1"/>
          <p:nvPr/>
        </p:nvSpPr>
        <p:spPr>
          <a:xfrm>
            <a:off x="195020" y="6488668"/>
            <a:ext cx="8415580" cy="261610"/>
          </a:xfrm>
          <a:prstGeom prst="rect">
            <a:avLst/>
          </a:prstGeom>
          <a:noFill/>
        </p:spPr>
        <p:txBody>
          <a:bodyPr wrap="square" rtlCol="0">
            <a:spAutoFit/>
          </a:bodyPr>
          <a:lstStyle/>
          <a:p>
            <a:r>
              <a:rPr lang="en-US" sz="1100" i="1">
                <a:solidFill>
                  <a:schemeClr val="tx1">
                    <a:lumMod val="50000"/>
                    <a:lumOff val="50000"/>
                  </a:schemeClr>
                </a:solidFill>
              </a:rPr>
              <a:t>PRI = Program Related Investments; MRI = Mission Related Investments</a:t>
            </a:r>
          </a:p>
        </p:txBody>
      </p:sp>
      <p:grpSp>
        <p:nvGrpSpPr>
          <p:cNvPr id="13" name="Group 12">
            <a:extLst>
              <a:ext uri="{FF2B5EF4-FFF2-40B4-BE49-F238E27FC236}">
                <a16:creationId xmlns:a16="http://schemas.microsoft.com/office/drawing/2014/main" id="{7695A812-69C5-D345-B360-33D00B9EBD40}"/>
              </a:ext>
            </a:extLst>
          </p:cNvPr>
          <p:cNvGrpSpPr/>
          <p:nvPr/>
        </p:nvGrpSpPr>
        <p:grpSpPr>
          <a:xfrm>
            <a:off x="10054335" y="-7065"/>
            <a:ext cx="2137665" cy="727880"/>
            <a:chOff x="10054335" y="-7065"/>
            <a:chExt cx="2137665" cy="727880"/>
          </a:xfrm>
          <a:solidFill>
            <a:srgbClr val="A4D3B5"/>
          </a:solidFill>
        </p:grpSpPr>
        <p:sp>
          <p:nvSpPr>
            <p:cNvPr id="14" name="Rectangle 13">
              <a:extLst>
                <a:ext uri="{FF2B5EF4-FFF2-40B4-BE49-F238E27FC236}">
                  <a16:creationId xmlns:a16="http://schemas.microsoft.com/office/drawing/2014/main" id="{773FED8C-D5E2-0E44-BC1E-BC3F238ED3E1}"/>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5" name="Picture 2" descr="Chevron arrows">
              <a:extLst>
                <a:ext uri="{FF2B5EF4-FFF2-40B4-BE49-F238E27FC236}">
                  <a16:creationId xmlns:a16="http://schemas.microsoft.com/office/drawing/2014/main" id="{396C8BCA-F99E-FE4E-865A-A676ED7E511E}"/>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68546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39D12EE-13BA-4C4D-972A-CD27445116EF}"/>
              </a:ext>
            </a:extLst>
          </p:cNvPr>
          <p:cNvGraphicFramePr>
            <a:graphicFrameLocks noGrp="1"/>
          </p:cNvGraphicFramePr>
          <p:nvPr>
            <p:ph idx="1"/>
            <p:extLst>
              <p:ext uri="{D42A27DB-BD31-4B8C-83A1-F6EECF244321}">
                <p14:modId xmlns:p14="http://schemas.microsoft.com/office/powerpoint/2010/main" val="910059257"/>
              </p:ext>
            </p:extLst>
          </p:nvPr>
        </p:nvGraphicFramePr>
        <p:xfrm>
          <a:off x="205932" y="2086373"/>
          <a:ext cx="11780135" cy="3425500"/>
        </p:xfrm>
        <a:graphic>
          <a:graphicData uri="http://schemas.openxmlformats.org/drawingml/2006/table">
            <a:tbl>
              <a:tblPr firstRow="1" bandRow="1">
                <a:tableStyleId>{5940675A-B579-460E-94D1-54222C63F5DA}</a:tableStyleId>
              </a:tblPr>
              <a:tblGrid>
                <a:gridCol w="3928164">
                  <a:extLst>
                    <a:ext uri="{9D8B030D-6E8A-4147-A177-3AD203B41FA5}">
                      <a16:colId xmlns:a16="http://schemas.microsoft.com/office/drawing/2014/main" val="1601916846"/>
                    </a:ext>
                  </a:extLst>
                </a:gridCol>
                <a:gridCol w="1270867">
                  <a:extLst>
                    <a:ext uri="{9D8B030D-6E8A-4147-A177-3AD203B41FA5}">
                      <a16:colId xmlns:a16="http://schemas.microsoft.com/office/drawing/2014/main" val="3374710985"/>
                    </a:ext>
                  </a:extLst>
                </a:gridCol>
                <a:gridCol w="1270867">
                  <a:extLst>
                    <a:ext uri="{9D8B030D-6E8A-4147-A177-3AD203B41FA5}">
                      <a16:colId xmlns:a16="http://schemas.microsoft.com/office/drawing/2014/main" val="2816826010"/>
                    </a:ext>
                  </a:extLst>
                </a:gridCol>
                <a:gridCol w="1270867">
                  <a:extLst>
                    <a:ext uri="{9D8B030D-6E8A-4147-A177-3AD203B41FA5}">
                      <a16:colId xmlns:a16="http://schemas.microsoft.com/office/drawing/2014/main" val="2947545213"/>
                    </a:ext>
                  </a:extLst>
                </a:gridCol>
                <a:gridCol w="224750">
                  <a:extLst>
                    <a:ext uri="{9D8B030D-6E8A-4147-A177-3AD203B41FA5}">
                      <a16:colId xmlns:a16="http://schemas.microsoft.com/office/drawing/2014/main" val="3261502190"/>
                    </a:ext>
                  </a:extLst>
                </a:gridCol>
                <a:gridCol w="1271540">
                  <a:extLst>
                    <a:ext uri="{9D8B030D-6E8A-4147-A177-3AD203B41FA5}">
                      <a16:colId xmlns:a16="http://schemas.microsoft.com/office/drawing/2014/main" val="3272825388"/>
                    </a:ext>
                  </a:extLst>
                </a:gridCol>
                <a:gridCol w="1271540">
                  <a:extLst>
                    <a:ext uri="{9D8B030D-6E8A-4147-A177-3AD203B41FA5}">
                      <a16:colId xmlns:a16="http://schemas.microsoft.com/office/drawing/2014/main" val="2827130171"/>
                    </a:ext>
                  </a:extLst>
                </a:gridCol>
                <a:gridCol w="1271540">
                  <a:extLst>
                    <a:ext uri="{9D8B030D-6E8A-4147-A177-3AD203B41FA5}">
                      <a16:colId xmlns:a16="http://schemas.microsoft.com/office/drawing/2014/main" val="3052127831"/>
                    </a:ext>
                  </a:extLst>
                </a:gridCol>
              </a:tblGrid>
              <a:tr h="342550">
                <a:tc>
                  <a:txBody>
                    <a:bodyPr/>
                    <a:lstStyle/>
                    <a:p>
                      <a:endParaRPr lang="en-US" sz="1600" b="1">
                        <a:solidFill>
                          <a:schemeClr val="bg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gridSpan="3">
                  <a:txBody>
                    <a:bodyPr/>
                    <a:lstStyle/>
                    <a:p>
                      <a:pPr algn="ctr"/>
                      <a:r>
                        <a:rPr lang="en-US" sz="1600" b="1" dirty="0">
                          <a:solidFill>
                            <a:schemeClr val="bg1"/>
                          </a:solidFill>
                        </a:rPr>
                        <a:t>OpenLMIS.org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hMerge="1">
                  <a:txBody>
                    <a:bodyPr/>
                    <a:lstStyle/>
                    <a:p>
                      <a:endParaRPr 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600" b="1">
                        <a:solidFill>
                          <a:schemeClr val="bg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gridSpan="3">
                  <a:txBody>
                    <a:bodyPr/>
                    <a:lstStyle/>
                    <a:p>
                      <a:pPr algn="ctr"/>
                      <a:r>
                        <a:rPr lang="en-US" sz="1600" b="1">
                          <a:solidFill>
                            <a:schemeClr val="bg1"/>
                          </a:solidFill>
                        </a:rPr>
                        <a:t>IQVIA*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hMerge="1">
                  <a:txBody>
                    <a:bodyPr/>
                    <a:lstStyle/>
                    <a:p>
                      <a:pPr algn="ctr"/>
                      <a:endParaRPr lang="en-US" sz="1600" b="1">
                        <a:solidFill>
                          <a:schemeClr val="bg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hMerge="1">
                  <a:txBody>
                    <a:bodyPr/>
                    <a:lstStyle/>
                    <a:p>
                      <a:pPr algn="ctr"/>
                      <a:endParaRPr lang="en-US" sz="1600" b="1">
                        <a:solidFill>
                          <a:schemeClr val="bg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565667814"/>
                  </a:ext>
                </a:extLst>
              </a:tr>
              <a:tr h="342550">
                <a:tc>
                  <a:txBody>
                    <a:bodyPr/>
                    <a:lstStyle/>
                    <a:p>
                      <a:r>
                        <a:rPr lang="en-US" sz="1600" b="1" dirty="0">
                          <a:solidFill>
                            <a:schemeClr val="tx1">
                              <a:lumMod val="65000"/>
                              <a:lumOff val="35000"/>
                            </a:schemeClr>
                          </a:solidFill>
                        </a:rPr>
                        <a:t>Donor support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r>
                        <a:rPr lang="en-US" sz="1600">
                          <a:solidFill>
                            <a:schemeClr val="tx1">
                              <a:lumMod val="65000"/>
                              <a:lumOff val="35000"/>
                            </a:schemeClr>
                          </a:solidFill>
                        </a:rPr>
                        <a:t>12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r>
                        <a:rPr lang="en-US" sz="1600">
                          <a:solidFill>
                            <a:schemeClr val="tx1">
                              <a:lumMod val="65000"/>
                              <a:lumOff val="35000"/>
                            </a:schemeClr>
                          </a:solidFill>
                        </a:rPr>
                        <a:t>18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r>
                        <a:rPr lang="en-US" sz="1600">
                          <a:solidFill>
                            <a:schemeClr val="bg1">
                              <a:lumMod val="95000"/>
                            </a:schemeClr>
                          </a:solidFill>
                        </a:rPr>
                        <a:t>24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bg1">
                            <a:lumMod val="9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r>
                        <a:rPr lang="en-US" sz="1600">
                          <a:solidFill>
                            <a:schemeClr val="tx1">
                              <a:lumMod val="65000"/>
                              <a:lumOff val="35000"/>
                            </a:schemeClr>
                          </a:solidFill>
                        </a:rPr>
                        <a:t>12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r>
                        <a:rPr lang="en-US" sz="1600">
                          <a:solidFill>
                            <a:schemeClr val="tx1">
                              <a:lumMod val="65000"/>
                              <a:lumOff val="35000"/>
                            </a:schemeClr>
                          </a:solidFill>
                        </a:rPr>
                        <a:t>18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r>
                        <a:rPr lang="en-US" sz="1600">
                          <a:solidFill>
                            <a:schemeClr val="bg1">
                              <a:lumMod val="95000"/>
                            </a:schemeClr>
                          </a:solidFill>
                        </a:rPr>
                        <a:t>24 months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621799145"/>
                  </a:ext>
                </a:extLst>
              </a:tr>
              <a:tr h="342550">
                <a:tc>
                  <a:txBody>
                    <a:bodyPr/>
                    <a:lstStyle/>
                    <a:p>
                      <a:r>
                        <a:rPr lang="en-US" sz="1600">
                          <a:solidFill>
                            <a:schemeClr val="tx1">
                              <a:lumMod val="65000"/>
                              <a:lumOff val="35000"/>
                            </a:schemeClr>
                          </a:solidFill>
                        </a:rPr>
                        <a:t>Support public sector implementations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dirty="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41811168"/>
                  </a:ext>
                </a:extLst>
              </a:tr>
              <a:tr h="342550">
                <a:tc>
                  <a:txBody>
                    <a:bodyPr/>
                    <a:lstStyle/>
                    <a:p>
                      <a:r>
                        <a:rPr lang="en-US" sz="1600">
                          <a:solidFill>
                            <a:schemeClr val="tx1">
                              <a:lumMod val="65000"/>
                              <a:lumOff val="35000"/>
                            </a:schemeClr>
                          </a:solidFill>
                        </a:rPr>
                        <a:t>Effectively transition from VillageReach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241392670"/>
                  </a:ext>
                </a:extLst>
              </a:tr>
              <a:tr h="342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rPr>
                        <a:t>Develop software for private heath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964448268"/>
                  </a:ext>
                </a:extLst>
              </a:tr>
              <a:tr h="342550">
                <a:tc>
                  <a:txBody>
                    <a:bodyPr/>
                    <a:lstStyle/>
                    <a:p>
                      <a:r>
                        <a:rPr lang="en-US" sz="1600">
                          <a:solidFill>
                            <a:schemeClr val="tx1">
                              <a:lumMod val="65000"/>
                              <a:lumOff val="35000"/>
                            </a:schemeClr>
                          </a:solidFill>
                        </a:rPr>
                        <a:t>Acquire private health customer(s)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00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200519484"/>
                  </a:ext>
                </a:extLst>
              </a:tr>
              <a:tr h="342550">
                <a:tc>
                  <a:txBody>
                    <a:bodyPr/>
                    <a:lstStyle/>
                    <a:p>
                      <a:r>
                        <a:rPr lang="en-US" sz="1600">
                          <a:solidFill>
                            <a:schemeClr val="tx1">
                              <a:lumMod val="65000"/>
                              <a:lumOff val="35000"/>
                            </a:schemeClr>
                          </a:solidFill>
                        </a:rPr>
                        <a:t>Develop channel partner(s)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678177361"/>
                  </a:ext>
                </a:extLst>
              </a:tr>
              <a:tr h="342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rPr>
                        <a:t>Acquire paying public customer(s)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215755484"/>
                  </a:ext>
                </a:extLst>
              </a:tr>
              <a:tr h="342550">
                <a:tc>
                  <a:txBody>
                    <a:bodyPr/>
                    <a:lstStyle/>
                    <a:p>
                      <a:r>
                        <a:rPr lang="en-US" sz="1600" dirty="0">
                          <a:solidFill>
                            <a:schemeClr val="tx1">
                              <a:lumMod val="65000"/>
                              <a:lumOff val="35000"/>
                            </a:schemeClr>
                          </a:solidFill>
                        </a:rPr>
                        <a:t>Collect impact data that aligns with SDGs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tc>
                  <a:txBody>
                    <a:bodyPr/>
                    <a:lstStyle/>
                    <a:p>
                      <a:endParaRPr lang="en-US" sz="1600" dirty="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70675403"/>
                  </a:ext>
                </a:extLst>
              </a:tr>
              <a:tr h="342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rPr>
                        <a:t>Successful pitch to impact investors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endParaRPr lang="en-US" sz="1600" dirty="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2D050"/>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65000"/>
                        <a:lumOff val="35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tc>
                  <a:txBody>
                    <a:bodyPr/>
                    <a:lstStyle/>
                    <a:p>
                      <a:endParaRPr lang="en-US" sz="160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tc>
                  <a:txBody>
                    <a:bodyPr/>
                    <a:lstStyle/>
                    <a:p>
                      <a:endParaRPr lang="en-US" sz="1600" dirty="0">
                        <a:solidFill>
                          <a:schemeClr val="tx1">
                            <a:lumMod val="65000"/>
                            <a:lumOff val="3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88887270"/>
                  </a:ext>
                </a:extLst>
              </a:tr>
            </a:tbl>
          </a:graphicData>
        </a:graphic>
      </p:graphicFrame>
      <p:sp>
        <p:nvSpPr>
          <p:cNvPr id="14" name="Slide Number Placeholder 3">
            <a:extLst>
              <a:ext uri="{FF2B5EF4-FFF2-40B4-BE49-F238E27FC236}">
                <a16:creationId xmlns:a16="http://schemas.microsoft.com/office/drawing/2014/main" id="{8801C253-5E13-A14E-949A-86578D46FA79}"/>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35</a:t>
            </a:fld>
            <a:endParaRPr lang="en-US"/>
          </a:p>
        </p:txBody>
      </p:sp>
      <p:grpSp>
        <p:nvGrpSpPr>
          <p:cNvPr id="16" name="Group 15">
            <a:extLst>
              <a:ext uri="{FF2B5EF4-FFF2-40B4-BE49-F238E27FC236}">
                <a16:creationId xmlns:a16="http://schemas.microsoft.com/office/drawing/2014/main" id="{BE1C6DBE-CBB6-564C-A491-BD667E894BDD}"/>
              </a:ext>
            </a:extLst>
          </p:cNvPr>
          <p:cNvGrpSpPr/>
          <p:nvPr/>
        </p:nvGrpSpPr>
        <p:grpSpPr>
          <a:xfrm>
            <a:off x="4067300" y="6381509"/>
            <a:ext cx="7918767" cy="315195"/>
            <a:chOff x="2871568" y="6263103"/>
            <a:chExt cx="7918767" cy="315195"/>
          </a:xfrm>
        </p:grpSpPr>
        <p:sp>
          <p:nvSpPr>
            <p:cNvPr id="9" name="Rectangle 8">
              <a:extLst>
                <a:ext uri="{FF2B5EF4-FFF2-40B4-BE49-F238E27FC236}">
                  <a16:creationId xmlns:a16="http://schemas.microsoft.com/office/drawing/2014/main" id="{1C6641FC-6344-5A46-A2F5-289B3545474F}"/>
                </a:ext>
              </a:extLst>
            </p:cNvPr>
            <p:cNvSpPr/>
            <p:nvPr/>
          </p:nvSpPr>
          <p:spPr>
            <a:xfrm>
              <a:off x="3435033" y="6263103"/>
              <a:ext cx="1441342" cy="3011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low chance of activity success</a:t>
              </a:r>
            </a:p>
          </p:txBody>
        </p:sp>
        <p:sp>
          <p:nvSpPr>
            <p:cNvPr id="10" name="Rectangle 9">
              <a:extLst>
                <a:ext uri="{FF2B5EF4-FFF2-40B4-BE49-F238E27FC236}">
                  <a16:creationId xmlns:a16="http://schemas.microsoft.com/office/drawing/2014/main" id="{B18B4848-D979-C04B-A3E0-F3B91B277383}"/>
                </a:ext>
              </a:extLst>
            </p:cNvPr>
            <p:cNvSpPr/>
            <p:nvPr/>
          </p:nvSpPr>
          <p:spPr>
            <a:xfrm>
              <a:off x="4913523" y="6273814"/>
              <a:ext cx="1441342" cy="3011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Low chance of activity success</a:t>
              </a:r>
            </a:p>
          </p:txBody>
        </p:sp>
        <p:sp>
          <p:nvSpPr>
            <p:cNvPr id="11" name="Rectangle 10">
              <a:extLst>
                <a:ext uri="{FF2B5EF4-FFF2-40B4-BE49-F238E27FC236}">
                  <a16:creationId xmlns:a16="http://schemas.microsoft.com/office/drawing/2014/main" id="{CD9DB415-1724-D14E-B323-CE0239FFC263}"/>
                </a:ext>
              </a:extLst>
            </p:cNvPr>
            <p:cNvSpPr/>
            <p:nvPr/>
          </p:nvSpPr>
          <p:spPr>
            <a:xfrm>
              <a:off x="6392013" y="6269026"/>
              <a:ext cx="1441342" cy="3011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Moderate chance of activity success</a:t>
              </a:r>
            </a:p>
          </p:txBody>
        </p:sp>
        <p:sp>
          <p:nvSpPr>
            <p:cNvPr id="12" name="Rectangle 11">
              <a:extLst>
                <a:ext uri="{FF2B5EF4-FFF2-40B4-BE49-F238E27FC236}">
                  <a16:creationId xmlns:a16="http://schemas.microsoft.com/office/drawing/2014/main" id="{F783DF0C-8E0F-914A-9F79-EE25DB34930B}"/>
                </a:ext>
              </a:extLst>
            </p:cNvPr>
            <p:cNvSpPr/>
            <p:nvPr/>
          </p:nvSpPr>
          <p:spPr>
            <a:xfrm>
              <a:off x="7870504" y="6276079"/>
              <a:ext cx="1441342" cy="30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High chance of activity success</a:t>
              </a:r>
            </a:p>
          </p:txBody>
        </p:sp>
        <p:sp>
          <p:nvSpPr>
            <p:cNvPr id="13" name="Rectangle 12">
              <a:extLst>
                <a:ext uri="{FF2B5EF4-FFF2-40B4-BE49-F238E27FC236}">
                  <a16:creationId xmlns:a16="http://schemas.microsoft.com/office/drawing/2014/main" id="{1D8B86AB-D974-5042-B755-2A0C52361B4A}"/>
                </a:ext>
              </a:extLst>
            </p:cNvPr>
            <p:cNvSpPr/>
            <p:nvPr/>
          </p:nvSpPr>
          <p:spPr>
            <a:xfrm>
              <a:off x="9348993" y="6277155"/>
              <a:ext cx="1441342" cy="3011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N/A or Unknown</a:t>
              </a:r>
            </a:p>
          </p:txBody>
        </p:sp>
        <p:sp>
          <p:nvSpPr>
            <p:cNvPr id="4" name="TextBox 3">
              <a:extLst>
                <a:ext uri="{FF2B5EF4-FFF2-40B4-BE49-F238E27FC236}">
                  <a16:creationId xmlns:a16="http://schemas.microsoft.com/office/drawing/2014/main" id="{D81D6B3C-B021-0144-AC7A-2135AA7C8768}"/>
                </a:ext>
              </a:extLst>
            </p:cNvPr>
            <p:cNvSpPr txBox="1"/>
            <p:nvPr/>
          </p:nvSpPr>
          <p:spPr>
            <a:xfrm>
              <a:off x="2871568" y="6275194"/>
              <a:ext cx="656822" cy="276999"/>
            </a:xfrm>
            <a:prstGeom prst="rect">
              <a:avLst/>
            </a:prstGeom>
            <a:noFill/>
          </p:spPr>
          <p:txBody>
            <a:bodyPr wrap="square" rtlCol="0">
              <a:spAutoFit/>
            </a:bodyPr>
            <a:lstStyle/>
            <a:p>
              <a:r>
                <a:rPr lang="en-US" sz="1200" b="1"/>
                <a:t>Key:</a:t>
              </a:r>
            </a:p>
          </p:txBody>
        </p:sp>
      </p:grpSp>
      <p:grpSp>
        <p:nvGrpSpPr>
          <p:cNvPr id="17" name="Group 16">
            <a:extLst>
              <a:ext uri="{FF2B5EF4-FFF2-40B4-BE49-F238E27FC236}">
                <a16:creationId xmlns:a16="http://schemas.microsoft.com/office/drawing/2014/main" id="{EBC1ACAC-D25B-1941-9FA8-B96D4CA6BA1B}"/>
              </a:ext>
            </a:extLst>
          </p:cNvPr>
          <p:cNvGrpSpPr/>
          <p:nvPr/>
        </p:nvGrpSpPr>
        <p:grpSpPr>
          <a:xfrm>
            <a:off x="10054335" y="-7065"/>
            <a:ext cx="2137665" cy="727880"/>
            <a:chOff x="10054335" y="-7065"/>
            <a:chExt cx="2137665" cy="727880"/>
          </a:xfrm>
          <a:solidFill>
            <a:srgbClr val="A4D3B5"/>
          </a:solidFill>
        </p:grpSpPr>
        <p:sp>
          <p:nvSpPr>
            <p:cNvPr id="18" name="Rectangle 17">
              <a:extLst>
                <a:ext uri="{FF2B5EF4-FFF2-40B4-BE49-F238E27FC236}">
                  <a16:creationId xmlns:a16="http://schemas.microsoft.com/office/drawing/2014/main" id="{3769F7E2-8CB8-A241-B799-7EE967BA2848}"/>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9" name="Picture 2" descr="Chevron arrows">
              <a:extLst>
                <a:ext uri="{FF2B5EF4-FFF2-40B4-BE49-F238E27FC236}">
                  <a16:creationId xmlns:a16="http://schemas.microsoft.com/office/drawing/2014/main" id="{59C7F195-598E-6149-92FD-780A2599842C}"/>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
        <p:nvSpPr>
          <p:cNvPr id="21" name="Title 1">
            <a:extLst>
              <a:ext uri="{FF2B5EF4-FFF2-40B4-BE49-F238E27FC236}">
                <a16:creationId xmlns:a16="http://schemas.microsoft.com/office/drawing/2014/main" id="{2633DF2C-6D07-4F91-A39F-DC0E0E1365BC}"/>
              </a:ext>
            </a:extLst>
          </p:cNvPr>
          <p:cNvSpPr txBox="1">
            <a:spLocks/>
          </p:cNvSpPr>
          <p:nvPr/>
        </p:nvSpPr>
        <p:spPr>
          <a:xfrm>
            <a:off x="93636" y="514848"/>
            <a:ext cx="10515600" cy="125641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dirty="0"/>
              <a:t>Donor-Supported Paths to Sustainability</a:t>
            </a:r>
          </a:p>
        </p:txBody>
      </p:sp>
    </p:spTree>
    <p:extLst>
      <p:ext uri="{BB962C8B-B14F-4D97-AF65-F5344CB8AC3E}">
        <p14:creationId xmlns:p14="http://schemas.microsoft.com/office/powerpoint/2010/main" val="193426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FBECB9-0ED5-A24A-8AD7-FE0BCFA9CF80}"/>
              </a:ext>
            </a:extLst>
          </p:cNvPr>
          <p:cNvSpPr/>
          <p:nvPr/>
        </p:nvSpPr>
        <p:spPr>
          <a:xfrm>
            <a:off x="1273772" y="3940676"/>
            <a:ext cx="9644457" cy="2397114"/>
          </a:xfrm>
          <a:prstGeom prst="rect">
            <a:avLst/>
          </a:prstGeom>
          <a:solidFill>
            <a:schemeClr val="bg1">
              <a:lumMod val="95000"/>
            </a:schemeClr>
          </a:solidFill>
          <a:ln>
            <a:solidFill>
              <a:srgbClr val="2E2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6613D-CF0A-FF4F-A35E-6921B62B9DE2}"/>
              </a:ext>
            </a:extLst>
          </p:cNvPr>
          <p:cNvSpPr>
            <a:spLocks noGrp="1"/>
          </p:cNvSpPr>
          <p:nvPr>
            <p:ph type="title"/>
          </p:nvPr>
        </p:nvSpPr>
        <p:spPr/>
        <p:txBody>
          <a:bodyPr/>
          <a:lstStyle/>
          <a:p>
            <a:r>
              <a:rPr lang="en-US" dirty="0"/>
              <a:t>IQVIA Costing Estimate</a:t>
            </a:r>
          </a:p>
        </p:txBody>
      </p:sp>
      <p:sp>
        <p:nvSpPr>
          <p:cNvPr id="3" name="Content Placeholder 2">
            <a:extLst>
              <a:ext uri="{FF2B5EF4-FFF2-40B4-BE49-F238E27FC236}">
                <a16:creationId xmlns:a16="http://schemas.microsoft.com/office/drawing/2014/main" id="{50E9BD57-E59D-C74A-8273-950D8D7914DE}"/>
              </a:ext>
            </a:extLst>
          </p:cNvPr>
          <p:cNvSpPr>
            <a:spLocks noGrp="1"/>
          </p:cNvSpPr>
          <p:nvPr>
            <p:ph idx="1"/>
          </p:nvPr>
        </p:nvSpPr>
        <p:spPr/>
        <p:txBody>
          <a:bodyPr>
            <a:normAutofit/>
          </a:bodyPr>
          <a:lstStyle/>
          <a:p>
            <a:r>
              <a:rPr lang="en-US" dirty="0"/>
              <a:t>Based on percentages of the OpenLMIS.org costing estimates</a:t>
            </a:r>
          </a:p>
          <a:p>
            <a:r>
              <a:rPr lang="en-US" dirty="0"/>
              <a:t>A partnership with IQVIA would require approximately 25% less donor / seed stage funding than #1</a:t>
            </a:r>
          </a:p>
          <a:p>
            <a:r>
              <a:rPr lang="en-US" dirty="0"/>
              <a:t>There are additional areas that could further reduce this estimate (which have not been factored in), including faster time to market, quicker paying customers, lower risk, and other efficiencies</a:t>
            </a:r>
          </a:p>
        </p:txBody>
      </p:sp>
      <p:sp>
        <p:nvSpPr>
          <p:cNvPr id="4" name="Slide Number Placeholder 3">
            <a:extLst>
              <a:ext uri="{FF2B5EF4-FFF2-40B4-BE49-F238E27FC236}">
                <a16:creationId xmlns:a16="http://schemas.microsoft.com/office/drawing/2014/main" id="{4E7DBB85-232D-9942-BCC1-BF6021C6617D}"/>
              </a:ext>
            </a:extLst>
          </p:cNvPr>
          <p:cNvSpPr>
            <a:spLocks noGrp="1"/>
          </p:cNvSpPr>
          <p:nvPr>
            <p:ph type="sldNum" sz="quarter" idx="12"/>
          </p:nvPr>
        </p:nvSpPr>
        <p:spPr/>
        <p:txBody>
          <a:bodyPr/>
          <a:lstStyle/>
          <a:p>
            <a:fld id="{94403FEC-FFF6-7D40-9A7D-8845F2C542DC}" type="slidenum">
              <a:rPr lang="en-US" smtClean="0"/>
              <a:t>36</a:t>
            </a:fld>
            <a:endParaRPr lang="en-US"/>
          </a:p>
        </p:txBody>
      </p:sp>
      <p:sp>
        <p:nvSpPr>
          <p:cNvPr id="8" name="Text Placeholder 7">
            <a:extLst>
              <a:ext uri="{FF2B5EF4-FFF2-40B4-BE49-F238E27FC236}">
                <a16:creationId xmlns:a16="http://schemas.microsoft.com/office/drawing/2014/main" id="{EBA616D2-EA0F-41FD-B8BD-0453DFD04D01}"/>
              </a:ext>
            </a:extLst>
          </p:cNvPr>
          <p:cNvSpPr>
            <a:spLocks noGrp="1"/>
          </p:cNvSpPr>
          <p:nvPr>
            <p:ph type="body" sz="quarter" idx="13"/>
          </p:nvPr>
        </p:nvSpPr>
        <p:spPr/>
        <p:txBody>
          <a:bodyPr/>
          <a:lstStyle/>
          <a:p>
            <a:r>
              <a:rPr lang="en-US"/>
              <a:t>IQVIA still requires seed stage funding to prove the model but less than an ‘OpenLMIS.org’ option given their strong sales team and institutional efficiencies.</a:t>
            </a:r>
          </a:p>
        </p:txBody>
      </p:sp>
      <p:grpSp>
        <p:nvGrpSpPr>
          <p:cNvPr id="5" name="Group 4">
            <a:extLst>
              <a:ext uri="{FF2B5EF4-FFF2-40B4-BE49-F238E27FC236}">
                <a16:creationId xmlns:a16="http://schemas.microsoft.com/office/drawing/2014/main" id="{E3136851-42D7-F74F-9493-457A4CA403F9}"/>
              </a:ext>
            </a:extLst>
          </p:cNvPr>
          <p:cNvGrpSpPr/>
          <p:nvPr/>
        </p:nvGrpSpPr>
        <p:grpSpPr>
          <a:xfrm>
            <a:off x="10054335" y="-7065"/>
            <a:ext cx="2137665" cy="727880"/>
            <a:chOff x="10054335" y="-7065"/>
            <a:chExt cx="2137665" cy="727880"/>
          </a:xfrm>
          <a:solidFill>
            <a:srgbClr val="A4D3B5"/>
          </a:solidFill>
        </p:grpSpPr>
        <p:sp>
          <p:nvSpPr>
            <p:cNvPr id="6" name="Rectangle 5">
              <a:extLst>
                <a:ext uri="{FF2B5EF4-FFF2-40B4-BE49-F238E27FC236}">
                  <a16:creationId xmlns:a16="http://schemas.microsoft.com/office/drawing/2014/main" id="{36CEB384-B2E4-6945-BD86-3093558CC613}"/>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7" name="Picture 2" descr="Chevron arrows">
              <a:extLst>
                <a:ext uri="{FF2B5EF4-FFF2-40B4-BE49-F238E27FC236}">
                  <a16:creationId xmlns:a16="http://schemas.microsoft.com/office/drawing/2014/main" id="{F1FD44CD-784A-524F-A3EA-D2029DF6C8BE}"/>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graphicFrame>
        <p:nvGraphicFramePr>
          <p:cNvPr id="10" name="Table 9">
            <a:extLst>
              <a:ext uri="{FF2B5EF4-FFF2-40B4-BE49-F238E27FC236}">
                <a16:creationId xmlns:a16="http://schemas.microsoft.com/office/drawing/2014/main" id="{DD0D2384-A931-3942-A312-DC5B3B4E9E38}"/>
              </a:ext>
            </a:extLst>
          </p:cNvPr>
          <p:cNvGraphicFramePr>
            <a:graphicFrameLocks noGrp="1"/>
          </p:cNvGraphicFramePr>
          <p:nvPr/>
        </p:nvGraphicFramePr>
        <p:xfrm>
          <a:off x="1403469" y="4078429"/>
          <a:ext cx="9385061" cy="2194560"/>
        </p:xfrm>
        <a:graphic>
          <a:graphicData uri="http://schemas.openxmlformats.org/drawingml/2006/table">
            <a:tbl>
              <a:tblPr>
                <a:tableStyleId>{E929F9F4-4A8F-4326-A1B4-22849713DDAB}</a:tableStyleId>
              </a:tblPr>
              <a:tblGrid>
                <a:gridCol w="6271642">
                  <a:extLst>
                    <a:ext uri="{9D8B030D-6E8A-4147-A177-3AD203B41FA5}">
                      <a16:colId xmlns:a16="http://schemas.microsoft.com/office/drawing/2014/main" val="949338351"/>
                    </a:ext>
                  </a:extLst>
                </a:gridCol>
                <a:gridCol w="3113419">
                  <a:extLst>
                    <a:ext uri="{9D8B030D-6E8A-4147-A177-3AD203B41FA5}">
                      <a16:colId xmlns:a16="http://schemas.microsoft.com/office/drawing/2014/main" val="3999933998"/>
                    </a:ext>
                  </a:extLst>
                </a:gridCol>
              </a:tblGrid>
              <a:tr h="203200">
                <a:tc>
                  <a:txBody>
                    <a:bodyPr/>
                    <a:lstStyle/>
                    <a:p>
                      <a:pPr algn="l" fontAlgn="b"/>
                      <a:r>
                        <a:rPr lang="en-US" sz="1800" b="1" u="none" strike="noStrike">
                          <a:solidFill>
                            <a:srgbClr val="035125"/>
                          </a:solidFill>
                          <a:effectLst/>
                        </a:rPr>
                        <a:t>Function</a:t>
                      </a:r>
                      <a:endParaRPr lang="en-US" sz="1800" b="1" i="0" u="none" strike="noStrike">
                        <a:solidFill>
                          <a:srgbClr val="035125"/>
                        </a:solidFill>
                        <a:effectLst/>
                        <a:latin typeface="Calibri" panose="020F0502020204030204" pitchFamily="34" charset="0"/>
                      </a:endParaRPr>
                    </a:p>
                  </a:txBody>
                  <a:tcPr marL="0" marR="0" marT="0" marB="0" anchor="b">
                    <a:solidFill>
                      <a:srgbClr val="A4D3B5"/>
                    </a:solidFill>
                  </a:tcPr>
                </a:tc>
                <a:tc>
                  <a:txBody>
                    <a:bodyPr/>
                    <a:lstStyle/>
                    <a:p>
                      <a:pPr algn="ctr" fontAlgn="b"/>
                      <a:r>
                        <a:rPr lang="en-US" sz="1800" b="1" u="none" strike="noStrike">
                          <a:solidFill>
                            <a:srgbClr val="035125"/>
                          </a:solidFill>
                          <a:effectLst/>
                        </a:rPr>
                        <a:t>% of OpenLMIS Estimate*</a:t>
                      </a:r>
                      <a:endParaRPr lang="en-US" sz="1800" b="1" i="0" u="none" strike="noStrike">
                        <a:solidFill>
                          <a:srgbClr val="035125"/>
                        </a:solidFill>
                        <a:effectLst/>
                        <a:latin typeface="Calibri" panose="020F0502020204030204" pitchFamily="34" charset="0"/>
                      </a:endParaRPr>
                    </a:p>
                  </a:txBody>
                  <a:tcPr marL="0" marR="0" marT="0" marB="0" anchor="b">
                    <a:solidFill>
                      <a:srgbClr val="A4D3B5"/>
                    </a:solidFill>
                  </a:tcPr>
                </a:tc>
                <a:extLst>
                  <a:ext uri="{0D108BD9-81ED-4DB2-BD59-A6C34878D82A}">
                    <a16:rowId xmlns:a16="http://schemas.microsoft.com/office/drawing/2014/main" val="436125362"/>
                  </a:ext>
                </a:extLst>
              </a:tr>
              <a:tr h="203200">
                <a:tc>
                  <a:txBody>
                    <a:bodyPr/>
                    <a:lstStyle/>
                    <a:p>
                      <a:pPr algn="l" fontAlgn="b"/>
                      <a:r>
                        <a:rPr lang="en-US" sz="1800" u="none" strike="noStrike">
                          <a:solidFill>
                            <a:schemeClr val="tx1"/>
                          </a:solidFill>
                          <a:effectLst/>
                        </a:rPr>
                        <a:t>Private Health Software Development &amp; Maintenance</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100%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046380200"/>
                  </a:ext>
                </a:extLst>
              </a:tr>
              <a:tr h="203200">
                <a:tc>
                  <a:txBody>
                    <a:bodyPr/>
                    <a:lstStyle/>
                    <a:p>
                      <a:pPr algn="l" fontAlgn="b"/>
                      <a:r>
                        <a:rPr lang="en-US" sz="1800" u="none" strike="noStrike">
                          <a:solidFill>
                            <a:schemeClr val="tx1"/>
                          </a:solidFill>
                          <a:effectLst/>
                        </a:rPr>
                        <a:t>Public Health (Modified) Maintenance</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100%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253780"/>
                  </a:ext>
                </a:extLst>
              </a:tr>
              <a:tr h="203200">
                <a:tc>
                  <a:txBody>
                    <a:bodyPr/>
                    <a:lstStyle/>
                    <a:p>
                      <a:pPr algn="l" fontAlgn="b"/>
                      <a:r>
                        <a:rPr lang="en-US" sz="1800" u="none" strike="noStrike">
                          <a:solidFill>
                            <a:schemeClr val="tx1"/>
                          </a:solidFill>
                          <a:effectLst/>
                        </a:rPr>
                        <a:t>Legal</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50%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836443894"/>
                  </a:ext>
                </a:extLst>
              </a:tr>
              <a:tr h="203200">
                <a:tc>
                  <a:txBody>
                    <a:bodyPr/>
                    <a:lstStyle/>
                    <a:p>
                      <a:pPr algn="l" fontAlgn="b"/>
                      <a:r>
                        <a:rPr lang="en-US" sz="1800" u="none" strike="noStrike">
                          <a:solidFill>
                            <a:schemeClr val="tx1"/>
                          </a:solidFill>
                          <a:effectLst/>
                        </a:rPr>
                        <a:t>Sales</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10%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778762103"/>
                  </a:ext>
                </a:extLst>
              </a:tr>
              <a:tr h="203200">
                <a:tc>
                  <a:txBody>
                    <a:bodyPr/>
                    <a:lstStyle/>
                    <a:p>
                      <a:pPr algn="l" fontAlgn="b"/>
                      <a:r>
                        <a:rPr lang="en-US" sz="1800" u="none" strike="noStrike">
                          <a:solidFill>
                            <a:schemeClr val="tx1"/>
                          </a:solidFill>
                          <a:effectLst/>
                        </a:rPr>
                        <a:t>Marketing &amp; Community Mangement</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20%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815335582"/>
                  </a:ext>
                </a:extLst>
              </a:tr>
              <a:tr h="203200">
                <a:tc>
                  <a:txBody>
                    <a:bodyPr/>
                    <a:lstStyle/>
                    <a:p>
                      <a:pPr algn="l" fontAlgn="b"/>
                      <a:r>
                        <a:rPr lang="en-US" sz="1800" u="none" strike="noStrike">
                          <a:solidFill>
                            <a:schemeClr val="tx1"/>
                          </a:solidFill>
                          <a:effectLst/>
                        </a:rPr>
                        <a:t>Finance</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20%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38978563"/>
                  </a:ext>
                </a:extLst>
              </a:tr>
              <a:tr h="203200">
                <a:tc>
                  <a:txBody>
                    <a:bodyPr/>
                    <a:lstStyle/>
                    <a:p>
                      <a:pPr algn="l" fontAlgn="b"/>
                      <a:r>
                        <a:rPr lang="en-US" sz="1800" u="none" strike="noStrike">
                          <a:solidFill>
                            <a:schemeClr val="tx1"/>
                          </a:solidFill>
                          <a:effectLst/>
                        </a:rPr>
                        <a:t>Overhead</a:t>
                      </a:r>
                      <a:endParaRPr lang="en-US" sz="1800" b="0" i="0" u="none" strike="noStrike">
                        <a:solidFill>
                          <a:schemeClr val="tx1"/>
                        </a:solidFill>
                        <a:effectLst/>
                        <a:latin typeface="Calibri" panose="020F0502020204030204" pitchFamily="34" charset="0"/>
                      </a:endParaRPr>
                    </a:p>
                  </a:txBody>
                  <a:tcPr marL="0" marR="0" marT="0" marB="0" anchor="b">
                    <a:noFill/>
                  </a:tcPr>
                </a:tc>
                <a:tc>
                  <a:txBody>
                    <a:bodyPr/>
                    <a:lstStyle/>
                    <a:p>
                      <a:pPr algn="ctr" fontAlgn="b"/>
                      <a:r>
                        <a:rPr lang="en-US" sz="1800" u="none" strike="noStrike">
                          <a:solidFill>
                            <a:schemeClr val="tx1"/>
                          </a:solidFill>
                          <a:effectLst/>
                        </a:rPr>
                        <a:t>20%</a:t>
                      </a:r>
                      <a:endParaRPr lang="en-US" sz="1800" b="0" i="0" u="none" strike="noStrike">
                        <a:solidFill>
                          <a:schemeClr val="tx1"/>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687316674"/>
                  </a:ext>
                </a:extLst>
              </a:tr>
            </a:tbl>
          </a:graphicData>
        </a:graphic>
      </p:graphicFrame>
      <p:sp>
        <p:nvSpPr>
          <p:cNvPr id="12" name="TextBox 11">
            <a:extLst>
              <a:ext uri="{FF2B5EF4-FFF2-40B4-BE49-F238E27FC236}">
                <a16:creationId xmlns:a16="http://schemas.microsoft.com/office/drawing/2014/main" id="{445EC482-ECBF-404F-BD60-47AEBB9ED530}"/>
              </a:ext>
            </a:extLst>
          </p:cNvPr>
          <p:cNvSpPr txBox="1"/>
          <p:nvPr/>
        </p:nvSpPr>
        <p:spPr>
          <a:xfrm>
            <a:off x="34948" y="6571570"/>
            <a:ext cx="3991798" cy="246221"/>
          </a:xfrm>
          <a:prstGeom prst="rect">
            <a:avLst/>
          </a:prstGeom>
          <a:noFill/>
        </p:spPr>
        <p:txBody>
          <a:bodyPr wrap="none" rtlCol="0">
            <a:spAutoFit/>
          </a:bodyPr>
          <a:lstStyle/>
          <a:p>
            <a:r>
              <a:rPr lang="en-US" sz="1000" i="1" dirty="0"/>
              <a:t>*Based on assumptions that need to be further validated with IQVIA.</a:t>
            </a:r>
          </a:p>
        </p:txBody>
      </p:sp>
    </p:spTree>
    <p:extLst>
      <p:ext uri="{BB962C8B-B14F-4D97-AF65-F5344CB8AC3E}">
        <p14:creationId xmlns:p14="http://schemas.microsoft.com/office/powerpoint/2010/main" val="2791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D473-DC09-3E4D-93D8-3EF0B91FB149}"/>
              </a:ext>
            </a:extLst>
          </p:cNvPr>
          <p:cNvSpPr>
            <a:spLocks noGrp="1"/>
          </p:cNvSpPr>
          <p:nvPr>
            <p:ph type="title"/>
          </p:nvPr>
        </p:nvSpPr>
        <p:spPr/>
        <p:txBody>
          <a:bodyPr>
            <a:normAutofit/>
          </a:bodyPr>
          <a:lstStyle/>
          <a:p>
            <a:r>
              <a:rPr lang="en-US" dirty="0"/>
              <a:t>Revenue Streams</a:t>
            </a:r>
          </a:p>
        </p:txBody>
      </p:sp>
      <p:graphicFrame>
        <p:nvGraphicFramePr>
          <p:cNvPr id="4" name="Content Placeholder 3">
            <a:extLst>
              <a:ext uri="{FF2B5EF4-FFF2-40B4-BE49-F238E27FC236}">
                <a16:creationId xmlns:a16="http://schemas.microsoft.com/office/drawing/2014/main" id="{35969B7D-B3C1-E442-A647-FF303AF54288}"/>
              </a:ext>
            </a:extLst>
          </p:cNvPr>
          <p:cNvGraphicFramePr>
            <a:graphicFrameLocks noGrp="1"/>
          </p:cNvGraphicFramePr>
          <p:nvPr>
            <p:ph idx="1"/>
          </p:nvPr>
        </p:nvGraphicFramePr>
        <p:xfrm>
          <a:off x="867228" y="2210717"/>
          <a:ext cx="10515600" cy="417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
            <a:extLst>
              <a:ext uri="{FF2B5EF4-FFF2-40B4-BE49-F238E27FC236}">
                <a16:creationId xmlns:a16="http://schemas.microsoft.com/office/drawing/2014/main" id="{1EA65DEA-D996-6F48-A823-15C70B8CF493}"/>
              </a:ext>
            </a:extLst>
          </p:cNvPr>
          <p:cNvSpPr>
            <a:spLocks noGrp="1"/>
          </p:cNvSpPr>
          <p:nvPr>
            <p:ph type="sldNum" sz="quarter" idx="12"/>
          </p:nvPr>
        </p:nvSpPr>
        <p:spPr/>
        <p:txBody>
          <a:bodyPr/>
          <a:lstStyle/>
          <a:p>
            <a:fld id="{94403FEC-FFF6-7D40-9A7D-8845F2C542DC}" type="slidenum">
              <a:rPr lang="en-US" smtClean="0"/>
              <a:t>37</a:t>
            </a:fld>
            <a:endParaRPr lang="en-US"/>
          </a:p>
        </p:txBody>
      </p:sp>
      <p:sp>
        <p:nvSpPr>
          <p:cNvPr id="5" name="Content Placeholder 2">
            <a:extLst>
              <a:ext uri="{FF2B5EF4-FFF2-40B4-BE49-F238E27FC236}">
                <a16:creationId xmlns:a16="http://schemas.microsoft.com/office/drawing/2014/main" id="{CBFD922E-D35D-DD4B-B045-2F1B91E9711A}"/>
              </a:ext>
            </a:extLst>
          </p:cNvPr>
          <p:cNvSpPr txBox="1">
            <a:spLocks/>
          </p:cNvSpPr>
          <p:nvPr/>
        </p:nvSpPr>
        <p:spPr>
          <a:xfrm>
            <a:off x="946681" y="1621536"/>
            <a:ext cx="11245319" cy="954107"/>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charset="2"/>
              <a:buChar char="ü"/>
              <a:defRPr sz="2400" kern="1200">
                <a:solidFill>
                  <a:schemeClr val="tx1"/>
                </a:solidFill>
                <a:latin typeface="+mj-lt"/>
                <a:ea typeface="+mn-ea"/>
                <a:cs typeface="+mn-cs"/>
              </a:defRPr>
            </a:lvl1pPr>
            <a:lvl2pPr marL="798513" indent="-341313" algn="l" defTabSz="914400" rtl="0" eaLnBrk="1" latinLnBrk="0" hangingPunct="1">
              <a:lnSpc>
                <a:spcPct val="90000"/>
              </a:lnSpc>
              <a:spcBef>
                <a:spcPts val="500"/>
              </a:spcBef>
              <a:buFont typeface="Arial" charset="0"/>
              <a:buChar char="•"/>
              <a:defRPr sz="2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Tx/>
              <a:buNone/>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charset="2"/>
              <a:buChar char="ü"/>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charset="2"/>
              <a:buChar char="ü"/>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65000"/>
                    <a:lumOff val="35000"/>
                  </a:schemeClr>
                </a:solidFill>
              </a:rPr>
              <a:t>With support from seed stage funding, and/or impact investors, OpenLMIS would aim to generate revenue from various sources.</a:t>
            </a:r>
          </a:p>
          <a:p>
            <a:pPr marL="0" indent="0">
              <a:buNone/>
            </a:pPr>
            <a:endParaRPr lang="en-US" sz="2000" dirty="0">
              <a:solidFill>
                <a:schemeClr val="tx1">
                  <a:lumMod val="65000"/>
                  <a:lumOff val="35000"/>
                </a:schemeClr>
              </a:solidFill>
            </a:endParaRPr>
          </a:p>
          <a:p>
            <a:pPr marL="0" indent="0">
              <a:buNone/>
            </a:pPr>
            <a:endParaRPr lang="en-US" sz="2000" dirty="0">
              <a:solidFill>
                <a:schemeClr val="tx1">
                  <a:lumMod val="65000"/>
                  <a:lumOff val="35000"/>
                </a:schemeClr>
              </a:solidFill>
            </a:endParaRPr>
          </a:p>
        </p:txBody>
      </p:sp>
      <p:grpSp>
        <p:nvGrpSpPr>
          <p:cNvPr id="11" name="Group 10">
            <a:extLst>
              <a:ext uri="{FF2B5EF4-FFF2-40B4-BE49-F238E27FC236}">
                <a16:creationId xmlns:a16="http://schemas.microsoft.com/office/drawing/2014/main" id="{9D2223F3-6755-1F4D-BCEC-DB408C816827}"/>
              </a:ext>
            </a:extLst>
          </p:cNvPr>
          <p:cNvGrpSpPr/>
          <p:nvPr/>
        </p:nvGrpSpPr>
        <p:grpSpPr>
          <a:xfrm>
            <a:off x="10054335" y="-7065"/>
            <a:ext cx="2137665" cy="727880"/>
            <a:chOff x="10054335" y="-7065"/>
            <a:chExt cx="2137665" cy="727880"/>
          </a:xfrm>
          <a:solidFill>
            <a:srgbClr val="A4D3B5"/>
          </a:solidFill>
        </p:grpSpPr>
        <p:sp>
          <p:nvSpPr>
            <p:cNvPr id="12" name="Rectangle 11">
              <a:extLst>
                <a:ext uri="{FF2B5EF4-FFF2-40B4-BE49-F238E27FC236}">
                  <a16:creationId xmlns:a16="http://schemas.microsoft.com/office/drawing/2014/main" id="{A507BF7C-DBA7-7F48-A402-0F494090A013}"/>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3" name="Picture 2" descr="Chevron arrows">
              <a:extLst>
                <a:ext uri="{FF2B5EF4-FFF2-40B4-BE49-F238E27FC236}">
                  <a16:creationId xmlns:a16="http://schemas.microsoft.com/office/drawing/2014/main" id="{220AB0EE-5F3C-FF40-8016-F87A03BAE201}"/>
                </a:ext>
              </a:extLst>
            </p:cNvPr>
            <p:cNvPicPr>
              <a:picLocks noChangeAspect="1" noChangeArrowheads="1"/>
            </p:cNvPicPr>
            <p:nvPr/>
          </p:nvPicPr>
          <p:blipFill>
            <a:blip r:embed="rId7">
              <a:extLst>
                <a:ext uri="{96DAC541-7B7A-43D3-8B79-37D633B846F1}">
                  <asvg:svgBlip xmlns="" xmlns:asvg="http://schemas.microsoft.com/office/drawing/2016/SVG/main" r:embed="rId8"/>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169011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C07D-ED26-2D46-8B6F-36809F4FEABB}"/>
              </a:ext>
            </a:extLst>
          </p:cNvPr>
          <p:cNvSpPr>
            <a:spLocks noGrp="1"/>
          </p:cNvSpPr>
          <p:nvPr>
            <p:ph type="title"/>
          </p:nvPr>
        </p:nvSpPr>
        <p:spPr>
          <a:xfrm>
            <a:off x="867228" y="53065"/>
            <a:ext cx="10515600" cy="1256411"/>
          </a:xfrm>
        </p:spPr>
        <p:txBody>
          <a:bodyPr/>
          <a:lstStyle/>
          <a:p>
            <a:r>
              <a:rPr lang="en-US"/>
              <a:t>Community Decision Tree</a:t>
            </a:r>
          </a:p>
        </p:txBody>
      </p:sp>
      <p:sp>
        <p:nvSpPr>
          <p:cNvPr id="3" name="Slide Number Placeholder 2">
            <a:extLst>
              <a:ext uri="{FF2B5EF4-FFF2-40B4-BE49-F238E27FC236}">
                <a16:creationId xmlns:a16="http://schemas.microsoft.com/office/drawing/2014/main" id="{01514E02-AD33-F140-82A3-0BCE3C9EE27D}"/>
              </a:ext>
            </a:extLst>
          </p:cNvPr>
          <p:cNvSpPr>
            <a:spLocks noGrp="1"/>
          </p:cNvSpPr>
          <p:nvPr>
            <p:ph type="sldNum" sz="quarter" idx="12"/>
          </p:nvPr>
        </p:nvSpPr>
        <p:spPr/>
        <p:txBody>
          <a:bodyPr/>
          <a:lstStyle/>
          <a:p>
            <a:fld id="{94403FEC-FFF6-7D40-9A7D-8845F2C542DC}" type="slidenum">
              <a:rPr lang="en-US" smtClean="0"/>
              <a:t>38</a:t>
            </a:fld>
            <a:endParaRPr lang="en-US"/>
          </a:p>
        </p:txBody>
      </p:sp>
      <p:grpSp>
        <p:nvGrpSpPr>
          <p:cNvPr id="7" name="Group 6">
            <a:extLst>
              <a:ext uri="{FF2B5EF4-FFF2-40B4-BE49-F238E27FC236}">
                <a16:creationId xmlns:a16="http://schemas.microsoft.com/office/drawing/2014/main" id="{C816475F-AC9A-9D4C-961B-D06F44E589BC}"/>
              </a:ext>
            </a:extLst>
          </p:cNvPr>
          <p:cNvGrpSpPr/>
          <p:nvPr/>
        </p:nvGrpSpPr>
        <p:grpSpPr>
          <a:xfrm>
            <a:off x="10054335" y="-7065"/>
            <a:ext cx="2137665" cy="727880"/>
            <a:chOff x="10054335" y="-7065"/>
            <a:chExt cx="2137665" cy="727880"/>
          </a:xfrm>
        </p:grpSpPr>
        <p:sp>
          <p:nvSpPr>
            <p:cNvPr id="8" name="Rectangle 7">
              <a:extLst>
                <a:ext uri="{FF2B5EF4-FFF2-40B4-BE49-F238E27FC236}">
                  <a16:creationId xmlns:a16="http://schemas.microsoft.com/office/drawing/2014/main" id="{E73DB6E3-D0B4-A74F-8657-E779FBEFD7F8}"/>
                </a:ext>
              </a:extLst>
            </p:cNvPr>
            <p:cNvSpPr/>
            <p:nvPr/>
          </p:nvSpPr>
          <p:spPr>
            <a:xfrm>
              <a:off x="10054335" y="-7065"/>
              <a:ext cx="2137665" cy="727880"/>
            </a:xfrm>
            <a:prstGeom prst="rect">
              <a:avLst/>
            </a:prstGeom>
            <a:solidFill>
              <a:schemeClr val="accent5">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0"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5">
                      <a:lumMod val="50000"/>
                    </a:schemeClr>
                  </a:solidFill>
                </a:rPr>
                <a:t>Deliverables</a:t>
              </a:r>
              <a:endParaRPr lang="en-US" sz="1200" b="1" kern="1200">
                <a:solidFill>
                  <a:schemeClr val="accent5">
                    <a:lumMod val="50000"/>
                  </a:schemeClr>
                </a:solidFill>
              </a:endParaRPr>
            </a:p>
          </p:txBody>
        </p:sp>
        <p:pic>
          <p:nvPicPr>
            <p:cNvPr id="9" name="Graphic 8" descr="Boardroom">
              <a:extLst>
                <a:ext uri="{FF2B5EF4-FFF2-40B4-BE49-F238E27FC236}">
                  <a16:creationId xmlns:a16="http://schemas.microsoft.com/office/drawing/2014/main" id="{5CC05F74-36AF-F343-9C55-D445EB1B48B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79014" y="137881"/>
              <a:ext cx="454489" cy="454489"/>
            </a:xfrm>
            <a:prstGeom prst="rect">
              <a:avLst/>
            </a:prstGeom>
          </p:spPr>
        </p:pic>
        <p:pic>
          <p:nvPicPr>
            <p:cNvPr id="10" name="Graphic 9" descr="Newspaper">
              <a:extLst>
                <a:ext uri="{FF2B5EF4-FFF2-40B4-BE49-F238E27FC236}">
                  <a16:creationId xmlns:a16="http://schemas.microsoft.com/office/drawing/2014/main" id="{4DAF0C13-9D7B-E445-BC55-A3D587DA0F4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557841" y="137880"/>
              <a:ext cx="454490" cy="454490"/>
            </a:xfrm>
            <a:prstGeom prst="rect">
              <a:avLst/>
            </a:prstGeom>
          </p:spPr>
        </p:pic>
      </p:grpSp>
      <p:sp>
        <p:nvSpPr>
          <p:cNvPr id="11" name="TextBox 10">
            <a:extLst>
              <a:ext uri="{FF2B5EF4-FFF2-40B4-BE49-F238E27FC236}">
                <a16:creationId xmlns:a16="http://schemas.microsoft.com/office/drawing/2014/main" id="{86E4A9AA-BC84-BD4E-B176-5E78CDFB3280}"/>
              </a:ext>
            </a:extLst>
          </p:cNvPr>
          <p:cNvSpPr txBox="1"/>
          <p:nvPr/>
        </p:nvSpPr>
        <p:spPr>
          <a:xfrm>
            <a:off x="3872307" y="3070736"/>
            <a:ext cx="1766807" cy="1379349"/>
          </a:xfrm>
          <a:prstGeom prst="rect">
            <a:avLst/>
          </a:prstGeom>
          <a:solidFill>
            <a:srgbClr val="76C595"/>
          </a:solidFill>
        </p:spPr>
        <p:txBody>
          <a:bodyPr wrap="square" rtlCol="0" anchor="ctr">
            <a:noAutofit/>
          </a:bodyPr>
          <a:lstStyle/>
          <a:p>
            <a:pPr algn="ctr"/>
            <a:r>
              <a:rPr lang="en-US" sz="1600" b="1" dirty="0">
                <a:solidFill>
                  <a:schemeClr val="bg1"/>
                </a:solidFill>
              </a:rPr>
              <a:t>Current Partners Opt Into Necessary Leadership Roles</a:t>
            </a:r>
          </a:p>
        </p:txBody>
      </p:sp>
      <p:sp>
        <p:nvSpPr>
          <p:cNvPr id="13" name="TextBox 12">
            <a:extLst>
              <a:ext uri="{FF2B5EF4-FFF2-40B4-BE49-F238E27FC236}">
                <a16:creationId xmlns:a16="http://schemas.microsoft.com/office/drawing/2014/main" id="{FA2149A0-6D40-E54A-B1BC-7E4119D7AC8A}"/>
              </a:ext>
            </a:extLst>
          </p:cNvPr>
          <p:cNvSpPr txBox="1"/>
          <p:nvPr/>
        </p:nvSpPr>
        <p:spPr>
          <a:xfrm>
            <a:off x="9283789" y="2883535"/>
            <a:ext cx="2284098" cy="939769"/>
          </a:xfrm>
          <a:prstGeom prst="rect">
            <a:avLst/>
          </a:prstGeom>
          <a:solidFill>
            <a:schemeClr val="accent4">
              <a:lumMod val="75000"/>
            </a:schemeClr>
          </a:solidFill>
        </p:spPr>
        <p:txBody>
          <a:bodyPr wrap="square" rtlCol="0" anchor="ctr">
            <a:noAutofit/>
          </a:bodyPr>
          <a:lstStyle/>
          <a:p>
            <a:pPr algn="ctr"/>
            <a:r>
              <a:rPr lang="en-US" sz="1600" b="1" dirty="0">
                <a:solidFill>
                  <a:schemeClr val="bg1"/>
                </a:solidFill>
              </a:rPr>
              <a:t>Option #1</a:t>
            </a:r>
          </a:p>
        </p:txBody>
      </p:sp>
      <p:sp>
        <p:nvSpPr>
          <p:cNvPr id="14" name="TextBox 13">
            <a:extLst>
              <a:ext uri="{FF2B5EF4-FFF2-40B4-BE49-F238E27FC236}">
                <a16:creationId xmlns:a16="http://schemas.microsoft.com/office/drawing/2014/main" id="{0D57C306-C365-B04F-961C-D1D07CF23991}"/>
              </a:ext>
            </a:extLst>
          </p:cNvPr>
          <p:cNvSpPr txBox="1"/>
          <p:nvPr/>
        </p:nvSpPr>
        <p:spPr>
          <a:xfrm>
            <a:off x="9283789" y="3949011"/>
            <a:ext cx="2284098" cy="939769"/>
          </a:xfrm>
          <a:prstGeom prst="rect">
            <a:avLst/>
          </a:prstGeom>
          <a:solidFill>
            <a:schemeClr val="accent4"/>
          </a:solidFill>
        </p:spPr>
        <p:txBody>
          <a:bodyPr wrap="square" rtlCol="0" anchor="ctr">
            <a:noAutofit/>
          </a:bodyPr>
          <a:lstStyle/>
          <a:p>
            <a:pPr algn="ctr"/>
            <a:r>
              <a:rPr lang="en-US" sz="1600" b="1" dirty="0">
                <a:solidFill>
                  <a:schemeClr val="bg1"/>
                </a:solidFill>
              </a:rPr>
              <a:t>Option #2</a:t>
            </a:r>
          </a:p>
        </p:txBody>
      </p:sp>
      <p:sp>
        <p:nvSpPr>
          <p:cNvPr id="15" name="TextBox 14">
            <a:extLst>
              <a:ext uri="{FF2B5EF4-FFF2-40B4-BE49-F238E27FC236}">
                <a16:creationId xmlns:a16="http://schemas.microsoft.com/office/drawing/2014/main" id="{2509A192-8D31-344B-AC77-8D29E4BA8F57}"/>
              </a:ext>
            </a:extLst>
          </p:cNvPr>
          <p:cNvSpPr txBox="1"/>
          <p:nvPr/>
        </p:nvSpPr>
        <p:spPr>
          <a:xfrm>
            <a:off x="6578048" y="2671189"/>
            <a:ext cx="1766807" cy="1379349"/>
          </a:xfrm>
          <a:prstGeom prst="rect">
            <a:avLst/>
          </a:prstGeom>
          <a:solidFill>
            <a:srgbClr val="76C595"/>
          </a:solidFill>
        </p:spPr>
        <p:txBody>
          <a:bodyPr wrap="square" rtlCol="0" anchor="ctr">
            <a:noAutofit/>
          </a:bodyPr>
          <a:lstStyle/>
          <a:p>
            <a:pPr algn="ctr"/>
            <a:r>
              <a:rPr lang="en-US" sz="1600" b="1" dirty="0">
                <a:solidFill>
                  <a:schemeClr val="bg1"/>
                </a:solidFill>
              </a:rPr>
              <a:t>Enough Momentum to Seek Funding</a:t>
            </a:r>
          </a:p>
        </p:txBody>
      </p:sp>
      <p:sp>
        <p:nvSpPr>
          <p:cNvPr id="18" name="TextBox 17">
            <a:extLst>
              <a:ext uri="{FF2B5EF4-FFF2-40B4-BE49-F238E27FC236}">
                <a16:creationId xmlns:a16="http://schemas.microsoft.com/office/drawing/2014/main" id="{E09A20D2-7542-2A40-9111-3C31E1407537}"/>
              </a:ext>
            </a:extLst>
          </p:cNvPr>
          <p:cNvSpPr txBox="1"/>
          <p:nvPr/>
        </p:nvSpPr>
        <p:spPr>
          <a:xfrm>
            <a:off x="635568" y="4196908"/>
            <a:ext cx="1963669" cy="838385"/>
          </a:xfrm>
          <a:prstGeom prst="rect">
            <a:avLst/>
          </a:prstGeom>
          <a:solidFill>
            <a:schemeClr val="accent5"/>
          </a:solidFill>
        </p:spPr>
        <p:txBody>
          <a:bodyPr wrap="square" rtlCol="0" anchor="ctr">
            <a:noAutofit/>
          </a:bodyPr>
          <a:lstStyle/>
          <a:p>
            <a:pPr algn="ctr"/>
            <a:r>
              <a:rPr lang="en-US" sz="1600" b="1" dirty="0">
                <a:solidFill>
                  <a:schemeClr val="bg1"/>
                </a:solidFill>
              </a:rPr>
              <a:t>Survey</a:t>
            </a:r>
          </a:p>
        </p:txBody>
      </p:sp>
      <p:sp>
        <p:nvSpPr>
          <p:cNvPr id="19" name="TextBox 18">
            <a:extLst>
              <a:ext uri="{FF2B5EF4-FFF2-40B4-BE49-F238E27FC236}">
                <a16:creationId xmlns:a16="http://schemas.microsoft.com/office/drawing/2014/main" id="{2305F608-3811-E449-BDEF-26FB66046410}"/>
              </a:ext>
            </a:extLst>
          </p:cNvPr>
          <p:cNvSpPr txBox="1"/>
          <p:nvPr/>
        </p:nvSpPr>
        <p:spPr>
          <a:xfrm>
            <a:off x="635567" y="3243550"/>
            <a:ext cx="1963669" cy="838385"/>
          </a:xfrm>
          <a:prstGeom prst="rect">
            <a:avLst/>
          </a:prstGeom>
          <a:solidFill>
            <a:schemeClr val="accent5"/>
          </a:solidFill>
        </p:spPr>
        <p:txBody>
          <a:bodyPr wrap="square" rtlCol="0" anchor="ctr">
            <a:noAutofit/>
          </a:bodyPr>
          <a:lstStyle/>
          <a:p>
            <a:pPr algn="ctr"/>
            <a:r>
              <a:rPr lang="en-US" sz="1600" b="1" dirty="0">
                <a:solidFill>
                  <a:schemeClr val="bg1"/>
                </a:solidFill>
              </a:rPr>
              <a:t>This Meeting</a:t>
            </a:r>
          </a:p>
        </p:txBody>
      </p:sp>
      <p:sp>
        <p:nvSpPr>
          <p:cNvPr id="20" name="TextBox 19">
            <a:extLst>
              <a:ext uri="{FF2B5EF4-FFF2-40B4-BE49-F238E27FC236}">
                <a16:creationId xmlns:a16="http://schemas.microsoft.com/office/drawing/2014/main" id="{4BA62C2E-DB92-5540-A8A8-0D958654295D}"/>
              </a:ext>
            </a:extLst>
          </p:cNvPr>
          <p:cNvSpPr txBox="1"/>
          <p:nvPr/>
        </p:nvSpPr>
        <p:spPr>
          <a:xfrm>
            <a:off x="635566" y="5163682"/>
            <a:ext cx="1963669" cy="838385"/>
          </a:xfrm>
          <a:prstGeom prst="rect">
            <a:avLst/>
          </a:prstGeom>
          <a:solidFill>
            <a:schemeClr val="accent5"/>
          </a:solidFill>
        </p:spPr>
        <p:txBody>
          <a:bodyPr wrap="square" rtlCol="0" anchor="ctr">
            <a:noAutofit/>
          </a:bodyPr>
          <a:lstStyle/>
          <a:p>
            <a:pPr algn="ctr"/>
            <a:r>
              <a:rPr lang="en-US" sz="1600" b="1" dirty="0">
                <a:solidFill>
                  <a:schemeClr val="bg1"/>
                </a:solidFill>
              </a:rPr>
              <a:t>Community Meeting</a:t>
            </a:r>
          </a:p>
        </p:txBody>
      </p:sp>
      <p:sp>
        <p:nvSpPr>
          <p:cNvPr id="21" name="TextBox 20">
            <a:extLst>
              <a:ext uri="{FF2B5EF4-FFF2-40B4-BE49-F238E27FC236}">
                <a16:creationId xmlns:a16="http://schemas.microsoft.com/office/drawing/2014/main" id="{C8796B9D-AE2D-A94D-8E11-2DFF5DBC850A}"/>
              </a:ext>
            </a:extLst>
          </p:cNvPr>
          <p:cNvSpPr txBox="1"/>
          <p:nvPr/>
        </p:nvSpPr>
        <p:spPr>
          <a:xfrm>
            <a:off x="635565" y="2559209"/>
            <a:ext cx="1963669" cy="523220"/>
          </a:xfrm>
          <a:prstGeom prst="rect">
            <a:avLst/>
          </a:prstGeom>
          <a:noFill/>
        </p:spPr>
        <p:txBody>
          <a:bodyPr wrap="square" rtlCol="0">
            <a:spAutoFit/>
          </a:bodyPr>
          <a:lstStyle/>
          <a:p>
            <a:pPr algn="ctr"/>
            <a:r>
              <a:rPr lang="en-US" i="1" dirty="0"/>
              <a:t>Opportunities for Engagement</a:t>
            </a:r>
            <a:endParaRPr lang="en-US" i="1"/>
          </a:p>
        </p:txBody>
      </p:sp>
      <p:sp>
        <p:nvSpPr>
          <p:cNvPr id="22" name="TextBox 21">
            <a:extLst>
              <a:ext uri="{FF2B5EF4-FFF2-40B4-BE49-F238E27FC236}">
                <a16:creationId xmlns:a16="http://schemas.microsoft.com/office/drawing/2014/main" id="{A5A5EF9E-D351-0740-B2EB-4C900AA42D04}"/>
              </a:ext>
            </a:extLst>
          </p:cNvPr>
          <p:cNvSpPr txBox="1"/>
          <p:nvPr/>
        </p:nvSpPr>
        <p:spPr>
          <a:xfrm>
            <a:off x="3872307" y="4748311"/>
            <a:ext cx="1766807" cy="1379349"/>
          </a:xfrm>
          <a:prstGeom prst="rect">
            <a:avLst/>
          </a:prstGeom>
          <a:solidFill>
            <a:schemeClr val="accent3">
              <a:lumMod val="50000"/>
            </a:schemeClr>
          </a:solidFill>
        </p:spPr>
        <p:txBody>
          <a:bodyPr wrap="square" rtlCol="0" anchor="ctr">
            <a:noAutofit/>
          </a:bodyPr>
          <a:lstStyle/>
          <a:p>
            <a:pPr algn="ctr"/>
            <a:r>
              <a:rPr lang="en-US" sz="1600" b="1" dirty="0">
                <a:solidFill>
                  <a:schemeClr val="bg1"/>
                </a:solidFill>
              </a:rPr>
              <a:t>Current Partners Not Interested in Leadership Roles</a:t>
            </a:r>
          </a:p>
        </p:txBody>
      </p:sp>
      <p:sp>
        <p:nvSpPr>
          <p:cNvPr id="23" name="TextBox 22">
            <a:extLst>
              <a:ext uri="{FF2B5EF4-FFF2-40B4-BE49-F238E27FC236}">
                <a16:creationId xmlns:a16="http://schemas.microsoft.com/office/drawing/2014/main" id="{331742F5-0E40-EB4E-9CCC-DFD943226460}"/>
              </a:ext>
            </a:extLst>
          </p:cNvPr>
          <p:cNvSpPr txBox="1"/>
          <p:nvPr/>
        </p:nvSpPr>
        <p:spPr>
          <a:xfrm>
            <a:off x="9283789" y="5042041"/>
            <a:ext cx="2284098" cy="939769"/>
          </a:xfrm>
          <a:prstGeom prst="rect">
            <a:avLst/>
          </a:prstGeom>
          <a:solidFill>
            <a:schemeClr val="bg1">
              <a:lumMod val="50000"/>
            </a:schemeClr>
          </a:solidFill>
        </p:spPr>
        <p:txBody>
          <a:bodyPr wrap="square" rtlCol="0" anchor="ctr">
            <a:noAutofit/>
          </a:bodyPr>
          <a:lstStyle/>
          <a:p>
            <a:pPr algn="ctr"/>
            <a:r>
              <a:rPr lang="en-US" sz="1600" b="1" dirty="0">
                <a:solidFill>
                  <a:schemeClr val="bg1"/>
                </a:solidFill>
              </a:rPr>
              <a:t>Option #3</a:t>
            </a:r>
          </a:p>
        </p:txBody>
      </p:sp>
      <p:sp>
        <p:nvSpPr>
          <p:cNvPr id="24" name="TextBox 23">
            <a:extLst>
              <a:ext uri="{FF2B5EF4-FFF2-40B4-BE49-F238E27FC236}">
                <a16:creationId xmlns:a16="http://schemas.microsoft.com/office/drawing/2014/main" id="{9162F145-14D2-1148-9F52-80B2E5199A34}"/>
              </a:ext>
            </a:extLst>
          </p:cNvPr>
          <p:cNvSpPr txBox="1"/>
          <p:nvPr/>
        </p:nvSpPr>
        <p:spPr>
          <a:xfrm>
            <a:off x="6556695" y="5035293"/>
            <a:ext cx="1766807" cy="1379349"/>
          </a:xfrm>
          <a:prstGeom prst="rect">
            <a:avLst/>
          </a:prstGeom>
          <a:solidFill>
            <a:schemeClr val="accent3">
              <a:lumMod val="50000"/>
            </a:schemeClr>
          </a:solidFill>
        </p:spPr>
        <p:txBody>
          <a:bodyPr wrap="square" rtlCol="0" anchor="ctr">
            <a:noAutofit/>
          </a:bodyPr>
          <a:lstStyle/>
          <a:p>
            <a:pPr algn="ctr"/>
            <a:r>
              <a:rPr lang="en-US" sz="1600" b="1" dirty="0">
                <a:solidFill>
                  <a:schemeClr val="bg1"/>
                </a:solidFill>
              </a:rPr>
              <a:t>No Possibility of Funding</a:t>
            </a:r>
          </a:p>
        </p:txBody>
      </p:sp>
      <p:sp>
        <p:nvSpPr>
          <p:cNvPr id="26" name="Right Brace 25">
            <a:extLst>
              <a:ext uri="{FF2B5EF4-FFF2-40B4-BE49-F238E27FC236}">
                <a16:creationId xmlns:a16="http://schemas.microsoft.com/office/drawing/2014/main" id="{5F108485-C7FB-E24F-8D21-F3404783A710}"/>
              </a:ext>
            </a:extLst>
          </p:cNvPr>
          <p:cNvSpPr/>
          <p:nvPr/>
        </p:nvSpPr>
        <p:spPr>
          <a:xfrm>
            <a:off x="2841111" y="3243550"/>
            <a:ext cx="697424" cy="2758517"/>
          </a:xfrm>
          <a:prstGeom prst="rightBrace">
            <a:avLst>
              <a:gd name="adj1" fmla="val 3277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BDB5D860-278C-894C-8297-A90E52B28350}"/>
              </a:ext>
            </a:extLst>
          </p:cNvPr>
          <p:cNvCxnSpPr>
            <a:stCxn id="11" idx="3"/>
            <a:endCxn id="15" idx="1"/>
          </p:cNvCxnSpPr>
          <p:nvPr/>
        </p:nvCxnSpPr>
        <p:spPr>
          <a:xfrm flipV="1">
            <a:off x="5639114" y="3360864"/>
            <a:ext cx="938934" cy="3995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C48BB9A-5D0A-314A-9718-BA635D85E94C}"/>
              </a:ext>
            </a:extLst>
          </p:cNvPr>
          <p:cNvCxnSpPr>
            <a:cxnSpLocks/>
            <a:endCxn id="13" idx="1"/>
          </p:cNvCxnSpPr>
          <p:nvPr/>
        </p:nvCxnSpPr>
        <p:spPr>
          <a:xfrm flipV="1">
            <a:off x="8344854" y="3353420"/>
            <a:ext cx="938935" cy="4395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FD37AB-F160-D34B-99B1-25FA76379879}"/>
              </a:ext>
            </a:extLst>
          </p:cNvPr>
          <p:cNvCxnSpPr>
            <a:cxnSpLocks/>
            <a:endCxn id="15" idx="2"/>
          </p:cNvCxnSpPr>
          <p:nvPr/>
        </p:nvCxnSpPr>
        <p:spPr>
          <a:xfrm flipV="1">
            <a:off x="5651938" y="4050538"/>
            <a:ext cx="1809514" cy="14428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2B9D44-100E-4E4E-8018-7DBD6CAA8B62}"/>
              </a:ext>
            </a:extLst>
          </p:cNvPr>
          <p:cNvCxnSpPr>
            <a:cxnSpLocks/>
            <a:stCxn id="15" idx="2"/>
            <a:endCxn id="14" idx="1"/>
          </p:cNvCxnSpPr>
          <p:nvPr/>
        </p:nvCxnSpPr>
        <p:spPr>
          <a:xfrm>
            <a:off x="7461452" y="4050538"/>
            <a:ext cx="1822337" cy="3683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A5FD6C2-7794-F947-8BB4-07A5B540FAF1}"/>
              </a:ext>
            </a:extLst>
          </p:cNvPr>
          <p:cNvCxnSpPr>
            <a:cxnSpLocks/>
            <a:endCxn id="24" idx="1"/>
          </p:cNvCxnSpPr>
          <p:nvPr/>
        </p:nvCxnSpPr>
        <p:spPr>
          <a:xfrm>
            <a:off x="5639114" y="5517658"/>
            <a:ext cx="917581" cy="2073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4CFD8E2-5C79-A94E-B1CB-519BA1C944D3}"/>
              </a:ext>
            </a:extLst>
          </p:cNvPr>
          <p:cNvCxnSpPr>
            <a:cxnSpLocks/>
            <a:stCxn id="24" idx="3"/>
            <a:endCxn id="23" idx="1"/>
          </p:cNvCxnSpPr>
          <p:nvPr/>
        </p:nvCxnSpPr>
        <p:spPr>
          <a:xfrm flipV="1">
            <a:off x="8323502" y="5511926"/>
            <a:ext cx="960287" cy="2130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7300BB8-9A26-6A4D-A639-5D669F4310C7}"/>
              </a:ext>
            </a:extLst>
          </p:cNvPr>
          <p:cNvCxnSpPr>
            <a:cxnSpLocks/>
            <a:endCxn id="24" idx="0"/>
          </p:cNvCxnSpPr>
          <p:nvPr/>
        </p:nvCxnSpPr>
        <p:spPr>
          <a:xfrm>
            <a:off x="5651938" y="3771721"/>
            <a:ext cx="1788161" cy="12635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 Placeholder 7">
            <a:extLst>
              <a:ext uri="{FF2B5EF4-FFF2-40B4-BE49-F238E27FC236}">
                <a16:creationId xmlns:a16="http://schemas.microsoft.com/office/drawing/2014/main" id="{6B2C3CDC-EAD3-4987-918D-0DD8B3B34B4D}"/>
              </a:ext>
            </a:extLst>
          </p:cNvPr>
          <p:cNvSpPr txBox="1">
            <a:spLocks/>
          </p:cNvSpPr>
          <p:nvPr/>
        </p:nvSpPr>
        <p:spPr>
          <a:xfrm>
            <a:off x="895803" y="1209388"/>
            <a:ext cx="10515600" cy="784429"/>
          </a:xfrm>
          <a:prstGeom prst="rect">
            <a:avLst/>
          </a:prstGeom>
        </p:spPr>
        <p:txBody>
          <a:bodyPr/>
          <a:lstStyle>
            <a:lvl1pPr marL="2286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t>Leadership from current partners and the possibility of seed stage funding are both needed to pursue sustainability through private health, otherwise releasing the code (Option #3) will happen by default.</a:t>
            </a:r>
          </a:p>
        </p:txBody>
      </p:sp>
      <p:sp>
        <p:nvSpPr>
          <p:cNvPr id="34" name="TextBox 33">
            <a:extLst>
              <a:ext uri="{FF2B5EF4-FFF2-40B4-BE49-F238E27FC236}">
                <a16:creationId xmlns:a16="http://schemas.microsoft.com/office/drawing/2014/main" id="{35471EFD-8AFB-4942-BFC4-EB5CAB044BA7}"/>
              </a:ext>
            </a:extLst>
          </p:cNvPr>
          <p:cNvSpPr txBox="1"/>
          <p:nvPr/>
        </p:nvSpPr>
        <p:spPr>
          <a:xfrm>
            <a:off x="3885131" y="2643203"/>
            <a:ext cx="1766807" cy="307777"/>
          </a:xfrm>
          <a:prstGeom prst="rect">
            <a:avLst/>
          </a:prstGeom>
          <a:noFill/>
        </p:spPr>
        <p:txBody>
          <a:bodyPr wrap="square" rtlCol="0">
            <a:spAutoFit/>
          </a:bodyPr>
          <a:lstStyle/>
          <a:p>
            <a:r>
              <a:rPr lang="en-US" i="1"/>
              <a:t>Community Interest</a:t>
            </a:r>
          </a:p>
        </p:txBody>
      </p:sp>
      <p:sp>
        <p:nvSpPr>
          <p:cNvPr id="36" name="TextBox 35">
            <a:extLst>
              <a:ext uri="{FF2B5EF4-FFF2-40B4-BE49-F238E27FC236}">
                <a16:creationId xmlns:a16="http://schemas.microsoft.com/office/drawing/2014/main" id="{13B0B590-D6F2-4C14-A28D-DBB15D288648}"/>
              </a:ext>
            </a:extLst>
          </p:cNvPr>
          <p:cNvSpPr txBox="1"/>
          <p:nvPr/>
        </p:nvSpPr>
        <p:spPr>
          <a:xfrm>
            <a:off x="6578048" y="2060961"/>
            <a:ext cx="1766807" cy="523220"/>
          </a:xfrm>
          <a:prstGeom prst="rect">
            <a:avLst/>
          </a:prstGeom>
          <a:noFill/>
        </p:spPr>
        <p:txBody>
          <a:bodyPr wrap="square" rtlCol="0">
            <a:spAutoFit/>
          </a:bodyPr>
          <a:lstStyle/>
          <a:p>
            <a:pPr algn="ctr"/>
            <a:r>
              <a:rPr lang="en-US" i="1"/>
              <a:t>Availability of Seed Stage Funding</a:t>
            </a:r>
          </a:p>
        </p:txBody>
      </p:sp>
      <p:sp>
        <p:nvSpPr>
          <p:cNvPr id="37" name="TextBox 36">
            <a:extLst>
              <a:ext uri="{FF2B5EF4-FFF2-40B4-BE49-F238E27FC236}">
                <a16:creationId xmlns:a16="http://schemas.microsoft.com/office/drawing/2014/main" id="{6AA8A448-F099-4C68-B632-C2D8E22745AB}"/>
              </a:ext>
            </a:extLst>
          </p:cNvPr>
          <p:cNvSpPr txBox="1"/>
          <p:nvPr/>
        </p:nvSpPr>
        <p:spPr>
          <a:xfrm>
            <a:off x="9270965" y="2485594"/>
            <a:ext cx="2296922" cy="307777"/>
          </a:xfrm>
          <a:prstGeom prst="rect">
            <a:avLst/>
          </a:prstGeom>
          <a:noFill/>
        </p:spPr>
        <p:txBody>
          <a:bodyPr wrap="square" rtlCol="0">
            <a:spAutoFit/>
          </a:bodyPr>
          <a:lstStyle/>
          <a:p>
            <a:pPr algn="ctr"/>
            <a:r>
              <a:rPr lang="en-US" i="1"/>
              <a:t>Future State Options</a:t>
            </a:r>
          </a:p>
        </p:txBody>
      </p:sp>
    </p:spTree>
    <p:extLst>
      <p:ext uri="{BB962C8B-B14F-4D97-AF65-F5344CB8AC3E}">
        <p14:creationId xmlns:p14="http://schemas.microsoft.com/office/powerpoint/2010/main" val="207226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613D-CF0A-FF4F-A35E-6921B62B9DE2}"/>
              </a:ext>
            </a:extLst>
          </p:cNvPr>
          <p:cNvSpPr>
            <a:spLocks noGrp="1"/>
          </p:cNvSpPr>
          <p:nvPr>
            <p:ph type="title"/>
          </p:nvPr>
        </p:nvSpPr>
        <p:spPr/>
        <p:txBody>
          <a:bodyPr/>
          <a:lstStyle/>
          <a:p>
            <a:r>
              <a:rPr lang="en-US" dirty="0"/>
              <a:t>OpenLMIS.org Costing</a:t>
            </a:r>
          </a:p>
        </p:txBody>
      </p:sp>
      <p:sp>
        <p:nvSpPr>
          <p:cNvPr id="3" name="Content Placeholder 2">
            <a:extLst>
              <a:ext uri="{FF2B5EF4-FFF2-40B4-BE49-F238E27FC236}">
                <a16:creationId xmlns:a16="http://schemas.microsoft.com/office/drawing/2014/main" id="{50E9BD57-E59D-C74A-8273-950D8D7914DE}"/>
              </a:ext>
            </a:extLst>
          </p:cNvPr>
          <p:cNvSpPr>
            <a:spLocks noGrp="1"/>
          </p:cNvSpPr>
          <p:nvPr>
            <p:ph idx="1"/>
          </p:nvPr>
        </p:nvSpPr>
        <p:spPr>
          <a:xfrm>
            <a:off x="867228" y="2005781"/>
            <a:ext cx="4934304" cy="4350569"/>
          </a:xfrm>
        </p:spPr>
        <p:txBody>
          <a:bodyPr>
            <a:normAutofit lnSpcReduction="10000"/>
          </a:bodyPr>
          <a:lstStyle/>
          <a:p>
            <a:r>
              <a:rPr lang="en-US" sz="2000" dirty="0"/>
              <a:t>Estimated cost for 24 months is $3.1 MM inclusive of both public and private health</a:t>
            </a:r>
          </a:p>
          <a:p>
            <a:r>
              <a:rPr lang="en-US" sz="2000" dirty="0"/>
              <a:t>Assumes 10 months of software development for the “OpenLMIS for Private Health” product as well as maintenance thereafter</a:t>
            </a:r>
          </a:p>
          <a:p>
            <a:r>
              <a:rPr lang="en-US" sz="2000" dirty="0"/>
              <a:t>Software team is assumed to be primarily based in Kenya, with two US-based roles (product owner and transitional architect)</a:t>
            </a:r>
          </a:p>
          <a:p>
            <a:r>
              <a:rPr lang="en-US" sz="2000" dirty="0"/>
              <a:t>Public health costs have been modified to reflect a hybrid product owner role and capture a lower run rate</a:t>
            </a:r>
          </a:p>
        </p:txBody>
      </p:sp>
      <p:sp>
        <p:nvSpPr>
          <p:cNvPr id="4" name="Slide Number Placeholder 3">
            <a:extLst>
              <a:ext uri="{FF2B5EF4-FFF2-40B4-BE49-F238E27FC236}">
                <a16:creationId xmlns:a16="http://schemas.microsoft.com/office/drawing/2014/main" id="{4E7DBB85-232D-9942-BCC1-BF6021C6617D}"/>
              </a:ext>
            </a:extLst>
          </p:cNvPr>
          <p:cNvSpPr>
            <a:spLocks noGrp="1"/>
          </p:cNvSpPr>
          <p:nvPr>
            <p:ph type="sldNum" sz="quarter" idx="12"/>
          </p:nvPr>
        </p:nvSpPr>
        <p:spPr/>
        <p:txBody>
          <a:bodyPr/>
          <a:lstStyle/>
          <a:p>
            <a:fld id="{94403FEC-FFF6-7D40-9A7D-8845F2C542DC}" type="slidenum">
              <a:rPr lang="en-US" smtClean="0"/>
              <a:t>39</a:t>
            </a:fld>
            <a:endParaRPr lang="en-US"/>
          </a:p>
        </p:txBody>
      </p:sp>
      <p:grpSp>
        <p:nvGrpSpPr>
          <p:cNvPr id="5" name="Group 4">
            <a:extLst>
              <a:ext uri="{FF2B5EF4-FFF2-40B4-BE49-F238E27FC236}">
                <a16:creationId xmlns:a16="http://schemas.microsoft.com/office/drawing/2014/main" id="{E3136851-42D7-F74F-9493-457A4CA403F9}"/>
              </a:ext>
            </a:extLst>
          </p:cNvPr>
          <p:cNvGrpSpPr/>
          <p:nvPr/>
        </p:nvGrpSpPr>
        <p:grpSpPr>
          <a:xfrm>
            <a:off x="10054335" y="-7065"/>
            <a:ext cx="2137665" cy="727880"/>
            <a:chOff x="10054335" y="-7065"/>
            <a:chExt cx="2137665" cy="727880"/>
          </a:xfrm>
          <a:solidFill>
            <a:srgbClr val="A4D3B5"/>
          </a:solidFill>
        </p:grpSpPr>
        <p:sp>
          <p:nvSpPr>
            <p:cNvPr id="6" name="Rectangle 5">
              <a:extLst>
                <a:ext uri="{FF2B5EF4-FFF2-40B4-BE49-F238E27FC236}">
                  <a16:creationId xmlns:a16="http://schemas.microsoft.com/office/drawing/2014/main" id="{36CEB384-B2E4-6945-BD86-3093558CC613}"/>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7" name="Picture 2" descr="Chevron arrows">
              <a:extLst>
                <a:ext uri="{FF2B5EF4-FFF2-40B4-BE49-F238E27FC236}">
                  <a16:creationId xmlns:a16="http://schemas.microsoft.com/office/drawing/2014/main" id="{F1FD44CD-784A-524F-A3EA-D2029DF6C8BE}"/>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graphicFrame>
        <p:nvGraphicFramePr>
          <p:cNvPr id="13" name="Chart 12">
            <a:extLst>
              <a:ext uri="{FF2B5EF4-FFF2-40B4-BE49-F238E27FC236}">
                <a16:creationId xmlns:a16="http://schemas.microsoft.com/office/drawing/2014/main" id="{ACF9AF82-B919-2F4C-993F-212722E211A5}"/>
              </a:ext>
            </a:extLst>
          </p:cNvPr>
          <p:cNvGraphicFramePr>
            <a:graphicFrameLocks/>
          </p:cNvGraphicFramePr>
          <p:nvPr/>
        </p:nvGraphicFramePr>
        <p:xfrm>
          <a:off x="6096000" y="1607950"/>
          <a:ext cx="5552269" cy="51135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6104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28A8-0A1E-9648-BD79-34E1F936BF20}"/>
              </a:ext>
            </a:extLst>
          </p:cNvPr>
          <p:cNvSpPr>
            <a:spLocks noGrp="1"/>
          </p:cNvSpPr>
          <p:nvPr>
            <p:ph type="title" idx="4294967295"/>
          </p:nvPr>
        </p:nvSpPr>
        <p:spPr>
          <a:xfrm>
            <a:off x="1505526" y="2520945"/>
            <a:ext cx="6470074" cy="2425700"/>
          </a:xfrm>
        </p:spPr>
        <p:txBody>
          <a:bodyPr vert="horz" lIns="91440" tIns="45720" rIns="91440" bIns="45720" rtlCol="0" anchor="t">
            <a:noAutofit/>
          </a:bodyPr>
          <a:lstStyle/>
          <a:p>
            <a:r>
              <a:rPr lang="en-US" sz="5400" dirty="0">
                <a:solidFill>
                  <a:srgbClr val="23194E"/>
                </a:solidFill>
              </a:rPr>
              <a:t>Overview of Sustainability Research</a:t>
            </a:r>
          </a:p>
        </p:txBody>
      </p:sp>
      <p:sp>
        <p:nvSpPr>
          <p:cNvPr id="4" name="Slide Number Placeholder 3">
            <a:extLst>
              <a:ext uri="{FF2B5EF4-FFF2-40B4-BE49-F238E27FC236}">
                <a16:creationId xmlns:a16="http://schemas.microsoft.com/office/drawing/2014/main" id="{30FEBB7D-0796-4242-8773-708D91271158}"/>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4</a:t>
            </a:fld>
            <a:endParaRPr lang="en-US"/>
          </a:p>
        </p:txBody>
      </p:sp>
      <p:pic>
        <p:nvPicPr>
          <p:cNvPr id="6" name="Picture 5">
            <a:extLst>
              <a:ext uri="{FF2B5EF4-FFF2-40B4-BE49-F238E27FC236}">
                <a16:creationId xmlns:a16="http://schemas.microsoft.com/office/drawing/2014/main" id="{37D30E9C-47E6-E943-A3E9-99E2D35A773D}"/>
              </a:ext>
            </a:extLst>
          </p:cNvPr>
          <p:cNvPicPr>
            <a:picLocks noChangeAspect="1"/>
          </p:cNvPicPr>
          <p:nvPr/>
        </p:nvPicPr>
        <p:blipFill rotWithShape="1">
          <a:blip r:embed="rId3"/>
          <a:srcRect r="48500"/>
          <a:stretch/>
        </p:blipFill>
        <p:spPr>
          <a:xfrm>
            <a:off x="5913123" y="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810252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2EE3-CE57-AE4E-A71A-7D636EBF8173}"/>
              </a:ext>
            </a:extLst>
          </p:cNvPr>
          <p:cNvSpPr>
            <a:spLocks noGrp="1"/>
          </p:cNvSpPr>
          <p:nvPr>
            <p:ph type="title"/>
          </p:nvPr>
        </p:nvSpPr>
        <p:spPr/>
        <p:txBody>
          <a:bodyPr/>
          <a:lstStyle/>
          <a:p>
            <a:r>
              <a:rPr lang="en-US" dirty="0"/>
              <a:t>Types of Funding</a:t>
            </a:r>
          </a:p>
        </p:txBody>
      </p:sp>
      <p:sp>
        <p:nvSpPr>
          <p:cNvPr id="3" name="Slide Number Placeholder 2">
            <a:extLst>
              <a:ext uri="{FF2B5EF4-FFF2-40B4-BE49-F238E27FC236}">
                <a16:creationId xmlns:a16="http://schemas.microsoft.com/office/drawing/2014/main" id="{5BF456D2-24C8-434F-851C-2BEBDC035EA7}"/>
              </a:ext>
            </a:extLst>
          </p:cNvPr>
          <p:cNvSpPr>
            <a:spLocks noGrp="1"/>
          </p:cNvSpPr>
          <p:nvPr>
            <p:ph type="sldNum" sz="quarter" idx="12"/>
          </p:nvPr>
        </p:nvSpPr>
        <p:spPr/>
        <p:txBody>
          <a:bodyPr/>
          <a:lstStyle/>
          <a:p>
            <a:fld id="{94403FEC-FFF6-7D40-9A7D-8845F2C542DC}" type="slidenum">
              <a:rPr lang="en-US" smtClean="0"/>
              <a:t>40</a:t>
            </a:fld>
            <a:endParaRPr lang="en-US"/>
          </a:p>
        </p:txBody>
      </p:sp>
      <p:cxnSp>
        <p:nvCxnSpPr>
          <p:cNvPr id="5" name="Straight Connector 4">
            <a:extLst>
              <a:ext uri="{FF2B5EF4-FFF2-40B4-BE49-F238E27FC236}">
                <a16:creationId xmlns:a16="http://schemas.microsoft.com/office/drawing/2014/main" id="{245A89BD-A069-E74B-92F4-21BFAA262A62}"/>
              </a:ext>
            </a:extLst>
          </p:cNvPr>
          <p:cNvCxnSpPr/>
          <p:nvPr/>
        </p:nvCxnSpPr>
        <p:spPr>
          <a:xfrm>
            <a:off x="867228" y="3699459"/>
            <a:ext cx="10515600" cy="0"/>
          </a:xfrm>
          <a:prstGeom prst="line">
            <a:avLst/>
          </a:prstGeom>
          <a:ln w="57150">
            <a:solidFill>
              <a:srgbClr val="2319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453B02C-FB3F-DE46-8EE6-5D10AEDB24A4}"/>
              </a:ext>
            </a:extLst>
          </p:cNvPr>
          <p:cNvSpPr txBox="1"/>
          <p:nvPr/>
        </p:nvSpPr>
        <p:spPr>
          <a:xfrm>
            <a:off x="184648" y="3545570"/>
            <a:ext cx="682580" cy="307777"/>
          </a:xfrm>
          <a:prstGeom prst="rect">
            <a:avLst/>
          </a:prstGeom>
          <a:noFill/>
        </p:spPr>
        <p:txBody>
          <a:bodyPr wrap="square" rtlCol="0">
            <a:spAutoFit/>
          </a:bodyPr>
          <a:lstStyle/>
          <a:p>
            <a:pPr algn="ctr"/>
            <a:r>
              <a:rPr lang="en-US" b="1">
                <a:solidFill>
                  <a:srgbClr val="23194E"/>
                </a:solidFill>
              </a:rPr>
              <a:t>Year</a:t>
            </a:r>
          </a:p>
        </p:txBody>
      </p:sp>
      <p:cxnSp>
        <p:nvCxnSpPr>
          <p:cNvPr id="7" name="Straight Connector 6">
            <a:extLst>
              <a:ext uri="{FF2B5EF4-FFF2-40B4-BE49-F238E27FC236}">
                <a16:creationId xmlns:a16="http://schemas.microsoft.com/office/drawing/2014/main" id="{723E0DE4-954D-4146-BCA8-EF86D4191BC3}"/>
              </a:ext>
            </a:extLst>
          </p:cNvPr>
          <p:cNvCxnSpPr>
            <a:cxnSpLocks/>
          </p:cNvCxnSpPr>
          <p:nvPr/>
        </p:nvCxnSpPr>
        <p:spPr>
          <a:xfrm>
            <a:off x="3065756" y="2002936"/>
            <a:ext cx="0" cy="2618416"/>
          </a:xfrm>
          <a:prstGeom prst="line">
            <a:avLst/>
          </a:prstGeom>
          <a:ln>
            <a:solidFill>
              <a:srgbClr val="23194E"/>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8">
            <a:extLst>
              <a:ext uri="{FF2B5EF4-FFF2-40B4-BE49-F238E27FC236}">
                <a16:creationId xmlns:a16="http://schemas.microsoft.com/office/drawing/2014/main" id="{CC6EAC6B-9A19-F745-A1EB-00C66E6DD3C9}"/>
              </a:ext>
            </a:extLst>
          </p:cNvPr>
          <p:cNvGraphicFramePr>
            <a:graphicFrameLocks/>
          </p:cNvGraphicFramePr>
          <p:nvPr/>
        </p:nvGraphicFramePr>
        <p:xfrm>
          <a:off x="968511" y="5286899"/>
          <a:ext cx="8412480" cy="1112520"/>
        </p:xfrm>
        <a:graphic>
          <a:graphicData uri="http://schemas.openxmlformats.org/drawingml/2006/table">
            <a:tbl>
              <a:tblPr firstRow="1" bandRow="1">
                <a:tableStyleId>{69012ECD-51FC-41F1-AA8D-1B2483CD663E}</a:tableStyleId>
              </a:tblPr>
              <a:tblGrid>
                <a:gridCol w="2103120">
                  <a:extLst>
                    <a:ext uri="{9D8B030D-6E8A-4147-A177-3AD203B41FA5}">
                      <a16:colId xmlns:a16="http://schemas.microsoft.com/office/drawing/2014/main" val="1670038505"/>
                    </a:ext>
                  </a:extLst>
                </a:gridCol>
                <a:gridCol w="2103120">
                  <a:extLst>
                    <a:ext uri="{9D8B030D-6E8A-4147-A177-3AD203B41FA5}">
                      <a16:colId xmlns:a16="http://schemas.microsoft.com/office/drawing/2014/main" val="932005126"/>
                    </a:ext>
                  </a:extLst>
                </a:gridCol>
                <a:gridCol w="2103120">
                  <a:extLst>
                    <a:ext uri="{9D8B030D-6E8A-4147-A177-3AD203B41FA5}">
                      <a16:colId xmlns:a16="http://schemas.microsoft.com/office/drawing/2014/main" val="749297156"/>
                    </a:ext>
                  </a:extLst>
                </a:gridCol>
                <a:gridCol w="2103120">
                  <a:extLst>
                    <a:ext uri="{9D8B030D-6E8A-4147-A177-3AD203B41FA5}">
                      <a16:colId xmlns:a16="http://schemas.microsoft.com/office/drawing/2014/main" val="3020802474"/>
                    </a:ext>
                  </a:extLst>
                </a:gridCol>
              </a:tblGrid>
              <a:tr h="370840">
                <a:tc>
                  <a:txBody>
                    <a:bodyPr/>
                    <a:lstStyle/>
                    <a:p>
                      <a:pPr algn="ctr"/>
                      <a:endParaRPr lang="en-US" sz="1600"/>
                    </a:p>
                  </a:txBody>
                  <a:tcPr anchor="ctr"/>
                </a:tc>
                <a:tc>
                  <a:txBody>
                    <a:bodyPr/>
                    <a:lstStyle/>
                    <a:p>
                      <a:pPr algn="ctr"/>
                      <a:r>
                        <a:rPr lang="en-US" sz="1600"/>
                        <a:t>12 months</a:t>
                      </a:r>
                    </a:p>
                  </a:txBody>
                  <a:tcPr anchor="ctr"/>
                </a:tc>
                <a:tc>
                  <a:txBody>
                    <a:bodyPr/>
                    <a:lstStyle/>
                    <a:p>
                      <a:pPr algn="ctr"/>
                      <a:r>
                        <a:rPr lang="en-US" sz="1600"/>
                        <a:t>18 months</a:t>
                      </a:r>
                    </a:p>
                  </a:txBody>
                  <a:tcPr anchor="ctr"/>
                </a:tc>
                <a:tc>
                  <a:txBody>
                    <a:bodyPr/>
                    <a:lstStyle/>
                    <a:p>
                      <a:pPr algn="ctr"/>
                      <a:r>
                        <a:rPr lang="en-US" sz="1600"/>
                        <a:t>24 months</a:t>
                      </a:r>
                    </a:p>
                  </a:txBody>
                  <a:tcPr anchor="ctr"/>
                </a:tc>
                <a:extLst>
                  <a:ext uri="{0D108BD9-81ED-4DB2-BD59-A6C34878D82A}">
                    <a16:rowId xmlns:a16="http://schemas.microsoft.com/office/drawing/2014/main" val="2256151457"/>
                  </a:ext>
                </a:extLst>
              </a:tr>
              <a:tr h="370840">
                <a:tc>
                  <a:txBody>
                    <a:bodyPr/>
                    <a:lstStyle/>
                    <a:p>
                      <a:pPr algn="l"/>
                      <a:r>
                        <a:rPr lang="en-US" sz="1600"/>
                        <a:t>OpenLMIS.Org</a:t>
                      </a:r>
                    </a:p>
                  </a:txBody>
                  <a:tcPr anchor="ctr"/>
                </a:tc>
                <a:tc>
                  <a:txBody>
                    <a:bodyPr/>
                    <a:lstStyle/>
                    <a:p>
                      <a:pPr algn="ctr"/>
                      <a:r>
                        <a:rPr lang="en-US" sz="1600" dirty="0"/>
                        <a:t>$1.6 MM</a:t>
                      </a:r>
                    </a:p>
                  </a:txBody>
                  <a:tcPr anchor="ctr"/>
                </a:tc>
                <a:tc>
                  <a:txBody>
                    <a:bodyPr/>
                    <a:lstStyle/>
                    <a:p>
                      <a:pPr algn="ctr"/>
                      <a:r>
                        <a:rPr lang="en-US" sz="1600" dirty="0"/>
                        <a:t>$2.4 MM</a:t>
                      </a:r>
                    </a:p>
                  </a:txBody>
                  <a:tcPr anchor="ctr"/>
                </a:tc>
                <a:tc>
                  <a:txBody>
                    <a:bodyPr/>
                    <a:lstStyle/>
                    <a:p>
                      <a:pPr algn="ctr"/>
                      <a:r>
                        <a:rPr lang="en-US" sz="1600" dirty="0"/>
                        <a:t>$3.1 MM</a:t>
                      </a:r>
                    </a:p>
                  </a:txBody>
                  <a:tcPr anchor="ctr"/>
                </a:tc>
                <a:extLst>
                  <a:ext uri="{0D108BD9-81ED-4DB2-BD59-A6C34878D82A}">
                    <a16:rowId xmlns:a16="http://schemas.microsoft.com/office/drawing/2014/main" val="412595"/>
                  </a:ext>
                </a:extLst>
              </a:tr>
              <a:tr h="370840">
                <a:tc>
                  <a:txBody>
                    <a:bodyPr/>
                    <a:lstStyle/>
                    <a:p>
                      <a:pPr algn="l"/>
                      <a:r>
                        <a:rPr lang="en-US" sz="1600" dirty="0"/>
                        <a:t>IQVIA*</a:t>
                      </a:r>
                    </a:p>
                  </a:txBody>
                  <a:tcPr anchor="ctr"/>
                </a:tc>
                <a:tc>
                  <a:txBody>
                    <a:bodyPr/>
                    <a:lstStyle/>
                    <a:p>
                      <a:pPr algn="ctr"/>
                      <a:r>
                        <a:rPr lang="en-US" sz="1600" dirty="0"/>
                        <a:t>$1.2 MM</a:t>
                      </a:r>
                    </a:p>
                  </a:txBody>
                  <a:tcPr anchor="ctr"/>
                </a:tc>
                <a:tc>
                  <a:txBody>
                    <a:bodyPr/>
                    <a:lstStyle/>
                    <a:p>
                      <a:pPr algn="ctr"/>
                      <a:r>
                        <a:rPr lang="en-US" sz="1600" dirty="0"/>
                        <a:t>$1.8 MM</a:t>
                      </a:r>
                    </a:p>
                  </a:txBody>
                  <a:tcPr anchor="ctr"/>
                </a:tc>
                <a:tc>
                  <a:txBody>
                    <a:bodyPr/>
                    <a:lstStyle/>
                    <a:p>
                      <a:pPr algn="ctr"/>
                      <a:r>
                        <a:rPr lang="en-US" sz="1600" dirty="0"/>
                        <a:t>$2.3 MM</a:t>
                      </a:r>
                    </a:p>
                  </a:txBody>
                  <a:tcPr anchor="ctr"/>
                </a:tc>
                <a:extLst>
                  <a:ext uri="{0D108BD9-81ED-4DB2-BD59-A6C34878D82A}">
                    <a16:rowId xmlns:a16="http://schemas.microsoft.com/office/drawing/2014/main" val="2030719823"/>
                  </a:ext>
                </a:extLst>
              </a:tr>
            </a:tbl>
          </a:graphicData>
        </a:graphic>
      </p:graphicFrame>
      <p:sp>
        <p:nvSpPr>
          <p:cNvPr id="12" name="Left Brace 11">
            <a:extLst>
              <a:ext uri="{FF2B5EF4-FFF2-40B4-BE49-F238E27FC236}">
                <a16:creationId xmlns:a16="http://schemas.microsoft.com/office/drawing/2014/main" id="{D6812953-0199-D341-BBD1-EB07E0F2F14B}"/>
              </a:ext>
            </a:extLst>
          </p:cNvPr>
          <p:cNvSpPr/>
          <p:nvPr/>
        </p:nvSpPr>
        <p:spPr>
          <a:xfrm rot="5400000">
            <a:off x="1532114" y="2416426"/>
            <a:ext cx="521608" cy="1646829"/>
          </a:xfrm>
          <a:prstGeom prst="leftBrace">
            <a:avLst>
              <a:gd name="adj1" fmla="val 32298"/>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7D9794C3-BBE1-BA4C-828F-4483FEC5EEDD}"/>
              </a:ext>
            </a:extLst>
          </p:cNvPr>
          <p:cNvSpPr/>
          <p:nvPr/>
        </p:nvSpPr>
        <p:spPr>
          <a:xfrm rot="5400000">
            <a:off x="6871314" y="-489754"/>
            <a:ext cx="521680" cy="7436698"/>
          </a:xfrm>
          <a:prstGeom prst="leftBrace">
            <a:avLst>
              <a:gd name="adj1" fmla="val 32298"/>
              <a:gd name="adj2" fmla="val 50000"/>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41740A2-7563-4947-A7F7-50514E5B7E30}"/>
              </a:ext>
            </a:extLst>
          </p:cNvPr>
          <p:cNvSpPr txBox="1"/>
          <p:nvPr/>
        </p:nvSpPr>
        <p:spPr>
          <a:xfrm>
            <a:off x="520408" y="2002936"/>
            <a:ext cx="2537564" cy="800219"/>
          </a:xfrm>
          <a:prstGeom prst="rect">
            <a:avLst/>
          </a:prstGeom>
          <a:noFill/>
        </p:spPr>
        <p:txBody>
          <a:bodyPr wrap="square" rtlCol="0">
            <a:spAutoFit/>
          </a:bodyPr>
          <a:lstStyle/>
          <a:p>
            <a:pPr algn="ctr"/>
            <a:r>
              <a:rPr lang="en-US" sz="1800" b="1">
                <a:solidFill>
                  <a:schemeClr val="accent1"/>
                </a:solidFill>
              </a:rPr>
              <a:t>Seed Stage Funding</a:t>
            </a:r>
          </a:p>
          <a:p>
            <a:pPr algn="ctr"/>
            <a:r>
              <a:rPr lang="en-US">
                <a:solidFill>
                  <a:schemeClr val="accent1"/>
                </a:solidFill>
              </a:rPr>
              <a:t>Donor or philanthropic capital</a:t>
            </a:r>
          </a:p>
          <a:p>
            <a:pPr algn="ctr"/>
            <a:r>
              <a:rPr lang="en-US">
                <a:solidFill>
                  <a:schemeClr val="accent1"/>
                </a:solidFill>
              </a:rPr>
              <a:t>Options for 12-24 months</a:t>
            </a:r>
          </a:p>
        </p:txBody>
      </p:sp>
      <p:sp>
        <p:nvSpPr>
          <p:cNvPr id="15" name="TextBox 14">
            <a:extLst>
              <a:ext uri="{FF2B5EF4-FFF2-40B4-BE49-F238E27FC236}">
                <a16:creationId xmlns:a16="http://schemas.microsoft.com/office/drawing/2014/main" id="{0845D2C1-8134-0A4B-B62F-FB448FA42F24}"/>
              </a:ext>
            </a:extLst>
          </p:cNvPr>
          <p:cNvSpPr txBox="1"/>
          <p:nvPr/>
        </p:nvSpPr>
        <p:spPr>
          <a:xfrm>
            <a:off x="5267174" y="2002936"/>
            <a:ext cx="3737901" cy="800219"/>
          </a:xfrm>
          <a:prstGeom prst="rect">
            <a:avLst/>
          </a:prstGeom>
          <a:noFill/>
        </p:spPr>
        <p:txBody>
          <a:bodyPr wrap="square" rtlCol="0">
            <a:spAutoFit/>
          </a:bodyPr>
          <a:lstStyle/>
          <a:p>
            <a:pPr algn="ctr"/>
            <a:r>
              <a:rPr lang="en-US" sz="1800" b="1">
                <a:solidFill>
                  <a:schemeClr val="accent3"/>
                </a:solidFill>
              </a:rPr>
              <a:t>Impact Investment Funding</a:t>
            </a:r>
          </a:p>
          <a:p>
            <a:pPr algn="ctr"/>
            <a:r>
              <a:rPr lang="en-US">
                <a:solidFill>
                  <a:schemeClr val="accent3"/>
                </a:solidFill>
              </a:rPr>
              <a:t>Impact-first investors</a:t>
            </a:r>
          </a:p>
          <a:p>
            <a:pPr algn="ctr"/>
            <a:r>
              <a:rPr lang="en-US">
                <a:solidFill>
                  <a:schemeClr val="accent3"/>
                </a:solidFill>
              </a:rPr>
              <a:t>7-10 year investment term</a:t>
            </a:r>
          </a:p>
        </p:txBody>
      </p:sp>
      <p:cxnSp>
        <p:nvCxnSpPr>
          <p:cNvPr id="17" name="Straight Connector 16">
            <a:extLst>
              <a:ext uri="{FF2B5EF4-FFF2-40B4-BE49-F238E27FC236}">
                <a16:creationId xmlns:a16="http://schemas.microsoft.com/office/drawing/2014/main" id="{91D559AE-6FA0-6E43-A3E5-AA10A6CD8DC3}"/>
              </a:ext>
            </a:extLst>
          </p:cNvPr>
          <p:cNvCxnSpPr>
            <a:cxnSpLocks/>
          </p:cNvCxnSpPr>
          <p:nvPr/>
        </p:nvCxnSpPr>
        <p:spPr>
          <a:xfrm>
            <a:off x="1792920"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216907-5F23-2247-A15C-F01655E9D683}"/>
              </a:ext>
            </a:extLst>
          </p:cNvPr>
          <p:cNvCxnSpPr>
            <a:cxnSpLocks/>
          </p:cNvCxnSpPr>
          <p:nvPr/>
        </p:nvCxnSpPr>
        <p:spPr>
          <a:xfrm>
            <a:off x="2616336"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74136D-78FA-714C-B599-DBD4317712F1}"/>
              </a:ext>
            </a:extLst>
          </p:cNvPr>
          <p:cNvCxnSpPr>
            <a:cxnSpLocks/>
          </p:cNvCxnSpPr>
          <p:nvPr/>
        </p:nvCxnSpPr>
        <p:spPr>
          <a:xfrm>
            <a:off x="3439752"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DB1D29-B812-9E40-95D1-770A836908B7}"/>
              </a:ext>
            </a:extLst>
          </p:cNvPr>
          <p:cNvCxnSpPr>
            <a:cxnSpLocks/>
          </p:cNvCxnSpPr>
          <p:nvPr/>
        </p:nvCxnSpPr>
        <p:spPr>
          <a:xfrm>
            <a:off x="4263168"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ED269B-99B9-8E49-896E-D005690B0265}"/>
              </a:ext>
            </a:extLst>
          </p:cNvPr>
          <p:cNvCxnSpPr>
            <a:cxnSpLocks/>
          </p:cNvCxnSpPr>
          <p:nvPr/>
        </p:nvCxnSpPr>
        <p:spPr>
          <a:xfrm>
            <a:off x="5086584"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6E20F8-B622-2440-9A69-4A841DABC0A0}"/>
              </a:ext>
            </a:extLst>
          </p:cNvPr>
          <p:cNvCxnSpPr>
            <a:cxnSpLocks/>
          </p:cNvCxnSpPr>
          <p:nvPr/>
        </p:nvCxnSpPr>
        <p:spPr>
          <a:xfrm>
            <a:off x="5910000"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4C0F32-07DA-A147-BE82-FD0E4906FBE2}"/>
              </a:ext>
            </a:extLst>
          </p:cNvPr>
          <p:cNvCxnSpPr>
            <a:cxnSpLocks/>
          </p:cNvCxnSpPr>
          <p:nvPr/>
        </p:nvCxnSpPr>
        <p:spPr>
          <a:xfrm>
            <a:off x="6733416"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D21C5E-DEC7-0C4A-B350-AF05244E864A}"/>
              </a:ext>
            </a:extLst>
          </p:cNvPr>
          <p:cNvCxnSpPr>
            <a:cxnSpLocks/>
          </p:cNvCxnSpPr>
          <p:nvPr/>
        </p:nvCxnSpPr>
        <p:spPr>
          <a:xfrm>
            <a:off x="7556832"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13DE01-52E8-F743-9D6B-74FF5C4F91B4}"/>
              </a:ext>
            </a:extLst>
          </p:cNvPr>
          <p:cNvCxnSpPr>
            <a:cxnSpLocks/>
          </p:cNvCxnSpPr>
          <p:nvPr/>
        </p:nvCxnSpPr>
        <p:spPr>
          <a:xfrm>
            <a:off x="8380248"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852A45-83F2-7A49-9749-00A8CC778631}"/>
              </a:ext>
            </a:extLst>
          </p:cNvPr>
          <p:cNvCxnSpPr>
            <a:cxnSpLocks/>
          </p:cNvCxnSpPr>
          <p:nvPr/>
        </p:nvCxnSpPr>
        <p:spPr>
          <a:xfrm>
            <a:off x="9203664"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126505-BA07-A046-8FA0-A87CE1E7CA49}"/>
              </a:ext>
            </a:extLst>
          </p:cNvPr>
          <p:cNvCxnSpPr>
            <a:cxnSpLocks/>
          </p:cNvCxnSpPr>
          <p:nvPr/>
        </p:nvCxnSpPr>
        <p:spPr>
          <a:xfrm>
            <a:off x="10027080"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67BE04-A941-F54B-BC9A-63AF61777C18}"/>
              </a:ext>
            </a:extLst>
          </p:cNvPr>
          <p:cNvCxnSpPr>
            <a:cxnSpLocks/>
          </p:cNvCxnSpPr>
          <p:nvPr/>
        </p:nvCxnSpPr>
        <p:spPr>
          <a:xfrm>
            <a:off x="10850501"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CCE03F-604C-D145-BDA2-FAA7E31C60E7}"/>
              </a:ext>
            </a:extLst>
          </p:cNvPr>
          <p:cNvSpPr txBox="1"/>
          <p:nvPr/>
        </p:nvSpPr>
        <p:spPr>
          <a:xfrm>
            <a:off x="1596469" y="3801087"/>
            <a:ext cx="391082" cy="276999"/>
          </a:xfrm>
          <a:prstGeom prst="rect">
            <a:avLst/>
          </a:prstGeom>
          <a:noFill/>
        </p:spPr>
        <p:txBody>
          <a:bodyPr wrap="square" rtlCol="0">
            <a:spAutoFit/>
          </a:bodyPr>
          <a:lstStyle/>
          <a:p>
            <a:pPr algn="ctr"/>
            <a:r>
              <a:rPr lang="en-US" sz="1200" b="1">
                <a:solidFill>
                  <a:srgbClr val="23194E"/>
                </a:solidFill>
              </a:rPr>
              <a:t>1</a:t>
            </a:r>
          </a:p>
        </p:txBody>
      </p:sp>
      <p:sp>
        <p:nvSpPr>
          <p:cNvPr id="33" name="TextBox 32">
            <a:extLst>
              <a:ext uri="{FF2B5EF4-FFF2-40B4-BE49-F238E27FC236}">
                <a16:creationId xmlns:a16="http://schemas.microsoft.com/office/drawing/2014/main" id="{84CCA986-8F4D-7942-9499-C494B60495E0}"/>
              </a:ext>
            </a:extLst>
          </p:cNvPr>
          <p:cNvSpPr txBox="1"/>
          <p:nvPr/>
        </p:nvSpPr>
        <p:spPr>
          <a:xfrm>
            <a:off x="772970" y="3801087"/>
            <a:ext cx="391082" cy="276999"/>
          </a:xfrm>
          <a:prstGeom prst="rect">
            <a:avLst/>
          </a:prstGeom>
          <a:noFill/>
        </p:spPr>
        <p:txBody>
          <a:bodyPr wrap="square" rtlCol="0">
            <a:spAutoFit/>
          </a:bodyPr>
          <a:lstStyle/>
          <a:p>
            <a:pPr algn="ctr"/>
            <a:r>
              <a:rPr lang="en-US" sz="1200" b="1">
                <a:solidFill>
                  <a:srgbClr val="23194E"/>
                </a:solidFill>
              </a:rPr>
              <a:t>0</a:t>
            </a:r>
          </a:p>
        </p:txBody>
      </p:sp>
      <p:cxnSp>
        <p:nvCxnSpPr>
          <p:cNvPr id="36" name="Straight Connector 35">
            <a:extLst>
              <a:ext uri="{FF2B5EF4-FFF2-40B4-BE49-F238E27FC236}">
                <a16:creationId xmlns:a16="http://schemas.microsoft.com/office/drawing/2014/main" id="{4AAAA15B-8B87-7040-B38D-36873AC76C9C}"/>
              </a:ext>
            </a:extLst>
          </p:cNvPr>
          <p:cNvCxnSpPr>
            <a:cxnSpLocks/>
          </p:cNvCxnSpPr>
          <p:nvPr/>
        </p:nvCxnSpPr>
        <p:spPr>
          <a:xfrm>
            <a:off x="969504" y="3595614"/>
            <a:ext cx="0" cy="207690"/>
          </a:xfrm>
          <a:prstGeom prst="line">
            <a:avLst/>
          </a:prstGeom>
          <a:ln w="57150">
            <a:solidFill>
              <a:srgbClr val="23194E"/>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9F110B-6E98-8549-8B81-79C06F6EFF0D}"/>
              </a:ext>
            </a:extLst>
          </p:cNvPr>
          <p:cNvSpPr txBox="1"/>
          <p:nvPr/>
        </p:nvSpPr>
        <p:spPr>
          <a:xfrm>
            <a:off x="3243467" y="3801087"/>
            <a:ext cx="391082" cy="276999"/>
          </a:xfrm>
          <a:prstGeom prst="rect">
            <a:avLst/>
          </a:prstGeom>
          <a:noFill/>
        </p:spPr>
        <p:txBody>
          <a:bodyPr wrap="square" rtlCol="0">
            <a:spAutoFit/>
          </a:bodyPr>
          <a:lstStyle/>
          <a:p>
            <a:pPr algn="ctr"/>
            <a:r>
              <a:rPr lang="en-US" sz="1200" b="1">
                <a:solidFill>
                  <a:srgbClr val="23194E"/>
                </a:solidFill>
              </a:rPr>
              <a:t>3</a:t>
            </a:r>
          </a:p>
        </p:txBody>
      </p:sp>
      <p:sp>
        <p:nvSpPr>
          <p:cNvPr id="40" name="TextBox 39">
            <a:extLst>
              <a:ext uri="{FF2B5EF4-FFF2-40B4-BE49-F238E27FC236}">
                <a16:creationId xmlns:a16="http://schemas.microsoft.com/office/drawing/2014/main" id="{F987BFDD-FD8F-B146-BDEC-37AC345A907B}"/>
              </a:ext>
            </a:extLst>
          </p:cNvPr>
          <p:cNvSpPr txBox="1"/>
          <p:nvPr/>
        </p:nvSpPr>
        <p:spPr>
          <a:xfrm>
            <a:off x="2419968" y="3801087"/>
            <a:ext cx="391082" cy="276999"/>
          </a:xfrm>
          <a:prstGeom prst="rect">
            <a:avLst/>
          </a:prstGeom>
          <a:noFill/>
        </p:spPr>
        <p:txBody>
          <a:bodyPr wrap="square" rtlCol="0">
            <a:spAutoFit/>
          </a:bodyPr>
          <a:lstStyle/>
          <a:p>
            <a:pPr algn="ctr"/>
            <a:r>
              <a:rPr lang="en-US" sz="1200" b="1">
                <a:solidFill>
                  <a:srgbClr val="23194E"/>
                </a:solidFill>
              </a:rPr>
              <a:t>2</a:t>
            </a:r>
          </a:p>
        </p:txBody>
      </p:sp>
      <p:sp>
        <p:nvSpPr>
          <p:cNvPr id="41" name="TextBox 40">
            <a:extLst>
              <a:ext uri="{FF2B5EF4-FFF2-40B4-BE49-F238E27FC236}">
                <a16:creationId xmlns:a16="http://schemas.microsoft.com/office/drawing/2014/main" id="{772994A6-18FC-5F4D-9E10-EB084F16A6FE}"/>
              </a:ext>
            </a:extLst>
          </p:cNvPr>
          <p:cNvSpPr txBox="1"/>
          <p:nvPr/>
        </p:nvSpPr>
        <p:spPr>
          <a:xfrm>
            <a:off x="4066966" y="3801087"/>
            <a:ext cx="391082" cy="276999"/>
          </a:xfrm>
          <a:prstGeom prst="rect">
            <a:avLst/>
          </a:prstGeom>
          <a:noFill/>
        </p:spPr>
        <p:txBody>
          <a:bodyPr wrap="square" rtlCol="0">
            <a:spAutoFit/>
          </a:bodyPr>
          <a:lstStyle/>
          <a:p>
            <a:pPr algn="ctr"/>
            <a:r>
              <a:rPr lang="en-US" sz="1200" b="1">
                <a:solidFill>
                  <a:srgbClr val="23194E"/>
                </a:solidFill>
              </a:rPr>
              <a:t>4</a:t>
            </a:r>
          </a:p>
        </p:txBody>
      </p:sp>
      <p:sp>
        <p:nvSpPr>
          <p:cNvPr id="42" name="TextBox 41">
            <a:extLst>
              <a:ext uri="{FF2B5EF4-FFF2-40B4-BE49-F238E27FC236}">
                <a16:creationId xmlns:a16="http://schemas.microsoft.com/office/drawing/2014/main" id="{75D01CAF-B747-FD45-B665-E19C9BD676CF}"/>
              </a:ext>
            </a:extLst>
          </p:cNvPr>
          <p:cNvSpPr txBox="1"/>
          <p:nvPr/>
        </p:nvSpPr>
        <p:spPr>
          <a:xfrm>
            <a:off x="4890465" y="3801087"/>
            <a:ext cx="391082" cy="276999"/>
          </a:xfrm>
          <a:prstGeom prst="rect">
            <a:avLst/>
          </a:prstGeom>
          <a:noFill/>
        </p:spPr>
        <p:txBody>
          <a:bodyPr wrap="square" rtlCol="0">
            <a:spAutoFit/>
          </a:bodyPr>
          <a:lstStyle/>
          <a:p>
            <a:pPr algn="ctr"/>
            <a:r>
              <a:rPr lang="en-US" sz="1200" b="1">
                <a:solidFill>
                  <a:srgbClr val="23194E"/>
                </a:solidFill>
              </a:rPr>
              <a:t>5</a:t>
            </a:r>
          </a:p>
        </p:txBody>
      </p:sp>
      <p:sp>
        <p:nvSpPr>
          <p:cNvPr id="43" name="TextBox 42">
            <a:extLst>
              <a:ext uri="{FF2B5EF4-FFF2-40B4-BE49-F238E27FC236}">
                <a16:creationId xmlns:a16="http://schemas.microsoft.com/office/drawing/2014/main" id="{CAE97CBC-B79E-494A-8D39-5800C5372B3F}"/>
              </a:ext>
            </a:extLst>
          </p:cNvPr>
          <p:cNvSpPr txBox="1"/>
          <p:nvPr/>
        </p:nvSpPr>
        <p:spPr>
          <a:xfrm>
            <a:off x="5713964" y="3801087"/>
            <a:ext cx="391082" cy="276999"/>
          </a:xfrm>
          <a:prstGeom prst="rect">
            <a:avLst/>
          </a:prstGeom>
          <a:noFill/>
        </p:spPr>
        <p:txBody>
          <a:bodyPr wrap="square" rtlCol="0">
            <a:spAutoFit/>
          </a:bodyPr>
          <a:lstStyle/>
          <a:p>
            <a:pPr algn="ctr"/>
            <a:r>
              <a:rPr lang="en-US" sz="1200" b="1">
                <a:solidFill>
                  <a:srgbClr val="23194E"/>
                </a:solidFill>
              </a:rPr>
              <a:t>6</a:t>
            </a:r>
          </a:p>
        </p:txBody>
      </p:sp>
      <p:sp>
        <p:nvSpPr>
          <p:cNvPr id="44" name="TextBox 43">
            <a:extLst>
              <a:ext uri="{FF2B5EF4-FFF2-40B4-BE49-F238E27FC236}">
                <a16:creationId xmlns:a16="http://schemas.microsoft.com/office/drawing/2014/main" id="{5F805605-7F94-3647-B0CE-ECB4181DAA72}"/>
              </a:ext>
            </a:extLst>
          </p:cNvPr>
          <p:cNvSpPr txBox="1"/>
          <p:nvPr/>
        </p:nvSpPr>
        <p:spPr>
          <a:xfrm>
            <a:off x="6537463" y="3801087"/>
            <a:ext cx="391082" cy="276999"/>
          </a:xfrm>
          <a:prstGeom prst="rect">
            <a:avLst/>
          </a:prstGeom>
          <a:noFill/>
        </p:spPr>
        <p:txBody>
          <a:bodyPr wrap="square" rtlCol="0">
            <a:spAutoFit/>
          </a:bodyPr>
          <a:lstStyle/>
          <a:p>
            <a:pPr algn="ctr"/>
            <a:r>
              <a:rPr lang="en-US" sz="1200" b="1">
                <a:solidFill>
                  <a:srgbClr val="23194E"/>
                </a:solidFill>
              </a:rPr>
              <a:t>7</a:t>
            </a:r>
          </a:p>
        </p:txBody>
      </p:sp>
      <p:sp>
        <p:nvSpPr>
          <p:cNvPr id="45" name="TextBox 44">
            <a:extLst>
              <a:ext uri="{FF2B5EF4-FFF2-40B4-BE49-F238E27FC236}">
                <a16:creationId xmlns:a16="http://schemas.microsoft.com/office/drawing/2014/main" id="{70E1F13C-952C-8F45-9E71-9222D4C77899}"/>
              </a:ext>
            </a:extLst>
          </p:cNvPr>
          <p:cNvSpPr txBox="1"/>
          <p:nvPr/>
        </p:nvSpPr>
        <p:spPr>
          <a:xfrm>
            <a:off x="7373841" y="3801087"/>
            <a:ext cx="391082" cy="276999"/>
          </a:xfrm>
          <a:prstGeom prst="rect">
            <a:avLst/>
          </a:prstGeom>
          <a:noFill/>
        </p:spPr>
        <p:txBody>
          <a:bodyPr wrap="square" rtlCol="0">
            <a:spAutoFit/>
          </a:bodyPr>
          <a:lstStyle/>
          <a:p>
            <a:pPr algn="ctr"/>
            <a:r>
              <a:rPr lang="en-US" sz="1200" b="1">
                <a:solidFill>
                  <a:srgbClr val="23194E"/>
                </a:solidFill>
              </a:rPr>
              <a:t>8</a:t>
            </a:r>
          </a:p>
        </p:txBody>
      </p:sp>
      <p:sp>
        <p:nvSpPr>
          <p:cNvPr id="46" name="TextBox 45">
            <a:extLst>
              <a:ext uri="{FF2B5EF4-FFF2-40B4-BE49-F238E27FC236}">
                <a16:creationId xmlns:a16="http://schemas.microsoft.com/office/drawing/2014/main" id="{67F33C75-AF42-5148-8B0B-E5374E966472}"/>
              </a:ext>
            </a:extLst>
          </p:cNvPr>
          <p:cNvSpPr txBox="1"/>
          <p:nvPr/>
        </p:nvSpPr>
        <p:spPr>
          <a:xfrm>
            <a:off x="8184461" y="3801087"/>
            <a:ext cx="391082" cy="276999"/>
          </a:xfrm>
          <a:prstGeom prst="rect">
            <a:avLst/>
          </a:prstGeom>
          <a:noFill/>
        </p:spPr>
        <p:txBody>
          <a:bodyPr wrap="square" rtlCol="0">
            <a:spAutoFit/>
          </a:bodyPr>
          <a:lstStyle/>
          <a:p>
            <a:pPr algn="ctr"/>
            <a:r>
              <a:rPr lang="en-US" sz="1200" b="1">
                <a:solidFill>
                  <a:srgbClr val="23194E"/>
                </a:solidFill>
              </a:rPr>
              <a:t>9</a:t>
            </a:r>
          </a:p>
        </p:txBody>
      </p:sp>
      <p:sp>
        <p:nvSpPr>
          <p:cNvPr id="47" name="TextBox 46">
            <a:extLst>
              <a:ext uri="{FF2B5EF4-FFF2-40B4-BE49-F238E27FC236}">
                <a16:creationId xmlns:a16="http://schemas.microsoft.com/office/drawing/2014/main" id="{AEDA734D-F29E-2246-B159-8263F603B23F}"/>
              </a:ext>
            </a:extLst>
          </p:cNvPr>
          <p:cNvSpPr txBox="1"/>
          <p:nvPr/>
        </p:nvSpPr>
        <p:spPr>
          <a:xfrm>
            <a:off x="9007960" y="3801087"/>
            <a:ext cx="391082" cy="276999"/>
          </a:xfrm>
          <a:prstGeom prst="rect">
            <a:avLst/>
          </a:prstGeom>
          <a:noFill/>
        </p:spPr>
        <p:txBody>
          <a:bodyPr wrap="square" rtlCol="0">
            <a:spAutoFit/>
          </a:bodyPr>
          <a:lstStyle/>
          <a:p>
            <a:pPr algn="ctr"/>
            <a:r>
              <a:rPr lang="en-US" sz="1200" b="1">
                <a:solidFill>
                  <a:srgbClr val="23194E"/>
                </a:solidFill>
              </a:rPr>
              <a:t>10</a:t>
            </a:r>
          </a:p>
        </p:txBody>
      </p:sp>
      <p:sp>
        <p:nvSpPr>
          <p:cNvPr id="48" name="TextBox 47">
            <a:extLst>
              <a:ext uri="{FF2B5EF4-FFF2-40B4-BE49-F238E27FC236}">
                <a16:creationId xmlns:a16="http://schemas.microsoft.com/office/drawing/2014/main" id="{2885761A-EE03-A248-AB0B-291348C51D73}"/>
              </a:ext>
            </a:extLst>
          </p:cNvPr>
          <p:cNvSpPr txBox="1"/>
          <p:nvPr/>
        </p:nvSpPr>
        <p:spPr>
          <a:xfrm>
            <a:off x="9831459" y="3801087"/>
            <a:ext cx="391082" cy="276999"/>
          </a:xfrm>
          <a:prstGeom prst="rect">
            <a:avLst/>
          </a:prstGeom>
          <a:noFill/>
        </p:spPr>
        <p:txBody>
          <a:bodyPr wrap="square" rtlCol="0">
            <a:spAutoFit/>
          </a:bodyPr>
          <a:lstStyle/>
          <a:p>
            <a:pPr algn="ctr"/>
            <a:r>
              <a:rPr lang="en-US" sz="1200" b="1">
                <a:solidFill>
                  <a:srgbClr val="23194E"/>
                </a:solidFill>
              </a:rPr>
              <a:t>11</a:t>
            </a:r>
          </a:p>
        </p:txBody>
      </p:sp>
      <p:sp>
        <p:nvSpPr>
          <p:cNvPr id="49" name="TextBox 48">
            <a:extLst>
              <a:ext uri="{FF2B5EF4-FFF2-40B4-BE49-F238E27FC236}">
                <a16:creationId xmlns:a16="http://schemas.microsoft.com/office/drawing/2014/main" id="{3775853D-B7A9-6347-8CA5-563995985DD4}"/>
              </a:ext>
            </a:extLst>
          </p:cNvPr>
          <p:cNvSpPr txBox="1"/>
          <p:nvPr/>
        </p:nvSpPr>
        <p:spPr>
          <a:xfrm>
            <a:off x="10654960" y="3801087"/>
            <a:ext cx="391082" cy="276999"/>
          </a:xfrm>
          <a:prstGeom prst="rect">
            <a:avLst/>
          </a:prstGeom>
          <a:noFill/>
        </p:spPr>
        <p:txBody>
          <a:bodyPr wrap="square" rtlCol="0">
            <a:spAutoFit/>
          </a:bodyPr>
          <a:lstStyle/>
          <a:p>
            <a:pPr algn="ctr"/>
            <a:r>
              <a:rPr lang="en-US" sz="1200" b="1">
                <a:solidFill>
                  <a:srgbClr val="23194E"/>
                </a:solidFill>
              </a:rPr>
              <a:t>12</a:t>
            </a:r>
          </a:p>
        </p:txBody>
      </p:sp>
      <p:cxnSp>
        <p:nvCxnSpPr>
          <p:cNvPr id="51" name="Straight Connector 50">
            <a:extLst>
              <a:ext uri="{FF2B5EF4-FFF2-40B4-BE49-F238E27FC236}">
                <a16:creationId xmlns:a16="http://schemas.microsoft.com/office/drawing/2014/main" id="{559846DB-237C-9243-9CD4-946AE6F3EA78}"/>
              </a:ext>
            </a:extLst>
          </p:cNvPr>
          <p:cNvCxnSpPr>
            <a:cxnSpLocks/>
          </p:cNvCxnSpPr>
          <p:nvPr/>
        </p:nvCxnSpPr>
        <p:spPr>
          <a:xfrm flipH="1">
            <a:off x="3092106" y="4621352"/>
            <a:ext cx="8264104" cy="0"/>
          </a:xfrm>
          <a:prstGeom prst="line">
            <a:avLst/>
          </a:prstGeom>
          <a:ln>
            <a:solidFill>
              <a:srgbClr val="23194E"/>
            </a:solidFill>
            <a:prstDash val="dash"/>
          </a:ln>
        </p:spPr>
        <p:style>
          <a:lnRef idx="1">
            <a:schemeClr val="accent1"/>
          </a:lnRef>
          <a:fillRef idx="0">
            <a:schemeClr val="accent1"/>
          </a:fillRef>
          <a:effectRef idx="0">
            <a:schemeClr val="accent1"/>
          </a:effectRef>
          <a:fontRef idx="minor">
            <a:schemeClr val="tx1"/>
          </a:fontRef>
        </p:style>
      </p:cxnSp>
      <p:sp>
        <p:nvSpPr>
          <p:cNvPr id="55" name="Down Arrow 54">
            <a:extLst>
              <a:ext uri="{FF2B5EF4-FFF2-40B4-BE49-F238E27FC236}">
                <a16:creationId xmlns:a16="http://schemas.microsoft.com/office/drawing/2014/main" id="{E6D79D87-41BF-2B40-A6B0-53E435ECEF19}"/>
              </a:ext>
            </a:extLst>
          </p:cNvPr>
          <p:cNvSpPr/>
          <p:nvPr/>
        </p:nvSpPr>
        <p:spPr>
          <a:xfrm>
            <a:off x="1301716" y="4194366"/>
            <a:ext cx="974949" cy="85397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9B7CC7C-2EFE-A440-B846-79BF7A069787}"/>
              </a:ext>
            </a:extLst>
          </p:cNvPr>
          <p:cNvGrpSpPr/>
          <p:nvPr/>
        </p:nvGrpSpPr>
        <p:grpSpPr>
          <a:xfrm>
            <a:off x="10054335" y="-7065"/>
            <a:ext cx="2137665" cy="727880"/>
            <a:chOff x="10054335" y="-7065"/>
            <a:chExt cx="2137665" cy="727880"/>
          </a:xfrm>
          <a:solidFill>
            <a:srgbClr val="A4D3B5"/>
          </a:solidFill>
        </p:grpSpPr>
        <p:sp>
          <p:nvSpPr>
            <p:cNvPr id="52" name="Rectangle 51">
              <a:extLst>
                <a:ext uri="{FF2B5EF4-FFF2-40B4-BE49-F238E27FC236}">
                  <a16:creationId xmlns:a16="http://schemas.microsoft.com/office/drawing/2014/main" id="{701AEA56-6CF3-2B41-9F28-4EF3DF250A92}"/>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53" name="Picture 2" descr="Chevron arrows">
              <a:extLst>
                <a:ext uri="{FF2B5EF4-FFF2-40B4-BE49-F238E27FC236}">
                  <a16:creationId xmlns:a16="http://schemas.microsoft.com/office/drawing/2014/main" id="{AEAB5CE9-B348-284C-84D7-4F8FD4EC944F}"/>
                </a:ext>
              </a:extLst>
            </p:cNvPr>
            <p:cNvPicPr>
              <a:picLocks noChangeAspect="1" noChangeArrowheads="1"/>
            </p:cNvPicPr>
            <p:nvPr/>
          </p:nvPicPr>
          <p:blipFill>
            <a:blip r:embed="rId3">
              <a:extLst>
                <a:ext uri="{96DAC541-7B7A-43D3-8B79-37D633B846F1}">
                  <asvg:svgBlip xmlns="" xmlns:asvg="http://schemas.microsoft.com/office/drawing/2016/SVG/main" r:embed="rId4"/>
                </a:ext>
              </a:extLst>
            </a:blip>
            <a:srcRect/>
            <a:stretch/>
          </p:blipFill>
          <p:spPr bwMode="auto">
            <a:xfrm>
              <a:off x="10252289" y="91992"/>
              <a:ext cx="523544" cy="523544"/>
            </a:xfrm>
            <a:prstGeom prst="rect">
              <a:avLst/>
            </a:prstGeom>
            <a:grpFill/>
          </p:spPr>
        </p:pic>
      </p:grpSp>
      <p:sp>
        <p:nvSpPr>
          <p:cNvPr id="54" name="TextBox 53">
            <a:extLst>
              <a:ext uri="{FF2B5EF4-FFF2-40B4-BE49-F238E27FC236}">
                <a16:creationId xmlns:a16="http://schemas.microsoft.com/office/drawing/2014/main" id="{729AB1E4-49AA-A546-A7BA-436F60E63808}"/>
              </a:ext>
            </a:extLst>
          </p:cNvPr>
          <p:cNvSpPr txBox="1"/>
          <p:nvPr/>
        </p:nvSpPr>
        <p:spPr>
          <a:xfrm>
            <a:off x="34948" y="6571570"/>
            <a:ext cx="3991798" cy="246221"/>
          </a:xfrm>
          <a:prstGeom prst="rect">
            <a:avLst/>
          </a:prstGeom>
          <a:noFill/>
        </p:spPr>
        <p:txBody>
          <a:bodyPr wrap="none" rtlCol="0">
            <a:spAutoFit/>
          </a:bodyPr>
          <a:lstStyle/>
          <a:p>
            <a:r>
              <a:rPr lang="en-US" sz="1000" i="1" dirty="0"/>
              <a:t>*Based on assumptions that need to be further validated with IQVIA.</a:t>
            </a:r>
          </a:p>
        </p:txBody>
      </p:sp>
    </p:spTree>
    <p:extLst>
      <p:ext uri="{BB962C8B-B14F-4D97-AF65-F5344CB8AC3E}">
        <p14:creationId xmlns:p14="http://schemas.microsoft.com/office/powerpoint/2010/main" val="341668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F7849C-264A-5644-8B59-1A030217AF49}"/>
              </a:ext>
            </a:extLst>
          </p:cNvPr>
          <p:cNvSpPr>
            <a:spLocks noGrp="1"/>
          </p:cNvSpPr>
          <p:nvPr>
            <p:ph type="title"/>
          </p:nvPr>
        </p:nvSpPr>
        <p:spPr>
          <a:xfrm>
            <a:off x="6109498" y="766826"/>
            <a:ext cx="5244301" cy="1538130"/>
          </a:xfrm>
        </p:spPr>
        <p:txBody>
          <a:bodyPr vert="horz" lIns="91440" tIns="45720" rIns="91440" bIns="45720" rtlCol="0" anchor="ctr">
            <a:normAutofit/>
          </a:bodyPr>
          <a:lstStyle/>
          <a:p>
            <a:r>
              <a:rPr lang="en-US" kern="1200" dirty="0">
                <a:solidFill>
                  <a:schemeClr val="tx1"/>
                </a:solidFill>
                <a:latin typeface="+mj-lt"/>
                <a:ea typeface="+mj-ea"/>
                <a:cs typeface="+mj-cs"/>
              </a:rPr>
              <a:t>Resonance’s Role</a:t>
            </a:r>
          </a:p>
        </p:txBody>
      </p:sp>
      <p:sp>
        <p:nvSpPr>
          <p:cNvPr id="15"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Picture Placeholder 3" descr="Lightbulb and pencil">
            <a:extLst>
              <a:ext uri="{FF2B5EF4-FFF2-40B4-BE49-F238E27FC236}">
                <a16:creationId xmlns:a16="http://schemas.microsoft.com/office/drawing/2014/main" id="{45331CB1-6B00-8541-828C-0BB7A169131D}"/>
              </a:ext>
            </a:extLst>
          </p:cNvPr>
          <p:cNvPicPr>
            <a:picLocks noGrp="1" noChangeAspect="1"/>
          </p:cNvPicPr>
          <p:nvPr>
            <p:ph sz="half" idx="1"/>
          </p:nvPr>
        </p:nvPicPr>
        <p:blipFill>
          <a:blip r:embed="rId3">
            <a:extLst>
              <a:ext uri="{96DAC541-7B7A-43D3-8B79-37D633B846F1}">
                <asvg:svgBlip xmlns="" xmlns:asvg="http://schemas.microsoft.com/office/drawing/2016/SVG/main" r:embed="rId4"/>
              </a:ext>
            </a:extLst>
          </a:blip>
          <a:stretch/>
        </p:blipFill>
        <p:spPr>
          <a:xfrm>
            <a:off x="1480173" y="1790732"/>
            <a:ext cx="3267942" cy="3267942"/>
          </a:xfrm>
          <a:prstGeom prst="rect">
            <a:avLst/>
          </a:prstGeom>
        </p:spPr>
      </p:pic>
      <p:sp>
        <p:nvSpPr>
          <p:cNvPr id="10" name="Content Placeholder 9">
            <a:extLst>
              <a:ext uri="{FF2B5EF4-FFF2-40B4-BE49-F238E27FC236}">
                <a16:creationId xmlns:a16="http://schemas.microsoft.com/office/drawing/2014/main" id="{73521EA8-7ECD-2F4F-9505-084E3E5DB955}"/>
              </a:ext>
            </a:extLst>
          </p:cNvPr>
          <p:cNvSpPr>
            <a:spLocks noGrp="1"/>
          </p:cNvSpPr>
          <p:nvPr>
            <p:ph sz="half" idx="2"/>
          </p:nvPr>
        </p:nvSpPr>
        <p:spPr>
          <a:xfrm>
            <a:off x="5970147" y="2133601"/>
            <a:ext cx="5383652" cy="4310742"/>
          </a:xfrm>
        </p:spPr>
        <p:txBody>
          <a:bodyPr vert="horz" lIns="91440" tIns="45720" rIns="91440" bIns="45720" rtlCol="0">
            <a:normAutofit lnSpcReduction="10000"/>
          </a:bodyPr>
          <a:lstStyle/>
          <a:p>
            <a:pPr>
              <a:lnSpc>
                <a:spcPct val="90000"/>
              </a:lnSpc>
              <a:spcBef>
                <a:spcPts val="0"/>
              </a:spcBef>
              <a:spcAft>
                <a:spcPts val="1800"/>
              </a:spcAft>
              <a:buFont typeface="Arial" panose="020B0604020202020204" pitchFamily="34" charset="0"/>
              <a:buChar char="•"/>
            </a:pPr>
            <a:r>
              <a:rPr lang="en-US" sz="2400" dirty="0"/>
              <a:t>Reimagine </a:t>
            </a:r>
            <a:r>
              <a:rPr lang="en-US" sz="2400" b="1" dirty="0">
                <a:solidFill>
                  <a:schemeClr val="accent4"/>
                </a:solidFill>
              </a:rPr>
              <a:t>OpenLMIS</a:t>
            </a:r>
            <a:endParaRPr lang="en-US" sz="2400" dirty="0">
              <a:solidFill>
                <a:schemeClr val="accent4"/>
              </a:solidFill>
            </a:endParaRPr>
          </a:p>
          <a:p>
            <a:pPr>
              <a:lnSpc>
                <a:spcPct val="90000"/>
              </a:lnSpc>
              <a:spcBef>
                <a:spcPts val="0"/>
              </a:spcBef>
              <a:spcAft>
                <a:spcPts val="1800"/>
              </a:spcAft>
              <a:buFont typeface="Arial" panose="020B0604020202020204" pitchFamily="34" charset="0"/>
              <a:buChar char="•"/>
            </a:pPr>
            <a:r>
              <a:rPr lang="en-US" sz="2400" b="1" dirty="0">
                <a:solidFill>
                  <a:schemeClr val="accent4"/>
                </a:solidFill>
              </a:rPr>
              <a:t>Explore</a:t>
            </a:r>
            <a:r>
              <a:rPr lang="en-US" sz="2400" b="1" dirty="0"/>
              <a:t> </a:t>
            </a:r>
            <a:r>
              <a:rPr lang="en-US" sz="2400" dirty="0"/>
              <a:t>avenues for sustainability, including options for </a:t>
            </a:r>
            <a:r>
              <a:rPr lang="en-US" sz="2400" b="1" dirty="0">
                <a:solidFill>
                  <a:schemeClr val="accent4"/>
                </a:solidFill>
              </a:rPr>
              <a:t>product</a:t>
            </a:r>
            <a:r>
              <a:rPr lang="en-US" sz="2400" b="1" dirty="0"/>
              <a:t> </a:t>
            </a:r>
            <a:r>
              <a:rPr lang="en-US" sz="2400" b="1" dirty="0">
                <a:solidFill>
                  <a:schemeClr val="accent4"/>
                </a:solidFill>
              </a:rPr>
              <a:t>expansion</a:t>
            </a:r>
            <a:r>
              <a:rPr lang="en-US" sz="2400" dirty="0"/>
              <a:t> within and outside of the global health market</a:t>
            </a:r>
          </a:p>
          <a:p>
            <a:pPr>
              <a:lnSpc>
                <a:spcPct val="90000"/>
              </a:lnSpc>
              <a:spcBef>
                <a:spcPts val="0"/>
              </a:spcBef>
              <a:spcAft>
                <a:spcPts val="1800"/>
              </a:spcAft>
              <a:buFont typeface="Arial" panose="020B0604020202020204" pitchFamily="34" charset="0"/>
              <a:buChar char="•"/>
            </a:pPr>
            <a:r>
              <a:rPr lang="en-US" sz="2400" dirty="0"/>
              <a:t>Evaluate </a:t>
            </a:r>
            <a:r>
              <a:rPr lang="en-US" sz="2400" b="1" dirty="0">
                <a:solidFill>
                  <a:schemeClr val="accent4"/>
                </a:solidFill>
              </a:rPr>
              <a:t>opportunities</a:t>
            </a:r>
            <a:r>
              <a:rPr lang="en-US" sz="2400" dirty="0"/>
              <a:t> for revenue and financing, including new channels, partnerships, donor funding, and impact investing</a:t>
            </a:r>
          </a:p>
          <a:p>
            <a:pPr>
              <a:lnSpc>
                <a:spcPct val="90000"/>
              </a:lnSpc>
              <a:spcBef>
                <a:spcPts val="0"/>
              </a:spcBef>
              <a:spcAft>
                <a:spcPts val="1800"/>
              </a:spcAft>
              <a:buFont typeface="Arial" panose="020B0604020202020204" pitchFamily="34" charset="0"/>
              <a:buChar char="•"/>
            </a:pPr>
            <a:r>
              <a:rPr lang="en-US" sz="2400" dirty="0"/>
              <a:t>Support decision making and the pivot to a </a:t>
            </a:r>
            <a:r>
              <a:rPr lang="en-US" sz="2400" b="1" dirty="0">
                <a:solidFill>
                  <a:schemeClr val="accent4"/>
                </a:solidFill>
              </a:rPr>
              <a:t>long-term plan</a:t>
            </a:r>
          </a:p>
        </p:txBody>
      </p:sp>
      <p:grpSp>
        <p:nvGrpSpPr>
          <p:cNvPr id="13" name="Group 12">
            <a:extLst>
              <a:ext uri="{FF2B5EF4-FFF2-40B4-BE49-F238E27FC236}">
                <a16:creationId xmlns:a16="http://schemas.microsoft.com/office/drawing/2014/main" id="{489D06E0-20E6-3A43-8563-AEC5CF1A69B5}"/>
              </a:ext>
            </a:extLst>
          </p:cNvPr>
          <p:cNvGrpSpPr/>
          <p:nvPr/>
        </p:nvGrpSpPr>
        <p:grpSpPr>
          <a:xfrm>
            <a:off x="10054336" y="1185"/>
            <a:ext cx="2137664" cy="727880"/>
            <a:chOff x="10054336" y="0"/>
            <a:chExt cx="2137664" cy="727880"/>
          </a:xfrm>
        </p:grpSpPr>
        <p:sp>
          <p:nvSpPr>
            <p:cNvPr id="14" name="Rectangle 13">
              <a:extLst>
                <a:ext uri="{FF2B5EF4-FFF2-40B4-BE49-F238E27FC236}">
                  <a16:creationId xmlns:a16="http://schemas.microsoft.com/office/drawing/2014/main" id="{BF04055E-937A-7643-A410-7D33F969855D}"/>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7D9016-5B6C-E64A-A67C-7F35B2CBC8BA}"/>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18" name="Picture 30" descr="Image result for circular arrow counterclockwise icon transparent background">
              <a:extLst>
                <a:ext uri="{FF2B5EF4-FFF2-40B4-BE49-F238E27FC236}">
                  <a16:creationId xmlns:a16="http://schemas.microsoft.com/office/drawing/2014/main" id="{B7ABF391-D195-414E-88EE-5FEF8D4E94C6}"/>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44082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54C8-AF20-6F4A-B3D7-755660EACF38}"/>
              </a:ext>
            </a:extLst>
          </p:cNvPr>
          <p:cNvSpPr>
            <a:spLocks noGrp="1"/>
          </p:cNvSpPr>
          <p:nvPr>
            <p:ph type="title"/>
          </p:nvPr>
        </p:nvSpPr>
        <p:spPr/>
        <p:txBody>
          <a:bodyPr/>
          <a:lstStyle/>
          <a:p>
            <a:r>
              <a:rPr lang="en-US" dirty="0"/>
              <a:t>One Year of Analysis</a:t>
            </a:r>
          </a:p>
        </p:txBody>
      </p:sp>
      <p:sp>
        <p:nvSpPr>
          <p:cNvPr id="142" name="Right Arrow 141">
            <a:extLst>
              <a:ext uri="{FF2B5EF4-FFF2-40B4-BE49-F238E27FC236}">
                <a16:creationId xmlns:a16="http://schemas.microsoft.com/office/drawing/2014/main" id="{8329F2EC-92F9-0C48-B687-EA0DD69ED3B5}"/>
              </a:ext>
            </a:extLst>
          </p:cNvPr>
          <p:cNvSpPr/>
          <p:nvPr/>
        </p:nvSpPr>
        <p:spPr>
          <a:xfrm>
            <a:off x="3399063" y="3334464"/>
            <a:ext cx="6182636" cy="457200"/>
          </a:xfrm>
          <a:prstGeom prst="rightArrow">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TextBox 26">
            <a:extLst>
              <a:ext uri="{FF2B5EF4-FFF2-40B4-BE49-F238E27FC236}">
                <a16:creationId xmlns:a16="http://schemas.microsoft.com/office/drawing/2014/main" id="{0E02DBC4-F87A-4C4B-86F9-DFD2DE5C5329}"/>
              </a:ext>
            </a:extLst>
          </p:cNvPr>
          <p:cNvSpPr txBox="1"/>
          <p:nvPr/>
        </p:nvSpPr>
        <p:spPr>
          <a:xfrm>
            <a:off x="-187886" y="2514056"/>
            <a:ext cx="1480697" cy="58561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2168"/>
                </a:solidFill>
                <a:effectLst/>
                <a:uLnTx/>
                <a:uFillTx/>
                <a:latin typeface="Arial"/>
                <a:ea typeface="+mn-ea"/>
                <a:cs typeface="+mn-cs"/>
              </a:rPr>
              <a:t>Foundational </a:t>
            </a:r>
            <a:br>
              <a:rPr kumimoji="0" lang="en-US" sz="1400" b="1" i="0" u="none" strike="noStrike" kern="1200" cap="none" spc="0" normalizeH="0" baseline="0" noProof="0">
                <a:ln>
                  <a:noFill/>
                </a:ln>
                <a:solidFill>
                  <a:srgbClr val="2E2168"/>
                </a:solidFill>
                <a:effectLst/>
                <a:uLnTx/>
                <a:uFillTx/>
                <a:latin typeface="Arial"/>
                <a:ea typeface="+mn-ea"/>
                <a:cs typeface="+mn-cs"/>
              </a:rPr>
            </a:br>
            <a:r>
              <a:rPr kumimoji="0" lang="en-US" sz="1400" b="1" i="0" u="none" strike="noStrike" kern="1200" cap="none" spc="0" normalizeH="0" baseline="0" noProof="0">
                <a:ln>
                  <a:noFill/>
                </a:ln>
                <a:solidFill>
                  <a:srgbClr val="2E2168"/>
                </a:solidFill>
                <a:effectLst/>
                <a:uLnTx/>
                <a:uFillTx/>
                <a:latin typeface="Arial"/>
                <a:ea typeface="+mn-ea"/>
                <a:cs typeface="+mn-cs"/>
              </a:rPr>
              <a:t>Elements</a:t>
            </a:r>
          </a:p>
        </p:txBody>
      </p:sp>
      <p:sp>
        <p:nvSpPr>
          <p:cNvPr id="29" name="Left Bracket 28">
            <a:extLst>
              <a:ext uri="{FF2B5EF4-FFF2-40B4-BE49-F238E27FC236}">
                <a16:creationId xmlns:a16="http://schemas.microsoft.com/office/drawing/2014/main" id="{5D751079-5EA7-A74B-9C0D-5DDFE92B3374}"/>
              </a:ext>
            </a:extLst>
          </p:cNvPr>
          <p:cNvSpPr/>
          <p:nvPr/>
        </p:nvSpPr>
        <p:spPr>
          <a:xfrm rot="16200000">
            <a:off x="1818949" y="4111959"/>
            <a:ext cx="282344" cy="3461093"/>
          </a:xfrm>
          <a:prstGeom prst="leftBracket">
            <a:avLst/>
          </a:prstGeom>
          <a:ln w="19050">
            <a:solidFill>
              <a:srgbClr val="2E216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BA98A417-E08F-684E-9AD3-30144026FBCE}"/>
              </a:ext>
            </a:extLst>
          </p:cNvPr>
          <p:cNvSpPr txBox="1"/>
          <p:nvPr/>
        </p:nvSpPr>
        <p:spPr>
          <a:xfrm>
            <a:off x="98766" y="6082316"/>
            <a:ext cx="12185018"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168"/>
                </a:solidFill>
                <a:effectLst/>
                <a:uLnTx/>
                <a:uFillTx/>
                <a:latin typeface="Arial"/>
                <a:ea typeface="+mn-ea"/>
                <a:cs typeface="+mn-cs"/>
              </a:rPr>
              <a:t>Transform Research into Insights</a:t>
            </a:r>
            <a:r>
              <a:rPr kumimoji="0" lang="en-US" sz="1800" b="1" i="0" u="none" strike="noStrike" kern="1200" cap="none" spc="0" normalizeH="0" baseline="0" noProof="0" dirty="0">
                <a:ln>
                  <a:noFill/>
                </a:ln>
                <a:solidFill>
                  <a:srgbClr val="FF0000"/>
                </a:solidFill>
                <a:effectLst/>
                <a:uLnTx/>
                <a:uFillTx/>
                <a:latin typeface="Arial"/>
                <a:ea typeface="+mn-ea"/>
                <a:cs typeface="+mn-cs"/>
              </a:rPr>
              <a:t>  &gt;  </a:t>
            </a:r>
            <a:r>
              <a:rPr kumimoji="0" lang="en-US" sz="1800" b="0" i="0" u="none" strike="noStrike" kern="1200" cap="none" spc="0" normalizeH="0" baseline="0" noProof="0" dirty="0">
                <a:ln>
                  <a:noFill/>
                </a:ln>
                <a:solidFill>
                  <a:srgbClr val="2E2168"/>
                </a:solidFill>
                <a:effectLst/>
                <a:uLnTx/>
                <a:uFillTx/>
                <a:latin typeface="Arial"/>
                <a:ea typeface="+mn-ea"/>
                <a:cs typeface="+mn-cs"/>
              </a:rPr>
              <a:t>Discover, Build Out, &amp; Prioritize Models  </a:t>
            </a:r>
            <a:r>
              <a:rPr kumimoji="0" lang="en-US" sz="1800" b="1" i="0" u="none" strike="noStrike" kern="1200" cap="none" spc="0" normalizeH="0" baseline="0" noProof="0" dirty="0">
                <a:ln>
                  <a:noFill/>
                </a:ln>
                <a:solidFill>
                  <a:srgbClr val="FF0000"/>
                </a:solidFill>
                <a:effectLst/>
                <a:uLnTx/>
                <a:uFillTx/>
                <a:latin typeface="Arial"/>
                <a:ea typeface="+mn-ea"/>
                <a:cs typeface="+mn-cs"/>
              </a:rPr>
              <a:t>&gt;</a:t>
            </a:r>
            <a:r>
              <a:rPr kumimoji="0" lang="en-US" sz="1800" b="0" i="0" u="none" strike="noStrike" kern="1200" cap="none" spc="0" normalizeH="0" baseline="0" noProof="0" dirty="0">
                <a:ln>
                  <a:noFill/>
                </a:ln>
                <a:solidFill>
                  <a:srgbClr val="2E2168"/>
                </a:solidFill>
                <a:effectLst/>
                <a:uLnTx/>
                <a:uFillTx/>
                <a:latin typeface="Arial"/>
                <a:ea typeface="+mn-ea"/>
                <a:cs typeface="+mn-cs"/>
              </a:rPr>
              <a:t>    Select, Validate, Test, &amp; Transition</a:t>
            </a:r>
          </a:p>
        </p:txBody>
      </p:sp>
      <p:sp>
        <p:nvSpPr>
          <p:cNvPr id="28" name="Left Bracket 27">
            <a:extLst>
              <a:ext uri="{FF2B5EF4-FFF2-40B4-BE49-F238E27FC236}">
                <a16:creationId xmlns:a16="http://schemas.microsoft.com/office/drawing/2014/main" id="{EAFB0E0F-285D-EB45-BB51-7E3B808AD44B}"/>
              </a:ext>
            </a:extLst>
          </p:cNvPr>
          <p:cNvSpPr/>
          <p:nvPr/>
        </p:nvSpPr>
        <p:spPr>
          <a:xfrm rot="16200000">
            <a:off x="9873699" y="3903977"/>
            <a:ext cx="310896" cy="3877056"/>
          </a:xfrm>
          <a:prstGeom prst="leftBracket">
            <a:avLst/>
          </a:prstGeom>
          <a:ln w="19050">
            <a:solidFill>
              <a:srgbClr val="2E216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8305310C-026B-7C42-A52D-B8BBB83F8E8A}"/>
              </a:ext>
            </a:extLst>
          </p:cNvPr>
          <p:cNvCxnSpPr>
            <a:cxnSpLocks/>
          </p:cNvCxnSpPr>
          <p:nvPr/>
        </p:nvCxnSpPr>
        <p:spPr>
          <a:xfrm>
            <a:off x="95032" y="2826211"/>
            <a:ext cx="2353151" cy="0"/>
          </a:xfrm>
          <a:prstGeom prst="line">
            <a:avLst/>
          </a:prstGeom>
          <a:ln w="19050">
            <a:solidFill>
              <a:srgbClr val="2E2168"/>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3741433-3654-0348-9F2B-E3A0EC26D07A}"/>
              </a:ext>
            </a:extLst>
          </p:cNvPr>
          <p:cNvGrpSpPr/>
          <p:nvPr/>
        </p:nvGrpSpPr>
        <p:grpSpPr>
          <a:xfrm>
            <a:off x="1335159" y="2120463"/>
            <a:ext cx="2274553" cy="2831140"/>
            <a:chOff x="1607397" y="2112423"/>
            <a:chExt cx="2274553" cy="2831140"/>
          </a:xfrm>
        </p:grpSpPr>
        <p:grpSp>
          <p:nvGrpSpPr>
            <p:cNvPr id="19" name="Group 18">
              <a:extLst>
                <a:ext uri="{FF2B5EF4-FFF2-40B4-BE49-F238E27FC236}">
                  <a16:creationId xmlns:a16="http://schemas.microsoft.com/office/drawing/2014/main" id="{28209287-09E2-D04F-B6B7-A6EE4AD569D4}"/>
                </a:ext>
              </a:extLst>
            </p:cNvPr>
            <p:cNvGrpSpPr/>
            <p:nvPr/>
          </p:nvGrpSpPr>
          <p:grpSpPr>
            <a:xfrm>
              <a:off x="1615348" y="2112423"/>
              <a:ext cx="1049825" cy="914400"/>
              <a:chOff x="867228" y="1828289"/>
              <a:chExt cx="1049825" cy="920434"/>
            </a:xfrm>
          </p:grpSpPr>
          <p:sp>
            <p:nvSpPr>
              <p:cNvPr id="7" name="Rectangle 6">
                <a:extLst>
                  <a:ext uri="{FF2B5EF4-FFF2-40B4-BE49-F238E27FC236}">
                    <a16:creationId xmlns:a16="http://schemas.microsoft.com/office/drawing/2014/main" id="{30A9D4F3-A890-7649-B81F-3F6C80B90DEF}"/>
                  </a:ext>
                </a:extLst>
              </p:cNvPr>
              <p:cNvSpPr/>
              <p:nvPr/>
            </p:nvSpPr>
            <p:spPr>
              <a:xfrm>
                <a:off x="867228" y="1828289"/>
                <a:ext cx="1049825" cy="914796"/>
              </a:xfrm>
              <a:prstGeom prst="rect">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123013" rIns="123013" bIns="12301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8" name="Shape 2533">
                <a:extLst>
                  <a:ext uri="{FF2B5EF4-FFF2-40B4-BE49-F238E27FC236}">
                    <a16:creationId xmlns:a16="http://schemas.microsoft.com/office/drawing/2014/main" id="{68529C31-0CAE-0B4B-A11C-7049ED937002}"/>
                  </a:ext>
                </a:extLst>
              </p:cNvPr>
              <p:cNvSpPr/>
              <p:nvPr/>
            </p:nvSpPr>
            <p:spPr>
              <a:xfrm>
                <a:off x="1234527" y="1924302"/>
                <a:ext cx="308524" cy="374141"/>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bg1"/>
              </a:solidFill>
              <a:ln w="12700">
                <a:miter lim="400000"/>
              </a:ln>
            </p:spPr>
            <p:txBody>
              <a:bodyPr lIns="19424" tIns="19424" rIns="19424" bIns="19424" anchor="ctr"/>
              <a:lstStyle/>
              <a:p>
                <a:pPr marL="0" marR="0" lvl="0" indent="0" algn="l" defTabSz="23310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8" name="Rectangle 17">
                <a:extLst>
                  <a:ext uri="{FF2B5EF4-FFF2-40B4-BE49-F238E27FC236}">
                    <a16:creationId xmlns:a16="http://schemas.microsoft.com/office/drawing/2014/main" id="{89639DA0-2BC5-B147-A210-64436ABA820A}"/>
                  </a:ext>
                </a:extLst>
              </p:cNvPr>
              <p:cNvSpPr/>
              <p:nvPr/>
            </p:nvSpPr>
            <p:spPr>
              <a:xfrm>
                <a:off x="938742" y="2351691"/>
                <a:ext cx="929654" cy="397032"/>
              </a:xfrm>
              <a:prstGeom prst="rect">
                <a:avLst/>
              </a:prstGeom>
            </p:spPr>
            <p:txBody>
              <a:bodyPr wrap="square">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Desk </a:t>
                </a:r>
                <a:br>
                  <a:rPr kumimoji="0" lang="en-US" sz="1100" b="1" i="0" u="none" strike="noStrike" kern="1200" cap="none" spc="0" normalizeH="0" baseline="0" noProof="0">
                    <a:ln>
                      <a:noFill/>
                    </a:ln>
                    <a:solidFill>
                      <a:srgbClr val="FFFFFF"/>
                    </a:solidFill>
                    <a:effectLst/>
                    <a:uLnTx/>
                    <a:uFillTx/>
                    <a:latin typeface="Arial"/>
                    <a:ea typeface="+mn-ea"/>
                    <a:cs typeface="+mn-cs"/>
                  </a:rPr>
                </a:br>
                <a:r>
                  <a:rPr kumimoji="0" lang="en-US" sz="1100" b="1" i="0" u="none" strike="noStrike" kern="1200" cap="none" spc="0" normalizeH="0" baseline="0" noProof="0">
                    <a:ln>
                      <a:noFill/>
                    </a:ln>
                    <a:solidFill>
                      <a:srgbClr val="FFFFFF"/>
                    </a:solidFill>
                    <a:effectLst/>
                    <a:uLnTx/>
                    <a:uFillTx/>
                    <a:latin typeface="Arial"/>
                    <a:ea typeface="+mn-ea"/>
                    <a:cs typeface="+mn-cs"/>
                  </a:rPr>
                  <a:t>Research</a:t>
                </a:r>
              </a:p>
            </p:txBody>
          </p:sp>
        </p:grpSp>
        <p:grpSp>
          <p:nvGrpSpPr>
            <p:cNvPr id="25" name="Group 24">
              <a:extLst>
                <a:ext uri="{FF2B5EF4-FFF2-40B4-BE49-F238E27FC236}">
                  <a16:creationId xmlns:a16="http://schemas.microsoft.com/office/drawing/2014/main" id="{0BA7920C-C69C-0E49-AB46-C454CF4C411A}"/>
                </a:ext>
              </a:extLst>
            </p:cNvPr>
            <p:cNvGrpSpPr/>
            <p:nvPr/>
          </p:nvGrpSpPr>
          <p:grpSpPr>
            <a:xfrm>
              <a:off x="1607397" y="3060935"/>
              <a:ext cx="1059024" cy="914796"/>
              <a:chOff x="1983402" y="1833927"/>
              <a:chExt cx="1059024" cy="914796"/>
            </a:xfrm>
          </p:grpSpPr>
          <p:sp>
            <p:nvSpPr>
              <p:cNvPr id="10" name="Rectangle 9">
                <a:extLst>
                  <a:ext uri="{FF2B5EF4-FFF2-40B4-BE49-F238E27FC236}">
                    <a16:creationId xmlns:a16="http://schemas.microsoft.com/office/drawing/2014/main" id="{E19296E4-3CD9-3248-B87F-C197E64677E2}"/>
                  </a:ext>
                </a:extLst>
              </p:cNvPr>
              <p:cNvSpPr/>
              <p:nvPr/>
            </p:nvSpPr>
            <p:spPr>
              <a:xfrm>
                <a:off x="1983402" y="1833927"/>
                <a:ext cx="1049825" cy="914796"/>
              </a:xfrm>
              <a:prstGeom prst="rect">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123013" rIns="123013" bIns="12301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1" name="Shape 2637">
                <a:extLst>
                  <a:ext uri="{FF2B5EF4-FFF2-40B4-BE49-F238E27FC236}">
                    <a16:creationId xmlns:a16="http://schemas.microsoft.com/office/drawing/2014/main" id="{A60B7CE0-17C1-BF48-9CA0-273C1BE6D0BF}"/>
                  </a:ext>
                </a:extLst>
              </p:cNvPr>
              <p:cNvSpPr/>
              <p:nvPr/>
            </p:nvSpPr>
            <p:spPr>
              <a:xfrm>
                <a:off x="2404676" y="1958592"/>
                <a:ext cx="224224" cy="312996"/>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19424" tIns="19424" rIns="19424" bIns="19424" anchor="ctr"/>
              <a:lstStyle/>
              <a:p>
                <a:pPr marL="0" marR="0" lvl="0" indent="0" algn="l" defTabSz="23310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0" name="Rectangle 19">
                <a:extLst>
                  <a:ext uri="{FF2B5EF4-FFF2-40B4-BE49-F238E27FC236}">
                    <a16:creationId xmlns:a16="http://schemas.microsoft.com/office/drawing/2014/main" id="{29695D92-8391-8E4C-B6DF-8315F1DBE398}"/>
                  </a:ext>
                </a:extLst>
              </p:cNvPr>
              <p:cNvSpPr/>
              <p:nvPr/>
            </p:nvSpPr>
            <p:spPr>
              <a:xfrm>
                <a:off x="1992601" y="2346053"/>
                <a:ext cx="1049825" cy="397032"/>
              </a:xfrm>
              <a:prstGeom prst="rect">
                <a:avLst/>
              </a:prstGeom>
            </p:spPr>
            <p:txBody>
              <a:bodyPr wrap="square">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Stakeholder Interviews</a:t>
                </a:r>
              </a:p>
            </p:txBody>
          </p:sp>
        </p:grpSp>
        <p:grpSp>
          <p:nvGrpSpPr>
            <p:cNvPr id="26" name="Group 25">
              <a:extLst>
                <a:ext uri="{FF2B5EF4-FFF2-40B4-BE49-F238E27FC236}">
                  <a16:creationId xmlns:a16="http://schemas.microsoft.com/office/drawing/2014/main" id="{C8E0B233-04F3-A74C-ADF0-AD40992A955A}"/>
                </a:ext>
              </a:extLst>
            </p:cNvPr>
            <p:cNvGrpSpPr/>
            <p:nvPr/>
          </p:nvGrpSpPr>
          <p:grpSpPr>
            <a:xfrm>
              <a:off x="2587071" y="3062640"/>
              <a:ext cx="1294879" cy="914796"/>
              <a:chOff x="756129" y="2796333"/>
              <a:chExt cx="1294879" cy="914796"/>
            </a:xfrm>
          </p:grpSpPr>
          <p:sp>
            <p:nvSpPr>
              <p:cNvPr id="13" name="Rectangle 12">
                <a:extLst>
                  <a:ext uri="{FF2B5EF4-FFF2-40B4-BE49-F238E27FC236}">
                    <a16:creationId xmlns:a16="http://schemas.microsoft.com/office/drawing/2014/main" id="{AE8BC822-8597-E54F-9220-17DD95086A79}"/>
                  </a:ext>
                </a:extLst>
              </p:cNvPr>
              <p:cNvSpPr/>
              <p:nvPr/>
            </p:nvSpPr>
            <p:spPr>
              <a:xfrm>
                <a:off x="863876" y="2796333"/>
                <a:ext cx="1049825" cy="914796"/>
              </a:xfrm>
              <a:prstGeom prst="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123013" rIns="123013" bIns="12301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4" name="Shape 2935">
                <a:extLst>
                  <a:ext uri="{FF2B5EF4-FFF2-40B4-BE49-F238E27FC236}">
                    <a16:creationId xmlns:a16="http://schemas.microsoft.com/office/drawing/2014/main" id="{41E10FE2-527F-5641-AA3E-E71778AD82A6}"/>
                  </a:ext>
                </a:extLst>
              </p:cNvPr>
              <p:cNvSpPr/>
              <p:nvPr/>
            </p:nvSpPr>
            <p:spPr>
              <a:xfrm>
                <a:off x="1280247" y="2949838"/>
                <a:ext cx="282974" cy="316649"/>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19424" tIns="19424" rIns="19424" bIns="19424" anchor="ctr"/>
              <a:lstStyle/>
              <a:p>
                <a:pPr marL="0" marR="0" lvl="0" indent="0" algn="l" defTabSz="23310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 name="Rectangle 20">
                <a:extLst>
                  <a:ext uri="{FF2B5EF4-FFF2-40B4-BE49-F238E27FC236}">
                    <a16:creationId xmlns:a16="http://schemas.microsoft.com/office/drawing/2014/main" id="{7DF5F78A-8DF5-7445-A858-CF958ACC846A}"/>
                  </a:ext>
                </a:extLst>
              </p:cNvPr>
              <p:cNvSpPr/>
              <p:nvPr/>
            </p:nvSpPr>
            <p:spPr>
              <a:xfrm>
                <a:off x="756129" y="3298650"/>
                <a:ext cx="1294879" cy="397032"/>
              </a:xfrm>
              <a:prstGeom prst="rect">
                <a:avLst/>
              </a:prstGeom>
            </p:spPr>
            <p:txBody>
              <a:bodyPr wrap="square">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Stakeholder Mapping</a:t>
                </a:r>
              </a:p>
            </p:txBody>
          </p:sp>
        </p:grpSp>
        <p:grpSp>
          <p:nvGrpSpPr>
            <p:cNvPr id="24" name="Group 23">
              <a:extLst>
                <a:ext uri="{FF2B5EF4-FFF2-40B4-BE49-F238E27FC236}">
                  <a16:creationId xmlns:a16="http://schemas.microsoft.com/office/drawing/2014/main" id="{C27BFA1A-E94F-414B-8F75-B40AD67A06F0}"/>
                </a:ext>
              </a:extLst>
            </p:cNvPr>
            <p:cNvGrpSpPr/>
            <p:nvPr/>
          </p:nvGrpSpPr>
          <p:grpSpPr>
            <a:xfrm>
              <a:off x="2694817" y="4028767"/>
              <a:ext cx="1049825" cy="914796"/>
              <a:chOff x="1983402" y="2817550"/>
              <a:chExt cx="1049825" cy="914796"/>
            </a:xfrm>
          </p:grpSpPr>
          <p:sp>
            <p:nvSpPr>
              <p:cNvPr id="16" name="Rectangle 15">
                <a:extLst>
                  <a:ext uri="{FF2B5EF4-FFF2-40B4-BE49-F238E27FC236}">
                    <a16:creationId xmlns:a16="http://schemas.microsoft.com/office/drawing/2014/main" id="{405D3CFA-056D-FD46-9395-981FB1AACB8F}"/>
                  </a:ext>
                </a:extLst>
              </p:cNvPr>
              <p:cNvSpPr/>
              <p:nvPr/>
            </p:nvSpPr>
            <p:spPr>
              <a:xfrm>
                <a:off x="1983402" y="2817550"/>
                <a:ext cx="1049825" cy="914796"/>
              </a:xfrm>
              <a:prstGeom prst="rect">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123013" rIns="123013" bIns="12301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7" name="Shape 2690">
                <a:extLst>
                  <a:ext uri="{FF2B5EF4-FFF2-40B4-BE49-F238E27FC236}">
                    <a16:creationId xmlns:a16="http://schemas.microsoft.com/office/drawing/2014/main" id="{BF6BFCE1-9486-4042-A311-7542836982A5}"/>
                  </a:ext>
                </a:extLst>
              </p:cNvPr>
              <p:cNvSpPr/>
              <p:nvPr/>
            </p:nvSpPr>
            <p:spPr>
              <a:xfrm>
                <a:off x="2334902" y="2930788"/>
                <a:ext cx="346824" cy="290134"/>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424" tIns="19424" rIns="19424" bIns="19424" anchor="ctr"/>
              <a:lstStyle/>
              <a:p>
                <a:pPr marL="0" marR="0" lvl="0" indent="0" algn="l" defTabSz="23310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3" name="Rectangle 22">
                <a:extLst>
                  <a:ext uri="{FF2B5EF4-FFF2-40B4-BE49-F238E27FC236}">
                    <a16:creationId xmlns:a16="http://schemas.microsoft.com/office/drawing/2014/main" id="{4D47382F-091E-8345-80FA-E8E53532846C}"/>
                  </a:ext>
                </a:extLst>
              </p:cNvPr>
              <p:cNvSpPr/>
              <p:nvPr/>
            </p:nvSpPr>
            <p:spPr>
              <a:xfrm>
                <a:off x="2049791" y="3291092"/>
                <a:ext cx="917046" cy="397032"/>
              </a:xfrm>
              <a:prstGeom prst="rect">
                <a:avLst/>
              </a:prstGeom>
            </p:spPr>
            <p:txBody>
              <a:bodyPr wrap="square">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Market </a:t>
                </a:r>
                <a:br>
                  <a:rPr kumimoji="0" lang="en-US" sz="1100" b="1" i="0" u="none" strike="noStrike" kern="1200" cap="none" spc="0" normalizeH="0" baseline="0" noProof="0">
                    <a:ln>
                      <a:noFill/>
                    </a:ln>
                    <a:solidFill>
                      <a:srgbClr val="FFFFFF"/>
                    </a:solidFill>
                    <a:effectLst/>
                    <a:uLnTx/>
                    <a:uFillTx/>
                    <a:latin typeface="Arial"/>
                    <a:ea typeface="+mn-ea"/>
                    <a:cs typeface="+mn-cs"/>
                  </a:rPr>
                </a:br>
                <a:r>
                  <a:rPr kumimoji="0" lang="en-US" sz="1100" b="1" i="0" u="none" strike="noStrike" kern="1200" cap="none" spc="0" normalizeH="0" baseline="0" noProof="0">
                    <a:ln>
                      <a:noFill/>
                    </a:ln>
                    <a:solidFill>
                      <a:srgbClr val="FFFFFF"/>
                    </a:solidFill>
                    <a:effectLst/>
                    <a:uLnTx/>
                    <a:uFillTx/>
                    <a:latin typeface="Arial"/>
                    <a:ea typeface="+mn-ea"/>
                    <a:cs typeface="+mn-cs"/>
                  </a:rPr>
                  <a:t>Sounding</a:t>
                </a:r>
              </a:p>
            </p:txBody>
          </p:sp>
        </p:grpSp>
      </p:grpSp>
      <p:grpSp>
        <p:nvGrpSpPr>
          <p:cNvPr id="166" name="Group 165">
            <a:extLst>
              <a:ext uri="{FF2B5EF4-FFF2-40B4-BE49-F238E27FC236}">
                <a16:creationId xmlns:a16="http://schemas.microsoft.com/office/drawing/2014/main" id="{2A9CE540-15C9-2B46-8569-178A9AEB5886}"/>
              </a:ext>
            </a:extLst>
          </p:cNvPr>
          <p:cNvGrpSpPr/>
          <p:nvPr/>
        </p:nvGrpSpPr>
        <p:grpSpPr>
          <a:xfrm>
            <a:off x="9669703" y="2369951"/>
            <a:ext cx="2355877" cy="2355877"/>
            <a:chOff x="9747087" y="2526742"/>
            <a:chExt cx="2355877" cy="2355877"/>
          </a:xfrm>
        </p:grpSpPr>
        <p:sp>
          <p:nvSpPr>
            <p:cNvPr id="150" name="Oval 149">
              <a:extLst>
                <a:ext uri="{FF2B5EF4-FFF2-40B4-BE49-F238E27FC236}">
                  <a16:creationId xmlns:a16="http://schemas.microsoft.com/office/drawing/2014/main" id="{FD6A8C7D-287F-2543-97E7-DF86DC86706E}"/>
                </a:ext>
              </a:extLst>
            </p:cNvPr>
            <p:cNvSpPr>
              <a:spLocks noChangeAspect="1"/>
            </p:cNvSpPr>
            <p:nvPr/>
          </p:nvSpPr>
          <p:spPr>
            <a:xfrm>
              <a:off x="9942130" y="2718879"/>
              <a:ext cx="1971847" cy="1971847"/>
            </a:xfrm>
            <a:prstGeom prst="ellipse">
              <a:avLst/>
            </a:prstGeom>
            <a:solidFill>
              <a:srgbClr val="E7E6E6"/>
            </a:solid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6" name="TextBox 155">
              <a:extLst>
                <a:ext uri="{FF2B5EF4-FFF2-40B4-BE49-F238E27FC236}">
                  <a16:creationId xmlns:a16="http://schemas.microsoft.com/office/drawing/2014/main" id="{544C7447-47BC-B943-B1F2-E57716943EE3}"/>
                </a:ext>
              </a:extLst>
            </p:cNvPr>
            <p:cNvSpPr txBox="1">
              <a:spLocks noChangeAspect="1"/>
            </p:cNvSpPr>
            <p:nvPr/>
          </p:nvSpPr>
          <p:spPr>
            <a:xfrm>
              <a:off x="10072903" y="3303927"/>
              <a:ext cx="16943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F15A30"/>
                  </a:solidFill>
                  <a:ea typeface="+mn-ea"/>
                </a:rPr>
                <a:t>Model Selection &amp; Transition</a:t>
              </a:r>
              <a:endParaRPr kumimoji="0" lang="en-US" sz="1600" b="1" i="0" u="none" strike="noStrike" kern="1200" cap="none" spc="0" normalizeH="0" baseline="0" noProof="0" dirty="0">
                <a:ln>
                  <a:noFill/>
                </a:ln>
                <a:solidFill>
                  <a:srgbClr val="F15A30"/>
                </a:solidFill>
                <a:effectLst/>
                <a:uLnTx/>
                <a:uFillTx/>
                <a:latin typeface="Arial"/>
                <a:ea typeface="+mn-ea"/>
                <a:cs typeface="Arial"/>
                <a:sym typeface="Arial"/>
              </a:endParaRPr>
            </a:p>
          </p:txBody>
        </p:sp>
        <p:grpSp>
          <p:nvGrpSpPr>
            <p:cNvPr id="160" name="Group 159">
              <a:extLst>
                <a:ext uri="{FF2B5EF4-FFF2-40B4-BE49-F238E27FC236}">
                  <a16:creationId xmlns:a16="http://schemas.microsoft.com/office/drawing/2014/main" id="{24ED2561-0864-164A-B5BA-986B293F33ED}"/>
                </a:ext>
              </a:extLst>
            </p:cNvPr>
            <p:cNvGrpSpPr>
              <a:grpSpLocks noChangeAspect="1"/>
            </p:cNvGrpSpPr>
            <p:nvPr/>
          </p:nvGrpSpPr>
          <p:grpSpPr>
            <a:xfrm>
              <a:off x="9747087" y="2526742"/>
              <a:ext cx="2355877" cy="2355877"/>
              <a:chOff x="9454655" y="2472850"/>
              <a:chExt cx="2912289" cy="2912289"/>
            </a:xfrm>
          </p:grpSpPr>
          <p:sp>
            <p:nvSpPr>
              <p:cNvPr id="161" name="Oval 160">
                <a:extLst>
                  <a:ext uri="{FF2B5EF4-FFF2-40B4-BE49-F238E27FC236}">
                    <a16:creationId xmlns:a16="http://schemas.microsoft.com/office/drawing/2014/main" id="{0AACC9B5-9F13-E345-9E44-58EC3953D9A5}"/>
                  </a:ext>
                </a:extLst>
              </p:cNvPr>
              <p:cNvSpPr/>
              <p:nvPr/>
            </p:nvSpPr>
            <p:spPr>
              <a:xfrm>
                <a:off x="9454655" y="2472850"/>
                <a:ext cx="2912289" cy="2912289"/>
              </a:xfrm>
              <a:prstGeom prst="ellipse">
                <a:avLst/>
              </a:prstGeom>
              <a:no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2" name="Oval 161">
                <a:extLst>
                  <a:ext uri="{FF2B5EF4-FFF2-40B4-BE49-F238E27FC236}">
                    <a16:creationId xmlns:a16="http://schemas.microsoft.com/office/drawing/2014/main" id="{09522A2E-527C-A548-8256-EEC4336B9C63}"/>
                  </a:ext>
                </a:extLst>
              </p:cNvPr>
              <p:cNvSpPr/>
              <p:nvPr/>
            </p:nvSpPr>
            <p:spPr>
              <a:xfrm>
                <a:off x="9504418" y="2522613"/>
                <a:ext cx="2800577" cy="2800577"/>
              </a:xfrm>
              <a:prstGeom prst="ellipse">
                <a:avLst/>
              </a:prstGeom>
              <a:no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grpSp>
      </p:grpSp>
      <p:grpSp>
        <p:nvGrpSpPr>
          <p:cNvPr id="167" name="Group 166">
            <a:extLst>
              <a:ext uri="{FF2B5EF4-FFF2-40B4-BE49-F238E27FC236}">
                <a16:creationId xmlns:a16="http://schemas.microsoft.com/office/drawing/2014/main" id="{ECFAE655-CA88-0246-A562-56ACDF3EC507}"/>
              </a:ext>
            </a:extLst>
          </p:cNvPr>
          <p:cNvGrpSpPr/>
          <p:nvPr/>
        </p:nvGrpSpPr>
        <p:grpSpPr>
          <a:xfrm>
            <a:off x="5587554" y="2558518"/>
            <a:ext cx="1949784" cy="1949784"/>
            <a:chOff x="7378440" y="2516711"/>
            <a:chExt cx="1949784" cy="1949784"/>
          </a:xfrm>
        </p:grpSpPr>
        <p:sp>
          <p:nvSpPr>
            <p:cNvPr id="152" name="Oval 151">
              <a:extLst>
                <a:ext uri="{FF2B5EF4-FFF2-40B4-BE49-F238E27FC236}">
                  <a16:creationId xmlns:a16="http://schemas.microsoft.com/office/drawing/2014/main" id="{A9634827-CD25-EC4E-8894-296A86B0AEED}"/>
                </a:ext>
              </a:extLst>
            </p:cNvPr>
            <p:cNvSpPr>
              <a:spLocks noChangeAspect="1"/>
            </p:cNvSpPr>
            <p:nvPr/>
          </p:nvSpPr>
          <p:spPr>
            <a:xfrm>
              <a:off x="7613746" y="2761957"/>
              <a:ext cx="1482353" cy="1482353"/>
            </a:xfrm>
            <a:prstGeom prst="ellipse">
              <a:avLst/>
            </a:prstGeom>
            <a:solidFill>
              <a:srgbClr val="E7E6E6"/>
            </a:solid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4" name="TextBox 153">
              <a:extLst>
                <a:ext uri="{FF2B5EF4-FFF2-40B4-BE49-F238E27FC236}">
                  <a16:creationId xmlns:a16="http://schemas.microsoft.com/office/drawing/2014/main" id="{B6475510-FE01-E24B-BDA9-5F5464E74474}"/>
                </a:ext>
              </a:extLst>
            </p:cNvPr>
            <p:cNvSpPr txBox="1"/>
            <p:nvPr/>
          </p:nvSpPr>
          <p:spPr>
            <a:xfrm>
              <a:off x="7621567" y="3125014"/>
              <a:ext cx="148235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15A30"/>
                  </a:solidFill>
                  <a:effectLst/>
                  <a:uLnTx/>
                  <a:uFillTx/>
                  <a:latin typeface="Arial"/>
                  <a:ea typeface="+mn-ea"/>
                  <a:cs typeface="Arial"/>
                  <a:sym typeface="Arial"/>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15A30"/>
                  </a:solidFill>
                  <a:effectLst/>
                  <a:uLnTx/>
                  <a:uFillTx/>
                  <a:latin typeface="Arial"/>
                  <a:ea typeface="+mn-ea"/>
                  <a:cs typeface="Arial"/>
                  <a:sym typeface="Arial"/>
                </a:rPr>
                <a:t>Model Prioritization</a:t>
              </a:r>
            </a:p>
          </p:txBody>
        </p:sp>
        <p:grpSp>
          <p:nvGrpSpPr>
            <p:cNvPr id="163" name="Group 162">
              <a:extLst>
                <a:ext uri="{FF2B5EF4-FFF2-40B4-BE49-F238E27FC236}">
                  <a16:creationId xmlns:a16="http://schemas.microsoft.com/office/drawing/2014/main" id="{B79B536D-9395-4D43-827D-07337D94CF62}"/>
                </a:ext>
              </a:extLst>
            </p:cNvPr>
            <p:cNvGrpSpPr>
              <a:grpSpLocks noChangeAspect="1"/>
            </p:cNvGrpSpPr>
            <p:nvPr/>
          </p:nvGrpSpPr>
          <p:grpSpPr>
            <a:xfrm>
              <a:off x="7378440" y="2516711"/>
              <a:ext cx="1949784" cy="1949784"/>
              <a:chOff x="9454655" y="2472850"/>
              <a:chExt cx="2912289" cy="2912289"/>
            </a:xfrm>
          </p:grpSpPr>
          <p:sp>
            <p:nvSpPr>
              <p:cNvPr id="164" name="Oval 163">
                <a:extLst>
                  <a:ext uri="{FF2B5EF4-FFF2-40B4-BE49-F238E27FC236}">
                    <a16:creationId xmlns:a16="http://schemas.microsoft.com/office/drawing/2014/main" id="{75865746-E4BB-7044-BB33-116B700259BE}"/>
                  </a:ext>
                </a:extLst>
              </p:cNvPr>
              <p:cNvSpPr/>
              <p:nvPr/>
            </p:nvSpPr>
            <p:spPr>
              <a:xfrm>
                <a:off x="9454655" y="2472850"/>
                <a:ext cx="2912289" cy="2912289"/>
              </a:xfrm>
              <a:prstGeom prst="ellipse">
                <a:avLst/>
              </a:prstGeom>
              <a:no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5" name="Oval 164">
                <a:extLst>
                  <a:ext uri="{FF2B5EF4-FFF2-40B4-BE49-F238E27FC236}">
                    <a16:creationId xmlns:a16="http://schemas.microsoft.com/office/drawing/2014/main" id="{849B91F8-EE48-FF4E-A7D3-1C8A41800BD4}"/>
                  </a:ext>
                </a:extLst>
              </p:cNvPr>
              <p:cNvSpPr/>
              <p:nvPr/>
            </p:nvSpPr>
            <p:spPr>
              <a:xfrm>
                <a:off x="9504418" y="2522613"/>
                <a:ext cx="2800577" cy="2800577"/>
              </a:xfrm>
              <a:prstGeom prst="ellipse">
                <a:avLst/>
              </a:prstGeom>
              <a:noFill/>
              <a:ln w="12700" cap="flat" cmpd="sng" algn="ctr">
                <a:solidFill>
                  <a:srgbClr val="2E226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grpSp>
      </p:grpSp>
      <p:grpSp>
        <p:nvGrpSpPr>
          <p:cNvPr id="240" name="Group 239">
            <a:extLst>
              <a:ext uri="{FF2B5EF4-FFF2-40B4-BE49-F238E27FC236}">
                <a16:creationId xmlns:a16="http://schemas.microsoft.com/office/drawing/2014/main" id="{82F5D1FC-6280-F148-A744-D986D98088C2}"/>
              </a:ext>
            </a:extLst>
          </p:cNvPr>
          <p:cNvGrpSpPr/>
          <p:nvPr/>
        </p:nvGrpSpPr>
        <p:grpSpPr>
          <a:xfrm>
            <a:off x="5036581" y="2240543"/>
            <a:ext cx="1515912" cy="1050266"/>
            <a:chOff x="2926034" y="2181752"/>
            <a:chExt cx="2532156" cy="1697363"/>
          </a:xfrm>
        </p:grpSpPr>
        <p:grpSp>
          <p:nvGrpSpPr>
            <p:cNvPr id="241" name="Group 30">
              <a:extLst>
                <a:ext uri="{FF2B5EF4-FFF2-40B4-BE49-F238E27FC236}">
                  <a16:creationId xmlns:a16="http://schemas.microsoft.com/office/drawing/2014/main" id="{D5821E07-4E76-0A4A-BB6E-60D016B89E25}"/>
                </a:ext>
              </a:extLst>
            </p:cNvPr>
            <p:cNvGrpSpPr>
              <a:grpSpLocks/>
            </p:cNvGrpSpPr>
            <p:nvPr/>
          </p:nvGrpSpPr>
          <p:grpSpPr bwMode="auto">
            <a:xfrm>
              <a:off x="3228862" y="2181752"/>
              <a:ext cx="1816675" cy="1697363"/>
              <a:chOff x="0" y="0"/>
              <a:chExt cx="2581956" cy="2581957"/>
            </a:xfrm>
          </p:grpSpPr>
          <p:sp>
            <p:nvSpPr>
              <p:cNvPr id="245" name="AutoShape 31">
                <a:extLst>
                  <a:ext uri="{FF2B5EF4-FFF2-40B4-BE49-F238E27FC236}">
                    <a16:creationId xmlns:a16="http://schemas.microsoft.com/office/drawing/2014/main" id="{B871ED15-74DA-E341-A203-E3DB28371D11}"/>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46" name="AutoShape 32">
                <a:extLst>
                  <a:ext uri="{FF2B5EF4-FFF2-40B4-BE49-F238E27FC236}">
                    <a16:creationId xmlns:a16="http://schemas.microsoft.com/office/drawing/2014/main" id="{5CCC21D6-5111-8846-BCD3-3838F7D0F5CB}"/>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47" name="AutoShape 33">
                <a:extLst>
                  <a:ext uri="{FF2B5EF4-FFF2-40B4-BE49-F238E27FC236}">
                    <a16:creationId xmlns:a16="http://schemas.microsoft.com/office/drawing/2014/main" id="{4AC445AF-8DBD-2647-B424-71E7AC285513}"/>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48" name="AutoShape 34">
                <a:extLst>
                  <a:ext uri="{FF2B5EF4-FFF2-40B4-BE49-F238E27FC236}">
                    <a16:creationId xmlns:a16="http://schemas.microsoft.com/office/drawing/2014/main" id="{20529D9B-29E6-A34A-8B9E-12D8DDF8DB16}"/>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242" name="Oval 241">
              <a:extLst>
                <a:ext uri="{FF2B5EF4-FFF2-40B4-BE49-F238E27FC236}">
                  <a16:creationId xmlns:a16="http://schemas.microsoft.com/office/drawing/2014/main" id="{8A74BE93-A502-7B49-8AD5-997453239BD5}"/>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43" name="Graphic 242" descr="Hike">
              <a:extLst>
                <a:ext uri="{FF2B5EF4-FFF2-40B4-BE49-F238E27FC236}">
                  <a16:creationId xmlns:a16="http://schemas.microsoft.com/office/drawing/2014/main" id="{A2A87FD5-B72D-C146-817F-F9E9D8B3BC3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881751" y="2371680"/>
              <a:ext cx="649979" cy="649979"/>
            </a:xfrm>
            <a:prstGeom prst="rect">
              <a:avLst/>
            </a:prstGeom>
          </p:spPr>
        </p:pic>
        <p:sp>
          <p:nvSpPr>
            <p:cNvPr id="244" name="TextBox 243">
              <a:extLst>
                <a:ext uri="{FF2B5EF4-FFF2-40B4-BE49-F238E27FC236}">
                  <a16:creationId xmlns:a16="http://schemas.microsoft.com/office/drawing/2014/main" id="{5B29BF00-02E8-9D4B-ACB8-BE0B272BFEB1}"/>
                </a:ext>
              </a:extLst>
            </p:cNvPr>
            <p:cNvSpPr txBox="1"/>
            <p:nvPr/>
          </p:nvSpPr>
          <p:spPr>
            <a:xfrm>
              <a:off x="2926034" y="2944655"/>
              <a:ext cx="2532156" cy="674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Market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Soundings</a:t>
              </a:r>
            </a:p>
          </p:txBody>
        </p:sp>
      </p:grpSp>
      <p:grpSp>
        <p:nvGrpSpPr>
          <p:cNvPr id="261" name="Group 260">
            <a:extLst>
              <a:ext uri="{FF2B5EF4-FFF2-40B4-BE49-F238E27FC236}">
                <a16:creationId xmlns:a16="http://schemas.microsoft.com/office/drawing/2014/main" id="{0B7DD61E-E058-5A4D-9EA9-727C85B6E794}"/>
              </a:ext>
            </a:extLst>
          </p:cNvPr>
          <p:cNvGrpSpPr/>
          <p:nvPr/>
        </p:nvGrpSpPr>
        <p:grpSpPr>
          <a:xfrm>
            <a:off x="6600435" y="2202443"/>
            <a:ext cx="1515912" cy="1050266"/>
            <a:chOff x="6638040" y="1849780"/>
            <a:chExt cx="1515912" cy="1050266"/>
          </a:xfrm>
        </p:grpSpPr>
        <p:grpSp>
          <p:nvGrpSpPr>
            <p:cNvPr id="249" name="Group 248">
              <a:extLst>
                <a:ext uri="{FF2B5EF4-FFF2-40B4-BE49-F238E27FC236}">
                  <a16:creationId xmlns:a16="http://schemas.microsoft.com/office/drawing/2014/main" id="{79CB81A9-A07E-2041-8673-0EADFF16B627}"/>
                </a:ext>
              </a:extLst>
            </p:cNvPr>
            <p:cNvGrpSpPr/>
            <p:nvPr/>
          </p:nvGrpSpPr>
          <p:grpSpPr>
            <a:xfrm>
              <a:off x="6638040" y="1849780"/>
              <a:ext cx="1515912" cy="1050266"/>
              <a:chOff x="2926034" y="2181752"/>
              <a:chExt cx="2532156" cy="1697363"/>
            </a:xfrm>
          </p:grpSpPr>
          <p:grpSp>
            <p:nvGrpSpPr>
              <p:cNvPr id="250" name="Group 30">
                <a:extLst>
                  <a:ext uri="{FF2B5EF4-FFF2-40B4-BE49-F238E27FC236}">
                    <a16:creationId xmlns:a16="http://schemas.microsoft.com/office/drawing/2014/main" id="{2B6C581F-4A4D-FD4B-A483-3C5811F43C71}"/>
                  </a:ext>
                </a:extLst>
              </p:cNvPr>
              <p:cNvGrpSpPr>
                <a:grpSpLocks/>
              </p:cNvGrpSpPr>
              <p:nvPr/>
            </p:nvGrpSpPr>
            <p:grpSpPr bwMode="auto">
              <a:xfrm>
                <a:off x="3228862" y="2181752"/>
                <a:ext cx="1816675" cy="1697363"/>
                <a:chOff x="0" y="0"/>
                <a:chExt cx="2581956" cy="2581957"/>
              </a:xfrm>
            </p:grpSpPr>
            <p:sp>
              <p:nvSpPr>
                <p:cNvPr id="254" name="AutoShape 31">
                  <a:extLst>
                    <a:ext uri="{FF2B5EF4-FFF2-40B4-BE49-F238E27FC236}">
                      <a16:creationId xmlns:a16="http://schemas.microsoft.com/office/drawing/2014/main" id="{43B76A7B-15C7-8B48-AEB0-9D63CCD5D2E5}"/>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55" name="AutoShape 32">
                  <a:extLst>
                    <a:ext uri="{FF2B5EF4-FFF2-40B4-BE49-F238E27FC236}">
                      <a16:creationId xmlns:a16="http://schemas.microsoft.com/office/drawing/2014/main" id="{5A7149C2-A8C3-BD4C-A400-EAAEB496D997}"/>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56" name="AutoShape 33">
                  <a:extLst>
                    <a:ext uri="{FF2B5EF4-FFF2-40B4-BE49-F238E27FC236}">
                      <a16:creationId xmlns:a16="http://schemas.microsoft.com/office/drawing/2014/main" id="{05C97FA2-FA7C-CD4E-9248-A8949142FDB1}"/>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57" name="AutoShape 34">
                  <a:extLst>
                    <a:ext uri="{FF2B5EF4-FFF2-40B4-BE49-F238E27FC236}">
                      <a16:creationId xmlns:a16="http://schemas.microsoft.com/office/drawing/2014/main" id="{9F420B2F-0D1F-794C-AD86-4A9CDA87918D}"/>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251" name="Oval 250">
                <a:extLst>
                  <a:ext uri="{FF2B5EF4-FFF2-40B4-BE49-F238E27FC236}">
                    <a16:creationId xmlns:a16="http://schemas.microsoft.com/office/drawing/2014/main" id="{B6776186-C6F8-0A4C-BDDD-746366849996}"/>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3" name="TextBox 252">
                <a:extLst>
                  <a:ext uri="{FF2B5EF4-FFF2-40B4-BE49-F238E27FC236}">
                    <a16:creationId xmlns:a16="http://schemas.microsoft.com/office/drawing/2014/main" id="{3D64BD7F-AC28-4347-B71F-4BA4409F94E6}"/>
                  </a:ext>
                </a:extLst>
              </p:cNvPr>
              <p:cNvSpPr txBox="1"/>
              <p:nvPr/>
            </p:nvSpPr>
            <p:spPr>
              <a:xfrm>
                <a:off x="2926034" y="2975442"/>
                <a:ext cx="2532156" cy="696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Webinar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Series</a:t>
                </a:r>
              </a:p>
            </p:txBody>
          </p:sp>
        </p:grpSp>
        <p:pic>
          <p:nvPicPr>
            <p:cNvPr id="258" name="Graphic 257" descr="Monitor">
              <a:extLst>
                <a:ext uri="{FF2B5EF4-FFF2-40B4-BE49-F238E27FC236}">
                  <a16:creationId xmlns:a16="http://schemas.microsoft.com/office/drawing/2014/main" id="{25A6E021-FBFD-0746-A17F-E3836A5B661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176165" y="2008040"/>
              <a:ext cx="392034" cy="392034"/>
            </a:xfrm>
            <a:prstGeom prst="rect">
              <a:avLst/>
            </a:prstGeom>
          </p:spPr>
        </p:pic>
      </p:grpSp>
      <p:grpSp>
        <p:nvGrpSpPr>
          <p:cNvPr id="262" name="Group 261">
            <a:extLst>
              <a:ext uri="{FF2B5EF4-FFF2-40B4-BE49-F238E27FC236}">
                <a16:creationId xmlns:a16="http://schemas.microsoft.com/office/drawing/2014/main" id="{24CC55F6-D094-DD49-ADDB-C4C4FC96EAC5}"/>
              </a:ext>
            </a:extLst>
          </p:cNvPr>
          <p:cNvGrpSpPr/>
          <p:nvPr/>
        </p:nvGrpSpPr>
        <p:grpSpPr>
          <a:xfrm>
            <a:off x="5105520" y="3930777"/>
            <a:ext cx="1515912" cy="1050266"/>
            <a:chOff x="2980064" y="1752140"/>
            <a:chExt cx="1515912" cy="1050266"/>
          </a:xfrm>
        </p:grpSpPr>
        <p:grpSp>
          <p:nvGrpSpPr>
            <p:cNvPr id="231" name="Group 230">
              <a:extLst>
                <a:ext uri="{FF2B5EF4-FFF2-40B4-BE49-F238E27FC236}">
                  <a16:creationId xmlns:a16="http://schemas.microsoft.com/office/drawing/2014/main" id="{3289CBA5-E6FE-464E-84BD-85F434B8194E}"/>
                </a:ext>
              </a:extLst>
            </p:cNvPr>
            <p:cNvGrpSpPr/>
            <p:nvPr/>
          </p:nvGrpSpPr>
          <p:grpSpPr>
            <a:xfrm>
              <a:off x="2980064" y="1752140"/>
              <a:ext cx="1515912" cy="1050266"/>
              <a:chOff x="2926034" y="2181752"/>
              <a:chExt cx="2532156" cy="1697363"/>
            </a:xfrm>
          </p:grpSpPr>
          <p:grpSp>
            <p:nvGrpSpPr>
              <p:cNvPr id="232" name="Group 30">
                <a:extLst>
                  <a:ext uri="{FF2B5EF4-FFF2-40B4-BE49-F238E27FC236}">
                    <a16:creationId xmlns:a16="http://schemas.microsoft.com/office/drawing/2014/main" id="{90CE5FFD-5AD3-9941-835F-C45F77BAEA1A}"/>
                  </a:ext>
                </a:extLst>
              </p:cNvPr>
              <p:cNvGrpSpPr>
                <a:grpSpLocks/>
              </p:cNvGrpSpPr>
              <p:nvPr/>
            </p:nvGrpSpPr>
            <p:grpSpPr bwMode="auto">
              <a:xfrm>
                <a:off x="3228862" y="2181752"/>
                <a:ext cx="1816674" cy="1697363"/>
                <a:chOff x="0" y="0"/>
                <a:chExt cx="2581956" cy="2581957"/>
              </a:xfrm>
            </p:grpSpPr>
            <p:sp>
              <p:nvSpPr>
                <p:cNvPr id="236" name="AutoShape 31">
                  <a:extLst>
                    <a:ext uri="{FF2B5EF4-FFF2-40B4-BE49-F238E27FC236}">
                      <a16:creationId xmlns:a16="http://schemas.microsoft.com/office/drawing/2014/main" id="{EA653277-13DF-864E-A027-A4B1A65EE03E}"/>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37" name="AutoShape 32">
                  <a:extLst>
                    <a:ext uri="{FF2B5EF4-FFF2-40B4-BE49-F238E27FC236}">
                      <a16:creationId xmlns:a16="http://schemas.microsoft.com/office/drawing/2014/main" id="{253BB837-948A-534E-A12E-73E3AB96A92F}"/>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38" name="AutoShape 33">
                  <a:extLst>
                    <a:ext uri="{FF2B5EF4-FFF2-40B4-BE49-F238E27FC236}">
                      <a16:creationId xmlns:a16="http://schemas.microsoft.com/office/drawing/2014/main" id="{A43FC4CD-DB8E-A149-BB9B-E4A8062628CB}"/>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239" name="AutoShape 34">
                  <a:extLst>
                    <a:ext uri="{FF2B5EF4-FFF2-40B4-BE49-F238E27FC236}">
                      <a16:creationId xmlns:a16="http://schemas.microsoft.com/office/drawing/2014/main" id="{933A9727-C1E4-3342-9101-775266401872}"/>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233" name="Oval 232">
                <a:extLst>
                  <a:ext uri="{FF2B5EF4-FFF2-40B4-BE49-F238E27FC236}">
                    <a16:creationId xmlns:a16="http://schemas.microsoft.com/office/drawing/2014/main" id="{69211E34-13B7-E747-8FDB-04FB408B63D4}"/>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5" name="TextBox 234">
                <a:extLst>
                  <a:ext uri="{FF2B5EF4-FFF2-40B4-BE49-F238E27FC236}">
                    <a16:creationId xmlns:a16="http://schemas.microsoft.com/office/drawing/2014/main" id="{4F10399D-F025-234F-9A6E-8AB29EA9609F}"/>
                  </a:ext>
                </a:extLst>
              </p:cNvPr>
              <p:cNvSpPr txBox="1"/>
              <p:nvPr/>
            </p:nvSpPr>
            <p:spPr>
              <a:xfrm>
                <a:off x="2926034" y="2944654"/>
                <a:ext cx="2532156" cy="696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Modeling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Workshop</a:t>
                </a:r>
              </a:p>
            </p:txBody>
          </p:sp>
        </p:grpSp>
        <p:sp>
          <p:nvSpPr>
            <p:cNvPr id="260" name="AutoShape 79">
              <a:extLst>
                <a:ext uri="{FF2B5EF4-FFF2-40B4-BE49-F238E27FC236}">
                  <a16:creationId xmlns:a16="http://schemas.microsoft.com/office/drawing/2014/main" id="{FBE84EDC-6D2D-384D-8232-B239C5EE093F}"/>
                </a:ext>
              </a:extLst>
            </p:cNvPr>
            <p:cNvSpPr>
              <a:spLocks/>
            </p:cNvSpPr>
            <p:nvPr/>
          </p:nvSpPr>
          <p:spPr bwMode="auto">
            <a:xfrm flipH="1">
              <a:off x="3551219" y="1913615"/>
              <a:ext cx="327678" cy="316992"/>
            </a:xfrm>
            <a:custGeom>
              <a:avLst/>
              <a:gdLst>
                <a:gd name="T0" fmla="*/ 71438 w 21600"/>
                <a:gd name="T1" fmla="*/ 71438 h 21600"/>
                <a:gd name="T2" fmla="*/ 71438 w 21600"/>
                <a:gd name="T3" fmla="*/ 71438 h 21600"/>
                <a:gd name="T4" fmla="*/ 71438 w 21600"/>
                <a:gd name="T5" fmla="*/ 71438 h 21600"/>
                <a:gd name="T6" fmla="*/ 71438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768" y="5419"/>
                  </a:moveTo>
                  <a:cubicBezTo>
                    <a:pt x="4051" y="5419"/>
                    <a:pt x="4272" y="5506"/>
                    <a:pt x="4428" y="5687"/>
                  </a:cubicBezTo>
                  <a:cubicBezTo>
                    <a:pt x="4586" y="5866"/>
                    <a:pt x="4702" y="6079"/>
                    <a:pt x="4766" y="6326"/>
                  </a:cubicBezTo>
                  <a:cubicBezTo>
                    <a:pt x="4836" y="6574"/>
                    <a:pt x="4879" y="6836"/>
                    <a:pt x="4894" y="7107"/>
                  </a:cubicBezTo>
                  <a:cubicBezTo>
                    <a:pt x="4910" y="7377"/>
                    <a:pt x="4918" y="7596"/>
                    <a:pt x="4918" y="7760"/>
                  </a:cubicBezTo>
                  <a:lnTo>
                    <a:pt x="4918" y="9857"/>
                  </a:lnTo>
                  <a:cubicBezTo>
                    <a:pt x="4810" y="9929"/>
                    <a:pt x="4721" y="10015"/>
                    <a:pt x="4646" y="10110"/>
                  </a:cubicBezTo>
                  <a:cubicBezTo>
                    <a:pt x="4574" y="10208"/>
                    <a:pt x="4469" y="10257"/>
                    <a:pt x="4330" y="10257"/>
                  </a:cubicBezTo>
                  <a:lnTo>
                    <a:pt x="562" y="10257"/>
                  </a:lnTo>
                  <a:cubicBezTo>
                    <a:pt x="439" y="10257"/>
                    <a:pt x="338" y="10208"/>
                    <a:pt x="256" y="10110"/>
                  </a:cubicBezTo>
                  <a:cubicBezTo>
                    <a:pt x="178" y="10015"/>
                    <a:pt x="94" y="9929"/>
                    <a:pt x="0" y="9857"/>
                  </a:cubicBezTo>
                  <a:lnTo>
                    <a:pt x="0" y="7760"/>
                  </a:lnTo>
                  <a:cubicBezTo>
                    <a:pt x="0" y="7596"/>
                    <a:pt x="5" y="7377"/>
                    <a:pt x="12" y="7107"/>
                  </a:cubicBezTo>
                  <a:cubicBezTo>
                    <a:pt x="19" y="6836"/>
                    <a:pt x="58" y="6574"/>
                    <a:pt x="125" y="6326"/>
                  </a:cubicBezTo>
                  <a:cubicBezTo>
                    <a:pt x="197" y="6079"/>
                    <a:pt x="310" y="5866"/>
                    <a:pt x="466" y="5687"/>
                  </a:cubicBezTo>
                  <a:cubicBezTo>
                    <a:pt x="624" y="5509"/>
                    <a:pt x="842" y="5419"/>
                    <a:pt x="1123" y="5419"/>
                  </a:cubicBezTo>
                  <a:cubicBezTo>
                    <a:pt x="782" y="5152"/>
                    <a:pt x="509" y="4803"/>
                    <a:pt x="305" y="4377"/>
                  </a:cubicBezTo>
                  <a:cubicBezTo>
                    <a:pt x="103" y="3951"/>
                    <a:pt x="0" y="3470"/>
                    <a:pt x="0" y="2937"/>
                  </a:cubicBezTo>
                  <a:cubicBezTo>
                    <a:pt x="0" y="2540"/>
                    <a:pt x="65" y="2163"/>
                    <a:pt x="190" y="1806"/>
                  </a:cubicBezTo>
                  <a:cubicBezTo>
                    <a:pt x="316" y="1449"/>
                    <a:pt x="492" y="1135"/>
                    <a:pt x="718" y="861"/>
                  </a:cubicBezTo>
                  <a:cubicBezTo>
                    <a:pt x="943" y="590"/>
                    <a:pt x="1207" y="380"/>
                    <a:pt x="1505" y="228"/>
                  </a:cubicBezTo>
                  <a:cubicBezTo>
                    <a:pt x="1805" y="78"/>
                    <a:pt x="2119" y="0"/>
                    <a:pt x="2445" y="0"/>
                  </a:cubicBezTo>
                  <a:cubicBezTo>
                    <a:pt x="2794" y="0"/>
                    <a:pt x="3115" y="78"/>
                    <a:pt x="3413" y="228"/>
                  </a:cubicBezTo>
                  <a:cubicBezTo>
                    <a:pt x="3713" y="380"/>
                    <a:pt x="3970" y="590"/>
                    <a:pt x="4188" y="861"/>
                  </a:cubicBezTo>
                  <a:cubicBezTo>
                    <a:pt x="4406" y="1135"/>
                    <a:pt x="4584" y="1449"/>
                    <a:pt x="4716" y="1806"/>
                  </a:cubicBezTo>
                  <a:cubicBezTo>
                    <a:pt x="4850" y="2163"/>
                    <a:pt x="4918" y="2540"/>
                    <a:pt x="4918" y="2937"/>
                  </a:cubicBezTo>
                  <a:cubicBezTo>
                    <a:pt x="4918" y="3458"/>
                    <a:pt x="4814" y="3939"/>
                    <a:pt x="4603" y="4371"/>
                  </a:cubicBezTo>
                  <a:cubicBezTo>
                    <a:pt x="4392" y="4800"/>
                    <a:pt x="4116" y="5152"/>
                    <a:pt x="3768" y="5419"/>
                  </a:cubicBezTo>
                  <a:moveTo>
                    <a:pt x="18166" y="12063"/>
                  </a:moveTo>
                  <a:cubicBezTo>
                    <a:pt x="18672" y="12604"/>
                    <a:pt x="19070" y="13143"/>
                    <a:pt x="19356" y="13670"/>
                  </a:cubicBezTo>
                  <a:cubicBezTo>
                    <a:pt x="19642" y="14197"/>
                    <a:pt x="19788" y="14801"/>
                    <a:pt x="19788" y="15480"/>
                  </a:cubicBezTo>
                  <a:lnTo>
                    <a:pt x="19788" y="20817"/>
                  </a:lnTo>
                  <a:cubicBezTo>
                    <a:pt x="19694" y="20869"/>
                    <a:pt x="19620" y="20932"/>
                    <a:pt x="19558" y="20995"/>
                  </a:cubicBezTo>
                  <a:cubicBezTo>
                    <a:pt x="19498" y="21062"/>
                    <a:pt x="19426" y="21122"/>
                    <a:pt x="19344" y="21191"/>
                  </a:cubicBezTo>
                  <a:cubicBezTo>
                    <a:pt x="19262" y="21252"/>
                    <a:pt x="19174" y="21318"/>
                    <a:pt x="19075" y="21387"/>
                  </a:cubicBezTo>
                  <a:cubicBezTo>
                    <a:pt x="18977" y="21456"/>
                    <a:pt x="18835" y="21528"/>
                    <a:pt x="18662" y="21600"/>
                  </a:cubicBezTo>
                  <a:lnTo>
                    <a:pt x="2942" y="21600"/>
                  </a:lnTo>
                  <a:cubicBezTo>
                    <a:pt x="2676" y="21600"/>
                    <a:pt x="2467" y="21499"/>
                    <a:pt x="2318" y="21292"/>
                  </a:cubicBezTo>
                  <a:cubicBezTo>
                    <a:pt x="2167" y="21082"/>
                    <a:pt x="2004" y="20926"/>
                    <a:pt x="1819" y="20817"/>
                  </a:cubicBezTo>
                  <a:lnTo>
                    <a:pt x="1819" y="15480"/>
                  </a:lnTo>
                  <a:cubicBezTo>
                    <a:pt x="1819" y="14764"/>
                    <a:pt x="1990" y="14127"/>
                    <a:pt x="2335" y="13572"/>
                  </a:cubicBezTo>
                  <a:cubicBezTo>
                    <a:pt x="2678" y="13019"/>
                    <a:pt x="3053" y="12512"/>
                    <a:pt x="3461" y="12063"/>
                  </a:cubicBezTo>
                  <a:cubicBezTo>
                    <a:pt x="3535" y="11971"/>
                    <a:pt x="3634" y="11870"/>
                    <a:pt x="3754" y="11766"/>
                  </a:cubicBezTo>
                  <a:cubicBezTo>
                    <a:pt x="3873" y="11660"/>
                    <a:pt x="4001" y="11591"/>
                    <a:pt x="4138" y="11553"/>
                  </a:cubicBezTo>
                  <a:cubicBezTo>
                    <a:pt x="4276" y="11496"/>
                    <a:pt x="4433" y="11467"/>
                    <a:pt x="4610" y="11455"/>
                  </a:cubicBezTo>
                  <a:cubicBezTo>
                    <a:pt x="4786" y="11447"/>
                    <a:pt x="4956" y="11424"/>
                    <a:pt x="5126" y="11389"/>
                  </a:cubicBezTo>
                  <a:cubicBezTo>
                    <a:pt x="5594" y="11300"/>
                    <a:pt x="6091" y="11210"/>
                    <a:pt x="6622" y="11121"/>
                  </a:cubicBezTo>
                  <a:cubicBezTo>
                    <a:pt x="7150" y="11035"/>
                    <a:pt x="7666" y="10946"/>
                    <a:pt x="8172" y="10853"/>
                  </a:cubicBezTo>
                  <a:cubicBezTo>
                    <a:pt x="7483" y="10326"/>
                    <a:pt x="6929" y="9632"/>
                    <a:pt x="6514" y="8763"/>
                  </a:cubicBezTo>
                  <a:cubicBezTo>
                    <a:pt x="6094" y="7896"/>
                    <a:pt x="5885" y="6940"/>
                    <a:pt x="5885" y="5903"/>
                  </a:cubicBezTo>
                  <a:cubicBezTo>
                    <a:pt x="5885" y="5097"/>
                    <a:pt x="6017" y="4331"/>
                    <a:pt x="6276" y="3608"/>
                  </a:cubicBezTo>
                  <a:cubicBezTo>
                    <a:pt x="6535" y="2885"/>
                    <a:pt x="6888" y="2261"/>
                    <a:pt x="7332" y="1734"/>
                  </a:cubicBezTo>
                  <a:cubicBezTo>
                    <a:pt x="7777" y="1204"/>
                    <a:pt x="8298" y="786"/>
                    <a:pt x="8894" y="472"/>
                  </a:cubicBezTo>
                  <a:cubicBezTo>
                    <a:pt x="9494" y="159"/>
                    <a:pt x="10126" y="3"/>
                    <a:pt x="10802" y="3"/>
                  </a:cubicBezTo>
                  <a:cubicBezTo>
                    <a:pt x="11477" y="3"/>
                    <a:pt x="12113" y="159"/>
                    <a:pt x="12710" y="472"/>
                  </a:cubicBezTo>
                  <a:cubicBezTo>
                    <a:pt x="13308" y="786"/>
                    <a:pt x="13826" y="1204"/>
                    <a:pt x="14273" y="1734"/>
                  </a:cubicBezTo>
                  <a:cubicBezTo>
                    <a:pt x="14717" y="2261"/>
                    <a:pt x="15067" y="2885"/>
                    <a:pt x="15329" y="3608"/>
                  </a:cubicBezTo>
                  <a:cubicBezTo>
                    <a:pt x="15590" y="4331"/>
                    <a:pt x="15720" y="5097"/>
                    <a:pt x="15720" y="5903"/>
                  </a:cubicBezTo>
                  <a:cubicBezTo>
                    <a:pt x="15720" y="6940"/>
                    <a:pt x="15514" y="7890"/>
                    <a:pt x="15101" y="8757"/>
                  </a:cubicBezTo>
                  <a:cubicBezTo>
                    <a:pt x="14686" y="9621"/>
                    <a:pt x="14129" y="10321"/>
                    <a:pt x="13433" y="10853"/>
                  </a:cubicBezTo>
                  <a:cubicBezTo>
                    <a:pt x="13937" y="10946"/>
                    <a:pt x="14453" y="11032"/>
                    <a:pt x="14978" y="11115"/>
                  </a:cubicBezTo>
                  <a:cubicBezTo>
                    <a:pt x="15504" y="11199"/>
                    <a:pt x="16005" y="11288"/>
                    <a:pt x="16477" y="11389"/>
                  </a:cubicBezTo>
                  <a:cubicBezTo>
                    <a:pt x="16654" y="11426"/>
                    <a:pt x="16826" y="11449"/>
                    <a:pt x="16994" y="11455"/>
                  </a:cubicBezTo>
                  <a:cubicBezTo>
                    <a:pt x="17162" y="11467"/>
                    <a:pt x="17323" y="11496"/>
                    <a:pt x="17467" y="11553"/>
                  </a:cubicBezTo>
                  <a:cubicBezTo>
                    <a:pt x="17604" y="11591"/>
                    <a:pt x="17731" y="11660"/>
                    <a:pt x="17851" y="11766"/>
                  </a:cubicBezTo>
                  <a:cubicBezTo>
                    <a:pt x="17966" y="11870"/>
                    <a:pt x="18074" y="11971"/>
                    <a:pt x="18166" y="12063"/>
                  </a:cubicBezTo>
                  <a:moveTo>
                    <a:pt x="20474" y="5419"/>
                  </a:moveTo>
                  <a:cubicBezTo>
                    <a:pt x="20758" y="5419"/>
                    <a:pt x="20974" y="5506"/>
                    <a:pt x="21125" y="5687"/>
                  </a:cubicBezTo>
                  <a:cubicBezTo>
                    <a:pt x="21271" y="5866"/>
                    <a:pt x="21382" y="6079"/>
                    <a:pt x="21449" y="6326"/>
                  </a:cubicBezTo>
                  <a:cubicBezTo>
                    <a:pt x="21521" y="6574"/>
                    <a:pt x="21562" y="6836"/>
                    <a:pt x="21576" y="7107"/>
                  </a:cubicBezTo>
                  <a:cubicBezTo>
                    <a:pt x="21593" y="7377"/>
                    <a:pt x="21600" y="7596"/>
                    <a:pt x="21600" y="7760"/>
                  </a:cubicBezTo>
                  <a:lnTo>
                    <a:pt x="21600" y="9857"/>
                  </a:lnTo>
                  <a:cubicBezTo>
                    <a:pt x="21509" y="9929"/>
                    <a:pt x="21422" y="10015"/>
                    <a:pt x="21341" y="10110"/>
                  </a:cubicBezTo>
                  <a:cubicBezTo>
                    <a:pt x="21262" y="10208"/>
                    <a:pt x="21158" y="10257"/>
                    <a:pt x="21036" y="10257"/>
                  </a:cubicBezTo>
                  <a:lnTo>
                    <a:pt x="17268" y="10257"/>
                  </a:lnTo>
                  <a:cubicBezTo>
                    <a:pt x="17130" y="10257"/>
                    <a:pt x="17023" y="10208"/>
                    <a:pt x="16954" y="10110"/>
                  </a:cubicBezTo>
                  <a:cubicBezTo>
                    <a:pt x="16879" y="10015"/>
                    <a:pt x="16790" y="9929"/>
                    <a:pt x="16682" y="9857"/>
                  </a:cubicBezTo>
                  <a:lnTo>
                    <a:pt x="16682" y="7760"/>
                  </a:lnTo>
                  <a:cubicBezTo>
                    <a:pt x="16682" y="7596"/>
                    <a:pt x="16692" y="7377"/>
                    <a:pt x="16706" y="7107"/>
                  </a:cubicBezTo>
                  <a:cubicBezTo>
                    <a:pt x="16721" y="6836"/>
                    <a:pt x="16766" y="6574"/>
                    <a:pt x="16836" y="6326"/>
                  </a:cubicBezTo>
                  <a:cubicBezTo>
                    <a:pt x="16912" y="6079"/>
                    <a:pt x="17023" y="5866"/>
                    <a:pt x="17184" y="5687"/>
                  </a:cubicBezTo>
                  <a:cubicBezTo>
                    <a:pt x="17338" y="5509"/>
                    <a:pt x="17556" y="5419"/>
                    <a:pt x="17830" y="5419"/>
                  </a:cubicBezTo>
                  <a:cubicBezTo>
                    <a:pt x="17489" y="5152"/>
                    <a:pt x="17210" y="4803"/>
                    <a:pt x="16999" y="4377"/>
                  </a:cubicBezTo>
                  <a:cubicBezTo>
                    <a:pt x="16788" y="3951"/>
                    <a:pt x="16682" y="3470"/>
                    <a:pt x="16682" y="2937"/>
                  </a:cubicBezTo>
                  <a:cubicBezTo>
                    <a:pt x="16682" y="2540"/>
                    <a:pt x="16745" y="2163"/>
                    <a:pt x="16872" y="1806"/>
                  </a:cubicBezTo>
                  <a:cubicBezTo>
                    <a:pt x="16999" y="1449"/>
                    <a:pt x="17174" y="1135"/>
                    <a:pt x="17400" y="861"/>
                  </a:cubicBezTo>
                  <a:cubicBezTo>
                    <a:pt x="17626" y="590"/>
                    <a:pt x="17890" y="380"/>
                    <a:pt x="18187" y="228"/>
                  </a:cubicBezTo>
                  <a:cubicBezTo>
                    <a:pt x="18487" y="78"/>
                    <a:pt x="18809" y="0"/>
                    <a:pt x="19152" y="0"/>
                  </a:cubicBezTo>
                  <a:cubicBezTo>
                    <a:pt x="19481" y="0"/>
                    <a:pt x="19795" y="78"/>
                    <a:pt x="20095" y="228"/>
                  </a:cubicBezTo>
                  <a:cubicBezTo>
                    <a:pt x="20395" y="380"/>
                    <a:pt x="20657" y="590"/>
                    <a:pt x="20882" y="861"/>
                  </a:cubicBezTo>
                  <a:cubicBezTo>
                    <a:pt x="21108" y="1135"/>
                    <a:pt x="21286" y="1449"/>
                    <a:pt x="21413" y="1806"/>
                  </a:cubicBezTo>
                  <a:cubicBezTo>
                    <a:pt x="21538" y="2163"/>
                    <a:pt x="21600" y="2540"/>
                    <a:pt x="21600" y="2937"/>
                  </a:cubicBezTo>
                  <a:cubicBezTo>
                    <a:pt x="21600" y="3458"/>
                    <a:pt x="21499" y="3939"/>
                    <a:pt x="21295" y="4371"/>
                  </a:cubicBezTo>
                  <a:cubicBezTo>
                    <a:pt x="21094" y="4800"/>
                    <a:pt x="20820" y="5152"/>
                    <a:pt x="20474" y="5419"/>
                  </a:cubicBezTo>
                </a:path>
              </a:pathLst>
            </a:custGeom>
            <a:solidFill>
              <a:srgbClr val="D8BA28"/>
            </a:solid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77" name="Slide Number Placeholder 1">
            <a:extLst>
              <a:ext uri="{FF2B5EF4-FFF2-40B4-BE49-F238E27FC236}">
                <a16:creationId xmlns:a16="http://schemas.microsoft.com/office/drawing/2014/main" id="{51EC9351-DB04-AF4E-B1E6-1328CDC11F9D}"/>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6</a:t>
            </a:fld>
            <a:endParaRPr lang="en-US" dirty="0"/>
          </a:p>
        </p:txBody>
      </p:sp>
      <p:grpSp>
        <p:nvGrpSpPr>
          <p:cNvPr id="79" name="Group 78">
            <a:extLst>
              <a:ext uri="{FF2B5EF4-FFF2-40B4-BE49-F238E27FC236}">
                <a16:creationId xmlns:a16="http://schemas.microsoft.com/office/drawing/2014/main" id="{D377E133-342D-6041-AF15-9390E84168FF}"/>
              </a:ext>
            </a:extLst>
          </p:cNvPr>
          <p:cNvGrpSpPr/>
          <p:nvPr/>
        </p:nvGrpSpPr>
        <p:grpSpPr>
          <a:xfrm>
            <a:off x="3862115" y="2958125"/>
            <a:ext cx="1087579" cy="1050266"/>
            <a:chOff x="3228862" y="2181752"/>
            <a:chExt cx="1816674" cy="1697363"/>
          </a:xfrm>
        </p:grpSpPr>
        <p:grpSp>
          <p:nvGrpSpPr>
            <p:cNvPr id="81" name="Group 30">
              <a:extLst>
                <a:ext uri="{FF2B5EF4-FFF2-40B4-BE49-F238E27FC236}">
                  <a16:creationId xmlns:a16="http://schemas.microsoft.com/office/drawing/2014/main" id="{535D2006-4B9F-2046-9111-8DFCB963823D}"/>
                </a:ext>
              </a:extLst>
            </p:cNvPr>
            <p:cNvGrpSpPr>
              <a:grpSpLocks/>
            </p:cNvGrpSpPr>
            <p:nvPr/>
          </p:nvGrpSpPr>
          <p:grpSpPr bwMode="auto">
            <a:xfrm>
              <a:off x="3228862" y="2181752"/>
              <a:ext cx="1816674" cy="1697363"/>
              <a:chOff x="0" y="0"/>
              <a:chExt cx="2581956" cy="2581957"/>
            </a:xfrm>
          </p:grpSpPr>
          <p:sp>
            <p:nvSpPr>
              <p:cNvPr id="84" name="AutoShape 31">
                <a:extLst>
                  <a:ext uri="{FF2B5EF4-FFF2-40B4-BE49-F238E27FC236}">
                    <a16:creationId xmlns:a16="http://schemas.microsoft.com/office/drawing/2014/main" id="{800DE359-D744-C94B-B422-4BB02C4F3B71}"/>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85" name="AutoShape 32">
                <a:extLst>
                  <a:ext uri="{FF2B5EF4-FFF2-40B4-BE49-F238E27FC236}">
                    <a16:creationId xmlns:a16="http://schemas.microsoft.com/office/drawing/2014/main" id="{6A047ADF-E9F1-234F-AE37-9D7B35C0366C}"/>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86" name="AutoShape 33">
                <a:extLst>
                  <a:ext uri="{FF2B5EF4-FFF2-40B4-BE49-F238E27FC236}">
                    <a16:creationId xmlns:a16="http://schemas.microsoft.com/office/drawing/2014/main" id="{3881BB43-A27A-2243-9306-83CB4BA85905}"/>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87" name="AutoShape 34">
                <a:extLst>
                  <a:ext uri="{FF2B5EF4-FFF2-40B4-BE49-F238E27FC236}">
                    <a16:creationId xmlns:a16="http://schemas.microsoft.com/office/drawing/2014/main" id="{1CAEDB9A-030A-CB42-84EF-694219326F36}"/>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82" name="Oval 81">
              <a:extLst>
                <a:ext uri="{FF2B5EF4-FFF2-40B4-BE49-F238E27FC236}">
                  <a16:creationId xmlns:a16="http://schemas.microsoft.com/office/drawing/2014/main" id="{BEBF6B2C-E132-EA45-94A5-1582B39BE088}"/>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3" name="TextBox 82">
              <a:extLst>
                <a:ext uri="{FF2B5EF4-FFF2-40B4-BE49-F238E27FC236}">
                  <a16:creationId xmlns:a16="http://schemas.microsoft.com/office/drawing/2014/main" id="{CE3ED2FA-C0C2-A544-B0FC-78F163557AC7}"/>
                </a:ext>
              </a:extLst>
            </p:cNvPr>
            <p:cNvSpPr txBox="1"/>
            <p:nvPr/>
          </p:nvSpPr>
          <p:spPr>
            <a:xfrm>
              <a:off x="3340101" y="2618806"/>
              <a:ext cx="1671934" cy="1243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Early Stage Business Models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grpSp>
      <p:grpSp>
        <p:nvGrpSpPr>
          <p:cNvPr id="89" name="Group 88">
            <a:extLst>
              <a:ext uri="{FF2B5EF4-FFF2-40B4-BE49-F238E27FC236}">
                <a16:creationId xmlns:a16="http://schemas.microsoft.com/office/drawing/2014/main" id="{5BDC1FBE-28F2-E24B-855F-A650B2EB067B}"/>
              </a:ext>
            </a:extLst>
          </p:cNvPr>
          <p:cNvGrpSpPr/>
          <p:nvPr/>
        </p:nvGrpSpPr>
        <p:grpSpPr>
          <a:xfrm>
            <a:off x="6594722" y="3930777"/>
            <a:ext cx="1515912" cy="1050266"/>
            <a:chOff x="2897749" y="2181752"/>
            <a:chExt cx="2532156" cy="1697363"/>
          </a:xfrm>
        </p:grpSpPr>
        <p:grpSp>
          <p:nvGrpSpPr>
            <p:cNvPr id="91" name="Group 30">
              <a:extLst>
                <a:ext uri="{FF2B5EF4-FFF2-40B4-BE49-F238E27FC236}">
                  <a16:creationId xmlns:a16="http://schemas.microsoft.com/office/drawing/2014/main" id="{B0E31380-7DC0-9243-8E06-092027980B95}"/>
                </a:ext>
              </a:extLst>
            </p:cNvPr>
            <p:cNvGrpSpPr>
              <a:grpSpLocks/>
            </p:cNvGrpSpPr>
            <p:nvPr/>
          </p:nvGrpSpPr>
          <p:grpSpPr bwMode="auto">
            <a:xfrm>
              <a:off x="3228862" y="2181752"/>
              <a:ext cx="1816674" cy="1697363"/>
              <a:chOff x="0" y="0"/>
              <a:chExt cx="2581956" cy="2581957"/>
            </a:xfrm>
          </p:grpSpPr>
          <p:sp>
            <p:nvSpPr>
              <p:cNvPr id="94" name="AutoShape 31">
                <a:extLst>
                  <a:ext uri="{FF2B5EF4-FFF2-40B4-BE49-F238E27FC236}">
                    <a16:creationId xmlns:a16="http://schemas.microsoft.com/office/drawing/2014/main" id="{9521FAE6-566E-FD43-816E-14D034AE0FBF}"/>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95" name="AutoShape 32">
                <a:extLst>
                  <a:ext uri="{FF2B5EF4-FFF2-40B4-BE49-F238E27FC236}">
                    <a16:creationId xmlns:a16="http://schemas.microsoft.com/office/drawing/2014/main" id="{85DA902D-E47E-1E4A-838C-650105EB88ED}"/>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96" name="AutoShape 33">
                <a:extLst>
                  <a:ext uri="{FF2B5EF4-FFF2-40B4-BE49-F238E27FC236}">
                    <a16:creationId xmlns:a16="http://schemas.microsoft.com/office/drawing/2014/main" id="{931297F4-2E1C-714C-90FA-D1C5A4FDAFFF}"/>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97" name="AutoShape 34">
                <a:extLst>
                  <a:ext uri="{FF2B5EF4-FFF2-40B4-BE49-F238E27FC236}">
                    <a16:creationId xmlns:a16="http://schemas.microsoft.com/office/drawing/2014/main" id="{8E1F499B-269C-AB48-B7E6-DA0C003BB94A}"/>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92" name="Oval 91">
              <a:extLst>
                <a:ext uri="{FF2B5EF4-FFF2-40B4-BE49-F238E27FC236}">
                  <a16:creationId xmlns:a16="http://schemas.microsoft.com/office/drawing/2014/main" id="{C1CC1332-CFE1-664A-A3A4-537ADC8696B2}"/>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3" name="TextBox 92">
              <a:extLst>
                <a:ext uri="{FF2B5EF4-FFF2-40B4-BE49-F238E27FC236}">
                  <a16:creationId xmlns:a16="http://schemas.microsoft.com/office/drawing/2014/main" id="{0A24184F-20FF-AC40-8BCB-20A55F888A0B}"/>
                </a:ext>
              </a:extLst>
            </p:cNvPr>
            <p:cNvSpPr txBox="1"/>
            <p:nvPr/>
          </p:nvSpPr>
          <p:spPr>
            <a:xfrm>
              <a:off x="2897749" y="2972020"/>
              <a:ext cx="2532156" cy="696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 Sessions</a:t>
              </a:r>
            </a:p>
          </p:txBody>
        </p:sp>
      </p:grpSp>
      <p:grpSp>
        <p:nvGrpSpPr>
          <p:cNvPr id="108" name="Group 107">
            <a:extLst>
              <a:ext uri="{FF2B5EF4-FFF2-40B4-BE49-F238E27FC236}">
                <a16:creationId xmlns:a16="http://schemas.microsoft.com/office/drawing/2014/main" id="{1F8479FF-366F-5E47-8EF3-7580473AA5CB}"/>
              </a:ext>
            </a:extLst>
          </p:cNvPr>
          <p:cNvGrpSpPr/>
          <p:nvPr/>
        </p:nvGrpSpPr>
        <p:grpSpPr>
          <a:xfrm>
            <a:off x="7965358" y="2941739"/>
            <a:ext cx="1203694" cy="1050266"/>
            <a:chOff x="3173838" y="2181752"/>
            <a:chExt cx="2010631" cy="1697363"/>
          </a:xfrm>
        </p:grpSpPr>
        <p:grpSp>
          <p:nvGrpSpPr>
            <p:cNvPr id="109" name="Group 30">
              <a:extLst>
                <a:ext uri="{FF2B5EF4-FFF2-40B4-BE49-F238E27FC236}">
                  <a16:creationId xmlns:a16="http://schemas.microsoft.com/office/drawing/2014/main" id="{1AFAB560-7AB9-DA43-9ED5-2A152BABC6AC}"/>
                </a:ext>
              </a:extLst>
            </p:cNvPr>
            <p:cNvGrpSpPr>
              <a:grpSpLocks/>
            </p:cNvGrpSpPr>
            <p:nvPr/>
          </p:nvGrpSpPr>
          <p:grpSpPr bwMode="auto">
            <a:xfrm>
              <a:off x="3228862" y="2181752"/>
              <a:ext cx="1816674" cy="1697363"/>
              <a:chOff x="0" y="0"/>
              <a:chExt cx="2581956" cy="2581957"/>
            </a:xfrm>
          </p:grpSpPr>
          <p:sp>
            <p:nvSpPr>
              <p:cNvPr id="112" name="AutoShape 31">
                <a:extLst>
                  <a:ext uri="{FF2B5EF4-FFF2-40B4-BE49-F238E27FC236}">
                    <a16:creationId xmlns:a16="http://schemas.microsoft.com/office/drawing/2014/main" id="{261387A6-6915-4B44-81BB-DE57E29E26F9}"/>
                  </a:ext>
                </a:extLst>
              </p:cNvPr>
              <p:cNvSpPr>
                <a:spLocks/>
              </p:cNvSpPr>
              <p:nvPr/>
            </p:nvSpPr>
            <p:spPr bwMode="auto">
              <a:xfrm>
                <a:off x="0" y="0"/>
                <a:ext cx="1296988" cy="1298576"/>
              </a:xfrm>
              <a:custGeom>
                <a:avLst/>
                <a:gdLst>
                  <a:gd name="T0" fmla="*/ 648494 w 21600"/>
                  <a:gd name="T1" fmla="*/ 649288 h 21600"/>
                  <a:gd name="T2" fmla="*/ 648494 w 21600"/>
                  <a:gd name="T3" fmla="*/ 649288 h 21600"/>
                  <a:gd name="T4" fmla="*/ 648494 w 21600"/>
                  <a:gd name="T5" fmla="*/ 649288 h 21600"/>
                  <a:gd name="T6" fmla="*/ 648494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113" name="AutoShape 32">
                <a:extLst>
                  <a:ext uri="{FF2B5EF4-FFF2-40B4-BE49-F238E27FC236}">
                    <a16:creationId xmlns:a16="http://schemas.microsoft.com/office/drawing/2014/main" id="{89F5F3FF-3F8C-6140-AB85-141D11BA55A8}"/>
                  </a:ext>
                </a:extLst>
              </p:cNvPr>
              <p:cNvSpPr>
                <a:spLocks/>
              </p:cNvSpPr>
              <p:nvPr/>
            </p:nvSpPr>
            <p:spPr bwMode="auto">
              <a:xfrm>
                <a:off x="0" y="1284969"/>
                <a:ext cx="1296988" cy="1296988"/>
              </a:xfrm>
              <a:custGeom>
                <a:avLst/>
                <a:gdLst>
                  <a:gd name="T0" fmla="*/ 648494 w 21600"/>
                  <a:gd name="T1" fmla="*/ 648494 h 21600"/>
                  <a:gd name="T2" fmla="*/ 648494 w 21600"/>
                  <a:gd name="T3" fmla="*/ 648494 h 21600"/>
                  <a:gd name="T4" fmla="*/ 648494 w 21600"/>
                  <a:gd name="T5" fmla="*/ 648494 h 21600"/>
                  <a:gd name="T6" fmla="*/ 648494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114" name="AutoShape 33">
                <a:extLst>
                  <a:ext uri="{FF2B5EF4-FFF2-40B4-BE49-F238E27FC236}">
                    <a16:creationId xmlns:a16="http://schemas.microsoft.com/office/drawing/2014/main" id="{C3F00F3A-10AD-DA41-AB81-F9D3D4EE94E3}"/>
                  </a:ext>
                </a:extLst>
              </p:cNvPr>
              <p:cNvSpPr>
                <a:spLocks/>
              </p:cNvSpPr>
              <p:nvPr/>
            </p:nvSpPr>
            <p:spPr bwMode="auto">
              <a:xfrm>
                <a:off x="1283381" y="0"/>
                <a:ext cx="1298575" cy="1298576"/>
              </a:xfrm>
              <a:custGeom>
                <a:avLst/>
                <a:gdLst>
                  <a:gd name="T0" fmla="*/ 649288 w 21600"/>
                  <a:gd name="T1" fmla="*/ 649288 h 21600"/>
                  <a:gd name="T2" fmla="*/ 649288 w 21600"/>
                  <a:gd name="T3" fmla="*/ 649288 h 21600"/>
                  <a:gd name="T4" fmla="*/ 649288 w 21600"/>
                  <a:gd name="T5" fmla="*/ 649288 h 21600"/>
                  <a:gd name="T6" fmla="*/ 6492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268"/>
                  </a:solidFill>
                  <a:effectLst/>
                  <a:uLnTx/>
                  <a:uFillTx/>
                  <a:latin typeface="Calibri"/>
                  <a:ea typeface="+mn-ea"/>
                  <a:cs typeface="Arial"/>
                  <a:sym typeface="Arial"/>
                </a:endParaRPr>
              </a:p>
            </p:txBody>
          </p:sp>
          <p:sp>
            <p:nvSpPr>
              <p:cNvPr id="115" name="AutoShape 34">
                <a:extLst>
                  <a:ext uri="{FF2B5EF4-FFF2-40B4-BE49-F238E27FC236}">
                    <a16:creationId xmlns:a16="http://schemas.microsoft.com/office/drawing/2014/main" id="{97BBAA2B-5729-5044-9CC4-CB5F858C84CE}"/>
                  </a:ext>
                </a:extLst>
              </p:cNvPr>
              <p:cNvSpPr>
                <a:spLocks/>
              </p:cNvSpPr>
              <p:nvPr/>
            </p:nvSpPr>
            <p:spPr bwMode="auto">
              <a:xfrm>
                <a:off x="1283381" y="1284970"/>
                <a:ext cx="1298575" cy="1296987"/>
              </a:xfrm>
              <a:custGeom>
                <a:avLst/>
                <a:gdLst>
                  <a:gd name="T0" fmla="*/ 649288 w 21600"/>
                  <a:gd name="T1" fmla="*/ 648494 h 21600"/>
                  <a:gd name="T2" fmla="*/ 649288 w 21600"/>
                  <a:gd name="T3" fmla="*/ 648494 h 21600"/>
                  <a:gd name="T4" fmla="*/ 649288 w 21600"/>
                  <a:gd name="T5" fmla="*/ 648494 h 21600"/>
                  <a:gd name="T6" fmla="*/ 649288 w 21600"/>
                  <a:gd name="T7" fmla="*/ 648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E226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E2268"/>
                  </a:solidFill>
                  <a:effectLst/>
                  <a:uLnTx/>
                  <a:uFillTx/>
                  <a:latin typeface="Calibri"/>
                  <a:ea typeface="+mn-ea"/>
                  <a:cs typeface="Arial"/>
                  <a:sym typeface="Arial"/>
                </a:endParaRPr>
              </a:p>
            </p:txBody>
          </p:sp>
        </p:grpSp>
        <p:sp>
          <p:nvSpPr>
            <p:cNvPr id="110" name="Oval 109">
              <a:extLst>
                <a:ext uri="{FF2B5EF4-FFF2-40B4-BE49-F238E27FC236}">
                  <a16:creationId xmlns:a16="http://schemas.microsoft.com/office/drawing/2014/main" id="{FF17CE34-927A-2D4D-8578-9A1EBB84C053}"/>
                </a:ext>
              </a:extLst>
            </p:cNvPr>
            <p:cNvSpPr/>
            <p:nvPr/>
          </p:nvSpPr>
          <p:spPr>
            <a:xfrm>
              <a:off x="3960310" y="2849723"/>
              <a:ext cx="396208" cy="396208"/>
            </a:xfrm>
            <a:prstGeom prst="ellipse">
              <a:avLst/>
            </a:prstGeom>
            <a:solidFill>
              <a:srgbClr val="2E216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1" name="TextBox 110">
              <a:extLst>
                <a:ext uri="{FF2B5EF4-FFF2-40B4-BE49-F238E27FC236}">
                  <a16:creationId xmlns:a16="http://schemas.microsoft.com/office/drawing/2014/main" id="{B43CB179-5FA4-EA4A-AED5-C42AEB3C7666}"/>
                </a:ext>
              </a:extLst>
            </p:cNvPr>
            <p:cNvSpPr txBox="1"/>
            <p:nvPr/>
          </p:nvSpPr>
          <p:spPr>
            <a:xfrm>
              <a:off x="3173838" y="2466583"/>
              <a:ext cx="2010631" cy="1243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Deep Community Collaboration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grpSp>
      <p:sp>
        <p:nvSpPr>
          <p:cNvPr id="116" name="Left Bracket 115">
            <a:extLst>
              <a:ext uri="{FF2B5EF4-FFF2-40B4-BE49-F238E27FC236}">
                <a16:creationId xmlns:a16="http://schemas.microsoft.com/office/drawing/2014/main" id="{B0DB1528-A161-C248-8F0E-C020441FC6B0}"/>
              </a:ext>
            </a:extLst>
          </p:cNvPr>
          <p:cNvSpPr/>
          <p:nvPr/>
        </p:nvSpPr>
        <p:spPr>
          <a:xfrm rot="16200000">
            <a:off x="5734103" y="3906298"/>
            <a:ext cx="313079" cy="3872415"/>
          </a:xfrm>
          <a:prstGeom prst="leftBracket">
            <a:avLst/>
          </a:prstGeom>
          <a:ln w="19050">
            <a:solidFill>
              <a:srgbClr val="2E216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Graphic 14" descr="Cycle with people">
            <a:extLst>
              <a:ext uri="{FF2B5EF4-FFF2-40B4-BE49-F238E27FC236}">
                <a16:creationId xmlns:a16="http://schemas.microsoft.com/office/drawing/2014/main" id="{49CB7F4A-9B53-1D48-986C-265F2660D7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078789" y="3992034"/>
            <a:ext cx="520908" cy="520908"/>
          </a:xfrm>
          <a:prstGeom prst="rect">
            <a:avLst/>
          </a:prstGeom>
        </p:spPr>
      </p:pic>
      <p:grpSp>
        <p:nvGrpSpPr>
          <p:cNvPr id="119" name="Group 118">
            <a:extLst>
              <a:ext uri="{FF2B5EF4-FFF2-40B4-BE49-F238E27FC236}">
                <a16:creationId xmlns:a16="http://schemas.microsoft.com/office/drawing/2014/main" id="{B5C5F39C-0B85-824F-B50B-3F9B05F29924}"/>
              </a:ext>
            </a:extLst>
          </p:cNvPr>
          <p:cNvGrpSpPr/>
          <p:nvPr/>
        </p:nvGrpSpPr>
        <p:grpSpPr>
          <a:xfrm>
            <a:off x="10054336" y="1185"/>
            <a:ext cx="2137664" cy="727880"/>
            <a:chOff x="10054336" y="0"/>
            <a:chExt cx="2137664" cy="727880"/>
          </a:xfrm>
        </p:grpSpPr>
        <p:sp>
          <p:nvSpPr>
            <p:cNvPr id="120" name="Rectangle 119">
              <a:extLst>
                <a:ext uri="{FF2B5EF4-FFF2-40B4-BE49-F238E27FC236}">
                  <a16:creationId xmlns:a16="http://schemas.microsoft.com/office/drawing/2014/main" id="{B7F60B27-827C-9D44-9498-A73B3D54E3C2}"/>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F0D33EC8-7904-3E4D-A1A2-2C8149ED8F83}"/>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122" name="Picture 30" descr="Image result for circular arrow counterclockwise icon transparent background">
              <a:extLst>
                <a:ext uri="{FF2B5EF4-FFF2-40B4-BE49-F238E27FC236}">
                  <a16:creationId xmlns:a16="http://schemas.microsoft.com/office/drawing/2014/main" id="{86789DF6-E5F8-0244-90D8-CFB221B6266A}"/>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88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3B6C-0719-BC4E-A0A3-ABF57338E567}"/>
              </a:ext>
            </a:extLst>
          </p:cNvPr>
          <p:cNvSpPr>
            <a:spLocks noGrp="1"/>
          </p:cNvSpPr>
          <p:nvPr>
            <p:ph type="title"/>
          </p:nvPr>
        </p:nvSpPr>
        <p:spPr/>
        <p:txBody>
          <a:bodyPr/>
          <a:lstStyle/>
          <a:p>
            <a:r>
              <a:rPr lang="en-US"/>
              <a:t>Community Engagement</a:t>
            </a:r>
          </a:p>
        </p:txBody>
      </p:sp>
      <p:sp>
        <p:nvSpPr>
          <p:cNvPr id="17" name="Text Placeholder 16">
            <a:extLst>
              <a:ext uri="{FF2B5EF4-FFF2-40B4-BE49-F238E27FC236}">
                <a16:creationId xmlns:a16="http://schemas.microsoft.com/office/drawing/2014/main" id="{ADE998DD-C0D4-8640-AFD0-A3E73BF5519D}"/>
              </a:ext>
            </a:extLst>
          </p:cNvPr>
          <p:cNvSpPr>
            <a:spLocks noGrp="1"/>
          </p:cNvSpPr>
          <p:nvPr>
            <p:ph type="body" sz="quarter" idx="13"/>
          </p:nvPr>
        </p:nvSpPr>
        <p:spPr/>
        <p:txBody>
          <a:bodyPr/>
          <a:lstStyle/>
          <a:p>
            <a:r>
              <a:rPr lang="en-US"/>
              <a:t>We have consistently collaborated, exchanged ideas, and held strategy sessions with key partners. </a:t>
            </a:r>
          </a:p>
        </p:txBody>
      </p:sp>
      <p:pic>
        <p:nvPicPr>
          <p:cNvPr id="4" name="Picture 3">
            <a:extLst>
              <a:ext uri="{FF2B5EF4-FFF2-40B4-BE49-F238E27FC236}">
                <a16:creationId xmlns:a16="http://schemas.microsoft.com/office/drawing/2014/main" id="{4C41C7B8-0A80-C443-9671-BEA7E81B3C59}"/>
              </a:ext>
            </a:extLst>
          </p:cNvPr>
          <p:cNvPicPr>
            <a:picLocks noChangeAspect="1"/>
          </p:cNvPicPr>
          <p:nvPr/>
        </p:nvPicPr>
        <p:blipFill rotWithShape="1">
          <a:blip r:embed="rId3"/>
          <a:srcRect t="24044" b="30366"/>
          <a:stretch/>
        </p:blipFill>
        <p:spPr>
          <a:xfrm>
            <a:off x="9136548" y="3293397"/>
            <a:ext cx="1968139" cy="897276"/>
          </a:xfrm>
          <a:prstGeom prst="rect">
            <a:avLst/>
          </a:prstGeom>
        </p:spPr>
      </p:pic>
      <p:pic>
        <p:nvPicPr>
          <p:cNvPr id="5" name="Shape 136" descr="USAID.png">
            <a:extLst>
              <a:ext uri="{FF2B5EF4-FFF2-40B4-BE49-F238E27FC236}">
                <a16:creationId xmlns:a16="http://schemas.microsoft.com/office/drawing/2014/main" id="{4915027F-CCD2-3941-A2DE-1EB2DFEE4CE1}"/>
              </a:ext>
            </a:extLst>
          </p:cNvPr>
          <p:cNvPicPr preferRelativeResize="0"/>
          <p:nvPr/>
        </p:nvPicPr>
        <p:blipFill rotWithShape="1">
          <a:blip r:embed="rId4">
            <a:alphaModFix/>
          </a:blip>
          <a:srcRect/>
          <a:stretch/>
        </p:blipFill>
        <p:spPr>
          <a:xfrm>
            <a:off x="1566698" y="3919449"/>
            <a:ext cx="2544128" cy="882443"/>
          </a:xfrm>
          <a:prstGeom prst="rect">
            <a:avLst/>
          </a:prstGeom>
          <a:noFill/>
          <a:ln>
            <a:noFill/>
          </a:ln>
        </p:spPr>
      </p:pic>
      <p:pic>
        <p:nvPicPr>
          <p:cNvPr id="6" name="Shape 137" descr="Bill &amp; Melinda Gates Foundation.png">
            <a:extLst>
              <a:ext uri="{FF2B5EF4-FFF2-40B4-BE49-F238E27FC236}">
                <a16:creationId xmlns:a16="http://schemas.microsoft.com/office/drawing/2014/main" id="{F7984649-06E7-934D-A6A2-057DA3DB87FC}"/>
              </a:ext>
            </a:extLst>
          </p:cNvPr>
          <p:cNvPicPr preferRelativeResize="0"/>
          <p:nvPr/>
        </p:nvPicPr>
        <p:blipFill rotWithShape="1">
          <a:blip r:embed="rId5">
            <a:alphaModFix/>
          </a:blip>
          <a:srcRect/>
          <a:stretch/>
        </p:blipFill>
        <p:spPr>
          <a:xfrm>
            <a:off x="4124044" y="3547281"/>
            <a:ext cx="4986068" cy="959245"/>
          </a:xfrm>
          <a:prstGeom prst="rect">
            <a:avLst/>
          </a:prstGeom>
          <a:noFill/>
          <a:ln>
            <a:noFill/>
          </a:ln>
        </p:spPr>
      </p:pic>
      <p:pic>
        <p:nvPicPr>
          <p:cNvPr id="7" name="Picture 6">
            <a:extLst>
              <a:ext uri="{FF2B5EF4-FFF2-40B4-BE49-F238E27FC236}">
                <a16:creationId xmlns:a16="http://schemas.microsoft.com/office/drawing/2014/main" id="{F47FAF6B-5C5A-EA4A-8264-2FE52E778B0D}"/>
              </a:ext>
            </a:extLst>
          </p:cNvPr>
          <p:cNvPicPr>
            <a:picLocks noChangeAspect="1"/>
          </p:cNvPicPr>
          <p:nvPr/>
        </p:nvPicPr>
        <p:blipFill rotWithShape="1">
          <a:blip r:embed="rId6"/>
          <a:srcRect l="11185" t="10817" r="12124" b="12355"/>
          <a:stretch/>
        </p:blipFill>
        <p:spPr>
          <a:xfrm>
            <a:off x="5694552" y="4720441"/>
            <a:ext cx="1571317" cy="1574125"/>
          </a:xfrm>
          <a:prstGeom prst="rect">
            <a:avLst/>
          </a:prstGeom>
        </p:spPr>
      </p:pic>
      <p:pic>
        <p:nvPicPr>
          <p:cNvPr id="8" name="Shape 139" descr="John Snow, Inc..png">
            <a:extLst>
              <a:ext uri="{FF2B5EF4-FFF2-40B4-BE49-F238E27FC236}">
                <a16:creationId xmlns:a16="http://schemas.microsoft.com/office/drawing/2014/main" id="{93D47971-EA0C-E542-8A3A-CD36C4C94209}"/>
              </a:ext>
            </a:extLst>
          </p:cNvPr>
          <p:cNvPicPr preferRelativeResize="0"/>
          <p:nvPr/>
        </p:nvPicPr>
        <p:blipFill rotWithShape="1">
          <a:blip r:embed="rId7">
            <a:alphaModFix/>
          </a:blip>
          <a:srcRect/>
          <a:stretch/>
        </p:blipFill>
        <p:spPr>
          <a:xfrm>
            <a:off x="895803" y="2891284"/>
            <a:ext cx="1391976" cy="882443"/>
          </a:xfrm>
          <a:prstGeom prst="rect">
            <a:avLst/>
          </a:prstGeom>
          <a:noFill/>
          <a:ln>
            <a:noFill/>
          </a:ln>
        </p:spPr>
      </p:pic>
      <p:pic>
        <p:nvPicPr>
          <p:cNvPr id="9" name="Shape 141" descr="VillageReachLOGO MAIN PNG.png">
            <a:extLst>
              <a:ext uri="{FF2B5EF4-FFF2-40B4-BE49-F238E27FC236}">
                <a16:creationId xmlns:a16="http://schemas.microsoft.com/office/drawing/2014/main" id="{CC3AD9BA-6F14-014A-B787-B8619A2A5909}"/>
              </a:ext>
            </a:extLst>
          </p:cNvPr>
          <p:cNvPicPr preferRelativeResize="0"/>
          <p:nvPr/>
        </p:nvPicPr>
        <p:blipFill rotWithShape="1">
          <a:blip r:embed="rId8">
            <a:alphaModFix/>
          </a:blip>
          <a:srcRect/>
          <a:stretch/>
        </p:blipFill>
        <p:spPr>
          <a:xfrm>
            <a:off x="2456975" y="2410953"/>
            <a:ext cx="4368567" cy="882444"/>
          </a:xfrm>
          <a:prstGeom prst="rect">
            <a:avLst/>
          </a:prstGeom>
          <a:noFill/>
          <a:ln>
            <a:noFill/>
          </a:ln>
        </p:spPr>
      </p:pic>
      <p:pic>
        <p:nvPicPr>
          <p:cNvPr id="10" name="Shape 140" descr="CHAI.png">
            <a:extLst>
              <a:ext uri="{FF2B5EF4-FFF2-40B4-BE49-F238E27FC236}">
                <a16:creationId xmlns:a16="http://schemas.microsoft.com/office/drawing/2014/main" id="{BACFE942-4747-1E43-9CCD-90290CDA75CF}"/>
              </a:ext>
            </a:extLst>
          </p:cNvPr>
          <p:cNvPicPr preferRelativeResize="0"/>
          <p:nvPr/>
        </p:nvPicPr>
        <p:blipFill rotWithShape="1">
          <a:blip r:embed="rId9">
            <a:alphaModFix/>
          </a:blip>
          <a:srcRect/>
          <a:stretch/>
        </p:blipFill>
        <p:spPr>
          <a:xfrm>
            <a:off x="7486029" y="4938815"/>
            <a:ext cx="2569286" cy="1225543"/>
          </a:xfrm>
          <a:prstGeom prst="rect">
            <a:avLst/>
          </a:prstGeom>
          <a:noFill/>
          <a:ln>
            <a:noFill/>
          </a:ln>
        </p:spPr>
      </p:pic>
      <p:pic>
        <p:nvPicPr>
          <p:cNvPr id="16" name="Picture 3" descr="A display in a dark room&#10;&#10;Description generated with high confidence">
            <a:extLst>
              <a:ext uri="{FF2B5EF4-FFF2-40B4-BE49-F238E27FC236}">
                <a16:creationId xmlns:a16="http://schemas.microsoft.com/office/drawing/2014/main" id="{1A33D558-0435-F642-AFB1-F9969C110AA2}"/>
              </a:ext>
            </a:extLst>
          </p:cNvPr>
          <p:cNvPicPr>
            <a:picLocks noChangeAspect="1"/>
          </p:cNvPicPr>
          <p:nvPr/>
        </p:nvPicPr>
        <p:blipFill>
          <a:blip r:embed="rId10"/>
          <a:stretch>
            <a:fillRect/>
          </a:stretch>
        </p:blipFill>
        <p:spPr>
          <a:xfrm>
            <a:off x="1065622" y="5184055"/>
            <a:ext cx="2613556" cy="735062"/>
          </a:xfrm>
          <a:prstGeom prst="rect">
            <a:avLst/>
          </a:prstGeom>
        </p:spPr>
      </p:pic>
      <p:pic>
        <p:nvPicPr>
          <p:cNvPr id="3" name="Picture 2">
            <a:extLst>
              <a:ext uri="{FF2B5EF4-FFF2-40B4-BE49-F238E27FC236}">
                <a16:creationId xmlns:a16="http://schemas.microsoft.com/office/drawing/2014/main" id="{D92C9896-2C0D-CC4D-AB63-09371E196D36}"/>
              </a:ext>
            </a:extLst>
          </p:cNvPr>
          <p:cNvPicPr>
            <a:picLocks noChangeAspect="1"/>
          </p:cNvPicPr>
          <p:nvPr/>
        </p:nvPicPr>
        <p:blipFill>
          <a:blip r:embed="rId11"/>
          <a:stretch>
            <a:fillRect/>
          </a:stretch>
        </p:blipFill>
        <p:spPr>
          <a:xfrm>
            <a:off x="7209766" y="2286000"/>
            <a:ext cx="3509033" cy="1175707"/>
          </a:xfrm>
          <a:prstGeom prst="rect">
            <a:avLst/>
          </a:prstGeom>
        </p:spPr>
      </p:pic>
      <p:pic>
        <p:nvPicPr>
          <p:cNvPr id="13" name="Picture 12">
            <a:extLst>
              <a:ext uri="{FF2B5EF4-FFF2-40B4-BE49-F238E27FC236}">
                <a16:creationId xmlns:a16="http://schemas.microsoft.com/office/drawing/2014/main" id="{EE31BBDC-BCE6-CC41-B0DA-B54D62AF016C}"/>
              </a:ext>
            </a:extLst>
          </p:cNvPr>
          <p:cNvPicPr>
            <a:picLocks noChangeAspect="1"/>
          </p:cNvPicPr>
          <p:nvPr/>
        </p:nvPicPr>
        <p:blipFill>
          <a:blip r:embed="rId12"/>
          <a:stretch>
            <a:fillRect/>
          </a:stretch>
        </p:blipFill>
        <p:spPr>
          <a:xfrm>
            <a:off x="9533370" y="4569849"/>
            <a:ext cx="1571317" cy="463539"/>
          </a:xfrm>
          <a:prstGeom prst="rect">
            <a:avLst/>
          </a:prstGeom>
        </p:spPr>
      </p:pic>
      <p:pic>
        <p:nvPicPr>
          <p:cNvPr id="14" name="Picture 13">
            <a:extLst>
              <a:ext uri="{FF2B5EF4-FFF2-40B4-BE49-F238E27FC236}">
                <a16:creationId xmlns:a16="http://schemas.microsoft.com/office/drawing/2014/main" id="{A835C257-A157-044B-9895-C00034B5B14D}"/>
              </a:ext>
            </a:extLst>
          </p:cNvPr>
          <p:cNvPicPr>
            <a:picLocks noChangeAspect="1"/>
          </p:cNvPicPr>
          <p:nvPr/>
        </p:nvPicPr>
        <p:blipFill>
          <a:blip r:embed="rId13"/>
          <a:stretch>
            <a:fillRect/>
          </a:stretch>
        </p:blipFill>
        <p:spPr>
          <a:xfrm>
            <a:off x="3947053" y="4916586"/>
            <a:ext cx="1270000" cy="1270000"/>
          </a:xfrm>
          <a:prstGeom prst="rect">
            <a:avLst/>
          </a:prstGeom>
        </p:spPr>
      </p:pic>
      <p:grpSp>
        <p:nvGrpSpPr>
          <p:cNvPr id="18" name="Group 17">
            <a:extLst>
              <a:ext uri="{FF2B5EF4-FFF2-40B4-BE49-F238E27FC236}">
                <a16:creationId xmlns:a16="http://schemas.microsoft.com/office/drawing/2014/main" id="{58078306-A3D4-634A-9521-B9FC7E2E91A4}"/>
              </a:ext>
            </a:extLst>
          </p:cNvPr>
          <p:cNvGrpSpPr/>
          <p:nvPr/>
        </p:nvGrpSpPr>
        <p:grpSpPr>
          <a:xfrm>
            <a:off x="10054336" y="1185"/>
            <a:ext cx="2137664" cy="727880"/>
            <a:chOff x="10054336" y="0"/>
            <a:chExt cx="2137664" cy="727880"/>
          </a:xfrm>
        </p:grpSpPr>
        <p:sp>
          <p:nvSpPr>
            <p:cNvPr id="19" name="Rectangle 18">
              <a:extLst>
                <a:ext uri="{FF2B5EF4-FFF2-40B4-BE49-F238E27FC236}">
                  <a16:creationId xmlns:a16="http://schemas.microsoft.com/office/drawing/2014/main" id="{15F93CB9-AE81-F440-B7CE-76934D57A872}"/>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8242E0D-08B0-624E-95C6-F22BFF7653E7}"/>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21" name="Picture 30" descr="Image result for circular arrow counterclockwise icon transparent background">
              <a:extLst>
                <a:ext uri="{FF2B5EF4-FFF2-40B4-BE49-F238E27FC236}">
                  <a16:creationId xmlns:a16="http://schemas.microsoft.com/office/drawing/2014/main" id="{24717F78-101C-B945-AD29-5676B17D6D7B}"/>
                </a:ext>
              </a:extLst>
            </p:cNvPr>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13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4A33A-22F6-F441-9649-C35AC8486D05}"/>
              </a:ext>
            </a:extLst>
          </p:cNvPr>
          <p:cNvSpPr>
            <a:spLocks noGrp="1"/>
          </p:cNvSpPr>
          <p:nvPr>
            <p:ph type="title"/>
          </p:nvPr>
        </p:nvSpPr>
        <p:spPr/>
        <p:txBody>
          <a:bodyPr/>
          <a:lstStyle/>
          <a:p>
            <a:r>
              <a:rPr lang="en-US" dirty="0"/>
              <a:t>External Stakeholders</a:t>
            </a:r>
          </a:p>
        </p:txBody>
      </p:sp>
      <p:sp>
        <p:nvSpPr>
          <p:cNvPr id="4" name="Text Placeholder 3">
            <a:extLst>
              <a:ext uri="{FF2B5EF4-FFF2-40B4-BE49-F238E27FC236}">
                <a16:creationId xmlns:a16="http://schemas.microsoft.com/office/drawing/2014/main" id="{2D382CB9-426F-4F22-8057-2C55F5CEF0A7}"/>
              </a:ext>
            </a:extLst>
          </p:cNvPr>
          <p:cNvSpPr>
            <a:spLocks noGrp="1"/>
          </p:cNvSpPr>
          <p:nvPr>
            <p:ph type="body" sz="quarter" idx="13"/>
          </p:nvPr>
        </p:nvSpPr>
        <p:spPr>
          <a:xfrm>
            <a:off x="895803" y="1521448"/>
            <a:ext cx="10515600" cy="943456"/>
          </a:xfrm>
        </p:spPr>
        <p:txBody>
          <a:bodyPr>
            <a:normAutofit/>
          </a:bodyPr>
          <a:lstStyle/>
          <a:p>
            <a:r>
              <a:rPr lang="en-US" dirty="0"/>
              <a:t>We have conducted dozens of interviews to dig into feasibility of the future-state opportunities.</a:t>
            </a:r>
          </a:p>
          <a:p>
            <a:endParaRPr lang="en-US" dirty="0"/>
          </a:p>
        </p:txBody>
      </p:sp>
      <p:graphicFrame>
        <p:nvGraphicFramePr>
          <p:cNvPr id="11" name="Table 10">
            <a:extLst>
              <a:ext uri="{FF2B5EF4-FFF2-40B4-BE49-F238E27FC236}">
                <a16:creationId xmlns:a16="http://schemas.microsoft.com/office/drawing/2014/main" id="{C2590D33-0C4D-4803-AD25-EA22F8D37090}"/>
              </a:ext>
            </a:extLst>
          </p:cNvPr>
          <p:cNvGraphicFramePr>
            <a:graphicFrameLocks noGrp="1"/>
          </p:cNvGraphicFramePr>
          <p:nvPr>
            <p:extLst>
              <p:ext uri="{D42A27DB-BD31-4B8C-83A1-F6EECF244321}">
                <p14:modId xmlns:p14="http://schemas.microsoft.com/office/powerpoint/2010/main" val="3859820372"/>
              </p:ext>
            </p:extLst>
          </p:nvPr>
        </p:nvGraphicFramePr>
        <p:xfrm>
          <a:off x="895803" y="2683967"/>
          <a:ext cx="9993728" cy="3074822"/>
        </p:xfrm>
        <a:graphic>
          <a:graphicData uri="http://schemas.openxmlformats.org/drawingml/2006/table">
            <a:tbl>
              <a:tblPr firstRow="1" bandRow="1">
                <a:tableStyleId>{9D7B26C5-4107-4FEC-AEDC-1716B250A1EF}</a:tableStyleId>
              </a:tblPr>
              <a:tblGrid>
                <a:gridCol w="2681031">
                  <a:extLst>
                    <a:ext uri="{9D8B030D-6E8A-4147-A177-3AD203B41FA5}">
                      <a16:colId xmlns:a16="http://schemas.microsoft.com/office/drawing/2014/main" val="509094397"/>
                    </a:ext>
                  </a:extLst>
                </a:gridCol>
                <a:gridCol w="2681031">
                  <a:extLst>
                    <a:ext uri="{9D8B030D-6E8A-4147-A177-3AD203B41FA5}">
                      <a16:colId xmlns:a16="http://schemas.microsoft.com/office/drawing/2014/main" val="545284695"/>
                    </a:ext>
                  </a:extLst>
                </a:gridCol>
                <a:gridCol w="4631666">
                  <a:extLst>
                    <a:ext uri="{9D8B030D-6E8A-4147-A177-3AD203B41FA5}">
                      <a16:colId xmlns:a16="http://schemas.microsoft.com/office/drawing/2014/main" val="378848057"/>
                    </a:ext>
                  </a:extLst>
                </a:gridCol>
              </a:tblGrid>
              <a:tr h="484022">
                <a:tc>
                  <a:txBody>
                    <a:bodyPr/>
                    <a:lstStyle/>
                    <a:p>
                      <a:pPr algn="l"/>
                      <a:r>
                        <a:rPr lang="en-US" sz="1600"/>
                        <a:t>Interview Type</a:t>
                      </a:r>
                      <a:endParaRPr lang="en-US" sz="1600" b="1">
                        <a:solidFill>
                          <a:schemeClr val="bg1"/>
                        </a:solidFill>
                        <a:latin typeface="Arial" panose="020B0604020202020204" pitchFamily="34" charset="0"/>
                        <a:cs typeface="Arial" panose="020B0604020202020204" pitchFamily="34" charset="0"/>
                      </a:endParaRPr>
                    </a:p>
                  </a:txBody>
                  <a:tcPr anchor="b"/>
                </a:tc>
                <a:tc>
                  <a:txBody>
                    <a:bodyPr/>
                    <a:lstStyle/>
                    <a:p>
                      <a:pPr algn="l"/>
                      <a:r>
                        <a:rPr lang="en-US" sz="1600" b="1" kern="1200">
                          <a:solidFill>
                            <a:schemeClr val="tx1"/>
                          </a:solidFill>
                          <a:latin typeface="+mn-lt"/>
                          <a:ea typeface="+mn-ea"/>
                          <a:cs typeface="+mn-cs"/>
                        </a:rPr>
                        <a:t>Examples</a:t>
                      </a:r>
                    </a:p>
                  </a:txBody>
                  <a:tcPr anchor="b"/>
                </a:tc>
                <a:tc>
                  <a:txBody>
                    <a:bodyPr/>
                    <a:lstStyle/>
                    <a:p>
                      <a:pPr lvl="0" algn="l">
                        <a:buNone/>
                      </a:pPr>
                      <a:r>
                        <a:rPr lang="en-US" sz="1600"/>
                        <a:t>Value of the conversation</a:t>
                      </a:r>
                      <a:endParaRPr lang="en-US" sz="1600" b="1">
                        <a:solidFill>
                          <a:schemeClr val="bg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627083697"/>
                  </a:ext>
                </a:extLst>
              </a:tr>
              <a:tr h="518160">
                <a:tc>
                  <a:txBody>
                    <a:bodyPr/>
                    <a:lstStyle/>
                    <a:p>
                      <a:pPr algn="l"/>
                      <a:r>
                        <a:rPr lang="en-US" sz="1400"/>
                        <a:t>Other Global Goods</a:t>
                      </a:r>
                      <a:endParaRPr lang="en-US" sz="1400">
                        <a:solidFill>
                          <a:srgbClr val="181D54"/>
                        </a:solidFill>
                        <a:latin typeface="Arial" panose="020B0604020202020204" pitchFamily="34" charset="0"/>
                        <a:cs typeface="Arial" panose="020B0604020202020204" pitchFamily="34" charset="0"/>
                      </a:endParaRPr>
                    </a:p>
                  </a:txBody>
                  <a:tcPr anchor="ctr"/>
                </a:tc>
                <a:tc>
                  <a:txBody>
                    <a:bodyPr/>
                    <a:lstStyle/>
                    <a:p>
                      <a:pPr algn="l"/>
                      <a:r>
                        <a:rPr lang="en-US" sz="1400">
                          <a:solidFill>
                            <a:srgbClr val="181D54"/>
                          </a:solidFill>
                          <a:latin typeface="Arial" panose="020B0604020202020204" pitchFamily="34" charset="0"/>
                          <a:cs typeface="Arial" panose="020B0604020202020204" pitchFamily="34" charset="0"/>
                        </a:rPr>
                        <a:t>OpenCRVS, OpenMRS</a:t>
                      </a:r>
                    </a:p>
                  </a:txBody>
                  <a:tcPr anchor="ctr"/>
                </a:tc>
                <a:tc>
                  <a:txBody>
                    <a:bodyPr/>
                    <a:lstStyle/>
                    <a:p>
                      <a:pPr algn="l"/>
                      <a:r>
                        <a:rPr lang="en-US" sz="1400"/>
                        <a:t>Benchmarking and best practices; case studies</a:t>
                      </a:r>
                      <a:endParaRPr lang="en-US" sz="1400">
                        <a:solidFill>
                          <a:srgbClr val="181D54"/>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75598982"/>
                  </a:ext>
                </a:extLst>
              </a:tr>
              <a:tr h="518160">
                <a:tc>
                  <a:txBody>
                    <a:bodyPr/>
                    <a:lstStyle/>
                    <a:p>
                      <a:pPr algn="l"/>
                      <a:r>
                        <a:rPr lang="en-US" sz="1400"/>
                        <a:t>Customer possibilities within &amp; outside of health</a:t>
                      </a:r>
                      <a:endParaRPr lang="en-US" sz="1400">
                        <a:solidFill>
                          <a:srgbClr val="181D54"/>
                        </a:solidFill>
                        <a:latin typeface="Arial" panose="020B0604020202020204" pitchFamily="34" charset="0"/>
                        <a:cs typeface="Arial" panose="020B0604020202020204" pitchFamily="34" charset="0"/>
                      </a:endParaRPr>
                    </a:p>
                  </a:txBody>
                  <a:tcPr anchor="ctr"/>
                </a:tc>
                <a:tc>
                  <a:txBody>
                    <a:bodyPr/>
                    <a:lstStyle/>
                    <a:p>
                      <a:pPr algn="l"/>
                      <a:r>
                        <a:rPr lang="en-US" sz="1400">
                          <a:solidFill>
                            <a:srgbClr val="181D54"/>
                          </a:solidFill>
                          <a:latin typeface="Arial" panose="020B0604020202020204" pitchFamily="34" charset="0"/>
                          <a:cs typeface="Arial" panose="020B0604020202020204" pitchFamily="34" charset="0"/>
                        </a:rPr>
                        <a:t>Medical Teams International, Sigma Pharmacy, MoH</a:t>
                      </a:r>
                    </a:p>
                  </a:txBody>
                  <a:tcPr anchor="ctr"/>
                </a:tc>
                <a:tc>
                  <a:txBody>
                    <a:bodyPr/>
                    <a:lstStyle/>
                    <a:p>
                      <a:pPr algn="l"/>
                      <a:r>
                        <a:rPr lang="en-US" sz="1400"/>
                        <a:t>Customer needs, willingness to pay, decision-making</a:t>
                      </a:r>
                      <a:endParaRPr lang="en-US" sz="1400">
                        <a:solidFill>
                          <a:srgbClr val="181D54"/>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84113312"/>
                  </a:ext>
                </a:extLst>
              </a:tr>
              <a:tr h="518160">
                <a:tc>
                  <a:txBody>
                    <a:bodyPr/>
                    <a:lstStyle/>
                    <a:p>
                      <a:pPr algn="l"/>
                      <a:r>
                        <a:rPr lang="en-US" sz="1400" dirty="0"/>
                        <a:t>Potential partners</a:t>
                      </a:r>
                      <a:endParaRPr lang="en-US" sz="1400" dirty="0">
                        <a:solidFill>
                          <a:srgbClr val="181D54"/>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rgbClr val="181D54"/>
                          </a:solidFill>
                          <a:latin typeface="Arial" panose="020B0604020202020204" pitchFamily="34" charset="0"/>
                          <a:cs typeface="Arial" panose="020B0604020202020204" pitchFamily="34" charset="0"/>
                        </a:rPr>
                        <a:t>IQVIA, Jembi, Mezzanine</a:t>
                      </a:r>
                    </a:p>
                  </a:txBody>
                  <a:tcPr anchor="ctr"/>
                </a:tc>
                <a:tc>
                  <a:txBody>
                    <a:bodyPr/>
                    <a:lstStyle/>
                    <a:p>
                      <a:pPr algn="l"/>
                      <a:r>
                        <a:rPr lang="en-US" sz="1400"/>
                        <a:t>Business proposition, value of OpenLMIS</a:t>
                      </a:r>
                      <a:endParaRPr lang="en-US" sz="1400">
                        <a:solidFill>
                          <a:srgbClr val="181D54"/>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33891209"/>
                  </a:ext>
                </a:extLst>
              </a:tr>
              <a:tr h="518160">
                <a:tc>
                  <a:txBody>
                    <a:bodyPr/>
                    <a:lstStyle/>
                    <a:p>
                      <a:pPr algn="l"/>
                      <a:r>
                        <a:rPr lang="en-US" sz="1400"/>
                        <a:t>Technology innovators</a:t>
                      </a:r>
                      <a:endParaRPr lang="en-US" sz="1400">
                        <a:solidFill>
                          <a:srgbClr val="181D54"/>
                        </a:solidFill>
                        <a:latin typeface="Arial" panose="020B0604020202020204" pitchFamily="34" charset="0"/>
                        <a:cs typeface="Arial" panose="020B0604020202020204" pitchFamily="34" charset="0"/>
                      </a:endParaRPr>
                    </a:p>
                  </a:txBody>
                  <a:tcPr anchor="ctr"/>
                </a:tc>
                <a:tc>
                  <a:txBody>
                    <a:bodyPr/>
                    <a:lstStyle/>
                    <a:p>
                      <a:pPr algn="l"/>
                      <a:r>
                        <a:rPr lang="en-US" sz="1400">
                          <a:solidFill>
                            <a:srgbClr val="181D54"/>
                          </a:solidFill>
                          <a:latin typeface="Arial" panose="020B0604020202020204" pitchFamily="34" charset="0"/>
                          <a:cs typeface="Arial" panose="020B0604020202020204" pitchFamily="34" charset="0"/>
                        </a:rPr>
                        <a:t>mPedigree, Living Goods, Kasha, mPower</a:t>
                      </a:r>
                    </a:p>
                  </a:txBody>
                  <a:tcPr anchor="ctr"/>
                </a:tc>
                <a:tc>
                  <a:txBody>
                    <a:bodyPr/>
                    <a:lstStyle/>
                    <a:p>
                      <a:pPr algn="l"/>
                      <a:r>
                        <a:rPr lang="en-US" sz="1400"/>
                        <a:t>Innovative product and revenue models</a:t>
                      </a:r>
                      <a:endParaRPr lang="en-US" sz="1400">
                        <a:solidFill>
                          <a:srgbClr val="181D54"/>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78048771"/>
                  </a:ext>
                </a:extLst>
              </a:tr>
              <a:tr h="518160">
                <a:tc>
                  <a:txBody>
                    <a:bodyPr/>
                    <a:lstStyle/>
                    <a:p>
                      <a:pPr lvl="0" algn="l">
                        <a:buNone/>
                      </a:pPr>
                      <a:r>
                        <a:rPr lang="en-US" sz="1400" u="none" strike="noStrike" noProof="0" dirty="0"/>
                        <a:t>Donors and funders</a:t>
                      </a:r>
                      <a:endParaRPr lang="en-US" sz="1400" b="0" i="0" u="none" strike="noStrike" noProof="0" dirty="0">
                        <a:solidFill>
                          <a:srgbClr val="181D54"/>
                        </a:solidFill>
                        <a:latin typeface="Arial" panose="020B0604020202020204" pitchFamily="34" charset="0"/>
                      </a:endParaRPr>
                    </a:p>
                  </a:txBody>
                  <a:tcPr anchor="ctr"/>
                </a:tc>
                <a:tc>
                  <a:txBody>
                    <a:bodyPr/>
                    <a:lstStyle/>
                    <a:p>
                      <a:pPr lvl="0" algn="l">
                        <a:buNone/>
                      </a:pPr>
                      <a:r>
                        <a:rPr lang="en-US" sz="1400" b="0" i="0" u="none" strike="noStrike" noProof="0" dirty="0">
                          <a:solidFill>
                            <a:srgbClr val="181D54"/>
                          </a:solidFill>
                          <a:latin typeface="Arial" panose="020B0604020202020204" pitchFamily="34" charset="0"/>
                        </a:rPr>
                        <a:t>USAID, BMGF</a:t>
                      </a:r>
                    </a:p>
                  </a:txBody>
                  <a:tcPr anchor="ctr"/>
                </a:tc>
                <a:tc>
                  <a:txBody>
                    <a:bodyPr/>
                    <a:lstStyle/>
                    <a:p>
                      <a:pPr lvl="0" algn="l">
                        <a:buNone/>
                      </a:pPr>
                      <a:r>
                        <a:rPr lang="en-US" sz="1400" dirty="0"/>
                        <a:t>Available bridge and future funding, impact measures</a:t>
                      </a:r>
                      <a:endParaRPr lang="en-US" sz="1400" dirty="0">
                        <a:solidFill>
                          <a:srgbClr val="181D54"/>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67196775"/>
                  </a:ext>
                </a:extLst>
              </a:tr>
            </a:tbl>
          </a:graphicData>
        </a:graphic>
      </p:graphicFrame>
      <p:sp>
        <p:nvSpPr>
          <p:cNvPr id="5" name="Slide Number Placeholder 1">
            <a:extLst>
              <a:ext uri="{FF2B5EF4-FFF2-40B4-BE49-F238E27FC236}">
                <a16:creationId xmlns:a16="http://schemas.microsoft.com/office/drawing/2014/main" id="{B879016D-0653-D249-B572-C01DB3576E15}"/>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8</a:t>
            </a:fld>
            <a:endParaRPr lang="en-US"/>
          </a:p>
        </p:txBody>
      </p:sp>
      <p:grpSp>
        <p:nvGrpSpPr>
          <p:cNvPr id="6" name="Group 5">
            <a:extLst>
              <a:ext uri="{FF2B5EF4-FFF2-40B4-BE49-F238E27FC236}">
                <a16:creationId xmlns:a16="http://schemas.microsoft.com/office/drawing/2014/main" id="{C5484526-48B6-AD40-AB8D-5D0C0DF5FFD6}"/>
              </a:ext>
            </a:extLst>
          </p:cNvPr>
          <p:cNvGrpSpPr/>
          <p:nvPr/>
        </p:nvGrpSpPr>
        <p:grpSpPr>
          <a:xfrm>
            <a:off x="10054336" y="1185"/>
            <a:ext cx="2137664" cy="727880"/>
            <a:chOff x="10054336" y="0"/>
            <a:chExt cx="2137664" cy="727880"/>
          </a:xfrm>
        </p:grpSpPr>
        <p:sp>
          <p:nvSpPr>
            <p:cNvPr id="7" name="Rectangle 6">
              <a:extLst>
                <a:ext uri="{FF2B5EF4-FFF2-40B4-BE49-F238E27FC236}">
                  <a16:creationId xmlns:a16="http://schemas.microsoft.com/office/drawing/2014/main" id="{0303E415-1736-314F-8D19-0A51B812EF92}"/>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1500B9-2209-AA44-B177-725566624420}"/>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9" name="Picture 30" descr="Image result for circular arrow counterclockwise icon transparent background">
              <a:extLst>
                <a:ext uri="{FF2B5EF4-FFF2-40B4-BE49-F238E27FC236}">
                  <a16:creationId xmlns:a16="http://schemas.microsoft.com/office/drawing/2014/main" id="{168BA2A4-CA86-6B4D-ADE6-F2C5E27E16D3}"/>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5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27">
            <a:extLst>
              <a:ext uri="{FF2B5EF4-FFF2-40B4-BE49-F238E27FC236}">
                <a16:creationId xmlns:a16="http://schemas.microsoft.com/office/drawing/2014/main" id="{E29C3DA4-3626-224E-9156-57BCB75ABBA9}"/>
              </a:ext>
            </a:extLst>
          </p:cNvPr>
          <p:cNvSpPr txBox="1"/>
          <p:nvPr/>
        </p:nvSpPr>
        <p:spPr>
          <a:xfrm>
            <a:off x="8505356" y="1378763"/>
            <a:ext cx="2110044" cy="8532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Future state: Expand into other sectors and new countries</a:t>
            </a:r>
          </a:p>
        </p:txBody>
      </p:sp>
      <p:sp>
        <p:nvSpPr>
          <p:cNvPr id="2" name="Title 1">
            <a:extLst>
              <a:ext uri="{FF2B5EF4-FFF2-40B4-BE49-F238E27FC236}">
                <a16:creationId xmlns:a16="http://schemas.microsoft.com/office/drawing/2014/main" id="{1D806ABB-7197-E34D-9233-E992D54091E8}"/>
              </a:ext>
            </a:extLst>
          </p:cNvPr>
          <p:cNvSpPr>
            <a:spLocks noGrp="1"/>
          </p:cNvSpPr>
          <p:nvPr>
            <p:ph type="title"/>
          </p:nvPr>
        </p:nvSpPr>
        <p:spPr>
          <a:xfrm>
            <a:off x="867228" y="365126"/>
            <a:ext cx="10515600" cy="1055170"/>
          </a:xfrm>
        </p:spPr>
        <p:txBody>
          <a:bodyPr anchor="b">
            <a:normAutofit/>
          </a:bodyPr>
          <a:lstStyle/>
          <a:p>
            <a:r>
              <a:rPr lang="en-US" sz="3600" dirty="0"/>
              <a:t>Long-Term Expansion Strategy</a:t>
            </a:r>
          </a:p>
        </p:txBody>
      </p:sp>
      <p:sp>
        <p:nvSpPr>
          <p:cNvPr id="4" name="Slide Number Placeholder 3">
            <a:extLst>
              <a:ext uri="{FF2B5EF4-FFF2-40B4-BE49-F238E27FC236}">
                <a16:creationId xmlns:a16="http://schemas.microsoft.com/office/drawing/2014/main" id="{CA5731F4-8719-B347-AA37-A17BFB2EA9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Rectangle 5">
            <a:extLst>
              <a:ext uri="{FF2B5EF4-FFF2-40B4-BE49-F238E27FC236}">
                <a16:creationId xmlns:a16="http://schemas.microsoft.com/office/drawing/2014/main" id="{C4990ABF-53F6-8E45-B78D-181DA80EE41E}"/>
              </a:ext>
            </a:extLst>
          </p:cNvPr>
          <p:cNvSpPr/>
          <p:nvPr/>
        </p:nvSpPr>
        <p:spPr>
          <a:xfrm>
            <a:off x="2934744" y="2082052"/>
            <a:ext cx="4964545" cy="3948545"/>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t="100000" r="100000"/>
            </a:path>
            <a:tileRect l="-100000" b="-100000"/>
          </a:gra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AADB7950-FE94-5C4B-8536-AC23BD268A9A}"/>
              </a:ext>
            </a:extLst>
          </p:cNvPr>
          <p:cNvCxnSpPr>
            <a:cxnSpLocks/>
            <a:stCxn id="6" idx="1"/>
            <a:endCxn id="6" idx="3"/>
          </p:cNvCxnSpPr>
          <p:nvPr/>
        </p:nvCxnSpPr>
        <p:spPr>
          <a:xfrm>
            <a:off x="2934744" y="4056325"/>
            <a:ext cx="496454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1909924-F8A1-A948-A741-C9AE9168AA05}"/>
              </a:ext>
            </a:extLst>
          </p:cNvPr>
          <p:cNvCxnSpPr>
            <a:cxnSpLocks/>
            <a:stCxn id="6" idx="0"/>
            <a:endCxn id="6" idx="2"/>
          </p:cNvCxnSpPr>
          <p:nvPr/>
        </p:nvCxnSpPr>
        <p:spPr>
          <a:xfrm>
            <a:off x="5417017" y="2082052"/>
            <a:ext cx="0" cy="394854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23">
            <a:extLst>
              <a:ext uri="{FF2B5EF4-FFF2-40B4-BE49-F238E27FC236}">
                <a16:creationId xmlns:a16="http://schemas.microsoft.com/office/drawing/2014/main" id="{A3E2DCB1-BDE2-F047-9FAE-7AF27DFAF997}"/>
              </a:ext>
            </a:extLst>
          </p:cNvPr>
          <p:cNvSpPr txBox="1"/>
          <p:nvPr/>
        </p:nvSpPr>
        <p:spPr>
          <a:xfrm>
            <a:off x="3213398" y="2387102"/>
            <a:ext cx="1905199" cy="12469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New sectors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Same geography</a:t>
            </a:r>
          </a:p>
        </p:txBody>
      </p:sp>
      <p:sp>
        <p:nvSpPr>
          <p:cNvPr id="10" name="TextBox 24">
            <a:extLst>
              <a:ext uri="{FF2B5EF4-FFF2-40B4-BE49-F238E27FC236}">
                <a16:creationId xmlns:a16="http://schemas.microsoft.com/office/drawing/2014/main" id="{C6BD41EA-2649-5B46-AC7D-EA4A9FE0DDC8}"/>
              </a:ext>
            </a:extLst>
          </p:cNvPr>
          <p:cNvSpPr txBox="1"/>
          <p:nvPr/>
        </p:nvSpPr>
        <p:spPr>
          <a:xfrm>
            <a:off x="3321926" y="4549566"/>
            <a:ext cx="1686383" cy="9929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Health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Same geography</a:t>
            </a:r>
          </a:p>
        </p:txBody>
      </p:sp>
      <p:sp>
        <p:nvSpPr>
          <p:cNvPr id="11" name="TextBox 25">
            <a:extLst>
              <a:ext uri="{FF2B5EF4-FFF2-40B4-BE49-F238E27FC236}">
                <a16:creationId xmlns:a16="http://schemas.microsoft.com/office/drawing/2014/main" id="{1F42290D-F311-FF45-9D7F-0AAF48F4A480}"/>
              </a:ext>
            </a:extLst>
          </p:cNvPr>
          <p:cNvSpPr txBox="1"/>
          <p:nvPr/>
        </p:nvSpPr>
        <p:spPr>
          <a:xfrm>
            <a:off x="5825726" y="2394155"/>
            <a:ext cx="1524000" cy="12469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New sectors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New geography</a:t>
            </a:r>
          </a:p>
        </p:txBody>
      </p:sp>
      <p:sp>
        <p:nvSpPr>
          <p:cNvPr id="12" name="TextBox 26">
            <a:extLst>
              <a:ext uri="{FF2B5EF4-FFF2-40B4-BE49-F238E27FC236}">
                <a16:creationId xmlns:a16="http://schemas.microsoft.com/office/drawing/2014/main" id="{6B59869B-C6A0-1849-B93F-93BF7DE6326F}"/>
              </a:ext>
            </a:extLst>
          </p:cNvPr>
          <p:cNvSpPr txBox="1"/>
          <p:nvPr/>
        </p:nvSpPr>
        <p:spPr>
          <a:xfrm>
            <a:off x="5894999" y="4534305"/>
            <a:ext cx="1524000" cy="9929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Health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New geography</a:t>
            </a:r>
          </a:p>
        </p:txBody>
      </p:sp>
      <p:cxnSp>
        <p:nvCxnSpPr>
          <p:cNvPr id="13" name="Straight Arrow Connector 12">
            <a:extLst>
              <a:ext uri="{FF2B5EF4-FFF2-40B4-BE49-F238E27FC236}">
                <a16:creationId xmlns:a16="http://schemas.microsoft.com/office/drawing/2014/main" id="{A7BA8CA5-FE85-0D4D-8298-286D40E46263}"/>
              </a:ext>
            </a:extLst>
          </p:cNvPr>
          <p:cNvCxnSpPr>
            <a:cxnSpLocks/>
          </p:cNvCxnSpPr>
          <p:nvPr/>
        </p:nvCxnSpPr>
        <p:spPr>
          <a:xfrm flipV="1">
            <a:off x="2994579" y="1765679"/>
            <a:ext cx="5324664" cy="421873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E55B433-DC71-4246-A4F9-6E469CE67648}"/>
              </a:ext>
            </a:extLst>
          </p:cNvPr>
          <p:cNvCxnSpPr>
            <a:cxnSpLocks/>
          </p:cNvCxnSpPr>
          <p:nvPr/>
        </p:nvCxnSpPr>
        <p:spPr>
          <a:xfrm flipH="1" flipV="1">
            <a:off x="2683805" y="2082052"/>
            <a:ext cx="1" cy="387927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72CA34-F57D-B64E-9B3E-7111D1A0DA42}"/>
              </a:ext>
            </a:extLst>
          </p:cNvPr>
          <p:cNvCxnSpPr/>
          <p:nvPr/>
        </p:nvCxnSpPr>
        <p:spPr>
          <a:xfrm flipV="1">
            <a:off x="3111828" y="6235704"/>
            <a:ext cx="4791364" cy="2309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27">
            <a:extLst>
              <a:ext uri="{FF2B5EF4-FFF2-40B4-BE49-F238E27FC236}">
                <a16:creationId xmlns:a16="http://schemas.microsoft.com/office/drawing/2014/main" id="{05BB2CF6-071F-B041-B25C-FC506308D4D2}"/>
              </a:ext>
            </a:extLst>
          </p:cNvPr>
          <p:cNvSpPr txBox="1"/>
          <p:nvPr/>
        </p:nvSpPr>
        <p:spPr>
          <a:xfrm>
            <a:off x="5790858" y="6342700"/>
            <a:ext cx="2290618" cy="23552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Countries/Regions</a:t>
            </a:r>
          </a:p>
        </p:txBody>
      </p:sp>
      <p:sp>
        <p:nvSpPr>
          <p:cNvPr id="17" name="TextBox 28">
            <a:extLst>
              <a:ext uri="{FF2B5EF4-FFF2-40B4-BE49-F238E27FC236}">
                <a16:creationId xmlns:a16="http://schemas.microsoft.com/office/drawing/2014/main" id="{844240AB-A5E0-6141-A46A-B13155277E46}"/>
              </a:ext>
            </a:extLst>
          </p:cNvPr>
          <p:cNvSpPr txBox="1"/>
          <p:nvPr/>
        </p:nvSpPr>
        <p:spPr>
          <a:xfrm>
            <a:off x="1565907" y="2000297"/>
            <a:ext cx="1177635" cy="12376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Sectors / Customer segments</a:t>
            </a:r>
          </a:p>
        </p:txBody>
      </p:sp>
      <p:sp>
        <p:nvSpPr>
          <p:cNvPr id="18" name="TextBox 30">
            <a:extLst>
              <a:ext uri="{FF2B5EF4-FFF2-40B4-BE49-F238E27FC236}">
                <a16:creationId xmlns:a16="http://schemas.microsoft.com/office/drawing/2014/main" id="{5242736D-9993-8049-A891-C0B603FEC44D}"/>
              </a:ext>
            </a:extLst>
          </p:cNvPr>
          <p:cNvSpPr txBox="1"/>
          <p:nvPr/>
        </p:nvSpPr>
        <p:spPr>
          <a:xfrm>
            <a:off x="6697509" y="1537106"/>
            <a:ext cx="1304433" cy="5591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High risk / High return</a:t>
            </a:r>
          </a:p>
        </p:txBody>
      </p:sp>
      <p:cxnSp>
        <p:nvCxnSpPr>
          <p:cNvPr id="24" name="Straight Arrow Connector 23">
            <a:extLst>
              <a:ext uri="{FF2B5EF4-FFF2-40B4-BE49-F238E27FC236}">
                <a16:creationId xmlns:a16="http://schemas.microsoft.com/office/drawing/2014/main" id="{B46F5C94-A93F-B94E-9CD1-84B967F4970F}"/>
              </a:ext>
            </a:extLst>
          </p:cNvPr>
          <p:cNvCxnSpPr>
            <a:cxnSpLocks/>
          </p:cNvCxnSpPr>
          <p:nvPr/>
        </p:nvCxnSpPr>
        <p:spPr>
          <a:xfrm>
            <a:off x="2994579" y="5017609"/>
            <a:ext cx="5417429"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7">
            <a:extLst>
              <a:ext uri="{FF2B5EF4-FFF2-40B4-BE49-F238E27FC236}">
                <a16:creationId xmlns:a16="http://schemas.microsoft.com/office/drawing/2014/main" id="{B5D6DB08-3CA8-B942-85C1-AC3F7CDEC011}"/>
              </a:ext>
            </a:extLst>
          </p:cNvPr>
          <p:cNvSpPr txBox="1"/>
          <p:nvPr/>
        </p:nvSpPr>
        <p:spPr>
          <a:xfrm>
            <a:off x="8456306" y="5017609"/>
            <a:ext cx="2438584" cy="12659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Current state: This is the current growth trajectory with emphasis on acquiring </a:t>
            </a:r>
            <a:r>
              <a:rPr lang="en-US" sz="1400">
                <a:solidFill>
                  <a:srgbClr val="000000"/>
                </a:solidFill>
                <a:latin typeface="Arial"/>
              </a:rPr>
              <a:t>public health facilities </a:t>
            </a:r>
            <a:r>
              <a:rPr kumimoji="0" lang="en-US" sz="1400" b="0" i="0" u="none" strike="noStrike" kern="1200" cap="none" spc="0" normalizeH="0" baseline="0" noProof="0">
                <a:ln>
                  <a:noFill/>
                </a:ln>
                <a:solidFill>
                  <a:srgbClr val="000000"/>
                </a:solidFill>
                <a:effectLst/>
                <a:uLnTx/>
                <a:uFillTx/>
                <a:latin typeface="Arial"/>
                <a:ea typeface="+mn-ea"/>
                <a:cs typeface="+mn-cs"/>
              </a:rPr>
              <a:t>as customers</a:t>
            </a:r>
            <a:r>
              <a:rPr lang="en-US" sz="1400">
                <a:solidFill>
                  <a:srgbClr val="000000"/>
                </a:solidFill>
                <a:latin typeface="Arial"/>
              </a:rPr>
              <a:t>.</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26" name="Straight Arrow Connector 25">
            <a:extLst>
              <a:ext uri="{FF2B5EF4-FFF2-40B4-BE49-F238E27FC236}">
                <a16:creationId xmlns:a16="http://schemas.microsoft.com/office/drawing/2014/main" id="{2A830DB5-16CA-6F46-B0AF-F457C0A7A0D5}"/>
              </a:ext>
            </a:extLst>
          </p:cNvPr>
          <p:cNvCxnSpPr>
            <a:cxnSpLocks/>
          </p:cNvCxnSpPr>
          <p:nvPr/>
        </p:nvCxnSpPr>
        <p:spPr>
          <a:xfrm flipV="1">
            <a:off x="2929174" y="3825415"/>
            <a:ext cx="5482834" cy="2182092"/>
          </a:xfrm>
          <a:prstGeom prst="straightConnector1">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27">
            <a:extLst>
              <a:ext uri="{FF2B5EF4-FFF2-40B4-BE49-F238E27FC236}">
                <a16:creationId xmlns:a16="http://schemas.microsoft.com/office/drawing/2014/main" id="{4FDA9C96-118D-EF43-A458-7DFB95F3FAC4}"/>
              </a:ext>
            </a:extLst>
          </p:cNvPr>
          <p:cNvSpPr txBox="1"/>
          <p:nvPr/>
        </p:nvSpPr>
        <p:spPr>
          <a:xfrm>
            <a:off x="8538062" y="3475561"/>
            <a:ext cx="1783665" cy="1158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Expand into private health customer segments and new countries</a:t>
            </a:r>
          </a:p>
        </p:txBody>
      </p:sp>
      <p:sp>
        <p:nvSpPr>
          <p:cNvPr id="30" name="Rectangle 29">
            <a:extLst>
              <a:ext uri="{FF2B5EF4-FFF2-40B4-BE49-F238E27FC236}">
                <a16:creationId xmlns:a16="http://schemas.microsoft.com/office/drawing/2014/main" id="{0A963D2B-F43D-A040-B625-FE12BF882858}"/>
              </a:ext>
            </a:extLst>
          </p:cNvPr>
          <p:cNvSpPr/>
          <p:nvPr/>
        </p:nvSpPr>
        <p:spPr>
          <a:xfrm>
            <a:off x="8538062" y="3546201"/>
            <a:ext cx="1862095" cy="101687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27">
            <a:extLst>
              <a:ext uri="{FF2B5EF4-FFF2-40B4-BE49-F238E27FC236}">
                <a16:creationId xmlns:a16="http://schemas.microsoft.com/office/drawing/2014/main" id="{6DF339A6-3FC0-F341-9B5A-20660AD7C96B}"/>
              </a:ext>
            </a:extLst>
          </p:cNvPr>
          <p:cNvSpPr txBox="1"/>
          <p:nvPr/>
        </p:nvSpPr>
        <p:spPr>
          <a:xfrm>
            <a:off x="8542461" y="3073705"/>
            <a:ext cx="1862095" cy="4198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6A24A"/>
                </a:solidFill>
                <a:effectLst/>
                <a:uLnTx/>
                <a:uFillTx/>
                <a:latin typeface="Arial"/>
                <a:ea typeface="+mn-ea"/>
                <a:cs typeface="+mn-cs"/>
              </a:rPr>
              <a:t>Short-term recommendation</a:t>
            </a:r>
          </a:p>
        </p:txBody>
      </p:sp>
      <p:pic>
        <p:nvPicPr>
          <p:cNvPr id="35" name="Graphic 10" descr="Globe">
            <a:extLst>
              <a:ext uri="{FF2B5EF4-FFF2-40B4-BE49-F238E27FC236}">
                <a16:creationId xmlns:a16="http://schemas.microsoft.com/office/drawing/2014/main" id="{252D8ED3-A195-D345-8305-4DCE84E5EF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275053" y="136525"/>
            <a:ext cx="416415" cy="416415"/>
          </a:xfrm>
          <a:prstGeom prst="rect">
            <a:avLst/>
          </a:prstGeom>
        </p:spPr>
      </p:pic>
      <p:grpSp>
        <p:nvGrpSpPr>
          <p:cNvPr id="34" name="Group 33">
            <a:extLst>
              <a:ext uri="{FF2B5EF4-FFF2-40B4-BE49-F238E27FC236}">
                <a16:creationId xmlns:a16="http://schemas.microsoft.com/office/drawing/2014/main" id="{E14ED65D-D48A-6E42-AD91-39CDDABFF4F2}"/>
              </a:ext>
            </a:extLst>
          </p:cNvPr>
          <p:cNvGrpSpPr/>
          <p:nvPr/>
        </p:nvGrpSpPr>
        <p:grpSpPr>
          <a:xfrm>
            <a:off x="10054336" y="1185"/>
            <a:ext cx="2137664" cy="727880"/>
            <a:chOff x="10054336" y="0"/>
            <a:chExt cx="2137664" cy="727880"/>
          </a:xfrm>
        </p:grpSpPr>
        <p:sp>
          <p:nvSpPr>
            <p:cNvPr id="36" name="Rectangle 35">
              <a:extLst>
                <a:ext uri="{FF2B5EF4-FFF2-40B4-BE49-F238E27FC236}">
                  <a16:creationId xmlns:a16="http://schemas.microsoft.com/office/drawing/2014/main" id="{E6E55202-B82B-8048-8AE0-3D34797D6FA4}"/>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BDE0AB6-FE8C-1647-BADD-980EF741E379}"/>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38" name="Picture 30" descr="Image result for circular arrow counterclockwise icon transparent background">
              <a:extLst>
                <a:ext uri="{FF2B5EF4-FFF2-40B4-BE49-F238E27FC236}">
                  <a16:creationId xmlns:a16="http://schemas.microsoft.com/office/drawing/2014/main" id="{AF5E3429-5E41-4841-92E6-BA3808E9D332}"/>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355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Resonance Group 2019">
      <a:dk1>
        <a:srgbClr val="000000"/>
      </a:dk1>
      <a:lt1>
        <a:srgbClr val="FFFFFF"/>
      </a:lt1>
      <a:dk2>
        <a:srgbClr val="2E2268"/>
      </a:dk2>
      <a:lt2>
        <a:srgbClr val="CEC8BF"/>
      </a:lt2>
      <a:accent1>
        <a:srgbClr val="06A24A"/>
      </a:accent1>
      <a:accent2>
        <a:srgbClr val="543D8A"/>
      </a:accent2>
      <a:accent3>
        <a:srgbClr val="F15A30"/>
      </a:accent3>
      <a:accent4>
        <a:srgbClr val="8ABEC5"/>
      </a:accent4>
      <a:accent5>
        <a:srgbClr val="D8BA28"/>
      </a:accent5>
      <a:accent6>
        <a:srgbClr val="9A847A"/>
      </a:accent6>
      <a:hlink>
        <a:srgbClr val="F15A30"/>
      </a:hlink>
      <a:folHlink>
        <a:srgbClr val="F15A30"/>
      </a:folHlink>
    </a:clrScheme>
    <a:fontScheme name="Cambria Arial">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32EAD547D39A448F70DFD1A9451210" ma:contentTypeVersion="" ma:contentTypeDescription="Create a new document." ma:contentTypeScope="" ma:versionID="5a673454ec172ecce642261c96f4a850">
  <xsd:schema xmlns:xsd="http://www.w3.org/2001/XMLSchema" xmlns:xs="http://www.w3.org/2001/XMLSchema" xmlns:p="http://schemas.microsoft.com/office/2006/metadata/properties" xmlns:ns2="fb74af13-32b2-4119-8e02-20c54814feab" xmlns:ns3="21478273-4f81-4aa2-a466-7405cc301cec" targetNamespace="http://schemas.microsoft.com/office/2006/metadata/properties" ma:root="true" ma:fieldsID="a78a582856e6b3ef4a3733230c93741b" ns2:_="" ns3:_="">
    <xsd:import namespace="fb74af13-32b2-4119-8e02-20c54814feab"/>
    <xsd:import namespace="21478273-4f81-4aa2-a466-7405cc301c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4af13-32b2-4119-8e02-20c54814fe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478273-4f81-4aa2-a466-7405cc301ce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1478273-4f81-4aa2-a466-7405cc301cec">
      <UserInfo>
        <DisplayName/>
        <AccountId xsi:nil="true"/>
        <AccountType/>
      </UserInfo>
    </SharedWithUsers>
  </documentManagement>
</p:properties>
</file>

<file path=customXml/itemProps1.xml><?xml version="1.0" encoding="utf-8"?>
<ds:datastoreItem xmlns:ds="http://schemas.openxmlformats.org/officeDocument/2006/customXml" ds:itemID="{DFAF3AA5-CF92-4873-98E5-A344A82A1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4af13-32b2-4119-8e02-20c54814feab"/>
    <ds:schemaRef ds:uri="21478273-4f81-4aa2-a466-7405cc301c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A41149-2DB8-4B5D-9351-7BC411F4615A}">
  <ds:schemaRefs>
    <ds:schemaRef ds:uri="http://schemas.microsoft.com/sharepoint/v3/contenttype/forms"/>
  </ds:schemaRefs>
</ds:datastoreItem>
</file>

<file path=customXml/itemProps3.xml><?xml version="1.0" encoding="utf-8"?>
<ds:datastoreItem xmlns:ds="http://schemas.openxmlformats.org/officeDocument/2006/customXml" ds:itemID="{4CF7D066-197F-4E85-A7B2-4C13D9F0F0CD}">
  <ds:schemaRefs>
    <ds:schemaRef ds:uri="http://schemas.microsoft.com/office/2006/documentManagement/types"/>
    <ds:schemaRef ds:uri="http://purl.org/dc/elements/1.1/"/>
    <ds:schemaRef ds:uri="http://schemas.microsoft.com/office/2006/metadata/properties"/>
    <ds:schemaRef ds:uri="21478273-4f81-4aa2-a466-7405cc301cec"/>
    <ds:schemaRef ds:uri="http://purl.org/dc/terms/"/>
    <ds:schemaRef ds:uri="http://schemas.openxmlformats.org/package/2006/metadata/core-properties"/>
    <ds:schemaRef ds:uri="http://purl.org/dc/dcmitype/"/>
    <ds:schemaRef ds:uri="fb74af13-32b2-4119-8e02-20c54814feab"/>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2258</TotalTime>
  <Words>2644</Words>
  <Application>Microsoft Office PowerPoint</Application>
  <PresentationFormat>Widescreen</PresentationFormat>
  <Paragraphs>624</Paragraphs>
  <Slides>40</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Apple Chancery</vt:lpstr>
      <vt:lpstr>Arial</vt:lpstr>
      <vt:lpstr>Arial,Sans-Serif</vt:lpstr>
      <vt:lpstr>Brush Script MT</vt:lpstr>
      <vt:lpstr>Calibri</vt:lpstr>
      <vt:lpstr>Cambria</vt:lpstr>
      <vt:lpstr>Engravers MT</vt:lpstr>
      <vt:lpstr>Gill Sans</vt:lpstr>
      <vt:lpstr>Gill Sans Light</vt:lpstr>
      <vt:lpstr>Gill Sans MT</vt:lpstr>
      <vt:lpstr>Helvetica</vt:lpstr>
      <vt:lpstr>Heuristica</vt:lpstr>
      <vt:lpstr>Lato</vt:lpstr>
      <vt:lpstr>Lato Semibold</vt:lpstr>
      <vt:lpstr>Segoe UI</vt:lpstr>
      <vt:lpstr>Wingdings</vt:lpstr>
      <vt:lpstr>Office Theme</vt:lpstr>
      <vt:lpstr>PowerPoint Presentation</vt:lpstr>
      <vt:lpstr>PowerPoint Presentation</vt:lpstr>
      <vt:lpstr>PowerPoint Presentation</vt:lpstr>
      <vt:lpstr>Overview of Sustainability Research</vt:lpstr>
      <vt:lpstr>Resonance’s Role</vt:lpstr>
      <vt:lpstr>One Year of Analysis</vt:lpstr>
      <vt:lpstr>Community Engagement</vt:lpstr>
      <vt:lpstr>External Stakeholders</vt:lpstr>
      <vt:lpstr>Long-Term Expansion Strategy</vt:lpstr>
      <vt:lpstr>OpenLMIS in Private Health</vt:lpstr>
      <vt:lpstr>OpenLMIS for Private Health</vt:lpstr>
      <vt:lpstr>The Problem</vt:lpstr>
      <vt:lpstr>Target Markets</vt:lpstr>
      <vt:lpstr>Target Customers</vt:lpstr>
      <vt:lpstr>Sample Customer Profile</vt:lpstr>
      <vt:lpstr>Prototype Interview Feedback</vt:lpstr>
      <vt:lpstr>PowerPoint Presentation</vt:lpstr>
      <vt:lpstr>OpenLMIS Paths Forward</vt:lpstr>
      <vt:lpstr>While we consider OpenLMIS for private health to be a strong contributor to sustainability, there are a couple of paths and decisions that need to be made to get there…</vt:lpstr>
      <vt:lpstr>Where We Are Today</vt:lpstr>
      <vt:lpstr>OpenLMIS Paths Forward</vt:lpstr>
      <vt:lpstr>Comparing Paths Forward</vt:lpstr>
      <vt:lpstr>Future State Partner Engagement Survey</vt:lpstr>
      <vt:lpstr>Community Sentiment on Options</vt:lpstr>
      <vt:lpstr>Total Concern vs. Excitement</vt:lpstr>
      <vt:lpstr>Level of Interest in Public Health Roles</vt:lpstr>
      <vt:lpstr>Interest in Active Private Health Roles</vt:lpstr>
      <vt:lpstr>Interest in Leadership &amp; Governance</vt:lpstr>
      <vt:lpstr>Moving Toward a Decision</vt:lpstr>
      <vt:lpstr>What Are the Next Steps:</vt:lpstr>
      <vt:lpstr>Reactions &amp; Discussion</vt:lpstr>
      <vt:lpstr>Thank You!</vt:lpstr>
      <vt:lpstr>Types of Funding</vt:lpstr>
      <vt:lpstr>Funding Overview</vt:lpstr>
      <vt:lpstr>PowerPoint Presentation</vt:lpstr>
      <vt:lpstr>IQVIA Costing Estimate</vt:lpstr>
      <vt:lpstr>Revenue Streams</vt:lpstr>
      <vt:lpstr>Community Decision Tree</vt:lpstr>
      <vt:lpstr>OpenLMIS.org Costing</vt:lpstr>
      <vt:lpstr>Types of Funding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 Couri</dc:creator>
  <cp:lastModifiedBy>Rebecca Alban</cp:lastModifiedBy>
  <cp:revision>8</cp:revision>
  <dcterms:created xsi:type="dcterms:W3CDTF">2019-11-18T04:12:53Z</dcterms:created>
  <dcterms:modified xsi:type="dcterms:W3CDTF">2019-11-25T12:16:06Z</dcterms:modified>
</cp:coreProperties>
</file>