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63" r:id="rId6"/>
    <p:sldId id="371" r:id="rId7"/>
    <p:sldId id="338" r:id="rId8"/>
    <p:sldId id="278" r:id="rId9"/>
    <p:sldId id="390" r:id="rId10"/>
    <p:sldId id="391" r:id="rId11"/>
    <p:sldId id="388" r:id="rId12"/>
    <p:sldId id="392" r:id="rId13"/>
    <p:sldId id="383" r:id="rId14"/>
    <p:sldId id="385" r:id="rId15"/>
    <p:sldId id="384" r:id="rId16"/>
    <p:sldId id="380" r:id="rId17"/>
  </p:sldIdLst>
  <p:sldSz cx="9144000" cy="6858000" type="screen4x3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y Tyler" initials="" lastIdx="5" clrIdx="0"/>
  <p:cmAuthor id="2" name="Lubaki Joa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C6463"/>
    <a:srgbClr val="CFCDC9"/>
    <a:srgbClr val="BA0C2F"/>
    <a:srgbClr val="FFFFFF"/>
    <a:srgbClr val="635C5B"/>
    <a:srgbClr val="651D32"/>
    <a:srgbClr val="E7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94353" autoAdjust="0"/>
  </p:normalViewPr>
  <p:slideViewPr>
    <p:cSldViewPr snapToObjects="1">
      <p:cViewPr varScale="1">
        <p:scale>
          <a:sx n="105" d="100"/>
          <a:sy n="105" d="100"/>
        </p:scale>
        <p:origin x="13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247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944C9-9720-4F31-ABE9-E6D9D5ED9B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876BFF-15A9-47CC-91BD-82D716489F95}">
      <dgm:prSet phldrT="[Text]" custT="1"/>
      <dgm:spPr/>
      <dgm:t>
        <a:bodyPr/>
        <a:lstStyle/>
        <a:p>
          <a:r>
            <a:rPr lang="en-US" altLang="en-US" sz="1600" noProof="0" dirty="0"/>
            <a:t>Improved stock visibility within the supply chain</a:t>
          </a:r>
          <a:endParaRPr lang="en-US" sz="1600" noProof="0" dirty="0"/>
        </a:p>
      </dgm:t>
    </dgm:pt>
    <dgm:pt modelId="{EF8E7E12-B5D4-4386-A82D-DDEF84262930}" type="parTrans" cxnId="{F55F1A23-191B-488D-BD9D-F194DC207E5B}">
      <dgm:prSet/>
      <dgm:spPr/>
      <dgm:t>
        <a:bodyPr/>
        <a:lstStyle/>
        <a:p>
          <a:endParaRPr lang="en-US" sz="1800"/>
        </a:p>
      </dgm:t>
    </dgm:pt>
    <dgm:pt modelId="{4DD6910A-698B-403D-BB2C-EFE3A272F746}" type="sibTrans" cxnId="{F55F1A23-191B-488D-BD9D-F194DC207E5B}">
      <dgm:prSet/>
      <dgm:spPr/>
      <dgm:t>
        <a:bodyPr/>
        <a:lstStyle/>
        <a:p>
          <a:endParaRPr lang="en-US" sz="1800"/>
        </a:p>
      </dgm:t>
    </dgm:pt>
    <dgm:pt modelId="{5551AD3D-BF46-49CF-BE38-9352ED86AA60}">
      <dgm:prSet custT="1"/>
      <dgm:spPr/>
      <dgm:t>
        <a:bodyPr/>
        <a:lstStyle/>
        <a:p>
          <a:r>
            <a:rPr lang="en-US" altLang="en-US" sz="1600" noProof="0" dirty="0"/>
            <a:t>Support informed creation of requisitions &amp; distribution plans</a:t>
          </a:r>
          <a:endParaRPr lang="en-US" sz="1600" noProof="0" dirty="0"/>
        </a:p>
      </dgm:t>
    </dgm:pt>
    <dgm:pt modelId="{D44E2D7D-69DC-48CF-9B60-E3B6387AE054}" type="parTrans" cxnId="{2C1F5F7B-1840-4407-BAF1-F8CD25767CA0}">
      <dgm:prSet/>
      <dgm:spPr/>
      <dgm:t>
        <a:bodyPr/>
        <a:lstStyle/>
        <a:p>
          <a:endParaRPr lang="en-US" sz="1800"/>
        </a:p>
      </dgm:t>
    </dgm:pt>
    <dgm:pt modelId="{84543393-15E0-47FE-851E-08F9FFD9BBB4}" type="sibTrans" cxnId="{2C1F5F7B-1840-4407-BAF1-F8CD25767CA0}">
      <dgm:prSet/>
      <dgm:spPr/>
      <dgm:t>
        <a:bodyPr/>
        <a:lstStyle/>
        <a:p>
          <a:endParaRPr lang="en-US" sz="1800"/>
        </a:p>
      </dgm:t>
    </dgm:pt>
    <dgm:pt modelId="{E7648E0B-78FC-414C-A802-F703275660FE}">
      <dgm:prSet custT="1"/>
      <dgm:spPr/>
      <dgm:t>
        <a:bodyPr/>
        <a:lstStyle/>
        <a:p>
          <a:r>
            <a:rPr lang="en-US" altLang="en-US" sz="1600" noProof="0" dirty="0"/>
            <a:t>Improve inventory management with categorization of expiry alerts</a:t>
          </a:r>
          <a:endParaRPr lang="en-US" sz="1600" noProof="0" dirty="0"/>
        </a:p>
      </dgm:t>
    </dgm:pt>
    <dgm:pt modelId="{0A3D811E-6305-4BD2-B271-30254E11DECF}" type="parTrans" cxnId="{43E59546-38A9-441B-8DFC-E86F6126D4C7}">
      <dgm:prSet/>
      <dgm:spPr/>
      <dgm:t>
        <a:bodyPr/>
        <a:lstStyle/>
        <a:p>
          <a:endParaRPr lang="en-US" sz="1800"/>
        </a:p>
      </dgm:t>
    </dgm:pt>
    <dgm:pt modelId="{0EA55BC1-8FE4-4958-ADD5-DFA054E33398}" type="sibTrans" cxnId="{43E59546-38A9-441B-8DFC-E86F6126D4C7}">
      <dgm:prSet/>
      <dgm:spPr/>
      <dgm:t>
        <a:bodyPr/>
        <a:lstStyle/>
        <a:p>
          <a:endParaRPr lang="en-US" sz="1800"/>
        </a:p>
      </dgm:t>
    </dgm:pt>
    <dgm:pt modelId="{B08C5248-03E5-4DB2-844D-F16D0C233D4E}">
      <dgm:prSet custT="1"/>
      <dgm:spPr/>
      <dgm:t>
        <a:bodyPr/>
        <a:lstStyle/>
        <a:p>
          <a:r>
            <a:rPr lang="en-US" altLang="en-US" sz="1600" noProof="0" dirty="0"/>
            <a:t>Electronically process reporting, report aggregation, and evidence-based decision making</a:t>
          </a:r>
          <a:endParaRPr lang="en-US" sz="1600" noProof="0" dirty="0"/>
        </a:p>
      </dgm:t>
    </dgm:pt>
    <dgm:pt modelId="{99606290-F5CA-4D06-9E07-3CCF7914DA49}" type="parTrans" cxnId="{35388043-89C9-4E61-AE18-2DF0B4DA0A48}">
      <dgm:prSet/>
      <dgm:spPr/>
      <dgm:t>
        <a:bodyPr/>
        <a:lstStyle/>
        <a:p>
          <a:endParaRPr lang="en-US" sz="1800"/>
        </a:p>
      </dgm:t>
    </dgm:pt>
    <dgm:pt modelId="{B8E6CD97-F775-4731-92BB-FB9A8B85FB01}" type="sibTrans" cxnId="{35388043-89C9-4E61-AE18-2DF0B4DA0A48}">
      <dgm:prSet/>
      <dgm:spPr/>
      <dgm:t>
        <a:bodyPr/>
        <a:lstStyle/>
        <a:p>
          <a:endParaRPr lang="en-US" sz="1800"/>
        </a:p>
      </dgm:t>
    </dgm:pt>
    <dgm:pt modelId="{DF002533-7C29-419A-A2E0-4718D1F9051A}">
      <dgm:prSet phldrT="[Text]" custT="1"/>
      <dgm:spPr/>
      <dgm:t>
        <a:bodyPr/>
        <a:lstStyle/>
        <a:p>
          <a:r>
            <a:rPr lang="en-US" altLang="en-US" sz="1600" noProof="0" dirty="0"/>
            <a:t>Automatic calculation validation of stock balances</a:t>
          </a:r>
          <a:endParaRPr lang="en-US" sz="1600" noProof="0" dirty="0"/>
        </a:p>
      </dgm:t>
    </dgm:pt>
    <dgm:pt modelId="{75A3F05B-F1E8-42A8-8A48-FD86F0820256}" type="parTrans" cxnId="{9C8E5271-5533-4590-911B-7C00A60A8A93}">
      <dgm:prSet/>
      <dgm:spPr/>
      <dgm:t>
        <a:bodyPr/>
        <a:lstStyle/>
        <a:p>
          <a:endParaRPr lang="en-US" sz="1800"/>
        </a:p>
      </dgm:t>
    </dgm:pt>
    <dgm:pt modelId="{802D1CB9-9E29-44F0-BBC6-C8DD026B09A5}" type="sibTrans" cxnId="{9C8E5271-5533-4590-911B-7C00A60A8A93}">
      <dgm:prSet/>
      <dgm:spPr/>
      <dgm:t>
        <a:bodyPr/>
        <a:lstStyle/>
        <a:p>
          <a:endParaRPr lang="en-US" sz="1800"/>
        </a:p>
      </dgm:t>
    </dgm:pt>
    <dgm:pt modelId="{73C7BE9B-345E-411B-9F77-43AD4E7367A9}" type="pres">
      <dgm:prSet presAssocID="{6DC944C9-9720-4F31-ABE9-E6D9D5ED9B8D}" presName="Name0" presStyleCnt="0">
        <dgm:presLayoutVars>
          <dgm:chMax val="7"/>
          <dgm:chPref val="7"/>
          <dgm:dir/>
        </dgm:presLayoutVars>
      </dgm:prSet>
      <dgm:spPr/>
    </dgm:pt>
    <dgm:pt modelId="{717F4C0E-837A-4D43-9215-3D9D184713A5}" type="pres">
      <dgm:prSet presAssocID="{6DC944C9-9720-4F31-ABE9-E6D9D5ED9B8D}" presName="Name1" presStyleCnt="0"/>
      <dgm:spPr/>
    </dgm:pt>
    <dgm:pt modelId="{01662323-7DBF-4A81-9C43-7C5C0FAEC358}" type="pres">
      <dgm:prSet presAssocID="{6DC944C9-9720-4F31-ABE9-E6D9D5ED9B8D}" presName="cycle" presStyleCnt="0"/>
      <dgm:spPr/>
    </dgm:pt>
    <dgm:pt modelId="{0572BB1A-5566-45DD-9C69-10413089C4F1}" type="pres">
      <dgm:prSet presAssocID="{6DC944C9-9720-4F31-ABE9-E6D9D5ED9B8D}" presName="srcNode" presStyleLbl="node1" presStyleIdx="0" presStyleCnt="5"/>
      <dgm:spPr/>
    </dgm:pt>
    <dgm:pt modelId="{FEEE3A78-EF5A-4946-BBCF-4929CFFC647E}" type="pres">
      <dgm:prSet presAssocID="{6DC944C9-9720-4F31-ABE9-E6D9D5ED9B8D}" presName="conn" presStyleLbl="parChTrans1D2" presStyleIdx="0" presStyleCnt="1"/>
      <dgm:spPr/>
    </dgm:pt>
    <dgm:pt modelId="{25D5D577-50D1-4A4A-BE45-3A3E518E393E}" type="pres">
      <dgm:prSet presAssocID="{6DC944C9-9720-4F31-ABE9-E6D9D5ED9B8D}" presName="extraNode" presStyleLbl="node1" presStyleIdx="0" presStyleCnt="5"/>
      <dgm:spPr/>
    </dgm:pt>
    <dgm:pt modelId="{1885A6F6-2425-48A9-9E67-27169EB59291}" type="pres">
      <dgm:prSet presAssocID="{6DC944C9-9720-4F31-ABE9-E6D9D5ED9B8D}" presName="dstNode" presStyleLbl="node1" presStyleIdx="0" presStyleCnt="5"/>
      <dgm:spPr/>
    </dgm:pt>
    <dgm:pt modelId="{35D934D6-1A9B-4887-8C9C-B58347F07E15}" type="pres">
      <dgm:prSet presAssocID="{86876BFF-15A9-47CC-91BD-82D716489F95}" presName="text_1" presStyleLbl="node1" presStyleIdx="0" presStyleCnt="5">
        <dgm:presLayoutVars>
          <dgm:bulletEnabled val="1"/>
        </dgm:presLayoutVars>
      </dgm:prSet>
      <dgm:spPr/>
    </dgm:pt>
    <dgm:pt modelId="{1BB79C6D-8D32-44E3-A3E7-34F89B47981A}" type="pres">
      <dgm:prSet presAssocID="{86876BFF-15A9-47CC-91BD-82D716489F95}" presName="accent_1" presStyleCnt="0"/>
      <dgm:spPr/>
    </dgm:pt>
    <dgm:pt modelId="{667CB147-AE33-4756-AA34-459EF3D2CCFA}" type="pres">
      <dgm:prSet presAssocID="{86876BFF-15A9-47CC-91BD-82D716489F95}" presName="accentRepeatNode" presStyleLbl="solidFgAcc1" presStyleIdx="0" presStyleCnt="5"/>
      <dgm:spPr/>
    </dgm:pt>
    <dgm:pt modelId="{E94E0A92-C2B5-43D1-BA89-7098D4D44433}" type="pres">
      <dgm:prSet presAssocID="{DF002533-7C29-419A-A2E0-4718D1F9051A}" presName="text_2" presStyleLbl="node1" presStyleIdx="1" presStyleCnt="5">
        <dgm:presLayoutVars>
          <dgm:bulletEnabled val="1"/>
        </dgm:presLayoutVars>
      </dgm:prSet>
      <dgm:spPr/>
    </dgm:pt>
    <dgm:pt modelId="{44F2F9AE-8B75-40EA-A333-6E38ACA1AA6F}" type="pres">
      <dgm:prSet presAssocID="{DF002533-7C29-419A-A2E0-4718D1F9051A}" presName="accent_2" presStyleCnt="0"/>
      <dgm:spPr/>
    </dgm:pt>
    <dgm:pt modelId="{A17BD816-BE9A-4BCB-95E7-681237DA3D8B}" type="pres">
      <dgm:prSet presAssocID="{DF002533-7C29-419A-A2E0-4718D1F9051A}" presName="accentRepeatNode" presStyleLbl="solidFgAcc1" presStyleIdx="1" presStyleCnt="5"/>
      <dgm:spPr/>
    </dgm:pt>
    <dgm:pt modelId="{4BF3519F-4A40-46D7-977B-DAA0F9F34DE8}" type="pres">
      <dgm:prSet presAssocID="{5551AD3D-BF46-49CF-BE38-9352ED86AA60}" presName="text_3" presStyleLbl="node1" presStyleIdx="2" presStyleCnt="5">
        <dgm:presLayoutVars>
          <dgm:bulletEnabled val="1"/>
        </dgm:presLayoutVars>
      </dgm:prSet>
      <dgm:spPr/>
    </dgm:pt>
    <dgm:pt modelId="{F17BF5D8-9F47-4919-B414-766DAE136664}" type="pres">
      <dgm:prSet presAssocID="{5551AD3D-BF46-49CF-BE38-9352ED86AA60}" presName="accent_3" presStyleCnt="0"/>
      <dgm:spPr/>
    </dgm:pt>
    <dgm:pt modelId="{840EEF1C-0D32-4A3B-9DF5-BA910560A223}" type="pres">
      <dgm:prSet presAssocID="{5551AD3D-BF46-49CF-BE38-9352ED86AA60}" presName="accentRepeatNode" presStyleLbl="solidFgAcc1" presStyleIdx="2" presStyleCnt="5"/>
      <dgm:spPr/>
    </dgm:pt>
    <dgm:pt modelId="{0C65F176-102D-451D-817F-B9C8DE59070F}" type="pres">
      <dgm:prSet presAssocID="{E7648E0B-78FC-414C-A802-F703275660FE}" presName="text_4" presStyleLbl="node1" presStyleIdx="3" presStyleCnt="5">
        <dgm:presLayoutVars>
          <dgm:bulletEnabled val="1"/>
        </dgm:presLayoutVars>
      </dgm:prSet>
      <dgm:spPr/>
    </dgm:pt>
    <dgm:pt modelId="{3F9EA99B-41E1-4AEE-8267-0C7503DBC5F5}" type="pres">
      <dgm:prSet presAssocID="{E7648E0B-78FC-414C-A802-F703275660FE}" presName="accent_4" presStyleCnt="0"/>
      <dgm:spPr/>
    </dgm:pt>
    <dgm:pt modelId="{C8F8B0EA-DD84-4F19-ABB4-E34782F8B1F9}" type="pres">
      <dgm:prSet presAssocID="{E7648E0B-78FC-414C-A802-F703275660FE}" presName="accentRepeatNode" presStyleLbl="solidFgAcc1" presStyleIdx="3" presStyleCnt="5"/>
      <dgm:spPr/>
    </dgm:pt>
    <dgm:pt modelId="{0A114CAB-239E-4F1D-9335-041A10ED2311}" type="pres">
      <dgm:prSet presAssocID="{B08C5248-03E5-4DB2-844D-F16D0C233D4E}" presName="text_5" presStyleLbl="node1" presStyleIdx="4" presStyleCnt="5">
        <dgm:presLayoutVars>
          <dgm:bulletEnabled val="1"/>
        </dgm:presLayoutVars>
      </dgm:prSet>
      <dgm:spPr/>
    </dgm:pt>
    <dgm:pt modelId="{A9E4758F-CFC0-4000-9D3A-845987802B8B}" type="pres">
      <dgm:prSet presAssocID="{B08C5248-03E5-4DB2-844D-F16D0C233D4E}" presName="accent_5" presStyleCnt="0"/>
      <dgm:spPr/>
    </dgm:pt>
    <dgm:pt modelId="{B478DFB6-DC77-4CEA-BCDF-C662BCF22224}" type="pres">
      <dgm:prSet presAssocID="{B08C5248-03E5-4DB2-844D-F16D0C233D4E}" presName="accentRepeatNode" presStyleLbl="solidFgAcc1" presStyleIdx="4" presStyleCnt="5"/>
      <dgm:spPr/>
    </dgm:pt>
  </dgm:ptLst>
  <dgm:cxnLst>
    <dgm:cxn modelId="{F55F1A23-191B-488D-BD9D-F194DC207E5B}" srcId="{6DC944C9-9720-4F31-ABE9-E6D9D5ED9B8D}" destId="{86876BFF-15A9-47CC-91BD-82D716489F95}" srcOrd="0" destOrd="0" parTransId="{EF8E7E12-B5D4-4386-A82D-DDEF84262930}" sibTransId="{4DD6910A-698B-403D-BB2C-EFE3A272F746}"/>
    <dgm:cxn modelId="{35388043-89C9-4E61-AE18-2DF0B4DA0A48}" srcId="{6DC944C9-9720-4F31-ABE9-E6D9D5ED9B8D}" destId="{B08C5248-03E5-4DB2-844D-F16D0C233D4E}" srcOrd="4" destOrd="0" parTransId="{99606290-F5CA-4D06-9E07-3CCF7914DA49}" sibTransId="{B8E6CD97-F775-4731-92BB-FB9A8B85FB01}"/>
    <dgm:cxn modelId="{43E59546-38A9-441B-8DFC-E86F6126D4C7}" srcId="{6DC944C9-9720-4F31-ABE9-E6D9D5ED9B8D}" destId="{E7648E0B-78FC-414C-A802-F703275660FE}" srcOrd="3" destOrd="0" parTransId="{0A3D811E-6305-4BD2-B271-30254E11DECF}" sibTransId="{0EA55BC1-8FE4-4958-ADD5-DFA054E33398}"/>
    <dgm:cxn modelId="{9C8E5271-5533-4590-911B-7C00A60A8A93}" srcId="{6DC944C9-9720-4F31-ABE9-E6D9D5ED9B8D}" destId="{DF002533-7C29-419A-A2E0-4718D1F9051A}" srcOrd="1" destOrd="0" parTransId="{75A3F05B-F1E8-42A8-8A48-FD86F0820256}" sibTransId="{802D1CB9-9E29-44F0-BBC6-C8DD026B09A5}"/>
    <dgm:cxn modelId="{98945977-6390-4936-9B9D-9524370DBB71}" type="presOf" srcId="{DF002533-7C29-419A-A2E0-4718D1F9051A}" destId="{E94E0A92-C2B5-43D1-BA89-7098D4D44433}" srcOrd="0" destOrd="0" presId="urn:microsoft.com/office/officeart/2008/layout/VerticalCurvedList"/>
    <dgm:cxn modelId="{2C1F5F7B-1840-4407-BAF1-F8CD25767CA0}" srcId="{6DC944C9-9720-4F31-ABE9-E6D9D5ED9B8D}" destId="{5551AD3D-BF46-49CF-BE38-9352ED86AA60}" srcOrd="2" destOrd="0" parTransId="{D44E2D7D-69DC-48CF-9B60-E3B6387AE054}" sibTransId="{84543393-15E0-47FE-851E-08F9FFD9BBB4}"/>
    <dgm:cxn modelId="{BA109FA5-7A6B-4147-8576-89963A44016C}" type="presOf" srcId="{4DD6910A-698B-403D-BB2C-EFE3A272F746}" destId="{FEEE3A78-EF5A-4946-BBCF-4929CFFC647E}" srcOrd="0" destOrd="0" presId="urn:microsoft.com/office/officeart/2008/layout/VerticalCurvedList"/>
    <dgm:cxn modelId="{D75FB2AA-FC3E-4BAE-B600-7A6B7B834C79}" type="presOf" srcId="{6DC944C9-9720-4F31-ABE9-E6D9D5ED9B8D}" destId="{73C7BE9B-345E-411B-9F77-43AD4E7367A9}" srcOrd="0" destOrd="0" presId="urn:microsoft.com/office/officeart/2008/layout/VerticalCurvedList"/>
    <dgm:cxn modelId="{FA9FCBAB-2650-4875-9E64-64BD132BF059}" type="presOf" srcId="{B08C5248-03E5-4DB2-844D-F16D0C233D4E}" destId="{0A114CAB-239E-4F1D-9335-041A10ED2311}" srcOrd="0" destOrd="0" presId="urn:microsoft.com/office/officeart/2008/layout/VerticalCurvedList"/>
    <dgm:cxn modelId="{655C67AD-1405-48FF-8252-1F82663485B0}" type="presOf" srcId="{86876BFF-15A9-47CC-91BD-82D716489F95}" destId="{35D934D6-1A9B-4887-8C9C-B58347F07E15}" srcOrd="0" destOrd="0" presId="urn:microsoft.com/office/officeart/2008/layout/VerticalCurvedList"/>
    <dgm:cxn modelId="{541517B7-4460-4D36-B9A4-0B2C0E815FC0}" type="presOf" srcId="{5551AD3D-BF46-49CF-BE38-9352ED86AA60}" destId="{4BF3519F-4A40-46D7-977B-DAA0F9F34DE8}" srcOrd="0" destOrd="0" presId="urn:microsoft.com/office/officeart/2008/layout/VerticalCurvedList"/>
    <dgm:cxn modelId="{C228C8F8-85D3-44D9-AB6D-FE0ADEC9DDC8}" type="presOf" srcId="{E7648E0B-78FC-414C-A802-F703275660FE}" destId="{0C65F176-102D-451D-817F-B9C8DE59070F}" srcOrd="0" destOrd="0" presId="urn:microsoft.com/office/officeart/2008/layout/VerticalCurvedList"/>
    <dgm:cxn modelId="{4EB0BFFC-AB74-479E-94C0-FCE9E1B844D8}" type="presParOf" srcId="{73C7BE9B-345E-411B-9F77-43AD4E7367A9}" destId="{717F4C0E-837A-4D43-9215-3D9D184713A5}" srcOrd="0" destOrd="0" presId="urn:microsoft.com/office/officeart/2008/layout/VerticalCurvedList"/>
    <dgm:cxn modelId="{9E09A32A-8F20-4D35-8A1F-33FFC08FAA0C}" type="presParOf" srcId="{717F4C0E-837A-4D43-9215-3D9D184713A5}" destId="{01662323-7DBF-4A81-9C43-7C5C0FAEC358}" srcOrd="0" destOrd="0" presId="urn:microsoft.com/office/officeart/2008/layout/VerticalCurvedList"/>
    <dgm:cxn modelId="{47B30032-F52E-4836-8441-157E299250FE}" type="presParOf" srcId="{01662323-7DBF-4A81-9C43-7C5C0FAEC358}" destId="{0572BB1A-5566-45DD-9C69-10413089C4F1}" srcOrd="0" destOrd="0" presId="urn:microsoft.com/office/officeart/2008/layout/VerticalCurvedList"/>
    <dgm:cxn modelId="{1D422400-2950-4799-9706-55CCAA722B81}" type="presParOf" srcId="{01662323-7DBF-4A81-9C43-7C5C0FAEC358}" destId="{FEEE3A78-EF5A-4946-BBCF-4929CFFC647E}" srcOrd="1" destOrd="0" presId="urn:microsoft.com/office/officeart/2008/layout/VerticalCurvedList"/>
    <dgm:cxn modelId="{C5D28089-AAAC-4AE4-9171-151B96D3348B}" type="presParOf" srcId="{01662323-7DBF-4A81-9C43-7C5C0FAEC358}" destId="{25D5D577-50D1-4A4A-BE45-3A3E518E393E}" srcOrd="2" destOrd="0" presId="urn:microsoft.com/office/officeart/2008/layout/VerticalCurvedList"/>
    <dgm:cxn modelId="{50236B1C-E788-4848-B72C-73E06A812C55}" type="presParOf" srcId="{01662323-7DBF-4A81-9C43-7C5C0FAEC358}" destId="{1885A6F6-2425-48A9-9E67-27169EB59291}" srcOrd="3" destOrd="0" presId="urn:microsoft.com/office/officeart/2008/layout/VerticalCurvedList"/>
    <dgm:cxn modelId="{2E01BEF6-5B0D-4457-86A7-AE9A0CE644A4}" type="presParOf" srcId="{717F4C0E-837A-4D43-9215-3D9D184713A5}" destId="{35D934D6-1A9B-4887-8C9C-B58347F07E15}" srcOrd="1" destOrd="0" presId="urn:microsoft.com/office/officeart/2008/layout/VerticalCurvedList"/>
    <dgm:cxn modelId="{6F7FEAC6-DC1F-4C6D-A937-48C9127D68C8}" type="presParOf" srcId="{717F4C0E-837A-4D43-9215-3D9D184713A5}" destId="{1BB79C6D-8D32-44E3-A3E7-34F89B47981A}" srcOrd="2" destOrd="0" presId="urn:microsoft.com/office/officeart/2008/layout/VerticalCurvedList"/>
    <dgm:cxn modelId="{9F572961-56FC-4276-BA80-8DBB1DD235B6}" type="presParOf" srcId="{1BB79C6D-8D32-44E3-A3E7-34F89B47981A}" destId="{667CB147-AE33-4756-AA34-459EF3D2CCFA}" srcOrd="0" destOrd="0" presId="urn:microsoft.com/office/officeart/2008/layout/VerticalCurvedList"/>
    <dgm:cxn modelId="{27A83432-8E08-4EE5-998D-9281E5A81803}" type="presParOf" srcId="{717F4C0E-837A-4D43-9215-3D9D184713A5}" destId="{E94E0A92-C2B5-43D1-BA89-7098D4D44433}" srcOrd="3" destOrd="0" presId="urn:microsoft.com/office/officeart/2008/layout/VerticalCurvedList"/>
    <dgm:cxn modelId="{1D7CE3E4-638F-4C63-B1C8-4CE8A64228E8}" type="presParOf" srcId="{717F4C0E-837A-4D43-9215-3D9D184713A5}" destId="{44F2F9AE-8B75-40EA-A333-6E38ACA1AA6F}" srcOrd="4" destOrd="0" presId="urn:microsoft.com/office/officeart/2008/layout/VerticalCurvedList"/>
    <dgm:cxn modelId="{8BE1B6D3-3169-488C-B378-8AFC76035581}" type="presParOf" srcId="{44F2F9AE-8B75-40EA-A333-6E38ACA1AA6F}" destId="{A17BD816-BE9A-4BCB-95E7-681237DA3D8B}" srcOrd="0" destOrd="0" presId="urn:microsoft.com/office/officeart/2008/layout/VerticalCurvedList"/>
    <dgm:cxn modelId="{DBB64B49-9826-40EA-819F-1692D90D5960}" type="presParOf" srcId="{717F4C0E-837A-4D43-9215-3D9D184713A5}" destId="{4BF3519F-4A40-46D7-977B-DAA0F9F34DE8}" srcOrd="5" destOrd="0" presId="urn:microsoft.com/office/officeart/2008/layout/VerticalCurvedList"/>
    <dgm:cxn modelId="{398438A0-40EE-46CD-A8DE-C5A50C7B439C}" type="presParOf" srcId="{717F4C0E-837A-4D43-9215-3D9D184713A5}" destId="{F17BF5D8-9F47-4919-B414-766DAE136664}" srcOrd="6" destOrd="0" presId="urn:microsoft.com/office/officeart/2008/layout/VerticalCurvedList"/>
    <dgm:cxn modelId="{781B3251-842C-448D-92FE-C5E660D8B412}" type="presParOf" srcId="{F17BF5D8-9F47-4919-B414-766DAE136664}" destId="{840EEF1C-0D32-4A3B-9DF5-BA910560A223}" srcOrd="0" destOrd="0" presId="urn:microsoft.com/office/officeart/2008/layout/VerticalCurvedList"/>
    <dgm:cxn modelId="{60573905-A5F4-41D6-AC66-7F8DBCDFAD48}" type="presParOf" srcId="{717F4C0E-837A-4D43-9215-3D9D184713A5}" destId="{0C65F176-102D-451D-817F-B9C8DE59070F}" srcOrd="7" destOrd="0" presId="urn:microsoft.com/office/officeart/2008/layout/VerticalCurvedList"/>
    <dgm:cxn modelId="{71F134FA-D008-49F3-8A01-E83C4B1865B3}" type="presParOf" srcId="{717F4C0E-837A-4D43-9215-3D9D184713A5}" destId="{3F9EA99B-41E1-4AEE-8267-0C7503DBC5F5}" srcOrd="8" destOrd="0" presId="urn:microsoft.com/office/officeart/2008/layout/VerticalCurvedList"/>
    <dgm:cxn modelId="{3C63423B-7C38-4708-8491-8ACCC16F02E7}" type="presParOf" srcId="{3F9EA99B-41E1-4AEE-8267-0C7503DBC5F5}" destId="{C8F8B0EA-DD84-4F19-ABB4-E34782F8B1F9}" srcOrd="0" destOrd="0" presId="urn:microsoft.com/office/officeart/2008/layout/VerticalCurvedList"/>
    <dgm:cxn modelId="{999D06B8-B121-4C9F-B291-38CA3CF1A159}" type="presParOf" srcId="{717F4C0E-837A-4D43-9215-3D9D184713A5}" destId="{0A114CAB-239E-4F1D-9335-041A10ED2311}" srcOrd="9" destOrd="0" presId="urn:microsoft.com/office/officeart/2008/layout/VerticalCurvedList"/>
    <dgm:cxn modelId="{96FA6156-C643-4C77-8FDA-E483EA05F40D}" type="presParOf" srcId="{717F4C0E-837A-4D43-9215-3D9D184713A5}" destId="{A9E4758F-CFC0-4000-9D3A-845987802B8B}" srcOrd="10" destOrd="0" presId="urn:microsoft.com/office/officeart/2008/layout/VerticalCurvedList"/>
    <dgm:cxn modelId="{021E93B2-94BE-4768-AC51-AD14A4C22B0D}" type="presParOf" srcId="{A9E4758F-CFC0-4000-9D3A-845987802B8B}" destId="{B478DFB6-DC77-4CEA-BCDF-C662BCF222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5AC39-9EE6-4589-B80E-BF64568193F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28B54CF-F7B2-4F98-9682-E8052C7CAA64}">
      <dgm:prSet custT="1"/>
      <dgm:spPr>
        <a:xfrm>
          <a:off x="1643634" y="3291106"/>
          <a:ext cx="2258234" cy="1061352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Mar –June 2019</a:t>
          </a:r>
          <a:br>
            <a:rPr lang="pt-B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B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Pilot Go-Live 7 Sites; supervisory site visits; finalize production testing</a:t>
          </a:r>
        </a:p>
      </dgm:t>
    </dgm:pt>
    <dgm:pt modelId="{4BD01699-3679-4F63-9A4A-D4C7F2587F56}" type="parTrans" cxnId="{8B2FC0DD-EFD7-4FC0-AA38-B12ECBA89EDA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B597D45E-FBAC-4E2B-949D-837376C4B8DB}" type="sibTrans" cxnId="{8B2FC0DD-EFD7-4FC0-AA38-B12ECBA89EDA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7BB5786A-7988-4BA2-879C-DB695F22E580}">
      <dgm:prSet custT="1"/>
      <dgm:spPr>
        <a:xfrm>
          <a:off x="6910477" y="1354888"/>
          <a:ext cx="2127599" cy="298784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June – mid Aug 2019</a:t>
          </a:r>
          <a:br>
            <a:rPr lang="pt-B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B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</a:t>
          </a:r>
          <a:r>
            <a:rPr lang="pt-B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perational support ramp-up; pre-site communication, PEPFAR site installs</a:t>
          </a:r>
        </a:p>
      </dgm:t>
    </dgm:pt>
    <dgm:pt modelId="{2DA8785B-CF21-44FD-8768-5EEBEAAD9E63}" type="parTrans" cxnId="{69F4E3BF-9BCE-441A-8952-A22596538F19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5C45E9DB-6803-459A-B35A-7CBE8AEDCF5B}" type="sibTrans" cxnId="{69F4E3BF-9BCE-441A-8952-A22596538F19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2579FF64-3F69-403D-8C83-39F01D1B0D6F}">
      <dgm:prSet custT="1"/>
      <dgm:spPr>
        <a:xfrm>
          <a:off x="8918256" y="1128656"/>
          <a:ext cx="2658739" cy="328216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Sept 2019</a:t>
          </a:r>
          <a:br>
            <a:rPr lang="pt-B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BR" sz="16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User Acceptance Testing (UAT) and bugfix, Train the Trainers, Train National Hospitals, Train administators.</a:t>
          </a:r>
        </a:p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Preparation and travel planning for implementation incl. refresh of 7 sites to PROD and CECOMA.</a:t>
          </a:r>
          <a:endParaRPr lang="pt-BR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D08BFFA0-AD69-452D-A47C-2D674B9A9647}" type="parTrans" cxnId="{5DCF7C47-D7E9-469C-A01E-B9105702B139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CE484153-0F38-4122-A716-F0E22D7B0138}" type="sibTrans" cxnId="{5DCF7C47-D7E9-469C-A01E-B9105702B139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BD72B7A5-5C1B-4778-A270-222DA1BE0118}">
      <dgm:prSet custT="1"/>
      <dgm:spPr>
        <a:xfrm>
          <a:off x="8918256" y="1128656"/>
          <a:ext cx="2658739" cy="328216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pt-BR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Oct-Dec 2019</a:t>
          </a:r>
          <a:br>
            <a:rPr lang="pt-BR" sz="19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Remaining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28 sites </a:t>
          </a: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Go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-Live, </a:t>
          </a: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supervisory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visits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and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continued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operational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support</a:t>
          </a:r>
          <a:r>
            <a:rPr lang="pt-PT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.</a:t>
          </a:r>
        </a:p>
        <a:p>
          <a:pPr>
            <a:buNone/>
          </a:pPr>
          <a:r>
            <a:rPr lang="pt-BR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Post-implementation reviews for each implementation and supervision cycle.</a:t>
          </a:r>
        </a:p>
      </dgm:t>
    </dgm:pt>
    <dgm:pt modelId="{7BE3BF90-3512-4134-AE60-363113B73DC0}" type="parTrans" cxnId="{8B43B87D-7DCB-445A-B8B3-EC8671479F25}">
      <dgm:prSet/>
      <dgm:spPr/>
      <dgm:t>
        <a:bodyPr/>
        <a:lstStyle/>
        <a:p>
          <a:endParaRPr lang="pt-PT">
            <a:latin typeface="+mj-lt"/>
          </a:endParaRPr>
        </a:p>
      </dgm:t>
    </dgm:pt>
    <dgm:pt modelId="{CCA78E73-AB1B-4454-B007-156B91064098}" type="sibTrans" cxnId="{8B43B87D-7DCB-445A-B8B3-EC8671479F25}">
      <dgm:prSet/>
      <dgm:spPr/>
      <dgm:t>
        <a:bodyPr/>
        <a:lstStyle/>
        <a:p>
          <a:endParaRPr lang="pt-PT">
            <a:latin typeface="+mj-lt"/>
          </a:endParaRPr>
        </a:p>
      </dgm:t>
    </dgm:pt>
    <dgm:pt modelId="{9F4FE760-B526-4C37-B0F7-45C834F1580A}" type="pres">
      <dgm:prSet presAssocID="{9DE5AC39-9EE6-4589-B80E-BF64568193F7}" presName="arrowDiagram" presStyleCnt="0">
        <dgm:presLayoutVars>
          <dgm:chMax val="5"/>
          <dgm:dir/>
          <dgm:resizeHandles val="exact"/>
        </dgm:presLayoutVars>
      </dgm:prSet>
      <dgm:spPr/>
    </dgm:pt>
    <dgm:pt modelId="{09FB3133-2026-4162-BFFD-E5EE12790B80}" type="pres">
      <dgm:prSet presAssocID="{9DE5AC39-9EE6-4589-B80E-BF64568193F7}" presName="arrow" presStyleLbl="bgShp" presStyleIdx="0" presStyleCnt="1" custScaleX="151043" custLinFactNeighborX="-2022" custLinFactNeighborY="1569"/>
      <dgm:spPr>
        <a:xfrm>
          <a:off x="399931" y="0"/>
          <a:ext cx="10777133" cy="4459464"/>
        </a:xfrm>
        <a:prstGeom prst="swooshArrow">
          <a:avLst>
            <a:gd name="adj1" fmla="val 25000"/>
            <a:gd name="adj2" fmla="val 2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2D8FFCF-9282-41F9-ACAF-33F233CAA9FD}" type="pres">
      <dgm:prSet presAssocID="{9DE5AC39-9EE6-4589-B80E-BF64568193F7}" presName="arrowDiagram4" presStyleCnt="0"/>
      <dgm:spPr/>
    </dgm:pt>
    <dgm:pt modelId="{0052C99A-64CB-4034-B464-58AE038360C8}" type="pres">
      <dgm:prSet presAssocID="{B28B54CF-F7B2-4F98-9682-E8052C7CAA64}" presName="bullet4a" presStyleLbl="node1" presStyleIdx="0" presStyleCnt="4" custLinFactX="-500000" custLinFactNeighborX="-521739" custLinFactNeighborY="10755"/>
      <dgm:spPr/>
    </dgm:pt>
    <dgm:pt modelId="{131AA8D4-20C6-4800-B0CB-FED7AD1B624B}" type="pres">
      <dgm:prSet presAssocID="{B28B54CF-F7B2-4F98-9682-E8052C7CAA64}" presName="textBox4a" presStyleLbl="revTx" presStyleIdx="0" presStyleCnt="4" custScaleX="164402" custLinFactX="-2513" custLinFactNeighborX="-100000" custLinFactNeighborY="1663">
        <dgm:presLayoutVars>
          <dgm:bulletEnabled val="1"/>
        </dgm:presLayoutVars>
      </dgm:prSet>
      <dgm:spPr/>
    </dgm:pt>
    <dgm:pt modelId="{CAA4E518-A918-4695-903A-12A43BBD6613}" type="pres">
      <dgm:prSet presAssocID="{7BB5786A-7988-4BA2-879C-DB695F22E580}" presName="bullet4b" presStyleLbl="node1" presStyleIdx="1" presStyleCnt="4" custLinFactX="-100000" custLinFactNeighborX="-166861" custLinFactNeighborY="29604"/>
      <dgm:spPr/>
    </dgm:pt>
    <dgm:pt modelId="{D735555D-C152-4BBD-BFE6-239B73000074}" type="pres">
      <dgm:prSet presAssocID="{7BB5786A-7988-4BA2-879C-DB695F22E580}" presName="textBox4b" presStyleLbl="revTx" presStyleIdx="1" presStyleCnt="4" custScaleX="132057" custLinFactNeighborX="-25329" custLinFactNeighborY="0">
        <dgm:presLayoutVars>
          <dgm:bulletEnabled val="1"/>
        </dgm:presLayoutVars>
      </dgm:prSet>
      <dgm:spPr/>
    </dgm:pt>
    <dgm:pt modelId="{AF96138E-F9F8-4AAB-BC63-A858222055CE}" type="pres">
      <dgm:prSet presAssocID="{2579FF64-3F69-403D-8C83-39F01D1B0D6F}" presName="bullet4c" presStyleLbl="node1" presStyleIdx="2" presStyleCnt="4" custLinFactNeighborX="9434" custLinFactNeighborY="12341"/>
      <dgm:spPr/>
    </dgm:pt>
    <dgm:pt modelId="{6B5143E2-A70F-4B8D-90C1-1AD70275FDFD}" type="pres">
      <dgm:prSet presAssocID="{2579FF64-3F69-403D-8C83-39F01D1B0D6F}" presName="textBox4c" presStyleLbl="revTx" presStyleIdx="2" presStyleCnt="4" custScaleX="153397" custLinFactNeighborX="46250" custLinFactNeighborY="0">
        <dgm:presLayoutVars>
          <dgm:bulletEnabled val="1"/>
        </dgm:presLayoutVars>
      </dgm:prSet>
      <dgm:spPr/>
    </dgm:pt>
    <dgm:pt modelId="{34A20BC4-F133-4AC7-A7E5-591CD25AF475}" type="pres">
      <dgm:prSet presAssocID="{BD72B7A5-5C1B-4778-A270-222DA1BE0118}" presName="bullet4d" presStyleLbl="node1" presStyleIdx="3" presStyleCnt="4" custLinFactX="84494" custLinFactNeighborX="100000" custLinFactNeighborY="4022"/>
      <dgm:spPr/>
    </dgm:pt>
    <dgm:pt modelId="{F00EA101-B78F-4094-9C97-B56001E11F66}" type="pres">
      <dgm:prSet presAssocID="{BD72B7A5-5C1B-4778-A270-222DA1BE0118}" presName="textBox4d" presStyleLbl="revTx" presStyleIdx="3" presStyleCnt="4" custScaleX="128939" custLinFactNeighborX="88096" custLinFactNeighborY="0">
        <dgm:presLayoutVars>
          <dgm:bulletEnabled val="1"/>
        </dgm:presLayoutVars>
      </dgm:prSet>
      <dgm:spPr/>
    </dgm:pt>
  </dgm:ptLst>
  <dgm:cxnLst>
    <dgm:cxn modelId="{A97E9F12-BC15-410E-AE5C-A3F02FD95C49}" type="presOf" srcId="{BD72B7A5-5C1B-4778-A270-222DA1BE0118}" destId="{F00EA101-B78F-4094-9C97-B56001E11F66}" srcOrd="0" destOrd="0" presId="urn:microsoft.com/office/officeart/2005/8/layout/arrow2"/>
    <dgm:cxn modelId="{10A6CA2E-F882-4411-9B8B-2B1C8DCFC26F}" type="presOf" srcId="{7BB5786A-7988-4BA2-879C-DB695F22E580}" destId="{D735555D-C152-4BBD-BFE6-239B73000074}" srcOrd="0" destOrd="0" presId="urn:microsoft.com/office/officeart/2005/8/layout/arrow2"/>
    <dgm:cxn modelId="{3AB7825D-A7D2-451E-A5DC-936AF37C9F56}" type="presOf" srcId="{2579FF64-3F69-403D-8C83-39F01D1B0D6F}" destId="{6B5143E2-A70F-4B8D-90C1-1AD70275FDFD}" srcOrd="0" destOrd="0" presId="urn:microsoft.com/office/officeart/2005/8/layout/arrow2"/>
    <dgm:cxn modelId="{5DCF7C47-D7E9-469C-A01E-B9105702B139}" srcId="{9DE5AC39-9EE6-4589-B80E-BF64568193F7}" destId="{2579FF64-3F69-403D-8C83-39F01D1B0D6F}" srcOrd="2" destOrd="0" parTransId="{D08BFFA0-AD69-452D-A47C-2D674B9A9647}" sibTransId="{CE484153-0F38-4122-A716-F0E22D7B0138}"/>
    <dgm:cxn modelId="{8B43B87D-7DCB-445A-B8B3-EC8671479F25}" srcId="{9DE5AC39-9EE6-4589-B80E-BF64568193F7}" destId="{BD72B7A5-5C1B-4778-A270-222DA1BE0118}" srcOrd="3" destOrd="0" parTransId="{7BE3BF90-3512-4134-AE60-363113B73DC0}" sibTransId="{CCA78E73-AB1B-4454-B007-156B91064098}"/>
    <dgm:cxn modelId="{67AB49AE-A5FF-47D9-A3D5-439CAD89902F}" type="presOf" srcId="{B28B54CF-F7B2-4F98-9682-E8052C7CAA64}" destId="{131AA8D4-20C6-4800-B0CB-FED7AD1B624B}" srcOrd="0" destOrd="0" presId="urn:microsoft.com/office/officeart/2005/8/layout/arrow2"/>
    <dgm:cxn modelId="{69F4E3BF-9BCE-441A-8952-A22596538F19}" srcId="{9DE5AC39-9EE6-4589-B80E-BF64568193F7}" destId="{7BB5786A-7988-4BA2-879C-DB695F22E580}" srcOrd="1" destOrd="0" parTransId="{2DA8785B-CF21-44FD-8768-5EEBEAAD9E63}" sibTransId="{5C45E9DB-6803-459A-B35A-7CBE8AEDCF5B}"/>
    <dgm:cxn modelId="{F279BFD2-14D3-45EF-BA77-9C893C581933}" type="presOf" srcId="{9DE5AC39-9EE6-4589-B80E-BF64568193F7}" destId="{9F4FE760-B526-4C37-B0F7-45C834F1580A}" srcOrd="0" destOrd="0" presId="urn:microsoft.com/office/officeart/2005/8/layout/arrow2"/>
    <dgm:cxn modelId="{8B2FC0DD-EFD7-4FC0-AA38-B12ECBA89EDA}" srcId="{9DE5AC39-9EE6-4589-B80E-BF64568193F7}" destId="{B28B54CF-F7B2-4F98-9682-E8052C7CAA64}" srcOrd="0" destOrd="0" parTransId="{4BD01699-3679-4F63-9A4A-D4C7F2587F56}" sibTransId="{B597D45E-FBAC-4E2B-949D-837376C4B8DB}"/>
    <dgm:cxn modelId="{D5383969-9A0B-45BE-99D8-2B9CB29E4D94}" type="presParOf" srcId="{9F4FE760-B526-4C37-B0F7-45C834F1580A}" destId="{09FB3133-2026-4162-BFFD-E5EE12790B80}" srcOrd="0" destOrd="0" presId="urn:microsoft.com/office/officeart/2005/8/layout/arrow2"/>
    <dgm:cxn modelId="{86543327-CC34-497B-A9D3-90DE373F7256}" type="presParOf" srcId="{9F4FE760-B526-4C37-B0F7-45C834F1580A}" destId="{E2D8FFCF-9282-41F9-ACAF-33F233CAA9FD}" srcOrd="1" destOrd="0" presId="urn:microsoft.com/office/officeart/2005/8/layout/arrow2"/>
    <dgm:cxn modelId="{55A36338-04F5-4910-BB4F-E4498A2273A8}" type="presParOf" srcId="{E2D8FFCF-9282-41F9-ACAF-33F233CAA9FD}" destId="{0052C99A-64CB-4034-B464-58AE038360C8}" srcOrd="0" destOrd="0" presId="urn:microsoft.com/office/officeart/2005/8/layout/arrow2"/>
    <dgm:cxn modelId="{F65C1F05-F34A-47CB-8F51-E769510A8280}" type="presParOf" srcId="{E2D8FFCF-9282-41F9-ACAF-33F233CAA9FD}" destId="{131AA8D4-20C6-4800-B0CB-FED7AD1B624B}" srcOrd="1" destOrd="0" presId="urn:microsoft.com/office/officeart/2005/8/layout/arrow2"/>
    <dgm:cxn modelId="{D6CF48FE-D593-413D-88F7-72CDAAC977DC}" type="presParOf" srcId="{E2D8FFCF-9282-41F9-ACAF-33F233CAA9FD}" destId="{CAA4E518-A918-4695-903A-12A43BBD6613}" srcOrd="2" destOrd="0" presId="urn:microsoft.com/office/officeart/2005/8/layout/arrow2"/>
    <dgm:cxn modelId="{FE2B6472-B92A-4684-90EC-5F6A40029F0F}" type="presParOf" srcId="{E2D8FFCF-9282-41F9-ACAF-33F233CAA9FD}" destId="{D735555D-C152-4BBD-BFE6-239B73000074}" srcOrd="3" destOrd="0" presId="urn:microsoft.com/office/officeart/2005/8/layout/arrow2"/>
    <dgm:cxn modelId="{2F39AD3E-7881-49EF-97F5-295C96000BD2}" type="presParOf" srcId="{E2D8FFCF-9282-41F9-ACAF-33F233CAA9FD}" destId="{AF96138E-F9F8-4AAB-BC63-A858222055CE}" srcOrd="4" destOrd="0" presId="urn:microsoft.com/office/officeart/2005/8/layout/arrow2"/>
    <dgm:cxn modelId="{D2ECE997-4E20-447E-B5B3-48CB96FA180A}" type="presParOf" srcId="{E2D8FFCF-9282-41F9-ACAF-33F233CAA9FD}" destId="{6B5143E2-A70F-4B8D-90C1-1AD70275FDFD}" srcOrd="5" destOrd="0" presId="urn:microsoft.com/office/officeart/2005/8/layout/arrow2"/>
    <dgm:cxn modelId="{059FDD91-0819-491E-9A66-86DC3C6BB0FA}" type="presParOf" srcId="{E2D8FFCF-9282-41F9-ACAF-33F233CAA9FD}" destId="{34A20BC4-F133-4AC7-A7E5-591CD25AF475}" srcOrd="6" destOrd="0" presId="urn:microsoft.com/office/officeart/2005/8/layout/arrow2"/>
    <dgm:cxn modelId="{A01C2785-19A5-483E-ADB8-BDBE5060C9F5}" type="presParOf" srcId="{E2D8FFCF-9282-41F9-ACAF-33F233CAA9FD}" destId="{F00EA101-B78F-4094-9C97-B56001E11F6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E3A78-EF5A-4946-BBCF-4929CFFC647E}">
      <dsp:nvSpPr>
        <dsp:cNvPr id="0" name=""/>
        <dsp:cNvSpPr/>
      </dsp:nvSpPr>
      <dsp:spPr>
        <a:xfrm>
          <a:off x="-2944157" y="-453537"/>
          <a:ext cx="3512523" cy="3512523"/>
        </a:xfrm>
        <a:prstGeom prst="blockArc">
          <a:avLst>
            <a:gd name="adj1" fmla="val 18900000"/>
            <a:gd name="adj2" fmla="val 2700000"/>
            <a:gd name="adj3" fmla="val 6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934D6-1A9B-4887-8C9C-B58347F07E15}">
      <dsp:nvSpPr>
        <dsp:cNvPr id="0" name=""/>
        <dsp:cNvSpPr/>
      </dsp:nvSpPr>
      <dsp:spPr>
        <a:xfrm>
          <a:off x="249759" y="162788"/>
          <a:ext cx="8023890" cy="32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noProof="0" dirty="0"/>
            <a:t>Improved stock visibility within the supply chain</a:t>
          </a:r>
          <a:endParaRPr lang="en-US" sz="1600" kern="1200" noProof="0" dirty="0"/>
        </a:p>
      </dsp:txBody>
      <dsp:txXfrm>
        <a:off x="249759" y="162788"/>
        <a:ext cx="8023890" cy="325785"/>
      </dsp:txXfrm>
    </dsp:sp>
    <dsp:sp modelId="{667CB147-AE33-4756-AA34-459EF3D2CCFA}">
      <dsp:nvSpPr>
        <dsp:cNvPr id="0" name=""/>
        <dsp:cNvSpPr/>
      </dsp:nvSpPr>
      <dsp:spPr>
        <a:xfrm>
          <a:off x="46143" y="122065"/>
          <a:ext cx="407231" cy="40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E0A92-C2B5-43D1-BA89-7098D4D44433}">
      <dsp:nvSpPr>
        <dsp:cNvPr id="0" name=""/>
        <dsp:cNvSpPr/>
      </dsp:nvSpPr>
      <dsp:spPr>
        <a:xfrm>
          <a:off x="483207" y="651310"/>
          <a:ext cx="7790442" cy="32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noProof="0" dirty="0"/>
            <a:t>Automatic calculation validation of stock balances</a:t>
          </a:r>
          <a:endParaRPr lang="en-US" sz="1600" kern="1200" noProof="0" dirty="0"/>
        </a:p>
      </dsp:txBody>
      <dsp:txXfrm>
        <a:off x="483207" y="651310"/>
        <a:ext cx="7790442" cy="325785"/>
      </dsp:txXfrm>
    </dsp:sp>
    <dsp:sp modelId="{A17BD816-BE9A-4BCB-95E7-681237DA3D8B}">
      <dsp:nvSpPr>
        <dsp:cNvPr id="0" name=""/>
        <dsp:cNvSpPr/>
      </dsp:nvSpPr>
      <dsp:spPr>
        <a:xfrm>
          <a:off x="279591" y="610586"/>
          <a:ext cx="407231" cy="40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3519F-4A40-46D7-977B-DAA0F9F34DE8}">
      <dsp:nvSpPr>
        <dsp:cNvPr id="0" name=""/>
        <dsp:cNvSpPr/>
      </dsp:nvSpPr>
      <dsp:spPr>
        <a:xfrm>
          <a:off x="554857" y="1139831"/>
          <a:ext cx="7718792" cy="32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noProof="0" dirty="0"/>
            <a:t>Support informed creation of requisitions &amp; distribution plans</a:t>
          </a:r>
          <a:endParaRPr lang="en-US" sz="1600" kern="1200" noProof="0" dirty="0"/>
        </a:p>
      </dsp:txBody>
      <dsp:txXfrm>
        <a:off x="554857" y="1139831"/>
        <a:ext cx="7718792" cy="325785"/>
      </dsp:txXfrm>
    </dsp:sp>
    <dsp:sp modelId="{840EEF1C-0D32-4A3B-9DF5-BA910560A223}">
      <dsp:nvSpPr>
        <dsp:cNvPr id="0" name=""/>
        <dsp:cNvSpPr/>
      </dsp:nvSpPr>
      <dsp:spPr>
        <a:xfrm>
          <a:off x="351241" y="1099108"/>
          <a:ext cx="407231" cy="40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5F176-102D-451D-817F-B9C8DE59070F}">
      <dsp:nvSpPr>
        <dsp:cNvPr id="0" name=""/>
        <dsp:cNvSpPr/>
      </dsp:nvSpPr>
      <dsp:spPr>
        <a:xfrm>
          <a:off x="483207" y="1628353"/>
          <a:ext cx="7790442" cy="32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noProof="0" dirty="0"/>
            <a:t>Improve inventory management with categorization of expiry alerts</a:t>
          </a:r>
          <a:endParaRPr lang="en-US" sz="1600" kern="1200" noProof="0" dirty="0"/>
        </a:p>
      </dsp:txBody>
      <dsp:txXfrm>
        <a:off x="483207" y="1628353"/>
        <a:ext cx="7790442" cy="325785"/>
      </dsp:txXfrm>
    </dsp:sp>
    <dsp:sp modelId="{C8F8B0EA-DD84-4F19-ABB4-E34782F8B1F9}">
      <dsp:nvSpPr>
        <dsp:cNvPr id="0" name=""/>
        <dsp:cNvSpPr/>
      </dsp:nvSpPr>
      <dsp:spPr>
        <a:xfrm>
          <a:off x="279591" y="1587630"/>
          <a:ext cx="407231" cy="40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14CAB-239E-4F1D-9335-041A10ED2311}">
      <dsp:nvSpPr>
        <dsp:cNvPr id="0" name=""/>
        <dsp:cNvSpPr/>
      </dsp:nvSpPr>
      <dsp:spPr>
        <a:xfrm>
          <a:off x="249759" y="2116875"/>
          <a:ext cx="8023890" cy="325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59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noProof="0" dirty="0"/>
            <a:t>Electronically process reporting, report aggregation, and evidence-based decision making</a:t>
          </a:r>
          <a:endParaRPr lang="en-US" sz="1600" kern="1200" noProof="0" dirty="0"/>
        </a:p>
      </dsp:txBody>
      <dsp:txXfrm>
        <a:off x="249759" y="2116875"/>
        <a:ext cx="8023890" cy="325785"/>
      </dsp:txXfrm>
    </dsp:sp>
    <dsp:sp modelId="{B478DFB6-DC77-4CEA-BCDF-C662BCF22224}">
      <dsp:nvSpPr>
        <dsp:cNvPr id="0" name=""/>
        <dsp:cNvSpPr/>
      </dsp:nvSpPr>
      <dsp:spPr>
        <a:xfrm>
          <a:off x="46143" y="2076152"/>
          <a:ext cx="407231" cy="407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B3133-2026-4162-BFFD-E5EE12790B80}">
      <dsp:nvSpPr>
        <dsp:cNvPr id="0" name=""/>
        <dsp:cNvSpPr/>
      </dsp:nvSpPr>
      <dsp:spPr>
        <a:xfrm>
          <a:off x="-215942" y="0"/>
          <a:ext cx="9575884" cy="3962400"/>
        </a:xfrm>
        <a:prstGeom prst="swooshArrow">
          <a:avLst>
            <a:gd name="adj1" fmla="val 25000"/>
            <a:gd name="adj2" fmla="val 2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2C99A-64CB-4034-B464-58AE038360C8}">
      <dsp:nvSpPr>
        <dsp:cNvPr id="0" name=""/>
        <dsp:cNvSpPr/>
      </dsp:nvSpPr>
      <dsp:spPr>
        <a:xfrm>
          <a:off x="536692" y="2962123"/>
          <a:ext cx="145816" cy="145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AA8D4-20C6-4800-B0CB-FED7AD1B624B}">
      <dsp:nvSpPr>
        <dsp:cNvPr id="0" name=""/>
        <dsp:cNvSpPr/>
      </dsp:nvSpPr>
      <dsp:spPr>
        <a:xfrm>
          <a:off x="639010" y="3019348"/>
          <a:ext cx="1782302" cy="943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6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Mar –June 2019</a:t>
          </a:r>
          <a:br>
            <a: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Pilot Go-Live 7 Sites; supervisory site visits; finalize production testing</a:t>
          </a:r>
        </a:p>
      </dsp:txBody>
      <dsp:txXfrm>
        <a:off x="639010" y="3019348"/>
        <a:ext cx="1782302" cy="943051"/>
      </dsp:txXfrm>
    </dsp:sp>
    <dsp:sp modelId="{CAA4E518-A918-4695-903A-12A43BBD6613}">
      <dsp:nvSpPr>
        <dsp:cNvPr id="0" name=""/>
        <dsp:cNvSpPr/>
      </dsp:nvSpPr>
      <dsp:spPr>
        <a:xfrm>
          <a:off x="2380035" y="2099860"/>
          <a:ext cx="253593" cy="253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5555D-C152-4BBD-BFE6-239B73000074}">
      <dsp:nvSpPr>
        <dsp:cNvPr id="0" name=""/>
        <dsp:cNvSpPr/>
      </dsp:nvSpPr>
      <dsp:spPr>
        <a:xfrm>
          <a:off x="2632955" y="2151583"/>
          <a:ext cx="1758162" cy="18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7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June – mid Aug 2019</a:t>
          </a:r>
          <a:br>
            <a:rPr lang="pt-B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B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</a:t>
          </a:r>
          <a:r>
            <a: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perational support ramp-up; pre-site communication, PEPFAR site installs</a:t>
          </a:r>
        </a:p>
      </dsp:txBody>
      <dsp:txXfrm>
        <a:off x="2632955" y="2151583"/>
        <a:ext cx="1758162" cy="1810816"/>
      </dsp:txXfrm>
    </dsp:sp>
    <dsp:sp modelId="{AF96138E-F9F8-4AAB-BC63-A858222055CE}">
      <dsp:nvSpPr>
        <dsp:cNvPr id="0" name=""/>
        <dsp:cNvSpPr/>
      </dsp:nvSpPr>
      <dsp:spPr>
        <a:xfrm>
          <a:off x="4403994" y="1387098"/>
          <a:ext cx="336011" cy="3360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143E2-A70F-4B8D-90C1-1AD70275FDFD}">
      <dsp:nvSpPr>
        <dsp:cNvPr id="0" name=""/>
        <dsp:cNvSpPr/>
      </dsp:nvSpPr>
      <dsp:spPr>
        <a:xfrm>
          <a:off x="4800602" y="1513636"/>
          <a:ext cx="2042276" cy="244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04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Sept 2019</a:t>
          </a:r>
          <a:br>
            <a:rPr lang="pt-B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BR" sz="16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User Acceptance Testing (UAT) and bugfix, Train the Trainers, Train National Hospitals, Train administators.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Preparation and travel planning for implementation incl. refresh of 7 sites to PROD and CECOMA.</a:t>
          </a:r>
          <a:endParaRPr lang="pt-BR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4800602" y="1513636"/>
        <a:ext cx="2042276" cy="2448763"/>
      </dsp:txXfrm>
    </dsp:sp>
    <dsp:sp modelId="{34A20BC4-F133-4AC7-A7E5-591CD25AF475}">
      <dsp:nvSpPr>
        <dsp:cNvPr id="0" name=""/>
        <dsp:cNvSpPr/>
      </dsp:nvSpPr>
      <dsp:spPr>
        <a:xfrm>
          <a:off x="6635559" y="914399"/>
          <a:ext cx="450128" cy="450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EA101-B78F-4094-9C97-B56001E11F66}">
      <dsp:nvSpPr>
        <dsp:cNvPr id="0" name=""/>
        <dsp:cNvSpPr/>
      </dsp:nvSpPr>
      <dsp:spPr>
        <a:xfrm>
          <a:off x="7010401" y="1121359"/>
          <a:ext cx="1716650" cy="284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51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Oct-Dec 2019</a:t>
          </a:r>
          <a:br>
            <a:rPr lang="pt-BR" sz="19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</a:b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Remaining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28 sites </a:t>
          </a: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Go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-Live, </a:t>
          </a: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supervisory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visits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and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continued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operational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</a:t>
          </a:r>
          <a:r>
            <a:rPr lang="pt-PT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support</a:t>
          </a:r>
          <a:r>
            <a:rPr lang="pt-PT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Post-implementation reviews for each implementation and supervision cycle.</a:t>
          </a:r>
        </a:p>
      </dsp:txBody>
      <dsp:txXfrm>
        <a:off x="7010401" y="1121359"/>
        <a:ext cx="1716650" cy="284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0A7B5-BD5D-4414-A8DD-FFF02141E0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BFE35-79B3-442B-BB80-228A519016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AB8F77-9114-4998-8190-1B52E163142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68B12-2CD9-4289-8622-5333F65FB7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3AC57-412F-4C87-B9AB-4171264D84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F49576-8077-4DBA-B840-CE8E5145A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8B3609-C4AC-43A6-8FF6-BCEC2CFAE5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88645-47D6-487C-A77F-F68839783C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C52FCD-592E-4552-95D7-95B21C19AE37}" type="datetimeFigureOut">
              <a:rPr lang="en-US"/>
              <a:pPr>
                <a:defRPr/>
              </a:pPr>
              <a:t>9/3/2019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2C3443-50BC-4296-8C41-26C3B331F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688818-7229-4740-8BEC-FF4BC1193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2C324-7986-41F4-BD3F-7EC9F691A4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1B395-D266-407E-A2E9-7D217667C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085CE0-050B-4738-B92A-156756642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7AF9651-7EC1-49F4-9F90-D1A76A960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374868D-CB6E-466A-9F6F-6DD23C9BB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8B958-8897-4BC0-AB2D-9A3B82022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ABF32-2AFD-4AE9-B017-5BFC803F22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B2719AF-274B-4724-8C18-D7CDF6BAA9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01DD4C7-4276-4E2D-A9C7-A8111190E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30FB6-2CD6-4B09-B9C3-22E866CB19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E7A3A-0C84-409A-8815-18638B08AA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4E46DF4-BE24-4145-AD43-DA3E33F93C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0A897C4-4DBE-4D39-93A9-9D25A1DF0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Need to change foto.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31830-71D2-4EBF-AD7C-188361009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E1B4F-D6E4-4BFA-96A8-A9E8B52ECD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PT" dirty="0"/>
              <a:t>Victorino Jamba (GTI)</a:t>
            </a:r>
            <a:endParaRPr lang="en-AU" dirty="0"/>
          </a:p>
          <a:p>
            <a:pPr lvl="1"/>
            <a:r>
              <a:rPr lang="pt-PT" dirty="0" err="1"/>
              <a:t>Costancio</a:t>
            </a:r>
            <a:r>
              <a:rPr lang="pt-PT" dirty="0"/>
              <a:t> Joao (DNME)</a:t>
            </a:r>
            <a:endParaRPr lang="en-AU" dirty="0"/>
          </a:p>
          <a:p>
            <a:pPr lvl="1"/>
            <a:r>
              <a:rPr lang="pt-PT" dirty="0"/>
              <a:t>Simon Dean (PSM)</a:t>
            </a:r>
            <a:endParaRPr lang="en-AU" dirty="0"/>
          </a:p>
          <a:p>
            <a:pPr lvl="1"/>
            <a:r>
              <a:rPr lang="pt-PT" dirty="0"/>
              <a:t>Ritchie dos Santos (PSM)</a:t>
            </a:r>
            <a:endParaRPr lang="en-AU" dirty="0"/>
          </a:p>
          <a:p>
            <a:pPr lvl="1"/>
            <a:r>
              <a:rPr lang="pt-PT" dirty="0"/>
              <a:t>Dercio Duvane (</a:t>
            </a:r>
            <a:r>
              <a:rPr lang="pt-PT" dirty="0" err="1"/>
              <a:t>VillageReach</a:t>
            </a:r>
            <a:r>
              <a:rPr lang="pt-PT" dirty="0"/>
              <a:t>)</a:t>
            </a:r>
            <a:endParaRPr lang="en-AU" dirty="0"/>
          </a:p>
          <a:p>
            <a:pPr lvl="0"/>
            <a:endParaRPr lang="pt-PT" dirty="0"/>
          </a:p>
          <a:p>
            <a:pPr lvl="0"/>
            <a:r>
              <a:rPr lang="pt-PT" dirty="0"/>
              <a:t>6 pessoas do deposito provincial e 2 pessoas do deposito hospital foram formado no primeiro dia, no local de deposito provincial.</a:t>
            </a:r>
            <a:endParaRPr lang="en-AU" dirty="0"/>
          </a:p>
          <a:p>
            <a:pPr lvl="0"/>
            <a:r>
              <a:rPr lang="pt-PT" dirty="0"/>
              <a:t>6 pessoas do deposito hospital e 3 </a:t>
            </a:r>
            <a:r>
              <a:rPr lang="pt-PT" dirty="0" err="1"/>
              <a:t>tecnicos</a:t>
            </a:r>
            <a:r>
              <a:rPr lang="pt-PT" dirty="0"/>
              <a:t> informática foram formado no segunda dia, no local de deposito hospital.</a:t>
            </a:r>
            <a:endParaRPr lang="en-AU" dirty="0"/>
          </a:p>
          <a:p>
            <a:pPr lvl="0"/>
            <a:r>
              <a:rPr lang="pt-PT" dirty="0"/>
              <a:t>Inventários para as programas de Malaria, TB, HIV foram feito. Inventário para o programa de medicamentos essenciais foi iniciado.</a:t>
            </a:r>
            <a:endParaRPr lang="en-AU" dirty="0"/>
          </a:p>
          <a:p>
            <a:pPr lvl="0"/>
            <a:r>
              <a:rPr lang="pt-PT" dirty="0"/>
              <a:t>Foi difícil de realizar o processo de inventário – alguns medicamentos não constam na proposta da Lista de Nacional de Medicamentos Essenciais.</a:t>
            </a:r>
            <a:endParaRPr lang="en-AU" dirty="0"/>
          </a:p>
          <a:p>
            <a:pPr lvl="0"/>
            <a:r>
              <a:rPr lang="pt-PT" dirty="0"/>
              <a:t>Dois computadores e dispositivos de rede foram doada pela o </a:t>
            </a:r>
            <a:r>
              <a:rPr lang="pt-PT" dirty="0" err="1"/>
              <a:t>projecto</a:t>
            </a:r>
            <a:r>
              <a:rPr lang="pt-PT" dirty="0"/>
              <a:t> de USAID para os instalações </a:t>
            </a:r>
          </a:p>
          <a:p>
            <a:pPr lvl="0"/>
            <a:r>
              <a:rPr lang="pt-PT" dirty="0"/>
              <a:t>Os “Avaliações dos Sites” foram </a:t>
            </a:r>
            <a:r>
              <a:rPr lang="pt-PT" dirty="0" err="1"/>
              <a:t>actualizada</a:t>
            </a:r>
            <a:r>
              <a:rPr lang="pt-PT" dirty="0"/>
              <a:t> para ganhar mais informação para suporte no futuro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1D25-E5B1-8D46-A305-3A48F7A129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1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PT" dirty="0"/>
              <a:t>Victorino Jamba (GTI)</a:t>
            </a:r>
            <a:endParaRPr lang="en-AU" dirty="0"/>
          </a:p>
          <a:p>
            <a:pPr lvl="1"/>
            <a:r>
              <a:rPr lang="pt-PT" dirty="0" err="1"/>
              <a:t>Costancio</a:t>
            </a:r>
            <a:r>
              <a:rPr lang="pt-PT" dirty="0"/>
              <a:t> Joao (DNME)</a:t>
            </a:r>
            <a:endParaRPr lang="en-AU" dirty="0"/>
          </a:p>
          <a:p>
            <a:pPr lvl="1"/>
            <a:r>
              <a:rPr lang="pt-PT" dirty="0"/>
              <a:t>Simon Dean (PSM)</a:t>
            </a:r>
            <a:endParaRPr lang="en-AU" dirty="0"/>
          </a:p>
          <a:p>
            <a:pPr lvl="1"/>
            <a:r>
              <a:rPr lang="pt-PT" dirty="0"/>
              <a:t>Ritchie dos Santos (PSM)</a:t>
            </a:r>
            <a:endParaRPr lang="en-AU" dirty="0"/>
          </a:p>
          <a:p>
            <a:pPr lvl="1"/>
            <a:r>
              <a:rPr lang="pt-PT" dirty="0"/>
              <a:t>Dercio Duvane (</a:t>
            </a:r>
            <a:r>
              <a:rPr lang="pt-PT" dirty="0" err="1"/>
              <a:t>VillageReach</a:t>
            </a:r>
            <a:r>
              <a:rPr lang="pt-PT" dirty="0"/>
              <a:t>)</a:t>
            </a:r>
            <a:endParaRPr lang="en-AU" dirty="0"/>
          </a:p>
          <a:p>
            <a:pPr lvl="0"/>
            <a:endParaRPr lang="pt-PT" dirty="0"/>
          </a:p>
          <a:p>
            <a:pPr lvl="0"/>
            <a:r>
              <a:rPr lang="pt-PT" dirty="0"/>
              <a:t>6 pessoas do deposito provincial e 2 pessoas do deposito hospital foram formado no primeiro dia, no local de deposito provincial.</a:t>
            </a:r>
            <a:endParaRPr lang="en-AU" dirty="0"/>
          </a:p>
          <a:p>
            <a:pPr lvl="0"/>
            <a:r>
              <a:rPr lang="pt-PT" dirty="0"/>
              <a:t>6 pessoas do deposito hospital e 3 </a:t>
            </a:r>
            <a:r>
              <a:rPr lang="pt-PT" dirty="0" err="1"/>
              <a:t>tecnicos</a:t>
            </a:r>
            <a:r>
              <a:rPr lang="pt-PT" dirty="0"/>
              <a:t> informática foram formado no segunda dia, no local de deposito hospital.</a:t>
            </a:r>
            <a:endParaRPr lang="en-AU" dirty="0"/>
          </a:p>
          <a:p>
            <a:pPr lvl="0"/>
            <a:r>
              <a:rPr lang="pt-PT" dirty="0"/>
              <a:t>Inventários para as programas de Malaria, TB, HIV foram feito. Inventário para o programa de medicamentos essenciais foi iniciado.</a:t>
            </a:r>
            <a:endParaRPr lang="en-AU" dirty="0"/>
          </a:p>
          <a:p>
            <a:pPr lvl="0"/>
            <a:r>
              <a:rPr lang="pt-PT" dirty="0"/>
              <a:t>Foi difícil de realizar o processo de inventário – alguns medicamentos não constam na proposta da Lista de Nacional de Medicamentos Essenciais.</a:t>
            </a:r>
            <a:endParaRPr lang="en-AU" dirty="0"/>
          </a:p>
          <a:p>
            <a:pPr lvl="0"/>
            <a:r>
              <a:rPr lang="pt-PT" dirty="0"/>
              <a:t>Dois computadores e dispositivos de rede foram doada pela o </a:t>
            </a:r>
            <a:r>
              <a:rPr lang="pt-PT" dirty="0" err="1"/>
              <a:t>projecto</a:t>
            </a:r>
            <a:r>
              <a:rPr lang="pt-PT" dirty="0"/>
              <a:t> de USAID para os instalações </a:t>
            </a:r>
          </a:p>
          <a:p>
            <a:pPr lvl="0"/>
            <a:r>
              <a:rPr lang="pt-PT" dirty="0"/>
              <a:t>Os “Avaliações dos Sites” foram </a:t>
            </a:r>
            <a:r>
              <a:rPr lang="pt-PT" dirty="0" err="1"/>
              <a:t>actualizada</a:t>
            </a:r>
            <a:r>
              <a:rPr lang="pt-PT" dirty="0"/>
              <a:t> para ganhar mais informação para suporte no futuro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1D25-E5B1-8D46-A305-3A48F7A129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2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B1D25-E5B1-8D46-A305-3A48F7A129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42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85CE0-050B-4738-B92A-1567566420A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5E90EFCD-ED86-43E7-9AB2-C59142FBA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F8052BDF-D6A3-4B63-9DB4-29535D39885C}"/>
              </a:ext>
            </a:extLst>
          </p:cNvPr>
          <p:cNvCxnSpPr/>
          <p:nvPr userDrawn="1"/>
        </p:nvCxnSpPr>
        <p:spPr>
          <a:xfrm>
            <a:off x="762000" y="2590800"/>
            <a:ext cx="320675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6B9D07A4-18B0-47FD-8B42-77DCEAC13AF7}"/>
              </a:ext>
            </a:extLst>
          </p:cNvPr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ADE35AC-7EB8-4FE3-B14C-04AB98D79C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28194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 b="1">
                <a:solidFill>
                  <a:schemeClr val="bg1"/>
                </a:solidFill>
              </a:rPr>
              <a:t>USAID GLOBAL HEALTH SUPPLY CHAIN PROGRAM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CF739521-394F-4F2F-9E71-C14725CC3B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3401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8" name="Picture 12" descr="PEPFAR logo brandmark.JPG">
            <a:extLst>
              <a:ext uri="{FF2B5EF4-FFF2-40B4-BE49-F238E27FC236}">
                <a16:creationId xmlns:a16="http://schemas.microsoft.com/office/drawing/2014/main" id="{26C0F744-4F69-4EE4-9454-D96B3B383A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219700"/>
            <a:ext cx="220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99EA0282-B5CD-4CAA-8F9E-0D937AF2EB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19688"/>
            <a:ext cx="25415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5A6E899-D05B-41BD-B703-D2311E64121A}"/>
              </a:ext>
            </a:extLst>
          </p:cNvPr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3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pPr lvl="0"/>
            <a:r>
              <a:rPr lang="pt-PT" noProof="0"/>
              <a:t>Clique no ícone para adicionar uma imagem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930162"/>
            <a:ext cx="3810000" cy="867930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C76CC8-E5B2-4272-B1C2-D59E7ECF2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92888" y="6381750"/>
            <a:ext cx="2133600" cy="18573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pPr>
              <a:defRPr/>
            </a:pPr>
            <a:fld id="{8A3A0701-F768-43C6-A14B-AF158315D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pPr lvl="0"/>
            <a:r>
              <a:rPr lang="pt-PT" noProof="0"/>
              <a:t>Clique no ícone para adicionar uma imagem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29200" y="2995035"/>
            <a:ext cx="3885896" cy="867930"/>
          </a:xfrm>
        </p:spPr>
        <p:txBody>
          <a:bodyPr anchor="ctr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7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11034736-FAA6-4B9A-98DF-7515A767DA07}"/>
              </a:ext>
            </a:extLst>
          </p:cNvPr>
          <p:cNvSpPr/>
          <p:nvPr userDrawn="1"/>
        </p:nvSpPr>
        <p:spPr>
          <a:xfrm>
            <a:off x="152400" y="152400"/>
            <a:ext cx="8839200" cy="6064250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19D38F0F-A1E7-4D9E-BAC8-A5446CAA2451}"/>
              </a:ext>
            </a:extLst>
          </p:cNvPr>
          <p:cNvCxnSpPr/>
          <p:nvPr userDrawn="1"/>
        </p:nvCxnSpPr>
        <p:spPr>
          <a:xfrm>
            <a:off x="762000" y="3886200"/>
            <a:ext cx="320675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2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BA34B3-C943-4965-BA28-4FFD6339CB4B}"/>
              </a:ext>
            </a:extLst>
          </p:cNvPr>
          <p:cNvSpPr/>
          <p:nvPr userDrawn="1"/>
        </p:nvSpPr>
        <p:spPr>
          <a:xfrm>
            <a:off x="152400" y="152400"/>
            <a:ext cx="8839200" cy="6064250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67520F8F-A4F6-44FA-9DC4-062B66FFF937}"/>
              </a:ext>
            </a:extLst>
          </p:cNvPr>
          <p:cNvCxnSpPr/>
          <p:nvPr userDrawn="1"/>
        </p:nvCxnSpPr>
        <p:spPr>
          <a:xfrm>
            <a:off x="762000" y="3657600"/>
            <a:ext cx="320675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0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BD3B-D77A-439F-89E0-E1B42AEA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9676"/>
            <a:ext cx="7886700" cy="48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9275-8479-4EA1-B611-EF01A7A0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832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A360E-DE89-4C84-A7D5-56409472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8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1E5F586-47E1-49B2-8822-1229C63AED22}"/>
              </a:ext>
            </a:extLst>
          </p:cNvPr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14F37A5C-2FD1-454C-952E-6B7C64F0ED41}"/>
              </a:ext>
            </a:extLst>
          </p:cNvPr>
          <p:cNvCxnSpPr/>
          <p:nvPr userDrawn="1"/>
        </p:nvCxnSpPr>
        <p:spPr>
          <a:xfrm>
            <a:off x="762000" y="2590800"/>
            <a:ext cx="320675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F440D27A-11AF-47CB-9472-4221A86BA771}"/>
              </a:ext>
            </a:extLst>
          </p:cNvPr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64CEFF-52B8-4E75-AB67-DA99F4252A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28194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 b="1">
                <a:solidFill>
                  <a:schemeClr val="bg1"/>
                </a:solidFill>
              </a:rPr>
              <a:t>USAID GLOBAL HEALTH SUPPLY CHAIN PROGRAM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947301D9-88D8-4809-9ADD-824E996076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3401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8" name="Picture 10" descr="PEPFAR logo brandmark.JPG">
            <a:extLst>
              <a:ext uri="{FF2B5EF4-FFF2-40B4-BE49-F238E27FC236}">
                <a16:creationId xmlns:a16="http://schemas.microsoft.com/office/drawing/2014/main" id="{A21F0526-988F-4CE8-B760-075BE95BF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963" y="5208588"/>
            <a:ext cx="220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BD604C60-3DD6-4C53-9470-9F090C24D4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119688"/>
            <a:ext cx="25415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2F1FE0F1-9BDE-4D53-8935-9148404C4E49}"/>
              </a:ext>
            </a:extLst>
          </p:cNvPr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PMI logo_strip_high res.jpg">
            <a:extLst>
              <a:ext uri="{FF2B5EF4-FFF2-40B4-BE49-F238E27FC236}">
                <a16:creationId xmlns:a16="http://schemas.microsoft.com/office/drawing/2014/main" id="{7458B5E7-FF6B-4278-BA6F-076F8CF45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737" y="5226050"/>
            <a:ext cx="27098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6248400" cy="16002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4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5">
            <a:extLst>
              <a:ext uri="{FF2B5EF4-FFF2-40B4-BE49-F238E27FC236}">
                <a16:creationId xmlns:a16="http://schemas.microsoft.com/office/drawing/2014/main" id="{24788F90-FD77-4051-8FBA-AA60BA7C537D}"/>
              </a:ext>
            </a:extLst>
          </p:cNvPr>
          <p:cNvCxnSpPr/>
          <p:nvPr userDrawn="1"/>
        </p:nvCxnSpPr>
        <p:spPr>
          <a:xfrm>
            <a:off x="762000" y="2590800"/>
            <a:ext cx="320675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D2CEAF-1ABC-4845-A20E-A1B26D7C5BBE}"/>
              </a:ext>
            </a:extLst>
          </p:cNvPr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2940C0C5-224B-4C01-A0DB-5B5B8507E279}"/>
              </a:ext>
            </a:extLst>
          </p:cNvPr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71A3BEA-52DD-4A3A-A02B-DC3EF9B4FA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28194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 b="1">
                <a:solidFill>
                  <a:srgbClr val="635C5B"/>
                </a:solidFill>
              </a:rPr>
              <a:t>USAID GLOBAL HEALTH SUPPLY CHAIN PROGRAM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91AE899B-C231-4B00-B82D-D3ED73F0EB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3340100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PT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8" name="Picture 14" descr="PEPFAR logo brandmark.JPG">
            <a:extLst>
              <a:ext uri="{FF2B5EF4-FFF2-40B4-BE49-F238E27FC236}">
                <a16:creationId xmlns:a16="http://schemas.microsoft.com/office/drawing/2014/main" id="{6E8D3312-B6DB-4B04-A414-D43A3F2C3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219700"/>
            <a:ext cx="2209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96AC6F54-B115-4869-9738-73F0FE6416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19688"/>
            <a:ext cx="25415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20B30124-F17D-4CFA-8EDD-1386012FDCFC}"/>
              </a:ext>
            </a:extLst>
          </p:cNvPr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5486400" cy="16002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2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2E7D149-28E9-40BE-8F57-792751F61E77}"/>
              </a:ext>
            </a:extLst>
          </p:cNvPr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E7C72B52-E497-4265-9FED-73CF4E86FD55}"/>
              </a:ext>
            </a:extLst>
          </p:cNvPr>
          <p:cNvCxnSpPr/>
          <p:nvPr userDrawn="1"/>
        </p:nvCxnSpPr>
        <p:spPr>
          <a:xfrm>
            <a:off x="746125" y="990600"/>
            <a:ext cx="320675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 anchor="t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6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Divid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3E6AF4DE-DAC4-437D-AA5B-E1AB4CAF9A42}"/>
              </a:ext>
            </a:extLst>
          </p:cNvPr>
          <p:cNvCxnSpPr/>
          <p:nvPr userDrawn="1"/>
        </p:nvCxnSpPr>
        <p:spPr>
          <a:xfrm>
            <a:off x="746125" y="990600"/>
            <a:ext cx="320675" cy="0"/>
          </a:xfrm>
          <a:prstGeom prst="line">
            <a:avLst/>
          </a:prstGeom>
          <a:ln w="19050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7782"/>
            <a:ext cx="5486400" cy="1077218"/>
          </a:xfrm>
        </p:spPr>
        <p:txBody>
          <a:bodyPr anchor="t">
            <a:spAutoFit/>
          </a:bodyPr>
          <a:lstStyle>
            <a:lvl1pPr>
              <a:defRPr sz="3200">
                <a:solidFill>
                  <a:srgbClr val="BA0C2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253DB08-7568-4176-A393-B21B694D89EC}"/>
              </a:ext>
            </a:extLst>
          </p:cNvPr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6104" y="891469"/>
            <a:ext cx="7772400" cy="480131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2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AB9B00-4E2F-492A-8819-305DFD59A80B}"/>
              </a:ext>
            </a:extLst>
          </p:cNvPr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6104" y="891469"/>
            <a:ext cx="7772400" cy="480131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EF4172F0-D880-4315-AE2E-DBAEF79AE3DF}"/>
              </a:ext>
            </a:extLst>
          </p:cNvPr>
          <p:cNvSpPr/>
          <p:nvPr userDrawn="1"/>
        </p:nvSpPr>
        <p:spPr>
          <a:xfrm>
            <a:off x="152400" y="152400"/>
            <a:ext cx="8839200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6104" y="891469"/>
            <a:ext cx="7772400" cy="480131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128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>
            <a:extLst>
              <a:ext uri="{FF2B5EF4-FFF2-40B4-BE49-F238E27FC236}">
                <a16:creationId xmlns:a16="http://schemas.microsoft.com/office/drawing/2014/main" id="{D168927E-B88C-48E7-B1D0-39512DC17DA7}"/>
              </a:ext>
            </a:extLst>
          </p:cNvPr>
          <p:cNvSpPr/>
          <p:nvPr userDrawn="1"/>
        </p:nvSpPr>
        <p:spPr>
          <a:xfrm>
            <a:off x="152400" y="152400"/>
            <a:ext cx="883920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pPr lvl="0"/>
            <a:r>
              <a:rPr lang="pt-PT" noProof="0"/>
              <a:t>Clique no ícone para adicionar uma imagem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6104" y="3669749"/>
            <a:ext cx="7772400" cy="480131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318725-FF49-44ED-9667-98ADC086EEB7}"/>
              </a:ext>
            </a:extLst>
          </p:cNvPr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A827A54-81EE-4E3B-B92F-7FC530E2E5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DF2928C-58A5-484F-8C8D-26C328CD43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FD6EC5A-7560-4398-A3D9-BD0250309C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cs typeface="Gill Sans MT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C0E213-D92D-4A3C-B165-DEA4524F29CF}"/>
              </a:ext>
            </a:extLst>
          </p:cNvPr>
          <p:cNvSpPr txBox="1">
            <a:spLocks/>
          </p:cNvSpPr>
          <p:nvPr userDrawn="1"/>
        </p:nvSpPr>
        <p:spPr>
          <a:xfrm>
            <a:off x="419100" y="6308725"/>
            <a:ext cx="4610100" cy="339725"/>
          </a:xfrm>
          <a:prstGeom prst="rect">
            <a:avLst/>
          </a:prstGeom>
        </p:spPr>
        <p:txBody>
          <a:bodyPr lIns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F6C"/>
                </a:solidFill>
              </a:rPr>
              <a:t>USAID Global Health Supply Chain Program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192F71-8542-4ACA-ADB8-9443C90803F3}"/>
              </a:ext>
            </a:extLst>
          </p:cNvPr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79" r:id="rId11"/>
    <p:sldLayoutId id="2147483990" r:id="rId12"/>
    <p:sldLayoutId id="2147483991" r:id="rId13"/>
    <p:sldLayoutId id="2147483992" r:id="rId1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BA0C2F"/>
          </a:solidFill>
          <a:latin typeface="Gill Sans MT"/>
          <a:ea typeface="Gill Sans MT" panose="020B0502020104020203" pitchFamily="34" charset="0"/>
          <a:cs typeface="Gill Sans M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BA0C2F"/>
          </a:solidFill>
          <a:latin typeface="Gill Sans MT" panose="020B0502020104020203" pitchFamily="34" charset="0"/>
          <a:ea typeface="Gill Sans MT" panose="020B0502020104020203" pitchFamily="34" charset="0"/>
          <a:cs typeface="Gill Sans MT" panose="020B0502020104020203" pitchFamily="34" charset="0"/>
        </a:defRPr>
      </a:lvl9pPr>
    </p:titleStyle>
    <p:bodyStyle>
      <a:lvl1pPr marL="230188" indent="-2301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635C5B"/>
          </a:solidFill>
          <a:latin typeface="Gill Sans MT"/>
          <a:ea typeface="Gill Sans MT" panose="020B0502020104020203" pitchFamily="34" charset="0"/>
          <a:cs typeface="Gill Sans MT"/>
        </a:defRPr>
      </a:lvl1pPr>
      <a:lvl2pPr marL="684213" indent="-2301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rgbClr val="635C5B"/>
          </a:solidFill>
          <a:latin typeface="Gill Sans MT"/>
          <a:ea typeface="Gill Sans MT" panose="020B0502020104020203" pitchFamily="34" charset="0"/>
          <a:cs typeface="Gill Sans MT"/>
        </a:defRPr>
      </a:lvl2pPr>
      <a:lvl3pPr marL="914400" indent="-2301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C6463"/>
          </a:solidFill>
          <a:latin typeface="Gill Sans MT"/>
          <a:ea typeface="Gill Sans MT" panose="020B0502020104020203" pitchFamily="34" charset="0"/>
          <a:cs typeface="Gill Sans MT"/>
        </a:defRPr>
      </a:lvl3pPr>
      <a:lvl4pPr marL="1146175" indent="-2317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C6463"/>
          </a:solidFill>
          <a:latin typeface="Gill Sans MT"/>
          <a:ea typeface="Gill Sans MT" panose="020B0502020104020203" pitchFamily="34" charset="0"/>
          <a:cs typeface="Gill Sans MT"/>
        </a:defRPr>
      </a:lvl4pPr>
      <a:lvl5pPr marL="1255713" indent="-2301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6C6463"/>
          </a:solidFill>
          <a:latin typeface="Gill Sans MT"/>
          <a:ea typeface="Gill Sans MT" panose="020B0502020104020203" pitchFamily="34" charset="0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>
            <a:extLst>
              <a:ext uri="{FF2B5EF4-FFF2-40B4-BE49-F238E27FC236}">
                <a16:creationId xmlns:a16="http://schemas.microsoft.com/office/drawing/2014/main" id="{5D201765-8DD3-4239-A55A-B26622CB4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1"/>
                </a:solidFill>
                <a:latin typeface="Gill Sans MT" panose="020B0502020104020203" pitchFamily="34" charset="0"/>
                <a:cs typeface="Gill Sans MT" panose="020B0502020104020203" pitchFamily="34" charset="0"/>
              </a:rPr>
              <a:t>SIGLOFA Update FY19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0578F2-4E24-4474-B702-A6AF8E3E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1"/>
            <a:ext cx="5562600" cy="5603874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en-US" sz="1800" dirty="0"/>
              <a:t>Support channels via WhatsApp, Jira Support Desk, email, phones</a:t>
            </a:r>
            <a:endParaRPr lang="pt-PT" sz="1800" dirty="0"/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Bug reporting and tracking systems in use: Jira Support Desk, Mantis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GHSC-PSM ensuring </a:t>
            </a:r>
            <a:r>
              <a:rPr lang="en-US" sz="1800" dirty="0" err="1"/>
              <a:t>MoH</a:t>
            </a:r>
            <a:r>
              <a:rPr lang="en-US" sz="1800" dirty="0"/>
              <a:t> operational support staff in all pilot and site supervisory activities. </a:t>
            </a:r>
          </a:p>
          <a:p>
            <a:pPr lvl="1">
              <a:spcAft>
                <a:spcPts val="300"/>
              </a:spcAft>
              <a:defRPr/>
            </a:pPr>
            <a:r>
              <a:rPr lang="en-US" sz="1800" dirty="0"/>
              <a:t>Support Staff participate in the TWG, have been trained on SIGLOFA and the associated SOPs. </a:t>
            </a:r>
          </a:p>
          <a:p>
            <a:pPr lvl="1">
              <a:spcAft>
                <a:spcPts val="300"/>
              </a:spcAft>
              <a:defRPr/>
            </a:pPr>
            <a:r>
              <a:rPr lang="en-US" sz="1800" dirty="0"/>
              <a:t>Support Staff are involved in the WhatsApp group, JIRA and email.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Proposed actions as a results of system validation pilot: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JIRA webform inside the application for ease of reporting issues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Plans to ensure communications and appropriate response times are maintained for adequate support -see proposed plan</a:t>
            </a:r>
            <a:endParaRPr lang="pt-PT" sz="1800" dirty="0"/>
          </a:p>
        </p:txBody>
      </p:sp>
      <p:pic>
        <p:nvPicPr>
          <p:cNvPr id="4" name="Picture 4" descr="https://lh3.googleusercontent.com/D0Oh6jmfKZQh7Y6zxTkBQeSFERa291gXFvDusVWUtVFxBuviX7rMvO_leaNn7NSpw2dwcb9_ZIQ5zBAd2HGgUQroS0hSyn0KRpswGCvo-9byZV1mmQtpcrgyizv0dzF1qFY9WE2wKEyZCbmpC05Wm2aDoia64U0tHtJISdnko_i4cb9Feq2-H-Bm38U_-MTIMjj3YKyp6bln1heKyGiG4vtMWN4lMyjYglANMy1NePlW_KCt378b9Q9etUDc6Hs39pOA5jz5dXLmNDxj6tNBknLoV6eBePYow49UlP4XThcWsBzXdllEC5bOKewEg9D8KyfJk0FHvoIz7enJ6rh00hn48yCXHRMKQnsUzRkPwbpSYavJiqSu8tkgVhPs0fw4SByte7yXqL0C5WA1R-Lmi6yZO3ISMkj2S0J6BhrjpENwyb2-R4439GtirXbaGgTvSwsE0tjCSJDRFGvnG2B9KfqnEnQvZO81OWWlw82mQeLQALCm342azW6uOiliYwSd8SNOF189f0HAmocB0chRj89lzLUSdrbLSYNJanv9qzv3YtxQFzee8Tb-hKvIB8Hn-dPtDO6LxuGo3YWq188srEkZ-6oyc5mA5bQnWJ8ewtUBKP5O6-t-5sl5b5A543g1nuXODRUqeEehikVnvrUpdPr9qIJElJy-=w847-h635-no">
            <a:extLst>
              <a:ext uri="{FF2B5EF4-FFF2-40B4-BE49-F238E27FC236}">
                <a16:creationId xmlns:a16="http://schemas.microsoft.com/office/drawing/2014/main" id="{9536A592-25B3-4B03-AED9-1476DA1A9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"/>
          <a:stretch/>
        </p:blipFill>
        <p:spPr bwMode="auto">
          <a:xfrm>
            <a:off x="5721536" y="171449"/>
            <a:ext cx="3270064" cy="5924551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B6EC6C-54CA-44AE-8C4E-22EA5F93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348"/>
            <a:ext cx="4939868" cy="571652"/>
          </a:xfrm>
        </p:spPr>
        <p:txBody>
          <a:bodyPr anchor="t">
            <a:normAutofit/>
          </a:bodyPr>
          <a:lstStyle/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Operation Support</a:t>
            </a:r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>
            <a:extLst>
              <a:ext uri="{FF2B5EF4-FFF2-40B4-BE49-F238E27FC236}">
                <a16:creationId xmlns:a16="http://schemas.microsoft.com/office/drawing/2014/main" id="{B1BB6ACE-7647-4E91-B344-6B8505F5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29" y="914400"/>
            <a:ext cx="5330971" cy="5181600"/>
          </a:xfrm>
        </p:spPr>
        <p:txBody>
          <a:bodyPr/>
          <a:lstStyle/>
          <a:p>
            <a:r>
              <a:rPr lang="en-US" altLang="pt-PT" sz="1800" b="1" dirty="0">
                <a:latin typeface="Gill Sans MT" panose="020B0502020104020203" pitchFamily="34" charset="0"/>
                <a:cs typeface="Gill Sans MT" panose="020B0502020104020203" pitchFamily="34" charset="0"/>
              </a:rPr>
              <a:t>System performance </a:t>
            </a:r>
          </a:p>
          <a:p>
            <a:pPr lvl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This needs to be accompanied with metrics such as the current load (no of programs, no of medicines for each program) and how will it change in future.</a:t>
            </a:r>
          </a:p>
          <a:p>
            <a:pPr lvl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Need to understand the performance impact when no of users, products and programs increases.</a:t>
            </a:r>
            <a:endParaRPr lang="pt-PT" altLang="pt-PT" sz="1800" dirty="0">
              <a:latin typeface="Gill Sans MT" panose="020B0502020104020203" pitchFamily="34" charset="0"/>
              <a:cs typeface="Gill Sans MT" panose="020B0502020104020203" pitchFamily="34" charset="0"/>
            </a:endParaRPr>
          </a:p>
          <a:p>
            <a:r>
              <a:rPr lang="en-US" altLang="pt-PT" sz="1800" b="1" dirty="0">
                <a:latin typeface="Gill Sans MT" panose="020B0502020104020203" pitchFamily="34" charset="0"/>
                <a:cs typeface="Gill Sans MT" panose="020B0502020104020203" pitchFamily="34" charset="0"/>
              </a:rPr>
              <a:t>High volume site </a:t>
            </a:r>
          </a:p>
          <a:p>
            <a:pPr lvl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High task loads and requirements for data entry may impact user adoption.</a:t>
            </a:r>
          </a:p>
          <a:p>
            <a:pPr lvl="1"/>
            <a:r>
              <a:rPr lang="en-US" altLang="pt-PT" sz="1800" dirty="0">
                <a:latin typeface="Gill Sans MT" panose="020B0502020104020203" pitchFamily="34" charset="0"/>
              </a:rPr>
              <a:t>E.g. Dispensary 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functioning as a hospital warehouse; </a:t>
            </a:r>
            <a:r>
              <a:rPr lang="en-US" altLang="pt-PT" sz="1800" dirty="0">
                <a:latin typeface="Gill Sans MT" panose="020B0502020104020203" pitchFamily="34" charset="0"/>
              </a:rPr>
              <a:t>GHSC-PSM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 staff advocated for hospital leadership to make warehouse operational; plans to move commodities in the next month</a:t>
            </a:r>
            <a:endParaRPr lang="pt-PT" altLang="pt-PT" sz="1800" dirty="0">
              <a:latin typeface="Gill Sans MT" panose="020B0502020104020203" pitchFamily="34" charset="0"/>
              <a:cs typeface="Gill Sans MT" panose="020B0502020104020203" pitchFamily="34" charset="0"/>
            </a:endParaRPr>
          </a:p>
          <a:p>
            <a:endParaRPr lang="pt-PT" altLang="pt-PT" sz="1800" dirty="0">
              <a:latin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22DFC4-7CDD-4B40-BD4A-C7427543D6C7}"/>
              </a:ext>
            </a:extLst>
          </p:cNvPr>
          <p:cNvSpPr txBox="1">
            <a:spLocks/>
          </p:cNvSpPr>
          <p:nvPr/>
        </p:nvSpPr>
        <p:spPr bwMode="auto">
          <a:xfrm>
            <a:off x="228600" y="133274"/>
            <a:ext cx="4939868" cy="6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BA0C2F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9pPr>
          </a:lstStyle>
          <a:p>
            <a:r>
              <a:rPr lang="en-US" dirty="0">
                <a:latin typeface="Gill Sans MT" panose="020B0502020104020203" pitchFamily="34" charset="0"/>
              </a:rPr>
              <a:t>Technical Challenges</a:t>
            </a:r>
            <a:endParaRPr lang="en-AU" dirty="0"/>
          </a:p>
        </p:txBody>
      </p:sp>
      <p:pic>
        <p:nvPicPr>
          <p:cNvPr id="7" name="Picture 4" descr="https://lh3.googleusercontent.com/FSYGNSbnnom9RZMJmlsznKGNa5EWw30DeYsyP-eUmN6WQd1HWk2EefA-TIMO74OV2UxrBEVDi89NbWfBNAa4B_Wg9F6vDQQVMVYSWN4BcMLeLD1EtTILFSANQ4euydouR3_sg12hpaiR7M1qCcZGatd_tvPhCTyaCLUYeGRXMyM4hvxqUwC6pgOVkDw4o9exkfzahkOf9ktGTggqiMBsLbm2hu6nmHmfevQ04i4KA-J0TJ60hSBebeL5WI_CQOwFS-nVFaQ8zAkphfyRISbMtTqp92WwsPl91y53FhPOfDt3Cag_eQnOaR9RfJ9X1sOtytHstM147ECYQ1N1lXV6rFjzArQBIlnHOnmcWKfZRy8GrkXlCU6giIyh5PJZ9PGCswsL1JPOvtNa9aSBVOu_orz6CX0Tqptq2ceEQ6j3oaNz3uOMP28WBvIKoBWT8K_0P6TBhtjSmI6qvl57dTXzlu2h2QaSECPwq9JEr7_BvE4tvINbsuK5tCKz49331Ii-u8oSncIV1tYr82dERAGsUNlpQpA7LgLPnmWBqSlqpVerMEJ6raFp13wkgrF9Zk5QjNQJTX6Bk6j5TkCLyBicdQDhuTgR8oTgX91GZ-0VLinZRsJYMZnLpI5yn0whOd26yZ9smiX9aLjcYdX1n8p8XsJ11-1ImLKp07S0k3Do8vIO6RbUWCCtfMkZNlQItFB90_9quVcwtpHeU8Hwa2Y-7-zKSg=w539-h718-no">
            <a:extLst>
              <a:ext uri="{FF2B5EF4-FFF2-40B4-BE49-F238E27FC236}">
                <a16:creationId xmlns:a16="http://schemas.microsoft.com/office/drawing/2014/main" id="{F681A4EC-2627-485E-9915-8472A64A5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106214"/>
            <a:ext cx="3502171" cy="59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F474807-E7C6-4949-B2FF-82A15090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2175"/>
            <a:ext cx="7772400" cy="479425"/>
          </a:xfrm>
        </p:spPr>
        <p:txBody>
          <a:bodyPr/>
          <a:lstStyle/>
          <a:p>
            <a:r>
              <a:rPr lang="en-US" altLang="pt-PT">
                <a:latin typeface="Gill Sans MT" panose="020B0502020104020203" pitchFamily="34" charset="0"/>
                <a:cs typeface="Gill Sans MT" panose="020B0502020104020203" pitchFamily="34" charset="0"/>
              </a:rPr>
              <a:t>Next Steps</a:t>
            </a:r>
            <a:endParaRPr lang="pt-PT" altLang="pt-PT">
              <a:latin typeface="Gill Sans MT" panose="020B0502020104020203" pitchFamily="34" charset="0"/>
              <a:cs typeface="Gill Sans MT" panose="020B0502020104020203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F272896-2BC9-468D-A6E7-3A1CBF5FF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30459"/>
              </p:ext>
            </p:extLst>
          </p:nvPr>
        </p:nvGraphicFramePr>
        <p:xfrm>
          <a:off x="0" y="685800"/>
          <a:ext cx="9144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5">
            <a:extLst>
              <a:ext uri="{FF2B5EF4-FFF2-40B4-BE49-F238E27FC236}">
                <a16:creationId xmlns:a16="http://schemas.microsoft.com/office/drawing/2014/main" id="{1D837F4F-4653-4584-810A-315763F6600B}"/>
              </a:ext>
            </a:extLst>
          </p:cNvPr>
          <p:cNvSpPr txBox="1">
            <a:spLocks noChangeArrowheads="1"/>
          </p:cNvSpPr>
          <p:nvPr/>
        </p:nvSpPr>
        <p:spPr bwMode="auto">
          <a:xfrm rot="20764703">
            <a:off x="1795463" y="1460500"/>
            <a:ext cx="486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pt-PT"/>
              <a:t>Operational Support, Bug Remediation, &amp; Training </a:t>
            </a:r>
            <a:endParaRPr lang="pt-PT" alt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CA09A104-FEDB-4C68-97B2-D2762A3D2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8"/>
          <a:stretch/>
        </p:blipFill>
        <p:spPr bwMode="auto">
          <a:xfrm>
            <a:off x="4191000" y="152400"/>
            <a:ext cx="4750309" cy="5791200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253E1A-6926-47AA-A0ED-6ACB06ABA1B5}"/>
              </a:ext>
            </a:extLst>
          </p:cNvPr>
          <p:cNvSpPr txBox="1">
            <a:spLocks/>
          </p:cNvSpPr>
          <p:nvPr/>
        </p:nvSpPr>
        <p:spPr bwMode="auto">
          <a:xfrm>
            <a:off x="504621" y="1600200"/>
            <a:ext cx="406738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35C5B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1pPr>
            <a:lvl2pPr marL="684213" indent="-2301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635C5B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2pPr>
            <a:lvl3pPr marL="9144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6C6463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3pPr>
            <a:lvl4pPr marL="1146175" indent="-231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6C6463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4pPr>
            <a:lvl5pPr marL="1255713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6C6463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National </a:t>
            </a:r>
            <a:r>
              <a:rPr lang="en-US" altLang="pt-PT" sz="1800" dirty="0" err="1">
                <a:latin typeface="Gill Sans MT" panose="020B0502020104020203" pitchFamily="34" charset="0"/>
                <a:cs typeface="Gill Sans MT" panose="020B0502020104020203" pitchFamily="34" charset="0"/>
              </a:rPr>
              <a:t>eLMIS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 implementation</a:t>
            </a:r>
          </a:p>
          <a:p>
            <a:pPr eaLnBrk="1" hangingPunct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Improved reporting</a:t>
            </a:r>
          </a:p>
          <a:p>
            <a:pPr eaLnBrk="1" hangingPunct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Improved forecasting</a:t>
            </a:r>
          </a:p>
          <a:p>
            <a:pPr eaLnBrk="1" hangingPunct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Coordinated supply planning</a:t>
            </a:r>
          </a:p>
          <a:p>
            <a:pPr eaLnBrk="1" hangingPunct="1"/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Workforce development of supply chain expertise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B79BD5F-C25C-4862-9582-5079FEB23822}"/>
              </a:ext>
            </a:extLst>
          </p:cNvPr>
          <p:cNvSpPr txBox="1">
            <a:spLocks/>
          </p:cNvSpPr>
          <p:nvPr/>
        </p:nvSpPr>
        <p:spPr bwMode="auto">
          <a:xfrm>
            <a:off x="276020" y="152400"/>
            <a:ext cx="4067380" cy="12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BA0C2F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A0C2F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9pPr>
          </a:lstStyle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Priorities of Key National Actors in Angola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2">
            <a:extLst>
              <a:ext uri="{FF2B5EF4-FFF2-40B4-BE49-F238E27FC236}">
                <a16:creationId xmlns:a16="http://schemas.microsoft.com/office/drawing/2014/main" id="{E2FC6C22-0086-4027-A5A2-69E8E0281807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03200"/>
            <a:ext cx="1828800" cy="3154363"/>
            <a:chOff x="10058400" y="4518929"/>
            <a:chExt cx="1828800" cy="3154144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74A1A4D-A512-4FB3-995B-EFB5E7CD47BB}"/>
                </a:ext>
              </a:extLst>
            </p:cNvPr>
            <p:cNvSpPr/>
            <p:nvPr/>
          </p:nvSpPr>
          <p:spPr>
            <a:xfrm>
              <a:off x="10058400" y="4518929"/>
              <a:ext cx="1828800" cy="3154144"/>
            </a:xfrm>
            <a:prstGeom prst="roundRect">
              <a:avLst>
                <a:gd name="adj" fmla="val 4893"/>
              </a:avLst>
            </a:prstGeom>
            <a:solidFill>
              <a:schemeClr val="bg1">
                <a:alpha val="80000"/>
              </a:schemeClr>
            </a:solidFill>
            <a:ln w="6350">
              <a:solidFill>
                <a:srgbClr val="6C646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37160" rIns="182880" bIns="137160" anchor="ctr">
              <a:spAutoFit/>
            </a:bodyPr>
            <a:lstStyle/>
            <a:p>
              <a:pPr marL="58737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To change this photo (and any other photo in this presentation):</a:t>
              </a:r>
            </a:p>
            <a:p>
              <a:pPr marL="171450" indent="-112713" eaLnBrk="1" fontAlgn="auto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Delete the current photo and click on the “insert photo” icon in the middle of the box:</a:t>
              </a:r>
            </a:p>
            <a:p>
              <a:pPr marL="171450" indent="-112713" eaLnBrk="1" fontAlgn="auto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endParaRPr lang="en-US" sz="1000" dirty="0">
                <a:solidFill>
                  <a:schemeClr val="tx1"/>
                </a:solidFill>
              </a:endParaRPr>
            </a:p>
            <a:p>
              <a:pPr marL="171450" indent="-112713" eaLnBrk="1" fontAlgn="auto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endParaRPr lang="en-US" sz="1000" dirty="0">
                <a:solidFill>
                  <a:schemeClr val="tx1"/>
                </a:solidFill>
              </a:endParaRPr>
            </a:p>
            <a:p>
              <a:pPr marL="171450" indent="-112713" eaLnBrk="1" fontAlgn="auto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endParaRPr lang="en-US" sz="1000" dirty="0">
                <a:solidFill>
                  <a:schemeClr val="tx1"/>
                </a:solidFill>
              </a:endParaRPr>
            </a:p>
            <a:p>
              <a:pPr marL="171450" indent="-112713" eaLnBrk="1" fontAlgn="auto" hangingPunct="1"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If you don’t need a photo on the slide, change the slide layout by going to the “Home” tab and clicking on “Layout”, as shown to the right </a:t>
              </a:r>
              <a:r>
                <a:rPr lang="en-US" sz="10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22534" name="Picture 11">
              <a:extLst>
                <a:ext uri="{FF2B5EF4-FFF2-40B4-BE49-F238E27FC236}">
                  <a16:creationId xmlns:a16="http://schemas.microsoft.com/office/drawing/2014/main" id="{F418F288-6627-4070-AAF8-D4A7BE2ED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683" y="5926329"/>
              <a:ext cx="548516" cy="54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1" name="Picture Placeholder 6">
            <a:extLst>
              <a:ext uri="{FF2B5EF4-FFF2-40B4-BE49-F238E27FC236}">
                <a16:creationId xmlns:a16="http://schemas.microsoft.com/office/drawing/2014/main" id="{657D9C75-3712-41BF-BC3C-42D395B20DD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839200" cy="3276600"/>
          </a:xfr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DFC034DC-FFC1-48F0-9071-45ED92BAF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42837"/>
              </p:ext>
            </p:extLst>
          </p:nvPr>
        </p:nvGraphicFramePr>
        <p:xfrm>
          <a:off x="685800" y="3504502"/>
          <a:ext cx="8305800" cy="260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8392-5697-4907-A51C-2568019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90348"/>
            <a:ext cx="4939868" cy="1257452"/>
          </a:xfrm>
        </p:spPr>
        <p:txBody>
          <a:bodyPr anchor="t">
            <a:normAutofit/>
          </a:bodyPr>
          <a:lstStyle/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TA Systems Strengthening</a:t>
            </a:r>
            <a:b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</a:br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2018-2019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FDD0-A593-4340-808A-240014BA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447800"/>
            <a:ext cx="4939867" cy="4648200"/>
          </a:xfrm>
        </p:spPr>
        <p:txBody>
          <a:bodyPr>
            <a:normAutofit/>
          </a:bodyPr>
          <a:lstStyle/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Pilot implementation of SIGLOFA in 4 provinces with 7 sites.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Creation of SOPs for each supply chain program.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Technical Working Group (SIGLOFA) established with MOH staff from all three levels of the supply chain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Assessment of facilities in all provinces (18) to identify improvement strategy.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System requirements collected and finalized in the Technical Group.</a:t>
            </a:r>
            <a:endParaRPr lang="pt-PT" altLang="pt-PT" sz="1800" dirty="0">
              <a:latin typeface="Gill Sans MT" panose="020B0502020104020203" pitchFamily="34" charset="0"/>
              <a:cs typeface="Gill Sans MT" panose="020B0502020104020203" pitchFamily="34" charset="0"/>
            </a:endParaRPr>
          </a:p>
        </p:txBody>
      </p:sp>
      <p:pic>
        <p:nvPicPr>
          <p:cNvPr id="1026" name="Picture 2" descr="https://lh3.googleusercontent.com/OaKeDqK6P6DHBnkcEiP6dyESLRUAF1MHH09q_rT2vpOTy_vs6WXtJHQTOyaeMsyNa-yLlAi3y0FyzULnCC0TFNZx4_1_YXqmKQ-0EkDNl9gkhKRNNrHmMdmH-ADDM56GF0wT00DcaW82sWtKeAXU1NWbRw27Eauj5pFV2t54lD-DiQKKF6XxK5fg-MMS2SPgRKuUywAakHGYUn_N4D6Dyv6uaQhEx78m6ZPQ9gfjxdWcdSakfTvI6n64Mmspn8zFPPlhjn92RgCOyEHNTeEgPpFe0WGILEatGxzjUDdiR9FD2FLbFh6B7GXNpeeeJApllCmNfOcPkDl3hxB7iTf-hefjVVRa8qjvR1MfXkoeujksEnaZuxFqGu2PpJx8ITYor0Y2fCThf4uSNW36DAUTARB2yRnl87kbXFp3PmbmmFtt-JBoX1JIxo6mEZGb2u9nUnnDg7xgXosLvHe247m9SGbkAqeyeiaS2F4vOanjZGmQjhC4u0sOXnqc1YQK8hmA3ka19NGhIaeDsjW4Ud18dBNGUClBoLouHNkSy1wDAnf8os0xfsD5YEyXVNSqkRGvs64t-A7HN9NYjZu_ykNI9F_ItZ4MwRyxs93-hBe6hLEOt7btRNuoV764zvY_2b98p8Ng9B7F2ZEjl4bSascHS6666Ziw8B4j=w477-h635-no">
            <a:extLst>
              <a:ext uri="{FF2B5EF4-FFF2-40B4-BE49-F238E27FC236}">
                <a16:creationId xmlns:a16="http://schemas.microsoft.com/office/drawing/2014/main" id="{3ED35211-B818-4716-8567-E738EDA44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6567" y="152400"/>
            <a:ext cx="3565034" cy="5943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9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8392-5697-4907-A51C-2568019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235" y="99790"/>
            <a:ext cx="4939868" cy="1257452"/>
          </a:xfrm>
        </p:spPr>
        <p:txBody>
          <a:bodyPr anchor="t">
            <a:normAutofit/>
          </a:bodyPr>
          <a:lstStyle/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TA Systems Strengthening</a:t>
            </a:r>
            <a:b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</a:br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2017-2019 (Cont.)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FDD0-A593-4340-808A-240014BA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235" y="1083447"/>
            <a:ext cx="4939867" cy="4953000"/>
          </a:xfrm>
        </p:spPr>
        <p:txBody>
          <a:bodyPr>
            <a:noAutofit/>
          </a:bodyPr>
          <a:lstStyle/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Operational Support Plan and team formed at the Angolan Ministry of Health.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Completed a preliminary knowledge transfer session for core system users to develop understanding of the system and improve quality of requirements.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Validation of the system through the pilot phase at seven provincial sites.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MoU with </a:t>
            </a:r>
            <a:r>
              <a:rPr lang="en-GB" altLang="pt-PT" sz="1800" dirty="0" err="1">
                <a:latin typeface="Gill Sans MT" panose="020B0502020104020203" pitchFamily="34" charset="0"/>
                <a:cs typeface="Gill Sans MT" panose="020B0502020104020203" pitchFamily="34" charset="0"/>
              </a:rPr>
              <a:t>Unitel</a:t>
            </a:r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 (national mobile network provider) to provide free network traffic for the SIGLOFA platform.</a:t>
            </a:r>
            <a:endParaRPr lang="pt-BR" altLang="pt-PT" sz="1800" dirty="0">
              <a:latin typeface="Gill Sans MT" panose="020B0502020104020203" pitchFamily="34" charset="0"/>
              <a:cs typeface="Gill Sans MT" panose="020B0502020104020203" pitchFamily="34" charset="0"/>
            </a:endParaRPr>
          </a:p>
        </p:txBody>
      </p:sp>
      <p:pic>
        <p:nvPicPr>
          <p:cNvPr id="5" name="Picture 2" descr="https://lh3.googleusercontent.com/DmKpuO8pJdedogZFuxwsg8t2IQF5rFqfZgL8SAR8eB6UarWFYFYRoweUwJxIXm6cHroI-jgNZOmr8Lqk3WOq70LbG5hI3JKYvCVoa66YOY54sevfkv5vuTmRjuOPNW7kn3oMo1AVwStPgntSzgsu2qfNqaugkfvMrIUuUjQDLZQdUyB3yq8jGnwEgGYGgNi7zNBhT2Tq-1NHv1LBw1PmGU9TPK2A1NNp9px1RHJuBy_dLf1bs8Yj_BLkitMiET0c2uIdGeHi8iohsGi48uJjTd1BulJVPnWNCrXRCCMEjw2g1xlxs4Ie4ePO2FLWSn7b8kMpDQIlSf3g6h2FEvBzgZqUu1mn3e4PaeSHx1ZEqNPBjKuKgRY290sjELynkFZDdMz68HgNizLqJwVci_22Z1W0ANEAYU2GFEJpwOtBZOVdyg9z0GO1q2jH5nAf5fh2e1ZXJAVXVmynT4qgxRDA5ZaaDKChDZaN6j4TZA7uaFpSS7fwiai_btgJwUD7ZYjpPgGfoKzID7eKsO1raeJjQtmQ9aN5JzbKxWQiRCuNdkTAP_WBnQqFtqHIac_O3iszT962g0PteGGD9phhGCobe7_8dbrIDRGpFI29zjm1NlsUqpWy2qzOF43A8dB6lj97TbxHQhUnEecjSexmzZjG4AgQNYki6LwS=w1023-h768-no">
            <a:extLst>
              <a:ext uri="{FF2B5EF4-FFF2-40B4-BE49-F238E27FC236}">
                <a16:creationId xmlns:a16="http://schemas.microsoft.com/office/drawing/2014/main" id="{8BB91308-BC84-44F4-BA36-DFB4DFC47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152400" y="128337"/>
            <a:ext cx="3585090" cy="59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8392-5697-4907-A51C-2568019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732" y="152400"/>
            <a:ext cx="4939868" cy="1257452"/>
          </a:xfrm>
        </p:spPr>
        <p:txBody>
          <a:bodyPr anchor="t">
            <a:normAutofit/>
          </a:bodyPr>
          <a:lstStyle/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SIGLOFA Pilot Objectives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FDD0-A593-4340-808A-240014BA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732" y="914400"/>
            <a:ext cx="4939867" cy="5181600"/>
          </a:xfrm>
        </p:spPr>
        <p:txBody>
          <a:bodyPr>
            <a:normAutofit/>
          </a:bodyPr>
          <a:lstStyle/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Evaluate and test the system at specific locations between March and May 2019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Training:</a:t>
            </a:r>
          </a:p>
          <a:p>
            <a:pPr lvl="1"/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Logistics and Supply Chain</a:t>
            </a:r>
          </a:p>
          <a:p>
            <a:pPr lvl="1"/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SIGLOFA with practical element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Install computers and equipment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Training and system assessment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Update of Site Evaluations</a:t>
            </a:r>
          </a:p>
          <a:p>
            <a:r>
              <a:rPr lang="en-GB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Conduct an inventory audit for major programs: HIV, Malaria, Reproductive Health, Tuberculosis, Essential Medicines at each site.</a:t>
            </a:r>
            <a:endParaRPr lang="pt-PT" altLang="pt-PT" sz="1800" dirty="0">
              <a:latin typeface="Gill Sans MT" panose="020B0502020104020203" pitchFamily="34" charset="0"/>
              <a:cs typeface="Gill Sans MT" panose="020B0502020104020203" pitchFamily="34" charset="0"/>
            </a:endParaRPr>
          </a:p>
        </p:txBody>
      </p:sp>
      <p:pic>
        <p:nvPicPr>
          <p:cNvPr id="6" name="Picture 2" descr="https://lh3.googleusercontent.com/GnTiSD4Binl4OXBSKuAUXGrd1xG9VkUZKhYW-Tt7uMf30i1DX0SEITeVuFqVdEc013gusPUX9r632YOJliIcPwrMsqa2BYM9D25J-VoIwYTBJn44ta68qCXvJ55EZAwyeKDq8V1i9J4Qniwp0c5Ph1aspDHWtKpLXvUiEDwL7YykiyBS2dDjzSRAkyjIowv-BEFGnu1pO9n4zteQTXOXJaPy77_Ka4CFc01JAhzt2z6sLmu8pUIoO03Vhsa7LmzTyNZiZAeaQpaQF6Vyk7LAyyRE0vzgPy2qQEDA6TI9pH9QEE8NLi-a-9LR1k6tUlWmWEuM_n9MXfSNLZGCLwE7fqGD_le8dwqAxqvZD5V-47Ol3mejWUAXx9VNo0hRpQZxcRPaF_-lE280LCigi_PcPArJk0IcvDvMnvYfjFVmXTKxxiWM9RbrKFReqlWGL3yui4aPvwm5F_Jm8Cd-eeQR605I3ANbia7Qqb3sM3DMo-E_P2fUklVZ22v3CCcG_FejPPbOa98I4u5OVYj5WSOvmmQ0EAUGtC3f_f9MqrFM8CPYpjmZAk4xJoI6-ZMT86LokdobG7tmAQW7uLc2-7M8yspMmf4vsptLEPKvfkUee0EaWTbeD2fNJILRENBgUU9Ni6AUbISdXsBPs3oGkJ6JYGeloN3V-fdg=w1023-h768-no">
            <a:extLst>
              <a:ext uri="{FF2B5EF4-FFF2-40B4-BE49-F238E27FC236}">
                <a16:creationId xmlns:a16="http://schemas.microsoft.com/office/drawing/2014/main" id="{6F01E2B2-1FBC-4907-9C30-2E654A75A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1"/>
          <a:stretch/>
        </p:blipFill>
        <p:spPr bwMode="auto">
          <a:xfrm>
            <a:off x="152400" y="152400"/>
            <a:ext cx="3585090" cy="5969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7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3.googleusercontent.com/jHpOLhsOsZHr1WDzIJfZNh7pGsFM5uXpevXxm8MbNG4fKKs2uI4aMribhFQAi87lWfXuvUvMxx5js0KP_XNc9SkCHIbYMUEx38gs1ku8ZcAzojsZwljw9WxgND68_pDXf84IvS8RxPZoMgauGBrObYNb1EIqrxZpeRymdDcyLm6cREirI4BmVGVQ1sGyrVS-DubMveWYalDvnohls0EllfHR49uuMO9hTXQ_x5miZx16oXghMstPqfTrQusrodtYfSlOhiovAjE-76d1SABhjvGz7vHzfS8OdgOUbULsBVS-eSgZ9bFS-Lx2OBYPpZhJeYf0pTQtCVuCuftwX4lyoOPLoB5c8mT9XWIrwjzh09Has43gr2tHhrgvIlsjEvZIGt44IIAqUFMnM3jwopgsriYoGLJp2TosFg9DahnC0kjDwQsqefgs3l4tBZMyDht3bZN5a6wZHChEAkZT_x8SV6xFApgdxVV5UAy4zjCiXtM8LBUXo6FkrItYqtT2Qb7LLykOS-XWGzGDfIuH5bup5vwit7rqr7fhZET1eAEjAx0YVHySNJ_rF_I5E0FexX0ftB5QOeBIUu84W06n-NB4-9EsPJsE5Wlt-VGoS8_JJxl7njsV4HDBgS9o0YRJgsULpzM1KhNLZhQBEwGR9MUBuZcQ43ZtRFaXDTUh5R52lpyT3WQGpeXP1kv8rUMZZ-N7_f_D6FrsyeExf3VEw3w-w10MMg=w1600-h401-no">
            <a:extLst>
              <a:ext uri="{FF2B5EF4-FFF2-40B4-BE49-F238E27FC236}">
                <a16:creationId xmlns:a16="http://schemas.microsoft.com/office/drawing/2014/main" id="{ACB92F23-B026-44FE-A339-5C9682B27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130843"/>
            <a:ext cx="3553004" cy="59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80FB54-D089-494A-9473-223D5D9C6B67}"/>
              </a:ext>
            </a:extLst>
          </p:cNvPr>
          <p:cNvSpPr txBox="1">
            <a:spLocks/>
          </p:cNvSpPr>
          <p:nvPr/>
        </p:nvSpPr>
        <p:spPr bwMode="auto">
          <a:xfrm>
            <a:off x="381000" y="790574"/>
            <a:ext cx="4939867" cy="530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635C5B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1pPr>
            <a:lvl2pPr marL="684213" indent="-2301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635C5B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2pPr>
            <a:lvl3pPr marL="91440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6C6463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3pPr>
            <a:lvl4pPr marL="1146175" indent="-231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6C6463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4pPr>
            <a:lvl5pPr marL="1255713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 kern="1200">
                <a:solidFill>
                  <a:srgbClr val="6C6463"/>
                </a:solidFill>
                <a:latin typeface="Gill Sans MT"/>
                <a:ea typeface="Gill Sans MT" panose="020B0502020104020203" pitchFamily="34" charset="0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System Validation environment with basic Angola specific configuration and no custom development.</a:t>
            </a:r>
          </a:p>
          <a:p>
            <a:pPr>
              <a:spcAft>
                <a:spcPts val="300"/>
              </a:spcAft>
            </a:pP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Hardware:</a:t>
            </a:r>
          </a:p>
          <a:p>
            <a:pPr lvl="1">
              <a:spcAft>
                <a:spcPts val="300"/>
              </a:spcAft>
            </a:pPr>
            <a:r>
              <a:rPr lang="en-US" altLang="pt-PT" sz="1800" b="1" dirty="0">
                <a:latin typeface="Gill Sans MT" panose="020B0502020104020203" pitchFamily="34" charset="0"/>
                <a:cs typeface="Gill Sans MT" panose="020B0502020104020203" pitchFamily="34" charset="0"/>
              </a:rPr>
              <a:t>Huila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 (2) 1 x Hospital; 1 x Warehouse</a:t>
            </a:r>
            <a:endParaRPr lang="en-US" altLang="pt-PT" dirty="0">
              <a:latin typeface="Gill Sans MT" panose="020B0502020104020203" pitchFamily="34" charset="0"/>
              <a:cs typeface="Gill Sans MT" panose="020B0502020104020203" pitchFamily="34" charset="0"/>
            </a:endParaRPr>
          </a:p>
          <a:p>
            <a:pPr lvl="1">
              <a:spcAft>
                <a:spcPts val="300"/>
              </a:spcAft>
            </a:pPr>
            <a:r>
              <a:rPr lang="en-US" altLang="pt-PT" sz="1800" b="1" dirty="0">
                <a:latin typeface="Gill Sans MT" panose="020B0502020104020203" pitchFamily="34" charset="0"/>
                <a:cs typeface="Gill Sans MT" panose="020B0502020104020203" pitchFamily="34" charset="0"/>
              </a:rPr>
              <a:t>Cuanza Norte 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(3) </a:t>
            </a:r>
            <a:r>
              <a:rPr lang="en-US" altLang="pt-PT" sz="1600" dirty="0">
                <a:latin typeface="Gill Sans MT" panose="020B0502020104020203" pitchFamily="34" charset="0"/>
                <a:cs typeface="Gill Sans MT" panose="020B0502020104020203" pitchFamily="34" charset="0"/>
              </a:rPr>
              <a:t>1 x Hospital; 1 x Warehouse, 1 x Malaria</a:t>
            </a:r>
          </a:p>
          <a:p>
            <a:pPr lvl="1">
              <a:spcAft>
                <a:spcPts val="300"/>
              </a:spcAft>
            </a:pPr>
            <a:r>
              <a:rPr lang="en-US" altLang="pt-PT" sz="1800" b="1" dirty="0" err="1">
                <a:latin typeface="Gill Sans MT" panose="020B0502020104020203" pitchFamily="34" charset="0"/>
                <a:cs typeface="Gill Sans MT" panose="020B0502020104020203" pitchFamily="34" charset="0"/>
              </a:rPr>
              <a:t>Uige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 (3) 1 x hospital; 1 x warehouse; 1 x Malaria.</a:t>
            </a:r>
          </a:p>
          <a:p>
            <a:pPr lvl="1">
              <a:spcAft>
                <a:spcPts val="300"/>
              </a:spcAft>
            </a:pPr>
            <a:r>
              <a:rPr lang="en-US" altLang="pt-PT" sz="1800" b="1" dirty="0">
                <a:latin typeface="Gill Sans MT" panose="020B0502020104020203" pitchFamily="34" charset="0"/>
                <a:cs typeface="Gill Sans MT" panose="020B0502020104020203" pitchFamily="34" charset="0"/>
              </a:rPr>
              <a:t>Luanda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 (1)</a:t>
            </a:r>
          </a:p>
          <a:p>
            <a:pPr lvl="1">
              <a:spcAft>
                <a:spcPts val="300"/>
              </a:spcAft>
            </a:pPr>
            <a:r>
              <a:rPr lang="en-US" altLang="pt-PT" sz="1800" b="1" dirty="0">
                <a:latin typeface="Gill Sans MT" panose="020B0502020104020203" pitchFamily="34" charset="0"/>
                <a:cs typeface="Gill Sans MT" panose="020B0502020104020203" pitchFamily="34" charset="0"/>
              </a:rPr>
              <a:t>CECOMA</a:t>
            </a: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 (2), with plans to install 2 more</a:t>
            </a:r>
          </a:p>
          <a:p>
            <a:pPr>
              <a:spcAft>
                <a:spcPts val="300"/>
              </a:spcAft>
            </a:pP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Modules live in system validation environment:</a:t>
            </a:r>
          </a:p>
          <a:p>
            <a:pPr lvl="1">
              <a:spcAft>
                <a:spcPts val="300"/>
              </a:spcAft>
            </a:pP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Inventory Management Module</a:t>
            </a:r>
          </a:p>
          <a:p>
            <a:pPr lvl="1">
              <a:spcAft>
                <a:spcPts val="300"/>
              </a:spcAft>
            </a:pP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Digital Stock Card</a:t>
            </a:r>
          </a:p>
          <a:p>
            <a:pPr lvl="1">
              <a:spcAft>
                <a:spcPts val="300"/>
              </a:spcAft>
            </a:pP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Requisition </a:t>
            </a:r>
          </a:p>
          <a:p>
            <a:pPr>
              <a:spcAft>
                <a:spcPts val="300"/>
              </a:spcAft>
            </a:pPr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Production environment will have Reporting Module and Angola specific configuration (distribution plan creation with approval matrix)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3EA47B-B15E-4DA9-BCFC-1F1A6640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90348"/>
            <a:ext cx="4939868" cy="1257452"/>
          </a:xfrm>
        </p:spPr>
        <p:txBody>
          <a:bodyPr anchor="t">
            <a:normAutofit/>
          </a:bodyPr>
          <a:lstStyle/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SIGLOFA</a:t>
            </a:r>
            <a:r>
              <a:rPr lang="en-US" altLang="pt-PT" b="1" dirty="0">
                <a:latin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Pilot Scope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344295-44D5-4B70-AA52-BA7D9C5E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"/>
            <a:ext cx="4267876" cy="61146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EB5059-A409-4D8F-B7F8-90E9331F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348"/>
            <a:ext cx="4939868" cy="1257452"/>
          </a:xfrm>
        </p:spPr>
        <p:txBody>
          <a:bodyPr anchor="t">
            <a:normAutofit/>
          </a:bodyPr>
          <a:lstStyle/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Master Data Management</a:t>
            </a:r>
            <a:endParaRPr lang="en-A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0EE6D3-1B97-4E04-AFDC-7929A3B59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295400"/>
            <a:ext cx="3879839" cy="4419600"/>
          </a:xfrm>
        </p:spPr>
        <p:txBody>
          <a:bodyPr>
            <a:normAutofit/>
          </a:bodyPr>
          <a:lstStyle/>
          <a:p>
            <a:r>
              <a:rPr lang="en-US" altLang="pt-PT" sz="1800" dirty="0">
                <a:latin typeface="Gill Sans MT" panose="020B0502020104020203" pitchFamily="34" charset="0"/>
                <a:cs typeface="Gill Sans MT" panose="020B0502020104020203" pitchFamily="34" charset="0"/>
              </a:rPr>
              <a:t>Manual process of review and certification prevent duplication and ensures system consistency</a:t>
            </a:r>
            <a:endParaRPr lang="en-US" altLang="pt-PT" sz="1800" dirty="0"/>
          </a:p>
          <a:p>
            <a:r>
              <a:rPr lang="en-US" altLang="pt-PT" sz="1800" dirty="0"/>
              <a:t>SIGLOFA MD sets ground for future drug registry</a:t>
            </a:r>
          </a:p>
          <a:p>
            <a:pPr lvl="1"/>
            <a:r>
              <a:rPr lang="en-US" altLang="pt-PT" sz="1800" dirty="0"/>
              <a:t>This process is not reliant on NEML approval</a:t>
            </a:r>
            <a:endParaRPr lang="pt-PT" altLang="pt-PT" sz="1800" dirty="0"/>
          </a:p>
          <a:p>
            <a:r>
              <a:rPr lang="en-US" altLang="pt-PT" sz="1800" dirty="0"/>
              <a:t>Codification will have unique national identifier followed by UNSPSC classification (GS1 compliant) &amp; already approved by DNME</a:t>
            </a:r>
            <a:endParaRPr lang="pt-PT" altLang="pt-PT" sz="1800" dirty="0"/>
          </a:p>
        </p:txBody>
      </p:sp>
    </p:spTree>
    <p:extLst>
      <p:ext uri="{BB962C8B-B14F-4D97-AF65-F5344CB8AC3E}">
        <p14:creationId xmlns:p14="http://schemas.microsoft.com/office/powerpoint/2010/main" val="7538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F421E-8CCC-430B-AD94-3C37EA374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371600"/>
            <a:ext cx="4495800" cy="4724400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en-US" sz="1800" dirty="0"/>
              <a:t>Conducted system familiarization prior to site visits with dissemination of support material including the SOPs for inventory and requisition management.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Shadow users through each of the SIGLOFA logistics processes multiple times. Ensure the user is in control of the system.</a:t>
            </a: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en-US" sz="1800" dirty="0"/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sz="1800" dirty="0"/>
              <a:t>Additional steps to support users: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Perform a SIGLOFA skills assessment for each field staff member to identify areas of strength and weaknesses</a:t>
            </a:r>
          </a:p>
          <a:p>
            <a:pPr>
              <a:spcAft>
                <a:spcPts val="300"/>
              </a:spcAft>
              <a:defRPr/>
            </a:pPr>
            <a:r>
              <a:rPr lang="en-US" sz="1800" dirty="0"/>
              <a:t>Project Plan updates to allow for more adaptable and responsive on-the-job training during installation.</a:t>
            </a:r>
            <a:endParaRPr lang="pt-PT" sz="1800" dirty="0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id="{518EA8BC-D4C6-4670-B42E-A1CEC80F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271" y="115872"/>
            <a:ext cx="4611328" cy="867930"/>
          </a:xfrm>
        </p:spPr>
        <p:txBody>
          <a:bodyPr anchor="t"/>
          <a:lstStyle/>
          <a:p>
            <a:r>
              <a:rPr lang="en-US" altLang="pt-PT" dirty="0">
                <a:latin typeface="Gill Sans MT" panose="020B0502020104020203" pitchFamily="34" charset="0"/>
                <a:cs typeface="Gill Sans MT" panose="020B0502020104020203" pitchFamily="34" charset="0"/>
              </a:rPr>
              <a:t>User Logistics, System, and Computer Knowledge</a:t>
            </a:r>
            <a:endParaRPr lang="pt-PT" altLang="pt-PT" dirty="0">
              <a:latin typeface="Gill Sans MT" panose="020B0502020104020203" pitchFamily="34" charset="0"/>
              <a:cs typeface="Gill Sans MT" panose="020B0502020104020203" pitchFamily="34" charset="0"/>
            </a:endParaRPr>
          </a:p>
        </p:txBody>
      </p:sp>
      <p:pic>
        <p:nvPicPr>
          <p:cNvPr id="4" name="Picture 2" descr="https://lh3.googleusercontent.com/MKEzk3oBdixy5FmD9XHbmH-dwQCKs01JpEj4SA7h_Ejp2iO7cshRnn2sgZhYQBiT4RNQEJER8IKh1rs4Bp-a2pkJhakFX0ntfS1ju_ZfeJOT-0XnXOFlcB0iNpfcy24kvA28xfr4DCjLCbKgxgGq6G2oh28HefBKnwnSKDCx5HWiQuHcdMxuwd6iHw_okqIPbyhwbJ3T1VypkDUKMg70IWRn1WyrXwJ4FzKCdEF3N8C3CbVhhLt0Kv8siTlXbnY0m68NBi_-mW3ypE0OPQnbH-T_R--nScm7NvoJyOpKjop9uYo3EDCqrQk5mSpC0l6mQu66vdf80Fj8ft95VeS189qfSYLNfVK8UnfnjnUn1e1Gd4yvNaS25xLNBqGQGTH2ULGXQACxOsHYytFRIEyo5F9o7DxGqR-NBNLDZqyMsVSpbcjW77ttkwOcuAFCBWPPKRX7ocBlGI4Aun3_swKWg4fgxNsJNV3_F8h_2ten_tC9gLPthLC3CLM-F7PT6mv0HNL4gQhhGcnOvcV3VkuN8QmNZ56Zv7Ro93K-AZTWHbF658s2Eto_DQ_Arpw1wHR7q9AoijSF80K3yqP1bY6YyBMj_91-679yCtMx46BKA2gZdojLjpvkL0u9ZP5Wat1hHKDZXHcP_8KHywONomOLpWtW3jQB13zE=w847-h635-no">
            <a:extLst>
              <a:ext uri="{FF2B5EF4-FFF2-40B4-BE49-F238E27FC236}">
                <a16:creationId xmlns:a16="http://schemas.microsoft.com/office/drawing/2014/main" id="{07D40BC1-3D54-43C0-A15D-122F229BB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1" y="152400"/>
            <a:ext cx="4017518" cy="5943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.3-Template_4.29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Reports and Deliverables" ma:contentTypeID="0x010100ADC8C9B4438F49D88D7FB1BC47D5DB7C1300FED5B9463D4AE744B7675091588C36B4" ma:contentTypeVersion="81" ma:contentTypeDescription="Project Reports and Deliverables" ma:contentTypeScope="" ma:versionID="77b49939ea2c74de6f7a66fbcbe0206a">
  <xsd:schema xmlns:xsd="http://www.w3.org/2001/XMLSchema" xmlns:xs="http://www.w3.org/2001/XMLSchema" xmlns:p="http://schemas.microsoft.com/office/2006/metadata/properties" xmlns:ns3="3b132b93-2fb2-4a2d-8e8a-71f4f68d51d5" targetNamespace="http://schemas.microsoft.com/office/2006/metadata/properties" ma:root="true" ma:fieldsID="3a600e794fa6920060c0a2fd4e1d6b46" ns3:_="">
    <xsd:import namespace="3b132b93-2fb2-4a2d-8e8a-71f4f68d51d5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32b93-2fb2-4a2d-8e8a-71f4f68d51d5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732fa4c3-07e0-433f-8079-fb98510899d7}" ma:internalName="TaxCatchAll" ma:showField="CatchAllData" ma:web="3b132b93-2fb2-4a2d-8e8a-71f4f68d51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132b93-2fb2-4a2d-8e8a-71f4f68d51d5"/>
    <p92221e2f7854406845ac60820df7ed7 xmlns="3b132b93-2fb2-4a2d-8e8a-71f4f68d51d5">
      <Terms xmlns="http://schemas.microsoft.com/office/infopath/2007/PartnerControls"/>
    </p92221e2f7854406845ac60820df7ed7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B2ADA2-C1AD-4BBE-AEF2-8BD7CE60D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132b93-2fb2-4a2d-8e8a-71f4f68d51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CD584D4-453B-4388-AF11-A0509176859F}">
  <ds:schemaRefs>
    <ds:schemaRef ds:uri="http://schemas.microsoft.com/office/2006/metadata/properties"/>
    <ds:schemaRef ds:uri="http://schemas.microsoft.com/office/infopath/2007/PartnerControls"/>
    <ds:schemaRef ds:uri="3b132b93-2fb2-4a2d-8e8a-71f4f68d51d5"/>
  </ds:schemaRefs>
</ds:datastoreItem>
</file>

<file path=customXml/itemProps4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4.3-Template_4.29.2016</Template>
  <TotalTime>21189</TotalTime>
  <Words>1112</Words>
  <Application>Microsoft Office PowerPoint</Application>
  <PresentationFormat>On-screen Show (4:3)</PresentationFormat>
  <Paragraphs>119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4.3-Template_4.29.2016</vt:lpstr>
      <vt:lpstr>SIGLOFA Update FY19</vt:lpstr>
      <vt:lpstr>PowerPoint Presentation</vt:lpstr>
      <vt:lpstr>PowerPoint Presentation</vt:lpstr>
      <vt:lpstr>TA Systems Strengthening 2018-2019</vt:lpstr>
      <vt:lpstr>TA Systems Strengthening 2017-2019 (Cont.)</vt:lpstr>
      <vt:lpstr>SIGLOFA Pilot Objectives</vt:lpstr>
      <vt:lpstr>SIGLOFA Pilot Scope</vt:lpstr>
      <vt:lpstr>Master Data Management</vt:lpstr>
      <vt:lpstr>User Logistics, System, and Computer Knowledge</vt:lpstr>
      <vt:lpstr>Operation Support</vt:lpstr>
      <vt:lpstr>PowerPoint Presentation</vt:lpstr>
      <vt:lpstr>Next Steps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Simon Dean</cp:lastModifiedBy>
  <cp:revision>353</cp:revision>
  <cp:lastPrinted>2019-07-02T11:01:14Z</cp:lastPrinted>
  <dcterms:created xsi:type="dcterms:W3CDTF">2016-05-03T20:02:08Z</dcterms:created>
  <dcterms:modified xsi:type="dcterms:W3CDTF">2019-09-03T08:09:21Z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0x010100ADC8C9B4438F49D88D7FB1BC47D5DB7C1300FED5B9463D4AE744B7675091588C36B4</vt:lpwstr>
  </property>
  <property fmtid="{D5CDD505-2E9C-101B-9397-08002B2CF9AE}" pid="3" name="ProjectDocumentType">
    <vt:lpwstr/>
  </property>
</Properties>
</file>