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8" r:id="rId4"/>
    <p:sldMasterId id="2147483931" r:id="rId5"/>
  </p:sldMasterIdLst>
  <p:notesMasterIdLst>
    <p:notesMasterId r:id="rId26"/>
  </p:notesMasterIdLst>
  <p:sldIdLst>
    <p:sldId id="1463" r:id="rId6"/>
    <p:sldId id="1451" r:id="rId7"/>
    <p:sldId id="1697" r:id="rId8"/>
    <p:sldId id="1789" r:id="rId9"/>
    <p:sldId id="1575" r:id="rId10"/>
    <p:sldId id="1777" r:id="rId11"/>
    <p:sldId id="1776" r:id="rId12"/>
    <p:sldId id="1791" r:id="rId13"/>
    <p:sldId id="1781" r:id="rId14"/>
    <p:sldId id="1734" r:id="rId15"/>
    <p:sldId id="1713" r:id="rId16"/>
    <p:sldId id="1788" r:id="rId17"/>
    <p:sldId id="1771" r:id="rId18"/>
    <p:sldId id="1429" r:id="rId19"/>
    <p:sldId id="1716" r:id="rId20"/>
    <p:sldId id="1787" r:id="rId21"/>
    <p:sldId id="1784" r:id="rId22"/>
    <p:sldId id="1719" r:id="rId23"/>
    <p:sldId id="1785" r:id="rId24"/>
    <p:sldId id="1714" r:id="rId25"/>
  </p:sldIdLst>
  <p:sldSz cx="12192000" cy="6858000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F9889D8-3754-4758-A544-67C65A6877FC}">
          <p14:sldIdLst>
            <p14:sldId id="1463"/>
            <p14:sldId id="1451"/>
            <p14:sldId id="1697"/>
            <p14:sldId id="1789"/>
            <p14:sldId id="1575"/>
            <p14:sldId id="1777"/>
            <p14:sldId id="1776"/>
            <p14:sldId id="1791"/>
            <p14:sldId id="1781"/>
            <p14:sldId id="1734"/>
            <p14:sldId id="1713"/>
            <p14:sldId id="1788"/>
            <p14:sldId id="1771"/>
            <p14:sldId id="1429"/>
            <p14:sldId id="1716"/>
          </p14:sldIdLst>
        </p14:section>
        <p14:section name="For Reference" id="{AEE128AD-B75C-4C66-8B39-B31976FDE1DB}">
          <p14:sldIdLst>
            <p14:sldId id="1787"/>
            <p14:sldId id="1784"/>
            <p14:sldId id="1719"/>
            <p14:sldId id="1785"/>
            <p14:sldId id="17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4" userDrawn="1">
          <p15:clr>
            <a:srgbClr val="A4A3A4"/>
          </p15:clr>
        </p15:guide>
        <p15:guide id="4" pos="7056" userDrawn="1">
          <p15:clr>
            <a:srgbClr val="A4A3A4"/>
          </p15:clr>
        </p15:guide>
        <p15:guide id="5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Clayton" initials="EC" lastIdx="47" clrIdx="6">
    <p:extLst>
      <p:ext uri="{19B8F6BF-5375-455C-9EA6-DF929625EA0E}">
        <p15:presenceInfo xmlns:p15="http://schemas.microsoft.com/office/powerpoint/2012/main" userId="Emily Clayton" providerId="None"/>
      </p:ext>
    </p:extLst>
  </p:cmAuthor>
  <p:cmAuthor id="1" name="Erin Barnaby" initials="EB" lastIdx="36" clrIdx="0"/>
  <p:cmAuthor id="8" name="Kim Couri" initials="KC" lastIdx="58" clrIdx="7">
    <p:extLst>
      <p:ext uri="{19B8F6BF-5375-455C-9EA6-DF929625EA0E}">
        <p15:presenceInfo xmlns:p15="http://schemas.microsoft.com/office/powerpoint/2012/main" userId="S::kcouri@resonanceglobal.com::793f997e-064a-412f-b5c8-b3332e3b40dd" providerId="AD"/>
      </p:ext>
    </p:extLst>
  </p:cmAuthor>
  <p:cmAuthor id="2" name="Erin Barnaby" initials="EB [3]" lastIdx="1" clrIdx="1"/>
  <p:cmAuthor id="9" name="Kim Couri" initials="KC [2]" lastIdx="3" clrIdx="8">
    <p:extLst>
      <p:ext uri="{19B8F6BF-5375-455C-9EA6-DF929625EA0E}">
        <p15:presenceInfo xmlns:p15="http://schemas.microsoft.com/office/powerpoint/2012/main" userId="793f997e-064a-412f-b5c8-b3332e3b40dd" providerId="Windows Live"/>
      </p:ext>
    </p:extLst>
  </p:cmAuthor>
  <p:cmAuthor id="3" name="Erin Barnaby" initials="EB [2]" lastIdx="1" clrIdx="2"/>
  <p:cmAuthor id="10" name="Alice Helbing" initials="AH" lastIdx="66" clrIdx="9">
    <p:extLst>
      <p:ext uri="{19B8F6BF-5375-455C-9EA6-DF929625EA0E}">
        <p15:presenceInfo xmlns:p15="http://schemas.microsoft.com/office/powerpoint/2012/main" userId="S::ahelbing_ct@resonanceglobal.com::211eac8c-804d-4a74-8184-d93f3ef7aa8c" providerId="AD"/>
      </p:ext>
    </p:extLst>
  </p:cmAuthor>
  <p:cmAuthor id="4" name="James Bernard" initials="JB" lastIdx="39" clrIdx="3"/>
  <p:cmAuthor id="11" name="Emily Clayton" initials="EC [2]" lastIdx="3" clrIdx="10">
    <p:extLst>
      <p:ext uri="{19B8F6BF-5375-455C-9EA6-DF929625EA0E}">
        <p15:presenceInfo xmlns:p15="http://schemas.microsoft.com/office/powerpoint/2012/main" userId="S::eclayton@resonanceglobal.com::736f76e2-1570-45a2-9c1d-121bb6a9bc70" providerId="AD"/>
      </p:ext>
    </p:extLst>
  </p:cmAuthor>
  <p:cmAuthor id="5" name="Zachary Harris" initials="ZH" lastIdx="11" clrIdx="4">
    <p:extLst>
      <p:ext uri="{19B8F6BF-5375-455C-9EA6-DF929625EA0E}">
        <p15:presenceInfo xmlns:p15="http://schemas.microsoft.com/office/powerpoint/2012/main" userId="S-1-5-21-3204519410-1952040929-1629309110-1193" providerId="AD"/>
      </p:ext>
    </p:extLst>
  </p:cmAuthor>
  <p:cmAuthor id="6" name="Zachary Harris" initials="ZH [2]" lastIdx="1" clrIdx="5">
    <p:extLst>
      <p:ext uri="{19B8F6BF-5375-455C-9EA6-DF929625EA0E}">
        <p15:presenceInfo xmlns:p15="http://schemas.microsoft.com/office/powerpoint/2012/main" userId="Zachary Ha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168"/>
    <a:srgbClr val="0D9847"/>
    <a:srgbClr val="008F00"/>
    <a:srgbClr val="539EA8"/>
    <a:srgbClr val="16A652"/>
    <a:srgbClr val="FFFFFF"/>
    <a:srgbClr val="047032"/>
    <a:srgbClr val="047A37"/>
    <a:srgbClr val="05893E"/>
    <a:srgbClr val="CFE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21" autoAdjust="0"/>
  </p:normalViewPr>
  <p:slideViewPr>
    <p:cSldViewPr snapToGrid="0">
      <p:cViewPr varScale="1">
        <p:scale>
          <a:sx n="84" d="100"/>
          <a:sy n="84" d="100"/>
        </p:scale>
        <p:origin x="1596" y="90"/>
      </p:cViewPr>
      <p:guideLst>
        <p:guide orient="horz" pos="2160"/>
        <p:guide pos="3840"/>
        <p:guide pos="624"/>
        <p:guide pos="7056"/>
        <p:guide pos="6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1714051"/>
          </a:xfrm>
          <a:prstGeom prst="rect">
            <a:avLst/>
          </a:prstGeom>
          <a:noFill/>
          <a:ln>
            <a:noFill/>
          </a:ln>
        </p:spPr>
        <p:txBody>
          <a:bodyPr wrap="square" lIns="170681" tIns="170681" rIns="170681" bIns="170681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53547" marR="0" lvl="1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07093" marR="0" lvl="2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60640" marR="0" lvl="3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14187" marR="0" lvl="4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267733" marR="0" lvl="5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121280" marR="0" lvl="6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974827" marR="0" lvl="7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828373" marR="0" lvl="8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1714051"/>
          </a:xfrm>
          <a:prstGeom prst="rect">
            <a:avLst/>
          </a:prstGeom>
          <a:noFill/>
          <a:ln>
            <a:noFill/>
          </a:ln>
        </p:spPr>
        <p:txBody>
          <a:bodyPr wrap="square" lIns="170681" tIns="170681" rIns="170681" bIns="170681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53547" marR="0" lvl="1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07093" marR="0" lvl="2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60640" marR="0" lvl="3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14187" marR="0" lvl="4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267733" marR="0" lvl="5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121280" marR="0" lvl="6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974827" marR="0" lvl="7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828373" marR="0" lvl="8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-5600700" y="4270375"/>
            <a:ext cx="20497800" cy="1153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9640" y="16440634"/>
            <a:ext cx="7437120" cy="13451427"/>
          </a:xfrm>
          <a:prstGeom prst="rect">
            <a:avLst/>
          </a:prstGeom>
          <a:noFill/>
          <a:ln>
            <a:noFill/>
          </a:ln>
        </p:spPr>
        <p:txBody>
          <a:bodyPr wrap="square" lIns="170681" tIns="170681" rIns="170681" bIns="170681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32448310"/>
            <a:ext cx="4028440" cy="1714047"/>
          </a:xfrm>
          <a:prstGeom prst="rect">
            <a:avLst/>
          </a:prstGeom>
          <a:noFill/>
          <a:ln>
            <a:noFill/>
          </a:ln>
        </p:spPr>
        <p:txBody>
          <a:bodyPr wrap="square" lIns="170681" tIns="170681" rIns="170681" bIns="170681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53547" marR="0" lvl="1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07093" marR="0" lvl="2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60640" marR="0" lvl="3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414187" marR="0" lvl="4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267733" marR="0" lvl="5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121280" marR="0" lvl="6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974827" marR="0" lvl="7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828373" marR="0" lvl="8" indent="0" algn="l" rtl="0">
              <a:spcBef>
                <a:spcPts val="0"/>
              </a:spcBef>
              <a:buSzPct val="77777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265809" y="32448310"/>
            <a:ext cx="4028440" cy="1714047"/>
          </a:xfrm>
          <a:prstGeom prst="rect">
            <a:avLst/>
          </a:prstGeom>
          <a:noFill/>
          <a:ln>
            <a:noFill/>
          </a:ln>
        </p:spPr>
        <p:txBody>
          <a:bodyPr wrap="square" lIns="170681" tIns="85317" rIns="170681" bIns="8531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2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80" indent="-32008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0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1707093">
              <a:defRPr/>
            </a:pPr>
            <a:fld id="{C8AD58AD-5788-4A6B-9A5B-A9E8A8F38FF3}" type="slidenum">
              <a:rPr lang="en-US" sz="2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1707093">
                <a:defRPr/>
              </a:pPr>
              <a:t>12</a:t>
            </a:fld>
            <a:endParaRPr lang="en-US" sz="2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3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0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29640" y="16440633"/>
            <a:ext cx="7437120" cy="13451988"/>
          </a:xfrm>
          <a:prstGeom prst="rect">
            <a:avLst/>
          </a:prstGeom>
          <a:noFill/>
          <a:ln>
            <a:noFill/>
          </a:ln>
        </p:spPr>
        <p:txBody>
          <a:bodyPr wrap="square" lIns="170681" tIns="170681" rIns="170681" bIns="170681" anchor="t" anchorCtr="0">
            <a:noAutofit/>
          </a:bodyPr>
          <a:lstStyle/>
          <a:p>
            <a:pPr indent="-165966">
              <a:buClr>
                <a:schemeClr val="dk1"/>
              </a:buClr>
              <a:buSzPts val="140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-5600700" y="4270375"/>
            <a:ext cx="20497800" cy="1153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7480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6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73627" lvl="1" indent="-32008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24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80" indent="-32008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5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929640" y="16440633"/>
            <a:ext cx="7437120" cy="13451988"/>
          </a:xfrm>
          <a:prstGeom prst="rect">
            <a:avLst/>
          </a:prstGeom>
        </p:spPr>
        <p:txBody>
          <a:bodyPr wrap="square" lIns="170681" tIns="170681" rIns="170681" bIns="170681" anchor="t" anchorCtr="0">
            <a:no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323" name="Shape 1323"/>
          <p:cNvSpPr>
            <a:spLocks noGrp="1" noRot="1" noChangeAspect="1"/>
          </p:cNvSpPr>
          <p:nvPr>
            <p:ph type="sldImg" idx="2"/>
          </p:nvPr>
        </p:nvSpPr>
        <p:spPr>
          <a:xfrm>
            <a:off x="-5600700" y="4270375"/>
            <a:ext cx="20497800" cy="1153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88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1707093">
              <a:defRPr/>
            </a:pPr>
            <a:fld id="{C8AD58AD-5788-4A6B-9A5B-A9E8A8F38FF3}" type="slidenum">
              <a:rPr lang="en-US" sz="2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1707093">
                <a:defRPr/>
              </a:pPr>
              <a:t>5</a:t>
            </a:fld>
            <a:endParaRPr lang="en-US" sz="2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1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20"/>
              </a:spcBef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3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23DD-76FF-469A-8914-56421FF46355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247-D46A-4946-A1CB-EA58C062CF18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BC3-A64F-4EA7-A37B-9C2F8A6B13A3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6FAD-35E9-4A7D-931E-0EA007702430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E33F-865C-4D31-9397-723F30216DFF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8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912813" y="-435835"/>
            <a:ext cx="4603567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7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7 h 5645151"/>
              <a:gd name="connsiteX6" fmla="*/ 4232608 w 4603567"/>
              <a:gd name="connsiteY6" fmla="*/ 0 h 5645151"/>
              <a:gd name="connsiteX7" fmla="*/ 3459778 w 4603567"/>
              <a:gd name="connsiteY7" fmla="*/ 0 h 5645151"/>
              <a:gd name="connsiteX8" fmla="*/ 3829901 w 4603567"/>
              <a:gd name="connsiteY8" fmla="*/ 352429 h 5645151"/>
              <a:gd name="connsiteX9" fmla="*/ 3829901 w 4603567"/>
              <a:gd name="connsiteY9" fmla="*/ 4151310 h 5645151"/>
              <a:gd name="connsiteX10" fmla="*/ 3459778 w 4603567"/>
              <a:gd name="connsiteY10" fmla="*/ 4503738 h 5645151"/>
              <a:gd name="connsiteX11" fmla="*/ 3089654 w 4603567"/>
              <a:gd name="connsiteY11" fmla="*/ 4151310 h 5645151"/>
              <a:gd name="connsiteX12" fmla="*/ 3089654 w 4603567"/>
              <a:gd name="connsiteY12" fmla="*/ 352429 h 5645151"/>
              <a:gd name="connsiteX13" fmla="*/ 3459778 w 4603567"/>
              <a:gd name="connsiteY13" fmla="*/ 0 h 5645151"/>
              <a:gd name="connsiteX14" fmla="*/ 2687782 w 4603567"/>
              <a:gd name="connsiteY14" fmla="*/ 0 h 5645151"/>
              <a:gd name="connsiteX15" fmla="*/ 3057905 w 4603567"/>
              <a:gd name="connsiteY15" fmla="*/ 352375 h 5645151"/>
              <a:gd name="connsiteX16" fmla="*/ 3057905 w 4603567"/>
              <a:gd name="connsiteY16" fmla="*/ 4651426 h 5645151"/>
              <a:gd name="connsiteX17" fmla="*/ 2687782 w 4603567"/>
              <a:gd name="connsiteY17" fmla="*/ 5003801 h 5645151"/>
              <a:gd name="connsiteX18" fmla="*/ 2317658 w 4603567"/>
              <a:gd name="connsiteY18" fmla="*/ 4651426 h 5645151"/>
              <a:gd name="connsiteX19" fmla="*/ 2317658 w 4603567"/>
              <a:gd name="connsiteY19" fmla="*/ 352375 h 5645151"/>
              <a:gd name="connsiteX20" fmla="*/ 2687782 w 4603567"/>
              <a:gd name="connsiteY20" fmla="*/ 0 h 5645151"/>
              <a:gd name="connsiteX21" fmla="*/ 1914950 w 4603567"/>
              <a:gd name="connsiteY21" fmla="*/ 0 h 5645151"/>
              <a:gd name="connsiteX22" fmla="*/ 2285909 w 4603567"/>
              <a:gd name="connsiteY22" fmla="*/ 352368 h 5645151"/>
              <a:gd name="connsiteX23" fmla="*/ 2285909 w 4603567"/>
              <a:gd name="connsiteY23" fmla="*/ 5292784 h 5645151"/>
              <a:gd name="connsiteX24" fmla="*/ 1914950 w 4603567"/>
              <a:gd name="connsiteY24" fmla="*/ 5645151 h 5645151"/>
              <a:gd name="connsiteX25" fmla="*/ 1543991 w 4603567"/>
              <a:gd name="connsiteY25" fmla="*/ 5292784 h 5645151"/>
              <a:gd name="connsiteX26" fmla="*/ 1543991 w 4603567"/>
              <a:gd name="connsiteY26" fmla="*/ 352368 h 5645151"/>
              <a:gd name="connsiteX27" fmla="*/ 1914950 w 4603567"/>
              <a:gd name="connsiteY27" fmla="*/ 0 h 5645151"/>
              <a:gd name="connsiteX28" fmla="*/ 1142955 w 4603567"/>
              <a:gd name="connsiteY28" fmla="*/ 0 h 5645151"/>
              <a:gd name="connsiteX29" fmla="*/ 1513914 w 4603567"/>
              <a:gd name="connsiteY29" fmla="*/ 352361 h 5645151"/>
              <a:gd name="connsiteX30" fmla="*/ 1513914 w 4603567"/>
              <a:gd name="connsiteY30" fmla="*/ 4215241 h 5645151"/>
              <a:gd name="connsiteX31" fmla="*/ 1142955 w 4603567"/>
              <a:gd name="connsiteY31" fmla="*/ 4567238 h 5645151"/>
              <a:gd name="connsiteX32" fmla="*/ 771996 w 4603567"/>
              <a:gd name="connsiteY32" fmla="*/ 4215241 h 5645151"/>
              <a:gd name="connsiteX33" fmla="*/ 771996 w 4603567"/>
              <a:gd name="connsiteY33" fmla="*/ 352361 h 5645151"/>
              <a:gd name="connsiteX34" fmla="*/ 1142955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8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8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7"/>
                  <a:pt x="4603567" y="352367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2" y="5645151"/>
                  <a:pt x="3861649" y="5486604"/>
                  <a:pt x="3861649" y="5292784"/>
                </a:cubicBezTo>
                <a:lnTo>
                  <a:pt x="3861649" y="352367"/>
                </a:lnTo>
                <a:cubicBezTo>
                  <a:pt x="3861649" y="158547"/>
                  <a:pt x="4028562" y="0"/>
                  <a:pt x="4232608" y="0"/>
                </a:cubicBezTo>
                <a:close/>
                <a:moveTo>
                  <a:pt x="3459778" y="0"/>
                </a:moveTo>
                <a:cubicBezTo>
                  <a:pt x="3663365" y="0"/>
                  <a:pt x="3829901" y="158575"/>
                  <a:pt x="3829901" y="352429"/>
                </a:cubicBezTo>
                <a:lnTo>
                  <a:pt x="3829901" y="4151310"/>
                </a:lnTo>
                <a:cubicBezTo>
                  <a:pt x="3829901" y="4345164"/>
                  <a:pt x="3663365" y="4503738"/>
                  <a:pt x="3459778" y="4503738"/>
                </a:cubicBezTo>
                <a:cubicBezTo>
                  <a:pt x="3256191" y="4503738"/>
                  <a:pt x="3089654" y="4345164"/>
                  <a:pt x="3089654" y="4151310"/>
                </a:cubicBezTo>
                <a:lnTo>
                  <a:pt x="3089654" y="352429"/>
                </a:lnTo>
                <a:cubicBezTo>
                  <a:pt x="3089654" y="158575"/>
                  <a:pt x="3256191" y="0"/>
                  <a:pt x="3459778" y="0"/>
                </a:cubicBezTo>
                <a:close/>
                <a:moveTo>
                  <a:pt x="2687782" y="0"/>
                </a:moveTo>
                <a:cubicBezTo>
                  <a:pt x="2891369" y="0"/>
                  <a:pt x="3057905" y="158551"/>
                  <a:pt x="3057905" y="352375"/>
                </a:cubicBezTo>
                <a:lnTo>
                  <a:pt x="3057905" y="4651426"/>
                </a:lnTo>
                <a:cubicBezTo>
                  <a:pt x="3057905" y="4845251"/>
                  <a:pt x="2891369" y="5003801"/>
                  <a:pt x="2687782" y="5003801"/>
                </a:cubicBezTo>
                <a:cubicBezTo>
                  <a:pt x="2484195" y="5003801"/>
                  <a:pt x="2317658" y="4845251"/>
                  <a:pt x="2317658" y="4651426"/>
                </a:cubicBezTo>
                <a:lnTo>
                  <a:pt x="2317658" y="352375"/>
                </a:lnTo>
                <a:cubicBezTo>
                  <a:pt x="2317658" y="158551"/>
                  <a:pt x="2484195" y="0"/>
                  <a:pt x="2687782" y="0"/>
                </a:cubicBezTo>
                <a:close/>
                <a:moveTo>
                  <a:pt x="1914950" y="0"/>
                </a:moveTo>
                <a:cubicBezTo>
                  <a:pt x="2118997" y="0"/>
                  <a:pt x="2285909" y="158548"/>
                  <a:pt x="2285909" y="352368"/>
                </a:cubicBezTo>
                <a:lnTo>
                  <a:pt x="2285909" y="5292784"/>
                </a:lnTo>
                <a:cubicBezTo>
                  <a:pt x="2285909" y="5486604"/>
                  <a:pt x="2118997" y="5645151"/>
                  <a:pt x="1914950" y="5645151"/>
                </a:cubicBezTo>
                <a:cubicBezTo>
                  <a:pt x="1710904" y="5645151"/>
                  <a:pt x="1543991" y="5486604"/>
                  <a:pt x="1543991" y="5292784"/>
                </a:cubicBezTo>
                <a:lnTo>
                  <a:pt x="1543991" y="352368"/>
                </a:lnTo>
                <a:cubicBezTo>
                  <a:pt x="1543991" y="158548"/>
                  <a:pt x="1710904" y="0"/>
                  <a:pt x="1914950" y="0"/>
                </a:cubicBezTo>
                <a:close/>
                <a:moveTo>
                  <a:pt x="1142955" y="0"/>
                </a:moveTo>
                <a:cubicBezTo>
                  <a:pt x="1347002" y="0"/>
                  <a:pt x="1513914" y="158545"/>
                  <a:pt x="1513914" y="352361"/>
                </a:cubicBezTo>
                <a:lnTo>
                  <a:pt x="1513914" y="4215241"/>
                </a:lnTo>
                <a:cubicBezTo>
                  <a:pt x="1513914" y="4408694"/>
                  <a:pt x="1347002" y="4567238"/>
                  <a:pt x="1142955" y="4567238"/>
                </a:cubicBezTo>
                <a:cubicBezTo>
                  <a:pt x="938909" y="4567238"/>
                  <a:pt x="771996" y="4408694"/>
                  <a:pt x="771996" y="4215241"/>
                </a:cubicBezTo>
                <a:lnTo>
                  <a:pt x="771996" y="352361"/>
                </a:lnTo>
                <a:cubicBezTo>
                  <a:pt x="771996" y="158545"/>
                  <a:pt x="938909" y="0"/>
                  <a:pt x="1142955" y="0"/>
                </a:cubicBezTo>
                <a:close/>
                <a:moveTo>
                  <a:pt x="370959" y="0"/>
                </a:moveTo>
                <a:cubicBezTo>
                  <a:pt x="575006" y="0"/>
                  <a:pt x="741918" y="158548"/>
                  <a:pt x="741918" y="352368"/>
                </a:cubicBezTo>
                <a:lnTo>
                  <a:pt x="741918" y="5292784"/>
                </a:lnTo>
                <a:cubicBezTo>
                  <a:pt x="741918" y="5486604"/>
                  <a:pt x="575006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8"/>
                </a:lnTo>
                <a:cubicBezTo>
                  <a:pt x="0" y="158548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4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C518DDF-EA73-4032-8735-398A46E5360F}" type="datetime1">
              <a:rPr lang="en-US" smtClean="0"/>
              <a:t>9/10/2019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6964"/>
            <a:ext cx="4876395" cy="131112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6283"/>
            <a:ext cx="2743200" cy="175433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347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125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26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BA0BF86-94BB-4217-B8D1-A8D7187BFB68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669869"/>
            <a:ext cx="10363200" cy="7017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08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4190-163F-4F90-AE32-84A3785C6FED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2597" y="-1"/>
            <a:ext cx="4438054" cy="6858000"/>
          </a:xfrm>
          <a:custGeom>
            <a:avLst/>
            <a:gdLst>
              <a:gd name="connsiteX0" fmla="*/ 2393011 w 4438054"/>
              <a:gd name="connsiteY0" fmla="*/ 2617063 h 6858000"/>
              <a:gd name="connsiteX1" fmla="*/ 4438054 w 4438054"/>
              <a:gd name="connsiteY1" fmla="*/ 2617063 h 6858000"/>
              <a:gd name="connsiteX2" fmla="*/ 3756373 w 4438054"/>
              <a:gd name="connsiteY2" fmla="*/ 6858000 h 6858000"/>
              <a:gd name="connsiteX3" fmla="*/ 1711330 w 4438054"/>
              <a:gd name="connsiteY3" fmla="*/ 6858000 h 6858000"/>
              <a:gd name="connsiteX4" fmla="*/ 681681 w 4438054"/>
              <a:gd name="connsiteY4" fmla="*/ 0 h 6858000"/>
              <a:gd name="connsiteX5" fmla="*/ 2726724 w 4438054"/>
              <a:gd name="connsiteY5" fmla="*/ 0 h 6858000"/>
              <a:gd name="connsiteX6" fmla="*/ 2045043 w 4438054"/>
              <a:gd name="connsiteY6" fmla="*/ 4240937 h 6858000"/>
              <a:gd name="connsiteX7" fmla="*/ 0 w 4438054"/>
              <a:gd name="connsiteY7" fmla="*/ 4240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054" h="6858000">
                <a:moveTo>
                  <a:pt x="2393011" y="2617063"/>
                </a:moveTo>
                <a:lnTo>
                  <a:pt x="4438054" y="2617063"/>
                </a:lnTo>
                <a:lnTo>
                  <a:pt x="3756373" y="6858000"/>
                </a:lnTo>
                <a:lnTo>
                  <a:pt x="1711330" y="6858000"/>
                </a:lnTo>
                <a:close/>
                <a:moveTo>
                  <a:pt x="681681" y="0"/>
                </a:moveTo>
                <a:lnTo>
                  <a:pt x="2726724" y="0"/>
                </a:lnTo>
                <a:lnTo>
                  <a:pt x="2045043" y="4240937"/>
                </a:lnTo>
                <a:lnTo>
                  <a:pt x="0" y="4240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07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629369" y="1189727"/>
            <a:ext cx="3952594" cy="4478546"/>
          </a:xfrm>
          <a:custGeom>
            <a:avLst/>
            <a:gdLst>
              <a:gd name="connsiteX0" fmla="*/ 821064 w 1574800"/>
              <a:gd name="connsiteY0" fmla="*/ 1354138 h 1784351"/>
              <a:gd name="connsiteX1" fmla="*/ 1547473 w 1574800"/>
              <a:gd name="connsiteY1" fmla="*/ 1354138 h 1784351"/>
              <a:gd name="connsiteX2" fmla="*/ 1549400 w 1574800"/>
              <a:gd name="connsiteY2" fmla="*/ 1361820 h 1784351"/>
              <a:gd name="connsiteX3" fmla="*/ 813357 w 1574800"/>
              <a:gd name="connsiteY3" fmla="*/ 1784351 h 1784351"/>
              <a:gd name="connsiteX4" fmla="*/ 792162 w 1574800"/>
              <a:gd name="connsiteY4" fmla="*/ 1772828 h 1784351"/>
              <a:gd name="connsiteX5" fmla="*/ 792162 w 1574800"/>
              <a:gd name="connsiteY5" fmla="*/ 1381026 h 1784351"/>
              <a:gd name="connsiteX6" fmla="*/ 821064 w 1574800"/>
              <a:gd name="connsiteY6" fmla="*/ 1354138 h 1784351"/>
              <a:gd name="connsiteX7" fmla="*/ 30840 w 1574800"/>
              <a:gd name="connsiteY7" fmla="*/ 1354138 h 1784351"/>
              <a:gd name="connsiteX8" fmla="*/ 755323 w 1574800"/>
              <a:gd name="connsiteY8" fmla="*/ 1354138 h 1784351"/>
              <a:gd name="connsiteX9" fmla="*/ 784225 w 1574800"/>
              <a:gd name="connsiteY9" fmla="*/ 1381026 h 1784351"/>
              <a:gd name="connsiteX10" fmla="*/ 784225 w 1574800"/>
              <a:gd name="connsiteY10" fmla="*/ 1772828 h 1784351"/>
              <a:gd name="connsiteX11" fmla="*/ 763030 w 1574800"/>
              <a:gd name="connsiteY11" fmla="*/ 1784351 h 1784351"/>
              <a:gd name="connsiteX12" fmla="*/ 26987 w 1574800"/>
              <a:gd name="connsiteY12" fmla="*/ 1361820 h 1784351"/>
              <a:gd name="connsiteX13" fmla="*/ 30840 w 1574800"/>
              <a:gd name="connsiteY13" fmla="*/ 1354138 h 1784351"/>
              <a:gd name="connsiteX14" fmla="*/ 788194 w 1574800"/>
              <a:gd name="connsiteY14" fmla="*/ 1336675 h 1784351"/>
              <a:gd name="connsiteX15" fmla="*/ 793977 w 1574800"/>
              <a:gd name="connsiteY15" fmla="*/ 1338629 h 1784351"/>
              <a:gd name="connsiteX16" fmla="*/ 801688 w 1574800"/>
              <a:gd name="connsiteY16" fmla="*/ 1350352 h 1784351"/>
              <a:gd name="connsiteX17" fmla="*/ 788194 w 1574800"/>
              <a:gd name="connsiteY17" fmla="*/ 1362075 h 1784351"/>
              <a:gd name="connsiteX18" fmla="*/ 774700 w 1574800"/>
              <a:gd name="connsiteY18" fmla="*/ 1350352 h 1784351"/>
              <a:gd name="connsiteX19" fmla="*/ 782411 w 1574800"/>
              <a:gd name="connsiteY19" fmla="*/ 1338629 h 1784351"/>
              <a:gd name="connsiteX20" fmla="*/ 788194 w 1574800"/>
              <a:gd name="connsiteY20" fmla="*/ 1336675 h 1784351"/>
              <a:gd name="connsiteX21" fmla="*/ 1171929 w 1574800"/>
              <a:gd name="connsiteY21" fmla="*/ 693738 h 1784351"/>
              <a:gd name="connsiteX22" fmla="*/ 1183481 w 1574800"/>
              <a:gd name="connsiteY22" fmla="*/ 697589 h 1784351"/>
              <a:gd name="connsiteX23" fmla="*/ 1196959 w 1574800"/>
              <a:gd name="connsiteY23" fmla="*/ 693738 h 1784351"/>
              <a:gd name="connsiteX24" fmla="*/ 1558925 w 1574800"/>
              <a:gd name="connsiteY24" fmla="*/ 1323431 h 1784351"/>
              <a:gd name="connsiteX25" fmla="*/ 1547373 w 1574800"/>
              <a:gd name="connsiteY25" fmla="*/ 1344613 h 1784351"/>
              <a:gd name="connsiteX26" fmla="*/ 819589 w 1574800"/>
              <a:gd name="connsiteY26" fmla="*/ 1344613 h 1784351"/>
              <a:gd name="connsiteX27" fmla="*/ 808037 w 1574800"/>
              <a:gd name="connsiteY27" fmla="*/ 1323431 h 1784351"/>
              <a:gd name="connsiteX28" fmla="*/ 1171929 w 1574800"/>
              <a:gd name="connsiteY28" fmla="*/ 693738 h 1784351"/>
              <a:gd name="connsiteX29" fmla="*/ 379253 w 1574800"/>
              <a:gd name="connsiteY29" fmla="*/ 693738 h 1784351"/>
              <a:gd name="connsiteX30" fmla="*/ 392737 w 1574800"/>
              <a:gd name="connsiteY30" fmla="*/ 697590 h 1784351"/>
              <a:gd name="connsiteX31" fmla="*/ 404294 w 1574800"/>
              <a:gd name="connsiteY31" fmla="*/ 693738 h 1784351"/>
              <a:gd name="connsiteX32" fmla="*/ 768350 w 1574800"/>
              <a:gd name="connsiteY32" fmla="*/ 1323431 h 1784351"/>
              <a:gd name="connsiteX33" fmla="*/ 754867 w 1574800"/>
              <a:gd name="connsiteY33" fmla="*/ 1344613 h 1784351"/>
              <a:gd name="connsiteX34" fmla="*/ 32533 w 1574800"/>
              <a:gd name="connsiteY34" fmla="*/ 1344613 h 1784351"/>
              <a:gd name="connsiteX35" fmla="*/ 32533 w 1574800"/>
              <a:gd name="connsiteY35" fmla="*/ 1342687 h 1784351"/>
              <a:gd name="connsiteX36" fmla="*/ 19050 w 1574800"/>
              <a:gd name="connsiteY36" fmla="*/ 1317654 h 1784351"/>
              <a:gd name="connsiteX37" fmla="*/ 379253 w 1574800"/>
              <a:gd name="connsiteY37" fmla="*/ 693738 h 1784351"/>
              <a:gd name="connsiteX38" fmla="*/ 424302 w 1574800"/>
              <a:gd name="connsiteY38" fmla="*/ 669925 h 1784351"/>
              <a:gd name="connsiteX39" fmla="*/ 1152086 w 1574800"/>
              <a:gd name="connsiteY39" fmla="*/ 669925 h 1784351"/>
              <a:gd name="connsiteX40" fmla="*/ 1163638 w 1574800"/>
              <a:gd name="connsiteY40" fmla="*/ 691056 h 1784351"/>
              <a:gd name="connsiteX41" fmla="*/ 799746 w 1574800"/>
              <a:gd name="connsiteY41" fmla="*/ 1319213 h 1784351"/>
              <a:gd name="connsiteX42" fmla="*/ 776642 w 1574800"/>
              <a:gd name="connsiteY42" fmla="*/ 1319213 h 1784351"/>
              <a:gd name="connsiteX43" fmla="*/ 412750 w 1574800"/>
              <a:gd name="connsiteY43" fmla="*/ 691056 h 1784351"/>
              <a:gd name="connsiteX44" fmla="*/ 424302 w 1574800"/>
              <a:gd name="connsiteY44" fmla="*/ 669925 h 1784351"/>
              <a:gd name="connsiteX45" fmla="*/ 1183298 w 1574800"/>
              <a:gd name="connsiteY45" fmla="*/ 652463 h 1784351"/>
              <a:gd name="connsiteX46" fmla="*/ 1195021 w 1574800"/>
              <a:gd name="connsiteY46" fmla="*/ 658246 h 1784351"/>
              <a:gd name="connsiteX47" fmla="*/ 1196975 w 1574800"/>
              <a:gd name="connsiteY47" fmla="*/ 665957 h 1784351"/>
              <a:gd name="connsiteX48" fmla="*/ 1191114 w 1574800"/>
              <a:gd name="connsiteY48" fmla="*/ 677523 h 1784351"/>
              <a:gd name="connsiteX49" fmla="*/ 1177437 w 1574800"/>
              <a:gd name="connsiteY49" fmla="*/ 677523 h 1784351"/>
              <a:gd name="connsiteX50" fmla="*/ 1171575 w 1574800"/>
              <a:gd name="connsiteY50" fmla="*/ 665957 h 1784351"/>
              <a:gd name="connsiteX51" fmla="*/ 1177437 w 1574800"/>
              <a:gd name="connsiteY51" fmla="*/ 654391 h 1784351"/>
              <a:gd name="connsiteX52" fmla="*/ 1183298 w 1574800"/>
              <a:gd name="connsiteY52" fmla="*/ 652463 h 1784351"/>
              <a:gd name="connsiteX53" fmla="*/ 393089 w 1574800"/>
              <a:gd name="connsiteY53" fmla="*/ 652463 h 1784351"/>
              <a:gd name="connsiteX54" fmla="*/ 398951 w 1574800"/>
              <a:gd name="connsiteY54" fmla="*/ 654391 h 1784351"/>
              <a:gd name="connsiteX55" fmla="*/ 404812 w 1574800"/>
              <a:gd name="connsiteY55" fmla="*/ 665957 h 1784351"/>
              <a:gd name="connsiteX56" fmla="*/ 398951 w 1574800"/>
              <a:gd name="connsiteY56" fmla="*/ 677524 h 1784351"/>
              <a:gd name="connsiteX57" fmla="*/ 385274 w 1574800"/>
              <a:gd name="connsiteY57" fmla="*/ 677524 h 1784351"/>
              <a:gd name="connsiteX58" fmla="*/ 379412 w 1574800"/>
              <a:gd name="connsiteY58" fmla="*/ 665957 h 1784351"/>
              <a:gd name="connsiteX59" fmla="*/ 381366 w 1574800"/>
              <a:gd name="connsiteY59" fmla="*/ 658246 h 1784351"/>
              <a:gd name="connsiteX60" fmla="*/ 393089 w 1574800"/>
              <a:gd name="connsiteY60" fmla="*/ 652463 h 1784351"/>
              <a:gd name="connsiteX61" fmla="*/ 1555535 w 1574800"/>
              <a:gd name="connsiteY61" fmla="*/ 457200 h 1784351"/>
              <a:gd name="connsiteX62" fmla="*/ 1574800 w 1574800"/>
              <a:gd name="connsiteY62" fmla="*/ 468745 h 1784351"/>
              <a:gd name="connsiteX63" fmla="*/ 1574800 w 1574800"/>
              <a:gd name="connsiteY63" fmla="*/ 1317289 h 1784351"/>
              <a:gd name="connsiteX64" fmla="*/ 1569021 w 1574800"/>
              <a:gd name="connsiteY64" fmla="*/ 1319213 h 1784351"/>
              <a:gd name="connsiteX65" fmla="*/ 1204912 w 1574800"/>
              <a:gd name="connsiteY65" fmla="*/ 690021 h 1784351"/>
              <a:gd name="connsiteX66" fmla="*/ 1216471 w 1574800"/>
              <a:gd name="connsiteY66" fmla="*/ 665007 h 1784351"/>
              <a:gd name="connsiteX67" fmla="*/ 1214545 w 1574800"/>
              <a:gd name="connsiteY67" fmla="*/ 653462 h 1784351"/>
              <a:gd name="connsiteX68" fmla="*/ 1555535 w 1574800"/>
              <a:gd name="connsiteY68" fmla="*/ 457200 h 1784351"/>
              <a:gd name="connsiteX69" fmla="*/ 21172 w 1574800"/>
              <a:gd name="connsiteY69" fmla="*/ 457200 h 1784351"/>
              <a:gd name="connsiteX70" fmla="*/ 361851 w 1574800"/>
              <a:gd name="connsiteY70" fmla="*/ 653407 h 1784351"/>
              <a:gd name="connsiteX71" fmla="*/ 359926 w 1574800"/>
              <a:gd name="connsiteY71" fmla="*/ 664948 h 1784351"/>
              <a:gd name="connsiteX72" fmla="*/ 371475 w 1574800"/>
              <a:gd name="connsiteY72" fmla="*/ 689955 h 1784351"/>
              <a:gd name="connsiteX73" fmla="*/ 11548 w 1574800"/>
              <a:gd name="connsiteY73" fmla="*/ 1311275 h 1784351"/>
              <a:gd name="connsiteX74" fmla="*/ 0 w 1574800"/>
              <a:gd name="connsiteY74" fmla="*/ 1309352 h 1784351"/>
              <a:gd name="connsiteX75" fmla="*/ 0 w 1574800"/>
              <a:gd name="connsiteY75" fmla="*/ 468742 h 1784351"/>
              <a:gd name="connsiteX76" fmla="*/ 21172 w 1574800"/>
              <a:gd name="connsiteY76" fmla="*/ 457200 h 1784351"/>
              <a:gd name="connsiteX77" fmla="*/ 776642 w 1574800"/>
              <a:gd name="connsiteY77" fmla="*/ 11113 h 1784351"/>
              <a:gd name="connsiteX78" fmla="*/ 788194 w 1574800"/>
              <a:gd name="connsiteY78" fmla="*/ 13035 h 1784351"/>
              <a:gd name="connsiteX79" fmla="*/ 799746 w 1574800"/>
              <a:gd name="connsiteY79" fmla="*/ 11113 h 1784351"/>
              <a:gd name="connsiteX80" fmla="*/ 1163638 w 1574800"/>
              <a:gd name="connsiteY80" fmla="*/ 639594 h 1784351"/>
              <a:gd name="connsiteX81" fmla="*/ 1152086 w 1574800"/>
              <a:gd name="connsiteY81" fmla="*/ 658813 h 1784351"/>
              <a:gd name="connsiteX82" fmla="*/ 424302 w 1574800"/>
              <a:gd name="connsiteY82" fmla="*/ 658813 h 1784351"/>
              <a:gd name="connsiteX83" fmla="*/ 412750 w 1574800"/>
              <a:gd name="connsiteY83" fmla="*/ 639594 h 1784351"/>
              <a:gd name="connsiteX84" fmla="*/ 776642 w 1574800"/>
              <a:gd name="connsiteY84" fmla="*/ 11113 h 1784351"/>
              <a:gd name="connsiteX85" fmla="*/ 813814 w 1574800"/>
              <a:gd name="connsiteY85" fmla="*/ 0 h 1784351"/>
              <a:gd name="connsiteX86" fmla="*/ 1549400 w 1574800"/>
              <a:gd name="connsiteY86" fmla="*/ 425194 h 1784351"/>
              <a:gd name="connsiteX87" fmla="*/ 1547475 w 1574800"/>
              <a:gd name="connsiteY87" fmla="*/ 436738 h 1784351"/>
              <a:gd name="connsiteX88" fmla="*/ 1549400 w 1574800"/>
              <a:gd name="connsiteY88" fmla="*/ 448282 h 1784351"/>
              <a:gd name="connsiteX89" fmla="*/ 1210491 w 1574800"/>
              <a:gd name="connsiteY89" fmla="*/ 644525 h 1784351"/>
              <a:gd name="connsiteX90" fmla="*/ 1183533 w 1574800"/>
              <a:gd name="connsiteY90" fmla="*/ 632981 h 1784351"/>
              <a:gd name="connsiteX91" fmla="*/ 1171979 w 1574800"/>
              <a:gd name="connsiteY91" fmla="*/ 634905 h 1784351"/>
              <a:gd name="connsiteX92" fmla="*/ 808037 w 1574800"/>
              <a:gd name="connsiteY92" fmla="*/ 5772 h 1784351"/>
              <a:gd name="connsiteX93" fmla="*/ 813814 w 1574800"/>
              <a:gd name="connsiteY93" fmla="*/ 0 h 1784351"/>
              <a:gd name="connsiteX94" fmla="*/ 762573 w 1574800"/>
              <a:gd name="connsiteY94" fmla="*/ 0 h 1784351"/>
              <a:gd name="connsiteX95" fmla="*/ 768350 w 1574800"/>
              <a:gd name="connsiteY95" fmla="*/ 5772 h 1784351"/>
              <a:gd name="connsiteX96" fmla="*/ 404408 w 1574800"/>
              <a:gd name="connsiteY96" fmla="*/ 634906 h 1784351"/>
              <a:gd name="connsiteX97" fmla="*/ 365896 w 1574800"/>
              <a:gd name="connsiteY97" fmla="*/ 644525 h 1784351"/>
              <a:gd name="connsiteX98" fmla="*/ 26987 w 1574800"/>
              <a:gd name="connsiteY98" fmla="*/ 448282 h 1784351"/>
              <a:gd name="connsiteX99" fmla="*/ 28912 w 1574800"/>
              <a:gd name="connsiteY99" fmla="*/ 436738 h 1784351"/>
              <a:gd name="connsiteX100" fmla="*/ 26987 w 1574800"/>
              <a:gd name="connsiteY100" fmla="*/ 425194 h 1784351"/>
              <a:gd name="connsiteX101" fmla="*/ 762573 w 1574800"/>
              <a:gd name="connsiteY101" fmla="*/ 0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74800" h="1784351">
                <a:moveTo>
                  <a:pt x="821064" y="1354138"/>
                </a:moveTo>
                <a:cubicBezTo>
                  <a:pt x="821064" y="1354138"/>
                  <a:pt x="821064" y="1354138"/>
                  <a:pt x="1547473" y="1354138"/>
                </a:cubicBezTo>
                <a:cubicBezTo>
                  <a:pt x="1547473" y="1356059"/>
                  <a:pt x="1549400" y="1359900"/>
                  <a:pt x="1549400" y="1361820"/>
                </a:cubicBezTo>
                <a:cubicBezTo>
                  <a:pt x="1549400" y="1361820"/>
                  <a:pt x="1549400" y="1361820"/>
                  <a:pt x="813357" y="1784351"/>
                </a:cubicBezTo>
                <a:cubicBezTo>
                  <a:pt x="807577" y="1778589"/>
                  <a:pt x="801796" y="1774748"/>
                  <a:pt x="792162" y="1772828"/>
                </a:cubicBezTo>
                <a:cubicBezTo>
                  <a:pt x="792162" y="1772828"/>
                  <a:pt x="792162" y="1772828"/>
                  <a:pt x="792162" y="1381026"/>
                </a:cubicBezTo>
                <a:cubicBezTo>
                  <a:pt x="807577" y="1379106"/>
                  <a:pt x="819138" y="1367582"/>
                  <a:pt x="821064" y="1354138"/>
                </a:cubicBezTo>
                <a:close/>
                <a:moveTo>
                  <a:pt x="30840" y="1354138"/>
                </a:moveTo>
                <a:cubicBezTo>
                  <a:pt x="30840" y="1354138"/>
                  <a:pt x="30840" y="1354138"/>
                  <a:pt x="755323" y="1354138"/>
                </a:cubicBezTo>
                <a:cubicBezTo>
                  <a:pt x="757250" y="1367582"/>
                  <a:pt x="768811" y="1379106"/>
                  <a:pt x="784225" y="1381026"/>
                </a:cubicBezTo>
                <a:cubicBezTo>
                  <a:pt x="784225" y="1381026"/>
                  <a:pt x="784225" y="1381026"/>
                  <a:pt x="784225" y="1772828"/>
                </a:cubicBezTo>
                <a:cubicBezTo>
                  <a:pt x="774591" y="1774748"/>
                  <a:pt x="766884" y="1778589"/>
                  <a:pt x="763030" y="1784351"/>
                </a:cubicBezTo>
                <a:cubicBezTo>
                  <a:pt x="763030" y="1784351"/>
                  <a:pt x="763030" y="1784351"/>
                  <a:pt x="26987" y="1361820"/>
                </a:cubicBezTo>
                <a:cubicBezTo>
                  <a:pt x="28914" y="1359900"/>
                  <a:pt x="28914" y="1356059"/>
                  <a:pt x="30840" y="1354138"/>
                </a:cubicBezTo>
                <a:close/>
                <a:moveTo>
                  <a:pt x="788194" y="1336675"/>
                </a:moveTo>
                <a:cubicBezTo>
                  <a:pt x="790122" y="1336675"/>
                  <a:pt x="792050" y="1336675"/>
                  <a:pt x="793977" y="1338629"/>
                </a:cubicBezTo>
                <a:cubicBezTo>
                  <a:pt x="797833" y="1340583"/>
                  <a:pt x="801688" y="1344490"/>
                  <a:pt x="801688" y="1350352"/>
                </a:cubicBezTo>
                <a:cubicBezTo>
                  <a:pt x="801688" y="1356214"/>
                  <a:pt x="795905" y="1362075"/>
                  <a:pt x="788194" y="1362075"/>
                </a:cubicBezTo>
                <a:cubicBezTo>
                  <a:pt x="780483" y="1362075"/>
                  <a:pt x="774700" y="1356214"/>
                  <a:pt x="774700" y="1350352"/>
                </a:cubicBezTo>
                <a:cubicBezTo>
                  <a:pt x="774700" y="1344490"/>
                  <a:pt x="776628" y="1340583"/>
                  <a:pt x="782411" y="1338629"/>
                </a:cubicBezTo>
                <a:cubicBezTo>
                  <a:pt x="784339" y="1336675"/>
                  <a:pt x="786267" y="1336675"/>
                  <a:pt x="788194" y="1336675"/>
                </a:cubicBezTo>
                <a:close/>
                <a:moveTo>
                  <a:pt x="1171929" y="693738"/>
                </a:moveTo>
                <a:cubicBezTo>
                  <a:pt x="1175780" y="695664"/>
                  <a:pt x="1179631" y="697589"/>
                  <a:pt x="1183481" y="697589"/>
                </a:cubicBezTo>
                <a:cubicBezTo>
                  <a:pt x="1189257" y="697589"/>
                  <a:pt x="1193108" y="695664"/>
                  <a:pt x="1196959" y="693738"/>
                </a:cubicBezTo>
                <a:cubicBezTo>
                  <a:pt x="1196959" y="693738"/>
                  <a:pt x="1196959" y="693738"/>
                  <a:pt x="1558925" y="1323431"/>
                </a:cubicBezTo>
                <a:cubicBezTo>
                  <a:pt x="1553149" y="1329208"/>
                  <a:pt x="1549298" y="1336910"/>
                  <a:pt x="1547373" y="1344613"/>
                </a:cubicBezTo>
                <a:cubicBezTo>
                  <a:pt x="1547373" y="1344613"/>
                  <a:pt x="1547373" y="1344613"/>
                  <a:pt x="819589" y="1344613"/>
                </a:cubicBezTo>
                <a:cubicBezTo>
                  <a:pt x="819589" y="1336910"/>
                  <a:pt x="815739" y="1329208"/>
                  <a:pt x="808037" y="1323431"/>
                </a:cubicBezTo>
                <a:cubicBezTo>
                  <a:pt x="808037" y="1323431"/>
                  <a:pt x="808037" y="1323431"/>
                  <a:pt x="1171929" y="693738"/>
                </a:cubicBezTo>
                <a:close/>
                <a:moveTo>
                  <a:pt x="379253" y="693738"/>
                </a:moveTo>
                <a:cubicBezTo>
                  <a:pt x="383106" y="695664"/>
                  <a:pt x="386958" y="697590"/>
                  <a:pt x="392737" y="697590"/>
                </a:cubicBezTo>
                <a:cubicBezTo>
                  <a:pt x="396590" y="697590"/>
                  <a:pt x="400442" y="695664"/>
                  <a:pt x="404294" y="693738"/>
                </a:cubicBezTo>
                <a:cubicBezTo>
                  <a:pt x="404294" y="693738"/>
                  <a:pt x="404294" y="693738"/>
                  <a:pt x="768350" y="1323431"/>
                </a:cubicBezTo>
                <a:cubicBezTo>
                  <a:pt x="760645" y="1329208"/>
                  <a:pt x="756793" y="1336910"/>
                  <a:pt x="754867" y="1344613"/>
                </a:cubicBezTo>
                <a:cubicBezTo>
                  <a:pt x="754867" y="1344613"/>
                  <a:pt x="754867" y="1344613"/>
                  <a:pt x="32533" y="1344613"/>
                </a:cubicBezTo>
                <a:cubicBezTo>
                  <a:pt x="32533" y="1344613"/>
                  <a:pt x="32533" y="1342687"/>
                  <a:pt x="32533" y="1342687"/>
                </a:cubicBezTo>
                <a:cubicBezTo>
                  <a:pt x="32533" y="1333059"/>
                  <a:pt x="26755" y="1323431"/>
                  <a:pt x="19050" y="1317654"/>
                </a:cubicBezTo>
                <a:cubicBezTo>
                  <a:pt x="19050" y="1317654"/>
                  <a:pt x="19050" y="1317654"/>
                  <a:pt x="379253" y="693738"/>
                </a:cubicBezTo>
                <a:close/>
                <a:moveTo>
                  <a:pt x="424302" y="669925"/>
                </a:moveTo>
                <a:cubicBezTo>
                  <a:pt x="424302" y="669925"/>
                  <a:pt x="424302" y="669925"/>
                  <a:pt x="1152086" y="669925"/>
                </a:cubicBezTo>
                <a:cubicBezTo>
                  <a:pt x="1152086" y="677609"/>
                  <a:pt x="1157862" y="685293"/>
                  <a:pt x="1163638" y="691056"/>
                </a:cubicBezTo>
                <a:cubicBezTo>
                  <a:pt x="1163638" y="691056"/>
                  <a:pt x="1163638" y="691056"/>
                  <a:pt x="799746" y="1319213"/>
                </a:cubicBezTo>
                <a:cubicBezTo>
                  <a:pt x="792045" y="1315371"/>
                  <a:pt x="784344" y="1315371"/>
                  <a:pt x="776642" y="1319213"/>
                </a:cubicBezTo>
                <a:cubicBezTo>
                  <a:pt x="776642" y="1319213"/>
                  <a:pt x="776642" y="1319213"/>
                  <a:pt x="412750" y="691056"/>
                </a:cubicBezTo>
                <a:cubicBezTo>
                  <a:pt x="418526" y="685293"/>
                  <a:pt x="422377" y="677609"/>
                  <a:pt x="424302" y="669925"/>
                </a:cubicBezTo>
                <a:close/>
                <a:moveTo>
                  <a:pt x="1183298" y="652463"/>
                </a:moveTo>
                <a:cubicBezTo>
                  <a:pt x="1189160" y="652463"/>
                  <a:pt x="1193068" y="654391"/>
                  <a:pt x="1195021" y="658246"/>
                </a:cubicBezTo>
                <a:cubicBezTo>
                  <a:pt x="1196975" y="660174"/>
                  <a:pt x="1196975" y="664029"/>
                  <a:pt x="1196975" y="665957"/>
                </a:cubicBezTo>
                <a:cubicBezTo>
                  <a:pt x="1196975" y="669812"/>
                  <a:pt x="1195021" y="675596"/>
                  <a:pt x="1191114" y="677523"/>
                </a:cubicBezTo>
                <a:cubicBezTo>
                  <a:pt x="1187206" y="679451"/>
                  <a:pt x="1181344" y="679451"/>
                  <a:pt x="1177437" y="677523"/>
                </a:cubicBezTo>
                <a:cubicBezTo>
                  <a:pt x="1173529" y="673668"/>
                  <a:pt x="1171575" y="669812"/>
                  <a:pt x="1171575" y="665957"/>
                </a:cubicBezTo>
                <a:cubicBezTo>
                  <a:pt x="1171575" y="660174"/>
                  <a:pt x="1173529" y="656318"/>
                  <a:pt x="1177437" y="654391"/>
                </a:cubicBezTo>
                <a:cubicBezTo>
                  <a:pt x="1179391" y="652463"/>
                  <a:pt x="1181344" y="652463"/>
                  <a:pt x="1183298" y="652463"/>
                </a:cubicBezTo>
                <a:close/>
                <a:moveTo>
                  <a:pt x="393089" y="652463"/>
                </a:moveTo>
                <a:cubicBezTo>
                  <a:pt x="395043" y="652463"/>
                  <a:pt x="396997" y="652463"/>
                  <a:pt x="398951" y="654391"/>
                </a:cubicBezTo>
                <a:cubicBezTo>
                  <a:pt x="402858" y="656319"/>
                  <a:pt x="404812" y="660174"/>
                  <a:pt x="404812" y="665957"/>
                </a:cubicBezTo>
                <a:cubicBezTo>
                  <a:pt x="404812" y="669813"/>
                  <a:pt x="402858" y="673668"/>
                  <a:pt x="398951" y="677524"/>
                </a:cubicBezTo>
                <a:cubicBezTo>
                  <a:pt x="395043" y="679451"/>
                  <a:pt x="389181" y="679451"/>
                  <a:pt x="385274" y="677524"/>
                </a:cubicBezTo>
                <a:cubicBezTo>
                  <a:pt x="381366" y="673668"/>
                  <a:pt x="379412" y="669813"/>
                  <a:pt x="379412" y="665957"/>
                </a:cubicBezTo>
                <a:cubicBezTo>
                  <a:pt x="379412" y="664030"/>
                  <a:pt x="379412" y="660174"/>
                  <a:pt x="381366" y="658246"/>
                </a:cubicBezTo>
                <a:cubicBezTo>
                  <a:pt x="383320" y="654391"/>
                  <a:pt x="387228" y="652463"/>
                  <a:pt x="393089" y="652463"/>
                </a:cubicBezTo>
                <a:close/>
                <a:moveTo>
                  <a:pt x="1555535" y="457200"/>
                </a:moveTo>
                <a:cubicBezTo>
                  <a:pt x="1559388" y="462973"/>
                  <a:pt x="1567094" y="466821"/>
                  <a:pt x="1574800" y="468745"/>
                </a:cubicBezTo>
                <a:cubicBezTo>
                  <a:pt x="1574800" y="468745"/>
                  <a:pt x="1574800" y="468745"/>
                  <a:pt x="1574800" y="1317289"/>
                </a:cubicBezTo>
                <a:cubicBezTo>
                  <a:pt x="1572874" y="1317289"/>
                  <a:pt x="1570947" y="1319213"/>
                  <a:pt x="1569021" y="1319213"/>
                </a:cubicBezTo>
                <a:cubicBezTo>
                  <a:pt x="1569021" y="1319213"/>
                  <a:pt x="1569021" y="1319213"/>
                  <a:pt x="1204912" y="690021"/>
                </a:cubicBezTo>
                <a:cubicBezTo>
                  <a:pt x="1212618" y="684248"/>
                  <a:pt x="1216471" y="674628"/>
                  <a:pt x="1216471" y="665007"/>
                </a:cubicBezTo>
                <a:cubicBezTo>
                  <a:pt x="1216471" y="661159"/>
                  <a:pt x="1216471" y="657310"/>
                  <a:pt x="1214545" y="653462"/>
                </a:cubicBezTo>
                <a:cubicBezTo>
                  <a:pt x="1214545" y="653462"/>
                  <a:pt x="1214545" y="653462"/>
                  <a:pt x="1555535" y="457200"/>
                </a:cubicBezTo>
                <a:close/>
                <a:moveTo>
                  <a:pt x="21172" y="457200"/>
                </a:moveTo>
                <a:cubicBezTo>
                  <a:pt x="21172" y="457200"/>
                  <a:pt x="21172" y="457200"/>
                  <a:pt x="361851" y="653407"/>
                </a:cubicBezTo>
                <a:cubicBezTo>
                  <a:pt x="359926" y="657254"/>
                  <a:pt x="359926" y="661101"/>
                  <a:pt x="359926" y="664948"/>
                </a:cubicBezTo>
                <a:cubicBezTo>
                  <a:pt x="359926" y="674566"/>
                  <a:pt x="363776" y="684184"/>
                  <a:pt x="371475" y="689955"/>
                </a:cubicBezTo>
                <a:cubicBezTo>
                  <a:pt x="371475" y="689955"/>
                  <a:pt x="371475" y="689955"/>
                  <a:pt x="11548" y="1311275"/>
                </a:cubicBezTo>
                <a:cubicBezTo>
                  <a:pt x="9623" y="1311275"/>
                  <a:pt x="3849" y="1309352"/>
                  <a:pt x="0" y="1309352"/>
                </a:cubicBezTo>
                <a:cubicBezTo>
                  <a:pt x="0" y="1309352"/>
                  <a:pt x="0" y="1309352"/>
                  <a:pt x="0" y="468742"/>
                </a:cubicBezTo>
                <a:cubicBezTo>
                  <a:pt x="9623" y="466818"/>
                  <a:pt x="17322" y="462971"/>
                  <a:pt x="21172" y="457200"/>
                </a:cubicBezTo>
                <a:close/>
                <a:moveTo>
                  <a:pt x="776642" y="11113"/>
                </a:moveTo>
                <a:cubicBezTo>
                  <a:pt x="780493" y="11113"/>
                  <a:pt x="784344" y="13035"/>
                  <a:pt x="788194" y="13035"/>
                </a:cubicBezTo>
                <a:cubicBezTo>
                  <a:pt x="792045" y="13035"/>
                  <a:pt x="795896" y="11113"/>
                  <a:pt x="799746" y="11113"/>
                </a:cubicBezTo>
                <a:cubicBezTo>
                  <a:pt x="799746" y="11113"/>
                  <a:pt x="799746" y="11113"/>
                  <a:pt x="1163638" y="639594"/>
                </a:cubicBezTo>
                <a:cubicBezTo>
                  <a:pt x="1157862" y="643437"/>
                  <a:pt x="1152086" y="651125"/>
                  <a:pt x="1152086" y="658813"/>
                </a:cubicBezTo>
                <a:cubicBezTo>
                  <a:pt x="1152086" y="658813"/>
                  <a:pt x="1152086" y="658813"/>
                  <a:pt x="424302" y="658813"/>
                </a:cubicBezTo>
                <a:cubicBezTo>
                  <a:pt x="422377" y="651125"/>
                  <a:pt x="418526" y="643437"/>
                  <a:pt x="412750" y="639594"/>
                </a:cubicBezTo>
                <a:cubicBezTo>
                  <a:pt x="412750" y="639594"/>
                  <a:pt x="412750" y="639594"/>
                  <a:pt x="776642" y="11113"/>
                </a:cubicBezTo>
                <a:close/>
                <a:moveTo>
                  <a:pt x="813814" y="0"/>
                </a:moveTo>
                <a:cubicBezTo>
                  <a:pt x="813814" y="0"/>
                  <a:pt x="813814" y="0"/>
                  <a:pt x="1549400" y="425194"/>
                </a:cubicBezTo>
                <a:cubicBezTo>
                  <a:pt x="1547475" y="429042"/>
                  <a:pt x="1547475" y="432890"/>
                  <a:pt x="1547475" y="436738"/>
                </a:cubicBezTo>
                <a:cubicBezTo>
                  <a:pt x="1547475" y="440586"/>
                  <a:pt x="1547475" y="444434"/>
                  <a:pt x="1549400" y="448282"/>
                </a:cubicBezTo>
                <a:cubicBezTo>
                  <a:pt x="1549400" y="448282"/>
                  <a:pt x="1549400" y="448282"/>
                  <a:pt x="1210491" y="644525"/>
                </a:cubicBezTo>
                <a:cubicBezTo>
                  <a:pt x="1202789" y="636829"/>
                  <a:pt x="1195086" y="632981"/>
                  <a:pt x="1183533" y="632981"/>
                </a:cubicBezTo>
                <a:cubicBezTo>
                  <a:pt x="1179682" y="632981"/>
                  <a:pt x="1175830" y="632981"/>
                  <a:pt x="1171979" y="634905"/>
                </a:cubicBezTo>
                <a:cubicBezTo>
                  <a:pt x="1171979" y="634905"/>
                  <a:pt x="1171979" y="634905"/>
                  <a:pt x="808037" y="5772"/>
                </a:cubicBezTo>
                <a:cubicBezTo>
                  <a:pt x="809963" y="3848"/>
                  <a:pt x="811888" y="1924"/>
                  <a:pt x="813814" y="0"/>
                </a:cubicBezTo>
                <a:close/>
                <a:moveTo>
                  <a:pt x="762573" y="0"/>
                </a:moveTo>
                <a:cubicBezTo>
                  <a:pt x="764499" y="1924"/>
                  <a:pt x="766425" y="3848"/>
                  <a:pt x="768350" y="5772"/>
                </a:cubicBezTo>
                <a:cubicBezTo>
                  <a:pt x="768350" y="5772"/>
                  <a:pt x="768350" y="5772"/>
                  <a:pt x="404408" y="634906"/>
                </a:cubicBezTo>
                <a:cubicBezTo>
                  <a:pt x="390929" y="631057"/>
                  <a:pt x="375524" y="634906"/>
                  <a:pt x="365896" y="644525"/>
                </a:cubicBezTo>
                <a:cubicBezTo>
                  <a:pt x="365896" y="644525"/>
                  <a:pt x="365896" y="644525"/>
                  <a:pt x="26987" y="448282"/>
                </a:cubicBezTo>
                <a:cubicBezTo>
                  <a:pt x="26987" y="444434"/>
                  <a:pt x="28912" y="440586"/>
                  <a:pt x="28912" y="436738"/>
                </a:cubicBezTo>
                <a:cubicBezTo>
                  <a:pt x="28912" y="432890"/>
                  <a:pt x="26987" y="429042"/>
                  <a:pt x="26987" y="425194"/>
                </a:cubicBezTo>
                <a:cubicBezTo>
                  <a:pt x="26987" y="425194"/>
                  <a:pt x="26987" y="425194"/>
                  <a:pt x="76257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1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6800" y="2180168"/>
            <a:ext cx="6045200" cy="278553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363" y="6357938"/>
            <a:ext cx="2200275" cy="257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8638" y="6356350"/>
            <a:ext cx="2300287" cy="24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&amp;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9617" y="135554"/>
            <a:ext cx="10527933" cy="7277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9616" y="869950"/>
            <a:ext cx="10527237" cy="3999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2000">
                <a:solidFill>
                  <a:srgbClr val="50505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4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2305877"/>
            <a:ext cx="10515600" cy="3871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FD2D1-7D60-41BA-85CE-D36C47711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844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2305877"/>
            <a:ext cx="10515600" cy="3871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A0C6-C80E-4EA4-909B-1263271D0599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FD2D1-7D60-41BA-85CE-D36C47711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844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755" y="2002631"/>
            <a:ext cx="7110046" cy="285273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FF1DA-1BF5-4427-9A9D-799AD366C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696" t="9178" r="-2718" b="9178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8E1724-594D-7541-B9CA-074D0EB6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07A243-9F47-1443-8E29-F3451C5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3A0563-B8EE-504B-962A-E4C20EFA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9FC3F4-F23E-4206-B7E8-641453FF5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645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8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755" y="2002631"/>
            <a:ext cx="7110046" cy="285273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696-C25B-4069-8C08-205C893EA0DC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FF1DA-1BF5-4427-9A9D-799AD366C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696" t="9178" r="-2718" b="9178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912813" y="-435835"/>
            <a:ext cx="4603567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7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7 h 5645151"/>
              <a:gd name="connsiteX6" fmla="*/ 4232608 w 4603567"/>
              <a:gd name="connsiteY6" fmla="*/ 0 h 5645151"/>
              <a:gd name="connsiteX7" fmla="*/ 3459778 w 4603567"/>
              <a:gd name="connsiteY7" fmla="*/ 0 h 5645151"/>
              <a:gd name="connsiteX8" fmla="*/ 3829901 w 4603567"/>
              <a:gd name="connsiteY8" fmla="*/ 352429 h 5645151"/>
              <a:gd name="connsiteX9" fmla="*/ 3829901 w 4603567"/>
              <a:gd name="connsiteY9" fmla="*/ 4151310 h 5645151"/>
              <a:gd name="connsiteX10" fmla="*/ 3459778 w 4603567"/>
              <a:gd name="connsiteY10" fmla="*/ 4503738 h 5645151"/>
              <a:gd name="connsiteX11" fmla="*/ 3089654 w 4603567"/>
              <a:gd name="connsiteY11" fmla="*/ 4151310 h 5645151"/>
              <a:gd name="connsiteX12" fmla="*/ 3089654 w 4603567"/>
              <a:gd name="connsiteY12" fmla="*/ 352429 h 5645151"/>
              <a:gd name="connsiteX13" fmla="*/ 3459778 w 4603567"/>
              <a:gd name="connsiteY13" fmla="*/ 0 h 5645151"/>
              <a:gd name="connsiteX14" fmla="*/ 2687782 w 4603567"/>
              <a:gd name="connsiteY14" fmla="*/ 0 h 5645151"/>
              <a:gd name="connsiteX15" fmla="*/ 3057905 w 4603567"/>
              <a:gd name="connsiteY15" fmla="*/ 352375 h 5645151"/>
              <a:gd name="connsiteX16" fmla="*/ 3057905 w 4603567"/>
              <a:gd name="connsiteY16" fmla="*/ 4651426 h 5645151"/>
              <a:gd name="connsiteX17" fmla="*/ 2687782 w 4603567"/>
              <a:gd name="connsiteY17" fmla="*/ 5003801 h 5645151"/>
              <a:gd name="connsiteX18" fmla="*/ 2317658 w 4603567"/>
              <a:gd name="connsiteY18" fmla="*/ 4651426 h 5645151"/>
              <a:gd name="connsiteX19" fmla="*/ 2317658 w 4603567"/>
              <a:gd name="connsiteY19" fmla="*/ 352375 h 5645151"/>
              <a:gd name="connsiteX20" fmla="*/ 2687782 w 4603567"/>
              <a:gd name="connsiteY20" fmla="*/ 0 h 5645151"/>
              <a:gd name="connsiteX21" fmla="*/ 1914950 w 4603567"/>
              <a:gd name="connsiteY21" fmla="*/ 0 h 5645151"/>
              <a:gd name="connsiteX22" fmla="*/ 2285909 w 4603567"/>
              <a:gd name="connsiteY22" fmla="*/ 352368 h 5645151"/>
              <a:gd name="connsiteX23" fmla="*/ 2285909 w 4603567"/>
              <a:gd name="connsiteY23" fmla="*/ 5292784 h 5645151"/>
              <a:gd name="connsiteX24" fmla="*/ 1914950 w 4603567"/>
              <a:gd name="connsiteY24" fmla="*/ 5645151 h 5645151"/>
              <a:gd name="connsiteX25" fmla="*/ 1543991 w 4603567"/>
              <a:gd name="connsiteY25" fmla="*/ 5292784 h 5645151"/>
              <a:gd name="connsiteX26" fmla="*/ 1543991 w 4603567"/>
              <a:gd name="connsiteY26" fmla="*/ 352368 h 5645151"/>
              <a:gd name="connsiteX27" fmla="*/ 1914950 w 4603567"/>
              <a:gd name="connsiteY27" fmla="*/ 0 h 5645151"/>
              <a:gd name="connsiteX28" fmla="*/ 1142955 w 4603567"/>
              <a:gd name="connsiteY28" fmla="*/ 0 h 5645151"/>
              <a:gd name="connsiteX29" fmla="*/ 1513914 w 4603567"/>
              <a:gd name="connsiteY29" fmla="*/ 352361 h 5645151"/>
              <a:gd name="connsiteX30" fmla="*/ 1513914 w 4603567"/>
              <a:gd name="connsiteY30" fmla="*/ 4215241 h 5645151"/>
              <a:gd name="connsiteX31" fmla="*/ 1142955 w 4603567"/>
              <a:gd name="connsiteY31" fmla="*/ 4567238 h 5645151"/>
              <a:gd name="connsiteX32" fmla="*/ 771996 w 4603567"/>
              <a:gd name="connsiteY32" fmla="*/ 4215241 h 5645151"/>
              <a:gd name="connsiteX33" fmla="*/ 771996 w 4603567"/>
              <a:gd name="connsiteY33" fmla="*/ 352361 h 5645151"/>
              <a:gd name="connsiteX34" fmla="*/ 1142955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8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8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7"/>
                  <a:pt x="4603567" y="352367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2" y="5645151"/>
                  <a:pt x="3861649" y="5486604"/>
                  <a:pt x="3861649" y="5292784"/>
                </a:cubicBezTo>
                <a:lnTo>
                  <a:pt x="3861649" y="352367"/>
                </a:lnTo>
                <a:cubicBezTo>
                  <a:pt x="3861649" y="158547"/>
                  <a:pt x="4028562" y="0"/>
                  <a:pt x="4232608" y="0"/>
                </a:cubicBezTo>
                <a:close/>
                <a:moveTo>
                  <a:pt x="3459778" y="0"/>
                </a:moveTo>
                <a:cubicBezTo>
                  <a:pt x="3663365" y="0"/>
                  <a:pt x="3829901" y="158575"/>
                  <a:pt x="3829901" y="352429"/>
                </a:cubicBezTo>
                <a:lnTo>
                  <a:pt x="3829901" y="4151310"/>
                </a:lnTo>
                <a:cubicBezTo>
                  <a:pt x="3829901" y="4345164"/>
                  <a:pt x="3663365" y="4503738"/>
                  <a:pt x="3459778" y="4503738"/>
                </a:cubicBezTo>
                <a:cubicBezTo>
                  <a:pt x="3256191" y="4503738"/>
                  <a:pt x="3089654" y="4345164"/>
                  <a:pt x="3089654" y="4151310"/>
                </a:cubicBezTo>
                <a:lnTo>
                  <a:pt x="3089654" y="352429"/>
                </a:lnTo>
                <a:cubicBezTo>
                  <a:pt x="3089654" y="158575"/>
                  <a:pt x="3256191" y="0"/>
                  <a:pt x="3459778" y="0"/>
                </a:cubicBezTo>
                <a:close/>
                <a:moveTo>
                  <a:pt x="2687782" y="0"/>
                </a:moveTo>
                <a:cubicBezTo>
                  <a:pt x="2891369" y="0"/>
                  <a:pt x="3057905" y="158551"/>
                  <a:pt x="3057905" y="352375"/>
                </a:cubicBezTo>
                <a:lnTo>
                  <a:pt x="3057905" y="4651426"/>
                </a:lnTo>
                <a:cubicBezTo>
                  <a:pt x="3057905" y="4845251"/>
                  <a:pt x="2891369" y="5003801"/>
                  <a:pt x="2687782" y="5003801"/>
                </a:cubicBezTo>
                <a:cubicBezTo>
                  <a:pt x="2484195" y="5003801"/>
                  <a:pt x="2317658" y="4845251"/>
                  <a:pt x="2317658" y="4651426"/>
                </a:cubicBezTo>
                <a:lnTo>
                  <a:pt x="2317658" y="352375"/>
                </a:lnTo>
                <a:cubicBezTo>
                  <a:pt x="2317658" y="158551"/>
                  <a:pt x="2484195" y="0"/>
                  <a:pt x="2687782" y="0"/>
                </a:cubicBezTo>
                <a:close/>
                <a:moveTo>
                  <a:pt x="1914950" y="0"/>
                </a:moveTo>
                <a:cubicBezTo>
                  <a:pt x="2118997" y="0"/>
                  <a:pt x="2285909" y="158548"/>
                  <a:pt x="2285909" y="352368"/>
                </a:cubicBezTo>
                <a:lnTo>
                  <a:pt x="2285909" y="5292784"/>
                </a:lnTo>
                <a:cubicBezTo>
                  <a:pt x="2285909" y="5486604"/>
                  <a:pt x="2118997" y="5645151"/>
                  <a:pt x="1914950" y="5645151"/>
                </a:cubicBezTo>
                <a:cubicBezTo>
                  <a:pt x="1710904" y="5645151"/>
                  <a:pt x="1543991" y="5486604"/>
                  <a:pt x="1543991" y="5292784"/>
                </a:cubicBezTo>
                <a:lnTo>
                  <a:pt x="1543991" y="352368"/>
                </a:lnTo>
                <a:cubicBezTo>
                  <a:pt x="1543991" y="158548"/>
                  <a:pt x="1710904" y="0"/>
                  <a:pt x="1914950" y="0"/>
                </a:cubicBezTo>
                <a:close/>
                <a:moveTo>
                  <a:pt x="1142955" y="0"/>
                </a:moveTo>
                <a:cubicBezTo>
                  <a:pt x="1347002" y="0"/>
                  <a:pt x="1513914" y="158545"/>
                  <a:pt x="1513914" y="352361"/>
                </a:cubicBezTo>
                <a:lnTo>
                  <a:pt x="1513914" y="4215241"/>
                </a:lnTo>
                <a:cubicBezTo>
                  <a:pt x="1513914" y="4408694"/>
                  <a:pt x="1347002" y="4567238"/>
                  <a:pt x="1142955" y="4567238"/>
                </a:cubicBezTo>
                <a:cubicBezTo>
                  <a:pt x="938909" y="4567238"/>
                  <a:pt x="771996" y="4408694"/>
                  <a:pt x="771996" y="4215241"/>
                </a:cubicBezTo>
                <a:lnTo>
                  <a:pt x="771996" y="352361"/>
                </a:lnTo>
                <a:cubicBezTo>
                  <a:pt x="771996" y="158545"/>
                  <a:pt x="938909" y="0"/>
                  <a:pt x="1142955" y="0"/>
                </a:cubicBezTo>
                <a:close/>
                <a:moveTo>
                  <a:pt x="370959" y="0"/>
                </a:moveTo>
                <a:cubicBezTo>
                  <a:pt x="575006" y="0"/>
                  <a:pt x="741918" y="158548"/>
                  <a:pt x="741918" y="352368"/>
                </a:cubicBezTo>
                <a:lnTo>
                  <a:pt x="741918" y="5292784"/>
                </a:lnTo>
                <a:cubicBezTo>
                  <a:pt x="741918" y="5486604"/>
                  <a:pt x="575006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8"/>
                </a:lnTo>
                <a:cubicBezTo>
                  <a:pt x="0" y="158548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21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6964"/>
            <a:ext cx="4876395" cy="131112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6283"/>
            <a:ext cx="2743200" cy="175433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1173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125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669869"/>
            <a:ext cx="10363200" cy="7017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9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2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2597" y="-1"/>
            <a:ext cx="4438054" cy="6858000"/>
          </a:xfrm>
          <a:custGeom>
            <a:avLst/>
            <a:gdLst>
              <a:gd name="connsiteX0" fmla="*/ 2393011 w 4438054"/>
              <a:gd name="connsiteY0" fmla="*/ 2617063 h 6858000"/>
              <a:gd name="connsiteX1" fmla="*/ 4438054 w 4438054"/>
              <a:gd name="connsiteY1" fmla="*/ 2617063 h 6858000"/>
              <a:gd name="connsiteX2" fmla="*/ 3756373 w 4438054"/>
              <a:gd name="connsiteY2" fmla="*/ 6858000 h 6858000"/>
              <a:gd name="connsiteX3" fmla="*/ 1711330 w 4438054"/>
              <a:gd name="connsiteY3" fmla="*/ 6858000 h 6858000"/>
              <a:gd name="connsiteX4" fmla="*/ 681681 w 4438054"/>
              <a:gd name="connsiteY4" fmla="*/ 0 h 6858000"/>
              <a:gd name="connsiteX5" fmla="*/ 2726724 w 4438054"/>
              <a:gd name="connsiteY5" fmla="*/ 0 h 6858000"/>
              <a:gd name="connsiteX6" fmla="*/ 2045043 w 4438054"/>
              <a:gd name="connsiteY6" fmla="*/ 4240937 h 6858000"/>
              <a:gd name="connsiteX7" fmla="*/ 0 w 4438054"/>
              <a:gd name="connsiteY7" fmla="*/ 4240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054" h="6858000">
                <a:moveTo>
                  <a:pt x="2393011" y="2617063"/>
                </a:moveTo>
                <a:lnTo>
                  <a:pt x="4438054" y="2617063"/>
                </a:lnTo>
                <a:lnTo>
                  <a:pt x="3756373" y="6858000"/>
                </a:lnTo>
                <a:lnTo>
                  <a:pt x="1711330" y="6858000"/>
                </a:lnTo>
                <a:close/>
                <a:moveTo>
                  <a:pt x="681681" y="0"/>
                </a:moveTo>
                <a:lnTo>
                  <a:pt x="2726724" y="0"/>
                </a:lnTo>
                <a:lnTo>
                  <a:pt x="2045043" y="4240937"/>
                </a:lnTo>
                <a:lnTo>
                  <a:pt x="0" y="4240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55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629369" y="1189727"/>
            <a:ext cx="3952594" cy="4478546"/>
          </a:xfrm>
          <a:custGeom>
            <a:avLst/>
            <a:gdLst>
              <a:gd name="connsiteX0" fmla="*/ 821064 w 1574800"/>
              <a:gd name="connsiteY0" fmla="*/ 1354138 h 1784351"/>
              <a:gd name="connsiteX1" fmla="*/ 1547473 w 1574800"/>
              <a:gd name="connsiteY1" fmla="*/ 1354138 h 1784351"/>
              <a:gd name="connsiteX2" fmla="*/ 1549400 w 1574800"/>
              <a:gd name="connsiteY2" fmla="*/ 1361820 h 1784351"/>
              <a:gd name="connsiteX3" fmla="*/ 813357 w 1574800"/>
              <a:gd name="connsiteY3" fmla="*/ 1784351 h 1784351"/>
              <a:gd name="connsiteX4" fmla="*/ 792162 w 1574800"/>
              <a:gd name="connsiteY4" fmla="*/ 1772828 h 1784351"/>
              <a:gd name="connsiteX5" fmla="*/ 792162 w 1574800"/>
              <a:gd name="connsiteY5" fmla="*/ 1381026 h 1784351"/>
              <a:gd name="connsiteX6" fmla="*/ 821064 w 1574800"/>
              <a:gd name="connsiteY6" fmla="*/ 1354138 h 1784351"/>
              <a:gd name="connsiteX7" fmla="*/ 30840 w 1574800"/>
              <a:gd name="connsiteY7" fmla="*/ 1354138 h 1784351"/>
              <a:gd name="connsiteX8" fmla="*/ 755323 w 1574800"/>
              <a:gd name="connsiteY8" fmla="*/ 1354138 h 1784351"/>
              <a:gd name="connsiteX9" fmla="*/ 784225 w 1574800"/>
              <a:gd name="connsiteY9" fmla="*/ 1381026 h 1784351"/>
              <a:gd name="connsiteX10" fmla="*/ 784225 w 1574800"/>
              <a:gd name="connsiteY10" fmla="*/ 1772828 h 1784351"/>
              <a:gd name="connsiteX11" fmla="*/ 763030 w 1574800"/>
              <a:gd name="connsiteY11" fmla="*/ 1784351 h 1784351"/>
              <a:gd name="connsiteX12" fmla="*/ 26987 w 1574800"/>
              <a:gd name="connsiteY12" fmla="*/ 1361820 h 1784351"/>
              <a:gd name="connsiteX13" fmla="*/ 30840 w 1574800"/>
              <a:gd name="connsiteY13" fmla="*/ 1354138 h 1784351"/>
              <a:gd name="connsiteX14" fmla="*/ 788194 w 1574800"/>
              <a:gd name="connsiteY14" fmla="*/ 1336675 h 1784351"/>
              <a:gd name="connsiteX15" fmla="*/ 793977 w 1574800"/>
              <a:gd name="connsiteY15" fmla="*/ 1338629 h 1784351"/>
              <a:gd name="connsiteX16" fmla="*/ 801688 w 1574800"/>
              <a:gd name="connsiteY16" fmla="*/ 1350352 h 1784351"/>
              <a:gd name="connsiteX17" fmla="*/ 788194 w 1574800"/>
              <a:gd name="connsiteY17" fmla="*/ 1362075 h 1784351"/>
              <a:gd name="connsiteX18" fmla="*/ 774700 w 1574800"/>
              <a:gd name="connsiteY18" fmla="*/ 1350352 h 1784351"/>
              <a:gd name="connsiteX19" fmla="*/ 782411 w 1574800"/>
              <a:gd name="connsiteY19" fmla="*/ 1338629 h 1784351"/>
              <a:gd name="connsiteX20" fmla="*/ 788194 w 1574800"/>
              <a:gd name="connsiteY20" fmla="*/ 1336675 h 1784351"/>
              <a:gd name="connsiteX21" fmla="*/ 1171929 w 1574800"/>
              <a:gd name="connsiteY21" fmla="*/ 693738 h 1784351"/>
              <a:gd name="connsiteX22" fmla="*/ 1183481 w 1574800"/>
              <a:gd name="connsiteY22" fmla="*/ 697589 h 1784351"/>
              <a:gd name="connsiteX23" fmla="*/ 1196959 w 1574800"/>
              <a:gd name="connsiteY23" fmla="*/ 693738 h 1784351"/>
              <a:gd name="connsiteX24" fmla="*/ 1558925 w 1574800"/>
              <a:gd name="connsiteY24" fmla="*/ 1323431 h 1784351"/>
              <a:gd name="connsiteX25" fmla="*/ 1547373 w 1574800"/>
              <a:gd name="connsiteY25" fmla="*/ 1344613 h 1784351"/>
              <a:gd name="connsiteX26" fmla="*/ 819589 w 1574800"/>
              <a:gd name="connsiteY26" fmla="*/ 1344613 h 1784351"/>
              <a:gd name="connsiteX27" fmla="*/ 808037 w 1574800"/>
              <a:gd name="connsiteY27" fmla="*/ 1323431 h 1784351"/>
              <a:gd name="connsiteX28" fmla="*/ 1171929 w 1574800"/>
              <a:gd name="connsiteY28" fmla="*/ 693738 h 1784351"/>
              <a:gd name="connsiteX29" fmla="*/ 379253 w 1574800"/>
              <a:gd name="connsiteY29" fmla="*/ 693738 h 1784351"/>
              <a:gd name="connsiteX30" fmla="*/ 392737 w 1574800"/>
              <a:gd name="connsiteY30" fmla="*/ 697590 h 1784351"/>
              <a:gd name="connsiteX31" fmla="*/ 404294 w 1574800"/>
              <a:gd name="connsiteY31" fmla="*/ 693738 h 1784351"/>
              <a:gd name="connsiteX32" fmla="*/ 768350 w 1574800"/>
              <a:gd name="connsiteY32" fmla="*/ 1323431 h 1784351"/>
              <a:gd name="connsiteX33" fmla="*/ 754867 w 1574800"/>
              <a:gd name="connsiteY33" fmla="*/ 1344613 h 1784351"/>
              <a:gd name="connsiteX34" fmla="*/ 32533 w 1574800"/>
              <a:gd name="connsiteY34" fmla="*/ 1344613 h 1784351"/>
              <a:gd name="connsiteX35" fmla="*/ 32533 w 1574800"/>
              <a:gd name="connsiteY35" fmla="*/ 1342687 h 1784351"/>
              <a:gd name="connsiteX36" fmla="*/ 19050 w 1574800"/>
              <a:gd name="connsiteY36" fmla="*/ 1317654 h 1784351"/>
              <a:gd name="connsiteX37" fmla="*/ 379253 w 1574800"/>
              <a:gd name="connsiteY37" fmla="*/ 693738 h 1784351"/>
              <a:gd name="connsiteX38" fmla="*/ 424302 w 1574800"/>
              <a:gd name="connsiteY38" fmla="*/ 669925 h 1784351"/>
              <a:gd name="connsiteX39" fmla="*/ 1152086 w 1574800"/>
              <a:gd name="connsiteY39" fmla="*/ 669925 h 1784351"/>
              <a:gd name="connsiteX40" fmla="*/ 1163638 w 1574800"/>
              <a:gd name="connsiteY40" fmla="*/ 691056 h 1784351"/>
              <a:gd name="connsiteX41" fmla="*/ 799746 w 1574800"/>
              <a:gd name="connsiteY41" fmla="*/ 1319213 h 1784351"/>
              <a:gd name="connsiteX42" fmla="*/ 776642 w 1574800"/>
              <a:gd name="connsiteY42" fmla="*/ 1319213 h 1784351"/>
              <a:gd name="connsiteX43" fmla="*/ 412750 w 1574800"/>
              <a:gd name="connsiteY43" fmla="*/ 691056 h 1784351"/>
              <a:gd name="connsiteX44" fmla="*/ 424302 w 1574800"/>
              <a:gd name="connsiteY44" fmla="*/ 669925 h 1784351"/>
              <a:gd name="connsiteX45" fmla="*/ 1183298 w 1574800"/>
              <a:gd name="connsiteY45" fmla="*/ 652463 h 1784351"/>
              <a:gd name="connsiteX46" fmla="*/ 1195021 w 1574800"/>
              <a:gd name="connsiteY46" fmla="*/ 658246 h 1784351"/>
              <a:gd name="connsiteX47" fmla="*/ 1196975 w 1574800"/>
              <a:gd name="connsiteY47" fmla="*/ 665957 h 1784351"/>
              <a:gd name="connsiteX48" fmla="*/ 1191114 w 1574800"/>
              <a:gd name="connsiteY48" fmla="*/ 677523 h 1784351"/>
              <a:gd name="connsiteX49" fmla="*/ 1177437 w 1574800"/>
              <a:gd name="connsiteY49" fmla="*/ 677523 h 1784351"/>
              <a:gd name="connsiteX50" fmla="*/ 1171575 w 1574800"/>
              <a:gd name="connsiteY50" fmla="*/ 665957 h 1784351"/>
              <a:gd name="connsiteX51" fmla="*/ 1177437 w 1574800"/>
              <a:gd name="connsiteY51" fmla="*/ 654391 h 1784351"/>
              <a:gd name="connsiteX52" fmla="*/ 1183298 w 1574800"/>
              <a:gd name="connsiteY52" fmla="*/ 652463 h 1784351"/>
              <a:gd name="connsiteX53" fmla="*/ 393089 w 1574800"/>
              <a:gd name="connsiteY53" fmla="*/ 652463 h 1784351"/>
              <a:gd name="connsiteX54" fmla="*/ 398951 w 1574800"/>
              <a:gd name="connsiteY54" fmla="*/ 654391 h 1784351"/>
              <a:gd name="connsiteX55" fmla="*/ 404812 w 1574800"/>
              <a:gd name="connsiteY55" fmla="*/ 665957 h 1784351"/>
              <a:gd name="connsiteX56" fmla="*/ 398951 w 1574800"/>
              <a:gd name="connsiteY56" fmla="*/ 677524 h 1784351"/>
              <a:gd name="connsiteX57" fmla="*/ 385274 w 1574800"/>
              <a:gd name="connsiteY57" fmla="*/ 677524 h 1784351"/>
              <a:gd name="connsiteX58" fmla="*/ 379412 w 1574800"/>
              <a:gd name="connsiteY58" fmla="*/ 665957 h 1784351"/>
              <a:gd name="connsiteX59" fmla="*/ 381366 w 1574800"/>
              <a:gd name="connsiteY59" fmla="*/ 658246 h 1784351"/>
              <a:gd name="connsiteX60" fmla="*/ 393089 w 1574800"/>
              <a:gd name="connsiteY60" fmla="*/ 652463 h 1784351"/>
              <a:gd name="connsiteX61" fmla="*/ 1555535 w 1574800"/>
              <a:gd name="connsiteY61" fmla="*/ 457200 h 1784351"/>
              <a:gd name="connsiteX62" fmla="*/ 1574800 w 1574800"/>
              <a:gd name="connsiteY62" fmla="*/ 468745 h 1784351"/>
              <a:gd name="connsiteX63" fmla="*/ 1574800 w 1574800"/>
              <a:gd name="connsiteY63" fmla="*/ 1317289 h 1784351"/>
              <a:gd name="connsiteX64" fmla="*/ 1569021 w 1574800"/>
              <a:gd name="connsiteY64" fmla="*/ 1319213 h 1784351"/>
              <a:gd name="connsiteX65" fmla="*/ 1204912 w 1574800"/>
              <a:gd name="connsiteY65" fmla="*/ 690021 h 1784351"/>
              <a:gd name="connsiteX66" fmla="*/ 1216471 w 1574800"/>
              <a:gd name="connsiteY66" fmla="*/ 665007 h 1784351"/>
              <a:gd name="connsiteX67" fmla="*/ 1214545 w 1574800"/>
              <a:gd name="connsiteY67" fmla="*/ 653462 h 1784351"/>
              <a:gd name="connsiteX68" fmla="*/ 1555535 w 1574800"/>
              <a:gd name="connsiteY68" fmla="*/ 457200 h 1784351"/>
              <a:gd name="connsiteX69" fmla="*/ 21172 w 1574800"/>
              <a:gd name="connsiteY69" fmla="*/ 457200 h 1784351"/>
              <a:gd name="connsiteX70" fmla="*/ 361851 w 1574800"/>
              <a:gd name="connsiteY70" fmla="*/ 653407 h 1784351"/>
              <a:gd name="connsiteX71" fmla="*/ 359926 w 1574800"/>
              <a:gd name="connsiteY71" fmla="*/ 664948 h 1784351"/>
              <a:gd name="connsiteX72" fmla="*/ 371475 w 1574800"/>
              <a:gd name="connsiteY72" fmla="*/ 689955 h 1784351"/>
              <a:gd name="connsiteX73" fmla="*/ 11548 w 1574800"/>
              <a:gd name="connsiteY73" fmla="*/ 1311275 h 1784351"/>
              <a:gd name="connsiteX74" fmla="*/ 0 w 1574800"/>
              <a:gd name="connsiteY74" fmla="*/ 1309352 h 1784351"/>
              <a:gd name="connsiteX75" fmla="*/ 0 w 1574800"/>
              <a:gd name="connsiteY75" fmla="*/ 468742 h 1784351"/>
              <a:gd name="connsiteX76" fmla="*/ 21172 w 1574800"/>
              <a:gd name="connsiteY76" fmla="*/ 457200 h 1784351"/>
              <a:gd name="connsiteX77" fmla="*/ 776642 w 1574800"/>
              <a:gd name="connsiteY77" fmla="*/ 11113 h 1784351"/>
              <a:gd name="connsiteX78" fmla="*/ 788194 w 1574800"/>
              <a:gd name="connsiteY78" fmla="*/ 13035 h 1784351"/>
              <a:gd name="connsiteX79" fmla="*/ 799746 w 1574800"/>
              <a:gd name="connsiteY79" fmla="*/ 11113 h 1784351"/>
              <a:gd name="connsiteX80" fmla="*/ 1163638 w 1574800"/>
              <a:gd name="connsiteY80" fmla="*/ 639594 h 1784351"/>
              <a:gd name="connsiteX81" fmla="*/ 1152086 w 1574800"/>
              <a:gd name="connsiteY81" fmla="*/ 658813 h 1784351"/>
              <a:gd name="connsiteX82" fmla="*/ 424302 w 1574800"/>
              <a:gd name="connsiteY82" fmla="*/ 658813 h 1784351"/>
              <a:gd name="connsiteX83" fmla="*/ 412750 w 1574800"/>
              <a:gd name="connsiteY83" fmla="*/ 639594 h 1784351"/>
              <a:gd name="connsiteX84" fmla="*/ 776642 w 1574800"/>
              <a:gd name="connsiteY84" fmla="*/ 11113 h 1784351"/>
              <a:gd name="connsiteX85" fmla="*/ 813814 w 1574800"/>
              <a:gd name="connsiteY85" fmla="*/ 0 h 1784351"/>
              <a:gd name="connsiteX86" fmla="*/ 1549400 w 1574800"/>
              <a:gd name="connsiteY86" fmla="*/ 425194 h 1784351"/>
              <a:gd name="connsiteX87" fmla="*/ 1547475 w 1574800"/>
              <a:gd name="connsiteY87" fmla="*/ 436738 h 1784351"/>
              <a:gd name="connsiteX88" fmla="*/ 1549400 w 1574800"/>
              <a:gd name="connsiteY88" fmla="*/ 448282 h 1784351"/>
              <a:gd name="connsiteX89" fmla="*/ 1210491 w 1574800"/>
              <a:gd name="connsiteY89" fmla="*/ 644525 h 1784351"/>
              <a:gd name="connsiteX90" fmla="*/ 1183533 w 1574800"/>
              <a:gd name="connsiteY90" fmla="*/ 632981 h 1784351"/>
              <a:gd name="connsiteX91" fmla="*/ 1171979 w 1574800"/>
              <a:gd name="connsiteY91" fmla="*/ 634905 h 1784351"/>
              <a:gd name="connsiteX92" fmla="*/ 808037 w 1574800"/>
              <a:gd name="connsiteY92" fmla="*/ 5772 h 1784351"/>
              <a:gd name="connsiteX93" fmla="*/ 813814 w 1574800"/>
              <a:gd name="connsiteY93" fmla="*/ 0 h 1784351"/>
              <a:gd name="connsiteX94" fmla="*/ 762573 w 1574800"/>
              <a:gd name="connsiteY94" fmla="*/ 0 h 1784351"/>
              <a:gd name="connsiteX95" fmla="*/ 768350 w 1574800"/>
              <a:gd name="connsiteY95" fmla="*/ 5772 h 1784351"/>
              <a:gd name="connsiteX96" fmla="*/ 404408 w 1574800"/>
              <a:gd name="connsiteY96" fmla="*/ 634906 h 1784351"/>
              <a:gd name="connsiteX97" fmla="*/ 365896 w 1574800"/>
              <a:gd name="connsiteY97" fmla="*/ 644525 h 1784351"/>
              <a:gd name="connsiteX98" fmla="*/ 26987 w 1574800"/>
              <a:gd name="connsiteY98" fmla="*/ 448282 h 1784351"/>
              <a:gd name="connsiteX99" fmla="*/ 28912 w 1574800"/>
              <a:gd name="connsiteY99" fmla="*/ 436738 h 1784351"/>
              <a:gd name="connsiteX100" fmla="*/ 26987 w 1574800"/>
              <a:gd name="connsiteY100" fmla="*/ 425194 h 1784351"/>
              <a:gd name="connsiteX101" fmla="*/ 762573 w 1574800"/>
              <a:gd name="connsiteY101" fmla="*/ 0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74800" h="1784351">
                <a:moveTo>
                  <a:pt x="821064" y="1354138"/>
                </a:moveTo>
                <a:cubicBezTo>
                  <a:pt x="821064" y="1354138"/>
                  <a:pt x="821064" y="1354138"/>
                  <a:pt x="1547473" y="1354138"/>
                </a:cubicBezTo>
                <a:cubicBezTo>
                  <a:pt x="1547473" y="1356059"/>
                  <a:pt x="1549400" y="1359900"/>
                  <a:pt x="1549400" y="1361820"/>
                </a:cubicBezTo>
                <a:cubicBezTo>
                  <a:pt x="1549400" y="1361820"/>
                  <a:pt x="1549400" y="1361820"/>
                  <a:pt x="813357" y="1784351"/>
                </a:cubicBezTo>
                <a:cubicBezTo>
                  <a:pt x="807577" y="1778589"/>
                  <a:pt x="801796" y="1774748"/>
                  <a:pt x="792162" y="1772828"/>
                </a:cubicBezTo>
                <a:cubicBezTo>
                  <a:pt x="792162" y="1772828"/>
                  <a:pt x="792162" y="1772828"/>
                  <a:pt x="792162" y="1381026"/>
                </a:cubicBezTo>
                <a:cubicBezTo>
                  <a:pt x="807577" y="1379106"/>
                  <a:pt x="819138" y="1367582"/>
                  <a:pt x="821064" y="1354138"/>
                </a:cubicBezTo>
                <a:close/>
                <a:moveTo>
                  <a:pt x="30840" y="1354138"/>
                </a:moveTo>
                <a:cubicBezTo>
                  <a:pt x="30840" y="1354138"/>
                  <a:pt x="30840" y="1354138"/>
                  <a:pt x="755323" y="1354138"/>
                </a:cubicBezTo>
                <a:cubicBezTo>
                  <a:pt x="757250" y="1367582"/>
                  <a:pt x="768811" y="1379106"/>
                  <a:pt x="784225" y="1381026"/>
                </a:cubicBezTo>
                <a:cubicBezTo>
                  <a:pt x="784225" y="1381026"/>
                  <a:pt x="784225" y="1381026"/>
                  <a:pt x="784225" y="1772828"/>
                </a:cubicBezTo>
                <a:cubicBezTo>
                  <a:pt x="774591" y="1774748"/>
                  <a:pt x="766884" y="1778589"/>
                  <a:pt x="763030" y="1784351"/>
                </a:cubicBezTo>
                <a:cubicBezTo>
                  <a:pt x="763030" y="1784351"/>
                  <a:pt x="763030" y="1784351"/>
                  <a:pt x="26987" y="1361820"/>
                </a:cubicBezTo>
                <a:cubicBezTo>
                  <a:pt x="28914" y="1359900"/>
                  <a:pt x="28914" y="1356059"/>
                  <a:pt x="30840" y="1354138"/>
                </a:cubicBezTo>
                <a:close/>
                <a:moveTo>
                  <a:pt x="788194" y="1336675"/>
                </a:moveTo>
                <a:cubicBezTo>
                  <a:pt x="790122" y="1336675"/>
                  <a:pt x="792050" y="1336675"/>
                  <a:pt x="793977" y="1338629"/>
                </a:cubicBezTo>
                <a:cubicBezTo>
                  <a:pt x="797833" y="1340583"/>
                  <a:pt x="801688" y="1344490"/>
                  <a:pt x="801688" y="1350352"/>
                </a:cubicBezTo>
                <a:cubicBezTo>
                  <a:pt x="801688" y="1356214"/>
                  <a:pt x="795905" y="1362075"/>
                  <a:pt x="788194" y="1362075"/>
                </a:cubicBezTo>
                <a:cubicBezTo>
                  <a:pt x="780483" y="1362075"/>
                  <a:pt x="774700" y="1356214"/>
                  <a:pt x="774700" y="1350352"/>
                </a:cubicBezTo>
                <a:cubicBezTo>
                  <a:pt x="774700" y="1344490"/>
                  <a:pt x="776628" y="1340583"/>
                  <a:pt x="782411" y="1338629"/>
                </a:cubicBezTo>
                <a:cubicBezTo>
                  <a:pt x="784339" y="1336675"/>
                  <a:pt x="786267" y="1336675"/>
                  <a:pt x="788194" y="1336675"/>
                </a:cubicBezTo>
                <a:close/>
                <a:moveTo>
                  <a:pt x="1171929" y="693738"/>
                </a:moveTo>
                <a:cubicBezTo>
                  <a:pt x="1175780" y="695664"/>
                  <a:pt x="1179631" y="697589"/>
                  <a:pt x="1183481" y="697589"/>
                </a:cubicBezTo>
                <a:cubicBezTo>
                  <a:pt x="1189257" y="697589"/>
                  <a:pt x="1193108" y="695664"/>
                  <a:pt x="1196959" y="693738"/>
                </a:cubicBezTo>
                <a:cubicBezTo>
                  <a:pt x="1196959" y="693738"/>
                  <a:pt x="1196959" y="693738"/>
                  <a:pt x="1558925" y="1323431"/>
                </a:cubicBezTo>
                <a:cubicBezTo>
                  <a:pt x="1553149" y="1329208"/>
                  <a:pt x="1549298" y="1336910"/>
                  <a:pt x="1547373" y="1344613"/>
                </a:cubicBezTo>
                <a:cubicBezTo>
                  <a:pt x="1547373" y="1344613"/>
                  <a:pt x="1547373" y="1344613"/>
                  <a:pt x="819589" y="1344613"/>
                </a:cubicBezTo>
                <a:cubicBezTo>
                  <a:pt x="819589" y="1336910"/>
                  <a:pt x="815739" y="1329208"/>
                  <a:pt x="808037" y="1323431"/>
                </a:cubicBezTo>
                <a:cubicBezTo>
                  <a:pt x="808037" y="1323431"/>
                  <a:pt x="808037" y="1323431"/>
                  <a:pt x="1171929" y="693738"/>
                </a:cubicBezTo>
                <a:close/>
                <a:moveTo>
                  <a:pt x="379253" y="693738"/>
                </a:moveTo>
                <a:cubicBezTo>
                  <a:pt x="383106" y="695664"/>
                  <a:pt x="386958" y="697590"/>
                  <a:pt x="392737" y="697590"/>
                </a:cubicBezTo>
                <a:cubicBezTo>
                  <a:pt x="396590" y="697590"/>
                  <a:pt x="400442" y="695664"/>
                  <a:pt x="404294" y="693738"/>
                </a:cubicBezTo>
                <a:cubicBezTo>
                  <a:pt x="404294" y="693738"/>
                  <a:pt x="404294" y="693738"/>
                  <a:pt x="768350" y="1323431"/>
                </a:cubicBezTo>
                <a:cubicBezTo>
                  <a:pt x="760645" y="1329208"/>
                  <a:pt x="756793" y="1336910"/>
                  <a:pt x="754867" y="1344613"/>
                </a:cubicBezTo>
                <a:cubicBezTo>
                  <a:pt x="754867" y="1344613"/>
                  <a:pt x="754867" y="1344613"/>
                  <a:pt x="32533" y="1344613"/>
                </a:cubicBezTo>
                <a:cubicBezTo>
                  <a:pt x="32533" y="1344613"/>
                  <a:pt x="32533" y="1342687"/>
                  <a:pt x="32533" y="1342687"/>
                </a:cubicBezTo>
                <a:cubicBezTo>
                  <a:pt x="32533" y="1333059"/>
                  <a:pt x="26755" y="1323431"/>
                  <a:pt x="19050" y="1317654"/>
                </a:cubicBezTo>
                <a:cubicBezTo>
                  <a:pt x="19050" y="1317654"/>
                  <a:pt x="19050" y="1317654"/>
                  <a:pt x="379253" y="693738"/>
                </a:cubicBezTo>
                <a:close/>
                <a:moveTo>
                  <a:pt x="424302" y="669925"/>
                </a:moveTo>
                <a:cubicBezTo>
                  <a:pt x="424302" y="669925"/>
                  <a:pt x="424302" y="669925"/>
                  <a:pt x="1152086" y="669925"/>
                </a:cubicBezTo>
                <a:cubicBezTo>
                  <a:pt x="1152086" y="677609"/>
                  <a:pt x="1157862" y="685293"/>
                  <a:pt x="1163638" y="691056"/>
                </a:cubicBezTo>
                <a:cubicBezTo>
                  <a:pt x="1163638" y="691056"/>
                  <a:pt x="1163638" y="691056"/>
                  <a:pt x="799746" y="1319213"/>
                </a:cubicBezTo>
                <a:cubicBezTo>
                  <a:pt x="792045" y="1315371"/>
                  <a:pt x="784344" y="1315371"/>
                  <a:pt x="776642" y="1319213"/>
                </a:cubicBezTo>
                <a:cubicBezTo>
                  <a:pt x="776642" y="1319213"/>
                  <a:pt x="776642" y="1319213"/>
                  <a:pt x="412750" y="691056"/>
                </a:cubicBezTo>
                <a:cubicBezTo>
                  <a:pt x="418526" y="685293"/>
                  <a:pt x="422377" y="677609"/>
                  <a:pt x="424302" y="669925"/>
                </a:cubicBezTo>
                <a:close/>
                <a:moveTo>
                  <a:pt x="1183298" y="652463"/>
                </a:moveTo>
                <a:cubicBezTo>
                  <a:pt x="1189160" y="652463"/>
                  <a:pt x="1193068" y="654391"/>
                  <a:pt x="1195021" y="658246"/>
                </a:cubicBezTo>
                <a:cubicBezTo>
                  <a:pt x="1196975" y="660174"/>
                  <a:pt x="1196975" y="664029"/>
                  <a:pt x="1196975" y="665957"/>
                </a:cubicBezTo>
                <a:cubicBezTo>
                  <a:pt x="1196975" y="669812"/>
                  <a:pt x="1195021" y="675596"/>
                  <a:pt x="1191114" y="677523"/>
                </a:cubicBezTo>
                <a:cubicBezTo>
                  <a:pt x="1187206" y="679451"/>
                  <a:pt x="1181344" y="679451"/>
                  <a:pt x="1177437" y="677523"/>
                </a:cubicBezTo>
                <a:cubicBezTo>
                  <a:pt x="1173529" y="673668"/>
                  <a:pt x="1171575" y="669812"/>
                  <a:pt x="1171575" y="665957"/>
                </a:cubicBezTo>
                <a:cubicBezTo>
                  <a:pt x="1171575" y="660174"/>
                  <a:pt x="1173529" y="656318"/>
                  <a:pt x="1177437" y="654391"/>
                </a:cubicBezTo>
                <a:cubicBezTo>
                  <a:pt x="1179391" y="652463"/>
                  <a:pt x="1181344" y="652463"/>
                  <a:pt x="1183298" y="652463"/>
                </a:cubicBezTo>
                <a:close/>
                <a:moveTo>
                  <a:pt x="393089" y="652463"/>
                </a:moveTo>
                <a:cubicBezTo>
                  <a:pt x="395043" y="652463"/>
                  <a:pt x="396997" y="652463"/>
                  <a:pt x="398951" y="654391"/>
                </a:cubicBezTo>
                <a:cubicBezTo>
                  <a:pt x="402858" y="656319"/>
                  <a:pt x="404812" y="660174"/>
                  <a:pt x="404812" y="665957"/>
                </a:cubicBezTo>
                <a:cubicBezTo>
                  <a:pt x="404812" y="669813"/>
                  <a:pt x="402858" y="673668"/>
                  <a:pt x="398951" y="677524"/>
                </a:cubicBezTo>
                <a:cubicBezTo>
                  <a:pt x="395043" y="679451"/>
                  <a:pt x="389181" y="679451"/>
                  <a:pt x="385274" y="677524"/>
                </a:cubicBezTo>
                <a:cubicBezTo>
                  <a:pt x="381366" y="673668"/>
                  <a:pt x="379412" y="669813"/>
                  <a:pt x="379412" y="665957"/>
                </a:cubicBezTo>
                <a:cubicBezTo>
                  <a:pt x="379412" y="664030"/>
                  <a:pt x="379412" y="660174"/>
                  <a:pt x="381366" y="658246"/>
                </a:cubicBezTo>
                <a:cubicBezTo>
                  <a:pt x="383320" y="654391"/>
                  <a:pt x="387228" y="652463"/>
                  <a:pt x="393089" y="652463"/>
                </a:cubicBezTo>
                <a:close/>
                <a:moveTo>
                  <a:pt x="1555535" y="457200"/>
                </a:moveTo>
                <a:cubicBezTo>
                  <a:pt x="1559388" y="462973"/>
                  <a:pt x="1567094" y="466821"/>
                  <a:pt x="1574800" y="468745"/>
                </a:cubicBezTo>
                <a:cubicBezTo>
                  <a:pt x="1574800" y="468745"/>
                  <a:pt x="1574800" y="468745"/>
                  <a:pt x="1574800" y="1317289"/>
                </a:cubicBezTo>
                <a:cubicBezTo>
                  <a:pt x="1572874" y="1317289"/>
                  <a:pt x="1570947" y="1319213"/>
                  <a:pt x="1569021" y="1319213"/>
                </a:cubicBezTo>
                <a:cubicBezTo>
                  <a:pt x="1569021" y="1319213"/>
                  <a:pt x="1569021" y="1319213"/>
                  <a:pt x="1204912" y="690021"/>
                </a:cubicBezTo>
                <a:cubicBezTo>
                  <a:pt x="1212618" y="684248"/>
                  <a:pt x="1216471" y="674628"/>
                  <a:pt x="1216471" y="665007"/>
                </a:cubicBezTo>
                <a:cubicBezTo>
                  <a:pt x="1216471" y="661159"/>
                  <a:pt x="1216471" y="657310"/>
                  <a:pt x="1214545" y="653462"/>
                </a:cubicBezTo>
                <a:cubicBezTo>
                  <a:pt x="1214545" y="653462"/>
                  <a:pt x="1214545" y="653462"/>
                  <a:pt x="1555535" y="457200"/>
                </a:cubicBezTo>
                <a:close/>
                <a:moveTo>
                  <a:pt x="21172" y="457200"/>
                </a:moveTo>
                <a:cubicBezTo>
                  <a:pt x="21172" y="457200"/>
                  <a:pt x="21172" y="457200"/>
                  <a:pt x="361851" y="653407"/>
                </a:cubicBezTo>
                <a:cubicBezTo>
                  <a:pt x="359926" y="657254"/>
                  <a:pt x="359926" y="661101"/>
                  <a:pt x="359926" y="664948"/>
                </a:cubicBezTo>
                <a:cubicBezTo>
                  <a:pt x="359926" y="674566"/>
                  <a:pt x="363776" y="684184"/>
                  <a:pt x="371475" y="689955"/>
                </a:cubicBezTo>
                <a:cubicBezTo>
                  <a:pt x="371475" y="689955"/>
                  <a:pt x="371475" y="689955"/>
                  <a:pt x="11548" y="1311275"/>
                </a:cubicBezTo>
                <a:cubicBezTo>
                  <a:pt x="9623" y="1311275"/>
                  <a:pt x="3849" y="1309352"/>
                  <a:pt x="0" y="1309352"/>
                </a:cubicBezTo>
                <a:cubicBezTo>
                  <a:pt x="0" y="1309352"/>
                  <a:pt x="0" y="1309352"/>
                  <a:pt x="0" y="468742"/>
                </a:cubicBezTo>
                <a:cubicBezTo>
                  <a:pt x="9623" y="466818"/>
                  <a:pt x="17322" y="462971"/>
                  <a:pt x="21172" y="457200"/>
                </a:cubicBezTo>
                <a:close/>
                <a:moveTo>
                  <a:pt x="776642" y="11113"/>
                </a:moveTo>
                <a:cubicBezTo>
                  <a:pt x="780493" y="11113"/>
                  <a:pt x="784344" y="13035"/>
                  <a:pt x="788194" y="13035"/>
                </a:cubicBezTo>
                <a:cubicBezTo>
                  <a:pt x="792045" y="13035"/>
                  <a:pt x="795896" y="11113"/>
                  <a:pt x="799746" y="11113"/>
                </a:cubicBezTo>
                <a:cubicBezTo>
                  <a:pt x="799746" y="11113"/>
                  <a:pt x="799746" y="11113"/>
                  <a:pt x="1163638" y="639594"/>
                </a:cubicBezTo>
                <a:cubicBezTo>
                  <a:pt x="1157862" y="643437"/>
                  <a:pt x="1152086" y="651125"/>
                  <a:pt x="1152086" y="658813"/>
                </a:cubicBezTo>
                <a:cubicBezTo>
                  <a:pt x="1152086" y="658813"/>
                  <a:pt x="1152086" y="658813"/>
                  <a:pt x="424302" y="658813"/>
                </a:cubicBezTo>
                <a:cubicBezTo>
                  <a:pt x="422377" y="651125"/>
                  <a:pt x="418526" y="643437"/>
                  <a:pt x="412750" y="639594"/>
                </a:cubicBezTo>
                <a:cubicBezTo>
                  <a:pt x="412750" y="639594"/>
                  <a:pt x="412750" y="639594"/>
                  <a:pt x="776642" y="11113"/>
                </a:cubicBezTo>
                <a:close/>
                <a:moveTo>
                  <a:pt x="813814" y="0"/>
                </a:moveTo>
                <a:cubicBezTo>
                  <a:pt x="813814" y="0"/>
                  <a:pt x="813814" y="0"/>
                  <a:pt x="1549400" y="425194"/>
                </a:cubicBezTo>
                <a:cubicBezTo>
                  <a:pt x="1547475" y="429042"/>
                  <a:pt x="1547475" y="432890"/>
                  <a:pt x="1547475" y="436738"/>
                </a:cubicBezTo>
                <a:cubicBezTo>
                  <a:pt x="1547475" y="440586"/>
                  <a:pt x="1547475" y="444434"/>
                  <a:pt x="1549400" y="448282"/>
                </a:cubicBezTo>
                <a:cubicBezTo>
                  <a:pt x="1549400" y="448282"/>
                  <a:pt x="1549400" y="448282"/>
                  <a:pt x="1210491" y="644525"/>
                </a:cubicBezTo>
                <a:cubicBezTo>
                  <a:pt x="1202789" y="636829"/>
                  <a:pt x="1195086" y="632981"/>
                  <a:pt x="1183533" y="632981"/>
                </a:cubicBezTo>
                <a:cubicBezTo>
                  <a:pt x="1179682" y="632981"/>
                  <a:pt x="1175830" y="632981"/>
                  <a:pt x="1171979" y="634905"/>
                </a:cubicBezTo>
                <a:cubicBezTo>
                  <a:pt x="1171979" y="634905"/>
                  <a:pt x="1171979" y="634905"/>
                  <a:pt x="808037" y="5772"/>
                </a:cubicBezTo>
                <a:cubicBezTo>
                  <a:pt x="809963" y="3848"/>
                  <a:pt x="811888" y="1924"/>
                  <a:pt x="813814" y="0"/>
                </a:cubicBezTo>
                <a:close/>
                <a:moveTo>
                  <a:pt x="762573" y="0"/>
                </a:moveTo>
                <a:cubicBezTo>
                  <a:pt x="764499" y="1924"/>
                  <a:pt x="766425" y="3848"/>
                  <a:pt x="768350" y="5772"/>
                </a:cubicBezTo>
                <a:cubicBezTo>
                  <a:pt x="768350" y="5772"/>
                  <a:pt x="768350" y="5772"/>
                  <a:pt x="404408" y="634906"/>
                </a:cubicBezTo>
                <a:cubicBezTo>
                  <a:pt x="390929" y="631057"/>
                  <a:pt x="375524" y="634906"/>
                  <a:pt x="365896" y="644525"/>
                </a:cubicBezTo>
                <a:cubicBezTo>
                  <a:pt x="365896" y="644525"/>
                  <a:pt x="365896" y="644525"/>
                  <a:pt x="26987" y="448282"/>
                </a:cubicBezTo>
                <a:cubicBezTo>
                  <a:pt x="26987" y="444434"/>
                  <a:pt x="28912" y="440586"/>
                  <a:pt x="28912" y="436738"/>
                </a:cubicBezTo>
                <a:cubicBezTo>
                  <a:pt x="28912" y="432890"/>
                  <a:pt x="26987" y="429042"/>
                  <a:pt x="26987" y="425194"/>
                </a:cubicBezTo>
                <a:cubicBezTo>
                  <a:pt x="26987" y="425194"/>
                  <a:pt x="26987" y="425194"/>
                  <a:pt x="76257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77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r>
              <a:rPr lang="en-US"/>
              <a:t>SSG ADVISORS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1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6800" y="2180168"/>
            <a:ext cx="6045200" cy="278553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363" y="6357938"/>
            <a:ext cx="2200275" cy="257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r>
              <a:rPr lang="en-US"/>
              <a:t>SSG ADVISORS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8638" y="6356350"/>
            <a:ext cx="2300287" cy="24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FF5-2A17-459B-A518-A8CAAF105FD3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&amp;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9617" y="135554"/>
            <a:ext cx="10527933" cy="7277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9616" y="869950"/>
            <a:ext cx="10527237" cy="3999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2000">
                <a:solidFill>
                  <a:srgbClr val="50505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56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2266-85B9-4537-8729-32F249EB2D79}" type="datetime1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DAD-61D7-4558-AB87-5878D07181B6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0F2-5C49-419E-B07C-9C4DB876B9C2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9FC3F4-F23E-4206-B7E8-641453FF5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645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797-8EC9-40BC-8958-64D5BC68FBAF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228" y="365125"/>
            <a:ext cx="10515600" cy="12564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28" y="2005781"/>
            <a:ext cx="10515600" cy="41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08C5-72E9-48B7-B4E7-6D518137A2A9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C5F6C-AED3-431E-BDCB-41E1F7EF6CA8}"/>
              </a:ext>
            </a:extLst>
          </p:cNvPr>
          <p:cNvSpPr/>
          <p:nvPr userDrawn="1"/>
        </p:nvSpPr>
        <p:spPr>
          <a:xfrm>
            <a:off x="979714" y="-19120"/>
            <a:ext cx="10232572" cy="204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930" r:id="rId3"/>
    <p:sldLayoutId id="2147483881" r:id="rId4"/>
    <p:sldLayoutId id="2147483882" r:id="rId5"/>
    <p:sldLayoutId id="2147483883" r:id="rId6"/>
    <p:sldLayoutId id="2147483884" r:id="rId7"/>
    <p:sldLayoutId id="2147483929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26" r:id="rId23"/>
    <p:sldLayoutId id="2147483928" r:id="rId24"/>
    <p:sldLayoutId id="2147483858" r:id="rId25"/>
    <p:sldLayoutId id="214748387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228" y="365125"/>
            <a:ext cx="10515600" cy="12564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28" y="2005781"/>
            <a:ext cx="10515600" cy="41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95A6-2600-FE47-805C-44CCE6C0E77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C5F6C-AED3-431E-BDCB-41E1F7EF6CA8}"/>
              </a:ext>
            </a:extLst>
          </p:cNvPr>
          <p:cNvSpPr/>
          <p:nvPr userDrawn="1"/>
        </p:nvSpPr>
        <p:spPr>
          <a:xfrm>
            <a:off x="979714" y="-19120"/>
            <a:ext cx="10232572" cy="204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bernard@resonancegloba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" y="-46496"/>
            <a:ext cx="12184099" cy="3801439"/>
          </a:xfrm>
          <a:prstGeom prst="rect">
            <a:avLst/>
          </a:prstGeom>
        </p:spPr>
      </p:pic>
      <p:sp>
        <p:nvSpPr>
          <p:cNvPr id="4" name="Dodecagon 3"/>
          <p:cNvSpPr/>
          <p:nvPr/>
        </p:nvSpPr>
        <p:spPr>
          <a:xfrm>
            <a:off x="4574492" y="1541928"/>
            <a:ext cx="3052198" cy="3052198"/>
          </a:xfrm>
          <a:prstGeom prst="dodec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43211" y="4576198"/>
            <a:ext cx="79056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/>
          <a:p>
            <a:pPr algn="ctr" defTabSz="1450904"/>
            <a:r>
              <a:rPr lang="en-CA" sz="440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OpenLMIS Sustainability Update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791" y="1646815"/>
            <a:ext cx="2812840" cy="281284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641861" y="5308293"/>
            <a:ext cx="6908276" cy="3352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spc="30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September 10,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0B460A-C92E-B04B-A451-9362BDCE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259" y="6136055"/>
            <a:ext cx="2709483" cy="5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B60F-F428-4397-9F72-35C810F8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</a:rPr>
              <a:t>Characteristics of Potential Customers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ECF638-E3D7-4C20-8A34-C9C888A32C07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id="{E772EA82-1684-4F91-BD3E-D7AF43FF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83470861-16DE-C248-A124-C0DE72CE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BE952-6F87-42C7-A295-34615E5B8FB5}"/>
              </a:ext>
            </a:extLst>
          </p:cNvPr>
          <p:cNvSpPr/>
          <p:nvPr/>
        </p:nvSpPr>
        <p:spPr>
          <a:xfrm>
            <a:off x="0" y="6622381"/>
            <a:ext cx="7593745" cy="261610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*Observations based on research to date; we will iterate and provide further trends as more information is gathered.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AD32A-FA16-354D-9E2D-99812AAB6815}"/>
              </a:ext>
            </a:extLst>
          </p:cNvPr>
          <p:cNvGrpSpPr/>
          <p:nvPr/>
        </p:nvGrpSpPr>
        <p:grpSpPr>
          <a:xfrm>
            <a:off x="701040" y="2699512"/>
            <a:ext cx="10789920" cy="2502662"/>
            <a:chOff x="701040" y="4208598"/>
            <a:chExt cx="10789920" cy="250266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BFF288E-9BFE-A14C-AB18-D813CC9EB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40" y="4208598"/>
              <a:ext cx="10789920" cy="250266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780938B-4DF2-474C-A9A3-BE8887ACD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7" t="13388" r="92205" b="76159"/>
            <a:stretch/>
          </p:blipFill>
          <p:spPr>
            <a:xfrm>
              <a:off x="1099675" y="4547098"/>
              <a:ext cx="225227" cy="26161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98F0548-871D-485B-9D34-8DF23A5A62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19" t="39919" r="35750" b="49802"/>
            <a:stretch/>
          </p:blipFill>
          <p:spPr>
            <a:xfrm>
              <a:off x="2470308" y="5203718"/>
              <a:ext cx="240632" cy="25726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13E796F-038E-4D28-8275-CA5BE4601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5" t="67531" r="84887" b="22565"/>
            <a:stretch/>
          </p:blipFill>
          <p:spPr>
            <a:xfrm>
              <a:off x="8764977" y="5890661"/>
              <a:ext cx="269507" cy="247855"/>
            </a:xfrm>
            <a:prstGeom prst="rect">
              <a:avLst/>
            </a:prstGeom>
          </p:spPr>
        </p:pic>
      </p:grp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0B06074-5FBD-4E4E-8A2C-5B1B49D37D2C}"/>
              </a:ext>
            </a:extLst>
          </p:cNvPr>
          <p:cNvSpPr/>
          <p:nvPr/>
        </p:nvSpPr>
        <p:spPr>
          <a:xfrm>
            <a:off x="3873168" y="4486468"/>
            <a:ext cx="669100" cy="573510"/>
          </a:xfrm>
          <a:prstGeom prst="star5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480F1149-03AC-4449-B9CB-B6C0F711F89C}"/>
              </a:ext>
            </a:extLst>
          </p:cNvPr>
          <p:cNvSpPr/>
          <p:nvPr/>
        </p:nvSpPr>
        <p:spPr>
          <a:xfrm>
            <a:off x="6830740" y="3823262"/>
            <a:ext cx="669100" cy="573510"/>
          </a:xfrm>
          <a:prstGeom prst="star5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D4F2CE8-53DC-4231-B773-2F045379507A}"/>
              </a:ext>
            </a:extLst>
          </p:cNvPr>
          <p:cNvSpPr/>
          <p:nvPr/>
        </p:nvSpPr>
        <p:spPr>
          <a:xfrm>
            <a:off x="1646940" y="5281809"/>
            <a:ext cx="457200" cy="371603"/>
          </a:xfrm>
          <a:prstGeom prst="star5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6BB92-24F1-4B49-B07D-2F119360EABA}"/>
              </a:ext>
            </a:extLst>
          </p:cNvPr>
          <p:cNvSpPr txBox="1"/>
          <p:nvPr/>
        </p:nvSpPr>
        <p:spPr>
          <a:xfrm>
            <a:off x="2104140" y="5354109"/>
            <a:ext cx="1952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2D2166"/>
                </a:solidFill>
                <a:cs typeface="Felix Titling" panose="020F0502020204030204" pitchFamily="34" charset="0"/>
              </a:rPr>
              <a:t>Target OpenLMIS Customer</a:t>
            </a:r>
          </a:p>
        </p:txBody>
      </p:sp>
      <p:pic>
        <p:nvPicPr>
          <p:cNvPr id="6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2CF7B0C-FE5E-4F59-8331-8A269C6014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0" t="23729" r="9804" b="-1351"/>
          <a:stretch/>
        </p:blipFill>
        <p:spPr>
          <a:xfrm>
            <a:off x="2449726" y="3544850"/>
            <a:ext cx="389894" cy="411631"/>
          </a:xfrm>
          <a:prstGeom prst="rect">
            <a:avLst/>
          </a:prstGeom>
        </p:spPr>
      </p:pic>
      <p:pic>
        <p:nvPicPr>
          <p:cNvPr id="11" name="Picture 11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26359FE-5623-4E76-BA64-B0BE738A2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303" y="2827152"/>
            <a:ext cx="362837" cy="423974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1CF9E7-18E2-49A6-A366-19FEE17F77DA}"/>
              </a:ext>
            </a:extLst>
          </p:cNvPr>
          <p:cNvSpPr/>
          <p:nvPr/>
        </p:nvSpPr>
        <p:spPr>
          <a:xfrm>
            <a:off x="1545543" y="3141896"/>
            <a:ext cx="669100" cy="573510"/>
          </a:xfrm>
          <a:prstGeom prst="star5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7C520075-792C-4022-ACDC-B85C0DA73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512" y="4092468"/>
            <a:ext cx="433722" cy="5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A0BDA-0CF0-624F-BBF3-8D725FEF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11</a:t>
            </a:fld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019FEDA-EA6B-F840-A36F-48C884F14A2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03FEC-FFF6-7D40-9A7D-8845F2C542D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11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53B08A9-D623-4EDA-8016-0CBE0C00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30" y="719540"/>
            <a:ext cx="6999498" cy="650875"/>
          </a:xfrm>
        </p:spPr>
        <p:txBody>
          <a:bodyPr>
            <a:noAutofit/>
          </a:bodyPr>
          <a:lstStyle/>
          <a:p>
            <a:r>
              <a:rPr lang="en-US"/>
              <a:t>Target Customer Profile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CE2979-0A7C-44AB-B2A3-241D7227E917}"/>
              </a:ext>
            </a:extLst>
          </p:cNvPr>
          <p:cNvGraphicFramePr>
            <a:graphicFrameLocks noGrp="1"/>
          </p:cNvGraphicFramePr>
          <p:nvPr/>
        </p:nvGraphicFramePr>
        <p:xfrm>
          <a:off x="310116" y="1524000"/>
          <a:ext cx="11691304" cy="4800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2967199405"/>
                    </a:ext>
                  </a:extLst>
                </a:gridCol>
                <a:gridCol w="8776654">
                  <a:extLst>
                    <a:ext uri="{9D8B030D-6E8A-4147-A177-3AD203B41FA5}">
                      <a16:colId xmlns:a16="http://schemas.microsoft.com/office/drawing/2014/main" val="3168695325"/>
                    </a:ext>
                  </a:extLst>
                </a:gridCol>
              </a:tblGrid>
              <a:tr h="75967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Most Viable Customer: Growing Private Clinic Network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i="1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Actively seeking appropriate, user-friendly supply chain management solution on a limited budget </a:t>
                      </a:r>
                      <a:endParaRPr lang="en-US" sz="1400" i="1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79273"/>
                  </a:ext>
                </a:extLst>
              </a:tr>
              <a:tr h="128174">
                <a:tc>
                  <a:txBody>
                    <a:bodyPr/>
                    <a:lstStyle/>
                    <a:p>
                      <a:r>
                        <a:rPr lang="en-US" sz="1600" b="1"/>
                        <a:t>About</a:t>
                      </a:r>
                    </a:p>
                    <a:p>
                      <a:endParaRPr lang="en-US" sz="1600" i="1" u="none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Private health company/organization operating a network of 5-20 clinics in low-resource settings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32019"/>
                  </a:ext>
                </a:extLst>
              </a:tr>
              <a:tr h="407581">
                <a:tc>
                  <a:txBody>
                    <a:bodyPr/>
                    <a:lstStyle/>
                    <a:p>
                      <a:r>
                        <a:rPr lang="en-US" sz="1600" b="1"/>
                        <a:t>Goals/Mission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Ambitious expansion of clinic facilities and/or service offerings 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364"/>
                  </a:ext>
                </a:extLst>
              </a:tr>
              <a:tr h="6638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Supply Chain Management</a:t>
                      </a:r>
                    </a:p>
                    <a:p>
                      <a:pPr lvl="0">
                        <a:buNone/>
                      </a:pPr>
                      <a:endParaRPr lang="en-US" sz="1600" b="1"/>
                    </a:p>
                    <a:p>
                      <a:endParaRPr lang="en-US" sz="1600" b="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Current solution: partially paper-based with facilities/employees combining multiple solutions (e.g. EMR + Excel).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Unreliable and inefficient, leading to errors, stockouts, delays, waste and higher costs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Holding back company growth/expansion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6151"/>
                  </a:ext>
                </a:extLst>
              </a:tr>
              <a:tr h="7891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Software Use and Orientation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Some software use/integration: implementing locally built clinic management system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1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Current system(s) offer only partial solution(s) to supply chain needs </a:t>
                      </a:r>
                      <a:endParaRPr lang="en-US" sz="1600" b="0" i="1" u="none" strike="noStrike" noProof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1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System(s) not user-friendly or designed for their needs/circumstances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79370"/>
                  </a:ext>
                </a:extLst>
              </a:tr>
              <a:tr h="567068">
                <a:tc>
                  <a:txBody>
                    <a:bodyPr/>
                    <a:lstStyle/>
                    <a:p>
                      <a:r>
                        <a:rPr lang="en-US" sz="1600" b="1"/>
                        <a:t>OpenLMIS as a Solution</a:t>
                      </a:r>
                    </a:p>
                    <a:p>
                      <a:endParaRPr lang="en-US" sz="16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Requisitions support that interoperates with existing clinic management system to address gaps in supply chain management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40874"/>
                  </a:ext>
                </a:extLst>
              </a:tr>
              <a:tr h="58479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latin typeface="Arial"/>
                        </a:rPr>
                        <a:t>Supply Chain Management Solution Budget </a:t>
                      </a:r>
                      <a:endParaRPr lang="en-US" sz="1600" b="0" i="0" u="none" strike="noStrike" noProof="0">
                        <a:latin typeface="Arial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$1,000 – $6,000 USD/year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3587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5678C76-5D59-4648-9993-E8187C3B85E7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F629A854-FA30-44A8-9562-95EEC432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33161-1038-C846-BF87-79D72459DE31}"/>
              </a:ext>
            </a:extLst>
          </p:cNvPr>
          <p:cNvSpPr/>
          <p:nvPr/>
        </p:nvSpPr>
        <p:spPr>
          <a:xfrm>
            <a:off x="0" y="6627654"/>
            <a:ext cx="18854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/>
              <a:t>Pain points identified in italics.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85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5E94-06C9-42EF-87AA-D80032B1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Workstream Next Steps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A6D60-9A53-4E7A-AC7E-49DE56DA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8" y="2005781"/>
            <a:ext cx="5746932" cy="417118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/>
              <a:t>OpenLMIS will reach private health customers through sales channel partners.</a:t>
            </a:r>
          </a:p>
          <a:p>
            <a:pPr>
              <a:spcBef>
                <a:spcPts val="1200"/>
              </a:spcBef>
            </a:pPr>
            <a:r>
              <a:rPr lang="en-US" sz="2000"/>
              <a:t>Source channel partners (e.g. technology resellers working with clinic, hospital, and pharmacy networks) in key markets</a:t>
            </a:r>
          </a:p>
          <a:p>
            <a:pPr>
              <a:spcBef>
                <a:spcPts val="1200"/>
              </a:spcBef>
            </a:pPr>
            <a:r>
              <a:rPr lang="en-US" sz="2000"/>
              <a:t>Interview and gauge channel partner interest and relevance to OpenLMIS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/>
              <a:t>Customers need to see a product to react to.</a:t>
            </a:r>
          </a:p>
          <a:p>
            <a:pPr>
              <a:spcBef>
                <a:spcPts val="1200"/>
              </a:spcBef>
            </a:pPr>
            <a:r>
              <a:rPr lang="en-US" sz="2000"/>
              <a:t>Create and socialize a slideware private health prototype</a:t>
            </a:r>
          </a:p>
          <a:p>
            <a:pPr>
              <a:spcBef>
                <a:spcPts val="1200"/>
              </a:spcBef>
            </a:pPr>
            <a:r>
              <a:rPr lang="en-US" sz="2000"/>
              <a:t>Deepen outreach with target customers to hone understanding of needs, product fit, and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57791-A4A5-4E65-A23F-EAF4AF79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CFE05E73-5375-44CE-8675-000FEDD00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08" y="1621536"/>
            <a:ext cx="3688132" cy="4176349"/>
          </a:xfrm>
          <a:custGeom>
            <a:avLst/>
            <a:gdLst>
              <a:gd name="connsiteX0" fmla="*/ 821064 w 1574800"/>
              <a:gd name="connsiteY0" fmla="*/ 1354138 h 1784351"/>
              <a:gd name="connsiteX1" fmla="*/ 1547473 w 1574800"/>
              <a:gd name="connsiteY1" fmla="*/ 1354138 h 1784351"/>
              <a:gd name="connsiteX2" fmla="*/ 1549400 w 1574800"/>
              <a:gd name="connsiteY2" fmla="*/ 1361820 h 1784351"/>
              <a:gd name="connsiteX3" fmla="*/ 813357 w 1574800"/>
              <a:gd name="connsiteY3" fmla="*/ 1784351 h 1784351"/>
              <a:gd name="connsiteX4" fmla="*/ 792162 w 1574800"/>
              <a:gd name="connsiteY4" fmla="*/ 1772828 h 1784351"/>
              <a:gd name="connsiteX5" fmla="*/ 792162 w 1574800"/>
              <a:gd name="connsiteY5" fmla="*/ 1381026 h 1784351"/>
              <a:gd name="connsiteX6" fmla="*/ 821064 w 1574800"/>
              <a:gd name="connsiteY6" fmla="*/ 1354138 h 1784351"/>
              <a:gd name="connsiteX7" fmla="*/ 30840 w 1574800"/>
              <a:gd name="connsiteY7" fmla="*/ 1354138 h 1784351"/>
              <a:gd name="connsiteX8" fmla="*/ 755323 w 1574800"/>
              <a:gd name="connsiteY8" fmla="*/ 1354138 h 1784351"/>
              <a:gd name="connsiteX9" fmla="*/ 784225 w 1574800"/>
              <a:gd name="connsiteY9" fmla="*/ 1381026 h 1784351"/>
              <a:gd name="connsiteX10" fmla="*/ 784225 w 1574800"/>
              <a:gd name="connsiteY10" fmla="*/ 1772828 h 1784351"/>
              <a:gd name="connsiteX11" fmla="*/ 763030 w 1574800"/>
              <a:gd name="connsiteY11" fmla="*/ 1784351 h 1784351"/>
              <a:gd name="connsiteX12" fmla="*/ 26987 w 1574800"/>
              <a:gd name="connsiteY12" fmla="*/ 1361820 h 1784351"/>
              <a:gd name="connsiteX13" fmla="*/ 30840 w 1574800"/>
              <a:gd name="connsiteY13" fmla="*/ 1354138 h 1784351"/>
              <a:gd name="connsiteX14" fmla="*/ 788194 w 1574800"/>
              <a:gd name="connsiteY14" fmla="*/ 1336675 h 1784351"/>
              <a:gd name="connsiteX15" fmla="*/ 793977 w 1574800"/>
              <a:gd name="connsiteY15" fmla="*/ 1338629 h 1784351"/>
              <a:gd name="connsiteX16" fmla="*/ 801688 w 1574800"/>
              <a:gd name="connsiteY16" fmla="*/ 1350352 h 1784351"/>
              <a:gd name="connsiteX17" fmla="*/ 788194 w 1574800"/>
              <a:gd name="connsiteY17" fmla="*/ 1362075 h 1784351"/>
              <a:gd name="connsiteX18" fmla="*/ 774700 w 1574800"/>
              <a:gd name="connsiteY18" fmla="*/ 1350352 h 1784351"/>
              <a:gd name="connsiteX19" fmla="*/ 782411 w 1574800"/>
              <a:gd name="connsiteY19" fmla="*/ 1338629 h 1784351"/>
              <a:gd name="connsiteX20" fmla="*/ 788194 w 1574800"/>
              <a:gd name="connsiteY20" fmla="*/ 1336675 h 1784351"/>
              <a:gd name="connsiteX21" fmla="*/ 1171929 w 1574800"/>
              <a:gd name="connsiteY21" fmla="*/ 693738 h 1784351"/>
              <a:gd name="connsiteX22" fmla="*/ 1183481 w 1574800"/>
              <a:gd name="connsiteY22" fmla="*/ 697589 h 1784351"/>
              <a:gd name="connsiteX23" fmla="*/ 1196959 w 1574800"/>
              <a:gd name="connsiteY23" fmla="*/ 693738 h 1784351"/>
              <a:gd name="connsiteX24" fmla="*/ 1558925 w 1574800"/>
              <a:gd name="connsiteY24" fmla="*/ 1323431 h 1784351"/>
              <a:gd name="connsiteX25" fmla="*/ 1547373 w 1574800"/>
              <a:gd name="connsiteY25" fmla="*/ 1344613 h 1784351"/>
              <a:gd name="connsiteX26" fmla="*/ 819589 w 1574800"/>
              <a:gd name="connsiteY26" fmla="*/ 1344613 h 1784351"/>
              <a:gd name="connsiteX27" fmla="*/ 808037 w 1574800"/>
              <a:gd name="connsiteY27" fmla="*/ 1323431 h 1784351"/>
              <a:gd name="connsiteX28" fmla="*/ 1171929 w 1574800"/>
              <a:gd name="connsiteY28" fmla="*/ 693738 h 1784351"/>
              <a:gd name="connsiteX29" fmla="*/ 379253 w 1574800"/>
              <a:gd name="connsiteY29" fmla="*/ 693738 h 1784351"/>
              <a:gd name="connsiteX30" fmla="*/ 392737 w 1574800"/>
              <a:gd name="connsiteY30" fmla="*/ 697590 h 1784351"/>
              <a:gd name="connsiteX31" fmla="*/ 404294 w 1574800"/>
              <a:gd name="connsiteY31" fmla="*/ 693738 h 1784351"/>
              <a:gd name="connsiteX32" fmla="*/ 768350 w 1574800"/>
              <a:gd name="connsiteY32" fmla="*/ 1323431 h 1784351"/>
              <a:gd name="connsiteX33" fmla="*/ 754867 w 1574800"/>
              <a:gd name="connsiteY33" fmla="*/ 1344613 h 1784351"/>
              <a:gd name="connsiteX34" fmla="*/ 32533 w 1574800"/>
              <a:gd name="connsiteY34" fmla="*/ 1344613 h 1784351"/>
              <a:gd name="connsiteX35" fmla="*/ 32533 w 1574800"/>
              <a:gd name="connsiteY35" fmla="*/ 1342687 h 1784351"/>
              <a:gd name="connsiteX36" fmla="*/ 19050 w 1574800"/>
              <a:gd name="connsiteY36" fmla="*/ 1317654 h 1784351"/>
              <a:gd name="connsiteX37" fmla="*/ 379253 w 1574800"/>
              <a:gd name="connsiteY37" fmla="*/ 693738 h 1784351"/>
              <a:gd name="connsiteX38" fmla="*/ 424302 w 1574800"/>
              <a:gd name="connsiteY38" fmla="*/ 669925 h 1784351"/>
              <a:gd name="connsiteX39" fmla="*/ 1152086 w 1574800"/>
              <a:gd name="connsiteY39" fmla="*/ 669925 h 1784351"/>
              <a:gd name="connsiteX40" fmla="*/ 1163638 w 1574800"/>
              <a:gd name="connsiteY40" fmla="*/ 691056 h 1784351"/>
              <a:gd name="connsiteX41" fmla="*/ 799746 w 1574800"/>
              <a:gd name="connsiteY41" fmla="*/ 1319213 h 1784351"/>
              <a:gd name="connsiteX42" fmla="*/ 776642 w 1574800"/>
              <a:gd name="connsiteY42" fmla="*/ 1319213 h 1784351"/>
              <a:gd name="connsiteX43" fmla="*/ 412750 w 1574800"/>
              <a:gd name="connsiteY43" fmla="*/ 691056 h 1784351"/>
              <a:gd name="connsiteX44" fmla="*/ 424302 w 1574800"/>
              <a:gd name="connsiteY44" fmla="*/ 669925 h 1784351"/>
              <a:gd name="connsiteX45" fmla="*/ 1183298 w 1574800"/>
              <a:gd name="connsiteY45" fmla="*/ 652463 h 1784351"/>
              <a:gd name="connsiteX46" fmla="*/ 1195021 w 1574800"/>
              <a:gd name="connsiteY46" fmla="*/ 658246 h 1784351"/>
              <a:gd name="connsiteX47" fmla="*/ 1196975 w 1574800"/>
              <a:gd name="connsiteY47" fmla="*/ 665957 h 1784351"/>
              <a:gd name="connsiteX48" fmla="*/ 1191114 w 1574800"/>
              <a:gd name="connsiteY48" fmla="*/ 677523 h 1784351"/>
              <a:gd name="connsiteX49" fmla="*/ 1177437 w 1574800"/>
              <a:gd name="connsiteY49" fmla="*/ 677523 h 1784351"/>
              <a:gd name="connsiteX50" fmla="*/ 1171575 w 1574800"/>
              <a:gd name="connsiteY50" fmla="*/ 665957 h 1784351"/>
              <a:gd name="connsiteX51" fmla="*/ 1177437 w 1574800"/>
              <a:gd name="connsiteY51" fmla="*/ 654391 h 1784351"/>
              <a:gd name="connsiteX52" fmla="*/ 1183298 w 1574800"/>
              <a:gd name="connsiteY52" fmla="*/ 652463 h 1784351"/>
              <a:gd name="connsiteX53" fmla="*/ 393089 w 1574800"/>
              <a:gd name="connsiteY53" fmla="*/ 652463 h 1784351"/>
              <a:gd name="connsiteX54" fmla="*/ 398951 w 1574800"/>
              <a:gd name="connsiteY54" fmla="*/ 654391 h 1784351"/>
              <a:gd name="connsiteX55" fmla="*/ 404812 w 1574800"/>
              <a:gd name="connsiteY55" fmla="*/ 665957 h 1784351"/>
              <a:gd name="connsiteX56" fmla="*/ 398951 w 1574800"/>
              <a:gd name="connsiteY56" fmla="*/ 677524 h 1784351"/>
              <a:gd name="connsiteX57" fmla="*/ 385274 w 1574800"/>
              <a:gd name="connsiteY57" fmla="*/ 677524 h 1784351"/>
              <a:gd name="connsiteX58" fmla="*/ 379412 w 1574800"/>
              <a:gd name="connsiteY58" fmla="*/ 665957 h 1784351"/>
              <a:gd name="connsiteX59" fmla="*/ 381366 w 1574800"/>
              <a:gd name="connsiteY59" fmla="*/ 658246 h 1784351"/>
              <a:gd name="connsiteX60" fmla="*/ 393089 w 1574800"/>
              <a:gd name="connsiteY60" fmla="*/ 652463 h 1784351"/>
              <a:gd name="connsiteX61" fmla="*/ 1555535 w 1574800"/>
              <a:gd name="connsiteY61" fmla="*/ 457200 h 1784351"/>
              <a:gd name="connsiteX62" fmla="*/ 1574800 w 1574800"/>
              <a:gd name="connsiteY62" fmla="*/ 468745 h 1784351"/>
              <a:gd name="connsiteX63" fmla="*/ 1574800 w 1574800"/>
              <a:gd name="connsiteY63" fmla="*/ 1317289 h 1784351"/>
              <a:gd name="connsiteX64" fmla="*/ 1569021 w 1574800"/>
              <a:gd name="connsiteY64" fmla="*/ 1319213 h 1784351"/>
              <a:gd name="connsiteX65" fmla="*/ 1204912 w 1574800"/>
              <a:gd name="connsiteY65" fmla="*/ 690021 h 1784351"/>
              <a:gd name="connsiteX66" fmla="*/ 1216471 w 1574800"/>
              <a:gd name="connsiteY66" fmla="*/ 665007 h 1784351"/>
              <a:gd name="connsiteX67" fmla="*/ 1214545 w 1574800"/>
              <a:gd name="connsiteY67" fmla="*/ 653462 h 1784351"/>
              <a:gd name="connsiteX68" fmla="*/ 1555535 w 1574800"/>
              <a:gd name="connsiteY68" fmla="*/ 457200 h 1784351"/>
              <a:gd name="connsiteX69" fmla="*/ 21172 w 1574800"/>
              <a:gd name="connsiteY69" fmla="*/ 457200 h 1784351"/>
              <a:gd name="connsiteX70" fmla="*/ 361851 w 1574800"/>
              <a:gd name="connsiteY70" fmla="*/ 653407 h 1784351"/>
              <a:gd name="connsiteX71" fmla="*/ 359926 w 1574800"/>
              <a:gd name="connsiteY71" fmla="*/ 664948 h 1784351"/>
              <a:gd name="connsiteX72" fmla="*/ 371475 w 1574800"/>
              <a:gd name="connsiteY72" fmla="*/ 689955 h 1784351"/>
              <a:gd name="connsiteX73" fmla="*/ 11548 w 1574800"/>
              <a:gd name="connsiteY73" fmla="*/ 1311275 h 1784351"/>
              <a:gd name="connsiteX74" fmla="*/ 0 w 1574800"/>
              <a:gd name="connsiteY74" fmla="*/ 1309352 h 1784351"/>
              <a:gd name="connsiteX75" fmla="*/ 0 w 1574800"/>
              <a:gd name="connsiteY75" fmla="*/ 468742 h 1784351"/>
              <a:gd name="connsiteX76" fmla="*/ 21172 w 1574800"/>
              <a:gd name="connsiteY76" fmla="*/ 457200 h 1784351"/>
              <a:gd name="connsiteX77" fmla="*/ 776642 w 1574800"/>
              <a:gd name="connsiteY77" fmla="*/ 11113 h 1784351"/>
              <a:gd name="connsiteX78" fmla="*/ 788194 w 1574800"/>
              <a:gd name="connsiteY78" fmla="*/ 13035 h 1784351"/>
              <a:gd name="connsiteX79" fmla="*/ 799746 w 1574800"/>
              <a:gd name="connsiteY79" fmla="*/ 11113 h 1784351"/>
              <a:gd name="connsiteX80" fmla="*/ 1163638 w 1574800"/>
              <a:gd name="connsiteY80" fmla="*/ 639594 h 1784351"/>
              <a:gd name="connsiteX81" fmla="*/ 1152086 w 1574800"/>
              <a:gd name="connsiteY81" fmla="*/ 658813 h 1784351"/>
              <a:gd name="connsiteX82" fmla="*/ 424302 w 1574800"/>
              <a:gd name="connsiteY82" fmla="*/ 658813 h 1784351"/>
              <a:gd name="connsiteX83" fmla="*/ 412750 w 1574800"/>
              <a:gd name="connsiteY83" fmla="*/ 639594 h 1784351"/>
              <a:gd name="connsiteX84" fmla="*/ 776642 w 1574800"/>
              <a:gd name="connsiteY84" fmla="*/ 11113 h 1784351"/>
              <a:gd name="connsiteX85" fmla="*/ 813814 w 1574800"/>
              <a:gd name="connsiteY85" fmla="*/ 0 h 1784351"/>
              <a:gd name="connsiteX86" fmla="*/ 1549400 w 1574800"/>
              <a:gd name="connsiteY86" fmla="*/ 425194 h 1784351"/>
              <a:gd name="connsiteX87" fmla="*/ 1547475 w 1574800"/>
              <a:gd name="connsiteY87" fmla="*/ 436738 h 1784351"/>
              <a:gd name="connsiteX88" fmla="*/ 1549400 w 1574800"/>
              <a:gd name="connsiteY88" fmla="*/ 448282 h 1784351"/>
              <a:gd name="connsiteX89" fmla="*/ 1210491 w 1574800"/>
              <a:gd name="connsiteY89" fmla="*/ 644525 h 1784351"/>
              <a:gd name="connsiteX90" fmla="*/ 1183533 w 1574800"/>
              <a:gd name="connsiteY90" fmla="*/ 632981 h 1784351"/>
              <a:gd name="connsiteX91" fmla="*/ 1171979 w 1574800"/>
              <a:gd name="connsiteY91" fmla="*/ 634905 h 1784351"/>
              <a:gd name="connsiteX92" fmla="*/ 808037 w 1574800"/>
              <a:gd name="connsiteY92" fmla="*/ 5772 h 1784351"/>
              <a:gd name="connsiteX93" fmla="*/ 813814 w 1574800"/>
              <a:gd name="connsiteY93" fmla="*/ 0 h 1784351"/>
              <a:gd name="connsiteX94" fmla="*/ 762573 w 1574800"/>
              <a:gd name="connsiteY94" fmla="*/ 0 h 1784351"/>
              <a:gd name="connsiteX95" fmla="*/ 768350 w 1574800"/>
              <a:gd name="connsiteY95" fmla="*/ 5772 h 1784351"/>
              <a:gd name="connsiteX96" fmla="*/ 404408 w 1574800"/>
              <a:gd name="connsiteY96" fmla="*/ 634906 h 1784351"/>
              <a:gd name="connsiteX97" fmla="*/ 365896 w 1574800"/>
              <a:gd name="connsiteY97" fmla="*/ 644525 h 1784351"/>
              <a:gd name="connsiteX98" fmla="*/ 26987 w 1574800"/>
              <a:gd name="connsiteY98" fmla="*/ 448282 h 1784351"/>
              <a:gd name="connsiteX99" fmla="*/ 28912 w 1574800"/>
              <a:gd name="connsiteY99" fmla="*/ 436738 h 1784351"/>
              <a:gd name="connsiteX100" fmla="*/ 26987 w 1574800"/>
              <a:gd name="connsiteY100" fmla="*/ 425194 h 1784351"/>
              <a:gd name="connsiteX101" fmla="*/ 762573 w 1574800"/>
              <a:gd name="connsiteY101" fmla="*/ 0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74800" h="1784351">
                <a:moveTo>
                  <a:pt x="821064" y="1354138"/>
                </a:moveTo>
                <a:cubicBezTo>
                  <a:pt x="821064" y="1354138"/>
                  <a:pt x="821064" y="1354138"/>
                  <a:pt x="1547473" y="1354138"/>
                </a:cubicBezTo>
                <a:cubicBezTo>
                  <a:pt x="1547473" y="1356059"/>
                  <a:pt x="1549400" y="1359900"/>
                  <a:pt x="1549400" y="1361820"/>
                </a:cubicBezTo>
                <a:cubicBezTo>
                  <a:pt x="1549400" y="1361820"/>
                  <a:pt x="1549400" y="1361820"/>
                  <a:pt x="813357" y="1784351"/>
                </a:cubicBezTo>
                <a:cubicBezTo>
                  <a:pt x="807577" y="1778589"/>
                  <a:pt x="801796" y="1774748"/>
                  <a:pt x="792162" y="1772828"/>
                </a:cubicBezTo>
                <a:cubicBezTo>
                  <a:pt x="792162" y="1772828"/>
                  <a:pt x="792162" y="1772828"/>
                  <a:pt x="792162" y="1381026"/>
                </a:cubicBezTo>
                <a:cubicBezTo>
                  <a:pt x="807577" y="1379106"/>
                  <a:pt x="819138" y="1367582"/>
                  <a:pt x="821064" y="1354138"/>
                </a:cubicBezTo>
                <a:close/>
                <a:moveTo>
                  <a:pt x="30840" y="1354138"/>
                </a:moveTo>
                <a:cubicBezTo>
                  <a:pt x="30840" y="1354138"/>
                  <a:pt x="30840" y="1354138"/>
                  <a:pt x="755323" y="1354138"/>
                </a:cubicBezTo>
                <a:cubicBezTo>
                  <a:pt x="757250" y="1367582"/>
                  <a:pt x="768811" y="1379106"/>
                  <a:pt x="784225" y="1381026"/>
                </a:cubicBezTo>
                <a:cubicBezTo>
                  <a:pt x="784225" y="1381026"/>
                  <a:pt x="784225" y="1381026"/>
                  <a:pt x="784225" y="1772828"/>
                </a:cubicBezTo>
                <a:cubicBezTo>
                  <a:pt x="774591" y="1774748"/>
                  <a:pt x="766884" y="1778589"/>
                  <a:pt x="763030" y="1784351"/>
                </a:cubicBezTo>
                <a:cubicBezTo>
                  <a:pt x="763030" y="1784351"/>
                  <a:pt x="763030" y="1784351"/>
                  <a:pt x="26987" y="1361820"/>
                </a:cubicBezTo>
                <a:cubicBezTo>
                  <a:pt x="28914" y="1359900"/>
                  <a:pt x="28914" y="1356059"/>
                  <a:pt x="30840" y="1354138"/>
                </a:cubicBezTo>
                <a:close/>
                <a:moveTo>
                  <a:pt x="788194" y="1336675"/>
                </a:moveTo>
                <a:cubicBezTo>
                  <a:pt x="790122" y="1336675"/>
                  <a:pt x="792050" y="1336675"/>
                  <a:pt x="793977" y="1338629"/>
                </a:cubicBezTo>
                <a:cubicBezTo>
                  <a:pt x="797833" y="1340583"/>
                  <a:pt x="801688" y="1344490"/>
                  <a:pt x="801688" y="1350352"/>
                </a:cubicBezTo>
                <a:cubicBezTo>
                  <a:pt x="801688" y="1356214"/>
                  <a:pt x="795905" y="1362075"/>
                  <a:pt x="788194" y="1362075"/>
                </a:cubicBezTo>
                <a:cubicBezTo>
                  <a:pt x="780483" y="1362075"/>
                  <a:pt x="774700" y="1356214"/>
                  <a:pt x="774700" y="1350352"/>
                </a:cubicBezTo>
                <a:cubicBezTo>
                  <a:pt x="774700" y="1344490"/>
                  <a:pt x="776628" y="1340583"/>
                  <a:pt x="782411" y="1338629"/>
                </a:cubicBezTo>
                <a:cubicBezTo>
                  <a:pt x="784339" y="1336675"/>
                  <a:pt x="786267" y="1336675"/>
                  <a:pt x="788194" y="1336675"/>
                </a:cubicBezTo>
                <a:close/>
                <a:moveTo>
                  <a:pt x="1171929" y="693738"/>
                </a:moveTo>
                <a:cubicBezTo>
                  <a:pt x="1175780" y="695664"/>
                  <a:pt x="1179631" y="697589"/>
                  <a:pt x="1183481" y="697589"/>
                </a:cubicBezTo>
                <a:cubicBezTo>
                  <a:pt x="1189257" y="697589"/>
                  <a:pt x="1193108" y="695664"/>
                  <a:pt x="1196959" y="693738"/>
                </a:cubicBezTo>
                <a:cubicBezTo>
                  <a:pt x="1196959" y="693738"/>
                  <a:pt x="1196959" y="693738"/>
                  <a:pt x="1558925" y="1323431"/>
                </a:cubicBezTo>
                <a:cubicBezTo>
                  <a:pt x="1553149" y="1329208"/>
                  <a:pt x="1549298" y="1336910"/>
                  <a:pt x="1547373" y="1344613"/>
                </a:cubicBezTo>
                <a:cubicBezTo>
                  <a:pt x="1547373" y="1344613"/>
                  <a:pt x="1547373" y="1344613"/>
                  <a:pt x="819589" y="1344613"/>
                </a:cubicBezTo>
                <a:cubicBezTo>
                  <a:pt x="819589" y="1336910"/>
                  <a:pt x="815739" y="1329208"/>
                  <a:pt x="808037" y="1323431"/>
                </a:cubicBezTo>
                <a:cubicBezTo>
                  <a:pt x="808037" y="1323431"/>
                  <a:pt x="808037" y="1323431"/>
                  <a:pt x="1171929" y="693738"/>
                </a:cubicBezTo>
                <a:close/>
                <a:moveTo>
                  <a:pt x="379253" y="693738"/>
                </a:moveTo>
                <a:cubicBezTo>
                  <a:pt x="383106" y="695664"/>
                  <a:pt x="386958" y="697590"/>
                  <a:pt x="392737" y="697590"/>
                </a:cubicBezTo>
                <a:cubicBezTo>
                  <a:pt x="396590" y="697590"/>
                  <a:pt x="400442" y="695664"/>
                  <a:pt x="404294" y="693738"/>
                </a:cubicBezTo>
                <a:cubicBezTo>
                  <a:pt x="404294" y="693738"/>
                  <a:pt x="404294" y="693738"/>
                  <a:pt x="768350" y="1323431"/>
                </a:cubicBezTo>
                <a:cubicBezTo>
                  <a:pt x="760645" y="1329208"/>
                  <a:pt x="756793" y="1336910"/>
                  <a:pt x="754867" y="1344613"/>
                </a:cubicBezTo>
                <a:cubicBezTo>
                  <a:pt x="754867" y="1344613"/>
                  <a:pt x="754867" y="1344613"/>
                  <a:pt x="32533" y="1344613"/>
                </a:cubicBezTo>
                <a:cubicBezTo>
                  <a:pt x="32533" y="1344613"/>
                  <a:pt x="32533" y="1342687"/>
                  <a:pt x="32533" y="1342687"/>
                </a:cubicBezTo>
                <a:cubicBezTo>
                  <a:pt x="32533" y="1333059"/>
                  <a:pt x="26755" y="1323431"/>
                  <a:pt x="19050" y="1317654"/>
                </a:cubicBezTo>
                <a:cubicBezTo>
                  <a:pt x="19050" y="1317654"/>
                  <a:pt x="19050" y="1317654"/>
                  <a:pt x="379253" y="693738"/>
                </a:cubicBezTo>
                <a:close/>
                <a:moveTo>
                  <a:pt x="424302" y="669925"/>
                </a:moveTo>
                <a:cubicBezTo>
                  <a:pt x="424302" y="669925"/>
                  <a:pt x="424302" y="669925"/>
                  <a:pt x="1152086" y="669925"/>
                </a:cubicBezTo>
                <a:cubicBezTo>
                  <a:pt x="1152086" y="677609"/>
                  <a:pt x="1157862" y="685293"/>
                  <a:pt x="1163638" y="691056"/>
                </a:cubicBezTo>
                <a:cubicBezTo>
                  <a:pt x="1163638" y="691056"/>
                  <a:pt x="1163638" y="691056"/>
                  <a:pt x="799746" y="1319213"/>
                </a:cubicBezTo>
                <a:cubicBezTo>
                  <a:pt x="792045" y="1315371"/>
                  <a:pt x="784344" y="1315371"/>
                  <a:pt x="776642" y="1319213"/>
                </a:cubicBezTo>
                <a:cubicBezTo>
                  <a:pt x="776642" y="1319213"/>
                  <a:pt x="776642" y="1319213"/>
                  <a:pt x="412750" y="691056"/>
                </a:cubicBezTo>
                <a:cubicBezTo>
                  <a:pt x="418526" y="685293"/>
                  <a:pt x="422377" y="677609"/>
                  <a:pt x="424302" y="669925"/>
                </a:cubicBezTo>
                <a:close/>
                <a:moveTo>
                  <a:pt x="1183298" y="652463"/>
                </a:moveTo>
                <a:cubicBezTo>
                  <a:pt x="1189160" y="652463"/>
                  <a:pt x="1193068" y="654391"/>
                  <a:pt x="1195021" y="658246"/>
                </a:cubicBezTo>
                <a:cubicBezTo>
                  <a:pt x="1196975" y="660174"/>
                  <a:pt x="1196975" y="664029"/>
                  <a:pt x="1196975" y="665957"/>
                </a:cubicBezTo>
                <a:cubicBezTo>
                  <a:pt x="1196975" y="669812"/>
                  <a:pt x="1195021" y="675596"/>
                  <a:pt x="1191114" y="677523"/>
                </a:cubicBezTo>
                <a:cubicBezTo>
                  <a:pt x="1187206" y="679451"/>
                  <a:pt x="1181344" y="679451"/>
                  <a:pt x="1177437" y="677523"/>
                </a:cubicBezTo>
                <a:cubicBezTo>
                  <a:pt x="1173529" y="673668"/>
                  <a:pt x="1171575" y="669812"/>
                  <a:pt x="1171575" y="665957"/>
                </a:cubicBezTo>
                <a:cubicBezTo>
                  <a:pt x="1171575" y="660174"/>
                  <a:pt x="1173529" y="656318"/>
                  <a:pt x="1177437" y="654391"/>
                </a:cubicBezTo>
                <a:cubicBezTo>
                  <a:pt x="1179391" y="652463"/>
                  <a:pt x="1181344" y="652463"/>
                  <a:pt x="1183298" y="652463"/>
                </a:cubicBezTo>
                <a:close/>
                <a:moveTo>
                  <a:pt x="393089" y="652463"/>
                </a:moveTo>
                <a:cubicBezTo>
                  <a:pt x="395043" y="652463"/>
                  <a:pt x="396997" y="652463"/>
                  <a:pt x="398951" y="654391"/>
                </a:cubicBezTo>
                <a:cubicBezTo>
                  <a:pt x="402858" y="656319"/>
                  <a:pt x="404812" y="660174"/>
                  <a:pt x="404812" y="665957"/>
                </a:cubicBezTo>
                <a:cubicBezTo>
                  <a:pt x="404812" y="669813"/>
                  <a:pt x="402858" y="673668"/>
                  <a:pt x="398951" y="677524"/>
                </a:cubicBezTo>
                <a:cubicBezTo>
                  <a:pt x="395043" y="679451"/>
                  <a:pt x="389181" y="679451"/>
                  <a:pt x="385274" y="677524"/>
                </a:cubicBezTo>
                <a:cubicBezTo>
                  <a:pt x="381366" y="673668"/>
                  <a:pt x="379412" y="669813"/>
                  <a:pt x="379412" y="665957"/>
                </a:cubicBezTo>
                <a:cubicBezTo>
                  <a:pt x="379412" y="664030"/>
                  <a:pt x="379412" y="660174"/>
                  <a:pt x="381366" y="658246"/>
                </a:cubicBezTo>
                <a:cubicBezTo>
                  <a:pt x="383320" y="654391"/>
                  <a:pt x="387228" y="652463"/>
                  <a:pt x="393089" y="652463"/>
                </a:cubicBezTo>
                <a:close/>
                <a:moveTo>
                  <a:pt x="1555535" y="457200"/>
                </a:moveTo>
                <a:cubicBezTo>
                  <a:pt x="1559388" y="462973"/>
                  <a:pt x="1567094" y="466821"/>
                  <a:pt x="1574800" y="468745"/>
                </a:cubicBezTo>
                <a:cubicBezTo>
                  <a:pt x="1574800" y="468745"/>
                  <a:pt x="1574800" y="468745"/>
                  <a:pt x="1574800" y="1317289"/>
                </a:cubicBezTo>
                <a:cubicBezTo>
                  <a:pt x="1572874" y="1317289"/>
                  <a:pt x="1570947" y="1319213"/>
                  <a:pt x="1569021" y="1319213"/>
                </a:cubicBezTo>
                <a:cubicBezTo>
                  <a:pt x="1569021" y="1319213"/>
                  <a:pt x="1569021" y="1319213"/>
                  <a:pt x="1204912" y="690021"/>
                </a:cubicBezTo>
                <a:cubicBezTo>
                  <a:pt x="1212618" y="684248"/>
                  <a:pt x="1216471" y="674628"/>
                  <a:pt x="1216471" y="665007"/>
                </a:cubicBezTo>
                <a:cubicBezTo>
                  <a:pt x="1216471" y="661159"/>
                  <a:pt x="1216471" y="657310"/>
                  <a:pt x="1214545" y="653462"/>
                </a:cubicBezTo>
                <a:cubicBezTo>
                  <a:pt x="1214545" y="653462"/>
                  <a:pt x="1214545" y="653462"/>
                  <a:pt x="1555535" y="457200"/>
                </a:cubicBezTo>
                <a:close/>
                <a:moveTo>
                  <a:pt x="21172" y="457200"/>
                </a:moveTo>
                <a:cubicBezTo>
                  <a:pt x="21172" y="457200"/>
                  <a:pt x="21172" y="457200"/>
                  <a:pt x="361851" y="653407"/>
                </a:cubicBezTo>
                <a:cubicBezTo>
                  <a:pt x="359926" y="657254"/>
                  <a:pt x="359926" y="661101"/>
                  <a:pt x="359926" y="664948"/>
                </a:cubicBezTo>
                <a:cubicBezTo>
                  <a:pt x="359926" y="674566"/>
                  <a:pt x="363776" y="684184"/>
                  <a:pt x="371475" y="689955"/>
                </a:cubicBezTo>
                <a:cubicBezTo>
                  <a:pt x="371475" y="689955"/>
                  <a:pt x="371475" y="689955"/>
                  <a:pt x="11548" y="1311275"/>
                </a:cubicBezTo>
                <a:cubicBezTo>
                  <a:pt x="9623" y="1311275"/>
                  <a:pt x="3849" y="1309352"/>
                  <a:pt x="0" y="1309352"/>
                </a:cubicBezTo>
                <a:cubicBezTo>
                  <a:pt x="0" y="1309352"/>
                  <a:pt x="0" y="1309352"/>
                  <a:pt x="0" y="468742"/>
                </a:cubicBezTo>
                <a:cubicBezTo>
                  <a:pt x="9623" y="466818"/>
                  <a:pt x="17322" y="462971"/>
                  <a:pt x="21172" y="457200"/>
                </a:cubicBezTo>
                <a:close/>
                <a:moveTo>
                  <a:pt x="776642" y="11113"/>
                </a:moveTo>
                <a:cubicBezTo>
                  <a:pt x="780493" y="11113"/>
                  <a:pt x="784344" y="13035"/>
                  <a:pt x="788194" y="13035"/>
                </a:cubicBezTo>
                <a:cubicBezTo>
                  <a:pt x="792045" y="13035"/>
                  <a:pt x="795896" y="11113"/>
                  <a:pt x="799746" y="11113"/>
                </a:cubicBezTo>
                <a:cubicBezTo>
                  <a:pt x="799746" y="11113"/>
                  <a:pt x="799746" y="11113"/>
                  <a:pt x="1163638" y="639594"/>
                </a:cubicBezTo>
                <a:cubicBezTo>
                  <a:pt x="1157862" y="643437"/>
                  <a:pt x="1152086" y="651125"/>
                  <a:pt x="1152086" y="658813"/>
                </a:cubicBezTo>
                <a:cubicBezTo>
                  <a:pt x="1152086" y="658813"/>
                  <a:pt x="1152086" y="658813"/>
                  <a:pt x="424302" y="658813"/>
                </a:cubicBezTo>
                <a:cubicBezTo>
                  <a:pt x="422377" y="651125"/>
                  <a:pt x="418526" y="643437"/>
                  <a:pt x="412750" y="639594"/>
                </a:cubicBezTo>
                <a:cubicBezTo>
                  <a:pt x="412750" y="639594"/>
                  <a:pt x="412750" y="639594"/>
                  <a:pt x="776642" y="11113"/>
                </a:cubicBezTo>
                <a:close/>
                <a:moveTo>
                  <a:pt x="813814" y="0"/>
                </a:moveTo>
                <a:cubicBezTo>
                  <a:pt x="813814" y="0"/>
                  <a:pt x="813814" y="0"/>
                  <a:pt x="1549400" y="425194"/>
                </a:cubicBezTo>
                <a:cubicBezTo>
                  <a:pt x="1547475" y="429042"/>
                  <a:pt x="1547475" y="432890"/>
                  <a:pt x="1547475" y="436738"/>
                </a:cubicBezTo>
                <a:cubicBezTo>
                  <a:pt x="1547475" y="440586"/>
                  <a:pt x="1547475" y="444434"/>
                  <a:pt x="1549400" y="448282"/>
                </a:cubicBezTo>
                <a:cubicBezTo>
                  <a:pt x="1549400" y="448282"/>
                  <a:pt x="1549400" y="448282"/>
                  <a:pt x="1210491" y="644525"/>
                </a:cubicBezTo>
                <a:cubicBezTo>
                  <a:pt x="1202789" y="636829"/>
                  <a:pt x="1195086" y="632981"/>
                  <a:pt x="1183533" y="632981"/>
                </a:cubicBezTo>
                <a:cubicBezTo>
                  <a:pt x="1179682" y="632981"/>
                  <a:pt x="1175830" y="632981"/>
                  <a:pt x="1171979" y="634905"/>
                </a:cubicBezTo>
                <a:cubicBezTo>
                  <a:pt x="1171979" y="634905"/>
                  <a:pt x="1171979" y="634905"/>
                  <a:pt x="808037" y="5772"/>
                </a:cubicBezTo>
                <a:cubicBezTo>
                  <a:pt x="809963" y="3848"/>
                  <a:pt x="811888" y="1924"/>
                  <a:pt x="813814" y="0"/>
                </a:cubicBezTo>
                <a:close/>
                <a:moveTo>
                  <a:pt x="762573" y="0"/>
                </a:moveTo>
                <a:cubicBezTo>
                  <a:pt x="764499" y="1924"/>
                  <a:pt x="766425" y="3848"/>
                  <a:pt x="768350" y="5772"/>
                </a:cubicBezTo>
                <a:cubicBezTo>
                  <a:pt x="768350" y="5772"/>
                  <a:pt x="768350" y="5772"/>
                  <a:pt x="404408" y="634906"/>
                </a:cubicBezTo>
                <a:cubicBezTo>
                  <a:pt x="390929" y="631057"/>
                  <a:pt x="375524" y="634906"/>
                  <a:pt x="365896" y="644525"/>
                </a:cubicBezTo>
                <a:cubicBezTo>
                  <a:pt x="365896" y="644525"/>
                  <a:pt x="365896" y="644525"/>
                  <a:pt x="26987" y="448282"/>
                </a:cubicBezTo>
                <a:cubicBezTo>
                  <a:pt x="26987" y="444434"/>
                  <a:pt x="28912" y="440586"/>
                  <a:pt x="28912" y="436738"/>
                </a:cubicBezTo>
                <a:cubicBezTo>
                  <a:pt x="28912" y="432890"/>
                  <a:pt x="26987" y="429042"/>
                  <a:pt x="26987" y="425194"/>
                </a:cubicBezTo>
                <a:cubicBezTo>
                  <a:pt x="26987" y="425194"/>
                  <a:pt x="26987" y="425194"/>
                  <a:pt x="76257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F21AB8-99B5-4D80-9E49-20DEB059C88D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58C44067-E522-491C-BFC4-0433DF89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DA83-1A23-D446-AE12-89B00FCC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High-Level Roadmap</a:t>
            </a:r>
          </a:p>
        </p:txBody>
      </p:sp>
      <p:sp>
        <p:nvSpPr>
          <p:cNvPr id="3" name="Arrow: Right 9">
            <a:extLst>
              <a:ext uri="{FF2B5EF4-FFF2-40B4-BE49-F238E27FC236}">
                <a16:creationId xmlns:a16="http://schemas.microsoft.com/office/drawing/2014/main" id="{7F848D68-06C9-024C-B3C3-74C40DB4ADCC}"/>
              </a:ext>
            </a:extLst>
          </p:cNvPr>
          <p:cNvSpPr/>
          <p:nvPr/>
        </p:nvSpPr>
        <p:spPr>
          <a:xfrm>
            <a:off x="1538762" y="2046066"/>
            <a:ext cx="10457529" cy="59505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CD68B3-A740-9242-89DE-804AE56ADD44}"/>
              </a:ext>
            </a:extLst>
          </p:cNvPr>
          <p:cNvCxnSpPr>
            <a:cxnSpLocks/>
          </p:cNvCxnSpPr>
          <p:nvPr/>
        </p:nvCxnSpPr>
        <p:spPr>
          <a:xfrm>
            <a:off x="4230115" y="2031076"/>
            <a:ext cx="0" cy="4281324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478466-F16C-6946-91F0-FFF7289FC153}"/>
              </a:ext>
            </a:extLst>
          </p:cNvPr>
          <p:cNvCxnSpPr>
            <a:cxnSpLocks/>
          </p:cNvCxnSpPr>
          <p:nvPr/>
        </p:nvCxnSpPr>
        <p:spPr>
          <a:xfrm>
            <a:off x="7542113" y="2031076"/>
            <a:ext cx="0" cy="4281324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952370-79AA-5844-877B-BE042FC1614C}"/>
              </a:ext>
            </a:extLst>
          </p:cNvPr>
          <p:cNvSpPr txBox="1"/>
          <p:nvPr/>
        </p:nvSpPr>
        <p:spPr>
          <a:xfrm>
            <a:off x="1769207" y="2174316"/>
            <a:ext cx="737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Sept.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60C1E-E304-D941-AB51-D6F5EF4FC214}"/>
              </a:ext>
            </a:extLst>
          </p:cNvPr>
          <p:cNvSpPr txBox="1"/>
          <p:nvPr/>
        </p:nvSpPr>
        <p:spPr>
          <a:xfrm>
            <a:off x="2654533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Oct.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AA75C-4F06-FE4A-84B7-E89CF4BA2C7E}"/>
              </a:ext>
            </a:extLst>
          </p:cNvPr>
          <p:cNvSpPr txBox="1"/>
          <p:nvPr/>
        </p:nvSpPr>
        <p:spPr>
          <a:xfrm>
            <a:off x="3481278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Nov.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9A4B8-705E-824B-A20A-F38FF00F8709}"/>
              </a:ext>
            </a:extLst>
          </p:cNvPr>
          <p:cNvSpPr txBox="1"/>
          <p:nvPr/>
        </p:nvSpPr>
        <p:spPr>
          <a:xfrm>
            <a:off x="4308023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Dec.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66DE3-5854-7E4C-8089-6D5DCE704431}"/>
              </a:ext>
            </a:extLst>
          </p:cNvPr>
          <p:cNvSpPr txBox="1"/>
          <p:nvPr/>
        </p:nvSpPr>
        <p:spPr>
          <a:xfrm>
            <a:off x="5134768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Jan.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9007C-A169-EC4A-9A35-7071AA92A372}"/>
              </a:ext>
            </a:extLst>
          </p:cNvPr>
          <p:cNvSpPr txBox="1"/>
          <p:nvPr/>
        </p:nvSpPr>
        <p:spPr>
          <a:xfrm>
            <a:off x="6788258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Mar.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BC0C8-20D1-5E42-80A9-AB96B2BF4037}"/>
              </a:ext>
            </a:extLst>
          </p:cNvPr>
          <p:cNvSpPr txBox="1"/>
          <p:nvPr/>
        </p:nvSpPr>
        <p:spPr>
          <a:xfrm>
            <a:off x="5961513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Feb.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FF7FE-9622-334B-B092-49C46446D516}"/>
              </a:ext>
            </a:extLst>
          </p:cNvPr>
          <p:cNvSpPr txBox="1"/>
          <p:nvPr/>
        </p:nvSpPr>
        <p:spPr>
          <a:xfrm>
            <a:off x="7615003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Apr.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72DC78-E3ED-1D45-8D68-E971B62C5B31}"/>
              </a:ext>
            </a:extLst>
          </p:cNvPr>
          <p:cNvSpPr txBox="1"/>
          <p:nvPr/>
        </p:nvSpPr>
        <p:spPr>
          <a:xfrm>
            <a:off x="8441748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May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8041AE-07CA-794B-92DB-F8DB9E408FB9}"/>
              </a:ext>
            </a:extLst>
          </p:cNvPr>
          <p:cNvSpPr txBox="1"/>
          <p:nvPr/>
        </p:nvSpPr>
        <p:spPr>
          <a:xfrm>
            <a:off x="10095238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Jul.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D41919-9BCE-6345-AB43-EC7EEA3104EA}"/>
              </a:ext>
            </a:extLst>
          </p:cNvPr>
          <p:cNvSpPr txBox="1"/>
          <p:nvPr/>
        </p:nvSpPr>
        <p:spPr>
          <a:xfrm>
            <a:off x="9268493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June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50C166-A233-B14C-A2E2-D9246594BB98}"/>
              </a:ext>
            </a:extLst>
          </p:cNvPr>
          <p:cNvSpPr txBox="1"/>
          <p:nvPr/>
        </p:nvSpPr>
        <p:spPr>
          <a:xfrm>
            <a:off x="10921988" y="2174316"/>
            <a:ext cx="678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</a:rPr>
              <a:t>Aug.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8BC750-216A-324E-8B07-C1D8B10019D7}"/>
              </a:ext>
            </a:extLst>
          </p:cNvPr>
          <p:cNvSpPr txBox="1"/>
          <p:nvPr/>
        </p:nvSpPr>
        <p:spPr>
          <a:xfrm>
            <a:off x="6545681" y="6372360"/>
            <a:ext cx="199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Current VillageReach Funding Ends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DF6E56-5318-DB46-BA08-CE29C48D730B}"/>
              </a:ext>
            </a:extLst>
          </p:cNvPr>
          <p:cNvSpPr txBox="1"/>
          <p:nvPr/>
        </p:nvSpPr>
        <p:spPr>
          <a:xfrm>
            <a:off x="3233683" y="6372360"/>
            <a:ext cx="199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Resonance handover at Community Meeting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3A3A1D-08EC-C04C-96D7-DA5EAA03DBE1}"/>
              </a:ext>
            </a:extLst>
          </p:cNvPr>
          <p:cNvSpPr txBox="1"/>
          <p:nvPr/>
        </p:nvSpPr>
        <p:spPr>
          <a:xfrm>
            <a:off x="23747" y="3012539"/>
            <a:ext cx="1018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Donors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2B9B30-484A-AD46-BF83-9E960EB6DC8A}"/>
              </a:ext>
            </a:extLst>
          </p:cNvPr>
          <p:cNvSpPr txBox="1"/>
          <p:nvPr/>
        </p:nvSpPr>
        <p:spPr>
          <a:xfrm>
            <a:off x="23747" y="5367707"/>
            <a:ext cx="142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Governance Committee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EFEDA7-F46C-E540-98AF-F40B13902658}"/>
              </a:ext>
            </a:extLst>
          </p:cNvPr>
          <p:cNvSpPr txBox="1"/>
          <p:nvPr/>
        </p:nvSpPr>
        <p:spPr>
          <a:xfrm>
            <a:off x="23747" y="4230352"/>
            <a:ext cx="1425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VillageReach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91ECB5-A918-E34C-9A2B-32ADFF1ADAB9}"/>
              </a:ext>
            </a:extLst>
          </p:cNvPr>
          <p:cNvSpPr/>
          <p:nvPr/>
        </p:nvSpPr>
        <p:spPr>
          <a:xfrm>
            <a:off x="2633573" y="2758951"/>
            <a:ext cx="1464476" cy="8111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Determine Future Funding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04EBE-C3A6-744B-9236-A7842CF1DD39}"/>
              </a:ext>
            </a:extLst>
          </p:cNvPr>
          <p:cNvCxnSpPr>
            <a:cxnSpLocks/>
          </p:cNvCxnSpPr>
          <p:nvPr/>
        </p:nvCxnSpPr>
        <p:spPr>
          <a:xfrm>
            <a:off x="101656" y="3735096"/>
            <a:ext cx="1173402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2A4E3B-3518-5744-8AEC-F78F969A0615}"/>
              </a:ext>
            </a:extLst>
          </p:cNvPr>
          <p:cNvCxnSpPr>
            <a:cxnSpLocks/>
          </p:cNvCxnSpPr>
          <p:nvPr/>
        </p:nvCxnSpPr>
        <p:spPr>
          <a:xfrm>
            <a:off x="94499" y="5064161"/>
            <a:ext cx="1173402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7A38BFB-C7E4-7D40-9E1E-6A109518603C}"/>
              </a:ext>
            </a:extLst>
          </p:cNvPr>
          <p:cNvSpPr/>
          <p:nvPr/>
        </p:nvSpPr>
        <p:spPr>
          <a:xfrm>
            <a:off x="2654533" y="4005307"/>
            <a:ext cx="1464476" cy="81110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Support Sustainability &amp; Host Community Meeting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78A16DC-B1F7-6947-B3FB-E47A4F88AB84}"/>
              </a:ext>
            </a:extLst>
          </p:cNvPr>
          <p:cNvSpPr/>
          <p:nvPr/>
        </p:nvSpPr>
        <p:spPr>
          <a:xfrm>
            <a:off x="2654536" y="5280730"/>
            <a:ext cx="1464473" cy="811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Support Transition at Community Meeting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5961AC9-64C2-9C42-9C94-7EA6F15C1E58}"/>
              </a:ext>
            </a:extLst>
          </p:cNvPr>
          <p:cNvSpPr/>
          <p:nvPr/>
        </p:nvSpPr>
        <p:spPr>
          <a:xfrm>
            <a:off x="1525768" y="3991159"/>
            <a:ext cx="1043140" cy="81110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Develop Prototype*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5E691C7-537F-7D46-9177-6EF7F53EA15E}"/>
              </a:ext>
            </a:extLst>
          </p:cNvPr>
          <p:cNvSpPr/>
          <p:nvPr/>
        </p:nvSpPr>
        <p:spPr>
          <a:xfrm>
            <a:off x="4339551" y="4005306"/>
            <a:ext cx="1134955" cy="81110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Costing &amp; Product Refinement*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15306B8-E5AD-704D-902D-921BD5F95F9F}"/>
              </a:ext>
            </a:extLst>
          </p:cNvPr>
          <p:cNvSpPr/>
          <p:nvPr/>
        </p:nvSpPr>
        <p:spPr>
          <a:xfrm>
            <a:off x="5549625" y="4013788"/>
            <a:ext cx="1881379" cy="81110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Transition &amp; Knowledge Transfer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FF46528-9495-F843-896E-DC331376F342}"/>
              </a:ext>
            </a:extLst>
          </p:cNvPr>
          <p:cNvSpPr/>
          <p:nvPr/>
        </p:nvSpPr>
        <p:spPr>
          <a:xfrm>
            <a:off x="7671387" y="4012682"/>
            <a:ext cx="4164292" cy="81110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Continue Support in New Capacity as Determined</a:t>
            </a:r>
          </a:p>
          <a:p>
            <a:pPr algn="ctr"/>
            <a:r>
              <a:rPr lang="en-US" sz="1200"/>
              <a:t>(May require more funding)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2C77757-F503-5E4E-B85F-DDB629B8724A}"/>
              </a:ext>
            </a:extLst>
          </p:cNvPr>
          <p:cNvSpPr/>
          <p:nvPr/>
        </p:nvSpPr>
        <p:spPr>
          <a:xfrm>
            <a:off x="1525768" y="5297521"/>
            <a:ext cx="1058575" cy="811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Be Active Decision-Makers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9704EF8-3749-8248-9B56-19D563598F1B}"/>
              </a:ext>
            </a:extLst>
          </p:cNvPr>
          <p:cNvSpPr/>
          <p:nvPr/>
        </p:nvSpPr>
        <p:spPr>
          <a:xfrm>
            <a:off x="4339551" y="2751723"/>
            <a:ext cx="1464476" cy="8111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Assess Public Health Revenue Stream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29BC5D7-4D02-3D44-80C6-0C474ED0E63A}"/>
              </a:ext>
            </a:extLst>
          </p:cNvPr>
          <p:cNvSpPr/>
          <p:nvPr/>
        </p:nvSpPr>
        <p:spPr>
          <a:xfrm>
            <a:off x="5883737" y="2758951"/>
            <a:ext cx="1547266" cy="8111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Support Outreach to New Investors*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FCFBF9-4E77-8549-81BE-40448E159B50}"/>
              </a:ext>
            </a:extLst>
          </p:cNvPr>
          <p:cNvSpPr txBox="1"/>
          <p:nvPr/>
        </p:nvSpPr>
        <p:spPr>
          <a:xfrm>
            <a:off x="-7211" y="6575882"/>
            <a:ext cx="1992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*As determined.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3F47CD4-71E4-9C48-B37E-FACB5B2F2723}"/>
              </a:ext>
            </a:extLst>
          </p:cNvPr>
          <p:cNvSpPr/>
          <p:nvPr/>
        </p:nvSpPr>
        <p:spPr>
          <a:xfrm>
            <a:off x="4341222" y="5280729"/>
            <a:ext cx="1062063" cy="811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Reevaluate GC Roles &amp; Structure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16475F2-7E08-9B4E-A4ED-96A18BEB8323}"/>
              </a:ext>
            </a:extLst>
          </p:cNvPr>
          <p:cNvSpPr/>
          <p:nvPr/>
        </p:nvSpPr>
        <p:spPr>
          <a:xfrm>
            <a:off x="5474506" y="5280729"/>
            <a:ext cx="1956497" cy="811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Determine Role in Future State &amp; Transition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3A1304E-25D3-6C4F-94DB-0196C3DE2273}"/>
              </a:ext>
            </a:extLst>
          </p:cNvPr>
          <p:cNvSpPr/>
          <p:nvPr/>
        </p:nvSpPr>
        <p:spPr>
          <a:xfrm>
            <a:off x="7671386" y="5279624"/>
            <a:ext cx="4157135" cy="811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Implement New Role</a:t>
            </a:r>
          </a:p>
        </p:txBody>
      </p:sp>
    </p:spTree>
    <p:extLst>
      <p:ext uri="{BB962C8B-B14F-4D97-AF65-F5344CB8AC3E}">
        <p14:creationId xmlns:p14="http://schemas.microsoft.com/office/powerpoint/2010/main" val="21377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1533D4-18B6-4C10-B71A-B580F186768C}"/>
              </a:ext>
            </a:extLst>
          </p:cNvPr>
          <p:cNvSpPr/>
          <p:nvPr/>
        </p:nvSpPr>
        <p:spPr>
          <a:xfrm>
            <a:off x="5981225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C982C4-215C-41C4-AD15-7A340D1FA670}"/>
              </a:ext>
            </a:extLst>
          </p:cNvPr>
          <p:cNvSpPr/>
          <p:nvPr/>
        </p:nvSpPr>
        <p:spPr>
          <a:xfrm>
            <a:off x="5981225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E35379-51FD-4D93-98EA-A2DC33C2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4101A6-2F5B-4168-A988-F95C1ED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0304" y="912731"/>
            <a:ext cx="7110412" cy="695153"/>
          </a:xfrm>
        </p:spPr>
        <p:txBody>
          <a:bodyPr anchor="t">
            <a:normAutofit/>
          </a:bodyPr>
          <a:lstStyle/>
          <a:p>
            <a:r>
              <a:rPr lang="en-US" sz="440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Next Steps</a:t>
            </a:r>
            <a:endParaRPr lang="en-US" sz="4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8D6BD7-6703-4668-B2E3-67687660905A}"/>
              </a:ext>
            </a:extLst>
          </p:cNvPr>
          <p:cNvSpPr txBox="1">
            <a:spLocks/>
          </p:cNvSpPr>
          <p:nvPr/>
        </p:nvSpPr>
        <p:spPr>
          <a:xfrm>
            <a:off x="5191778" y="1952901"/>
            <a:ext cx="6323151" cy="3992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/>
              <a:t>Incorporate feedback into updated two-month workplan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/>
              <a:t>Create and socialize a slideware private health prototype and deepen outreach to potential customers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/>
              <a:t>Engage in channel partner exploration and develop strategy for sourcing and onboarding future partners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/>
              <a:t>Refine financial model and future funding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/>
              <a:t>Create handover plan and support community discussion around future sustainability at GHSCS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10" name="Picture 10" descr="A picture containing nature, rain&#10;&#10;Description generated with very high confidence">
            <a:extLst>
              <a:ext uri="{FF2B5EF4-FFF2-40B4-BE49-F238E27FC236}">
                <a16:creationId xmlns:a16="http://schemas.microsoft.com/office/drawing/2014/main" id="{DD10DB3A-75CD-471F-9615-06BC7AF1A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83" b="-4403"/>
          <a:stretch/>
        </p:blipFill>
        <p:spPr>
          <a:xfrm>
            <a:off x="539786" y="814588"/>
            <a:ext cx="4434544" cy="60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61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877662" y="2412975"/>
            <a:ext cx="4825093" cy="1325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u="none" strike="noStrike" cap="none">
                <a:solidFill>
                  <a:schemeClr val="tx1">
                    <a:lumMod val="90000"/>
                    <a:lumOff val="10000"/>
                  </a:schemeClr>
                </a:solidFill>
                <a:latin typeface="Cambria" charset="0"/>
                <a:ea typeface="Cambria" charset="0"/>
                <a:cs typeface="Cambria" charset="0"/>
                <a:sym typeface="Calibri"/>
              </a:rPr>
              <a:t>Thank You!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097486-F3A0-4E34-88DE-0B0CC0B49A7E}"/>
              </a:ext>
            </a:extLst>
          </p:cNvPr>
          <p:cNvSpPr txBox="1">
            <a:spLocks/>
          </p:cNvSpPr>
          <p:nvPr/>
        </p:nvSpPr>
        <p:spPr>
          <a:xfrm>
            <a:off x="3307116" y="3915651"/>
            <a:ext cx="2418289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JAMES BERNARD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Director, Global Partnerships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jbernard@resonanceglobal.com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FA2DAC-38BA-48A6-ACD6-CB1E487100D3}"/>
              </a:ext>
            </a:extLst>
          </p:cNvPr>
          <p:cNvSpPr txBox="1">
            <a:spLocks/>
          </p:cNvSpPr>
          <p:nvPr/>
        </p:nvSpPr>
        <p:spPr>
          <a:xfrm>
            <a:off x="3450623" y="4819671"/>
            <a:ext cx="227478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EMILY CLAYTON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Senior Manager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eclayton@resonanceglobal.com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9C4AA3-47B3-4E8D-AC88-156603A26DAA}"/>
              </a:ext>
            </a:extLst>
          </p:cNvPr>
          <p:cNvSpPr txBox="1">
            <a:spLocks/>
          </p:cNvSpPr>
          <p:nvPr/>
        </p:nvSpPr>
        <p:spPr>
          <a:xfrm>
            <a:off x="870819" y="4819671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KIM COURI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Senior Consultant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kcouri@resonanceglobal.com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D86B8-A048-4395-8AF9-B782F5676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47" t="9178" r="-2719" b="9178"/>
          <a:stretch/>
        </p:blipFill>
        <p:spPr>
          <a:xfrm>
            <a:off x="6627011" y="0"/>
            <a:ext cx="88191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7B435-B83A-4C9F-9D34-5088808C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389E8-F8FD-0B40-80F1-FCAEC1436AD8}"/>
              </a:ext>
            </a:extLst>
          </p:cNvPr>
          <p:cNvSpPr txBox="1">
            <a:spLocks/>
          </p:cNvSpPr>
          <p:nvPr/>
        </p:nvSpPr>
        <p:spPr>
          <a:xfrm>
            <a:off x="830902" y="5780069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ALICE HELBING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Consultant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ahelbing_ct@resonanceglobal.com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AAE071-0B89-CE42-86FE-4C681FBED248}"/>
              </a:ext>
            </a:extLst>
          </p:cNvPr>
          <p:cNvSpPr txBox="1">
            <a:spLocks/>
          </p:cNvSpPr>
          <p:nvPr/>
        </p:nvSpPr>
        <p:spPr>
          <a:xfrm>
            <a:off x="3585683" y="5780069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DIPA SHARIF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Consultant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dsharif_ct@resonanceglobal.com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14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A5A4AA-7563-44EB-BE10-68853AE5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EBC0E-9450-4D2F-A015-FDFD4ABA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8F24-0A18-6E4F-8AFB-5428F46E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C656-6CE3-764F-80C9-B23F7B24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8" y="2005781"/>
            <a:ext cx="7248072" cy="41711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>
                <a:ea typeface="+mn-lt"/>
                <a:cs typeface="+mn-lt"/>
              </a:rPr>
              <a:t>Actively seeking ways to optimize or replace </a:t>
            </a:r>
            <a:r>
              <a:rPr lang="en-US" sz="2400">
                <a:cs typeface="Arial"/>
              </a:rPr>
              <a:t>their existing supply chain solution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>
                <a:cs typeface="Arial"/>
              </a:rPr>
              <a:t>Using software to support multiple aspects of private health management </a:t>
            </a:r>
            <a:endParaRPr lang="en-US" sz="3600">
              <a:cs typeface="Arial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>
                <a:cs typeface="Arial"/>
              </a:rPr>
              <a:t>Prioritize solutions with efficiency gains and performance improvements over lowest cost</a:t>
            </a:r>
            <a:endParaRPr lang="en-US" sz="3600">
              <a:cs typeface="Arial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>
                <a:cs typeface="Arial"/>
              </a:rPr>
              <a:t>Employ an in-house supply chain/operations lead with in-house and/or external IT support</a:t>
            </a:r>
            <a:endParaRPr lang="en-US" sz="360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>
                <a:ea typeface="+mn-lt"/>
                <a:cs typeface="+mn-lt"/>
              </a:rPr>
              <a:t>Make decisions to </a:t>
            </a:r>
            <a:r>
              <a:rPr lang="en-US" sz="2400">
                <a:cs typeface="Arial"/>
              </a:rPr>
              <a:t>invest in software as a management team with buy-in from operations, IT, finance, etc. </a:t>
            </a:r>
          </a:p>
          <a:p>
            <a:endParaRPr lang="en-US" sz="24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B0ABB91-0E5C-5341-8ACA-6A97572F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Graphic 5" descr="Cloud Computing">
            <a:extLst>
              <a:ext uri="{FF2B5EF4-FFF2-40B4-BE49-F238E27FC236}">
                <a16:creationId xmlns:a16="http://schemas.microsoft.com/office/drawing/2014/main" id="{2C032F81-90C1-FB49-83CC-45CCA9C83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9967" y="2368865"/>
            <a:ext cx="2743200" cy="274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2E6626-3E7E-D843-90CD-BC76F6763681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3748F446-E9F8-324C-B886-47EA9DDE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B381-9D28-4A38-BFED-3E2042ED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OpenLMIS Customers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D43D-BC6F-4B85-A690-41B9E8873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6278" y="2442962"/>
            <a:ext cx="7748834" cy="4278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ea typeface="+mn-lt"/>
                <a:cs typeface="+mn-lt"/>
              </a:rPr>
              <a:t>Priority Features </a:t>
            </a:r>
          </a:p>
          <a:p>
            <a:pPr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User-friendly: Simple, easy-to-maintain, suitable for low-resource settings</a:t>
            </a:r>
          </a:p>
          <a:p>
            <a:pPr>
              <a:spcBef>
                <a:spcPts val="0"/>
              </a:spcBef>
            </a:pPr>
            <a:r>
              <a:rPr lang="en-US" sz="1600">
                <a:cs typeface="Arial"/>
              </a:rPr>
              <a:t>Value for money: Demonstrably reduces costs and/or improves performance</a:t>
            </a:r>
            <a:endParaRPr lang="en-US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>
                <a:cs typeface="Arial"/>
              </a:rPr>
              <a:t>Best fit to address major supply chain pain points </a:t>
            </a:r>
            <a:endParaRPr lang="en-US">
              <a:ea typeface="+mn-lt"/>
              <a:cs typeface="+mn-lt"/>
            </a:endParaRPr>
          </a:p>
          <a:p>
            <a:pPr lvl="1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Seamless end-to-end solution not always feasible/practical</a:t>
            </a:r>
            <a:endParaRPr lang="en-US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Interoperability with existing systems (e.g. EMR, parts of ERP) is a must</a:t>
            </a:r>
            <a:endParaRPr lang="en-US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Durability: Customization/add-on options to adapt to future changes/growth </a:t>
            </a:r>
            <a:endParaRPr lang="en-US" sz="16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Data ownership/sharing: Options to address data sensitivity issues </a:t>
            </a:r>
            <a:endParaRPr lang="en-US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>
                <a:ea typeface="+mn-lt"/>
                <a:cs typeface="+mn-lt"/>
              </a:rPr>
              <a:t>Future Considerations</a:t>
            </a:r>
          </a:p>
          <a:p>
            <a:pPr marL="239713" indent="-239713"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Add to/enhance current </a:t>
            </a:r>
            <a:r>
              <a:rPr lang="en-US" sz="1600" err="1">
                <a:ea typeface="+mn-lt"/>
                <a:cs typeface="+mn-lt"/>
              </a:rPr>
              <a:t>OpenLMIS</a:t>
            </a:r>
            <a:r>
              <a:rPr lang="en-US" sz="1600">
                <a:ea typeface="+mn-lt"/>
                <a:cs typeface="+mn-lt"/>
              </a:rPr>
              <a:t> features/functionality to offer product that appeals to new customer(s) </a:t>
            </a:r>
          </a:p>
          <a:p>
            <a:pPr marL="239713" indent="-239713">
              <a:spcBef>
                <a:spcPts val="0"/>
              </a:spcBef>
            </a:pPr>
            <a:r>
              <a:rPr lang="en-US" sz="1600">
                <a:ea typeface="+mn-lt"/>
                <a:cs typeface="+mn-lt"/>
              </a:rPr>
              <a:t>Package </a:t>
            </a:r>
            <a:r>
              <a:rPr lang="en-US" sz="1600" err="1">
                <a:ea typeface="+mn-lt"/>
                <a:cs typeface="+mn-lt"/>
              </a:rPr>
              <a:t>OpenLMIS</a:t>
            </a:r>
            <a:r>
              <a:rPr lang="en-US" sz="1600">
                <a:ea typeface="+mn-lt"/>
                <a:cs typeface="+mn-lt"/>
              </a:rPr>
              <a:t> with other tech products/global goods to strengthen/expand product offerings </a:t>
            </a:r>
          </a:p>
          <a:p>
            <a:pPr marL="239713" indent="-239713">
              <a:spcBef>
                <a:spcPts val="0"/>
              </a:spcBef>
            </a:pPr>
            <a:r>
              <a:rPr lang="en-US" sz="1600">
                <a:cs typeface="Arial"/>
              </a:rPr>
              <a:t>Identify channel partners who can identify and target customers that are good match for </a:t>
            </a:r>
            <a:r>
              <a:rPr lang="en-US" sz="1600" err="1">
                <a:cs typeface="Arial"/>
              </a:rPr>
              <a:t>OpenLMIS</a:t>
            </a:r>
            <a:endParaRPr lang="en-US" sz="160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72B16-BED8-41E5-B4F8-74DCD057F57E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09DCD402-A393-4D42-8540-51ABF329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E643E57-B2FF-224E-AC24-B893086F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EA93B8-B67E-4ACC-B6D0-E65B62A24773}"/>
              </a:ext>
            </a:extLst>
          </p:cNvPr>
          <p:cNvSpPr/>
          <p:nvPr/>
        </p:nvSpPr>
        <p:spPr>
          <a:xfrm>
            <a:off x="0" y="6627477"/>
            <a:ext cx="7593745" cy="261610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*Observations based on research to date; we will iterate and provide further trends as more information is gathered.</a:t>
            </a:r>
          </a:p>
        </p:txBody>
      </p:sp>
      <p:pic>
        <p:nvPicPr>
          <p:cNvPr id="6" name="Graphic 9" descr="Target">
            <a:extLst>
              <a:ext uri="{FF2B5EF4-FFF2-40B4-BE49-F238E27FC236}">
                <a16:creationId xmlns:a16="http://schemas.microsoft.com/office/drawing/2014/main" id="{DE9FF8CC-F5AB-49E5-9D33-8A5A854B7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6776" y="2906847"/>
            <a:ext cx="2556235" cy="26112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8B2FDE-0704-FB44-99F4-EC79975F2CAC}"/>
              </a:ext>
            </a:extLst>
          </p:cNvPr>
          <p:cNvSpPr/>
          <p:nvPr/>
        </p:nvSpPr>
        <p:spPr>
          <a:xfrm>
            <a:off x="901848" y="1579048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Customer preferences and needs vary, but usability, interoperability and end-to-end inventory visibility are key.</a:t>
            </a:r>
          </a:p>
        </p:txBody>
      </p:sp>
    </p:spTree>
    <p:extLst>
      <p:ext uri="{BB962C8B-B14F-4D97-AF65-F5344CB8AC3E}">
        <p14:creationId xmlns:p14="http://schemas.microsoft.com/office/powerpoint/2010/main" val="27571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14" descr="House">
            <a:extLst>
              <a:ext uri="{FF2B5EF4-FFF2-40B4-BE49-F238E27FC236}">
                <a16:creationId xmlns:a16="http://schemas.microsoft.com/office/drawing/2014/main" id="{9275ED0E-0467-4917-9DF0-C3252A6EF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1778" y="3926615"/>
            <a:ext cx="494931" cy="517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B9819-504B-E04D-BD42-F0ECF82B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E608-8B4A-9F48-9A7E-1C38F186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8" y="1997122"/>
            <a:ext cx="4800600" cy="4708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>
                <a:cs typeface="Arial"/>
              </a:rPr>
              <a:t>Wide range of software/IT budgets across potential customers</a:t>
            </a:r>
          </a:p>
          <a:p>
            <a:pPr marL="285750" indent="-285750"/>
            <a:r>
              <a:rPr lang="en-US" sz="1600">
                <a:cs typeface="Arial"/>
              </a:rPr>
              <a:t>Hospital networks tend to have invested in more software systems that offer more advanced and/or customizable features </a:t>
            </a:r>
          </a:p>
          <a:p>
            <a:pPr marL="285750" indent="-285750"/>
            <a:r>
              <a:rPr lang="en-US" sz="1600">
                <a:cs typeface="Arial"/>
              </a:rPr>
              <a:t>Clinic networks' biggest software investment is typically their clinic management system </a:t>
            </a:r>
          </a:p>
          <a:p>
            <a:pPr marL="285750" indent="-285750"/>
            <a:endParaRPr lang="en-US" sz="1600">
              <a:cs typeface="Arial"/>
            </a:endParaRPr>
          </a:p>
          <a:p>
            <a:pPr marL="0" indent="0">
              <a:buNone/>
            </a:pPr>
            <a:r>
              <a:rPr lang="en-US" sz="1600" b="1">
                <a:cs typeface="Arial"/>
              </a:rPr>
              <a:t>Based on what we know to date</a:t>
            </a:r>
            <a:endParaRPr lang="en-US" b="1">
              <a:cs typeface="Arial"/>
            </a:endParaRPr>
          </a:p>
          <a:p>
            <a:pPr marL="285750" indent="-285750"/>
            <a:r>
              <a:rPr lang="en-US" sz="1600">
                <a:cs typeface="Arial"/>
              </a:rPr>
              <a:t>Some</a:t>
            </a:r>
            <a:r>
              <a:rPr lang="en-US" sz="1600">
                <a:ea typeface="+mn-lt"/>
                <a:cs typeface="+mn-lt"/>
              </a:rPr>
              <a:t> customers not willing/able to share</a:t>
            </a:r>
            <a:endParaRPr lang="en-US" b="1">
              <a:ea typeface="+mn-lt"/>
              <a:cs typeface="+mn-lt"/>
            </a:endParaRPr>
          </a:p>
          <a:p>
            <a:pPr marL="285750" indent="-285750"/>
            <a:r>
              <a:rPr lang="en-US" sz="1600">
                <a:ea typeface="+mn-lt"/>
                <a:cs typeface="+mn-lt"/>
              </a:rPr>
              <a:t>Different interpretations (e.g. salary as budget)</a:t>
            </a:r>
          </a:p>
          <a:p>
            <a:pPr marL="285750" indent="-285750"/>
            <a:r>
              <a:rPr lang="en-US" sz="1600">
                <a:ea typeface="+mn-lt"/>
                <a:cs typeface="+mn-lt"/>
              </a:rPr>
              <a:t>Based</a:t>
            </a:r>
            <a:r>
              <a:rPr lang="en-US" sz="1600">
                <a:cs typeface="Arial"/>
              </a:rPr>
              <a:t> on responses to questions about cost of current solutions and/or expectations about cost of future solutions</a:t>
            </a:r>
            <a:endParaRPr lang="en-US" b="1">
              <a:cs typeface="Arial"/>
            </a:endParaRPr>
          </a:p>
          <a:p>
            <a:pPr marL="285750" indent="-285750"/>
            <a:r>
              <a:rPr lang="en-US" sz="1600">
                <a:cs typeface="Arial"/>
              </a:rPr>
              <a:t>Does not include up-front costs for software</a:t>
            </a:r>
            <a:endParaRPr lang="en-US" b="1">
              <a:cs typeface="Arial"/>
            </a:endParaRPr>
          </a:p>
          <a:p>
            <a:pPr lvl="1"/>
            <a:endParaRPr lang="en-US"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CD16F9-738F-419B-98B3-7FCD3D96E17E}"/>
              </a:ext>
            </a:extLst>
          </p:cNvPr>
          <p:cNvCxnSpPr/>
          <p:nvPr/>
        </p:nvCxnSpPr>
        <p:spPr>
          <a:xfrm flipV="1">
            <a:off x="5986961" y="6264181"/>
            <a:ext cx="5238879" cy="1163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C60249-8C2A-4AF3-AE93-4B5104FA376E}"/>
              </a:ext>
            </a:extLst>
          </p:cNvPr>
          <p:cNvCxnSpPr>
            <a:cxnSpLocks/>
          </p:cNvCxnSpPr>
          <p:nvPr/>
        </p:nvCxnSpPr>
        <p:spPr>
          <a:xfrm flipH="1" flipV="1">
            <a:off x="5972223" y="1943622"/>
            <a:ext cx="40552" cy="43522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Graphic 14" descr="House">
            <a:extLst>
              <a:ext uri="{FF2B5EF4-FFF2-40B4-BE49-F238E27FC236}">
                <a16:creationId xmlns:a16="http://schemas.microsoft.com/office/drawing/2014/main" id="{6B043566-98EC-453A-AE41-8C7C82AFF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7513" y="5630237"/>
            <a:ext cx="494931" cy="5174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90F71B-72EF-4BB4-928F-4C86C69F745E}"/>
              </a:ext>
            </a:extLst>
          </p:cNvPr>
          <p:cNvSpPr/>
          <p:nvPr/>
        </p:nvSpPr>
        <p:spPr>
          <a:xfrm>
            <a:off x="6123708" y="6049316"/>
            <a:ext cx="533399" cy="206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D1606-8298-411E-9A56-938322F4FA1C}"/>
              </a:ext>
            </a:extLst>
          </p:cNvPr>
          <p:cNvSpPr txBox="1"/>
          <p:nvPr/>
        </p:nvSpPr>
        <p:spPr>
          <a:xfrm>
            <a:off x="5949662" y="2122344"/>
            <a:ext cx="118456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Annual software</a:t>
            </a:r>
          </a:p>
          <a:p>
            <a:r>
              <a:rPr lang="en-US" sz="1400"/>
              <a:t>Budget (USD)* </a:t>
            </a:r>
            <a:endParaRPr lang="en-US" sz="140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6ED98-4F10-49ED-BC3D-960C77A7ED1A}"/>
              </a:ext>
            </a:extLst>
          </p:cNvPr>
          <p:cNvSpPr txBox="1"/>
          <p:nvPr/>
        </p:nvSpPr>
        <p:spPr>
          <a:xfrm>
            <a:off x="9872229" y="6278708"/>
            <a:ext cx="21197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Arial"/>
              </a:rPr>
              <a:t>Software sophistication 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C6F05-10FD-4D33-8731-A542A2F9C9C6}"/>
              </a:ext>
            </a:extLst>
          </p:cNvPr>
          <p:cNvSpPr/>
          <p:nvPr/>
        </p:nvSpPr>
        <p:spPr>
          <a:xfrm flipV="1">
            <a:off x="8996305" y="3428154"/>
            <a:ext cx="546276" cy="2834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7D75C-79AB-4E48-9FBC-71E2BD6717E9}"/>
              </a:ext>
            </a:extLst>
          </p:cNvPr>
          <p:cNvSpPr txBox="1"/>
          <p:nvPr/>
        </p:nvSpPr>
        <p:spPr>
          <a:xfrm>
            <a:off x="6099461" y="6022318"/>
            <a:ext cx="7169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$600</a:t>
            </a:r>
            <a:endParaRPr lang="en-US" sz="1400"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A0C7DB-B7FD-4C06-91D5-9EA1E9CF46BA}"/>
              </a:ext>
            </a:extLst>
          </p:cNvPr>
          <p:cNvSpPr/>
          <p:nvPr/>
        </p:nvSpPr>
        <p:spPr>
          <a:xfrm flipV="1">
            <a:off x="7587094" y="4397083"/>
            <a:ext cx="568035" cy="18738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2BC230-9786-4B19-BA5A-0E754BCF8CB0}"/>
              </a:ext>
            </a:extLst>
          </p:cNvPr>
          <p:cNvSpPr txBox="1"/>
          <p:nvPr/>
        </p:nvSpPr>
        <p:spPr>
          <a:xfrm>
            <a:off x="7440134" y="4392804"/>
            <a:ext cx="87283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$13,000</a:t>
            </a:r>
            <a:endParaRPr lang="en-US" sz="1400"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71022B-F19E-4982-BF50-2259A1CA1F6A}"/>
              </a:ext>
            </a:extLst>
          </p:cNvPr>
          <p:cNvSpPr/>
          <p:nvPr/>
        </p:nvSpPr>
        <p:spPr>
          <a:xfrm flipV="1">
            <a:off x="9742097" y="2490975"/>
            <a:ext cx="571143" cy="37626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B3BD5F-080A-4D47-8E56-F65927688A0C}"/>
              </a:ext>
            </a:extLst>
          </p:cNvPr>
          <p:cNvSpPr/>
          <p:nvPr/>
        </p:nvSpPr>
        <p:spPr>
          <a:xfrm flipV="1">
            <a:off x="6816434" y="5254332"/>
            <a:ext cx="585353" cy="100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42F828-5004-4FB6-94C3-980A3F3DDE75}"/>
              </a:ext>
            </a:extLst>
          </p:cNvPr>
          <p:cNvSpPr/>
          <p:nvPr/>
        </p:nvSpPr>
        <p:spPr>
          <a:xfrm flipV="1">
            <a:off x="10474789" y="2108454"/>
            <a:ext cx="546277" cy="4142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F2BCD8-CD58-414C-A74B-FA3229C169C1}"/>
              </a:ext>
            </a:extLst>
          </p:cNvPr>
          <p:cNvSpPr/>
          <p:nvPr/>
        </p:nvSpPr>
        <p:spPr>
          <a:xfrm flipV="1">
            <a:off x="8305797" y="3838903"/>
            <a:ext cx="539838" cy="2415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15DB4-EBF1-46FA-B0CD-BC5A5F68514B}"/>
              </a:ext>
            </a:extLst>
          </p:cNvPr>
          <p:cNvSpPr txBox="1"/>
          <p:nvPr/>
        </p:nvSpPr>
        <p:spPr>
          <a:xfrm>
            <a:off x="6745666" y="5276029"/>
            <a:ext cx="774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$6,500</a:t>
            </a:r>
            <a:endParaRPr lang="en-US" sz="1400">
              <a:cs typeface="Arial"/>
            </a:endParaRPr>
          </a:p>
        </p:txBody>
      </p:sp>
      <p:pic>
        <p:nvPicPr>
          <p:cNvPr id="22" name="Graphic 14" descr="House">
            <a:extLst>
              <a:ext uri="{FF2B5EF4-FFF2-40B4-BE49-F238E27FC236}">
                <a16:creationId xmlns:a16="http://schemas.microsoft.com/office/drawing/2014/main" id="{C345A060-CE19-409D-9594-79346233D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2656" y="4809842"/>
            <a:ext cx="494931" cy="51745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3B6B66C-4A45-43B7-B96B-167E8BB6CA9B}"/>
              </a:ext>
            </a:extLst>
          </p:cNvPr>
          <p:cNvSpPr/>
          <p:nvPr/>
        </p:nvSpPr>
        <p:spPr>
          <a:xfrm flipV="1">
            <a:off x="6980955" y="2544039"/>
            <a:ext cx="386194" cy="1766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EAD829-04C6-4572-B426-2E134EA05253}"/>
              </a:ext>
            </a:extLst>
          </p:cNvPr>
          <p:cNvSpPr/>
          <p:nvPr/>
        </p:nvSpPr>
        <p:spPr>
          <a:xfrm flipV="1">
            <a:off x="6972296" y="2284267"/>
            <a:ext cx="377536" cy="1939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19A8D6-0086-4835-BB54-821016ED3F67}"/>
              </a:ext>
            </a:extLst>
          </p:cNvPr>
          <p:cNvSpPr txBox="1"/>
          <p:nvPr/>
        </p:nvSpPr>
        <p:spPr>
          <a:xfrm>
            <a:off x="7300479" y="2234913"/>
            <a:ext cx="5957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Arial"/>
              </a:rPr>
              <a:t>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693A18-9167-46F0-972E-DB9ECC3EC00D}"/>
              </a:ext>
            </a:extLst>
          </p:cNvPr>
          <p:cNvSpPr txBox="1"/>
          <p:nvPr/>
        </p:nvSpPr>
        <p:spPr>
          <a:xfrm>
            <a:off x="7300479" y="2477368"/>
            <a:ext cx="11845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Estimate</a:t>
            </a:r>
            <a:endParaRPr lang="en-US"/>
          </a:p>
        </p:txBody>
      </p:sp>
      <p:pic>
        <p:nvPicPr>
          <p:cNvPr id="31" name="Graphic 5" descr="Schoolhouse">
            <a:extLst>
              <a:ext uri="{FF2B5EF4-FFF2-40B4-BE49-F238E27FC236}">
                <a16:creationId xmlns:a16="http://schemas.microsoft.com/office/drawing/2014/main" id="{7F9665A0-D10B-432B-AF1F-5E15C3E8F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2361" y="1963162"/>
            <a:ext cx="649409" cy="6407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85E7158-1770-4C92-9818-574F697E5C6E}"/>
              </a:ext>
            </a:extLst>
          </p:cNvPr>
          <p:cNvSpPr txBox="1"/>
          <p:nvPr/>
        </p:nvSpPr>
        <p:spPr>
          <a:xfrm>
            <a:off x="5949662" y="6352247"/>
            <a:ext cx="22842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/>
              <a:t>*Illustrative, not to scale</a:t>
            </a:r>
            <a:endParaRPr lang="en-US" err="1">
              <a:cs typeface="Arial"/>
            </a:endParaRPr>
          </a:p>
        </p:txBody>
      </p:sp>
      <p:pic>
        <p:nvPicPr>
          <p:cNvPr id="37" name="Graphic 5" descr="Schoolhouse">
            <a:extLst>
              <a:ext uri="{FF2B5EF4-FFF2-40B4-BE49-F238E27FC236}">
                <a16:creationId xmlns:a16="http://schemas.microsoft.com/office/drawing/2014/main" id="{9C468947-803A-4F47-BD49-B5788EBC3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7086" y="1579531"/>
            <a:ext cx="649409" cy="640750"/>
          </a:xfrm>
          <a:prstGeom prst="rect">
            <a:avLst/>
          </a:prstGeom>
        </p:spPr>
      </p:pic>
      <p:pic>
        <p:nvPicPr>
          <p:cNvPr id="38" name="Graphic 5" descr="Schoolhouse">
            <a:extLst>
              <a:ext uri="{FF2B5EF4-FFF2-40B4-BE49-F238E27FC236}">
                <a16:creationId xmlns:a16="http://schemas.microsoft.com/office/drawing/2014/main" id="{6CCB0987-C411-43C8-8621-85A853B41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6150" y="2899230"/>
            <a:ext cx="649409" cy="640750"/>
          </a:xfrm>
          <a:prstGeom prst="rect">
            <a:avLst/>
          </a:prstGeom>
        </p:spPr>
      </p:pic>
      <p:pic>
        <p:nvPicPr>
          <p:cNvPr id="39" name="Graphic 5" descr="Schoolhouse">
            <a:extLst>
              <a:ext uri="{FF2B5EF4-FFF2-40B4-BE49-F238E27FC236}">
                <a16:creationId xmlns:a16="http://schemas.microsoft.com/office/drawing/2014/main" id="{91B6C3CF-8493-424D-A983-C0CE04118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8555" y="3309981"/>
            <a:ext cx="649409" cy="6407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1D59D3-8AF7-419C-9779-8484ED4A0448}"/>
              </a:ext>
            </a:extLst>
          </p:cNvPr>
          <p:cNvCxnSpPr/>
          <p:nvPr/>
        </p:nvCxnSpPr>
        <p:spPr>
          <a:xfrm flipV="1">
            <a:off x="6019799" y="3974124"/>
            <a:ext cx="5203092" cy="33215"/>
          </a:xfrm>
          <a:prstGeom prst="straightConnector1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3422FD-843F-4E6A-B7D2-1D314DFCD030}"/>
              </a:ext>
            </a:extLst>
          </p:cNvPr>
          <p:cNvSpPr txBox="1"/>
          <p:nvPr/>
        </p:nvSpPr>
        <p:spPr>
          <a:xfrm>
            <a:off x="6018047" y="3529112"/>
            <a:ext cx="18195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Average</a:t>
            </a:r>
          </a:p>
          <a:p>
            <a:r>
              <a:rPr lang="en-US" sz="1400"/>
              <a:t>~$16,000 </a:t>
            </a:r>
            <a:endParaRPr lang="en-US" sz="140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DCDD2-EADD-4429-B4C1-2F08040167E5}"/>
              </a:ext>
            </a:extLst>
          </p:cNvPr>
          <p:cNvSpPr txBox="1"/>
          <p:nvPr/>
        </p:nvSpPr>
        <p:spPr>
          <a:xfrm>
            <a:off x="9633105" y="2499792"/>
            <a:ext cx="119322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$25,000</a:t>
            </a:r>
            <a:endParaRPr lang="en-US" sz="1400"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4E38B3-092A-B94D-935D-8FCF78DFA43A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4" name="Picture 2" descr="Related image">
            <a:extLst>
              <a:ext uri="{FF2B5EF4-FFF2-40B4-BE49-F238E27FC236}">
                <a16:creationId xmlns:a16="http://schemas.microsoft.com/office/drawing/2014/main" id="{56442B8A-6D82-3249-99C3-72EA458A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437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b="0" i="0" u="none" strike="noStrike" cap="none">
                <a:latin typeface="Cambria" charset="0"/>
                <a:ea typeface="Cambria" charset="0"/>
                <a:cs typeface="Cambria" charset="0"/>
                <a:sym typeface="Calibri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FA5F6-BEAD-4ACB-BD54-68C37CFC7AAE}"/>
              </a:ext>
            </a:extLst>
          </p:cNvPr>
          <p:cNvSpPr/>
          <p:nvPr/>
        </p:nvSpPr>
        <p:spPr>
          <a:xfrm>
            <a:off x="3339548" y="0"/>
            <a:ext cx="892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33C70-698E-49B6-9F40-DF2ECD3BC725}"/>
              </a:ext>
            </a:extLst>
          </p:cNvPr>
          <p:cNvSpPr txBox="1"/>
          <p:nvPr/>
        </p:nvSpPr>
        <p:spPr>
          <a:xfrm>
            <a:off x="4273823" y="2560100"/>
            <a:ext cx="7053702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Spotlight: Current Workstreams</a:t>
            </a:r>
          </a:p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Health Viability Discussion</a:t>
            </a:r>
          </a:p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41620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A005-C4D1-43E7-AD61-7DE4B187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365126"/>
            <a:ext cx="10515600" cy="1011730"/>
          </a:xfrm>
        </p:spPr>
        <p:txBody>
          <a:bodyPr>
            <a:normAutofit/>
          </a:bodyPr>
          <a:lstStyle/>
          <a:p>
            <a:r>
              <a:rPr lang="en-US" sz="4000"/>
              <a:t>Other Potential Customers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605FF-CE1C-47E8-B75C-3043FBC18563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BA8FE68E-0C88-42B8-A750-C2D4F29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726D9CC-0DBC-2C45-880C-65BD9099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91D950-1DD4-4C8C-BF03-469C1EEF9130}"/>
              </a:ext>
            </a:extLst>
          </p:cNvPr>
          <p:cNvGraphicFramePr>
            <a:graphicFrameLocks noGrp="1"/>
          </p:cNvGraphicFramePr>
          <p:nvPr/>
        </p:nvGraphicFramePr>
        <p:xfrm>
          <a:off x="182385" y="1492552"/>
          <a:ext cx="11885286" cy="51034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4372">
                  <a:extLst>
                    <a:ext uri="{9D8B030D-6E8A-4147-A177-3AD203B41FA5}">
                      <a16:colId xmlns:a16="http://schemas.microsoft.com/office/drawing/2014/main" val="2967199405"/>
                    </a:ext>
                  </a:extLst>
                </a:gridCol>
                <a:gridCol w="4991845">
                  <a:extLst>
                    <a:ext uri="{9D8B030D-6E8A-4147-A177-3AD203B41FA5}">
                      <a16:colId xmlns:a16="http://schemas.microsoft.com/office/drawing/2014/main" val="3168695325"/>
                    </a:ext>
                  </a:extLst>
                </a:gridCol>
                <a:gridCol w="5139069">
                  <a:extLst>
                    <a:ext uri="{9D8B030D-6E8A-4147-A177-3AD203B41FA5}">
                      <a16:colId xmlns:a16="http://schemas.microsoft.com/office/drawing/2014/main" val="736737732"/>
                    </a:ext>
                  </a:extLst>
                </a:gridCol>
              </a:tblGrid>
              <a:tr h="3995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Growing Hospital Network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bg1"/>
                          </a:solidFill>
                          <a:latin typeface="Arial"/>
                        </a:rPr>
                        <a:t>Growing Pharmacy Retail Network </a:t>
                      </a:r>
                      <a:endParaRPr lang="en-US" sz="1800" b="1" i="0" u="none" strike="noStrike" noProof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79273"/>
                  </a:ext>
                </a:extLst>
              </a:tr>
              <a:tr h="549400">
                <a:tc>
                  <a:txBody>
                    <a:bodyPr/>
                    <a:lstStyle/>
                    <a:p>
                      <a:r>
                        <a:rPr lang="en-US" sz="1600" b="1"/>
                        <a:t>About</a:t>
                      </a:r>
                    </a:p>
                    <a:p>
                      <a:endParaRPr lang="en-US" sz="1600" i="1" u="none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Private health company operating 2-10 facilities, including at least 1 hospital 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Private health company operating 5-20 pharmacy retail outlets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32019"/>
                  </a:ext>
                </a:extLst>
              </a:tr>
              <a:tr h="566049">
                <a:tc>
                  <a:txBody>
                    <a:bodyPr/>
                    <a:lstStyle/>
                    <a:p>
                      <a:r>
                        <a:rPr lang="en-US" sz="1600" b="1"/>
                        <a:t>Goals/Mission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Gain competitive edge by adding/improving facilities and/or services 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Gain competitive edge by adding facilities and improving availability of goods  </a:t>
                      </a:r>
                      <a:endParaRPr lang="en-US" sz="16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364"/>
                  </a:ext>
                </a:extLst>
              </a:tr>
              <a:tr h="8328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Supply Chain Management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Using outdated/inefficient solutions(s) for supply chain management needs, which prevents company from achieving goals 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Using partial, inefficient solution(s) for supply chain management needs, which prevents company from achieving goals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6151"/>
                  </a:ext>
                </a:extLst>
              </a:tr>
              <a:tr h="7491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Software Use and Orientation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Using hospital management system and some accounting software, likely with some inventory management features</a:t>
                      </a:r>
                      <a:endParaRPr lang="en-US" sz="1600" b="0" i="0" u="none" strike="noStrike" noProof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Previously invested in software that is too cumbersome and/or that company has outgrown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Using some front-office (e.g. point of sale) and/or back-office (e.g. accounting) software, likely with some inventory management features</a:t>
                      </a:r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79370"/>
                  </a:ext>
                </a:extLst>
              </a:tr>
              <a:tr h="782478">
                <a:tc>
                  <a:txBody>
                    <a:bodyPr/>
                    <a:lstStyle/>
                    <a:p>
                      <a:r>
                        <a:rPr lang="en-US" sz="1600" b="1"/>
                        <a:t>OpenLMIS as a Solution</a:t>
                      </a:r>
                    </a:p>
                    <a:p>
                      <a:endParaRPr lang="en-US" sz="16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Affordable, user-friendly supply chain system to replace or supplement existing system(s)</a:t>
                      </a:r>
                      <a:endParaRPr lang="en-US" sz="1600" b="0" i="0" u="none" strike="noStrike" noProof="0"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Need to have a POS component or strong integration with a known POS that already exists in target markets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40874"/>
                  </a:ext>
                </a:extLst>
              </a:tr>
              <a:tr h="549400">
                <a:tc>
                  <a:txBody>
                    <a:bodyPr/>
                    <a:lstStyle/>
                    <a:p>
                      <a:r>
                        <a:rPr lang="en-US" sz="1600" b="1"/>
                        <a:t>Budget</a:t>
                      </a:r>
                    </a:p>
                    <a:p>
                      <a:endParaRPr lang="en-US" sz="16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$4,000 – $12,000 USD/year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3587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AC4C788-B2D5-624E-B084-2C79C35371FB}"/>
              </a:ext>
            </a:extLst>
          </p:cNvPr>
          <p:cNvSpPr/>
          <p:nvPr/>
        </p:nvSpPr>
        <p:spPr>
          <a:xfrm>
            <a:off x="-606760" y="6624571"/>
            <a:ext cx="6702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/>
              <a:t>Text in italics is hypothesized and needs to be further validated with customers.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588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DDE2-8CD3-154F-BD15-17557E61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Current Project Focus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28092-BA3B-F348-8D65-22A80D0E0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8" y="2005781"/>
            <a:ext cx="10515600" cy="17729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/>
              <a:t>Past: Since the June Workshop, Resonance has focused on five main workstreams</a:t>
            </a:r>
          </a:p>
          <a:p>
            <a:pPr>
              <a:spcBef>
                <a:spcPts val="1200"/>
              </a:spcBef>
            </a:pPr>
            <a:r>
              <a:rPr lang="en-US"/>
              <a:t>Today: Incorporate feedback from today and from directional check-in last week with Gates, USAID, </a:t>
            </a:r>
            <a:r>
              <a:rPr lang="en-US" err="1"/>
              <a:t>VillageReach</a:t>
            </a:r>
            <a:r>
              <a:rPr lang="en-US"/>
              <a:t>, and PATH into Resonance’s last two-month workplan</a:t>
            </a:r>
          </a:p>
          <a:p>
            <a:pPr>
              <a:spcBef>
                <a:spcPts val="1200"/>
              </a:spcBef>
            </a:pPr>
            <a:r>
              <a:rPr lang="en-US"/>
              <a:t>Upcoming: final analysis on private health presented in late October, hand-off of the sustainability analysis at GHSCS in November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A270C-A0F9-7840-83F9-26778BD2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5171F6-3207-424B-B037-5F790D7390BB}"/>
              </a:ext>
            </a:extLst>
          </p:cNvPr>
          <p:cNvGrpSpPr/>
          <p:nvPr/>
        </p:nvGrpSpPr>
        <p:grpSpPr>
          <a:xfrm>
            <a:off x="796573" y="4039692"/>
            <a:ext cx="1835150" cy="2055719"/>
            <a:chOff x="796573" y="4039692"/>
            <a:chExt cx="1835150" cy="20557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5939C0-87B4-4372-9DDB-787466202B12}"/>
                </a:ext>
              </a:extLst>
            </p:cNvPr>
            <p:cNvSpPr/>
            <p:nvPr/>
          </p:nvSpPr>
          <p:spPr>
            <a:xfrm>
              <a:off x="796573" y="4540931"/>
              <a:ext cx="1835150" cy="15544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/>
            </a:p>
          </p:txBody>
        </p:sp>
        <p:pic>
          <p:nvPicPr>
            <p:cNvPr id="7" name="Picture 2" descr="Related image">
              <a:extLst>
                <a:ext uri="{FF2B5EF4-FFF2-40B4-BE49-F238E27FC236}">
                  <a16:creationId xmlns:a16="http://schemas.microsoft.com/office/drawing/2014/main" id="{99B0816C-C1E3-40CC-A4E4-93C2EE36B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232" y="4039692"/>
              <a:ext cx="941832" cy="94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0AB2A2-2482-4D3F-9FE7-FE27428E57A2}"/>
                </a:ext>
              </a:extLst>
            </p:cNvPr>
            <p:cNvSpPr txBox="1"/>
            <p:nvPr/>
          </p:nvSpPr>
          <p:spPr>
            <a:xfrm>
              <a:off x="796573" y="5091186"/>
              <a:ext cx="183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3">
                      <a:lumMod val="75000"/>
                    </a:schemeClr>
                  </a:solidFill>
                </a:rPr>
                <a:t>Private Health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A0BE6C-8DF4-4730-9FE8-391999FF1D1A}"/>
              </a:ext>
            </a:extLst>
          </p:cNvPr>
          <p:cNvGrpSpPr/>
          <p:nvPr/>
        </p:nvGrpSpPr>
        <p:grpSpPr>
          <a:xfrm>
            <a:off x="7400929" y="4035416"/>
            <a:ext cx="1835150" cy="2059995"/>
            <a:chOff x="7414778" y="4035416"/>
            <a:chExt cx="1835150" cy="205999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21E146-D7DF-4FDC-9011-4A3B5EACE955}"/>
                </a:ext>
              </a:extLst>
            </p:cNvPr>
            <p:cNvSpPr/>
            <p:nvPr/>
          </p:nvSpPr>
          <p:spPr>
            <a:xfrm>
              <a:off x="7414778" y="4540931"/>
              <a:ext cx="1835150" cy="1554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407984-D161-4013-96A0-F2290222FC64}"/>
                </a:ext>
              </a:extLst>
            </p:cNvPr>
            <p:cNvSpPr txBox="1"/>
            <p:nvPr/>
          </p:nvSpPr>
          <p:spPr>
            <a:xfrm>
              <a:off x="7414779" y="5089768"/>
              <a:ext cx="1835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1"/>
                  </a:solidFill>
                </a:rPr>
                <a:t>Agriculture</a:t>
              </a:r>
            </a:p>
          </p:txBody>
        </p:sp>
        <p:pic>
          <p:nvPicPr>
            <p:cNvPr id="1030" name="Picture 6" descr="Image result for seedling icon transparent">
              <a:extLst>
                <a:ext uri="{FF2B5EF4-FFF2-40B4-BE49-F238E27FC236}">
                  <a16:creationId xmlns:a16="http://schemas.microsoft.com/office/drawing/2014/main" id="{1807E878-F16D-479C-A898-1AFCBB2EE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826" y="4035416"/>
              <a:ext cx="939054" cy="93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79DC37-832A-4B80-93C8-F2296C97F659}"/>
              </a:ext>
            </a:extLst>
          </p:cNvPr>
          <p:cNvGrpSpPr/>
          <p:nvPr/>
        </p:nvGrpSpPr>
        <p:grpSpPr>
          <a:xfrm>
            <a:off x="5199477" y="4084124"/>
            <a:ext cx="1835150" cy="2011287"/>
            <a:chOff x="5222410" y="4084124"/>
            <a:chExt cx="1835150" cy="20112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1524D6-A7CE-4549-856A-C6FE447C385A}"/>
                </a:ext>
              </a:extLst>
            </p:cNvPr>
            <p:cNvSpPr/>
            <p:nvPr/>
          </p:nvSpPr>
          <p:spPr>
            <a:xfrm>
              <a:off x="5222410" y="4540931"/>
              <a:ext cx="1835150" cy="1554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4F2CD5-7C98-4D93-989C-27EEFA86283E}"/>
                </a:ext>
              </a:extLst>
            </p:cNvPr>
            <p:cNvSpPr txBox="1"/>
            <p:nvPr/>
          </p:nvSpPr>
          <p:spPr>
            <a:xfrm>
              <a:off x="5222411" y="5141254"/>
              <a:ext cx="1835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>
                      <a:lumMod val="50000"/>
                    </a:schemeClr>
                  </a:solidFill>
                </a:rPr>
                <a:t>Financing</a:t>
              </a:r>
            </a:p>
          </p:txBody>
        </p:sp>
        <p:pic>
          <p:nvPicPr>
            <p:cNvPr id="1040" name="Picture 16" descr="Image result for growth chart icon">
              <a:extLst>
                <a:ext uri="{FF2B5EF4-FFF2-40B4-BE49-F238E27FC236}">
                  <a16:creationId xmlns:a16="http://schemas.microsoft.com/office/drawing/2014/main" id="{D5048294-44E6-4DF5-8635-A901956F2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069" y="4084124"/>
              <a:ext cx="941832" cy="94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B0897F-564D-4586-BE7C-B31298223FD4}"/>
              </a:ext>
            </a:extLst>
          </p:cNvPr>
          <p:cNvGrpSpPr/>
          <p:nvPr/>
        </p:nvGrpSpPr>
        <p:grpSpPr>
          <a:xfrm>
            <a:off x="2998025" y="4032638"/>
            <a:ext cx="1835150" cy="2062773"/>
            <a:chOff x="2959163" y="4032638"/>
            <a:chExt cx="1835150" cy="206277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69BC5A-59CF-4A93-BE4A-FD427EBBA012}"/>
                </a:ext>
              </a:extLst>
            </p:cNvPr>
            <p:cNvSpPr/>
            <p:nvPr/>
          </p:nvSpPr>
          <p:spPr>
            <a:xfrm>
              <a:off x="2959163" y="4540931"/>
              <a:ext cx="1835150" cy="1554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A29FF6-45B8-4036-B8E4-184F734BB54D}"/>
                </a:ext>
              </a:extLst>
            </p:cNvPr>
            <p:cNvSpPr txBox="1"/>
            <p:nvPr/>
          </p:nvSpPr>
          <p:spPr>
            <a:xfrm>
              <a:off x="2959164" y="4954154"/>
              <a:ext cx="1835149" cy="6097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Community &amp; Partnership</a:t>
              </a:r>
            </a:p>
          </p:txBody>
        </p:sp>
        <p:pic>
          <p:nvPicPr>
            <p:cNvPr id="37" name="Picture 34" descr="Related image">
              <a:extLst>
                <a:ext uri="{FF2B5EF4-FFF2-40B4-BE49-F238E27FC236}">
                  <a16:creationId xmlns:a16="http://schemas.microsoft.com/office/drawing/2014/main" id="{724E02B4-F4F9-4AC5-AE64-DF8DF4938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822" y="4032638"/>
              <a:ext cx="941832" cy="94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2E1F5-B59A-41C4-A7D5-906C705B1267}"/>
              </a:ext>
            </a:extLst>
          </p:cNvPr>
          <p:cNvGrpSpPr/>
          <p:nvPr/>
        </p:nvGrpSpPr>
        <p:grpSpPr>
          <a:xfrm>
            <a:off x="9602382" y="4039692"/>
            <a:ext cx="1835150" cy="2055719"/>
            <a:chOff x="9602382" y="4039692"/>
            <a:chExt cx="1835150" cy="205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29DE89-C297-4427-BD78-2ED3C32EAE42}"/>
                </a:ext>
              </a:extLst>
            </p:cNvPr>
            <p:cNvSpPr/>
            <p:nvPr/>
          </p:nvSpPr>
          <p:spPr>
            <a:xfrm>
              <a:off x="9602382" y="4540931"/>
              <a:ext cx="1835150" cy="1554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1E7B15-D804-43C9-9E52-EFDAFF81F77C}"/>
                </a:ext>
              </a:extLst>
            </p:cNvPr>
            <p:cNvSpPr txBox="1"/>
            <p:nvPr/>
          </p:nvSpPr>
          <p:spPr>
            <a:xfrm>
              <a:off x="9602382" y="5096822"/>
              <a:ext cx="183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5">
                      <a:lumMod val="75000"/>
                    </a:schemeClr>
                  </a:solidFill>
                </a:rPr>
                <a:t>GTM Planning*</a:t>
              </a:r>
            </a:p>
          </p:txBody>
        </p:sp>
        <p:pic>
          <p:nvPicPr>
            <p:cNvPr id="38" name="Picture 26" descr="Related image">
              <a:extLst>
                <a:ext uri="{FF2B5EF4-FFF2-40B4-BE49-F238E27FC236}">
                  <a16:creationId xmlns:a16="http://schemas.microsoft.com/office/drawing/2014/main" id="{243E9AB8-E6C6-404C-9B22-23EA91410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041" y="4039692"/>
              <a:ext cx="941832" cy="94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D560A6-BDCC-9148-BB07-A8336DFA260A}"/>
              </a:ext>
            </a:extLst>
          </p:cNvPr>
          <p:cNvGrpSpPr/>
          <p:nvPr/>
        </p:nvGrpSpPr>
        <p:grpSpPr>
          <a:xfrm>
            <a:off x="10054336" y="0"/>
            <a:ext cx="2137664" cy="727880"/>
            <a:chOff x="10054336" y="0"/>
            <a:chExt cx="2137664" cy="72788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A799C6-3513-7D43-8FDC-BB5D4C7DAF8D}"/>
                </a:ext>
              </a:extLst>
            </p:cNvPr>
            <p:cNvSpPr/>
            <p:nvPr/>
          </p:nvSpPr>
          <p:spPr>
            <a:xfrm>
              <a:off x="10054336" y="0"/>
              <a:ext cx="2137664" cy="727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4D56B9-6985-A34C-994F-209CDC17B25C}"/>
                </a:ext>
              </a:extLst>
            </p:cNvPr>
            <p:cNvSpPr txBox="1"/>
            <p:nvPr/>
          </p:nvSpPr>
          <p:spPr>
            <a:xfrm>
              <a:off x="10842461" y="210051"/>
              <a:ext cx="1216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75000"/>
                    </a:schemeClr>
                  </a:solidFill>
                </a:rPr>
                <a:t>Overview</a:t>
              </a:r>
            </a:p>
          </p:txBody>
        </p:sp>
        <p:pic>
          <p:nvPicPr>
            <p:cNvPr id="51" name="Picture 30" descr="Image result for circular arrow counterclockwise icon transparent background">
              <a:extLst>
                <a:ext uri="{FF2B5EF4-FFF2-40B4-BE49-F238E27FC236}">
                  <a16:creationId xmlns:a16="http://schemas.microsoft.com/office/drawing/2014/main" id="{CB058B34-736E-C740-9B07-2FA5036BF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168" y="126175"/>
              <a:ext cx="469829" cy="46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0429874-7123-9B41-86F2-14B56C21227C}"/>
              </a:ext>
            </a:extLst>
          </p:cNvPr>
          <p:cNvSpPr txBox="1"/>
          <p:nvPr/>
        </p:nvSpPr>
        <p:spPr>
          <a:xfrm>
            <a:off x="0" y="6581001"/>
            <a:ext cx="211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*Supported by Lenati.  </a:t>
            </a:r>
          </a:p>
        </p:txBody>
      </p:sp>
    </p:spTree>
    <p:extLst>
      <p:ext uri="{BB962C8B-B14F-4D97-AF65-F5344CB8AC3E}">
        <p14:creationId xmlns:p14="http://schemas.microsoft.com/office/powerpoint/2010/main" val="35081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DC4C2E2C-394B-F647-8C19-3637B642D704}"/>
              </a:ext>
            </a:extLst>
          </p:cNvPr>
          <p:cNvSpPr txBox="1"/>
          <p:nvPr/>
        </p:nvSpPr>
        <p:spPr>
          <a:xfrm>
            <a:off x="9332991" y="3267193"/>
            <a:ext cx="1945646" cy="3150092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Outline licensing options and distribution models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Provide options for paths to market and after-market support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Analyze pricing options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/>
          </a:p>
          <a:p>
            <a:pPr marL="285750" indent="-285750">
              <a:buFont typeface="Wingdings" pitchFamily="2" charset="2"/>
              <a:buChar char="ü"/>
            </a:pPr>
            <a:endParaRPr lang="en-US" sz="1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9BDB74-C9C6-1641-99D9-805BCC8B8708}"/>
              </a:ext>
            </a:extLst>
          </p:cNvPr>
          <p:cNvSpPr txBox="1"/>
          <p:nvPr/>
        </p:nvSpPr>
        <p:spPr>
          <a:xfrm>
            <a:off x="5146445" y="3267193"/>
            <a:ext cx="1835150" cy="3150092"/>
          </a:xfrm>
          <a:prstGeom prst="rect">
            <a:avLst/>
          </a:prstGeom>
          <a:noFill/>
          <a:ln w="12700">
            <a:solidFill>
              <a:srgbClr val="56868D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Define funding structures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Determine outcomes &amp; impact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Crate list of funders &amp; requirements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Update financial model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/>
          </a:p>
          <a:p>
            <a:pPr marL="285750" indent="-285750">
              <a:buFont typeface="Wingdings" pitchFamily="2" charset="2"/>
              <a:buChar char="ü"/>
            </a:pPr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78335-C852-CD4D-8B25-0445758315F1}"/>
              </a:ext>
            </a:extLst>
          </p:cNvPr>
          <p:cNvSpPr txBox="1"/>
          <p:nvPr/>
        </p:nvSpPr>
        <p:spPr>
          <a:xfrm>
            <a:off x="887029" y="3267193"/>
            <a:ext cx="1835150" cy="315009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Refine &amp; determine customers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Begin testing with customers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Secondary workflow conversations with customers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Create target profiles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6D46C1-7E68-744F-A219-1821105744DD}"/>
              </a:ext>
            </a:extLst>
          </p:cNvPr>
          <p:cNvSpPr txBox="1"/>
          <p:nvPr/>
        </p:nvSpPr>
        <p:spPr>
          <a:xfrm>
            <a:off x="3036304" y="3267193"/>
            <a:ext cx="1835150" cy="315009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Costing &amp; viability analysis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Continued community engagement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Interviews with advisors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Explore avenues with Mezzanine &amp; IQVIA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D10CA3-D2DF-E24E-804D-462984590BEB}"/>
              </a:ext>
            </a:extLst>
          </p:cNvPr>
          <p:cNvSpPr txBox="1"/>
          <p:nvPr/>
        </p:nvSpPr>
        <p:spPr>
          <a:xfrm>
            <a:off x="7246437" y="3267193"/>
            <a:ext cx="1835150" cy="315009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In-depth desk research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Identify &amp; conduct SME interviews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Synthesize &amp; assess information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/>
              <a:t>Create report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/>
          </a:p>
          <a:p>
            <a:pPr marL="285750" indent="-285750">
              <a:buFont typeface="Wingdings" pitchFamily="2" charset="2"/>
              <a:buChar char="§"/>
            </a:pPr>
            <a:endParaRPr lang="en-US" sz="16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EAF775-7B8C-F34D-9022-6AF60BADF6CB}"/>
              </a:ext>
            </a:extLst>
          </p:cNvPr>
          <p:cNvSpPr txBox="1"/>
          <p:nvPr/>
        </p:nvSpPr>
        <p:spPr>
          <a:xfrm>
            <a:off x="9332988" y="3267193"/>
            <a:ext cx="1945646" cy="31500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Pricing tiers based on users and after-market support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Distribution via channels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License should allow for expansion</a:t>
            </a:r>
          </a:p>
          <a:p>
            <a:endParaRPr lang="en-US" sz="1600" i="1">
              <a:solidFill>
                <a:schemeClr val="bg1"/>
              </a:solidFill>
            </a:endParaRPr>
          </a:p>
          <a:p>
            <a:r>
              <a:rPr lang="en-US" sz="1600" i="1">
                <a:solidFill>
                  <a:schemeClr val="bg1"/>
                </a:solidFill>
              </a:rPr>
              <a:t>Next: Deliver for later consideration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1B2C85-01FC-2443-A652-5FD78AD4012C}"/>
              </a:ext>
            </a:extLst>
          </p:cNvPr>
          <p:cNvSpPr txBox="1"/>
          <p:nvPr/>
        </p:nvSpPr>
        <p:spPr>
          <a:xfrm>
            <a:off x="7246434" y="3267193"/>
            <a:ext cx="1835150" cy="315009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Opportunities exist in both public/private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Value chain focus needed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Consider in long-term with sector specialization</a:t>
            </a:r>
          </a:p>
          <a:p>
            <a:endParaRPr lang="en-US" sz="1600" i="1">
              <a:solidFill>
                <a:schemeClr val="bg1"/>
              </a:solidFill>
            </a:endParaRPr>
          </a:p>
          <a:p>
            <a:r>
              <a:rPr lang="en-US" sz="1600" i="1">
                <a:solidFill>
                  <a:schemeClr val="bg1"/>
                </a:solidFill>
              </a:rPr>
              <a:t>Next: Deliver summary report</a:t>
            </a:r>
            <a:endParaRPr lang="en-US" sz="1200" i="1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D78BEB-02E5-DD4B-9C25-D8A07C776927}"/>
              </a:ext>
            </a:extLst>
          </p:cNvPr>
          <p:cNvSpPr txBox="1"/>
          <p:nvPr/>
        </p:nvSpPr>
        <p:spPr>
          <a:xfrm>
            <a:off x="3036301" y="3267193"/>
            <a:ext cx="1835150" cy="315009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Community readiness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Synergy with SVS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Concept note from IQVIA</a:t>
            </a:r>
            <a:endParaRPr lang="en-US" sz="1200">
              <a:solidFill>
                <a:schemeClr val="bg1"/>
              </a:solidFill>
            </a:endParaRPr>
          </a:p>
          <a:p>
            <a:endParaRPr lang="en-US" sz="1600" i="1">
              <a:solidFill>
                <a:schemeClr val="bg1"/>
              </a:solidFill>
            </a:endParaRPr>
          </a:p>
          <a:p>
            <a:r>
              <a:rPr lang="en-US" sz="1600" i="1">
                <a:solidFill>
                  <a:schemeClr val="bg1"/>
                </a:solidFill>
              </a:rPr>
              <a:t>Next: Continue &amp; develop strategy for channel partners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9F2EB3-48C9-634C-8BA5-53F697161D24}"/>
              </a:ext>
            </a:extLst>
          </p:cNvPr>
          <p:cNvSpPr txBox="1"/>
          <p:nvPr/>
        </p:nvSpPr>
        <p:spPr>
          <a:xfrm>
            <a:off x="887028" y="3267193"/>
            <a:ext cx="1835150" cy="3150093"/>
          </a:xfrm>
          <a:prstGeom prst="rect">
            <a:avLst/>
          </a:prstGeom>
          <a:solidFill>
            <a:srgbClr val="CB370D"/>
          </a:solidFill>
          <a:ln w="127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Lots of opportunity and interest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Will require investment &amp; validation</a:t>
            </a:r>
          </a:p>
          <a:p>
            <a:endParaRPr lang="en-US" sz="1600" i="1">
              <a:solidFill>
                <a:schemeClr val="bg1"/>
              </a:solidFill>
            </a:endParaRPr>
          </a:p>
          <a:p>
            <a:r>
              <a:rPr lang="en-US" sz="1600" i="1">
                <a:solidFill>
                  <a:schemeClr val="bg1"/>
                </a:solidFill>
              </a:rPr>
              <a:t>Next: Continue to test product, determine viability, &amp; entry points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7FB18F-E200-D948-B000-123D199650CC}"/>
              </a:ext>
            </a:extLst>
          </p:cNvPr>
          <p:cNvSpPr txBox="1"/>
          <p:nvPr/>
        </p:nvSpPr>
        <p:spPr>
          <a:xfrm>
            <a:off x="5146444" y="3267193"/>
            <a:ext cx="1835150" cy="3150092"/>
          </a:xfrm>
          <a:prstGeom prst="rect">
            <a:avLst/>
          </a:prstGeom>
          <a:solidFill>
            <a:srgbClr val="56868D"/>
          </a:solidFill>
          <a:ln w="12700">
            <a:solidFill>
              <a:srgbClr val="56868D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Sustainability will come from more than one revenue stream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Blended finance is a great option</a:t>
            </a:r>
          </a:p>
          <a:p>
            <a:endParaRPr lang="en-US" sz="1600" i="1">
              <a:solidFill>
                <a:schemeClr val="bg1"/>
              </a:solidFill>
            </a:endParaRPr>
          </a:p>
          <a:p>
            <a:r>
              <a:rPr lang="en-US" sz="1600" i="1">
                <a:solidFill>
                  <a:schemeClr val="bg1"/>
                </a:solidFill>
              </a:rPr>
              <a:t>Next: Validate model; shortlist funders /investors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A270C-A0F9-7840-83F9-26778BD2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022" y="6420715"/>
            <a:ext cx="2743200" cy="365125"/>
          </a:xfrm>
        </p:spPr>
        <p:txBody>
          <a:bodyPr/>
          <a:lstStyle/>
          <a:p>
            <a:fld id="{94403FEC-FFF6-7D40-9A7D-8845F2C542DC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DDDE2-8CD3-154F-BD15-17557E61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524782"/>
            <a:ext cx="10515600" cy="1256411"/>
          </a:xfrm>
        </p:spPr>
        <p:txBody>
          <a:bodyPr anchor="ctr"/>
          <a:lstStyle/>
          <a:p>
            <a:r>
              <a:rPr lang="en-US"/>
              <a:t>Workstreams – Where We Are Today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EFF72-0213-9948-8465-40473FD2E809}"/>
              </a:ext>
            </a:extLst>
          </p:cNvPr>
          <p:cNvGrpSpPr/>
          <p:nvPr/>
        </p:nvGrpSpPr>
        <p:grpSpPr>
          <a:xfrm>
            <a:off x="887028" y="1783398"/>
            <a:ext cx="1835151" cy="1324181"/>
            <a:chOff x="412597" y="4142297"/>
            <a:chExt cx="1835151" cy="13241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5939C0-87B4-4372-9DDB-787466202B12}"/>
                </a:ext>
              </a:extLst>
            </p:cNvPr>
            <p:cNvSpPr/>
            <p:nvPr/>
          </p:nvSpPr>
          <p:spPr>
            <a:xfrm>
              <a:off x="412598" y="4794179"/>
              <a:ext cx="1835150" cy="6722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2" descr="Related image">
              <a:extLst>
                <a:ext uri="{FF2B5EF4-FFF2-40B4-BE49-F238E27FC236}">
                  <a16:creationId xmlns:a16="http://schemas.microsoft.com/office/drawing/2014/main" id="{99B0816C-C1E3-40CC-A4E4-93C2EE36B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401" y="4142297"/>
              <a:ext cx="523544" cy="52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0AB2A2-2482-4D3F-9FE7-FE27428E57A2}"/>
                </a:ext>
              </a:extLst>
            </p:cNvPr>
            <p:cNvSpPr txBox="1"/>
            <p:nvPr/>
          </p:nvSpPr>
          <p:spPr>
            <a:xfrm>
              <a:off x="412597" y="4949700"/>
              <a:ext cx="1835150" cy="34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3">
                      <a:lumMod val="75000"/>
                    </a:schemeClr>
                  </a:solidFill>
                </a:rPr>
                <a:t>Private Health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C337DB-DEB0-4148-888F-F64986477836}"/>
              </a:ext>
            </a:extLst>
          </p:cNvPr>
          <p:cNvGrpSpPr/>
          <p:nvPr/>
        </p:nvGrpSpPr>
        <p:grpSpPr>
          <a:xfrm>
            <a:off x="7246435" y="1790212"/>
            <a:ext cx="1835152" cy="1317367"/>
            <a:chOff x="2894963" y="4150895"/>
            <a:chExt cx="1835152" cy="131736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21E146-D7DF-4FDC-9011-4A3B5EACE955}"/>
                </a:ext>
              </a:extLst>
            </p:cNvPr>
            <p:cNvSpPr/>
            <p:nvPr/>
          </p:nvSpPr>
          <p:spPr>
            <a:xfrm>
              <a:off x="2894965" y="4795963"/>
              <a:ext cx="1835150" cy="6722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407984-D161-4013-96A0-F2290222FC64}"/>
                </a:ext>
              </a:extLst>
            </p:cNvPr>
            <p:cNvSpPr txBox="1"/>
            <p:nvPr/>
          </p:nvSpPr>
          <p:spPr>
            <a:xfrm>
              <a:off x="2894963" y="4964584"/>
              <a:ext cx="1835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</a:rPr>
                <a:t>Agriculture</a:t>
              </a:r>
            </a:p>
          </p:txBody>
        </p:sp>
        <p:pic>
          <p:nvPicPr>
            <p:cNvPr id="1030" name="Picture 6" descr="Image result for seedling icon transparent">
              <a:extLst>
                <a:ext uri="{FF2B5EF4-FFF2-40B4-BE49-F238E27FC236}">
                  <a16:creationId xmlns:a16="http://schemas.microsoft.com/office/drawing/2014/main" id="{1807E878-F16D-479C-A898-1AFCBB2EE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055" y="4150895"/>
              <a:ext cx="528970" cy="52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9ACACA-A10C-1D44-BE0C-77DEA0818669}"/>
              </a:ext>
            </a:extLst>
          </p:cNvPr>
          <p:cNvGrpSpPr/>
          <p:nvPr/>
        </p:nvGrpSpPr>
        <p:grpSpPr>
          <a:xfrm>
            <a:off x="5146445" y="1800573"/>
            <a:ext cx="1835156" cy="1307006"/>
            <a:chOff x="5377326" y="4159472"/>
            <a:chExt cx="1835156" cy="130700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1524D6-A7CE-4549-856A-C6FE447C385A}"/>
                </a:ext>
              </a:extLst>
            </p:cNvPr>
            <p:cNvSpPr/>
            <p:nvPr/>
          </p:nvSpPr>
          <p:spPr>
            <a:xfrm>
              <a:off x="5377332" y="4794179"/>
              <a:ext cx="1835150" cy="6722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4F2CD5-7C98-4D93-989C-27EEFA86283E}"/>
                </a:ext>
              </a:extLst>
            </p:cNvPr>
            <p:cNvSpPr txBox="1"/>
            <p:nvPr/>
          </p:nvSpPr>
          <p:spPr>
            <a:xfrm>
              <a:off x="5377326" y="4947411"/>
              <a:ext cx="1835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4">
                      <a:lumMod val="50000"/>
                    </a:schemeClr>
                  </a:solidFill>
                </a:rPr>
                <a:t>Financing</a:t>
              </a:r>
            </a:p>
          </p:txBody>
        </p:sp>
        <p:pic>
          <p:nvPicPr>
            <p:cNvPr id="1040" name="Picture 16" descr="Image result for growth chart icon">
              <a:extLst>
                <a:ext uri="{FF2B5EF4-FFF2-40B4-BE49-F238E27FC236}">
                  <a16:creationId xmlns:a16="http://schemas.microsoft.com/office/drawing/2014/main" id="{D5048294-44E6-4DF5-8635-A901956F2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135" y="4159472"/>
              <a:ext cx="523544" cy="52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FE0178-7851-F94C-8F2A-AD7791FF799A}"/>
              </a:ext>
            </a:extLst>
          </p:cNvPr>
          <p:cNvGrpSpPr/>
          <p:nvPr/>
        </p:nvGrpSpPr>
        <p:grpSpPr>
          <a:xfrm>
            <a:off x="3036304" y="1853281"/>
            <a:ext cx="1835163" cy="1254298"/>
            <a:chOff x="7859686" y="4212180"/>
            <a:chExt cx="1835163" cy="125429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69BC5A-59CF-4A93-BE4A-FD427EBBA012}"/>
                </a:ext>
              </a:extLst>
            </p:cNvPr>
            <p:cNvSpPr/>
            <p:nvPr/>
          </p:nvSpPr>
          <p:spPr>
            <a:xfrm>
              <a:off x="7859699" y="4794179"/>
              <a:ext cx="1835150" cy="6722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A29FF6-45B8-4036-B8E4-184F734BB54D}"/>
                </a:ext>
              </a:extLst>
            </p:cNvPr>
            <p:cNvSpPr txBox="1"/>
            <p:nvPr/>
          </p:nvSpPr>
          <p:spPr>
            <a:xfrm>
              <a:off x="7859686" y="4840562"/>
              <a:ext cx="1835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</a:rPr>
                <a:t>Community &amp; Partnership</a:t>
              </a:r>
            </a:p>
          </p:txBody>
        </p:sp>
        <p:pic>
          <p:nvPicPr>
            <p:cNvPr id="37" name="Picture 34" descr="Related image">
              <a:extLst>
                <a:ext uri="{FF2B5EF4-FFF2-40B4-BE49-F238E27FC236}">
                  <a16:creationId xmlns:a16="http://schemas.microsoft.com/office/drawing/2014/main" id="{724E02B4-F4F9-4AC5-AE64-DF8DF4938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2789" y="4212180"/>
              <a:ext cx="528970" cy="52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143CA2-19B6-D045-B825-90457A0EBB72}"/>
              </a:ext>
            </a:extLst>
          </p:cNvPr>
          <p:cNvGrpSpPr/>
          <p:nvPr/>
        </p:nvGrpSpPr>
        <p:grpSpPr>
          <a:xfrm>
            <a:off x="9332991" y="1924375"/>
            <a:ext cx="1945646" cy="1183204"/>
            <a:chOff x="10150370" y="4283274"/>
            <a:chExt cx="1945646" cy="118320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29DE89-C297-4427-BD78-2ED3C32EAE42}"/>
                </a:ext>
              </a:extLst>
            </p:cNvPr>
            <p:cNvSpPr/>
            <p:nvPr/>
          </p:nvSpPr>
          <p:spPr>
            <a:xfrm>
              <a:off x="10150398" y="4794179"/>
              <a:ext cx="1945618" cy="6722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1E7B15-D804-43C9-9E52-EFDAFF81F77C}"/>
                </a:ext>
              </a:extLst>
            </p:cNvPr>
            <p:cNvSpPr txBox="1"/>
            <p:nvPr/>
          </p:nvSpPr>
          <p:spPr>
            <a:xfrm>
              <a:off x="10150370" y="4968790"/>
              <a:ext cx="1835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5">
                      <a:lumMod val="75000"/>
                    </a:schemeClr>
                  </a:solidFill>
                </a:rPr>
                <a:t>GTM Planning*</a:t>
              </a:r>
            </a:p>
          </p:txBody>
        </p:sp>
        <p:pic>
          <p:nvPicPr>
            <p:cNvPr id="38" name="Picture 26" descr="Related image">
              <a:extLst>
                <a:ext uri="{FF2B5EF4-FFF2-40B4-BE49-F238E27FC236}">
                  <a16:creationId xmlns:a16="http://schemas.microsoft.com/office/drawing/2014/main" id="{243E9AB8-E6C6-404C-9B22-23EA91410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9617" y="4283274"/>
              <a:ext cx="396591" cy="39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ABCF192-4F9D-4E9B-8F01-E03C7C6660F1}"/>
              </a:ext>
            </a:extLst>
          </p:cNvPr>
          <p:cNvSpPr txBox="1"/>
          <p:nvPr/>
        </p:nvSpPr>
        <p:spPr>
          <a:xfrm>
            <a:off x="9332991" y="6468393"/>
            <a:ext cx="211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*Supported by Lenati.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70980-6F02-594A-938A-BA00A2250805}"/>
              </a:ext>
            </a:extLst>
          </p:cNvPr>
          <p:cNvSpPr txBox="1"/>
          <p:nvPr/>
        </p:nvSpPr>
        <p:spPr>
          <a:xfrm>
            <a:off x="10607121" y="880062"/>
            <a:ext cx="1435302" cy="672299"/>
          </a:xfrm>
          <a:prstGeom prst="rect">
            <a:avLst/>
          </a:prstGeom>
          <a:noFill/>
          <a:ln w="12700">
            <a:solidFill>
              <a:srgbClr val="2D2166"/>
            </a:solidFill>
          </a:ln>
        </p:spPr>
        <p:txBody>
          <a:bodyPr wrap="square" rtlCol="0">
            <a:noAutofit/>
          </a:bodyPr>
          <a:lstStyle/>
          <a:p>
            <a:r>
              <a:rPr lang="en-US" sz="1200" u="sng"/>
              <a:t>Key: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/>
              <a:t>= Complete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200"/>
              <a:t>= Outcomes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D560A6-BDCC-9148-BB07-A8336DFA260A}"/>
              </a:ext>
            </a:extLst>
          </p:cNvPr>
          <p:cNvGrpSpPr/>
          <p:nvPr/>
        </p:nvGrpSpPr>
        <p:grpSpPr>
          <a:xfrm>
            <a:off x="10054336" y="0"/>
            <a:ext cx="2137664" cy="727880"/>
            <a:chOff x="10054336" y="0"/>
            <a:chExt cx="2137664" cy="72788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A799C6-3513-7D43-8FDC-BB5D4C7DAF8D}"/>
                </a:ext>
              </a:extLst>
            </p:cNvPr>
            <p:cNvSpPr/>
            <p:nvPr/>
          </p:nvSpPr>
          <p:spPr>
            <a:xfrm>
              <a:off x="10054336" y="0"/>
              <a:ext cx="2137664" cy="7278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4D56B9-6985-A34C-994F-209CDC17B25C}"/>
                </a:ext>
              </a:extLst>
            </p:cNvPr>
            <p:cNvSpPr txBox="1"/>
            <p:nvPr/>
          </p:nvSpPr>
          <p:spPr>
            <a:xfrm>
              <a:off x="10842461" y="210051"/>
              <a:ext cx="1216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2">
                      <a:lumMod val="75000"/>
                    </a:schemeClr>
                  </a:solidFill>
                </a:rPr>
                <a:t>Overview</a:t>
              </a:r>
            </a:p>
          </p:txBody>
        </p:sp>
        <p:pic>
          <p:nvPicPr>
            <p:cNvPr id="51" name="Picture 30" descr="Image result for circular arrow counterclockwise icon transparent background">
              <a:extLst>
                <a:ext uri="{FF2B5EF4-FFF2-40B4-BE49-F238E27FC236}">
                  <a16:creationId xmlns:a16="http://schemas.microsoft.com/office/drawing/2014/main" id="{CB058B34-736E-C740-9B07-2FA5036BF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168" y="126175"/>
              <a:ext cx="469829" cy="46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1CB12E7A-00E7-46FC-B77A-2732B71653BD}"/>
              </a:ext>
            </a:extLst>
          </p:cNvPr>
          <p:cNvSpPr/>
          <p:nvPr/>
        </p:nvSpPr>
        <p:spPr>
          <a:xfrm>
            <a:off x="677333" y="1591732"/>
            <a:ext cx="2230622" cy="5175956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6" grpId="0" animBg="1"/>
      <p:bldP spid="43" grpId="0" animBg="1"/>
      <p:bldP spid="44" grpId="0" animBg="1"/>
      <p:bldP spid="4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E302-1A23-CC4C-BF65-9C26FB3D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Directional Drivers (to Date)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8B08E10-29CF-1B4A-9EBB-53399D58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624CE-0600-DA4A-B70A-8167EC9685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5803" y="1965432"/>
            <a:ext cx="5229225" cy="41719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>
                <a:ea typeface="+mn-lt"/>
                <a:cs typeface="+mn-lt"/>
              </a:rPr>
              <a:t>Future sustainability will need to support current public health implementations. New revenue streams include:</a:t>
            </a:r>
          </a:p>
          <a:p>
            <a:pPr marL="0" indent="0">
              <a:spcBef>
                <a:spcPts val="0"/>
              </a:spcBef>
              <a:buNone/>
            </a:pPr>
            <a:endParaRPr lang="en-US" b="1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Pursuing private health customers </a:t>
            </a:r>
          </a:p>
          <a:p>
            <a:pPr marL="285750" indent="-285750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Partnerships (e.g. white label)</a:t>
            </a:r>
          </a:p>
          <a:p>
            <a:pPr marL="285750" indent="-285750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Expanding into other, adjacent markets </a:t>
            </a:r>
          </a:p>
          <a:p>
            <a:pPr marL="285750" indent="-285750">
              <a:spcBef>
                <a:spcPts val="0"/>
              </a:spcBef>
            </a:pPr>
            <a:r>
              <a:rPr lang="en-US">
                <a:ea typeface="+mn-lt"/>
                <a:cs typeface="+mn-lt"/>
              </a:rPr>
              <a:t>Current and future public sector implementations</a:t>
            </a:r>
          </a:p>
          <a:p>
            <a:pPr marL="0" indent="0">
              <a:spcBef>
                <a:spcPts val="0"/>
              </a:spcBef>
              <a:buNone/>
            </a:pPr>
            <a:endParaRPr lang="en-US" b="1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>
                <a:ea typeface="+mn-lt"/>
                <a:cs typeface="Arial"/>
              </a:rPr>
              <a:t>There are important pieces to consider prior to expanding and pursuing new entity formation. </a:t>
            </a:r>
            <a:endParaRPr lang="en-US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>
              <a:cs typeface="Arial"/>
            </a:endParaRPr>
          </a:p>
          <a:p>
            <a:pPr>
              <a:spcBef>
                <a:spcPts val="0"/>
              </a:spcBef>
              <a:buFont typeface="Arial,Sans-Serif"/>
            </a:pPr>
            <a:r>
              <a:rPr lang="en-US">
                <a:cs typeface="Arial"/>
              </a:rPr>
              <a:t>Validate market feasibility for new customers</a:t>
            </a:r>
          </a:p>
          <a:p>
            <a:pPr>
              <a:spcBef>
                <a:spcPts val="0"/>
              </a:spcBef>
              <a:buFont typeface="Arial,Sans-Serif"/>
            </a:pPr>
            <a:r>
              <a:rPr lang="en-US">
                <a:cs typeface="Arial"/>
              </a:rPr>
              <a:t>Determine the product</a:t>
            </a:r>
          </a:p>
          <a:p>
            <a:pPr>
              <a:spcBef>
                <a:spcPts val="0"/>
              </a:spcBef>
              <a:buFont typeface="Arial,Sans-Serif"/>
            </a:pPr>
            <a:r>
              <a:rPr lang="en-US">
                <a:cs typeface="Arial"/>
              </a:rPr>
              <a:t>Establish a framework for partnerships </a:t>
            </a:r>
          </a:p>
          <a:p>
            <a:pPr>
              <a:spcBef>
                <a:spcPts val="0"/>
              </a:spcBef>
              <a:buFont typeface="Arial,Sans-Serif"/>
            </a:pPr>
            <a:r>
              <a:rPr lang="en-US">
                <a:cs typeface="Arial"/>
              </a:rPr>
              <a:t>Understand investment cost, growth strategy, financial model, and return</a:t>
            </a:r>
          </a:p>
          <a:p>
            <a:pPr marL="0" indent="0">
              <a:spcBef>
                <a:spcPts val="0"/>
              </a:spcBef>
              <a:buNone/>
            </a:pPr>
            <a:endParaRPr lang="en-US" b="1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08CAE-DDE2-4182-918E-01B6CAF34FE8}"/>
              </a:ext>
            </a:extLst>
          </p:cNvPr>
          <p:cNvSpPr/>
          <p:nvPr/>
        </p:nvSpPr>
        <p:spPr>
          <a:xfrm>
            <a:off x="10054336" y="0"/>
            <a:ext cx="2137664" cy="727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813CB-CFFA-4CAC-8A4C-3C2876FDF9F9}"/>
              </a:ext>
            </a:extLst>
          </p:cNvPr>
          <p:cNvSpPr txBox="1"/>
          <p:nvPr/>
        </p:nvSpPr>
        <p:spPr>
          <a:xfrm>
            <a:off x="10842461" y="210051"/>
            <a:ext cx="121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EC8B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Overview</a:t>
            </a:r>
          </a:p>
        </p:txBody>
      </p:sp>
      <p:pic>
        <p:nvPicPr>
          <p:cNvPr id="10" name="Picture 30" descr="Image result for circular arrow counterclockwise icon transparent background">
            <a:extLst>
              <a:ext uri="{FF2B5EF4-FFF2-40B4-BE49-F238E27FC236}">
                <a16:creationId xmlns:a16="http://schemas.microsoft.com/office/drawing/2014/main" id="{0B0CBA0F-B6CB-422E-BCAD-B3410B53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168" y="126175"/>
            <a:ext cx="469829" cy="4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8" descr="A truck is parked on the side of a building&#10;&#10;Description automatically generated">
            <a:extLst>
              <a:ext uri="{FF2B5EF4-FFF2-40B4-BE49-F238E27FC236}">
                <a16:creationId xmlns:a16="http://schemas.microsoft.com/office/drawing/2014/main" id="{143FBF84-5E69-DA45-86B3-B76B23225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938">
            <a:off x="6183026" y="1625980"/>
            <a:ext cx="5318494" cy="449321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B75CA-4D36-A340-B2F9-91C471301763}"/>
              </a:ext>
            </a:extLst>
          </p:cNvPr>
          <p:cNvCxnSpPr/>
          <p:nvPr/>
        </p:nvCxnSpPr>
        <p:spPr>
          <a:xfrm>
            <a:off x="6183085" y="1932730"/>
            <a:ext cx="0" cy="3934671"/>
          </a:xfrm>
          <a:prstGeom prst="line">
            <a:avLst/>
          </a:prstGeom>
          <a:ln w="12700">
            <a:solidFill>
              <a:srgbClr val="2E2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B60F-F428-4397-9F72-35C810F8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033184" cy="1325563"/>
          </a:xfrm>
        </p:spPr>
        <p:txBody>
          <a:bodyPr>
            <a:normAutofit/>
          </a:bodyPr>
          <a:lstStyle/>
          <a:p>
            <a:r>
              <a:rPr lang="en-US">
                <a:ea typeface="Cambria"/>
              </a:rPr>
              <a:t>Private Health Exploration: Interview Approach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BDCF4-A377-1E4E-A45D-7B5948A0A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532" y="1777034"/>
            <a:ext cx="5157787" cy="823912"/>
          </a:xfrm>
        </p:spPr>
        <p:txBody>
          <a:bodyPr anchor="t">
            <a:normAutofit/>
          </a:bodyPr>
          <a:lstStyle/>
          <a:p>
            <a:r>
              <a:rPr lang="en-US" sz="2000" u="sng">
                <a:solidFill>
                  <a:schemeClr val="accent4">
                    <a:lumMod val="75000"/>
                  </a:schemeClr>
                </a:solidFill>
              </a:rPr>
              <a:t>Subject Matter Experts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980EB00-0FCF-48DF-805D-C021032D21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2C25C-38E2-6B48-9F49-7681E3923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8790" y="1777034"/>
            <a:ext cx="5183188" cy="823912"/>
          </a:xfrm>
        </p:spPr>
        <p:txBody>
          <a:bodyPr anchor="t">
            <a:normAutofit/>
          </a:bodyPr>
          <a:lstStyle/>
          <a:p>
            <a:r>
              <a:rPr lang="en-US" sz="2000" u="sng">
                <a:solidFill>
                  <a:schemeClr val="accent3">
                    <a:lumMod val="75000"/>
                  </a:schemeClr>
                </a:solidFill>
              </a:rPr>
              <a:t>Potential Customers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5743B49-9CB7-9E41-9053-CBA1ADA4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ECF638-E3D7-4C20-8A34-C9C888A32C07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id="{E772EA82-1684-4F91-BD3E-D7AF43FF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0F8B548-0C36-4DBF-AB5C-1BD0569C8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34868"/>
              </p:ext>
            </p:extLst>
          </p:nvPr>
        </p:nvGraphicFramePr>
        <p:xfrm>
          <a:off x="956532" y="3847745"/>
          <a:ext cx="4334995" cy="268761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0280">
                  <a:extLst>
                    <a:ext uri="{9D8B030D-6E8A-4147-A177-3AD203B41FA5}">
                      <a16:colId xmlns:a16="http://schemas.microsoft.com/office/drawing/2014/main" val="3466440307"/>
                    </a:ext>
                  </a:extLst>
                </a:gridCol>
                <a:gridCol w="434715">
                  <a:extLst>
                    <a:ext uri="{9D8B030D-6E8A-4147-A177-3AD203B41FA5}">
                      <a16:colId xmlns:a16="http://schemas.microsoft.com/office/drawing/2014/main" val="556767652"/>
                    </a:ext>
                  </a:extLst>
                </a:gridCol>
              </a:tblGrid>
              <a:tr h="340658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>
                          <a:effectLst/>
                        </a:rPr>
                        <a:t>Interviewed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903484"/>
                  </a:ext>
                </a:extLst>
              </a:tr>
              <a:tr h="2944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Health tech developers/implementers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58418"/>
                  </a:ext>
                </a:extLst>
              </a:tr>
              <a:tr h="2944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Logistics specialists/distributors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769887"/>
                  </a:ext>
                </a:extLst>
              </a:tr>
              <a:tr h="2944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OpenLMIS stakeholders/partners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49718"/>
                  </a:ext>
                </a:extLst>
              </a:tr>
              <a:tr h="2944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Impact investors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46141"/>
                  </a:ext>
                </a:extLst>
              </a:tr>
              <a:tr h="2944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Management consultants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22768"/>
                  </a:ext>
                </a:extLst>
              </a:tr>
              <a:tr h="2944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Private health sector 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120635"/>
                  </a:ext>
                </a:extLst>
              </a:tr>
              <a:tr h="2944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effectLst/>
                        </a:rPr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751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BA8E66-379F-4888-B3D5-4927DAF60388}"/>
              </a:ext>
            </a:extLst>
          </p:cNvPr>
          <p:cNvSpPr txBox="1"/>
          <p:nvPr/>
        </p:nvSpPr>
        <p:spPr>
          <a:xfrm>
            <a:off x="956532" y="2207704"/>
            <a:ext cx="493060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Individuals specialized in low- and middle-income countries, whose focus areas include:</a:t>
            </a:r>
          </a:p>
          <a:p>
            <a:pPr marL="285750" indent="-285750">
              <a:buFont typeface="Arial"/>
              <a:buChar char="•"/>
            </a:pPr>
            <a:r>
              <a:rPr lang="en-US" sz="1600"/>
              <a:t>Private health markets</a:t>
            </a:r>
            <a:endParaRPr lang="en-US" sz="16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Health supply chains and/or</a:t>
            </a:r>
            <a:endParaRPr lang="en-US" sz="16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Health technology/ </a:t>
            </a:r>
            <a:r>
              <a:rPr lang="en-US" sz="1600">
                <a:cs typeface="Arial"/>
              </a:rPr>
              <a:t>global goods</a:t>
            </a:r>
          </a:p>
        </p:txBody>
      </p:sp>
      <p:graphicFrame>
        <p:nvGraphicFramePr>
          <p:cNvPr id="19" name="Table 11">
            <a:extLst>
              <a:ext uri="{FF2B5EF4-FFF2-40B4-BE49-F238E27FC236}">
                <a16:creationId xmlns:a16="http://schemas.microsoft.com/office/drawing/2014/main" id="{50F3549C-1C1C-2949-9B02-BAEC386636D6}"/>
              </a:ext>
            </a:extLst>
          </p:cNvPr>
          <p:cNvGraphicFramePr>
            <a:graphicFrameLocks noGrp="1"/>
          </p:cNvGraphicFramePr>
          <p:nvPr/>
        </p:nvGraphicFramePr>
        <p:xfrm>
          <a:off x="6518790" y="3847745"/>
          <a:ext cx="4628577" cy="19915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21088">
                  <a:extLst>
                    <a:ext uri="{9D8B030D-6E8A-4147-A177-3AD203B41FA5}">
                      <a16:colId xmlns:a16="http://schemas.microsoft.com/office/drawing/2014/main" val="407596011"/>
                    </a:ext>
                  </a:extLst>
                </a:gridCol>
                <a:gridCol w="1862042">
                  <a:extLst>
                    <a:ext uri="{9D8B030D-6E8A-4147-A177-3AD203B41FA5}">
                      <a16:colId xmlns:a16="http://schemas.microsoft.com/office/drawing/2014/main" val="3699439142"/>
                    </a:ext>
                  </a:extLst>
                </a:gridCol>
                <a:gridCol w="345447">
                  <a:extLst>
                    <a:ext uri="{9D8B030D-6E8A-4147-A177-3AD203B41FA5}">
                      <a16:colId xmlns:a16="http://schemas.microsoft.com/office/drawing/2014/main" val="639205345"/>
                    </a:ext>
                  </a:extLst>
                </a:gridCol>
              </a:tblGrid>
              <a:tr h="345649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Interviewed to Date 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41345"/>
                  </a:ext>
                </a:extLst>
              </a:tr>
              <a:tr h="6284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Clinic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Zimbabwe</a:t>
                      </a:r>
                    </a:p>
                    <a:p>
                      <a:pPr lvl="0">
                        <a:buNone/>
                      </a:pPr>
                      <a:r>
                        <a:rPr lang="en-US" sz="1600"/>
                        <a:t>Kenya</a:t>
                      </a:r>
                    </a:p>
                    <a:p>
                      <a:pPr lvl="0">
                        <a:buNone/>
                      </a:pPr>
                      <a:r>
                        <a:rPr lang="en-US" sz="1600"/>
                        <a:t>Ghana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086282"/>
                  </a:ext>
                </a:extLst>
              </a:tr>
              <a:tr h="6284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Hospital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Guatemala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Nepal</a:t>
                      </a:r>
                    </a:p>
                    <a:p>
                      <a:pPr lvl="0">
                        <a:buNone/>
                      </a:pPr>
                      <a:r>
                        <a:rPr lang="en-US" sz="1600"/>
                        <a:t>Ghana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8153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D03BD67-8895-CA4A-A953-887C3FD9EBD0}"/>
              </a:ext>
            </a:extLst>
          </p:cNvPr>
          <p:cNvSpPr/>
          <p:nvPr/>
        </p:nvSpPr>
        <p:spPr>
          <a:xfrm>
            <a:off x="6518790" y="2207704"/>
            <a:ext cx="4701707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/>
              <a:t>Individuals who manage clinic/ hospital/ pharma retail networks in low- and middle-income countries, whose roles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Executives (decision makers)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Operations or supply chain leads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CA926F-FF0C-0E4B-BCFE-6A75919E1CF4}"/>
              </a:ext>
            </a:extLst>
          </p:cNvPr>
          <p:cNvCxnSpPr>
            <a:cxnSpLocks/>
          </p:cNvCxnSpPr>
          <p:nvPr/>
        </p:nvCxnSpPr>
        <p:spPr>
          <a:xfrm flipH="1">
            <a:off x="6020087" y="1887329"/>
            <a:ext cx="17576" cy="4648034"/>
          </a:xfrm>
          <a:prstGeom prst="line">
            <a:avLst/>
          </a:prstGeom>
          <a:ln w="12700">
            <a:solidFill>
              <a:srgbClr val="2D2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DD60-FF49-2F4E-929B-053018F8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Private Health Exploration: Definitions</a:t>
            </a:r>
          </a:p>
        </p:txBody>
      </p:sp>
      <p:pic>
        <p:nvPicPr>
          <p:cNvPr id="3" name="Graphic 5" descr="Schoolhouse">
            <a:extLst>
              <a:ext uri="{FF2B5EF4-FFF2-40B4-BE49-F238E27FC236}">
                <a16:creationId xmlns:a16="http://schemas.microsoft.com/office/drawing/2014/main" id="{5671F0E5-3981-0445-8A5D-69A9DA68F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8611" y="1729368"/>
            <a:ext cx="1697158" cy="1697158"/>
          </a:xfrm>
          <a:prstGeom prst="rect">
            <a:avLst/>
          </a:prstGeom>
        </p:spPr>
      </p:pic>
      <p:pic>
        <p:nvPicPr>
          <p:cNvPr id="4" name="Graphic 7" descr="Medicine">
            <a:extLst>
              <a:ext uri="{FF2B5EF4-FFF2-40B4-BE49-F238E27FC236}">
                <a16:creationId xmlns:a16="http://schemas.microsoft.com/office/drawing/2014/main" id="{D1E2223E-2A08-EF42-8CF6-772220C54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6674" y="2010055"/>
            <a:ext cx="1157514" cy="1221627"/>
          </a:xfrm>
          <a:prstGeom prst="rect">
            <a:avLst/>
          </a:prstGeom>
        </p:spPr>
      </p:pic>
      <p:pic>
        <p:nvPicPr>
          <p:cNvPr id="5" name="Graphic 14" descr="House">
            <a:extLst>
              <a:ext uri="{FF2B5EF4-FFF2-40B4-BE49-F238E27FC236}">
                <a16:creationId xmlns:a16="http://schemas.microsoft.com/office/drawing/2014/main" id="{22479574-FE9F-374A-A929-2702F7A47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5233" y="1926366"/>
            <a:ext cx="1378158" cy="1348729"/>
          </a:xfrm>
          <a:prstGeom prst="rect">
            <a:avLst/>
          </a:prstGeom>
        </p:spPr>
      </p:pic>
      <p:graphicFrame>
        <p:nvGraphicFramePr>
          <p:cNvPr id="6" name="Table 17">
            <a:extLst>
              <a:ext uri="{FF2B5EF4-FFF2-40B4-BE49-F238E27FC236}">
                <a16:creationId xmlns:a16="http://schemas.microsoft.com/office/drawing/2014/main" id="{5DF58367-2B1A-9740-B0B9-39B46B1A82B7}"/>
              </a:ext>
            </a:extLst>
          </p:cNvPr>
          <p:cNvGraphicFramePr>
            <a:graphicFrameLocks noGrp="1"/>
          </p:cNvGraphicFramePr>
          <p:nvPr/>
        </p:nvGraphicFramePr>
        <p:xfrm>
          <a:off x="1830423" y="3240436"/>
          <a:ext cx="8531154" cy="25313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78088">
                  <a:extLst>
                    <a:ext uri="{9D8B030D-6E8A-4147-A177-3AD203B41FA5}">
                      <a16:colId xmlns:a16="http://schemas.microsoft.com/office/drawing/2014/main" val="2965969905"/>
                    </a:ext>
                  </a:extLst>
                </a:gridCol>
                <a:gridCol w="2257776">
                  <a:extLst>
                    <a:ext uri="{9D8B030D-6E8A-4147-A177-3AD203B41FA5}">
                      <a16:colId xmlns:a16="http://schemas.microsoft.com/office/drawing/2014/main" val="2271627856"/>
                    </a:ext>
                  </a:extLst>
                </a:gridCol>
                <a:gridCol w="1974120">
                  <a:extLst>
                    <a:ext uri="{9D8B030D-6E8A-4147-A177-3AD203B41FA5}">
                      <a16:colId xmlns:a16="http://schemas.microsoft.com/office/drawing/2014/main" val="2084541493"/>
                    </a:ext>
                  </a:extLst>
                </a:gridCol>
                <a:gridCol w="2121170">
                  <a:extLst>
                    <a:ext uri="{9D8B030D-6E8A-4147-A177-3AD203B41FA5}">
                      <a16:colId xmlns:a16="http://schemas.microsoft.com/office/drawing/2014/main" val="2173271485"/>
                    </a:ext>
                  </a:extLst>
                </a:gridCol>
              </a:tblGrid>
              <a:tr h="373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/>
                    </a:p>
                  </a:txBody>
                  <a:tcPr>
                    <a:solidFill>
                      <a:srgbClr val="5686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Clinic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/>
                        <a:t>Network</a:t>
                      </a:r>
                    </a:p>
                  </a:txBody>
                  <a:tcPr>
                    <a:solidFill>
                      <a:srgbClr val="5686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noProof="0"/>
                        <a:t>Hospital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u="none" strike="noStrike" noProof="0"/>
                        <a:t>Network</a:t>
                      </a:r>
                      <a:endParaRPr lang="en-US" sz="2000"/>
                    </a:p>
                  </a:txBody>
                  <a:tcPr>
                    <a:solidFill>
                      <a:srgbClr val="56868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/>
                        <a:t>Pharmacy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/>
                        <a:t>Retail Network</a:t>
                      </a:r>
                    </a:p>
                  </a:txBody>
                  <a:tcPr>
                    <a:solidFill>
                      <a:srgbClr val="5686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36445"/>
                  </a:ext>
                </a:extLst>
              </a:tr>
              <a:tr h="9151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u="none" strike="noStrike" noProof="0"/>
                        <a:t>Defining 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noProof="0"/>
                        <a:t>Out-patient facilities 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In-patient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noProof="0"/>
                        <a:t>Standalone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u="none" strike="noStrike" noProof="0"/>
                        <a:t>dispensaries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535269"/>
                  </a:ext>
                </a:extLst>
              </a:tr>
              <a:tr h="9151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u="none" strike="noStrike" noProof="0"/>
                        <a:t>May include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noProof="0"/>
                        <a:t>Pharmacies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Clinics and/or pharmacies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82225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9158C5D-6680-474F-8452-E1CA84C908C1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97E20523-5646-6848-AD6A-5F371989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DD20A8A-A331-BC4B-9817-20571828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0837D3-79C1-B348-ACDD-C92F9BDB8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5749" r="8754" b="10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E9A96-EC96-8848-B1F7-3441EB45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Global Perspective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946329D-31C4-9F45-B81A-380F2CC2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E82A08-33F4-4200-BC69-26AA7511D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87" y="5769436"/>
            <a:ext cx="128016" cy="12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873229-86B0-47CA-B2E7-A28F89A8C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87" y="5009593"/>
            <a:ext cx="128016" cy="128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7ABA88-3CA9-4A39-A597-887985803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87" y="5264283"/>
            <a:ext cx="128016" cy="128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41845C-E0BF-9444-92E8-6E4C1C755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87" y="5503983"/>
            <a:ext cx="128016" cy="128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77526-4E85-4C98-98EC-1BC008F4621D}"/>
              </a:ext>
            </a:extLst>
          </p:cNvPr>
          <p:cNvSpPr txBox="1"/>
          <p:nvPr/>
        </p:nvSpPr>
        <p:spPr>
          <a:xfrm>
            <a:off x="129310" y="4618642"/>
            <a:ext cx="16033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  <a:cs typeface="Gill Sans Light" panose="020B0302020104020203" pitchFamily="34" charset="-79"/>
              </a:rPr>
              <a:t>Key: </a:t>
            </a: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cs typeface="Gill Sans Light" panose="020B0302020104020203" pitchFamily="34" charset="-79"/>
              </a:rPr>
              <a:t>Interviewee Type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CA8128-820D-457A-86A7-C6CD61E58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187" y="3008918"/>
            <a:ext cx="54864" cy="548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D86BAB-2493-4640-94B3-DB96606FF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658" y="4157472"/>
            <a:ext cx="54864" cy="548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F0B2CD-6131-42A0-819D-C80083E66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145" y="2271583"/>
            <a:ext cx="54864" cy="54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96CC67-764C-457D-AB14-01FD66BE9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793" y="2553101"/>
            <a:ext cx="54864" cy="548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1B69FC-E9DB-4C94-A5A8-672CB9B32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574" y="3594394"/>
            <a:ext cx="54864" cy="548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168DE1-F76F-4CC1-974F-39299F6F6F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226" y="2293381"/>
            <a:ext cx="54864" cy="548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52B4905-6E82-424E-A7A9-E197887F1B6E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6" name="Picture 2" descr="Related image">
            <a:extLst>
              <a:ext uri="{FF2B5EF4-FFF2-40B4-BE49-F238E27FC236}">
                <a16:creationId xmlns:a16="http://schemas.microsoft.com/office/drawing/2014/main" id="{F9E8D338-3463-4B49-85CA-31D6805F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4">
            <a:extLst>
              <a:ext uri="{FF2B5EF4-FFF2-40B4-BE49-F238E27FC236}">
                <a16:creationId xmlns:a16="http://schemas.microsoft.com/office/drawing/2014/main" id="{1EEB06EB-3000-8E43-91C1-97BC9FED59F2}"/>
              </a:ext>
            </a:extLst>
          </p:cNvPr>
          <p:cNvSpPr txBox="1"/>
          <p:nvPr/>
        </p:nvSpPr>
        <p:spPr>
          <a:xfrm>
            <a:off x="439575" y="4968111"/>
            <a:ext cx="2021988" cy="10002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Subject Matter Expert</a:t>
            </a: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 panose="020B0302020104020203" pitchFamily="34" charset="-79"/>
              </a:rPr>
              <a:t> (13)</a:t>
            </a: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 panose="020B0302020104020203" pitchFamily="34" charset="-79"/>
              </a:rPr>
              <a:t>Clinic Network (4)</a:t>
            </a: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 panose="020B0302020104020203" pitchFamily="34" charset="-79"/>
              </a:rPr>
              <a:t>Hospital Network (3)</a:t>
            </a:r>
          </a:p>
          <a:p>
            <a:pPr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 panose="020B0302020104020203" pitchFamily="34" charset="-79"/>
              </a:rPr>
              <a:t>Investor (2)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7262D-4F73-E64B-B526-E488D0746A21}"/>
              </a:ext>
            </a:extLst>
          </p:cNvPr>
          <p:cNvSpPr/>
          <p:nvPr/>
        </p:nvSpPr>
        <p:spPr>
          <a:xfrm>
            <a:off x="3398338" y="5137609"/>
            <a:ext cx="6419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2D2166"/>
                </a:solidFill>
                <a:ea typeface="+mn-lt"/>
                <a:cs typeface="Arial"/>
              </a:rPr>
              <a:t>Less promising markets </a:t>
            </a:r>
            <a:r>
              <a:rPr lang="en-US" sz="1600">
                <a:solidFill>
                  <a:srgbClr val="2D2166"/>
                </a:solidFill>
                <a:ea typeface="+mn-lt"/>
                <a:cs typeface="Arial"/>
              </a:rPr>
              <a:t>are Latin America and the Caribbean with few potential customers, and/or national restrictions; and more mature/saturated markets (e.g. South Africa, Thailand).</a:t>
            </a:r>
            <a:endParaRPr lang="en-US" sz="1600">
              <a:solidFill>
                <a:srgbClr val="2D2166"/>
              </a:solidFill>
              <a:ea typeface="+mn-lt"/>
              <a:cs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3805F-6A9F-A543-B52A-E74280F74C5F}"/>
              </a:ext>
            </a:extLst>
          </p:cNvPr>
          <p:cNvGrpSpPr/>
          <p:nvPr/>
        </p:nvGrpSpPr>
        <p:grpSpPr>
          <a:xfrm>
            <a:off x="214892" y="1927327"/>
            <a:ext cx="7760812" cy="2285009"/>
            <a:chOff x="214892" y="1927327"/>
            <a:chExt cx="7760812" cy="228500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C990BF-A1E2-3747-8637-6982E31E9118}"/>
                </a:ext>
              </a:extLst>
            </p:cNvPr>
            <p:cNvSpPr/>
            <p:nvPr/>
          </p:nvSpPr>
          <p:spPr>
            <a:xfrm>
              <a:off x="5653748" y="1927327"/>
              <a:ext cx="2321956" cy="2285009"/>
            </a:xfrm>
            <a:prstGeom prst="ellipse">
              <a:avLst/>
            </a:prstGeom>
            <a:noFill/>
            <a:ln>
              <a:solidFill>
                <a:srgbClr val="2D2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5EF161-BEB8-1349-AB64-8FC9460CA831}"/>
                </a:ext>
              </a:extLst>
            </p:cNvPr>
            <p:cNvSpPr/>
            <p:nvPr/>
          </p:nvSpPr>
          <p:spPr>
            <a:xfrm>
              <a:off x="214892" y="2334875"/>
              <a:ext cx="551475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rgbClr val="2D2166"/>
                  </a:solidFill>
                  <a:cs typeface="Arial"/>
                </a:rPr>
                <a:t>Most promising markets are </a:t>
              </a:r>
              <a:r>
                <a:rPr lang="en-US" sz="2000" b="1">
                  <a:solidFill>
                    <a:srgbClr val="2D2166"/>
                  </a:solidFill>
                  <a:cs typeface="Arial"/>
                </a:rPr>
                <a:t>large economies in sub-Saharan Africa </a:t>
              </a:r>
              <a:r>
                <a:rPr lang="en-US" sz="2000">
                  <a:solidFill>
                    <a:srgbClr val="2D2166"/>
                  </a:solidFill>
                  <a:cs typeface="Arial"/>
                </a:rPr>
                <a:t>(e.g. Ghana, Nigeria, Kenya) with </a:t>
              </a:r>
              <a:r>
                <a:rPr lang="en-US" sz="2000">
                  <a:solidFill>
                    <a:srgbClr val="2D2166"/>
                  </a:solidFill>
                  <a:ea typeface="+mn-lt"/>
                  <a:cs typeface="Arial"/>
                </a:rPr>
                <a:t>dynamic private health sectors, with 10+ customers per country.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D9E0F7-6378-3348-92B5-ABA55ED95AE9}"/>
              </a:ext>
            </a:extLst>
          </p:cNvPr>
          <p:cNvGrpSpPr/>
          <p:nvPr/>
        </p:nvGrpSpPr>
        <p:grpSpPr>
          <a:xfrm>
            <a:off x="5133853" y="1473527"/>
            <a:ext cx="6873142" cy="2879165"/>
            <a:chOff x="5133853" y="1473527"/>
            <a:chExt cx="6873142" cy="287916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E3BDA46-8219-D842-9852-7C183B69EA70}"/>
                </a:ext>
              </a:extLst>
            </p:cNvPr>
            <p:cNvSpPr/>
            <p:nvPr/>
          </p:nvSpPr>
          <p:spPr>
            <a:xfrm>
              <a:off x="9155565" y="1473527"/>
              <a:ext cx="1487933" cy="1450138"/>
            </a:xfrm>
            <a:prstGeom prst="ellipse">
              <a:avLst/>
            </a:prstGeom>
            <a:noFill/>
            <a:ln>
              <a:solidFill>
                <a:srgbClr val="2D216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814068"/>
                        <a:gd name="connsiteY0" fmla="*/ 849216 h 1698431"/>
                        <a:gd name="connsiteX1" fmla="*/ 907034 w 1814068"/>
                        <a:gd name="connsiteY1" fmla="*/ 0 h 1698431"/>
                        <a:gd name="connsiteX2" fmla="*/ 1814068 w 1814068"/>
                        <a:gd name="connsiteY2" fmla="*/ 849216 h 1698431"/>
                        <a:gd name="connsiteX3" fmla="*/ 907034 w 1814068"/>
                        <a:gd name="connsiteY3" fmla="*/ 1698432 h 1698431"/>
                        <a:gd name="connsiteX4" fmla="*/ 0 w 1814068"/>
                        <a:gd name="connsiteY4" fmla="*/ 849216 h 1698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068" h="1698431" extrusionOk="0">
                          <a:moveTo>
                            <a:pt x="0" y="849216"/>
                          </a:moveTo>
                          <a:cubicBezTo>
                            <a:pt x="-58875" y="343891"/>
                            <a:pt x="366358" y="14913"/>
                            <a:pt x="907034" y="0"/>
                          </a:cubicBezTo>
                          <a:cubicBezTo>
                            <a:pt x="1476325" y="14389"/>
                            <a:pt x="1771179" y="381571"/>
                            <a:pt x="1814068" y="849216"/>
                          </a:cubicBezTo>
                          <a:cubicBezTo>
                            <a:pt x="1767354" y="1363844"/>
                            <a:pt x="1387274" y="1812853"/>
                            <a:pt x="907034" y="1698432"/>
                          </a:cubicBezTo>
                          <a:cubicBezTo>
                            <a:pt x="328210" y="1655820"/>
                            <a:pt x="101609" y="1366774"/>
                            <a:pt x="0" y="8492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43FC13-CD21-D84B-AA0B-AFF45D835589}"/>
                </a:ext>
              </a:extLst>
            </p:cNvPr>
            <p:cNvSpPr/>
            <p:nvPr/>
          </p:nvSpPr>
          <p:spPr>
            <a:xfrm>
              <a:off x="8160709" y="3269132"/>
              <a:ext cx="384628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2D2166"/>
                  </a:solidFill>
                  <a:ea typeface="+mn-lt"/>
                  <a:cs typeface="Arial"/>
                </a:rPr>
                <a:t>Opportunities also exist </a:t>
              </a:r>
              <a:r>
                <a:rPr lang="en-US" sz="1600">
                  <a:solidFill>
                    <a:srgbClr val="2D2166"/>
                  </a:solidFill>
                  <a:ea typeface="+mn-lt"/>
                  <a:cs typeface="Arial"/>
                </a:rPr>
                <a:t>in smaller, somewhat limited private health economies (e.g. Zimbabwe, Senegal), east/south Asia.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5BC4E6-9E22-F747-A637-E6080F47BAA8}"/>
                </a:ext>
              </a:extLst>
            </p:cNvPr>
            <p:cNvSpPr/>
            <p:nvPr/>
          </p:nvSpPr>
          <p:spPr>
            <a:xfrm>
              <a:off x="6863077" y="3432787"/>
              <a:ext cx="984927" cy="919905"/>
            </a:xfrm>
            <a:prstGeom prst="ellipse">
              <a:avLst/>
            </a:prstGeom>
            <a:noFill/>
            <a:ln>
              <a:solidFill>
                <a:srgbClr val="2D216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814068"/>
                        <a:gd name="connsiteY0" fmla="*/ 849216 h 1698431"/>
                        <a:gd name="connsiteX1" fmla="*/ 907034 w 1814068"/>
                        <a:gd name="connsiteY1" fmla="*/ 0 h 1698431"/>
                        <a:gd name="connsiteX2" fmla="*/ 1814068 w 1814068"/>
                        <a:gd name="connsiteY2" fmla="*/ 849216 h 1698431"/>
                        <a:gd name="connsiteX3" fmla="*/ 907034 w 1814068"/>
                        <a:gd name="connsiteY3" fmla="*/ 1698432 h 1698431"/>
                        <a:gd name="connsiteX4" fmla="*/ 0 w 1814068"/>
                        <a:gd name="connsiteY4" fmla="*/ 849216 h 1698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068" h="1698431" extrusionOk="0">
                          <a:moveTo>
                            <a:pt x="0" y="849216"/>
                          </a:moveTo>
                          <a:cubicBezTo>
                            <a:pt x="-58875" y="343891"/>
                            <a:pt x="366358" y="14913"/>
                            <a:pt x="907034" y="0"/>
                          </a:cubicBezTo>
                          <a:cubicBezTo>
                            <a:pt x="1476325" y="14389"/>
                            <a:pt x="1771179" y="381571"/>
                            <a:pt x="1814068" y="849216"/>
                          </a:cubicBezTo>
                          <a:cubicBezTo>
                            <a:pt x="1767354" y="1363844"/>
                            <a:pt x="1387274" y="1812853"/>
                            <a:pt x="907034" y="1698432"/>
                          </a:cubicBezTo>
                          <a:cubicBezTo>
                            <a:pt x="328210" y="1655820"/>
                            <a:pt x="101609" y="1366774"/>
                            <a:pt x="0" y="8492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18D71D7-FA20-F74F-83F5-9B99135BD742}"/>
                </a:ext>
              </a:extLst>
            </p:cNvPr>
            <p:cNvSpPr/>
            <p:nvPr/>
          </p:nvSpPr>
          <p:spPr>
            <a:xfrm>
              <a:off x="5133853" y="2031497"/>
              <a:ext cx="911381" cy="919905"/>
            </a:xfrm>
            <a:prstGeom prst="ellipse">
              <a:avLst/>
            </a:prstGeom>
            <a:noFill/>
            <a:ln>
              <a:solidFill>
                <a:srgbClr val="2D216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814068"/>
                        <a:gd name="connsiteY0" fmla="*/ 849216 h 1698431"/>
                        <a:gd name="connsiteX1" fmla="*/ 907034 w 1814068"/>
                        <a:gd name="connsiteY1" fmla="*/ 0 h 1698431"/>
                        <a:gd name="connsiteX2" fmla="*/ 1814068 w 1814068"/>
                        <a:gd name="connsiteY2" fmla="*/ 849216 h 1698431"/>
                        <a:gd name="connsiteX3" fmla="*/ 907034 w 1814068"/>
                        <a:gd name="connsiteY3" fmla="*/ 1698432 h 1698431"/>
                        <a:gd name="connsiteX4" fmla="*/ 0 w 1814068"/>
                        <a:gd name="connsiteY4" fmla="*/ 849216 h 1698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068" h="1698431" extrusionOk="0">
                          <a:moveTo>
                            <a:pt x="0" y="849216"/>
                          </a:moveTo>
                          <a:cubicBezTo>
                            <a:pt x="-58875" y="343891"/>
                            <a:pt x="366358" y="14913"/>
                            <a:pt x="907034" y="0"/>
                          </a:cubicBezTo>
                          <a:cubicBezTo>
                            <a:pt x="1476325" y="14389"/>
                            <a:pt x="1771179" y="381571"/>
                            <a:pt x="1814068" y="849216"/>
                          </a:cubicBezTo>
                          <a:cubicBezTo>
                            <a:pt x="1767354" y="1363844"/>
                            <a:pt x="1387274" y="1812853"/>
                            <a:pt x="907034" y="1698432"/>
                          </a:cubicBezTo>
                          <a:cubicBezTo>
                            <a:pt x="328210" y="1655820"/>
                            <a:pt x="101609" y="1366774"/>
                            <a:pt x="0" y="8492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29A58FE-8FEE-4929-ADB2-8CA81D87D3AE}"/>
              </a:ext>
            </a:extLst>
          </p:cNvPr>
          <p:cNvSpPr/>
          <p:nvPr/>
        </p:nvSpPr>
        <p:spPr>
          <a:xfrm flipH="1">
            <a:off x="9465733" y="1854200"/>
            <a:ext cx="101600" cy="143934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A354-6945-9744-AFC1-E6F9E260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0291-1241-584E-86BD-4B9A8A79B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8" y="2005781"/>
            <a:ext cx="8097158" cy="4171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6868D"/>
                </a:solidFill>
              </a:rPr>
              <a:t>As LMIC private health markets grow, the supply chain management needs of clinic, hospital, and pharma networks are evolving.</a:t>
            </a:r>
            <a:endParaRPr lang="en-US" b="1">
              <a:solidFill>
                <a:srgbClr val="56868D"/>
              </a:solidFill>
              <a:cs typeface="Arial"/>
            </a:endParaRPr>
          </a:p>
          <a:p>
            <a:pPr marL="285750" indent="-285750"/>
            <a:r>
              <a:rPr lang="en-US">
                <a:ea typeface="+mn-lt"/>
                <a:cs typeface="Arial"/>
              </a:rPr>
              <a:t>Challenges with inefficiencies</a:t>
            </a:r>
            <a:r>
              <a:rPr lang="en-US">
                <a:ea typeface="+mn-lt"/>
                <a:cs typeface="+mn-lt"/>
              </a:rPr>
              <a:t>, price inflation and counterfeit/quality risks </a:t>
            </a:r>
          </a:p>
          <a:p>
            <a:pPr marL="285750" indent="-285750"/>
            <a:r>
              <a:rPr lang="en-US">
                <a:ea typeface="+mn-lt"/>
                <a:cs typeface="+mn-lt"/>
              </a:rPr>
              <a:t>Eagerness to reach more patients with high-quality products and services</a:t>
            </a:r>
          </a:p>
          <a:p>
            <a:pPr marL="285750" indent="-285750"/>
            <a:r>
              <a:rPr lang="en-US">
                <a:ea typeface="+mn-lt"/>
                <a:cs typeface="+mn-lt"/>
              </a:rPr>
              <a:t>Understanding of the need for software investment alongside growth</a:t>
            </a:r>
            <a:endParaRPr lang="en-US">
              <a:cs typeface="Arial"/>
            </a:endParaRPr>
          </a:p>
          <a:p>
            <a:pPr marL="285750" indent="-285750"/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b="1">
                <a:solidFill>
                  <a:srgbClr val="56868D"/>
                </a:solidFill>
                <a:cs typeface="Arial"/>
              </a:rPr>
              <a:t>Potential OpenLMIS customers are seeking to improve their existing solutions.</a:t>
            </a:r>
            <a:endParaRPr lang="en-US">
              <a:solidFill>
                <a:srgbClr val="56868D"/>
              </a:solidFill>
              <a:cs typeface="Arial"/>
            </a:endParaRPr>
          </a:p>
          <a:p>
            <a:r>
              <a:rPr lang="en-US">
                <a:ea typeface="+mn-lt"/>
                <a:cs typeface="+mn-lt"/>
              </a:rPr>
              <a:t>Supply chain pain points affect core business, limiting capabilities</a:t>
            </a:r>
            <a:endParaRPr lang="en-US">
              <a:cs typeface="Arial"/>
            </a:endParaRPr>
          </a:p>
          <a:p>
            <a:r>
              <a:rPr lang="en-US">
                <a:ea typeface="+mn-lt"/>
                <a:cs typeface="+mn-lt"/>
              </a:rPr>
              <a:t>Often</a:t>
            </a:r>
            <a:r>
              <a:rPr lang="en-US">
                <a:cs typeface="Arial"/>
              </a:rPr>
              <a:t> combining multiple software systems that only partially meet needs</a:t>
            </a:r>
          </a:p>
          <a:p>
            <a:r>
              <a:rPr lang="en-US">
                <a:cs typeface="Arial"/>
              </a:rPr>
              <a:t>Using paper, XLS, homegrown solutions, and/or SAP Business One </a:t>
            </a:r>
          </a:p>
          <a:p>
            <a:r>
              <a:rPr lang="en-US">
                <a:cs typeface="Arial"/>
              </a:rPr>
              <a:t>Demonstrated interest and resources to replace/improve systems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0A84E79-C495-E44C-991F-53EC68D9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03FEC-FFF6-7D40-9A7D-8845F2C542D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phic 11" descr="Research">
            <a:extLst>
              <a:ext uri="{FF2B5EF4-FFF2-40B4-BE49-F238E27FC236}">
                <a16:creationId xmlns:a16="http://schemas.microsoft.com/office/drawing/2014/main" id="{85CF44A1-7E10-304F-A7E4-2C1078560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4386" y="2524670"/>
            <a:ext cx="2793022" cy="2793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B50640-36BA-C94E-97E7-B13A386FE3B4}"/>
              </a:ext>
            </a:extLst>
          </p:cNvPr>
          <p:cNvSpPr/>
          <p:nvPr/>
        </p:nvSpPr>
        <p:spPr>
          <a:xfrm>
            <a:off x="10054335" y="-7065"/>
            <a:ext cx="2137665" cy="727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520" tIns="123013" rIns="123013" bIns="123013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solidFill>
                  <a:schemeClr val="accent3">
                    <a:lumMod val="75000"/>
                  </a:schemeClr>
                </a:solidFill>
              </a:rPr>
              <a:t>Private Health</a:t>
            </a:r>
            <a:endParaRPr lang="en-US" sz="1200" b="1" kern="12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38869AD7-453E-6047-BCA2-C8C1B9EF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4" y="59334"/>
            <a:ext cx="523544" cy="5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sonance Group 2019">
      <a:dk1>
        <a:srgbClr val="000000"/>
      </a:dk1>
      <a:lt1>
        <a:srgbClr val="FFFFFF"/>
      </a:lt1>
      <a:dk2>
        <a:srgbClr val="2E2268"/>
      </a:dk2>
      <a:lt2>
        <a:srgbClr val="CEC8BF"/>
      </a:lt2>
      <a:accent1>
        <a:srgbClr val="06A24A"/>
      </a:accent1>
      <a:accent2>
        <a:srgbClr val="543D8A"/>
      </a:accent2>
      <a:accent3>
        <a:srgbClr val="F15A30"/>
      </a:accent3>
      <a:accent4>
        <a:srgbClr val="8ABEC5"/>
      </a:accent4>
      <a:accent5>
        <a:srgbClr val="D8BA28"/>
      </a:accent5>
      <a:accent6>
        <a:srgbClr val="9A847A"/>
      </a:accent6>
      <a:hlink>
        <a:srgbClr val="F15A30"/>
      </a:hlink>
      <a:folHlink>
        <a:srgbClr val="F15A30"/>
      </a:folHlink>
    </a:clrScheme>
    <a:fontScheme name="Cambria Arial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Resonance Group 2019">
      <a:dk1>
        <a:srgbClr val="000000"/>
      </a:dk1>
      <a:lt1>
        <a:srgbClr val="FFFFFF"/>
      </a:lt1>
      <a:dk2>
        <a:srgbClr val="2E2268"/>
      </a:dk2>
      <a:lt2>
        <a:srgbClr val="CEC8BF"/>
      </a:lt2>
      <a:accent1>
        <a:srgbClr val="06A24A"/>
      </a:accent1>
      <a:accent2>
        <a:srgbClr val="543D8A"/>
      </a:accent2>
      <a:accent3>
        <a:srgbClr val="F15A30"/>
      </a:accent3>
      <a:accent4>
        <a:srgbClr val="8ABEC5"/>
      </a:accent4>
      <a:accent5>
        <a:srgbClr val="D8BA28"/>
      </a:accent5>
      <a:accent6>
        <a:srgbClr val="9A847A"/>
      </a:accent6>
      <a:hlink>
        <a:srgbClr val="F15A30"/>
      </a:hlink>
      <a:folHlink>
        <a:srgbClr val="F15A30"/>
      </a:folHlink>
    </a:clrScheme>
    <a:fontScheme name="Cambria Arial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478273-4f81-4aa2-a466-7405cc301ce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32EAD547D39A448F70DFD1A9451210" ma:contentTypeVersion="" ma:contentTypeDescription="Create a new document." ma:contentTypeScope="" ma:versionID="5a673454ec172ecce642261c96f4a850">
  <xsd:schema xmlns:xsd="http://www.w3.org/2001/XMLSchema" xmlns:xs="http://www.w3.org/2001/XMLSchema" xmlns:p="http://schemas.microsoft.com/office/2006/metadata/properties" xmlns:ns2="fb74af13-32b2-4119-8e02-20c54814feab" xmlns:ns3="21478273-4f81-4aa2-a466-7405cc301cec" targetNamespace="http://schemas.microsoft.com/office/2006/metadata/properties" ma:root="true" ma:fieldsID="a78a582856e6b3ef4a3733230c93741b" ns2:_="" ns3:_="">
    <xsd:import namespace="fb74af13-32b2-4119-8e02-20c54814feab"/>
    <xsd:import namespace="21478273-4f81-4aa2-a466-7405cc301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af13-32b2-4119-8e02-20c54814f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8273-4f81-4aa2-a466-7405cc301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7D066-197F-4E85-A7B2-4C13D9F0F0CD}">
  <ds:schemaRefs>
    <ds:schemaRef ds:uri="http://schemas.microsoft.com/office/2006/metadata/properties"/>
    <ds:schemaRef ds:uri="fb74af13-32b2-4119-8e02-20c54814feab"/>
    <ds:schemaRef ds:uri="21478273-4f81-4aa2-a466-7405cc301cec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A41149-2DB8-4B5D-9351-7BC411F461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AF3AA5-CF92-4873-98E5-A344A82A1ACC}">
  <ds:schemaRefs>
    <ds:schemaRef ds:uri="21478273-4f81-4aa2-a466-7405cc301cec"/>
    <ds:schemaRef ds:uri="fb74af13-32b2-4119-8e02-20c54814fe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1400</Words>
  <Application>Microsoft Office PowerPoint</Application>
  <PresentationFormat>Widescreen</PresentationFormat>
  <Paragraphs>360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Arial,Sans-Serif</vt:lpstr>
      <vt:lpstr>Calibri</vt:lpstr>
      <vt:lpstr>Cambria</vt:lpstr>
      <vt:lpstr>Gill Sans Light</vt:lpstr>
      <vt:lpstr>Gill Sans MT</vt:lpstr>
      <vt:lpstr>Wingdings</vt:lpstr>
      <vt:lpstr>Office Theme</vt:lpstr>
      <vt:lpstr>3_Office Theme</vt:lpstr>
      <vt:lpstr>PowerPoint Presentation</vt:lpstr>
      <vt:lpstr>Agenda</vt:lpstr>
      <vt:lpstr>Current Project Focus</vt:lpstr>
      <vt:lpstr>Workstreams – Where We Are Today</vt:lpstr>
      <vt:lpstr>Directional Drivers (to Date)</vt:lpstr>
      <vt:lpstr>Private Health Exploration: Interview Approach</vt:lpstr>
      <vt:lpstr>Private Health Exploration: Definitions</vt:lpstr>
      <vt:lpstr>A Global Perspective</vt:lpstr>
      <vt:lpstr>Key Takeaways</vt:lpstr>
      <vt:lpstr>Characteristics of Potential Customers</vt:lpstr>
      <vt:lpstr>Target Customer Profile</vt:lpstr>
      <vt:lpstr>Workstream Next Steps</vt:lpstr>
      <vt:lpstr>High-Level Roadmap</vt:lpstr>
      <vt:lpstr>Next Steps</vt:lpstr>
      <vt:lpstr>Thank You!</vt:lpstr>
      <vt:lpstr>Appendix</vt:lpstr>
      <vt:lpstr>Software Decision Making</vt:lpstr>
      <vt:lpstr>What OpenLMIS Customers Want</vt:lpstr>
      <vt:lpstr>Software Budget</vt:lpstr>
      <vt:lpstr>Other Potential Customers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L Couri</dc:creator>
  <cp:lastModifiedBy>Emily Clayton</cp:lastModifiedBy>
  <cp:revision>3</cp:revision>
  <cp:lastPrinted>2019-09-10T13:48:07Z</cp:lastPrinted>
  <dcterms:created xsi:type="dcterms:W3CDTF">2019-06-04T04:31:38Z</dcterms:created>
  <dcterms:modified xsi:type="dcterms:W3CDTF">2019-09-10T23:06:32Z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0x010100D932EAD547D39A448F70DFD1A9451210</vt:lpwstr>
  </property>
</Properties>
</file>