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Freeland" initials="RF" lastIdx="5" clrIdx="0">
    <p:extLst>
      <p:ext uri="{19B8F6BF-5375-455C-9EA6-DF929625EA0E}">
        <p15:presenceInfo xmlns:p15="http://schemas.microsoft.com/office/powerpoint/2012/main" userId="b6e22796-5ecf-4b22-8a1b-034ad655f50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E50"/>
    <a:srgbClr val="E26723"/>
    <a:srgbClr val="40B2E8"/>
    <a:srgbClr val="143139"/>
    <a:srgbClr val="660705"/>
    <a:srgbClr val="A30503"/>
    <a:srgbClr val="803B1D"/>
    <a:srgbClr val="A49483"/>
    <a:srgbClr val="A2640B"/>
    <a:srgbClr val="F0E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7"/>
    <p:restoredTop sz="95785" autoAdjust="0"/>
  </p:normalViewPr>
  <p:slideViewPr>
    <p:cSldViewPr snapToGrid="0" snapToObjects="1">
      <p:cViewPr>
        <p:scale>
          <a:sx n="190" d="100"/>
          <a:sy n="190" d="100"/>
        </p:scale>
        <p:origin x="1336" y="-10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96BCF-7C08-504A-AA8C-85228B63CE5F}" type="datetimeFigureOut">
              <a:rPr lang="en-US" smtClean="0"/>
              <a:t>5/14/20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C3352-20EF-2942-9651-7B751ED9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0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2C3352-20EF-2942-9651-7B751ED9B9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47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2C3352-20EF-2942-9651-7B751ED9B9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38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16127"/>
            <a:ext cx="6686550" cy="12679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83245"/>
            <a:ext cx="6000750" cy="5522756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24584"/>
            <a:ext cx="6686550" cy="13208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5991" y="2958592"/>
            <a:ext cx="2570560" cy="60756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45384"/>
            <a:ext cx="3429000" cy="6102096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943600"/>
            <a:ext cx="6686550" cy="1267968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225553"/>
            <a:ext cx="6000750" cy="268044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6" y="1631577"/>
            <a:ext cx="5991225" cy="43058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943600"/>
            <a:ext cx="6686550" cy="1267968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225553"/>
            <a:ext cx="6000750" cy="268044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31577"/>
            <a:ext cx="2990088" cy="43058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696462" y="1631577"/>
            <a:ext cx="2990088" cy="43058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943600"/>
            <a:ext cx="6686550" cy="1267968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225553"/>
            <a:ext cx="6000750" cy="268044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31577"/>
            <a:ext cx="4951476" cy="430580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657850" y="1631577"/>
            <a:ext cx="1028700" cy="213969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657850" y="3797689"/>
            <a:ext cx="1028700" cy="213969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0665" y="1631578"/>
            <a:ext cx="685800" cy="7992513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505637"/>
            <a:ext cx="4819650" cy="656110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258962"/>
            <a:ext cx="6686550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585200"/>
            <a:ext cx="6000750" cy="13208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6" y="1631577"/>
            <a:ext cx="5991225" cy="5613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22799"/>
            <a:ext cx="6686550" cy="3302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7922210"/>
            <a:ext cx="6000750" cy="112268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749147"/>
            <a:ext cx="2674620" cy="531759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0651" y="3749147"/>
            <a:ext cx="2674620" cy="531759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441" y="2914475"/>
            <a:ext cx="2674620" cy="126805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441" y="4428564"/>
            <a:ext cx="2674620" cy="463817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0651" y="2914475"/>
            <a:ext cx="2674620" cy="126805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0651" y="4428564"/>
            <a:ext cx="2674620" cy="463817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40441" y="271932"/>
            <a:ext cx="2171700" cy="5274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90902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923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0902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923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0902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29231" y="4195484"/>
            <a:ext cx="2537460" cy="2293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24584"/>
            <a:ext cx="6686550" cy="13208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651" y="3742268"/>
            <a:ext cx="2674620" cy="53244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714" y="2945383"/>
            <a:ext cx="2674620" cy="6102096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5071" y="271932"/>
            <a:ext cx="1600200" cy="527402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23348"/>
            <a:ext cx="6685360" cy="13208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19" y="3749146"/>
            <a:ext cx="5707857" cy="5302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35071" y="271932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5/14/20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0441" y="271932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2421" y="9488666"/>
            <a:ext cx="3429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0"/>
            <a:ext cx="5999560" cy="2641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5800" y="9641840"/>
            <a:ext cx="5999560" cy="2641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1DC03C-59F7-F147-8C94-4FC4E29F17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" r="15418" b="14030"/>
          <a:stretch/>
        </p:blipFill>
        <p:spPr>
          <a:xfrm>
            <a:off x="561373" y="3481940"/>
            <a:ext cx="6273829" cy="640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406"/>
            <a:ext cx="6693408" cy="901055"/>
          </a:xfrm>
          <a:solidFill>
            <a:srgbClr val="40B2E8"/>
          </a:solidFill>
        </p:spPr>
        <p:txBody>
          <a:bodyPr lIns="45720" rIns="45720">
            <a:noAutofit/>
          </a:bodyPr>
          <a:lstStyle/>
          <a:p>
            <a:pPr algn="ctr"/>
            <a:br>
              <a:rPr lang="en-US" sz="1800" b="1" cap="small" dirty="0">
                <a:latin typeface="Trebuchet MS" panose="020B0703020202090204" pitchFamily="34" charset="0"/>
                <a:cs typeface="Calibri" panose="020F0502020204030204" pitchFamily="34" charset="0"/>
              </a:rPr>
            </a:br>
            <a:br>
              <a:rPr lang="en-US" sz="800" b="1" cap="small" dirty="0">
                <a:latin typeface="Trebuchet MS" panose="020B0703020202090204" pitchFamily="34" charset="0"/>
                <a:cs typeface="Calibri" panose="020F0502020204030204" pitchFamily="34" charset="0"/>
              </a:rPr>
            </a:br>
            <a:br>
              <a:rPr lang="en-US" sz="1800" b="1" cap="small" dirty="0">
                <a:latin typeface="Trebuchet MS" panose="020B0703020202090204" pitchFamily="34" charset="0"/>
                <a:cs typeface="Calibri" panose="020F0502020204030204" pitchFamily="34" charset="0"/>
              </a:rPr>
            </a:br>
            <a:r>
              <a:rPr lang="en-US" sz="1800" b="1" cap="small" dirty="0"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2000" b="1" cap="small" dirty="0">
                <a:latin typeface="Trebuchet MS" panose="020B0703020202090204" pitchFamily="34" charset="0"/>
                <a:cs typeface="Calibri" panose="020F0502020204030204" pitchFamily="34" charset="0"/>
              </a:rPr>
              <a:t>Quick Reference Guide</a:t>
            </a:r>
            <a:br>
              <a:rPr lang="en-US" sz="1800" b="1" dirty="0">
                <a:latin typeface="Trebuchet MS" panose="020B0703020202090204" pitchFamily="34" charset="0"/>
                <a:cs typeface="Calibri" panose="020F0502020204030204" pitchFamily="34" charset="0"/>
              </a:rPr>
            </a:br>
            <a:endParaRPr lang="en-US" sz="1800" b="1" dirty="0">
              <a:latin typeface="Trebuchet MS" panose="020B070302020209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185" y="1241171"/>
            <a:ext cx="2981684" cy="718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cap="small" dirty="0">
                <a:solidFill>
                  <a:srgbClr val="143139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Sign in</a:t>
            </a:r>
            <a:endParaRPr lang="en-US" sz="14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Enter your </a:t>
            </a:r>
            <a:r>
              <a:rPr lang="en-US" sz="1000" b="1" dirty="0">
                <a:solidFill>
                  <a:schemeClr val="accent2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Username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and </a:t>
            </a:r>
            <a:r>
              <a:rPr lang="en-US" sz="1000" b="1" dirty="0">
                <a:solidFill>
                  <a:schemeClr val="accent2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Password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chemeClr val="accent2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Sign 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185" y="2131594"/>
            <a:ext cx="2870141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cap="small" dirty="0">
                <a:solidFill>
                  <a:srgbClr val="143139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Complete a Physical Inventory</a:t>
            </a:r>
            <a:endParaRPr lang="en-US" sz="14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On the navigation bar, click </a:t>
            </a:r>
            <a:r>
              <a:rPr lang="en-US" sz="1000" b="1" dirty="0">
                <a:solidFill>
                  <a:schemeClr val="accent2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Stock Management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&gt; </a:t>
            </a:r>
            <a:r>
              <a:rPr lang="en-US" sz="1000" b="1" dirty="0">
                <a:solidFill>
                  <a:schemeClr val="accent2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Physical Inventory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chemeClr val="accent2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Start</a:t>
            </a:r>
            <a:r>
              <a:rPr lang="en-US" sz="1000" dirty="0">
                <a:solidFill>
                  <a:schemeClr val="accent2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for the desired program</a:t>
            </a:r>
            <a:endParaRPr lang="en-US" sz="1000" b="1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Enter the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Current Stock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for all products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Add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Reasons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to account for any differences in SOH and Current Stock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Submit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to finish</a:t>
            </a:r>
            <a:endParaRPr lang="en-US" sz="1000" b="1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04174" y="9652084"/>
            <a:ext cx="2602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08EBCF-5B3B-EE48-A8BF-14C5555C9543}"/>
              </a:ext>
            </a:extLst>
          </p:cNvPr>
          <p:cNvSpPr txBox="1"/>
          <p:nvPr/>
        </p:nvSpPr>
        <p:spPr>
          <a:xfrm>
            <a:off x="244185" y="3916552"/>
            <a:ext cx="27896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cap="small" dirty="0">
                <a:solidFill>
                  <a:srgbClr val="143139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Create &amp; Submit Requisitions</a:t>
            </a:r>
            <a:endParaRPr lang="en-US" sz="14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On the navigation bar, 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Requisitions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&gt;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Create/Authorize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Select the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Facility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and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Program</a:t>
            </a:r>
            <a:endParaRPr lang="en-US" sz="1000" b="1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Search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Proceed</a:t>
            </a:r>
            <a:r>
              <a:rPr lang="en-US" sz="1000" b="1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on the available period</a:t>
            </a:r>
            <a:endParaRPr lang="en-US" sz="1000" b="1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Enter the required information, including the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Requested Quantity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Submit &amp; Authorize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E313651-1511-A94B-9D39-556407890BE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400" b="717"/>
          <a:stretch/>
        </p:blipFill>
        <p:spPr>
          <a:xfrm>
            <a:off x="3867552" y="1241852"/>
            <a:ext cx="2050682" cy="92848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0A508D-2BC8-6645-8395-D295D44595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39" y="2444007"/>
            <a:ext cx="3717869" cy="10235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451AA89-520F-8947-8014-034029978A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942" y="164891"/>
            <a:ext cx="2011835" cy="6639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F8B5A2E-6293-094D-BA99-6B860F6A03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116" y="3971437"/>
            <a:ext cx="3659554" cy="17300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5E72D51-934D-A841-BC51-0F33E414297C}"/>
              </a:ext>
            </a:extLst>
          </p:cNvPr>
          <p:cNvSpPr txBox="1"/>
          <p:nvPr/>
        </p:nvSpPr>
        <p:spPr>
          <a:xfrm>
            <a:off x="247711" y="5966037"/>
            <a:ext cx="2786142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cap="small" dirty="0">
                <a:solidFill>
                  <a:srgbClr val="143139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Approve Requisitions</a:t>
            </a:r>
            <a:endParaRPr lang="pt-PT" sz="1400" dirty="0">
              <a:solidFill>
                <a:srgbClr val="4E4E50"/>
              </a:solidFill>
              <a:latin typeface="Trebuchet MS" panose="020B0703020202090204" pitchFamily="34" charset="0"/>
              <a:cs typeface="Calibri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On the navigation bar, click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Requisitions</a:t>
            </a:r>
            <a:r>
              <a:rPr lang="pt-PT" sz="1000" b="1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&gt;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Approve</a:t>
            </a:r>
            <a:endParaRPr lang="pt-PT" sz="1000" b="1" dirty="0">
              <a:solidFill>
                <a:srgbClr val="E26723"/>
              </a:solidFill>
              <a:latin typeface="Trebuchet MS" panose="020B0703020202090204" pitchFamily="34" charset="0"/>
              <a:cs typeface="Calibri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Click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the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Selection</a:t>
            </a:r>
            <a:r>
              <a:rPr lang="pt-PT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 Box 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for 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the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requisition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(s) to 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be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approved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Click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View</a:t>
            </a:r>
            <a:r>
              <a:rPr lang="pt-PT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Selected</a:t>
            </a:r>
            <a:r>
              <a:rPr lang="pt-PT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Requisitions</a:t>
            </a:r>
            <a:endParaRPr lang="pt-PT" sz="1000" dirty="0">
              <a:solidFill>
                <a:srgbClr val="4E4E50"/>
              </a:solidFill>
              <a:latin typeface="Trebuchet MS" panose="020B0703020202090204" pitchFamily="34" charset="0"/>
              <a:cs typeface="Calibri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Verify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/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update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the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Approved</a:t>
            </a:r>
            <a:r>
              <a:rPr lang="pt-PT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Quantity</a:t>
            </a:r>
            <a:endParaRPr lang="pt-PT" sz="1000" b="1" dirty="0">
              <a:solidFill>
                <a:srgbClr val="E26723"/>
              </a:solidFill>
              <a:latin typeface="Trebuchet MS" panose="020B0703020202090204" pitchFamily="34" charset="0"/>
              <a:cs typeface="Calibri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Click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Approve</a:t>
            </a:r>
            <a:endParaRPr lang="en-US" sz="1000" b="1" dirty="0">
              <a:solidFill>
                <a:srgbClr val="E26723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D711927-D1E6-2E47-A456-7974779AB09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2819" y="5990132"/>
            <a:ext cx="3740148" cy="15991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DA5DAF87-48F8-F24C-9F03-DCBFE9FCE9EE}"/>
              </a:ext>
            </a:extLst>
          </p:cNvPr>
          <p:cNvSpPr txBox="1"/>
          <p:nvPr/>
        </p:nvSpPr>
        <p:spPr>
          <a:xfrm>
            <a:off x="247711" y="7793653"/>
            <a:ext cx="2786142" cy="1590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cap="small" dirty="0">
                <a:solidFill>
                  <a:srgbClr val="143139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Convert to Order</a:t>
            </a:r>
            <a:endParaRPr lang="en-US" sz="14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On the navigation bar, click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Requisitions</a:t>
            </a:r>
            <a:r>
              <a:rPr lang="pt-PT" sz="1000" b="1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&gt;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Convert</a:t>
            </a:r>
            <a:r>
              <a:rPr lang="pt-PT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 to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Order</a:t>
            </a:r>
            <a:endParaRPr lang="pt-PT" sz="1000" b="1" dirty="0">
              <a:solidFill>
                <a:srgbClr val="E26723"/>
              </a:solidFill>
              <a:latin typeface="Trebuchet MS" panose="020B0703020202090204" pitchFamily="34" charset="0"/>
              <a:cs typeface="Calibri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Click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the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b="1" dirty="0" err="1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Selection</a:t>
            </a:r>
            <a:r>
              <a:rPr lang="pt-PT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itchFamily="34" charset="0"/>
              </a:rPr>
              <a:t> Box 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for 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the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requisition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(s) to 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be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  <a:r>
              <a:rPr lang="pt-PT" sz="1000" dirty="0" err="1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converted</a:t>
            </a:r>
            <a:r>
              <a:rPr lang="pt-PT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itchFamily="34" charset="0"/>
              </a:rPr>
              <a:t> 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Ensure the correct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Supplying Depot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is selected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Convert to Order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6ABEEB3-F0D4-F740-A574-74DE7F583DA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900" y="7918296"/>
            <a:ext cx="3740147" cy="144119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24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89915B92-30BB-1943-BF55-76A4C2FC48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18" b="14030"/>
          <a:stretch/>
        </p:blipFill>
        <p:spPr>
          <a:xfrm>
            <a:off x="545645" y="3516448"/>
            <a:ext cx="6297440" cy="640080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6412227" y="9663332"/>
            <a:ext cx="2602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26CD171-C96F-604B-952A-FB6FBBE63A4B}"/>
              </a:ext>
            </a:extLst>
          </p:cNvPr>
          <p:cNvSpPr txBox="1"/>
          <p:nvPr/>
        </p:nvSpPr>
        <p:spPr>
          <a:xfrm>
            <a:off x="181942" y="2744342"/>
            <a:ext cx="293212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cap="small" dirty="0">
                <a:solidFill>
                  <a:srgbClr val="143139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Manage Proof Of Delivery</a:t>
            </a:r>
            <a:endParaRPr lang="en-US" sz="14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On the navigation bar, 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Orders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&gt;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Manage Proof of Delivery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Select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Requesting Facility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and 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Search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Manage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for the POD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Enter the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Quantity Accepted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for each product and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Rejection Reason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(if needed) 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Enter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Delivered by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,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Received by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, and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Received Date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Confirm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5F8970-46BD-B347-A80D-3EFFA59B5612}"/>
              </a:ext>
            </a:extLst>
          </p:cNvPr>
          <p:cNvSpPr txBox="1"/>
          <p:nvPr/>
        </p:nvSpPr>
        <p:spPr>
          <a:xfrm>
            <a:off x="181942" y="8179380"/>
            <a:ext cx="3197018" cy="1436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cap="small" dirty="0">
                <a:solidFill>
                  <a:srgbClr val="143139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View Reports</a:t>
            </a:r>
            <a:endParaRPr lang="en-US" sz="14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On the navigation bar, 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Reports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&gt;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View Reports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on the report you want to view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Add any necessary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Filters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Dashboards will generate automatically. 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Generate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for PDF/XLS reports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061E2A76-0342-B941-9CD6-EB306225C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1676"/>
            <a:ext cx="6675120" cy="905256"/>
          </a:xfrm>
          <a:solidFill>
            <a:srgbClr val="40B2E8"/>
          </a:solidFill>
        </p:spPr>
        <p:txBody>
          <a:bodyPr lIns="45720" rIns="45720">
            <a:noAutofit/>
          </a:bodyPr>
          <a:lstStyle/>
          <a:p>
            <a:pPr algn="ctr"/>
            <a:br>
              <a:rPr lang="en-US" sz="1800" b="1" cap="small" dirty="0">
                <a:latin typeface="Trebuchet MS" panose="020B0703020202090204" pitchFamily="34" charset="0"/>
                <a:cs typeface="Calibri" panose="020F0502020204030204" pitchFamily="34" charset="0"/>
              </a:rPr>
            </a:br>
            <a:br>
              <a:rPr lang="en-US" sz="800" b="1" cap="small" dirty="0">
                <a:latin typeface="Trebuchet MS" panose="020B0703020202090204" pitchFamily="34" charset="0"/>
                <a:cs typeface="Calibri" panose="020F0502020204030204" pitchFamily="34" charset="0"/>
              </a:rPr>
            </a:br>
            <a:br>
              <a:rPr lang="en-US" sz="1800" b="1" cap="small" dirty="0">
                <a:latin typeface="Trebuchet MS" panose="020B0703020202090204" pitchFamily="34" charset="0"/>
                <a:cs typeface="Calibri" panose="020F0502020204030204" pitchFamily="34" charset="0"/>
              </a:rPr>
            </a:br>
            <a:r>
              <a:rPr lang="en-US" sz="1800" b="1" cap="small" dirty="0"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2000" b="1" cap="small" dirty="0">
                <a:latin typeface="Trebuchet MS" panose="020B0703020202090204" pitchFamily="34" charset="0"/>
                <a:cs typeface="Calibri" panose="020F0502020204030204" pitchFamily="34" charset="0"/>
              </a:rPr>
              <a:t>Quick Reference Guide</a:t>
            </a:r>
            <a:br>
              <a:rPr lang="en-US" sz="1800" b="1" dirty="0">
                <a:latin typeface="Trebuchet MS" panose="020B0703020202090204" pitchFamily="34" charset="0"/>
                <a:cs typeface="Calibri" panose="020F0502020204030204" pitchFamily="34" charset="0"/>
              </a:rPr>
            </a:br>
            <a:endParaRPr lang="en-US" sz="1800" b="1" dirty="0">
              <a:latin typeface="Trebuchet MS" panose="020B0703020202090204" pitchFamily="34" charset="0"/>
              <a:cs typeface="Calibri" panose="020F050202020403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7458AFD9-4F71-964B-85FD-FC14252AC3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942" y="164891"/>
            <a:ext cx="2011835" cy="66390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B8B870C-6904-004D-886E-00E60B9F38B6}"/>
              </a:ext>
            </a:extLst>
          </p:cNvPr>
          <p:cNvSpPr/>
          <p:nvPr/>
        </p:nvSpPr>
        <p:spPr>
          <a:xfrm>
            <a:off x="181942" y="6377390"/>
            <a:ext cx="2871216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cap="small" dirty="0">
                <a:solidFill>
                  <a:srgbClr val="143139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Record Stock Movements</a:t>
            </a:r>
            <a:endParaRPr lang="en-US" sz="14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On the navigation bar, 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Stock Management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&gt;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Issue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/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Receive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/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Adjustments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(type of movement)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Make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Issue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/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Receive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/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Adjustments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Add the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Product(s)</a:t>
            </a:r>
            <a:endParaRPr lang="en-US" sz="10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Enter the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Destination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/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Source</a:t>
            </a:r>
            <a:r>
              <a:rPr lang="en-US" sz="1000" b="1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,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Reason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,</a:t>
            </a:r>
            <a:r>
              <a:rPr lang="en-US" sz="1000" b="1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Quantity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,</a:t>
            </a:r>
            <a:r>
              <a:rPr lang="en-US" sz="1000" b="1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and</a:t>
            </a:r>
            <a:r>
              <a:rPr lang="en-US" sz="1000" b="1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Date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Submit</a:t>
            </a:r>
            <a:endParaRPr lang="en-US" sz="10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690D45-E8FE-8E40-B0C1-9289D03B89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630" y="6491734"/>
            <a:ext cx="3749040" cy="103556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E6508AEF-CC20-5448-A473-7C2C59D6AA35}"/>
              </a:ext>
            </a:extLst>
          </p:cNvPr>
          <p:cNvSpPr txBox="1"/>
          <p:nvPr/>
        </p:nvSpPr>
        <p:spPr>
          <a:xfrm>
            <a:off x="181942" y="4701135"/>
            <a:ext cx="2871216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cap="small" dirty="0">
                <a:solidFill>
                  <a:srgbClr val="143139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Update Equipment Status</a:t>
            </a:r>
            <a:endParaRPr lang="en-US" sz="14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On the navigation bar, 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Equipment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&gt;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Equipment Inventory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Select the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Facility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and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Program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and 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Search</a:t>
            </a:r>
            <a:endParaRPr lang="en-US" sz="1000" b="1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on the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Functional Status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edit icon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Select the new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Functionality Status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Update</a:t>
            </a:r>
            <a:endParaRPr lang="en-US" sz="10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B5C85-078C-F242-A54D-4075FB2A75F4}"/>
              </a:ext>
            </a:extLst>
          </p:cNvPr>
          <p:cNvSpPr txBox="1"/>
          <p:nvPr/>
        </p:nvSpPr>
        <p:spPr>
          <a:xfrm>
            <a:off x="184990" y="1116946"/>
            <a:ext cx="2871216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400" b="1" cap="small" dirty="0">
                <a:solidFill>
                  <a:srgbClr val="143139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Fulfill An Order</a:t>
            </a:r>
            <a:endParaRPr lang="en-US" sz="1400" dirty="0">
              <a:solidFill>
                <a:srgbClr val="4E4E50"/>
              </a:solidFill>
              <a:latin typeface="Trebuchet MS" panose="020B0703020202090204" pitchFamily="34" charset="0"/>
              <a:cs typeface="Calibri" panose="020F0502020204030204" pitchFamily="34" charset="0"/>
            </a:endParaRP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On the navigation bar, 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Orders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&gt;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Fulfill Orders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Start</a:t>
            </a:r>
            <a:r>
              <a:rPr lang="en-US" sz="1000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Fulfillment</a:t>
            </a:r>
            <a:r>
              <a:rPr lang="en-US" sz="1000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for the order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Add the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Fill Quantity</a:t>
            </a:r>
            <a:r>
              <a:rPr lang="en-US" sz="1000" b="1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for ordered products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Generate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Pick Pack List </a:t>
            </a: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to create a PDF pick pack list</a:t>
            </a:r>
          </a:p>
          <a:p>
            <a:pPr marL="228600" indent="-228600">
              <a:spcAft>
                <a:spcPts val="400"/>
              </a:spcAft>
              <a:buFont typeface="+mj-lt"/>
              <a:buAutoNum type="arabicPeriod"/>
            </a:pPr>
            <a:r>
              <a:rPr lang="en-US" sz="1000" dirty="0">
                <a:solidFill>
                  <a:srgbClr val="4E4E50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Click </a:t>
            </a:r>
            <a:r>
              <a:rPr lang="en-US" sz="1000" b="1" dirty="0">
                <a:solidFill>
                  <a:srgbClr val="E26723"/>
                </a:solidFill>
                <a:latin typeface="Trebuchet MS" panose="020B0703020202090204" pitchFamily="34" charset="0"/>
                <a:cs typeface="Calibri" panose="020F0502020204030204" pitchFamily="34" charset="0"/>
              </a:rPr>
              <a:t>Confirm Shipment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6102EEF-DDCC-EB40-BE83-F028E7CE3A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206" y="1215889"/>
            <a:ext cx="3712464" cy="143152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DDB547E-0D47-7D4E-B890-B508F3048E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70" y="3085871"/>
            <a:ext cx="3657600" cy="131748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F381C06-7792-C040-B776-1D9A52BA252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" r="1258"/>
          <a:stretch/>
        </p:blipFill>
        <p:spPr>
          <a:xfrm>
            <a:off x="3718112" y="4791033"/>
            <a:ext cx="2295238" cy="136808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908F112-CDC3-3344-B127-80C77E6A49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199" y="7676421"/>
            <a:ext cx="1255064" cy="189315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8686057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Custom 3">
      <a:dk1>
        <a:srgbClr val="000000"/>
      </a:dk1>
      <a:lt1>
        <a:srgbClr val="FBFCFF"/>
      </a:lt1>
      <a:dk2>
        <a:srgbClr val="143139"/>
      </a:dk2>
      <a:lt2>
        <a:srgbClr val="E2E2E2"/>
      </a:lt2>
      <a:accent1>
        <a:srgbClr val="41B1E8"/>
      </a:accent1>
      <a:accent2>
        <a:srgbClr val="E26723"/>
      </a:accent2>
      <a:accent3>
        <a:srgbClr val="F1F1F2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9133</TotalTime>
  <Words>403</Words>
  <Application>Microsoft Macintosh PowerPoint</Application>
  <PresentationFormat>A4 Paper (210x297 mm)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Trebuchet MS</vt:lpstr>
      <vt:lpstr>Wingdings 2</vt:lpstr>
      <vt:lpstr>Perception</vt:lpstr>
      <vt:lpstr>    Quick Reference Guide </vt:lpstr>
      <vt:lpstr>    Quick Reference Guide </vt:lpstr>
    </vt:vector>
  </TitlesOfParts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Powers</dc:creator>
  <cp:lastModifiedBy>Christine Lenihan</cp:lastModifiedBy>
  <cp:revision>238</cp:revision>
  <cp:lastPrinted>2014-03-31T23:30:32Z</cp:lastPrinted>
  <dcterms:created xsi:type="dcterms:W3CDTF">2014-05-25T17:24:34Z</dcterms:created>
  <dcterms:modified xsi:type="dcterms:W3CDTF">2020-05-16T00:48:39Z</dcterms:modified>
</cp:coreProperties>
</file>