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Freeland" initials="RF" lastIdx="5" clrIdx="0">
    <p:extLst>
      <p:ext uri="{19B8F6BF-5375-455C-9EA6-DF929625EA0E}">
        <p15:presenceInfo xmlns:p15="http://schemas.microsoft.com/office/powerpoint/2012/main" userId="b6e22796-5ecf-4b22-8a1b-034ad655f5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705"/>
    <a:srgbClr val="A30503"/>
    <a:srgbClr val="803B1D"/>
    <a:srgbClr val="A49483"/>
    <a:srgbClr val="A2640B"/>
    <a:srgbClr val="F0EBDD"/>
    <a:srgbClr val="A25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0"/>
    <p:restoredTop sz="95776" autoAdjust="0"/>
  </p:normalViewPr>
  <p:slideViewPr>
    <p:cSldViewPr snapToGrid="0" snapToObjects="1">
      <p:cViewPr>
        <p:scale>
          <a:sx n="87" d="100"/>
          <a:sy n="87" d="100"/>
        </p:scale>
        <p:origin x="1728" y="85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96BCF-7C08-504A-AA8C-85228B63CE5F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C3352-20EF-2942-9651-7B751ED9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C3352-20EF-2942-9651-7B751ED9B9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16127"/>
            <a:ext cx="6686550" cy="1267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3245"/>
            <a:ext cx="6000750" cy="552275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4584"/>
            <a:ext cx="6686550" cy="13208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5991" y="2958592"/>
            <a:ext cx="2570560" cy="6075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45384"/>
            <a:ext cx="3429000" cy="610209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43600"/>
            <a:ext cx="6686550" cy="12679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25553"/>
            <a:ext cx="6000750" cy="268044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6" y="1631577"/>
            <a:ext cx="5991225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43600"/>
            <a:ext cx="6686550" cy="12679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25553"/>
            <a:ext cx="6000750" cy="268044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31577"/>
            <a:ext cx="2990088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696462" y="1631577"/>
            <a:ext cx="2990088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43600"/>
            <a:ext cx="6686550" cy="12679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25553"/>
            <a:ext cx="6000750" cy="268044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31577"/>
            <a:ext cx="4951476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657850" y="1631577"/>
            <a:ext cx="1028700" cy="213969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657850" y="3797689"/>
            <a:ext cx="1028700" cy="213969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0665" y="1631578"/>
            <a:ext cx="685800" cy="7992513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505637"/>
            <a:ext cx="4819650" cy="656110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58962"/>
            <a:ext cx="6686550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585200"/>
            <a:ext cx="6000750" cy="13208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6" y="1631577"/>
            <a:ext cx="5991225" cy="5613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22799"/>
            <a:ext cx="6686550" cy="3302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922210"/>
            <a:ext cx="6000750" cy="112268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49147"/>
            <a:ext cx="2674620" cy="53175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0651" y="3749147"/>
            <a:ext cx="2674620" cy="53175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441" y="2914475"/>
            <a:ext cx="2674620" cy="126805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441" y="4428564"/>
            <a:ext cx="2674620" cy="463817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0651" y="2914475"/>
            <a:ext cx="2674620" cy="126805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0651" y="4428564"/>
            <a:ext cx="2674620" cy="463817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40441" y="271932"/>
            <a:ext cx="2171700" cy="5274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0902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923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902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23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0902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2923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4584"/>
            <a:ext cx="6686550" cy="13208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651" y="3742268"/>
            <a:ext cx="2674620" cy="53244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714" y="2945383"/>
            <a:ext cx="2674620" cy="610209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23348"/>
            <a:ext cx="6685360" cy="13208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19" y="3749146"/>
            <a:ext cx="5707857" cy="5302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5071" y="271932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0441" y="271932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2421" y="9488666"/>
            <a:ext cx="3429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0"/>
            <a:ext cx="5999560" cy="264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5800" y="9641840"/>
            <a:ext cx="5999560" cy="2641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770"/>
            <a:ext cx="6693408" cy="683790"/>
          </a:xfrm>
          <a:solidFill>
            <a:srgbClr val="002060"/>
          </a:solidFill>
        </p:spPr>
        <p:txBody>
          <a:bodyPr lIns="45720" rIns="45720">
            <a:no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77"/>
                <a:cs typeface="Calibri" panose="020F0502020204030204" pitchFamily="34" charset="0"/>
              </a:rPr>
              <a:t>SIGLOFA Troubleshooting Guide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254" y="1236974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Wi-Fi Connectivity Issues</a:t>
            </a:r>
            <a:endParaRPr lang="en-US" sz="1400" b="1" i="1" dirty="0">
              <a:solidFill>
                <a:srgbClr val="002060"/>
              </a:solidFill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712" y="1469767"/>
            <a:ext cx="2981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Ensure you are connected to a Wi-Fi/a data network (through available credit)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2: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Disconnect from the network, turn off connectivity, turn on connectivity, reconnect to Wi-Fi-network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3: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Reset the router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4: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Contact Wi-Fi/network system admin/support (</a:t>
            </a:r>
            <a:r>
              <a:rPr lang="en-US" sz="1000" i="1" dirty="0">
                <a:latin typeface="Gill Sans MT" panose="020B0502020104020203" pitchFamily="34" charset="77"/>
                <a:cs typeface="Calibri" panose="020F0502020204030204" pitchFamily="34" charset="0"/>
              </a:rPr>
              <a:t>this is different than SIGLOFA support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)</a:t>
            </a:r>
            <a:endParaRPr lang="en-US" sz="1000" b="1" dirty="0"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19925" y="13487"/>
            <a:ext cx="2602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1</a:t>
            </a:r>
          </a:p>
        </p:txBody>
      </p:sp>
      <p:pic>
        <p:nvPicPr>
          <p:cNvPr id="26" name="Picture 5">
            <a:extLst>
              <a:ext uri="{FF2B5EF4-FFF2-40B4-BE49-F238E27FC236}">
                <a16:creationId xmlns:a16="http://schemas.microsoft.com/office/drawing/2014/main" id="{22697CCB-E56F-5949-A129-8B0E98078EB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2" t="10619" r="56493" b="66295"/>
          <a:stretch/>
        </p:blipFill>
        <p:spPr bwMode="auto">
          <a:xfrm>
            <a:off x="0" y="9534096"/>
            <a:ext cx="1165089" cy="3896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Imagem 1">
            <a:extLst>
              <a:ext uri="{FF2B5EF4-FFF2-40B4-BE49-F238E27FC236}">
                <a16:creationId xmlns:a16="http://schemas.microsoft.com/office/drawing/2014/main" id="{9D5597D6-0E69-7846-800B-2829347C385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69343" y="9461359"/>
            <a:ext cx="988657" cy="4446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9" name="Text Box 2">
            <a:extLst>
              <a:ext uri="{FF2B5EF4-FFF2-40B4-BE49-F238E27FC236}">
                <a16:creationId xmlns:a16="http://schemas.microsoft.com/office/drawing/2014/main" id="{80A5570A-54A9-3441-BE6F-6AC507E68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089" y="9480903"/>
            <a:ext cx="4704253" cy="4257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pt-PT" sz="700" dirty="0">
                <a:solidFill>
                  <a:srgbClr val="333333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MINISTERIO DA SAÚDE</a:t>
            </a:r>
            <a:endParaRPr lang="en-US" sz="700" dirty="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700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GABINETE DE TECNOLOGIAS DE INFORMAÇÃO</a:t>
            </a:r>
            <a:endParaRPr lang="en-US" sz="700" dirty="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700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GABINETE DE ESTUDOS, PLANEAMENTO E ESTATÍSTICA </a:t>
            </a:r>
            <a:endParaRPr lang="en-US" sz="700" dirty="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Imagem 3" descr="C:\Users\hp\Desktop\sem nome.png">
            <a:extLst>
              <a:ext uri="{FF2B5EF4-FFF2-40B4-BE49-F238E27FC236}">
                <a16:creationId xmlns:a16="http://schemas.microsoft.com/office/drawing/2014/main" id="{4978B8AA-7B94-D146-B280-386366718EE3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6292" y="9468163"/>
            <a:ext cx="349585" cy="40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5C2C03B-C729-554A-A213-F3D9ECA279E4}"/>
              </a:ext>
            </a:extLst>
          </p:cNvPr>
          <p:cNvSpPr txBox="1"/>
          <p:nvPr/>
        </p:nvSpPr>
        <p:spPr>
          <a:xfrm>
            <a:off x="180254" y="3058733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System Performance Issues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77A6BF-88B9-0B4E-A88D-34E4C93ADAA8}"/>
              </a:ext>
            </a:extLst>
          </p:cNvPr>
          <p:cNvSpPr txBox="1"/>
          <p:nvPr/>
        </p:nvSpPr>
        <p:spPr>
          <a:xfrm>
            <a:off x="247712" y="3306179"/>
            <a:ext cx="298168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Check browser version (Chrome: v52 or higher; Firefox: v49 or higher)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2: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Check hardware and OS (Windows 7-10 and screen resolution 1000x600, 1300x975, or up)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3: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Check memory usage (Task manager window – </a:t>
            </a:r>
            <a:r>
              <a:rPr lang="en-US" sz="1000" i="1" dirty="0">
                <a:latin typeface="Gill Sans MT" panose="020B0502020104020203" pitchFamily="34" charset="77"/>
                <a:cs typeface="Calibri" panose="020F0502020204030204" pitchFamily="34" charset="0"/>
              </a:rPr>
              <a:t>CTRL + ALT + DELETE on Windows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DDD603-1566-FA47-B2CD-AA0600128D70}"/>
              </a:ext>
            </a:extLst>
          </p:cNvPr>
          <p:cNvSpPr txBox="1"/>
          <p:nvPr/>
        </p:nvSpPr>
        <p:spPr>
          <a:xfrm>
            <a:off x="180254" y="4536072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Log-In Issues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AE3682-3C0E-7C4B-B8D1-135AD8E30AA3}"/>
              </a:ext>
            </a:extLst>
          </p:cNvPr>
          <p:cNvSpPr txBox="1"/>
          <p:nvPr/>
        </p:nvSpPr>
        <p:spPr>
          <a:xfrm>
            <a:off x="247712" y="4783518"/>
            <a:ext cx="2981684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Ensure correct username and/or password is used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2: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Reset password by clicking “forgot password” to receive e-mail reset link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3: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Contact system admin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System Admin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1.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Confirm active and verified user is in SIGLOFA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2.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If user does not exist, add new user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3.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If user is not active, open profile and ”Enable”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4.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If user is not verified, instruct user to click on  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activation link in e-mail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3713C3-B743-BF4D-9E1D-02E7F18AEB3B}"/>
              </a:ext>
            </a:extLst>
          </p:cNvPr>
          <p:cNvSpPr txBox="1"/>
          <p:nvPr/>
        </p:nvSpPr>
        <p:spPr>
          <a:xfrm>
            <a:off x="247712" y="7091710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Download/Cache Issues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94016E-1C59-9441-9C8E-A0B8090CF73C}"/>
              </a:ext>
            </a:extLst>
          </p:cNvPr>
          <p:cNvSpPr txBox="1"/>
          <p:nvPr/>
        </p:nvSpPr>
        <p:spPr>
          <a:xfrm>
            <a:off x="315170" y="7339156"/>
            <a:ext cx="2981684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Ensure you are connected to Wi-Fi/a data network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2: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Ensure you are using a recommended browser (Firefox or Chrome)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3: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If unable to download, clear the browser’s cache (</a:t>
            </a:r>
            <a:r>
              <a:rPr lang="en-US" sz="1000" i="1" dirty="0">
                <a:latin typeface="Gill Sans MT" panose="020B0502020104020203" pitchFamily="34" charset="77"/>
                <a:cs typeface="Calibri" panose="020F0502020204030204" pitchFamily="34" charset="0"/>
              </a:rPr>
              <a:t>this will clear any data that has been synced, which will cause the data to be lost and must be re-entered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9217AB0-83D0-A64C-AA0C-64E95E0C1924}"/>
              </a:ext>
            </a:extLst>
          </p:cNvPr>
          <p:cNvSpPr txBox="1"/>
          <p:nvPr/>
        </p:nvSpPr>
        <p:spPr>
          <a:xfrm>
            <a:off x="3631058" y="1236974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Missing Reporting Periods</a:t>
            </a:r>
            <a:endParaRPr lang="en-US" sz="1400" b="1" i="1" dirty="0">
              <a:solidFill>
                <a:srgbClr val="002060"/>
              </a:solidFill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B07C58-04DA-B14C-8FCF-C229E418D159}"/>
              </a:ext>
            </a:extLst>
          </p:cNvPr>
          <p:cNvSpPr txBox="1"/>
          <p:nvPr/>
        </p:nvSpPr>
        <p:spPr>
          <a:xfrm>
            <a:off x="3698516" y="1469767"/>
            <a:ext cx="29816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If a specific reporting period is unavailable, check View Requisition to see if the form for the facility, program, and period has already been submitted/authorized/approved/converted to an order/skipped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2: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If still unavailable, contact system admin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System Admin:</a:t>
            </a:r>
            <a:endParaRPr lang="en-US" sz="1000" dirty="0">
              <a:latin typeface="Gill Sans MT" panose="020B0502020104020203" pitchFamily="34" charset="77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1.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Verify that the form for the facility, program, 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and period can’t be found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2.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Double-check that the facility supports the 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    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desired program, the period is included in 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    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the schedule, and the program is associated 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    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to the appropriate schedule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3.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Contact technical support, if unable to fix</a:t>
            </a:r>
            <a:endParaRPr lang="en-US" sz="1000" b="1" i="1" dirty="0"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8845FB-096D-3C4A-B9EF-63C3383C6BB4}"/>
              </a:ext>
            </a:extLst>
          </p:cNvPr>
          <p:cNvSpPr txBox="1"/>
          <p:nvPr/>
        </p:nvSpPr>
        <p:spPr>
          <a:xfrm>
            <a:off x="3698516" y="4270545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Missing Health Facilities</a:t>
            </a:r>
            <a:endParaRPr lang="en-US" sz="1400" b="1" i="1" dirty="0">
              <a:solidFill>
                <a:srgbClr val="002060"/>
              </a:solidFill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FC149-7945-6342-9F8A-F05797C3B517}"/>
              </a:ext>
            </a:extLst>
          </p:cNvPr>
          <p:cNvSpPr txBox="1"/>
          <p:nvPr/>
        </p:nvSpPr>
        <p:spPr>
          <a:xfrm>
            <a:off x="3765974" y="4503338"/>
            <a:ext cx="2981684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Contact system admin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System Admin:</a:t>
            </a:r>
            <a:endParaRPr lang="en-US" sz="1000" dirty="0">
              <a:latin typeface="Gill Sans MT" panose="020B0502020104020203" pitchFamily="34" charset="77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1.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Confirm user has appropriate access to view 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   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the facility</a:t>
            </a:r>
            <a:endParaRPr lang="en-US" sz="1000" b="1" dirty="0">
              <a:latin typeface="Gill Sans MT" panose="020B0502020104020203" pitchFamily="34" charset="77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2.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Verify that the facility exists in SIGLOFA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if the facility needs to be added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if the facility needs to be activated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3.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Verify the facility is configured appropriately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supervisory node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requisition group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geographic zone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     </a:t>
            </a: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4.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Contact technical support, if unable to fix</a:t>
            </a:r>
            <a:endParaRPr lang="en-US" sz="1000" b="1" i="1" dirty="0"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F58CE1-A8FF-B54A-95A7-8510B337EB93}"/>
              </a:ext>
            </a:extLst>
          </p:cNvPr>
          <p:cNvSpPr txBox="1"/>
          <p:nvPr/>
        </p:nvSpPr>
        <p:spPr>
          <a:xfrm>
            <a:off x="3631058" y="7098931"/>
            <a:ext cx="266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  <a:cs typeface="Calibri" panose="020F0502020204030204" pitchFamily="34" charset="0"/>
              </a:rPr>
              <a:t>Missing Products</a:t>
            </a:r>
            <a:endParaRPr lang="en-US" sz="1400" b="1" i="1" dirty="0">
              <a:solidFill>
                <a:srgbClr val="002060"/>
              </a:solidFill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82E2D9-E98C-8143-A5E6-C07C047D060B}"/>
              </a:ext>
            </a:extLst>
          </p:cNvPr>
          <p:cNvSpPr txBox="1"/>
          <p:nvPr/>
        </p:nvSpPr>
        <p:spPr>
          <a:xfrm>
            <a:off x="3698516" y="7331724"/>
            <a:ext cx="2981684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Option 1: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Contact system admin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System Admin:</a:t>
            </a:r>
            <a:endParaRPr lang="en-US" sz="1000" dirty="0">
              <a:latin typeface="Gill Sans MT" panose="020B0502020104020203" pitchFamily="34" charset="77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1.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Confirm product exists in SIGLOFA</a:t>
            </a:r>
            <a:endParaRPr lang="en-US" sz="1000" b="1" dirty="0">
              <a:latin typeface="Gill Sans MT" panose="020B0502020104020203" pitchFamily="34" charset="77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- evaluate if the product needs to be added</a:t>
            </a:r>
          </a:p>
          <a:p>
            <a:pPr>
              <a:spcAft>
                <a:spcPts val="400"/>
              </a:spcAft>
            </a:pPr>
            <a:r>
              <a:rPr lang="en-US" sz="1000" b="1" i="1" dirty="0">
                <a:latin typeface="Gill Sans MT" panose="020B0502020104020203" pitchFamily="34" charset="77"/>
                <a:cs typeface="Calibri" panose="020F0502020204030204" pitchFamily="34" charset="0"/>
              </a:rPr>
              <a:t>      </a:t>
            </a: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2.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Verify the product is configured appropriately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program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            - evaluate approval by health facility </a:t>
            </a:r>
          </a:p>
          <a:p>
            <a:pPr>
              <a:spcAft>
                <a:spcPts val="400"/>
              </a:spcAft>
            </a:pPr>
            <a:r>
              <a:rPr lang="en-US" sz="1000" b="1" dirty="0">
                <a:latin typeface="Gill Sans MT" panose="020B0502020104020203" pitchFamily="34" charset="77"/>
                <a:cs typeface="Calibri" panose="020F0502020204030204" pitchFamily="34" charset="0"/>
              </a:rPr>
              <a:t>      3. </a:t>
            </a:r>
            <a:r>
              <a:rPr lang="en-US" sz="1000" dirty="0">
                <a:latin typeface="Gill Sans MT" panose="020B0502020104020203" pitchFamily="34" charset="77"/>
                <a:cs typeface="Calibri" panose="020F0502020204030204" pitchFamily="34" charset="0"/>
              </a:rPr>
              <a:t>Contact technical support, if unable to fix</a:t>
            </a:r>
            <a:endParaRPr lang="en-US" sz="1000" b="1" i="1" dirty="0">
              <a:latin typeface="Gill Sans MT" panose="020B05020201040202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91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7927</TotalTime>
  <Words>581</Words>
  <Application>Microsoft Macintosh PowerPoint</Application>
  <PresentationFormat>A4 Paper (210x297 mm)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Gill Sans MT</vt:lpstr>
      <vt:lpstr>Times New Roman</vt:lpstr>
      <vt:lpstr>Wingdings 2</vt:lpstr>
      <vt:lpstr>Perception</vt:lpstr>
      <vt:lpstr>SIGLOFA Troubleshooting Guide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Powers</dc:creator>
  <cp:lastModifiedBy>Ryan Freeland</cp:lastModifiedBy>
  <cp:revision>232</cp:revision>
  <cp:lastPrinted>2014-03-31T23:30:32Z</cp:lastPrinted>
  <dcterms:created xsi:type="dcterms:W3CDTF">2014-05-25T17:24:34Z</dcterms:created>
  <dcterms:modified xsi:type="dcterms:W3CDTF">2019-04-18T18:58:03Z</dcterms:modified>
</cp:coreProperties>
</file>